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3" r:id="rId2"/>
    <p:sldId id="459" r:id="rId3"/>
    <p:sldId id="461" r:id="rId4"/>
    <p:sldId id="406" r:id="rId5"/>
    <p:sldId id="463" r:id="rId6"/>
    <p:sldId id="464" r:id="rId7"/>
    <p:sldId id="415" r:id="rId8"/>
    <p:sldId id="432" r:id="rId9"/>
    <p:sldId id="443" r:id="rId10"/>
    <p:sldId id="434" r:id="rId11"/>
    <p:sldId id="436" r:id="rId12"/>
    <p:sldId id="438" r:id="rId13"/>
    <p:sldId id="440" r:id="rId14"/>
    <p:sldId id="442" r:id="rId15"/>
    <p:sldId id="430" r:id="rId16"/>
    <p:sldId id="471" r:id="rId17"/>
    <p:sldId id="382" r:id="rId18"/>
  </p:sldIdLst>
  <p:sldSz cx="9144000" cy="6858000" type="screen4x3"/>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573E9-6A98-47C4-AC50-637092EA3E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21DE0E30-7C1C-43B2-8A34-EF13CF038C57}">
      <dgm:prSet phldrT="[Texte]"/>
      <dgm:spPr>
        <a:solidFill>
          <a:schemeClr val="accent5">
            <a:lumMod val="75000"/>
          </a:schemeClr>
        </a:solidFill>
      </dgm:spPr>
      <dgm:t>
        <a:bodyPr/>
        <a:lstStyle/>
        <a:p>
          <a:r>
            <a:rPr lang="fr-FR" b="1" dirty="0" smtClean="0">
              <a:solidFill>
                <a:schemeClr val="bg1"/>
              </a:solidFill>
            </a:rPr>
            <a:t>Santé</a:t>
          </a:r>
          <a:endParaRPr lang="fr-FR" b="1" dirty="0">
            <a:solidFill>
              <a:schemeClr val="bg1"/>
            </a:solidFill>
          </a:endParaRPr>
        </a:p>
      </dgm:t>
    </dgm:pt>
    <dgm:pt modelId="{589EB9CE-2E8F-428B-A26E-EEB9810A3FE8}" type="parTrans" cxnId="{C8E0094A-141A-4913-A60D-18917C686AA7}">
      <dgm:prSet/>
      <dgm:spPr/>
      <dgm:t>
        <a:bodyPr/>
        <a:lstStyle/>
        <a:p>
          <a:endParaRPr lang="fr-FR"/>
        </a:p>
      </dgm:t>
    </dgm:pt>
    <dgm:pt modelId="{DDD6B414-CB8E-46F6-AF7E-CC92755ECE18}" type="sibTrans" cxnId="{C8E0094A-141A-4913-A60D-18917C686AA7}">
      <dgm:prSet/>
      <dgm:spPr/>
      <dgm:t>
        <a:bodyPr/>
        <a:lstStyle/>
        <a:p>
          <a:endParaRPr lang="fr-FR"/>
        </a:p>
      </dgm:t>
    </dgm:pt>
    <dgm:pt modelId="{CEEF4060-87BE-40EF-8A5C-42D5109B409F}">
      <dgm:prSet phldrT="[Texte]"/>
      <dgm:spPr>
        <a:blipFill dpi="0" rotWithShape="0">
          <a:blip xmlns:r="http://schemas.openxmlformats.org/officeDocument/2006/relationships" r:embed="rId1"/>
          <a:srcRect/>
          <a:stretch>
            <a:fillRect t="-5679" b="-37495"/>
          </a:stretch>
        </a:blipFill>
      </dgm:spPr>
      <dgm:t>
        <a:bodyPr/>
        <a:lstStyle/>
        <a:p>
          <a:endParaRPr lang="fr-FR" dirty="0"/>
        </a:p>
      </dgm:t>
    </dgm:pt>
    <dgm:pt modelId="{50697F03-67AD-44C3-BB31-75A0E4628752}" type="parTrans" cxnId="{08979940-5504-4FC3-85DF-7477032198F7}">
      <dgm:prSet/>
      <dgm:spPr/>
      <dgm:t>
        <a:bodyPr/>
        <a:lstStyle/>
        <a:p>
          <a:endParaRPr lang="fr-FR"/>
        </a:p>
      </dgm:t>
    </dgm:pt>
    <dgm:pt modelId="{272C9A6E-00DE-47A7-BFB2-EE382A313F90}" type="sibTrans" cxnId="{08979940-5504-4FC3-85DF-7477032198F7}">
      <dgm:prSet/>
      <dgm:spPr/>
      <dgm:t>
        <a:bodyPr/>
        <a:lstStyle/>
        <a:p>
          <a:endParaRPr lang="fr-FR"/>
        </a:p>
      </dgm:t>
    </dgm:pt>
    <dgm:pt modelId="{8099BD8A-FA09-403F-888A-67D12243515E}">
      <dgm:prSet phldrT="[Texte]"/>
      <dgm:spPr>
        <a:blipFill dpi="0" rotWithShape="0">
          <a:blip xmlns:r="http://schemas.openxmlformats.org/officeDocument/2006/relationships" r:embed="rId2"/>
          <a:srcRect/>
          <a:stretch>
            <a:fillRect t="-19996" b="-7270"/>
          </a:stretch>
        </a:blipFill>
      </dgm:spPr>
      <dgm:t>
        <a:bodyPr/>
        <a:lstStyle/>
        <a:p>
          <a:r>
            <a:rPr lang="fr-FR" dirty="0" smtClean="0"/>
            <a:t>Environnement social </a:t>
          </a:r>
          <a:endParaRPr lang="fr-FR" dirty="0"/>
        </a:p>
      </dgm:t>
    </dgm:pt>
    <dgm:pt modelId="{E69B7D34-AAC9-4F30-BD8F-203882FE9433}" type="parTrans" cxnId="{F3F82B02-C02E-4536-A67B-BC81CF3351A9}">
      <dgm:prSet/>
      <dgm:spPr/>
      <dgm:t>
        <a:bodyPr/>
        <a:lstStyle/>
        <a:p>
          <a:endParaRPr lang="fr-FR"/>
        </a:p>
      </dgm:t>
    </dgm:pt>
    <dgm:pt modelId="{C7EE69C9-1700-43CD-A905-5EA42E93636F}" type="sibTrans" cxnId="{F3F82B02-C02E-4536-A67B-BC81CF3351A9}">
      <dgm:prSet/>
      <dgm:spPr/>
      <dgm:t>
        <a:bodyPr/>
        <a:lstStyle/>
        <a:p>
          <a:endParaRPr lang="fr-FR"/>
        </a:p>
      </dgm:t>
    </dgm:pt>
    <dgm:pt modelId="{BD9CE90A-7A09-456C-ACDE-BA98192B4C8D}">
      <dgm:prSet phldrT="[Texte]"/>
      <dgm:spPr>
        <a:blipFill rotWithShape="0">
          <a:blip xmlns:r="http://schemas.openxmlformats.org/officeDocument/2006/relationships" r:embed="rId3"/>
          <a:stretch>
            <a:fillRect/>
          </a:stretch>
        </a:blipFill>
      </dgm:spPr>
      <dgm:t>
        <a:bodyPr/>
        <a:lstStyle/>
        <a:p>
          <a:pPr>
            <a:spcAft>
              <a:spcPts val="600"/>
            </a:spcAft>
          </a:pPr>
          <a:r>
            <a:rPr lang="fr-FR" dirty="0" smtClean="0"/>
            <a:t>Environnement</a:t>
          </a:r>
        </a:p>
        <a:p>
          <a:pPr>
            <a:spcAft>
              <a:spcPts val="600"/>
            </a:spcAft>
          </a:pPr>
          <a:r>
            <a:rPr lang="fr-FR" dirty="0" smtClean="0"/>
            <a:t>économique </a:t>
          </a:r>
          <a:endParaRPr lang="fr-FR" dirty="0"/>
        </a:p>
      </dgm:t>
    </dgm:pt>
    <dgm:pt modelId="{E5D00A24-C760-4E09-8204-A0EDA674F453}" type="parTrans" cxnId="{64BB0649-149D-4FB6-B381-A9301053C0D2}">
      <dgm:prSet/>
      <dgm:spPr/>
      <dgm:t>
        <a:bodyPr/>
        <a:lstStyle/>
        <a:p>
          <a:endParaRPr lang="fr-FR"/>
        </a:p>
      </dgm:t>
    </dgm:pt>
    <dgm:pt modelId="{5D12A987-30AE-45D5-BBE0-18151B9FD868}" type="sibTrans" cxnId="{64BB0649-149D-4FB6-B381-A9301053C0D2}">
      <dgm:prSet/>
      <dgm:spPr/>
      <dgm:t>
        <a:bodyPr/>
        <a:lstStyle/>
        <a:p>
          <a:endParaRPr lang="fr-FR"/>
        </a:p>
      </dgm:t>
    </dgm:pt>
    <dgm:pt modelId="{BA0ABE3C-9DF5-4B16-ACDE-D0D0C6518882}">
      <dgm:prSet phldrT="[Texte]"/>
      <dgm:spPr>
        <a:blipFill rotWithShape="0">
          <a:blip xmlns:r="http://schemas.openxmlformats.org/officeDocument/2006/relationships" r:embed="rId4"/>
          <a:stretch>
            <a:fillRect/>
          </a:stretch>
        </a:blipFill>
      </dgm:spPr>
      <dgm:t>
        <a:bodyPr/>
        <a:lstStyle/>
        <a:p>
          <a:r>
            <a:rPr lang="fr-FR" dirty="0" smtClean="0"/>
            <a:t>Environnement physique</a:t>
          </a:r>
          <a:endParaRPr lang="fr-FR" dirty="0"/>
        </a:p>
      </dgm:t>
    </dgm:pt>
    <dgm:pt modelId="{66F68A29-C95E-4D23-BC00-EA416A5A65F4}" type="parTrans" cxnId="{CE938A32-63E3-4F5C-B413-5E012761EC7B}">
      <dgm:prSet/>
      <dgm:spPr/>
      <dgm:t>
        <a:bodyPr/>
        <a:lstStyle/>
        <a:p>
          <a:endParaRPr lang="fr-FR"/>
        </a:p>
      </dgm:t>
    </dgm:pt>
    <dgm:pt modelId="{5006380A-C8B7-44DB-8C5D-4650FDC37575}" type="sibTrans" cxnId="{CE938A32-63E3-4F5C-B413-5E012761EC7B}">
      <dgm:prSet/>
      <dgm:spPr/>
      <dgm:t>
        <a:bodyPr/>
        <a:lstStyle/>
        <a:p>
          <a:endParaRPr lang="fr-FR"/>
        </a:p>
      </dgm:t>
    </dgm:pt>
    <dgm:pt modelId="{90A80BCC-4837-4BD3-92FE-0F6111559F26}" type="pres">
      <dgm:prSet presAssocID="{2C0573E9-6A98-47C4-AC50-637092EA3E9A}" presName="diagram" presStyleCnt="0">
        <dgm:presLayoutVars>
          <dgm:chMax val="1"/>
          <dgm:dir/>
          <dgm:animLvl val="ctr"/>
          <dgm:resizeHandles val="exact"/>
        </dgm:presLayoutVars>
      </dgm:prSet>
      <dgm:spPr/>
      <dgm:t>
        <a:bodyPr/>
        <a:lstStyle/>
        <a:p>
          <a:endParaRPr lang="fr-FR"/>
        </a:p>
      </dgm:t>
    </dgm:pt>
    <dgm:pt modelId="{E79A9D65-64A0-4350-8A06-CF93FA811616}" type="pres">
      <dgm:prSet presAssocID="{2C0573E9-6A98-47C4-AC50-637092EA3E9A}" presName="matrix" presStyleCnt="0"/>
      <dgm:spPr/>
    </dgm:pt>
    <dgm:pt modelId="{13F14374-3A86-4B31-B8D6-CFBF7355F200}" type="pres">
      <dgm:prSet presAssocID="{2C0573E9-6A98-47C4-AC50-637092EA3E9A}" presName="tile1" presStyleLbl="node1" presStyleIdx="0" presStyleCnt="4"/>
      <dgm:spPr/>
      <dgm:t>
        <a:bodyPr/>
        <a:lstStyle/>
        <a:p>
          <a:endParaRPr lang="fr-FR"/>
        </a:p>
      </dgm:t>
    </dgm:pt>
    <dgm:pt modelId="{D92E2C0E-D0F5-4009-A079-45A345E36ECA}" type="pres">
      <dgm:prSet presAssocID="{2C0573E9-6A98-47C4-AC50-637092EA3E9A}" presName="tile1text" presStyleLbl="node1" presStyleIdx="0" presStyleCnt="4">
        <dgm:presLayoutVars>
          <dgm:chMax val="0"/>
          <dgm:chPref val="0"/>
          <dgm:bulletEnabled val="1"/>
        </dgm:presLayoutVars>
      </dgm:prSet>
      <dgm:spPr/>
      <dgm:t>
        <a:bodyPr/>
        <a:lstStyle/>
        <a:p>
          <a:endParaRPr lang="fr-FR"/>
        </a:p>
      </dgm:t>
    </dgm:pt>
    <dgm:pt modelId="{B4F60C81-C61E-485D-A05C-A5A812181AD8}" type="pres">
      <dgm:prSet presAssocID="{2C0573E9-6A98-47C4-AC50-637092EA3E9A}" presName="tile2" presStyleLbl="node1" presStyleIdx="1" presStyleCnt="4"/>
      <dgm:spPr/>
      <dgm:t>
        <a:bodyPr/>
        <a:lstStyle/>
        <a:p>
          <a:endParaRPr lang="fr-FR"/>
        </a:p>
      </dgm:t>
    </dgm:pt>
    <dgm:pt modelId="{9C4FC4A6-5F33-4FE1-AA4B-68C1AD7FB2EE}" type="pres">
      <dgm:prSet presAssocID="{2C0573E9-6A98-47C4-AC50-637092EA3E9A}" presName="tile2text" presStyleLbl="node1" presStyleIdx="1" presStyleCnt="4">
        <dgm:presLayoutVars>
          <dgm:chMax val="0"/>
          <dgm:chPref val="0"/>
          <dgm:bulletEnabled val="1"/>
        </dgm:presLayoutVars>
      </dgm:prSet>
      <dgm:spPr/>
      <dgm:t>
        <a:bodyPr/>
        <a:lstStyle/>
        <a:p>
          <a:endParaRPr lang="fr-FR"/>
        </a:p>
      </dgm:t>
    </dgm:pt>
    <dgm:pt modelId="{78C3C760-FF68-4093-A3C2-59667CFA7F3C}" type="pres">
      <dgm:prSet presAssocID="{2C0573E9-6A98-47C4-AC50-637092EA3E9A}" presName="tile3" presStyleLbl="node1" presStyleIdx="2" presStyleCnt="4" custLinFactNeighborX="-1499" custLinFactNeighborY="3088"/>
      <dgm:spPr/>
      <dgm:t>
        <a:bodyPr/>
        <a:lstStyle/>
        <a:p>
          <a:endParaRPr lang="fr-FR"/>
        </a:p>
      </dgm:t>
    </dgm:pt>
    <dgm:pt modelId="{12880EDA-A39E-4D35-BF55-9B610FE4344E}" type="pres">
      <dgm:prSet presAssocID="{2C0573E9-6A98-47C4-AC50-637092EA3E9A}" presName="tile3text" presStyleLbl="node1" presStyleIdx="2" presStyleCnt="4">
        <dgm:presLayoutVars>
          <dgm:chMax val="0"/>
          <dgm:chPref val="0"/>
          <dgm:bulletEnabled val="1"/>
        </dgm:presLayoutVars>
      </dgm:prSet>
      <dgm:spPr/>
      <dgm:t>
        <a:bodyPr/>
        <a:lstStyle/>
        <a:p>
          <a:endParaRPr lang="fr-FR"/>
        </a:p>
      </dgm:t>
    </dgm:pt>
    <dgm:pt modelId="{F3CA5E4E-7FB8-46B2-A23C-EEF8ED744FEF}" type="pres">
      <dgm:prSet presAssocID="{2C0573E9-6A98-47C4-AC50-637092EA3E9A}" presName="tile4" presStyleLbl="node1" presStyleIdx="3" presStyleCnt="4"/>
      <dgm:spPr/>
      <dgm:t>
        <a:bodyPr/>
        <a:lstStyle/>
        <a:p>
          <a:endParaRPr lang="fr-FR"/>
        </a:p>
      </dgm:t>
    </dgm:pt>
    <dgm:pt modelId="{17176597-152A-4D9A-8415-2D1DEC9493E8}" type="pres">
      <dgm:prSet presAssocID="{2C0573E9-6A98-47C4-AC50-637092EA3E9A}" presName="tile4text" presStyleLbl="node1" presStyleIdx="3" presStyleCnt="4">
        <dgm:presLayoutVars>
          <dgm:chMax val="0"/>
          <dgm:chPref val="0"/>
          <dgm:bulletEnabled val="1"/>
        </dgm:presLayoutVars>
      </dgm:prSet>
      <dgm:spPr/>
      <dgm:t>
        <a:bodyPr/>
        <a:lstStyle/>
        <a:p>
          <a:endParaRPr lang="fr-FR"/>
        </a:p>
      </dgm:t>
    </dgm:pt>
    <dgm:pt modelId="{F1FD1180-EDA8-4C77-BA69-1372492817D8}" type="pres">
      <dgm:prSet presAssocID="{2C0573E9-6A98-47C4-AC50-637092EA3E9A}" presName="centerTile" presStyleLbl="fgShp" presStyleIdx="0" presStyleCnt="1">
        <dgm:presLayoutVars>
          <dgm:chMax val="0"/>
          <dgm:chPref val="0"/>
        </dgm:presLayoutVars>
      </dgm:prSet>
      <dgm:spPr/>
      <dgm:t>
        <a:bodyPr/>
        <a:lstStyle/>
        <a:p>
          <a:endParaRPr lang="fr-FR"/>
        </a:p>
      </dgm:t>
    </dgm:pt>
  </dgm:ptLst>
  <dgm:cxnLst>
    <dgm:cxn modelId="{F3F82B02-C02E-4536-A67B-BC81CF3351A9}" srcId="{21DE0E30-7C1C-43B2-8A34-EF13CF038C57}" destId="{8099BD8A-FA09-403F-888A-67D12243515E}" srcOrd="1" destOrd="0" parTransId="{E69B7D34-AAC9-4F30-BD8F-203882FE9433}" sibTransId="{C7EE69C9-1700-43CD-A905-5EA42E93636F}"/>
    <dgm:cxn modelId="{2BECDE4B-A38F-451F-8D8B-9854CB903736}" type="presOf" srcId="{2C0573E9-6A98-47C4-AC50-637092EA3E9A}" destId="{90A80BCC-4837-4BD3-92FE-0F6111559F26}" srcOrd="0" destOrd="0" presId="urn:microsoft.com/office/officeart/2005/8/layout/matrix1"/>
    <dgm:cxn modelId="{D6DF54DF-1DB0-4C11-AA86-4C75F0C96BA7}" type="presOf" srcId="{BD9CE90A-7A09-456C-ACDE-BA98192B4C8D}" destId="{78C3C760-FF68-4093-A3C2-59667CFA7F3C}" srcOrd="0" destOrd="0" presId="urn:microsoft.com/office/officeart/2005/8/layout/matrix1"/>
    <dgm:cxn modelId="{08979940-5504-4FC3-85DF-7477032198F7}" srcId="{21DE0E30-7C1C-43B2-8A34-EF13CF038C57}" destId="{CEEF4060-87BE-40EF-8A5C-42D5109B409F}" srcOrd="0" destOrd="0" parTransId="{50697F03-67AD-44C3-BB31-75A0E4628752}" sibTransId="{272C9A6E-00DE-47A7-BFB2-EE382A313F90}"/>
    <dgm:cxn modelId="{9E73BFA2-AE4D-4EA2-8C76-02A73D1D8B79}" type="presOf" srcId="{BA0ABE3C-9DF5-4B16-ACDE-D0D0C6518882}" destId="{17176597-152A-4D9A-8415-2D1DEC9493E8}" srcOrd="1" destOrd="0" presId="urn:microsoft.com/office/officeart/2005/8/layout/matrix1"/>
    <dgm:cxn modelId="{4CEF5A2F-1CB2-43B7-9587-CB932DF47EDD}" type="presOf" srcId="{21DE0E30-7C1C-43B2-8A34-EF13CF038C57}" destId="{F1FD1180-EDA8-4C77-BA69-1372492817D8}" srcOrd="0" destOrd="0" presId="urn:microsoft.com/office/officeart/2005/8/layout/matrix1"/>
    <dgm:cxn modelId="{CE938A32-63E3-4F5C-B413-5E012761EC7B}" srcId="{21DE0E30-7C1C-43B2-8A34-EF13CF038C57}" destId="{BA0ABE3C-9DF5-4B16-ACDE-D0D0C6518882}" srcOrd="3" destOrd="0" parTransId="{66F68A29-C95E-4D23-BC00-EA416A5A65F4}" sibTransId="{5006380A-C8B7-44DB-8C5D-4650FDC37575}"/>
    <dgm:cxn modelId="{64BB0649-149D-4FB6-B381-A9301053C0D2}" srcId="{21DE0E30-7C1C-43B2-8A34-EF13CF038C57}" destId="{BD9CE90A-7A09-456C-ACDE-BA98192B4C8D}" srcOrd="2" destOrd="0" parTransId="{E5D00A24-C760-4E09-8204-A0EDA674F453}" sibTransId="{5D12A987-30AE-45D5-BBE0-18151B9FD868}"/>
    <dgm:cxn modelId="{5E4C48FE-8D99-4FC2-B349-0762992FC774}" type="presOf" srcId="{BA0ABE3C-9DF5-4B16-ACDE-D0D0C6518882}" destId="{F3CA5E4E-7FB8-46B2-A23C-EEF8ED744FEF}" srcOrd="0" destOrd="0" presId="urn:microsoft.com/office/officeart/2005/8/layout/matrix1"/>
    <dgm:cxn modelId="{5F6F564D-D34A-4B63-94FE-DBCFAD256D73}" type="presOf" srcId="{CEEF4060-87BE-40EF-8A5C-42D5109B409F}" destId="{13F14374-3A86-4B31-B8D6-CFBF7355F200}" srcOrd="0" destOrd="0" presId="urn:microsoft.com/office/officeart/2005/8/layout/matrix1"/>
    <dgm:cxn modelId="{036C8777-A131-4F7E-B14D-89C48E718A98}" type="presOf" srcId="{8099BD8A-FA09-403F-888A-67D12243515E}" destId="{B4F60C81-C61E-485D-A05C-A5A812181AD8}" srcOrd="0" destOrd="0" presId="urn:microsoft.com/office/officeart/2005/8/layout/matrix1"/>
    <dgm:cxn modelId="{1797ADCE-B28F-44D8-A30A-C486F885967A}" type="presOf" srcId="{8099BD8A-FA09-403F-888A-67D12243515E}" destId="{9C4FC4A6-5F33-4FE1-AA4B-68C1AD7FB2EE}" srcOrd="1" destOrd="0" presId="urn:microsoft.com/office/officeart/2005/8/layout/matrix1"/>
    <dgm:cxn modelId="{B87536B4-B8A2-4B50-8740-89CADD625EEE}" type="presOf" srcId="{BD9CE90A-7A09-456C-ACDE-BA98192B4C8D}" destId="{12880EDA-A39E-4D35-BF55-9B610FE4344E}" srcOrd="1" destOrd="0" presId="urn:microsoft.com/office/officeart/2005/8/layout/matrix1"/>
    <dgm:cxn modelId="{6C79A2DA-0D96-41D2-BB9E-4C09E90DB236}" type="presOf" srcId="{CEEF4060-87BE-40EF-8A5C-42D5109B409F}" destId="{D92E2C0E-D0F5-4009-A079-45A345E36ECA}" srcOrd="1" destOrd="0" presId="urn:microsoft.com/office/officeart/2005/8/layout/matrix1"/>
    <dgm:cxn modelId="{C8E0094A-141A-4913-A60D-18917C686AA7}" srcId="{2C0573E9-6A98-47C4-AC50-637092EA3E9A}" destId="{21DE0E30-7C1C-43B2-8A34-EF13CF038C57}" srcOrd="0" destOrd="0" parTransId="{589EB9CE-2E8F-428B-A26E-EEB9810A3FE8}" sibTransId="{DDD6B414-CB8E-46F6-AF7E-CC92755ECE18}"/>
    <dgm:cxn modelId="{A47EB4E1-1DF2-4568-BC31-257B38044144}" type="presParOf" srcId="{90A80BCC-4837-4BD3-92FE-0F6111559F26}" destId="{E79A9D65-64A0-4350-8A06-CF93FA811616}" srcOrd="0" destOrd="0" presId="urn:microsoft.com/office/officeart/2005/8/layout/matrix1"/>
    <dgm:cxn modelId="{3C569C58-3493-4E64-88A3-B9DE37871AD8}" type="presParOf" srcId="{E79A9D65-64A0-4350-8A06-CF93FA811616}" destId="{13F14374-3A86-4B31-B8D6-CFBF7355F200}" srcOrd="0" destOrd="0" presId="urn:microsoft.com/office/officeart/2005/8/layout/matrix1"/>
    <dgm:cxn modelId="{BFD02A39-199C-4F53-8D8C-EF492BC8879F}" type="presParOf" srcId="{E79A9D65-64A0-4350-8A06-CF93FA811616}" destId="{D92E2C0E-D0F5-4009-A079-45A345E36ECA}" srcOrd="1" destOrd="0" presId="urn:microsoft.com/office/officeart/2005/8/layout/matrix1"/>
    <dgm:cxn modelId="{3790F8E1-54EF-4E24-9541-F4B681DF1FE5}" type="presParOf" srcId="{E79A9D65-64A0-4350-8A06-CF93FA811616}" destId="{B4F60C81-C61E-485D-A05C-A5A812181AD8}" srcOrd="2" destOrd="0" presId="urn:microsoft.com/office/officeart/2005/8/layout/matrix1"/>
    <dgm:cxn modelId="{3E157D8C-163F-4BD4-808E-93669A05F67F}" type="presParOf" srcId="{E79A9D65-64A0-4350-8A06-CF93FA811616}" destId="{9C4FC4A6-5F33-4FE1-AA4B-68C1AD7FB2EE}" srcOrd="3" destOrd="0" presId="urn:microsoft.com/office/officeart/2005/8/layout/matrix1"/>
    <dgm:cxn modelId="{674E329C-50A6-49A0-9658-1B1EF40A7801}" type="presParOf" srcId="{E79A9D65-64A0-4350-8A06-CF93FA811616}" destId="{78C3C760-FF68-4093-A3C2-59667CFA7F3C}" srcOrd="4" destOrd="0" presId="urn:microsoft.com/office/officeart/2005/8/layout/matrix1"/>
    <dgm:cxn modelId="{A5808CBE-814B-4003-BCDD-DE166E2619C2}" type="presParOf" srcId="{E79A9D65-64A0-4350-8A06-CF93FA811616}" destId="{12880EDA-A39E-4D35-BF55-9B610FE4344E}" srcOrd="5" destOrd="0" presId="urn:microsoft.com/office/officeart/2005/8/layout/matrix1"/>
    <dgm:cxn modelId="{730D80B8-7096-4E79-A488-758452A04CA6}" type="presParOf" srcId="{E79A9D65-64A0-4350-8A06-CF93FA811616}" destId="{F3CA5E4E-7FB8-46B2-A23C-EEF8ED744FEF}" srcOrd="6" destOrd="0" presId="urn:microsoft.com/office/officeart/2005/8/layout/matrix1"/>
    <dgm:cxn modelId="{346A934C-8927-4D50-8CC6-D9140DB616B6}" type="presParOf" srcId="{E79A9D65-64A0-4350-8A06-CF93FA811616}" destId="{17176597-152A-4D9A-8415-2D1DEC9493E8}" srcOrd="7" destOrd="0" presId="urn:microsoft.com/office/officeart/2005/8/layout/matrix1"/>
    <dgm:cxn modelId="{88395580-FA65-4E80-BD80-DFA210D956C0}" type="presParOf" srcId="{90A80BCC-4837-4BD3-92FE-0F6111559F26}" destId="{F1FD1180-EDA8-4C77-BA69-1372492817D8}"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23F6C4A-31C2-476E-A795-932C37657D80}" type="datetimeFigureOut">
              <a:rPr lang="fr-FR" smtClean="0"/>
              <a:pPr/>
              <a:t>04/12/2022</a:t>
            </a:fld>
            <a:endParaRPr lang="fr-FR"/>
          </a:p>
        </p:txBody>
      </p:sp>
      <p:sp>
        <p:nvSpPr>
          <p:cNvPr id="4" name="Espace réservé de l'image des diapositives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760913"/>
            <a:ext cx="5510213" cy="45100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B1AD53E4-5548-42CA-992A-20FF0DEBF91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901548" y="9518229"/>
            <a:ext cx="2985076" cy="502104"/>
          </a:xfrm>
          <a:prstGeom prst="rect">
            <a:avLst/>
          </a:prstGeom>
          <a:noFill/>
          <a:ln w="9525">
            <a:noFill/>
            <a:round/>
            <a:headEnd/>
            <a:tailEnd/>
          </a:ln>
          <a:effectLst/>
        </p:spPr>
        <p:txBody>
          <a:bodyPr lIns="90975" tIns="47308" rIns="90975" bIns="47308" anchor="b"/>
          <a:lstStyle/>
          <a:p>
            <a:pPr algn="r">
              <a:tabLst>
                <a:tab pos="0" algn="l"/>
                <a:tab pos="891997" algn="l"/>
                <a:tab pos="1783994" algn="l"/>
                <a:tab pos="2675992" algn="l"/>
                <a:tab pos="3567989" algn="l"/>
                <a:tab pos="4459986" algn="l"/>
                <a:tab pos="5351983" algn="l"/>
                <a:tab pos="6243980" algn="l"/>
                <a:tab pos="7135978" algn="l"/>
                <a:tab pos="8027975" algn="l"/>
                <a:tab pos="8919972" algn="l"/>
                <a:tab pos="9811969" algn="l"/>
              </a:tabLst>
            </a:pPr>
            <a:fld id="{15579B84-7C4E-419D-92A0-B46980DA3018}" type="slidenum">
              <a:rPr lang="fr-FR" altLang="fr-FR" sz="1200">
                <a:solidFill>
                  <a:srgbClr val="000000"/>
                </a:solidFill>
                <a:latin typeface="Arial" pitchFamily="34" charset="0"/>
              </a:rPr>
              <a:pPr algn="r">
                <a:tabLst>
                  <a:tab pos="0" algn="l"/>
                  <a:tab pos="891997" algn="l"/>
                  <a:tab pos="1783994" algn="l"/>
                  <a:tab pos="2675992" algn="l"/>
                  <a:tab pos="3567989" algn="l"/>
                  <a:tab pos="4459986" algn="l"/>
                  <a:tab pos="5351983" algn="l"/>
                  <a:tab pos="6243980" algn="l"/>
                  <a:tab pos="7135978" algn="l"/>
                  <a:tab pos="8027975" algn="l"/>
                  <a:tab pos="8919972" algn="l"/>
                  <a:tab pos="9811969" algn="l"/>
                </a:tabLst>
              </a:pPr>
              <a:t>10</a:t>
            </a:fld>
            <a:endParaRPr lang="fr-FR" altLang="fr-FR" sz="1200" dirty="0">
              <a:solidFill>
                <a:srgbClr val="000000"/>
              </a:solidFill>
              <a:latin typeface="Arial" pitchFamily="34" charset="0"/>
            </a:endParaRPr>
          </a:p>
        </p:txBody>
      </p:sp>
      <p:sp>
        <p:nvSpPr>
          <p:cNvPr id="29699" name="Text Box 2"/>
          <p:cNvSpPr txBox="1">
            <a:spLocks noChangeArrowheads="1"/>
          </p:cNvSpPr>
          <p:nvPr/>
        </p:nvSpPr>
        <p:spPr bwMode="auto">
          <a:xfrm>
            <a:off x="1149054" y="750826"/>
            <a:ext cx="4590055" cy="3758791"/>
          </a:xfrm>
          <a:prstGeom prst="rect">
            <a:avLst/>
          </a:prstGeom>
          <a:solidFill>
            <a:srgbClr val="FFFFFF"/>
          </a:solidFill>
          <a:ln w="9525">
            <a:solidFill>
              <a:srgbClr val="000000"/>
            </a:solidFill>
            <a:miter lim="800000"/>
            <a:headEnd/>
            <a:tailEnd/>
          </a:ln>
          <a:effectLst/>
        </p:spPr>
        <p:txBody>
          <a:bodyPr wrap="none" lIns="92431" tIns="46216" rIns="92431" bIns="46216" anchor="ctr"/>
          <a:lstStyle/>
          <a:p>
            <a:endParaRPr lang="en-US" altLang="fr-FR"/>
          </a:p>
        </p:txBody>
      </p:sp>
      <p:sp>
        <p:nvSpPr>
          <p:cNvPr id="29701" name="Text Box 3"/>
          <p:cNvSpPr>
            <a:spLocks noGrp="1" noChangeArrowheads="1"/>
          </p:cNvSpPr>
          <p:nvPr>
            <p:ph type="body"/>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r>
              <a:rPr lang="fr-FR" altLang="fr-FR" dirty="0" smtClean="0">
                <a:latin typeface="+mj-lt"/>
                <a:cs typeface="Arial" pitchFamily="34" charset="0"/>
              </a:rPr>
              <a:t>Il existe plusieurs schémas/modèles pour expliquer les causes ou ce qui détermine pourquoi des personnes restent en bonne santé alors que d’autres deviennent malades. </a:t>
            </a:r>
          </a:p>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r>
              <a:rPr lang="fr-FR" altLang="fr-FR" dirty="0" smtClean="0">
                <a:latin typeface="+mj-lt"/>
                <a:cs typeface="Arial" pitchFamily="34" charset="0"/>
              </a:rPr>
              <a:t>En France aujourd’hui, les problèmes de santé ne relèvent que peu des maladies infectieuses comme la tuberculose ou les épidémies de choléra du 19è siècle. Ce sont plutôt les comportements (fumer, boire de l’alcool, manger gras, la sédentarité) qui favorisent le développement des maladies chroniques (non-transmissibles) – comme les problèmes cardiaques, les cancers, l’</a:t>
            </a:r>
            <a:r>
              <a:rPr lang="fr-FR" altLang="fr-FR" dirty="0" err="1" smtClean="0">
                <a:latin typeface="+mj-lt"/>
                <a:cs typeface="Arial" pitchFamily="34" charset="0"/>
              </a:rPr>
              <a:t>AVCs</a:t>
            </a:r>
            <a:r>
              <a:rPr lang="fr-FR" altLang="fr-FR" dirty="0" smtClean="0">
                <a:latin typeface="+mj-lt"/>
                <a:cs typeface="Arial" pitchFamily="34" charset="0"/>
              </a:rPr>
              <a:t>…</a:t>
            </a:r>
          </a:p>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r>
              <a:rPr lang="fr-FR" altLang="fr-FR" dirty="0" smtClean="0">
                <a:latin typeface="+mj-lt"/>
                <a:cs typeface="Arial" pitchFamily="34" charset="0"/>
              </a:rPr>
              <a:t>MAIS ces comportements sont également influencés par l’environnement social et physique. Il y a plus de probabilités que nous soyons fumeur si nos amis/conjoint fument. De même, une piste cyclable bien éclairée et sécurisée entre notre domicile et lieu de travail facilite le choix d’un déplacement actif…</a:t>
            </a:r>
          </a:p>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r>
              <a:rPr lang="fr-FR" altLang="fr-FR" dirty="0" smtClean="0">
                <a:latin typeface="+mj-lt"/>
                <a:cs typeface="Arial" pitchFamily="34" charset="0"/>
              </a:rPr>
              <a:t>C’est en agissant sur les environnements que les villes sont des acteurs clés pour la promotion de la santé.</a:t>
            </a:r>
          </a:p>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endParaRPr lang="fr-FR" altLang="fr-FR" dirty="0" smtClean="0">
              <a:solidFill>
                <a:srgbClr val="000080"/>
              </a:solidFill>
              <a:latin typeface="Arial" pitchFamily="34" charset="0"/>
              <a:cs typeface="Arial" pitchFamily="34" charset="0"/>
            </a:endParaRPr>
          </a:p>
          <a:p>
            <a:pPr>
              <a:spcBef>
                <a:spcPts val="455"/>
              </a:spcBef>
              <a:tabLst>
                <a:tab pos="0" algn="l"/>
                <a:tab pos="924308" algn="l"/>
                <a:tab pos="1848616" algn="l"/>
                <a:tab pos="2772924" algn="l"/>
                <a:tab pos="3697233" algn="l"/>
                <a:tab pos="4621541" algn="l"/>
                <a:tab pos="5545849" algn="l"/>
                <a:tab pos="6470157" algn="l"/>
                <a:tab pos="7394466" algn="l"/>
                <a:tab pos="8318772" algn="l"/>
                <a:tab pos="9243082" algn="l"/>
                <a:tab pos="10167390" algn="l"/>
              </a:tabLst>
              <a:defRPr/>
            </a:pPr>
            <a:endParaRPr lang="fr-FR" altLang="fr-FR" dirty="0" smtClean="0">
              <a:solidFill>
                <a:srgbClr val="000080"/>
              </a:solidFill>
              <a:latin typeface="Arial" pitchFamily="34" charset="0"/>
              <a:cs typeface="Arial" pitchFamily="34" charset="0"/>
            </a:endParaRPr>
          </a:p>
        </p:txBody>
      </p:sp>
      <p:sp>
        <p:nvSpPr>
          <p:cNvPr id="4" name="Text Box 4"/>
          <p:cNvSpPr txBox="1">
            <a:spLocks noChangeArrowheads="1"/>
          </p:cNvSpPr>
          <p:nvPr/>
        </p:nvSpPr>
        <p:spPr bwMode="auto">
          <a:xfrm>
            <a:off x="3901548" y="9518229"/>
            <a:ext cx="2985076" cy="502104"/>
          </a:xfrm>
          <a:prstGeom prst="rect">
            <a:avLst/>
          </a:prstGeom>
          <a:noFill/>
          <a:ln w="9525">
            <a:noFill/>
            <a:round/>
            <a:headEnd/>
            <a:tailEnd/>
          </a:ln>
          <a:effectLst/>
        </p:spPr>
        <p:txBody>
          <a:bodyPr lIns="92431" tIns="46216" rIns="92431" bIns="46216" anchor="b"/>
          <a:lstStyle/>
          <a:p>
            <a:pPr algn="r">
              <a:tabLst>
                <a:tab pos="0" algn="l"/>
                <a:tab pos="891997" algn="l"/>
                <a:tab pos="1783994" algn="l"/>
                <a:tab pos="2675992" algn="l"/>
                <a:tab pos="3567989" algn="l"/>
                <a:tab pos="4459986" algn="l"/>
                <a:tab pos="5351983" algn="l"/>
                <a:tab pos="6243980" algn="l"/>
                <a:tab pos="7135978" algn="l"/>
                <a:tab pos="8027975" algn="l"/>
                <a:tab pos="8919972" algn="l"/>
                <a:tab pos="9811969" algn="l"/>
              </a:tabLst>
            </a:pPr>
            <a:fld id="{99C16591-33DD-41BD-8DD0-B1743E390A94}" type="slidenum">
              <a:rPr lang="fr-FR" altLang="fr-FR" sz="1200">
                <a:solidFill>
                  <a:srgbClr val="000000"/>
                </a:solidFill>
                <a:latin typeface="Arial" pitchFamily="34" charset="0"/>
              </a:rPr>
              <a:pPr algn="r">
                <a:tabLst>
                  <a:tab pos="0" algn="l"/>
                  <a:tab pos="891997" algn="l"/>
                  <a:tab pos="1783994" algn="l"/>
                  <a:tab pos="2675992" algn="l"/>
                  <a:tab pos="3567989" algn="l"/>
                  <a:tab pos="4459986" algn="l"/>
                  <a:tab pos="5351983" algn="l"/>
                  <a:tab pos="6243980" algn="l"/>
                  <a:tab pos="7135978" algn="l"/>
                  <a:tab pos="8027975" algn="l"/>
                  <a:tab pos="8919972" algn="l"/>
                  <a:tab pos="9811969" algn="l"/>
                </a:tabLst>
              </a:pPr>
              <a:t>10</a:t>
            </a:fld>
            <a:endParaRPr lang="fr-FR" altLang="fr-FR" sz="1200" dirty="0">
              <a:solidFill>
                <a:srgbClr val="000000"/>
              </a:solidFill>
              <a:latin typeface="Arial" pitchFamily="34" charset="0"/>
            </a:endParaRPr>
          </a:p>
        </p:txBody>
      </p:sp>
      <p:sp>
        <p:nvSpPr>
          <p:cNvPr id="2" name="Espace réservé de la date 1"/>
          <p:cNvSpPr>
            <a:spLocks noGrp="1"/>
          </p:cNvSpPr>
          <p:nvPr>
            <p:ph type="dt" sz="quarter" idx="1"/>
          </p:nvPr>
        </p:nvSpPr>
        <p:spPr/>
        <p:txBody>
          <a:bodyPr/>
          <a:lstStyle/>
          <a:p>
            <a:pPr>
              <a:defRPr/>
            </a:pPr>
            <a:endParaRPr lang="fr-FR"/>
          </a:p>
        </p:txBody>
      </p:sp>
      <p:sp>
        <p:nvSpPr>
          <p:cNvPr id="3" name="Espace réservé de l'en-tête 2"/>
          <p:cNvSpPr>
            <a:spLocks noGrp="1"/>
          </p:cNvSpPr>
          <p:nvPr>
            <p:ph type="hdr" sz="quarter"/>
          </p:nvPr>
        </p:nvSpPr>
        <p:spPr/>
        <p:txBody>
          <a:bodyPr/>
          <a:lstStyle/>
          <a:p>
            <a:pPr>
              <a:defRPr/>
            </a:pPr>
            <a:r>
              <a:rPr lang="fr-FR"/>
              <a:t>Diaporama 1 - Les diapositives et leurs commentaires se trouvent sur la clé USB.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ltLang="fr-FR" smtClean="0"/>
              <a:t>Les environnements bâti, social, économique et physique vont tous avoir des influences sur la santé des habitants des villes.</a:t>
            </a:r>
          </a:p>
          <a:p>
            <a:pPr>
              <a:spcBef>
                <a:spcPct val="0"/>
              </a:spcBef>
            </a:pPr>
            <a:endParaRPr lang="fr-FR" altLang="fr-FR" smtClean="0"/>
          </a:p>
          <a:p>
            <a:pPr>
              <a:spcBef>
                <a:spcPct val="0"/>
              </a:spcBef>
            </a:pPr>
            <a:r>
              <a:rPr lang="fr-FR" altLang="fr-FR" smtClean="0"/>
              <a:t>La municipalité (ou EPCI) a les compétences pour créer un </a:t>
            </a:r>
            <a:r>
              <a:rPr lang="fr-FR" altLang="fr-FR" b="1" smtClean="0"/>
              <a:t>environnement bâti </a:t>
            </a:r>
            <a:r>
              <a:rPr lang="fr-FR" altLang="fr-FR" smtClean="0"/>
              <a:t>favorable à la santé : améliorer la qualité de l’habitat, veiller à une mixité d’utilisation des sols – des logements mais aussi des écoles, des commerces de proximité…   Les investissements dans les CCAS, dans les centres sociaux, la solidarité entre les générations, une politique d’une culture accessible à tous, les fêtes de voisinage … vont favoriser un </a:t>
            </a:r>
            <a:r>
              <a:rPr lang="fr-FR" altLang="fr-FR" b="1" smtClean="0"/>
              <a:t>environnement social </a:t>
            </a:r>
            <a:r>
              <a:rPr lang="fr-FR" altLang="fr-FR" smtClean="0"/>
              <a:t>soutenant.  </a:t>
            </a:r>
          </a:p>
          <a:p>
            <a:pPr>
              <a:spcBef>
                <a:spcPct val="0"/>
              </a:spcBef>
            </a:pPr>
            <a:r>
              <a:rPr lang="fr-FR" altLang="fr-FR" smtClean="0"/>
              <a:t>Le chômage est fortement lié à un mauvais état de santé. Le développement d’un </a:t>
            </a:r>
            <a:r>
              <a:rPr lang="fr-FR" altLang="fr-FR" b="1" smtClean="0"/>
              <a:t>environnement économique </a:t>
            </a:r>
            <a:r>
              <a:rPr lang="fr-FR" altLang="fr-FR" smtClean="0"/>
              <a:t>fort, avec des emplois stables et des conditions de travail correctes, est positif pour la santé de la population. </a:t>
            </a:r>
          </a:p>
          <a:p>
            <a:pPr>
              <a:spcBef>
                <a:spcPct val="0"/>
              </a:spcBef>
            </a:pPr>
            <a:r>
              <a:rPr lang="fr-FR" altLang="fr-FR" smtClean="0"/>
              <a:t>Un respect de l’</a:t>
            </a:r>
            <a:r>
              <a:rPr lang="fr-FR" altLang="fr-FR" b="1" smtClean="0"/>
              <a:t>environnement physique </a:t>
            </a:r>
            <a:r>
              <a:rPr lang="fr-FR" altLang="fr-FR" smtClean="0"/>
              <a:t>par un approche basée sur le développement durable assurera la santé des concitoyens d’aujourd’hui et de demain.</a:t>
            </a:r>
          </a:p>
        </p:txBody>
      </p:sp>
      <p:sp>
        <p:nvSpPr>
          <p:cNvPr id="35844" name="Espace réservé du numéro de diapositive 3"/>
          <p:cNvSpPr txBox="1">
            <a:spLocks noGrp="1"/>
          </p:cNvSpPr>
          <p:nvPr/>
        </p:nvSpPr>
        <p:spPr bwMode="auto">
          <a:xfrm>
            <a:off x="3901548" y="9518229"/>
            <a:ext cx="2985076" cy="502104"/>
          </a:xfrm>
          <a:prstGeom prst="rect">
            <a:avLst/>
          </a:prstGeom>
          <a:noFill/>
          <a:ln w="9525">
            <a:noFill/>
            <a:miter lim="800000"/>
            <a:headEnd/>
            <a:tailEnd/>
          </a:ln>
        </p:spPr>
        <p:txBody>
          <a:bodyPr lIns="92431" tIns="46216" rIns="92431" bIns="46216" anchor="b"/>
          <a:lstStyle/>
          <a:p>
            <a:pPr algn="r"/>
            <a:fld id="{D4CB7CBC-1356-4602-8345-6E0174E41A4D}" type="slidenum">
              <a:rPr lang="fr-FR" altLang="fr-FR" sz="1200"/>
              <a:pPr algn="r"/>
              <a:t>11</a:t>
            </a:fld>
            <a:endParaRPr lang="fr-FR" altLang="fr-FR" sz="1200" dirty="0"/>
          </a:p>
        </p:txBody>
      </p:sp>
      <p:sp>
        <p:nvSpPr>
          <p:cNvPr id="2" name="Espace réservé de la date 1"/>
          <p:cNvSpPr>
            <a:spLocks noGrp="1"/>
          </p:cNvSpPr>
          <p:nvPr>
            <p:ph type="dt" sz="quarter" idx="1"/>
          </p:nvPr>
        </p:nvSpPr>
        <p:spPr/>
        <p:txBody>
          <a:bodyPr/>
          <a:lstStyle/>
          <a:p>
            <a:pPr>
              <a:defRPr/>
            </a:pPr>
            <a:endParaRPr lang="fr-FR"/>
          </a:p>
        </p:txBody>
      </p:sp>
      <p:sp>
        <p:nvSpPr>
          <p:cNvPr id="3" name="Espace réservé de l'en-tête 2"/>
          <p:cNvSpPr>
            <a:spLocks noGrp="1"/>
          </p:cNvSpPr>
          <p:nvPr>
            <p:ph type="hdr" sz="quarter"/>
          </p:nvPr>
        </p:nvSpPr>
        <p:spPr/>
        <p:txBody>
          <a:bodyPr/>
          <a:lstStyle/>
          <a:p>
            <a:pPr>
              <a:defRPr/>
            </a:pPr>
            <a:r>
              <a:rPr lang="fr-FR"/>
              <a:t>Diaporama 1 - Les diapositives et leurs commentaires se trouvent sur la clé USB.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smtClean="0"/>
              <a:t>A titre d’exemple, cette diapositive présente le parcours entre un investissement dans un quartier politique de la ville et la santé mentale et physique des habitants.</a:t>
            </a:r>
          </a:p>
        </p:txBody>
      </p:sp>
      <p:sp>
        <p:nvSpPr>
          <p:cNvPr id="2" name="Espace réservé de la date 1"/>
          <p:cNvSpPr>
            <a:spLocks noGrp="1"/>
          </p:cNvSpPr>
          <p:nvPr>
            <p:ph type="dt" sz="quarter" idx="1"/>
          </p:nvPr>
        </p:nvSpPr>
        <p:spPr/>
        <p:txBody>
          <a:bodyPr/>
          <a:lstStyle/>
          <a:p>
            <a:pPr>
              <a:defRPr/>
            </a:pPr>
            <a:endParaRPr lang="fr-FR"/>
          </a:p>
        </p:txBody>
      </p:sp>
      <p:sp>
        <p:nvSpPr>
          <p:cNvPr id="3" name="Espace réservé de l'en-tête 2"/>
          <p:cNvSpPr>
            <a:spLocks noGrp="1"/>
          </p:cNvSpPr>
          <p:nvPr>
            <p:ph type="hdr" sz="quarter"/>
          </p:nvPr>
        </p:nvSpPr>
        <p:spPr/>
        <p:txBody>
          <a:bodyPr/>
          <a:lstStyle/>
          <a:p>
            <a:pPr>
              <a:defRPr/>
            </a:pPr>
            <a:r>
              <a:rPr lang="fr-FR"/>
              <a:t>Diaporama 1 - Les diapositives et leurs commentaires se trouvent sur la clé USB.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smtClean="0"/>
              <a:t>Deuxième exemple</a:t>
            </a:r>
          </a:p>
        </p:txBody>
      </p:sp>
      <p:sp>
        <p:nvSpPr>
          <p:cNvPr id="2" name="Espace réservé de la date 1"/>
          <p:cNvSpPr>
            <a:spLocks noGrp="1"/>
          </p:cNvSpPr>
          <p:nvPr>
            <p:ph type="dt" sz="quarter" idx="1"/>
          </p:nvPr>
        </p:nvSpPr>
        <p:spPr/>
        <p:txBody>
          <a:bodyPr/>
          <a:lstStyle/>
          <a:p>
            <a:pPr>
              <a:defRPr/>
            </a:pPr>
            <a:endParaRPr lang="fr-FR"/>
          </a:p>
        </p:txBody>
      </p:sp>
      <p:sp>
        <p:nvSpPr>
          <p:cNvPr id="3" name="Espace réservé de l'en-tête 2"/>
          <p:cNvSpPr>
            <a:spLocks noGrp="1"/>
          </p:cNvSpPr>
          <p:nvPr>
            <p:ph type="hdr" sz="quarter"/>
          </p:nvPr>
        </p:nvSpPr>
        <p:spPr/>
        <p:txBody>
          <a:bodyPr/>
          <a:lstStyle/>
          <a:p>
            <a:pPr>
              <a:defRPr/>
            </a:pPr>
            <a:r>
              <a:rPr lang="fr-FR"/>
              <a:t>Diaporama 1 - Les diapositives et leurs commentaires se trouvent sur la clé USB.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altLang="fr-FR" smtClean="0"/>
              <a:t>Mettre la </a:t>
            </a:r>
            <a:r>
              <a:rPr lang="fr-FR" altLang="fr-FR" smtClean="0">
                <a:cs typeface="Arial" pitchFamily="34" charset="0"/>
              </a:rPr>
              <a:t>santé dans toutes les politiques locales est le slogan phare de l’OMS pour les Villes-Santé.</a:t>
            </a:r>
          </a:p>
          <a:p>
            <a:pPr>
              <a:spcBef>
                <a:spcPct val="0"/>
              </a:spcBef>
            </a:pPr>
            <a:r>
              <a:rPr lang="fr-FR" altLang="fr-FR" smtClean="0"/>
              <a:t>Tous les services municipaux, toutes les délégations auront un impact sur la santé : notre but est que cet impact soit favorable à la santé de la population. Dans cette perspective, le service santé publique ou l’élu à la santé, au lieu de travailler tout seul, adoptera une approche transversale qui sera plus efficace pour agir sur les déterminants de la santé.</a:t>
            </a:r>
          </a:p>
          <a:p>
            <a:pPr>
              <a:spcBef>
                <a:spcPct val="0"/>
              </a:spcBef>
            </a:pPr>
            <a:r>
              <a:rPr lang="fr-FR" altLang="fr-FR" smtClean="0"/>
              <a:t>Préconisations :</a:t>
            </a:r>
          </a:p>
          <a:p>
            <a:pPr>
              <a:spcBef>
                <a:spcPct val="0"/>
              </a:spcBef>
            </a:pPr>
            <a:r>
              <a:rPr lang="fr-FR" altLang="fr-FR" smtClean="0"/>
              <a:t>Etape 1 – Aller parler avec les élus d’autres délégations / les responsables d’autres services.</a:t>
            </a:r>
          </a:p>
          <a:p>
            <a:pPr>
              <a:spcBef>
                <a:spcPct val="0"/>
              </a:spcBef>
            </a:pPr>
            <a:r>
              <a:rPr lang="fr-FR" altLang="fr-FR" smtClean="0"/>
              <a:t>Etape 2 – Identifier les plans/documents existants, de nature obligatoire (type PLH,  SCoT,) et volontariste (type Agenda 21) et voir comment ces plans pourraient être renforcés pour prendre en compte la santé positive et réduire le gradient des inégalités de santé.</a:t>
            </a:r>
          </a:p>
          <a:p>
            <a:pPr>
              <a:spcBef>
                <a:spcPct val="0"/>
              </a:spcBef>
            </a:pPr>
            <a:r>
              <a:rPr lang="fr-FR" altLang="fr-FR" smtClean="0"/>
              <a:t>Etape 3 – Faire du lobbying pour que les plans/documents intègrent des actions favorables à la santé. Par exemple, dans le Plan local d’urbanisme.</a:t>
            </a:r>
          </a:p>
        </p:txBody>
      </p:sp>
      <p:sp>
        <p:nvSpPr>
          <p:cNvPr id="38916" name="Espace réservé du numéro de diapositive 3"/>
          <p:cNvSpPr txBox="1">
            <a:spLocks noGrp="1"/>
          </p:cNvSpPr>
          <p:nvPr/>
        </p:nvSpPr>
        <p:spPr bwMode="auto">
          <a:xfrm>
            <a:off x="3901548" y="9518229"/>
            <a:ext cx="2985076" cy="502104"/>
          </a:xfrm>
          <a:prstGeom prst="rect">
            <a:avLst/>
          </a:prstGeom>
          <a:noFill/>
          <a:ln w="9525">
            <a:noFill/>
            <a:miter lim="800000"/>
            <a:headEnd/>
            <a:tailEnd/>
          </a:ln>
        </p:spPr>
        <p:txBody>
          <a:bodyPr lIns="92431" tIns="46216" rIns="92431" bIns="46216" anchor="b"/>
          <a:lstStyle/>
          <a:p>
            <a:pPr algn="r"/>
            <a:fld id="{53DD97FD-B2B5-46F6-B8C1-BDF98287A6F1}" type="slidenum">
              <a:rPr lang="fr-FR" altLang="fr-FR" sz="1200"/>
              <a:pPr algn="r"/>
              <a:t>14</a:t>
            </a:fld>
            <a:endParaRPr lang="fr-FR" altLang="fr-FR" sz="1200" dirty="0"/>
          </a:p>
        </p:txBody>
      </p:sp>
      <p:sp>
        <p:nvSpPr>
          <p:cNvPr id="2" name="Espace réservé de la date 1"/>
          <p:cNvSpPr>
            <a:spLocks noGrp="1"/>
          </p:cNvSpPr>
          <p:nvPr>
            <p:ph type="dt" sz="quarter" idx="1"/>
          </p:nvPr>
        </p:nvSpPr>
        <p:spPr/>
        <p:txBody>
          <a:bodyPr/>
          <a:lstStyle/>
          <a:p>
            <a:pPr>
              <a:defRPr/>
            </a:pPr>
            <a:endParaRPr lang="fr-FR"/>
          </a:p>
        </p:txBody>
      </p:sp>
      <p:sp>
        <p:nvSpPr>
          <p:cNvPr id="3" name="Espace réservé de l'en-tête 2"/>
          <p:cNvSpPr>
            <a:spLocks noGrp="1"/>
          </p:cNvSpPr>
          <p:nvPr>
            <p:ph type="hdr" sz="quarter"/>
          </p:nvPr>
        </p:nvSpPr>
        <p:spPr/>
        <p:txBody>
          <a:bodyPr/>
          <a:lstStyle/>
          <a:p>
            <a:pPr>
              <a:defRPr/>
            </a:pPr>
            <a:r>
              <a:rPr lang="fr-FR"/>
              <a:t>Diaporama 1 - Les diapositives et leurs commentaires se trouvent sur la clé USB.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351420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326515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184825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2488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1248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24999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330002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35656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230346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133526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8AA799-79C5-4551-A413-6E649C497006}" type="datetimeFigureOut">
              <a:rPr lang="fr-FR" smtClean="0"/>
              <a:pPr/>
              <a:t>04/12/2022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225025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AA799-79C5-4551-A413-6E649C497006}" type="datetimeFigureOut">
              <a:rPr lang="fr-FR" smtClean="0"/>
              <a:pPr/>
              <a:t>04/12/2022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8532D-C644-4627-BC77-94C2EC509174}" type="slidenum">
              <a:rPr lang="fr-FR" smtClean="0"/>
              <a:pPr/>
              <a:t>‹N°›</a:t>
            </a:fld>
            <a:endParaRPr lang="fr-FR"/>
          </a:p>
        </p:txBody>
      </p:sp>
    </p:spTree>
    <p:extLst>
      <p:ext uri="{BB962C8B-B14F-4D97-AF65-F5344CB8AC3E}">
        <p14:creationId xmlns:p14="http://schemas.microsoft.com/office/powerpoint/2010/main" xmlns="" val="221464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villes-sante.com/wp-content/uploads/diaporama1_collectivites_productrices_sante.pp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Urbanisme" TargetMode="External"/><Relationship Id="rId7" Type="http://schemas.openxmlformats.org/officeDocument/2006/relationships/hyperlink" Target="https://fr.wikipedia.org/wiki/%C3%89covillage" TargetMode="External"/><Relationship Id="rId2" Type="http://schemas.openxmlformats.org/officeDocument/2006/relationships/hyperlink" Target="https://fr.wikipedia.org/wiki/Urbanisme_%C3%A9cologique" TargetMode="External"/><Relationship Id="rId1" Type="http://schemas.openxmlformats.org/officeDocument/2006/relationships/slideLayout" Target="../slideLayouts/slideLayout6.xml"/><Relationship Id="rId6" Type="http://schemas.openxmlformats.org/officeDocument/2006/relationships/hyperlink" Target="https://fr.wikipedia.org/wiki/Autarcie" TargetMode="External"/><Relationship Id="rId5" Type="http://schemas.openxmlformats.org/officeDocument/2006/relationships/hyperlink" Target="https://fr.wikipedia.org/wiki/Agenda_21_local" TargetMode="External"/><Relationship Id="rId4" Type="http://schemas.openxmlformats.org/officeDocument/2006/relationships/hyperlink" Target="https://fr.wikipedia.org/wiki/Efficie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571472" y="4220182"/>
            <a:ext cx="8104984"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5400" dirty="0" smtClean="0">
                <a:latin typeface="Arial" pitchFamily="34" charset="0"/>
                <a:cs typeface="Majalla UI"/>
              </a:rPr>
              <a:t>Environnement-santé et villes vertes</a:t>
            </a:r>
            <a:endParaRPr lang="ar-DZ" altLang="fr-FR" sz="5400" dirty="0">
              <a:latin typeface="Arial" pitchFamily="34" charset="0"/>
              <a:cs typeface="Majalla UI"/>
            </a:endParaRPr>
          </a:p>
        </p:txBody>
      </p:sp>
      <p:sp>
        <p:nvSpPr>
          <p:cNvPr id="2051" name="مستطيل 2"/>
          <p:cNvSpPr>
            <a:spLocks noChangeArrowheads="1"/>
          </p:cNvSpPr>
          <p:nvPr/>
        </p:nvSpPr>
        <p:spPr bwMode="auto">
          <a:xfrm>
            <a:off x="214314" y="3148612"/>
            <a:ext cx="871540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ar-DZ" altLang="fr-FR" sz="5400" b="1" dirty="0" smtClean="0">
                <a:solidFill>
                  <a:srgbClr val="FF0000"/>
                </a:solidFill>
                <a:cs typeface="Majalla UI"/>
              </a:rPr>
              <a:t>الحصة الأولى  </a:t>
            </a:r>
            <a:r>
              <a:rPr lang="fr-FR" altLang="fr-FR" sz="5400" b="1" dirty="0" smtClean="0">
                <a:solidFill>
                  <a:srgbClr val="FF0000"/>
                </a:solidFill>
                <a:cs typeface="Majalla UI"/>
              </a:rPr>
              <a:t> Première séance</a:t>
            </a:r>
            <a:endParaRPr lang="ar-DZ" altLang="fr-FR" sz="5400" b="1" dirty="0">
              <a:solidFill>
                <a:srgbClr val="FF0000"/>
              </a:solidFill>
              <a:cs typeface="Majalla UI"/>
            </a:endParaRPr>
          </a:p>
        </p:txBody>
      </p:sp>
      <p:sp>
        <p:nvSpPr>
          <p:cNvPr id="2052" name="Text Box 7"/>
          <p:cNvSpPr txBox="1">
            <a:spLocks noChangeArrowheads="1"/>
          </p:cNvSpPr>
          <p:nvPr/>
        </p:nvSpPr>
        <p:spPr bwMode="auto">
          <a:xfrm>
            <a:off x="1042988" y="404813"/>
            <a:ext cx="7058025" cy="246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50000"/>
              </a:spcBef>
              <a:buFontTx/>
              <a:buNone/>
            </a:pPr>
            <a:r>
              <a:rPr lang="fr-FR" altLang="fr-FR" sz="2800" dirty="0" smtClean="0">
                <a:latin typeface="Arial" pitchFamily="34" charset="0"/>
                <a:cs typeface="Majalla UI"/>
              </a:rPr>
              <a:t>Université Mohamed </a:t>
            </a:r>
            <a:r>
              <a:rPr lang="fr-FR" altLang="fr-FR" sz="2800" dirty="0" err="1" smtClean="0">
                <a:latin typeface="Arial" pitchFamily="34" charset="0"/>
                <a:cs typeface="Majalla UI"/>
              </a:rPr>
              <a:t>Boudiaf-M’sila</a:t>
            </a:r>
            <a:endParaRPr lang="fr-FR" altLang="fr-FR" sz="2800" dirty="0" smtClean="0">
              <a:latin typeface="Arial" pitchFamily="34" charset="0"/>
              <a:cs typeface="Majalla UI"/>
            </a:endParaRPr>
          </a:p>
          <a:p>
            <a:pPr algn="ctr" rtl="1" eaLnBrk="1" hangingPunct="1">
              <a:spcBef>
                <a:spcPct val="50000"/>
              </a:spcBef>
              <a:buFontTx/>
              <a:buNone/>
            </a:pPr>
            <a:r>
              <a:rPr lang="fr-FR" altLang="fr-FR" sz="2800" dirty="0" smtClean="0">
                <a:latin typeface="Arial" pitchFamily="34" charset="0"/>
                <a:cs typeface="Majalla UI"/>
              </a:rPr>
              <a:t>Institut </a:t>
            </a:r>
            <a:r>
              <a:rPr lang="fr-FR" altLang="fr-FR" sz="2800" dirty="0">
                <a:latin typeface="Arial" pitchFamily="34" charset="0"/>
                <a:cs typeface="Majalla UI"/>
              </a:rPr>
              <a:t>de gestion des techniques </a:t>
            </a:r>
            <a:r>
              <a:rPr lang="fr-FR" altLang="fr-FR" sz="2800" dirty="0" smtClean="0">
                <a:latin typeface="Arial" pitchFamily="34" charset="0"/>
                <a:cs typeface="Majalla UI"/>
              </a:rPr>
              <a:t>urbaines</a:t>
            </a:r>
          </a:p>
          <a:p>
            <a:pPr algn="ctr" rtl="1" eaLnBrk="1" hangingPunct="1">
              <a:spcBef>
                <a:spcPct val="50000"/>
              </a:spcBef>
              <a:buFontTx/>
              <a:buNone/>
            </a:pPr>
            <a:endParaRPr lang="fr-FR" altLang="fr-FR" sz="2800" dirty="0">
              <a:latin typeface="Arial" pitchFamily="34" charset="0"/>
              <a:cs typeface="Majalla UI"/>
            </a:endParaRPr>
          </a:p>
          <a:p>
            <a:pPr algn="ctr" rtl="1" eaLnBrk="1" hangingPunct="1">
              <a:spcBef>
                <a:spcPct val="50000"/>
              </a:spcBef>
              <a:buFontTx/>
              <a:buNone/>
            </a:pPr>
            <a:endParaRPr lang="fr-FR" altLang="fr-FR" sz="2800" dirty="0">
              <a:latin typeface="Arial" pitchFamily="34" charset="0"/>
              <a:cs typeface="Majalla UI"/>
            </a:endParaRPr>
          </a:p>
        </p:txBody>
      </p:sp>
      <p:sp>
        <p:nvSpPr>
          <p:cNvPr id="8" name="Rectangle 11"/>
          <p:cNvSpPr>
            <a:spLocks noChangeArrowheads="1"/>
          </p:cNvSpPr>
          <p:nvPr/>
        </p:nvSpPr>
        <p:spPr bwMode="auto">
          <a:xfrm>
            <a:off x="3071802" y="1857364"/>
            <a:ext cx="2808781"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2400" dirty="0" smtClean="0">
                <a:latin typeface="Arial" pitchFamily="34" charset="0"/>
                <a:cs typeface="Majalla UI"/>
              </a:rPr>
              <a:t>Matière:  Français </a:t>
            </a:r>
          </a:p>
          <a:p>
            <a:pPr algn="ctr" rtl="1" eaLnBrk="1" hangingPunct="1">
              <a:spcBef>
                <a:spcPct val="0"/>
              </a:spcBef>
              <a:buFontTx/>
              <a:buNone/>
            </a:pPr>
            <a:r>
              <a:rPr lang="fr-FR" altLang="fr-FR" sz="2400" dirty="0" smtClean="0">
                <a:latin typeface="Arial" pitchFamily="34" charset="0"/>
                <a:cs typeface="Majalla UI"/>
              </a:rPr>
              <a:t> </a:t>
            </a:r>
          </a:p>
          <a:p>
            <a:pPr algn="ctr" rtl="1" eaLnBrk="1" hangingPunct="1">
              <a:spcBef>
                <a:spcPct val="0"/>
              </a:spcBef>
              <a:buFontTx/>
              <a:buNone/>
            </a:pPr>
            <a:r>
              <a:rPr lang="fr-FR" altLang="fr-FR" sz="2400" dirty="0" smtClean="0">
                <a:latin typeface="Arial" pitchFamily="34" charset="0"/>
                <a:cs typeface="Majalla UI"/>
              </a:rPr>
              <a:t>1</a:t>
            </a:r>
            <a:r>
              <a:rPr lang="fr-FR" altLang="fr-FR" sz="2400" baseline="30000" dirty="0" smtClean="0">
                <a:latin typeface="Arial" pitchFamily="34" charset="0"/>
                <a:cs typeface="Majalla UI"/>
              </a:rPr>
              <a:t>ème</a:t>
            </a:r>
            <a:r>
              <a:rPr lang="fr-FR" altLang="fr-FR" sz="2400" dirty="0" smtClean="0">
                <a:latin typeface="Arial" pitchFamily="34" charset="0"/>
                <a:cs typeface="Majalla UI"/>
              </a:rPr>
              <a:t> </a:t>
            </a:r>
            <a:r>
              <a:rPr lang="fr-FR" altLang="fr-FR" sz="2400" dirty="0" smtClean="0">
                <a:latin typeface="Arial" pitchFamily="34" charset="0"/>
                <a:cs typeface="Majalla UI"/>
              </a:rPr>
              <a:t>année Master </a:t>
            </a:r>
            <a:endParaRPr lang="fr-FR" altLang="fr-FR" sz="2400" dirty="0">
              <a:latin typeface="Arial" pitchFamily="34" charset="0"/>
              <a:cs typeface="Majalla UI"/>
            </a:endParaRPr>
          </a:p>
        </p:txBody>
      </p:sp>
      <p:sp>
        <p:nvSpPr>
          <p:cNvPr id="10" name="مستطيل 2"/>
          <p:cNvSpPr>
            <a:spLocks noChangeArrowheads="1"/>
          </p:cNvSpPr>
          <p:nvPr/>
        </p:nvSpPr>
        <p:spPr bwMode="auto">
          <a:xfrm>
            <a:off x="2428860" y="6286520"/>
            <a:ext cx="407196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2000" b="1" dirty="0" smtClean="0">
                <a:cs typeface="Majalla UI"/>
              </a:rPr>
              <a:t>Année universitaire 2022 -2023</a:t>
            </a:r>
            <a:endParaRPr lang="ar-DZ" altLang="fr-FR" sz="2000" b="1" dirty="0">
              <a:cs typeface="Majalla UI"/>
            </a:endParaRPr>
          </a:p>
        </p:txBody>
      </p:sp>
    </p:spTree>
    <p:extLst>
      <p:ext uri="{BB962C8B-B14F-4D97-AF65-F5344CB8AC3E}">
        <p14:creationId xmlns="" xmlns:p14="http://schemas.microsoft.com/office/powerpoint/2010/main" val="3053393916"/>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0"/>
          <p:cNvSpPr>
            <a:spLocks noChangeShapeType="1"/>
          </p:cNvSpPr>
          <p:nvPr/>
        </p:nvSpPr>
        <p:spPr bwMode="auto">
          <a:xfrm>
            <a:off x="3055938" y="2636838"/>
            <a:ext cx="3468687" cy="1295400"/>
          </a:xfrm>
          <a:prstGeom prst="line">
            <a:avLst/>
          </a:prstGeom>
          <a:noFill/>
          <a:ln w="9360">
            <a:solidFill>
              <a:srgbClr val="000000"/>
            </a:solidFill>
            <a:miter lim="800000"/>
            <a:headEnd/>
            <a:tailEnd type="triangle" w="med" len="med"/>
          </a:ln>
          <a:effectLst/>
        </p:spPr>
        <p:txBody>
          <a:bodyPr/>
          <a:lstStyle/>
          <a:p>
            <a:endParaRPr lang="fr-FR"/>
          </a:p>
        </p:txBody>
      </p:sp>
      <p:grpSp>
        <p:nvGrpSpPr>
          <p:cNvPr id="2" name="Groupe 1"/>
          <p:cNvGrpSpPr>
            <a:grpSpLocks/>
          </p:cNvGrpSpPr>
          <p:nvPr/>
        </p:nvGrpSpPr>
        <p:grpSpPr bwMode="auto">
          <a:xfrm>
            <a:off x="468313" y="1155700"/>
            <a:ext cx="8210550" cy="5106988"/>
            <a:chOff x="467544" y="1155700"/>
            <a:chExt cx="8211319" cy="5106988"/>
          </a:xfrm>
        </p:grpSpPr>
        <p:pic>
          <p:nvPicPr>
            <p:cNvPr id="10257" name="Picture 25" descr="C:\Users\Zoe H\RFVS dossiers\Cartes plaquettes RFVS\general urbain photos\plaq_velo_ville.jpg"/>
            <p:cNvPicPr>
              <a:picLocks noChangeAspect="1" noChangeArrowheads="1"/>
            </p:cNvPicPr>
            <p:nvPr/>
          </p:nvPicPr>
          <p:blipFill>
            <a:blip r:embed="rId3"/>
            <a:srcRect/>
            <a:stretch>
              <a:fillRect/>
            </a:stretch>
          </p:blipFill>
          <p:spPr bwMode="auto">
            <a:xfrm>
              <a:off x="467544" y="3063875"/>
              <a:ext cx="2520950" cy="1757363"/>
            </a:xfrm>
            <a:prstGeom prst="rect">
              <a:avLst/>
            </a:prstGeom>
            <a:noFill/>
            <a:ln w="9525">
              <a:noFill/>
              <a:miter lim="800000"/>
              <a:headEnd/>
              <a:tailEnd/>
            </a:ln>
          </p:spPr>
        </p:pic>
        <p:pic>
          <p:nvPicPr>
            <p:cNvPr id="10258" name="Picture 26" descr="C:\Users\Zoe H\RFVS dossiers\Cartes plaquettes RFVS\general urbain photos\plaq_mamies.jpg"/>
            <p:cNvPicPr>
              <a:picLocks noChangeAspect="1" noChangeArrowheads="1"/>
            </p:cNvPicPr>
            <p:nvPr/>
          </p:nvPicPr>
          <p:blipFill>
            <a:blip r:embed="rId4"/>
            <a:srcRect t="-2" r="510" b="-105"/>
            <a:stretch>
              <a:fillRect/>
            </a:stretch>
          </p:blipFill>
          <p:spPr bwMode="auto">
            <a:xfrm>
              <a:off x="467544" y="1155700"/>
              <a:ext cx="2520950" cy="1660525"/>
            </a:xfrm>
            <a:prstGeom prst="rect">
              <a:avLst/>
            </a:prstGeom>
            <a:noFill/>
            <a:ln w="9525">
              <a:noFill/>
              <a:miter lim="800000"/>
              <a:headEnd/>
              <a:tailEnd/>
            </a:ln>
          </p:spPr>
        </p:pic>
        <p:pic>
          <p:nvPicPr>
            <p:cNvPr id="10259" name="Picture 24" descr="C:\Users\Zoe H\RFVS dossiers\Cartes plaquettes RFVS\general urbain photos\fillette.jpg"/>
            <p:cNvPicPr>
              <a:picLocks noChangeAspect="1" noChangeArrowheads="1"/>
            </p:cNvPicPr>
            <p:nvPr/>
          </p:nvPicPr>
          <p:blipFill>
            <a:blip r:embed="rId5"/>
            <a:srcRect/>
            <a:stretch>
              <a:fillRect/>
            </a:stretch>
          </p:blipFill>
          <p:spPr bwMode="auto">
            <a:xfrm>
              <a:off x="6542088" y="3356992"/>
              <a:ext cx="2136775" cy="1481138"/>
            </a:xfrm>
            <a:prstGeom prst="rect">
              <a:avLst/>
            </a:prstGeom>
            <a:noFill/>
            <a:ln w="9525">
              <a:noFill/>
              <a:miter lim="800000"/>
              <a:headEnd/>
              <a:tailEnd/>
            </a:ln>
          </p:spPr>
        </p:pic>
        <p:pic>
          <p:nvPicPr>
            <p:cNvPr id="10260" name="Picture 22" descr="https://encrypted-tbn0.gstatic.com/images?q=tbn:ANd9GcRaNdUv-E4cQ5D3P1oZUp0o0c7AnC_yr9T5UOpqQqfRQ7X7BWCT7A"/>
            <p:cNvPicPr>
              <a:picLocks noChangeAspect="1" noChangeArrowheads="1"/>
            </p:cNvPicPr>
            <p:nvPr/>
          </p:nvPicPr>
          <p:blipFill>
            <a:blip r:embed="rId6"/>
            <a:srcRect/>
            <a:stretch>
              <a:fillRect/>
            </a:stretch>
          </p:blipFill>
          <p:spPr bwMode="auto">
            <a:xfrm>
              <a:off x="467544" y="5068888"/>
              <a:ext cx="2520950" cy="1193800"/>
            </a:xfrm>
            <a:prstGeom prst="rect">
              <a:avLst/>
            </a:prstGeom>
            <a:noFill/>
            <a:ln w="9525">
              <a:noFill/>
              <a:miter lim="800000"/>
              <a:headEnd/>
              <a:tailEnd/>
            </a:ln>
          </p:spPr>
        </p:pic>
        <p:pic>
          <p:nvPicPr>
            <p:cNvPr id="10261" name="Picture 20" descr="Smoking"/>
            <p:cNvPicPr>
              <a:picLocks noChangeAspect="1" noChangeArrowheads="1"/>
            </p:cNvPicPr>
            <p:nvPr/>
          </p:nvPicPr>
          <p:blipFill>
            <a:blip r:embed="rId7"/>
            <a:srcRect/>
            <a:stretch>
              <a:fillRect/>
            </a:stretch>
          </p:blipFill>
          <p:spPr bwMode="auto">
            <a:xfrm>
              <a:off x="3851275" y="2636838"/>
              <a:ext cx="2376488" cy="1450975"/>
            </a:xfrm>
            <a:prstGeom prst="rect">
              <a:avLst/>
            </a:prstGeom>
            <a:noFill/>
            <a:ln w="9525">
              <a:noFill/>
              <a:miter lim="800000"/>
              <a:headEnd/>
              <a:tailEnd/>
            </a:ln>
          </p:spPr>
        </p:pic>
      </p:grpSp>
      <p:sp>
        <p:nvSpPr>
          <p:cNvPr id="10244" name="Rectangle 2"/>
          <p:cNvSpPr>
            <a:spLocks noChangeArrowheads="1"/>
          </p:cNvSpPr>
          <p:nvPr/>
        </p:nvSpPr>
        <p:spPr bwMode="auto">
          <a:xfrm>
            <a:off x="588963" y="0"/>
            <a:ext cx="8555037" cy="1439863"/>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4400" b="1">
                <a:solidFill>
                  <a:srgbClr val="000080"/>
                </a:solidFill>
              </a:rPr>
              <a:t>  </a:t>
            </a:r>
            <a:r>
              <a:rPr lang="fr-FR" altLang="fr-FR" sz="4800" b="1">
                <a:solidFill>
                  <a:srgbClr val="000080"/>
                </a:solidFill>
              </a:rPr>
              <a:t>Quels sont les déterminants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4800" b="1">
                <a:solidFill>
                  <a:srgbClr val="000080"/>
                </a:solidFill>
              </a:rPr>
              <a:t>de la santé ?</a:t>
            </a:r>
          </a:p>
        </p:txBody>
      </p:sp>
      <p:sp>
        <p:nvSpPr>
          <p:cNvPr id="14341" name="Rectangle 5"/>
          <p:cNvSpPr>
            <a:spLocks noChangeArrowheads="1"/>
          </p:cNvSpPr>
          <p:nvPr/>
        </p:nvSpPr>
        <p:spPr bwMode="auto">
          <a:xfrm>
            <a:off x="6372225" y="3362325"/>
            <a:ext cx="2016125" cy="725488"/>
          </a:xfrm>
          <a:prstGeom prst="rect">
            <a:avLst/>
          </a:prstGeom>
          <a:noFill/>
          <a:ln w="9360">
            <a:noFill/>
            <a:miter lim="800000"/>
            <a:headEnd/>
            <a:tailEnd/>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cs typeface="Arial" charset="0"/>
              </a:defRPr>
            </a:lvl9pPr>
          </a:lstStyle>
          <a:p>
            <a:pPr algn="ctr" eaLnBrk="1" hangingPunct="1">
              <a:defRPr/>
            </a:pPr>
            <a:r>
              <a:rPr lang="fr-FR" altLang="fr-FR" sz="2400" b="1" dirty="0" smtClean="0">
                <a:solidFill>
                  <a:schemeClr val="accent2">
                    <a:lumMod val="20000"/>
                    <a:lumOff val="80000"/>
                  </a:schemeClr>
                </a:solidFill>
              </a:rPr>
              <a:t>SANTE</a:t>
            </a:r>
          </a:p>
        </p:txBody>
      </p:sp>
      <p:sp>
        <p:nvSpPr>
          <p:cNvPr id="10246" name="Rectangle 6"/>
          <p:cNvSpPr>
            <a:spLocks noChangeArrowheads="1"/>
          </p:cNvSpPr>
          <p:nvPr/>
        </p:nvSpPr>
        <p:spPr bwMode="auto">
          <a:xfrm>
            <a:off x="3563938" y="3479800"/>
            <a:ext cx="2663825" cy="598488"/>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b="1">
                <a:solidFill>
                  <a:schemeClr val="bg1"/>
                </a:solidFill>
              </a:rPr>
              <a:t>COMPORTEMENTS</a:t>
            </a:r>
            <a:endParaRPr lang="fr-FR" altLang="fr-FR">
              <a:solidFill>
                <a:srgbClr val="000000"/>
              </a:solidFill>
            </a:endParaRPr>
          </a:p>
        </p:txBody>
      </p:sp>
      <p:sp>
        <p:nvSpPr>
          <p:cNvPr id="10247" name="Rectangle 7"/>
          <p:cNvSpPr>
            <a:spLocks noChangeArrowheads="1"/>
          </p:cNvSpPr>
          <p:nvPr/>
        </p:nvSpPr>
        <p:spPr bwMode="auto">
          <a:xfrm>
            <a:off x="468313" y="5511800"/>
            <a:ext cx="2447925" cy="869950"/>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b="1">
                <a:solidFill>
                  <a:srgbClr val="000000"/>
                </a:solidFill>
              </a:rPr>
              <a:t>SYSTEME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b="1">
                <a:solidFill>
                  <a:srgbClr val="000000"/>
                </a:solidFill>
              </a:rPr>
              <a:t>DE  SOINS</a:t>
            </a:r>
          </a:p>
        </p:txBody>
      </p:sp>
      <p:sp>
        <p:nvSpPr>
          <p:cNvPr id="10248" name="Rectangle 8"/>
          <p:cNvSpPr>
            <a:spLocks noChangeArrowheads="1"/>
          </p:cNvSpPr>
          <p:nvPr/>
        </p:nvSpPr>
        <p:spPr bwMode="auto">
          <a:xfrm>
            <a:off x="457200" y="3738563"/>
            <a:ext cx="2528888" cy="1274762"/>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a:solidFill>
                  <a:schemeClr val="bg1"/>
                </a:solidFill>
              </a:rPr>
              <a:t>ENVIRONNEMENT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a:solidFill>
                  <a:schemeClr val="bg1"/>
                </a:solidFill>
              </a:rPr>
              <a:t>PHYSIQUE</a:t>
            </a:r>
          </a:p>
        </p:txBody>
      </p:sp>
      <p:sp>
        <p:nvSpPr>
          <p:cNvPr id="10249" name="Rectangle 9"/>
          <p:cNvSpPr>
            <a:spLocks noChangeArrowheads="1"/>
          </p:cNvSpPr>
          <p:nvPr/>
        </p:nvSpPr>
        <p:spPr bwMode="auto">
          <a:xfrm>
            <a:off x="590550" y="1722438"/>
            <a:ext cx="2325688" cy="1274762"/>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a:solidFill>
                  <a:schemeClr val="bg1"/>
                </a:solidFill>
              </a:rPr>
              <a:t>ENVIRONNEMENT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a:solidFill>
                  <a:schemeClr val="bg1"/>
                </a:solidFill>
              </a:rPr>
              <a:t> SOCIAL</a:t>
            </a:r>
          </a:p>
        </p:txBody>
      </p:sp>
      <p:sp>
        <p:nvSpPr>
          <p:cNvPr id="10250" name="Line 10"/>
          <p:cNvSpPr>
            <a:spLocks noChangeShapeType="1"/>
          </p:cNvSpPr>
          <p:nvPr/>
        </p:nvSpPr>
        <p:spPr bwMode="auto">
          <a:xfrm flipV="1">
            <a:off x="3059113" y="4559300"/>
            <a:ext cx="3460750" cy="892175"/>
          </a:xfrm>
          <a:prstGeom prst="line">
            <a:avLst/>
          </a:prstGeom>
          <a:noFill/>
          <a:ln w="9360">
            <a:solidFill>
              <a:srgbClr val="000000"/>
            </a:solidFill>
            <a:miter lim="800000"/>
            <a:headEnd/>
            <a:tailEnd type="triangle" w="med" len="med"/>
          </a:ln>
          <a:effectLst/>
        </p:spPr>
        <p:txBody>
          <a:bodyPr/>
          <a:lstStyle/>
          <a:p>
            <a:endParaRPr lang="fr-FR"/>
          </a:p>
        </p:txBody>
      </p:sp>
      <p:sp>
        <p:nvSpPr>
          <p:cNvPr id="10251" name="Line 11"/>
          <p:cNvSpPr>
            <a:spLocks noChangeShapeType="1"/>
          </p:cNvSpPr>
          <p:nvPr/>
        </p:nvSpPr>
        <p:spPr bwMode="auto">
          <a:xfrm flipV="1">
            <a:off x="3059113" y="3714750"/>
            <a:ext cx="649287" cy="249238"/>
          </a:xfrm>
          <a:prstGeom prst="line">
            <a:avLst/>
          </a:prstGeom>
          <a:noFill/>
          <a:ln w="9360">
            <a:solidFill>
              <a:srgbClr val="000000"/>
            </a:solidFill>
            <a:miter lim="800000"/>
            <a:headEnd/>
            <a:tailEnd type="triangle" w="med" len="med"/>
          </a:ln>
          <a:effectLst/>
        </p:spPr>
        <p:txBody>
          <a:bodyPr/>
          <a:lstStyle/>
          <a:p>
            <a:endParaRPr lang="fr-FR"/>
          </a:p>
        </p:txBody>
      </p:sp>
      <p:sp>
        <p:nvSpPr>
          <p:cNvPr id="10252" name="Line 12"/>
          <p:cNvSpPr>
            <a:spLocks noChangeShapeType="1"/>
          </p:cNvSpPr>
          <p:nvPr/>
        </p:nvSpPr>
        <p:spPr bwMode="auto">
          <a:xfrm>
            <a:off x="3059113" y="2359025"/>
            <a:ext cx="1081087" cy="188913"/>
          </a:xfrm>
          <a:prstGeom prst="line">
            <a:avLst/>
          </a:prstGeom>
          <a:noFill/>
          <a:ln w="9360">
            <a:solidFill>
              <a:srgbClr val="000000"/>
            </a:solidFill>
            <a:miter lim="800000"/>
            <a:headEnd/>
            <a:tailEnd type="triangle" w="med" len="med"/>
          </a:ln>
          <a:effectLst/>
        </p:spPr>
        <p:txBody>
          <a:bodyPr/>
          <a:lstStyle/>
          <a:p>
            <a:endParaRPr lang="fr-FR"/>
          </a:p>
        </p:txBody>
      </p:sp>
      <p:sp>
        <p:nvSpPr>
          <p:cNvPr id="10253" name="AutoShape 15" descr="data:image/jpeg;base64,/9j/4AAQSkZJRgABAQAAAQABAAD/2wCEAAkGBxQTEhQUEhQUFhQWFBUXFBQUFRcUFBcUFBQXFhUVFRUYHCggGBwlHBUUITEhJSkrLi4uFx8zODMsNygtLisBCgoKDg0OGhAQGCwkHCQsLCwsLCwsLCwsLCwsLCwsLCwsLCwsLCwsLCwsLCwsLCwsLCwsLCwsLCwsLCwsLCwsLP/AABEIALEBHAMBIgACEQEDEQH/xAAcAAAABwEBAAAAAAAAAAAAAAAAAQIDBAUGBwj/xAA+EAABAwIEBAMGBQIEBgMAAAABAAIRAyEEBRIxBkFRYSJxgRMykaGx8AdCUsHRI3IUFWLhMzSCkrPxFnN0/8QAGQEAAwEBAQAAAAAAAAAAAAAAAQIDAAQF/8QAJBEBAQACAwEBAAEEAwAAAAAAAAECEQMhMRJBBCIyUXETFEL/2gAMAwEAAhEDEQA/AOGpbGoNanWhC0ZBgJYCNrUCVNSDhBJlHKDACltKbSmrAl0DddqyVvssGxmx0Cf7n+N3zMLjWS0tdam3kXAHym/yldgr1/6foSujgnVqPLe5GazbEy/fmrLhfNTSrtuYdY3WbxdWXoGoZBHJV2Wx6OyzEamhTlz3gDPvaU2gnxCxXQWlSymqbGjRFGiKSmNPckCqjqKOSl2ZOa5IqOTNGolVCiGiHOTD3HqU4U1UWrGnPM7lMVqvc/FSXt5qNiKUpYKmxj5KGFBEXKcq0r7J2rTgSnKzfHLyWgAnn9FzcNJqtbe7gPmthn+ahziOTbDv3++iz+XYJ1Ss3SJJcA0c9/3KFjOvZDhvY0C6+ogA9TA2HzKrK19TnzBIE6tmyJ9Y+isszDm6KcmzRJtBefei1uazHGGN9lQIBEmbHeDPi35BJlel8Me5GXzrHF7qhZa8NeXWLNWmerQSPlyVbTw1QFzjY6bTLj1kERp26ndWVDBjRoqkNLQXOtzAEUzzaReR1nYmUr/FaafjAOoBrYIsAzwjVHLUwuI/WoOlU09TZcSdRtMjw3Hu9DJHx6K9dim+zFNpLXAAzOlrnaiAS8+8Jcd+X9snPMr6qrWAWJk8jG7ojaYI5wI6J7GY2QQ39ZgWdNQBpPhJs2NUEDmR1WMFSu6m9ztcOc4jUHOBvDHavzbkHa3LYK6dg5uGucCBu4t0iLNAnkI+Ky1cnS4h13NcHui9ntcAOhLmjc/VWeX5lUawTqcTBnVotpAAIAuYAuUK0cvATrAm2KZSYujKuE2Qm3KU+mmHhLK1MkpQSYSmhPWg0JRlFCUdL3hFk1gegPxNh9SuiYut4D5fRYHhAQ8ny/lbDEVPD6Lq4/7UOSf1M7Uf4ylkph3vFOSjAaLgXNfZYjSTAd9V3vBVQ5jT2XlUYgtfqG4Nl3rgXiAVsMwk+ICD5hC9t43KS9R8PXlO1HKdh5TbymSE8markphBKmVHbXEwnwgwFqbenk28LbbRpIJS3FMShY0K0ApNbDBzSOoQRNetK1jnmaZEWvIItyVnwZlrRW1nZg1euzfn9FrMdhRUb3Cr8NhTTp1CBckD0F01vTYzdM5/XmqxjCZJBcT52HZYriR7auKL6n/DotbAsQT4i2b9iVY5njnNeXXvz57QsDn2NIqFskA38/CB+5+JUsvHXxztcYzHTpaTc+Ko6ZnUfdt9epUTMcSXNbeZI8MCwAJhvTcb7+izbMby8vgFNp48QT5wbTy7dyorfJ6j4Q8tnUZHk073PWYTbRqgE2Adbe8bkk8zDfLqoLswn76G3ZPmqIbAIBAPft5zdYSXVxtEQDMdTsABzuPgltxxZIaS0G8C+4FyY3UNz55mIuBsLzEp+kx8bEjl7o5bXKAMjRCsqLbKBhW3VpTCvne3FBFqi1wpjyoeIckxrVFATgCQ0pwFUoQUI4RlFKBmj4WET5/wtLUfYrNcOnw+qvtVj5Lp4/7XPl6qXC6FQ2Ru3TGIcm/AQ6hurrhTid2EqXk0ybjmO4WfrPTTVPfY6ekcg4uw9Voio2ehMH5rUU8S1wsQV5ewrvCtNw9xnWwvhLi6n0NyPJNeyzp301FWY3GALE0OP6VRs+0b5bLO8RcesbIYdTuynT7X3F3EJow9p2Oy0PBvFtLGUwWu8Y95p3BXBc24gdWEEqvynNqmHqCpSdDh8D2KFrSV61BBROC5lwl+JbKrQ2rDX9/2W7wuaMfdrgURlS3tUWrhjyU1rgUkhL4bqoVOTbom6gUrDugmQn302u3Q/wBD/tX0nlCo4iU/UwBHumfqmzTcFt2etIp80yplYGRB6j91zHjDgvEyHUmipp6Oa10eTiPkV2Jz43ChYxwI2WuUp8bZ483YvD1aRIqU3s/uaQPjsojqsixXYuI6bTMhc1znCMkwAPKyn06JyX9UhxBiOSk/5kbXO2/NVdaxhNEp/wDjlJlzaX2FxYnaeg6dCrvC4punb5fMrDNeQr/LATTBM3J5O8rdUmfHrs2HNMlbhmqa0qJTKeD0Mu65zj3KDXcnqlRRXlNhAompwFNgo9SewNnJQlN6kWtbTbabIz4QrprrKhyZ3gCuWusr8fiN9RXqHin2Umq5VuLqJsuoyM4oNKQlBQMt8GbJWJ2KbwOykYkeFUIz9bdMypNcXUcqVUgIijCNrZSnHTKvsr4jxFGNDzA5FVdHDKfQwLnWATSUlsdE4e/FEiG4hp/uF10bKOJ6GIA0PB7c/guFYTJeZv35enN3orPDtcy1IGerRf8AgfNUmNLt3oQdkRauWZVmWOowatRrGfpqXefIb/RS8148qRppw3q78x8uihycmGP66OPizz/G+xuZU6Imo8N89z5DdZPN/wAQmjw0WAnYOf8AwucY7NnPcS9zjO5mT8VV1cUIMzPn9QuPL+TlesXbh/FxnrfUvxBOqK1M77sN/wDtP8qZ/wDNcI4XqhvZ4LfrZcsfjSDM3HVVeMxmok2vvFgm48876bLgwb/P+JcO6Q2o13kZWIxtU1JLfd3nl/uo+U4AVXtNS1ORMWLhOw6eavsTTbpJADWtuANgA0EeQ2gdSr3pOYy/6ZcYS195v6ch8ks5ad3kN533hWmOLWQQZh1/T/e6rcVitRv9hH6o/EHTwdMG8n5KfTx2kAM0tA5aWuv5kKl9onWAnmEuUv7WmMiI1yXrTIRyracWxvcmi5G5NlNIWlakJSUYCYByiBStKNrLobHTQ5X7oVwPdVZl9OwVs9tlXDxGq7EOVRXfJVjj3qrIS8l/BkEEsINaltYkkFZYDZS8Q3woZbh7KViqVlaTojM4lt1EIVriaKuuHuCK+JIcR7OnvqfYkdWjeO6lcbb0b6k9ZWhhy7YLRZbw4935Suk5bwnhsMNvauHN0NYP5+anUqb6p00WSBYlo0sHm8/SypjxSekvJvxicNwzpu+B2/8AVyrjA5KXQ2lTLu5FvRv8ytfhciYwzXdqcPyNs31cd1K/zMMJYwBoItAiY7m5/wBkLyYY+DMMr6z9fhkUWe0xDp2lrTJ7au3r6KoxedMpiKLQzvHi/wC7l6QtLmGI9o1zXXDgQfIrlGPLmPcx27SQfTn5Hf1XD/J5svzx6H8TixvvqxxWYOdLpm95vcjmq81tRAmOpO0/+oUCpWUWrXXD83J6MmkvE1QDAM/L0UbFOgCTfpzChVaqjVsR3+a6MOELlIfxOMMEW3n4KsLtRVxwngWYrHYehUJFOpUAeQYOgS5wB5EgEeqrsZo9tU9m0sZ7R+hhJJazUdLSTckCBK68cJjHHnyfeWp4tcBXj4QB06fOEMVmJMgGGmNuwH8BVuuNkgOSfK11DlWqSOcKM5yU5yREp5E86VTpyrqjgjpEN1d/2UTLsNJHO8n+FssLRAaAI9Ap51sY53pR6Uco1XbjNliQWJ8pJRlLYZ0pbWoyjaUdlANT2Gpy4JsFT8ppS5Dumtki/wABQ2UzGWCcwVKBKrszr8l1eRzqrFGSmmUSdk+1hJV5l2WneI+qjJ9U29KulgI81NwuVFx2Wjw+W9lZUMD0CrMC3JTYfAwE9TyipVOljZ6uNmjzP7bra5fw2TBqWH6dvieXkL+S0+DynQBpAaORIiP7Wfyn6hN2+MdknBNKjFStD37+L3R5NO3rJ8lpmUHOH9Nvh/U7ws873d8yrQYdjTMandXXjybsEVfEAXcUtz14Mw36g08lZM1Cah7+GmP+nd3rbsna2NZThoIH6QBAHIWG3RQsbm/ILP5hUNSPG5sEE6Y8QaQ7SZB5jldQz5VsMFlmeKLjLXQRz3t/KrHgAySXG8Fxmx3A6JqpiVDrYj7+/uy5cu7teTUS6le1uX0WJ40ow5tQbEaXeY935SP+lXlfGhu5WS4mzym6m6mDLpERfY8+iHz9dK8eXxlKp31wAZ9Ok91Bq4pRX1ieduibT48Uimf8qf8Ak46uUy4SjQlWk05MuTLL2rThLEGjjKFQCdFQF0/puHE+QJPorbi3IzTqPqN0kOe6zTJtBLiBsPELrKB5BBG4Mj0XT8lNLMMPT1uFKrTaW1as6nOaCC8ukQ06QdMbJc9+qcOcm5XNiYsbHohrWlzLhyq3XqpGm4OeHUwNZYdAezU/kIJ5/kPWFmnYZ1+ga0z/AHbDz/haaqv3SZRBKZSJT9DDEkWWtkGbq/yen4Qf2V1TaCL37wf2VTgAA3v+/kplKtbrdcuVWkYiUJSEcrr083dLCIoSilYQKSjQhEowVqcgwJj6qqyXLjUePn2W2ZSFNukepVeLDfaeeX4jY2qGtgKj9m57oAJJ2CtTh3VnhrQTJgBbTJOFhSEuu47/AMDoPqq2bT3pm8m4eO7hJ+Q9ea0+Hy4DlJWkwOSOfAa23wAV9hMgpsvUMnoP5R/pxL3kyeAyR1Q2EDqf45rV5dkTaYk2P6jBd6D8qnuxLGCGgDy3+KrsTmg6pMuQ841lqYz3Rfrz+Ki18V1MKixWbHkq2viyeajlyxWYLvFZqBtdU+Jxpdz7qE6solfFAc9vv78lG5WqTGRJqVo57fRQ6uJj75ff0VLmnEFOl7zgI5cyD9/JY7NOMXOtSFurvlZCY2m8bnF5qxgJJFt/JZXMuLmiRT8W+1mx58/RYzE419Qy9xd57D0TUppgH1/hY43NatX3nQOgsPXqq9FKLUnkL3Ro0nUilHQFIItSErMNScuxzqLw9vUS07OAcHaT2OkKJKEraZ2zhniZmP1hzadMgkkOPie5zmwXHa92jeQD5LHZvkR9sALuaXGs02cKrpdUabSYBAB+CxuX451F4ew3BmDsSNpXYshqB9CnVpaWCqabaj3mXufSZUJBB3J1jrfmo5T5dHHltnanDbQSC0hke85pnUGOIbZsjbYkfC6ZpZPp1+E2FrQB11OdDdouCVvq+AaYsN58RIBJ3NzG8gm036hV2IwoLdm31RaCbiRA5STHqkq0rAVaJb/HMD4ImYiFf5rhvEeUWF9z3WVxAOo6dlOxWM4gkyjBXbp5xaNIlEXIaYuVOy3AuqOgbczyCZy/CGoey6dwrwu8gaWHtbdPhhvu+J556RMvwIpMDWi/z8yrjL+H6tezRA/M47Lb5TwY1nirkA/p5q8dmFKiNNNoEKtzkSmNqoyDg5tEWF+b3b+nRXzMLRp7+I/JUeLz9ztlWV8a4zJn1UcuZScbVYnOGgQDA6Cyqq+ck7KifW++yYfiPvt9/RSvJapMFlXxrjzUJ+I/n0USpiPvsoGLx7WAlzgIuZPL7+iT00iyqYhRK+NA5i30+/osZm3HFNkil4yOlm/H+Fjsz4gr1rOeQ39LbCO/Mppha31I6Bm3F9KlbVqcOTbn1OwWNzPi2rUs3wD4uj6LOShqVJhIX6O1KhJkkk9SZPzSJSdSKU+g3C5RykShqW024WSiRSggOwQQQRYaJEgsGxyhKSUFtBsqV2L8L6lGphjQDy6oGF7wRIaXOGkAHcjSuNrov4KVIxjxEzT57WPM8knJOj8eXbrYoONQxOkAEQRB6l97QLSOXJQa+FgiOwglxFja0mJnruVe06YB2FpDRDuw5d4PrsJSMZhrgACZmYPW955nsN+ajcel5l2w3EVIBrg0GWhxLvyzsTHI7fNc0LndF1Tj7G6P6Zp+Ih15sYsBa8c9lyx4IN49NkmU7Wwy6ZgJQKSAlALrcMCVZZNk9XE1AyjTfUd0YCY7uIs0dzZTG8PVaIbVxNGoKWnWW+45zZADSfyTPnHSy1PD3HDnf0abRRYPdp04Aj0AkqeefzN6GTd1tsuFeA6GFaH4x7XVBB9kwggH/U4Wn4rY/wCesYIpNDRygX9SsDQxZduSppxAap/9i1v+KRf4nOHGTKrHVy7cqAKvM/YTorBL9Wm+dJAf99kl9VQq+Oa3ci30+/oqPMOJqdMe9/uOyMgtBVrx6fRVuNzhlMS5wAHfksHmfGD3WpiB1PTyWaxOIc8y9xce/wCypjgFrZ5txzuKI1f6jYR9Ssfj8zq1j/UcT0Gw+CjIlSYyEokSOEUJyWAggjhZtCQRwhCzaEgjQCzaABGiCNA0BGiQQMCCCCIBCKEaCwWCXQPwaxBGNgnw+zd8SWgLn4XR/wAE8OTi6jwzUGsiSQ1ok8ydtuiXPwcPXcqYa8eEXmXCR4bHfTtJ5Eg3PQoqrg18nwtEy46iLCb2geZUulQE6thFmiNAa2w0gNFue/w5VGciKboe1okNABh2nf3pgEkmxB2SWaiku6wXHQ9q/wBoHW0gjUY8IsC08pBK5fiGv1eAkt5bH5rZ8Tvcx5gNIMSKhkRceGdh2WN9m4bCRfaY35KS27EDIcpfiq9OhTIDnkwXTpAALiTAJ2BXUct4cweVlr8Q4VcS3xBz4FMEGQKdMgmRHvETO0LlWU491Csyqzdp9biDHQwTBXSauLGIpMqsJqNImpqOoip7+mpp2LR5Ayd+VeS2eIYTG3tTcbZ4cSXs1gAgECPDDXFwEtBDQ7fzF91lMrw73vDWlrNEy6ACATe7bu581qMfWaCH0m0zDgXQ0uAG8kt5De3OFQcQVPZYkvpQNUODmT7N+oSXNDhsTPULY23HUbPHWW66Bha4aAOgieakDFDqsLlmdlwJqCCOY2PoixOfadjflF1yzjy3qqWyzbcVMxaNzt9FT5pxQ1lgb9BdYjFZpUed4Hbf4qHK6MePXqf1vxc47P6lTaw+aqXuJuST3N0Agn1piSklOFIKaBohElFEiAoQKNEiAQgggswIIIIMCCCCLCQlHCELAJAoILAARoggsMGiCOESzDXaPwQy9rKVWq5wAeYBeQ1sizWid7zcDl2XJcqwXtCY0Ege44uGqTFiOkhejvw/wwwmDZTqMAc5uuo8eJpJiGiDyED07pMu7o0820RxDvdaxrpIuahAHYagDsAY28XdU2cY9nio1XMbpEv1EMa4D9IB/wBIVpUwlAB5fAc73iSQAHN238NuXXZc84gxGHc1xa32rWtBuC98ci1xuQEmVUwjNZ7jNdQte9rmvgtlsU9AvE76lRf42lfeASBG0Domc4zOWBumwJN9y2fkqVtZnJxHZTstnR1TK2vCWb0aGCxMuYMQX+HWx7pphgtqb4QSQQJg+J1+uJQXVZuackumwxOelzT/AIkN1OpjQKYI8JgtBAIjbrzVPmOMp1mSS5rmAClTDfABquCZtbp2VbXxDnu1PcXOMS5xkwAAL9gAPRIJSzHSly3AJQCSSjCYm+ywlBICWEKcoI0mUJSjsZSSjlEixKJKRIlEgggsIkaEILAJGiRhYQQhGgswkEaJYBIIyiRYAgjRgLMSglQjhBmw/DnKi/FU9Ya2k5wDqrtUMDfES1wMBx2BM3Isu+1WkBztbXs6ubAJ5EuIMum0zPikcyuc/gfhS4Pe57HCkwgBhLHs1+JzqlS0wAABtC31XS4n2TaLqgvqf/UIdEBx089MXkTq2iVP/NPETiE1GsDRVFOmJE02fmDRcufJIEuuBz7LD8RZi2lTY2kGuAbpL2nUdWrxLQ8XY6oy9R0taYcImnfw6mnckSe0BYvi2q0Q5rRTbALddqjzaXBnIdjCnVZ0zlbC+0Ly+4hzpFgL7keayrxe0LXtzGlTo1STqLxpgbnqfmsg8yU/HC5I6NEgruUYRIILCNGEEFmhQRoIJVb4WiRIIBPRlAokFhAokaCJYJGggsAkRQQWGAgggsJSCCCzUTkRRoLFpKCNBYf0EpBBZgCWggtQdp/CP/kH/wD76f8A4AuqN9xv9z/oggk/If8AXL+Nf+Kf/uP1XP8Ajj/mHf2t/dBBR/XRPGXf7h/uTLkEFaEf/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fr-FR" altLang="fr-FR"/>
          </a:p>
        </p:txBody>
      </p:sp>
      <p:sp>
        <p:nvSpPr>
          <p:cNvPr id="10254" name="AutoShape 17" descr="data:image/jpeg;base64,/9j/4AAQSkZJRgABAQAAAQABAAD/2wCEAAkGBxQTEhQUEhQUFhQWFBUXFBQUFRcUFBcUFBQXFhUVFRUYHCggGBwlHBUUITEhJSkrLi4uFx8zODMsNygtLisBCgoKDg0OGhAQGCwkHCQsLCwsLCwsLCwsLCwsLCwsLCwsLCwsLCwsLCwsLCwsLCwsLCwsLCwsLCwsLCwsLCwsLP/AABEIALEBHAMBIgACEQEDEQH/xAAcAAAABwEBAAAAAAAAAAAAAAAAAQIDBAUGBwj/xAA+EAABAwIEBAMGBQIEBgMAAAABAAIRAyEEBRIxBkFRYSJxgRMykaGx8AdCUsHRI3IUFWLhMzSCkrPxFnN0/8QAGQEAAwEBAQAAAAAAAAAAAAAAAQIDAAQF/8QAJBEBAQACAwEBAAEEAwAAAAAAAAECEQMhMRJBBCIyUXETFEL/2gAMAwEAAhEDEQA/AOGpbGoNanWhC0ZBgJYCNrUCVNSDhBJlHKDACltKbSmrAl0DddqyVvssGxmx0Cf7n+N3zMLjWS0tdam3kXAHym/yldgr1/6foSujgnVqPLe5GazbEy/fmrLhfNTSrtuYdY3WbxdWXoGoZBHJV2Wx6OyzEamhTlz3gDPvaU2gnxCxXQWlSymqbGjRFGiKSmNPckCqjqKOSl2ZOa5IqOTNGolVCiGiHOTD3HqU4U1UWrGnPM7lMVqvc/FSXt5qNiKUpYKmxj5KGFBEXKcq0r7J2rTgSnKzfHLyWgAnn9FzcNJqtbe7gPmthn+ahziOTbDv3++iz+XYJ1Ss3SJJcA0c9/3KFjOvZDhvY0C6+ogA9TA2HzKrK19TnzBIE6tmyJ9Y+isszDm6KcmzRJtBefei1uazHGGN9lQIBEmbHeDPi35BJlel8Me5GXzrHF7qhZa8NeXWLNWmerQSPlyVbTw1QFzjY6bTLj1kERp26ndWVDBjRoqkNLQXOtzAEUzzaReR1nYmUr/FaafjAOoBrYIsAzwjVHLUwuI/WoOlU09TZcSdRtMjw3Hu9DJHx6K9dim+zFNpLXAAzOlrnaiAS8+8Jcd+X9snPMr6qrWAWJk8jG7ojaYI5wI6J7GY2QQ39ZgWdNQBpPhJs2NUEDmR1WMFSu6m9ztcOc4jUHOBvDHavzbkHa3LYK6dg5uGucCBu4t0iLNAnkI+Ky1cnS4h13NcHui9ntcAOhLmjc/VWeX5lUawTqcTBnVotpAAIAuYAuUK0cvATrAm2KZSYujKuE2Qm3KU+mmHhLK1MkpQSYSmhPWg0JRlFCUdL3hFk1gegPxNh9SuiYut4D5fRYHhAQ8ny/lbDEVPD6Lq4/7UOSf1M7Uf4ylkph3vFOSjAaLgXNfZYjSTAd9V3vBVQ5jT2XlUYgtfqG4Nl3rgXiAVsMwk+ICD5hC9t43KS9R8PXlO1HKdh5TbymSE8markphBKmVHbXEwnwgwFqbenk28LbbRpIJS3FMShY0K0ApNbDBzSOoQRNetK1jnmaZEWvIItyVnwZlrRW1nZg1euzfn9FrMdhRUb3Cr8NhTTp1CBckD0F01vTYzdM5/XmqxjCZJBcT52HZYriR7auKL6n/DotbAsQT4i2b9iVY5njnNeXXvz57QsDn2NIqFskA38/CB+5+JUsvHXxztcYzHTpaTc+Ko6ZnUfdt9epUTMcSXNbeZI8MCwAJhvTcb7+izbMby8vgFNp48QT5wbTy7dyorfJ6j4Q8tnUZHk073PWYTbRqgE2Adbe8bkk8zDfLqoLswn76G3ZPmqIbAIBAPft5zdYSXVxtEQDMdTsABzuPgltxxZIaS0G8C+4FyY3UNz55mIuBsLzEp+kx8bEjl7o5bXKAMjRCsqLbKBhW3VpTCvne3FBFqi1wpjyoeIckxrVFATgCQ0pwFUoQUI4RlFKBmj4WET5/wtLUfYrNcOnw+qvtVj5Lp4/7XPl6qXC6FQ2Ru3TGIcm/AQ6hurrhTid2EqXk0ybjmO4WfrPTTVPfY6ekcg4uw9Voio2ehMH5rUU8S1wsQV5ewrvCtNw9xnWwvhLi6n0NyPJNeyzp301FWY3GALE0OP6VRs+0b5bLO8RcesbIYdTuynT7X3F3EJow9p2Oy0PBvFtLGUwWu8Y95p3BXBc24gdWEEqvynNqmHqCpSdDh8D2KFrSV61BBROC5lwl+JbKrQ2rDX9/2W7wuaMfdrgURlS3tUWrhjyU1rgUkhL4bqoVOTbom6gUrDugmQn302u3Q/wBD/tX0nlCo4iU/UwBHumfqmzTcFt2etIp80yplYGRB6j91zHjDgvEyHUmipp6Oa10eTiPkV2Jz43ChYxwI2WuUp8bZ483YvD1aRIqU3s/uaQPjsojqsixXYuI6bTMhc1znCMkwAPKyn06JyX9UhxBiOSk/5kbXO2/NVdaxhNEp/wDjlJlzaX2FxYnaeg6dCrvC4punb5fMrDNeQr/LATTBM3J5O8rdUmfHrs2HNMlbhmqa0qJTKeD0Mu65zj3KDXcnqlRRXlNhAompwFNgo9SewNnJQlN6kWtbTbabIz4QrprrKhyZ3gCuWusr8fiN9RXqHin2Umq5VuLqJsuoyM4oNKQlBQMt8GbJWJ2KbwOykYkeFUIz9bdMypNcXUcqVUgIijCNrZSnHTKvsr4jxFGNDzA5FVdHDKfQwLnWATSUlsdE4e/FEiG4hp/uF10bKOJ6GIA0PB7c/guFYTJeZv35enN3orPDtcy1IGerRf8AgfNUmNLt3oQdkRauWZVmWOowatRrGfpqXefIb/RS8148qRppw3q78x8uihycmGP66OPizz/G+xuZU6Imo8N89z5DdZPN/wAQmjw0WAnYOf8AwucY7NnPcS9zjO5mT8VV1cUIMzPn9QuPL+TlesXbh/FxnrfUvxBOqK1M77sN/wDtP8qZ/wDNcI4XqhvZ4LfrZcsfjSDM3HVVeMxmok2vvFgm48876bLgwb/P+JcO6Q2o13kZWIxtU1JLfd3nl/uo+U4AVXtNS1ORMWLhOw6eavsTTbpJADWtuANgA0EeQ2gdSr3pOYy/6ZcYS195v6ch8ks5ad3kN533hWmOLWQQZh1/T/e6rcVitRv9hH6o/EHTwdMG8n5KfTx2kAM0tA5aWuv5kKl9onWAnmEuUv7WmMiI1yXrTIRyracWxvcmi5G5NlNIWlakJSUYCYByiBStKNrLobHTQ5X7oVwPdVZl9OwVs9tlXDxGq7EOVRXfJVjj3qrIS8l/BkEEsINaltYkkFZYDZS8Q3woZbh7KViqVlaTojM4lt1EIVriaKuuHuCK+JIcR7OnvqfYkdWjeO6lcbb0b6k9ZWhhy7YLRZbw4935Suk5bwnhsMNvauHN0NYP5+anUqb6p00WSBYlo0sHm8/SypjxSekvJvxicNwzpu+B2/8AVyrjA5KXQ2lTLu5FvRv8ytfhciYwzXdqcPyNs31cd1K/zMMJYwBoItAiY7m5/wBkLyYY+DMMr6z9fhkUWe0xDp2lrTJ7au3r6KoxedMpiKLQzvHi/wC7l6QtLmGI9o1zXXDgQfIrlGPLmPcx27SQfTn5Hf1XD/J5svzx6H8TixvvqxxWYOdLpm95vcjmq81tRAmOpO0/+oUCpWUWrXXD83J6MmkvE1QDAM/L0UbFOgCTfpzChVaqjVsR3+a6MOELlIfxOMMEW3n4KsLtRVxwngWYrHYehUJFOpUAeQYOgS5wB5EgEeqrsZo9tU9m0sZ7R+hhJJazUdLSTckCBK68cJjHHnyfeWp4tcBXj4QB06fOEMVmJMgGGmNuwH8BVuuNkgOSfK11DlWqSOcKM5yU5yREp5E86VTpyrqjgjpEN1d/2UTLsNJHO8n+FssLRAaAI9Ap51sY53pR6Uco1XbjNliQWJ8pJRlLYZ0pbWoyjaUdlANT2Gpy4JsFT8ppS5Dumtki/wABQ2UzGWCcwVKBKrszr8l1eRzqrFGSmmUSdk+1hJV5l2WneI+qjJ9U29KulgI81NwuVFx2Wjw+W9lZUMD0CrMC3JTYfAwE9TyipVOljZ6uNmjzP7bra5fw2TBqWH6dvieXkL+S0+DynQBpAaORIiP7Wfyn6hN2+MdknBNKjFStD37+L3R5NO3rJ8lpmUHOH9Nvh/U7ws873d8yrQYdjTMandXXjybsEVfEAXcUtz14Mw36g08lZM1Cah7+GmP+nd3rbsna2NZThoIH6QBAHIWG3RQsbm/ILP5hUNSPG5sEE6Y8QaQ7SZB5jldQz5VsMFlmeKLjLXQRz3t/KrHgAySXG8Fxmx3A6JqpiVDrYj7+/uy5cu7teTUS6le1uX0WJ40ow5tQbEaXeY935SP+lXlfGhu5WS4mzym6m6mDLpERfY8+iHz9dK8eXxlKp31wAZ9Ok91Bq4pRX1ieduibT48Uimf8qf8Ak46uUy4SjQlWk05MuTLL2rThLEGjjKFQCdFQF0/puHE+QJPorbi3IzTqPqN0kOe6zTJtBLiBsPELrKB5BBG4Mj0XT8lNLMMPT1uFKrTaW1as6nOaCC8ukQ06QdMbJc9+qcOcm5XNiYsbHohrWlzLhyq3XqpGm4OeHUwNZYdAezU/kIJ5/kPWFmnYZ1+ga0z/AHbDz/haaqv3SZRBKZSJT9DDEkWWtkGbq/yen4Qf2V1TaCL37wf2VTgAA3v+/kplKtbrdcuVWkYiUJSEcrr083dLCIoSilYQKSjQhEowVqcgwJj6qqyXLjUePn2W2ZSFNukepVeLDfaeeX4jY2qGtgKj9m57oAJJ2CtTh3VnhrQTJgBbTJOFhSEuu47/AMDoPqq2bT3pm8m4eO7hJ+Q9ea0+Hy4DlJWkwOSOfAa23wAV9hMgpsvUMnoP5R/pxL3kyeAyR1Q2EDqf45rV5dkTaYk2P6jBd6D8qnuxLGCGgDy3+KrsTmg6pMuQ841lqYz3Rfrz+Ki18V1MKixWbHkq2viyeajlyxWYLvFZqBtdU+Jxpdz7qE6solfFAc9vv78lG5WqTGRJqVo57fRQ6uJj75ff0VLmnEFOl7zgI5cyD9/JY7NOMXOtSFurvlZCY2m8bnF5qxgJJFt/JZXMuLmiRT8W+1mx58/RYzE419Qy9xd57D0TUppgH1/hY43NatX3nQOgsPXqq9FKLUnkL3Ro0nUilHQFIItSErMNScuxzqLw9vUS07OAcHaT2OkKJKEraZ2zhniZmP1hzadMgkkOPie5zmwXHa92jeQD5LHZvkR9sALuaXGs02cKrpdUabSYBAB+CxuX451F4ew3BmDsSNpXYshqB9CnVpaWCqabaj3mXufSZUJBB3J1jrfmo5T5dHHltnanDbQSC0hke85pnUGOIbZsjbYkfC6ZpZPp1+E2FrQB11OdDdouCVvq+AaYsN58RIBJ3NzG8gm036hV2IwoLdm31RaCbiRA5STHqkq0rAVaJb/HMD4ImYiFf5rhvEeUWF9z3WVxAOo6dlOxWM4gkyjBXbp5xaNIlEXIaYuVOy3AuqOgbczyCZy/CGoey6dwrwu8gaWHtbdPhhvu+J556RMvwIpMDWi/z8yrjL+H6tezRA/M47Lb5TwY1nirkA/p5q8dmFKiNNNoEKtzkSmNqoyDg5tEWF+b3b+nRXzMLRp7+I/JUeLz9ztlWV8a4zJn1UcuZScbVYnOGgQDA6Cyqq+ck7KifW++yYfiPvt9/RSvJapMFlXxrjzUJ+I/n0USpiPvsoGLx7WAlzgIuZPL7+iT00iyqYhRK+NA5i30+/osZm3HFNkil4yOlm/H+Fjsz4gr1rOeQ39LbCO/Mppha31I6Bm3F9KlbVqcOTbn1OwWNzPi2rUs3wD4uj6LOShqVJhIX6O1KhJkkk9SZPzSJSdSKU+g3C5RykShqW024WSiRSggOwQQQRYaJEgsGxyhKSUFtBsqV2L8L6lGphjQDy6oGF7wRIaXOGkAHcjSuNrov4KVIxjxEzT57WPM8knJOj8eXbrYoONQxOkAEQRB6l97QLSOXJQa+FgiOwglxFja0mJnruVe06YB2FpDRDuw5d4PrsJSMZhrgACZmYPW955nsN+ajcel5l2w3EVIBrg0GWhxLvyzsTHI7fNc0LndF1Tj7G6P6Zp+Ih15sYsBa8c9lyx4IN49NkmU7Wwy6ZgJQKSAlALrcMCVZZNk9XE1AyjTfUd0YCY7uIs0dzZTG8PVaIbVxNGoKWnWW+45zZADSfyTPnHSy1PD3HDnf0abRRYPdp04Aj0AkqeefzN6GTd1tsuFeA6GFaH4x7XVBB9kwggH/U4Wn4rY/wCesYIpNDRygX9SsDQxZduSppxAap/9i1v+KRf4nOHGTKrHVy7cqAKvM/YTorBL9Wm+dJAf99kl9VQq+Oa3ci30+/oqPMOJqdMe9/uOyMgtBVrx6fRVuNzhlMS5wAHfksHmfGD3WpiB1PTyWaxOIc8y9xce/wCypjgFrZ5txzuKI1f6jYR9Ssfj8zq1j/UcT0Gw+CjIlSYyEokSOEUJyWAggjhZtCQRwhCzaEgjQCzaABGiCNA0BGiQQMCCCCIBCKEaCwWCXQPwaxBGNgnw+zd8SWgLn4XR/wAE8OTi6jwzUGsiSQ1ok8ydtuiXPwcPXcqYa8eEXmXCR4bHfTtJ5Eg3PQoqrg18nwtEy46iLCb2geZUulQE6thFmiNAa2w0gNFue/w5VGciKboe1okNABh2nf3pgEkmxB2SWaiku6wXHQ9q/wBoHW0gjUY8IsC08pBK5fiGv1eAkt5bH5rZ8Tvcx5gNIMSKhkRceGdh2WN9m4bCRfaY35KS27EDIcpfiq9OhTIDnkwXTpAALiTAJ2BXUct4cweVlr8Q4VcS3xBz4FMEGQKdMgmRHvETO0LlWU491Csyqzdp9biDHQwTBXSauLGIpMqsJqNImpqOoip7+mpp2LR5Ayd+VeS2eIYTG3tTcbZ4cSXs1gAgECPDDXFwEtBDQ7fzF91lMrw73vDWlrNEy6ACATe7bu581qMfWaCH0m0zDgXQ0uAG8kt5De3OFQcQVPZYkvpQNUODmT7N+oSXNDhsTPULY23HUbPHWW66Bha4aAOgieakDFDqsLlmdlwJqCCOY2PoixOfadjflF1yzjy3qqWyzbcVMxaNzt9FT5pxQ1lgb9BdYjFZpUed4Hbf4qHK6MePXqf1vxc47P6lTaw+aqXuJuST3N0Agn1piSklOFIKaBohElFEiAoQKNEiAQgggswIIIIMCCCCLCQlHCELAJAoILAARoggsMGiCOESzDXaPwQy9rKVWq5wAeYBeQ1sizWid7zcDl2XJcqwXtCY0Ege44uGqTFiOkhejvw/wwwmDZTqMAc5uuo8eJpJiGiDyED07pMu7o0820RxDvdaxrpIuahAHYagDsAY28XdU2cY9nio1XMbpEv1EMa4D9IB/wBIVpUwlAB5fAc73iSQAHN238NuXXZc84gxGHc1xa32rWtBuC98ci1xuQEmVUwjNZ7jNdQte9rmvgtlsU9AvE76lRf42lfeASBG0Domc4zOWBumwJN9y2fkqVtZnJxHZTstnR1TK2vCWb0aGCxMuYMQX+HWx7pphgtqb4QSQQJg+J1+uJQXVZuackumwxOelzT/AIkN1OpjQKYI8JgtBAIjbrzVPmOMp1mSS5rmAClTDfABquCZtbp2VbXxDnu1PcXOMS5xkwAAL9gAPRIJSzHSly3AJQCSSjCYm+ywlBICWEKcoI0mUJSjsZSSjlEixKJKRIlEgggsIkaEILAJGiRhYQQhGgswkEaJYBIIyiRYAgjRgLMSglQjhBmw/DnKi/FU9Ya2k5wDqrtUMDfES1wMBx2BM3Isu+1WkBztbXs6ubAJ5EuIMum0zPikcyuc/gfhS4Pe57HCkwgBhLHs1+JzqlS0wAABtC31XS4n2TaLqgvqf/UIdEBx089MXkTq2iVP/NPETiE1GsDRVFOmJE02fmDRcufJIEuuBz7LD8RZi2lTY2kGuAbpL2nUdWrxLQ8XY6oy9R0taYcImnfw6mnckSe0BYvi2q0Q5rRTbALddqjzaXBnIdjCnVZ0zlbC+0Ly+4hzpFgL7keayrxe0LXtzGlTo1STqLxpgbnqfmsg8yU/HC5I6NEgruUYRIILCNGEEFmhQRoIJVb4WiRIIBPRlAokFhAokaCJYJGggsAkRQQWGAgggsJSCCCzUTkRRoLFpKCNBYf0EpBBZgCWggtQdp/CP/kH/wD76f8A4AuqN9xv9z/oggk/If8AXL+Nf+Kf/uP1XP8Ajj/mHf2t/dBBR/XRPGXf7h/uTLkEFaEf/9k="/>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fr-FR" altLang="fr-FR"/>
          </a:p>
        </p:txBody>
      </p:sp>
      <p:sp>
        <p:nvSpPr>
          <p:cNvPr id="10255" name="Line 10"/>
          <p:cNvSpPr>
            <a:spLocks noChangeShapeType="1"/>
          </p:cNvSpPr>
          <p:nvPr/>
        </p:nvSpPr>
        <p:spPr bwMode="auto">
          <a:xfrm flipV="1">
            <a:off x="3055938" y="4221163"/>
            <a:ext cx="3463925" cy="0"/>
          </a:xfrm>
          <a:prstGeom prst="line">
            <a:avLst/>
          </a:prstGeom>
          <a:noFill/>
          <a:ln w="12700">
            <a:solidFill>
              <a:srgbClr val="000000"/>
            </a:solidFill>
            <a:miter lim="800000"/>
            <a:headEnd/>
            <a:tailEnd type="triangle" w="med" len="med"/>
          </a:ln>
          <a:effectLst/>
        </p:spPr>
        <p:txBody>
          <a:bodyPr/>
          <a:lstStyle/>
          <a:p>
            <a:endParaRPr lang="fr-FR"/>
          </a:p>
        </p:txBody>
      </p:sp>
      <p:sp>
        <p:nvSpPr>
          <p:cNvPr id="10256" name="Rectangle 8"/>
          <p:cNvSpPr>
            <a:spLocks noChangeArrowheads="1"/>
          </p:cNvSpPr>
          <p:nvPr/>
        </p:nvSpPr>
        <p:spPr bwMode="auto">
          <a:xfrm>
            <a:off x="5357818" y="6124600"/>
            <a:ext cx="3973513" cy="804862"/>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400" dirty="0"/>
              <a:t>Source: </a:t>
            </a:r>
            <a:r>
              <a:rPr lang="fr-FR" altLang="fr-FR" sz="1400" dirty="0" err="1"/>
              <a:t>Heritage</a:t>
            </a:r>
            <a:r>
              <a:rPr lang="fr-FR" altLang="fr-FR" sz="1400" dirty="0"/>
              <a:t> Z, adapté de </a:t>
            </a:r>
            <a:r>
              <a:rPr lang="fr-FR" altLang="fr-FR" sz="1400" dirty="0" err="1"/>
              <a:t>Solar</a:t>
            </a:r>
            <a:r>
              <a:rPr lang="fr-FR" altLang="fr-FR" sz="1400" dirty="0"/>
              <a:t> &amp; Irwin </a:t>
            </a:r>
            <a:r>
              <a:rPr lang="fr-FR" altLang="fr-FR" sz="2400" b="1" dirty="0">
                <a:solidFill>
                  <a:schemeClr val="bg1"/>
                </a:solidFill>
              </a:rPr>
              <a:t>UE</a:t>
            </a:r>
          </a:p>
        </p:txBody>
      </p:sp>
    </p:spTree>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idx="4294967295"/>
          </p:nvPr>
        </p:nvSpPr>
        <p:spPr>
          <a:xfrm>
            <a:off x="755650" y="274638"/>
            <a:ext cx="8388350" cy="1143000"/>
          </a:xfrm>
        </p:spPr>
        <p:txBody>
          <a:bodyPr/>
          <a:lstStyle/>
          <a:p>
            <a:r>
              <a:rPr lang="fr-FR" altLang="fr-FR" smtClean="0">
                <a:solidFill>
                  <a:srgbClr val="000080"/>
                </a:solidFill>
                <a:latin typeface="Calibri" pitchFamily="34" charset="0"/>
              </a:rPr>
              <a:t>Déterminants de la santé urbaine</a:t>
            </a:r>
          </a:p>
        </p:txBody>
      </p:sp>
      <p:graphicFrame>
        <p:nvGraphicFramePr>
          <p:cNvPr id="4" name="Espace réservé du contenu 3"/>
          <p:cNvGraphicFramePr>
            <a:graphicFrameLocks noGrp="1"/>
          </p:cNvGraphicFramePr>
          <p:nvPr>
            <p:ph idx="4294967295"/>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ZoneTexte 1"/>
          <p:cNvSpPr txBox="1">
            <a:spLocks noChangeArrowheads="1"/>
          </p:cNvSpPr>
          <p:nvPr/>
        </p:nvSpPr>
        <p:spPr bwMode="auto">
          <a:xfrm>
            <a:off x="827088" y="2541588"/>
            <a:ext cx="3240087" cy="1200150"/>
          </a:xfrm>
          <a:prstGeom prst="rect">
            <a:avLst/>
          </a:prstGeom>
          <a:noFill/>
          <a:ln w="9525">
            <a:noFill/>
            <a:miter lim="800000"/>
            <a:headEnd/>
            <a:tailEnd/>
          </a:ln>
        </p:spPr>
        <p:txBody>
          <a:bodyPr>
            <a:spAutoFit/>
          </a:bodyPr>
          <a:lstStyle/>
          <a:p>
            <a:pPr algn="ctr"/>
            <a:r>
              <a:rPr lang="fr-FR" altLang="fr-FR" sz="3600">
                <a:solidFill>
                  <a:schemeClr val="bg1"/>
                </a:solidFill>
              </a:rPr>
              <a:t>Environnement bâti</a:t>
            </a:r>
          </a:p>
        </p:txBody>
      </p:sp>
      <p:sp>
        <p:nvSpPr>
          <p:cNvPr id="16389" name="Rectangle 8"/>
          <p:cNvSpPr>
            <a:spLocks noChangeArrowheads="1"/>
          </p:cNvSpPr>
          <p:nvPr/>
        </p:nvSpPr>
        <p:spPr bwMode="auto">
          <a:xfrm>
            <a:off x="4705350" y="5919788"/>
            <a:ext cx="3973513" cy="804862"/>
          </a:xfrm>
          <a:prstGeom prst="rect">
            <a:avLst/>
          </a:prstGeom>
          <a:noFill/>
          <a:ln w="9360">
            <a:no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400"/>
              <a:t>Source: De Leeuw E, Univ Deakin </a:t>
            </a:r>
            <a:r>
              <a:rPr lang="fr-FR" altLang="fr-FR" sz="2400" b="1">
                <a:solidFill>
                  <a:schemeClr val="bg1"/>
                </a:solidFill>
              </a:rPr>
              <a:t>UE</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_paris_french_jpegs12"/>
          <p:cNvPicPr>
            <a:picLocks noChangeAspect="1" noChangeArrowheads="1"/>
          </p:cNvPicPr>
          <p:nvPr/>
        </p:nvPicPr>
        <p:blipFill>
          <a:blip r:embed="rId3"/>
          <a:srcRect/>
          <a:stretch>
            <a:fillRect/>
          </a:stretch>
        </p:blipFill>
        <p:spPr bwMode="auto">
          <a:xfrm>
            <a:off x="31750" y="1773238"/>
            <a:ext cx="8564563" cy="4608512"/>
          </a:xfrm>
          <a:prstGeom prst="rect">
            <a:avLst/>
          </a:prstGeom>
          <a:noFill/>
          <a:ln w="9525">
            <a:noFill/>
            <a:miter lim="800000"/>
            <a:headEnd/>
            <a:tailEnd/>
          </a:ln>
        </p:spPr>
      </p:pic>
      <p:sp>
        <p:nvSpPr>
          <p:cNvPr id="3" name="ZoneTexte 2"/>
          <p:cNvSpPr txBox="1"/>
          <p:nvPr/>
        </p:nvSpPr>
        <p:spPr>
          <a:xfrm>
            <a:off x="1466850" y="17463"/>
            <a:ext cx="7208838" cy="1462087"/>
          </a:xfrm>
          <a:prstGeom prst="rect">
            <a:avLst/>
          </a:prstGeom>
          <a:noFill/>
        </p:spPr>
        <p:txBody>
          <a:bodyPr>
            <a:spAutoFit/>
          </a:bodyPr>
          <a:lstStyle/>
          <a:p>
            <a:pPr algn="ctr">
              <a:defRPr/>
            </a:pPr>
            <a:r>
              <a:rPr lang="fr-FR" altLang="fr-FR" sz="4100" b="1" dirty="0">
                <a:solidFill>
                  <a:srgbClr val="000080"/>
                </a:solidFill>
                <a:latin typeface="+mj-lt"/>
                <a:cs typeface="Arial" charset="0"/>
              </a:rPr>
              <a:t>Impact de l’investissement dans un quartier</a:t>
            </a:r>
            <a:r>
              <a:rPr lang="fr-FR" sz="4100" b="1" dirty="0">
                <a:solidFill>
                  <a:srgbClr val="000080"/>
                </a:solidFill>
              </a:rPr>
              <a:t> </a:t>
            </a:r>
            <a:r>
              <a:rPr lang="fr-FR" sz="4100" b="1" dirty="0">
                <a:solidFill>
                  <a:srgbClr val="000080"/>
                </a:solidFill>
                <a:latin typeface="+mj-lt"/>
                <a:cs typeface="Arial" charset="0"/>
              </a:rPr>
              <a:t>sur l’état de santé</a:t>
            </a:r>
            <a:r>
              <a:rPr lang="fr-FR" sz="4800" b="1" dirty="0">
                <a:solidFill>
                  <a:srgbClr val="000080"/>
                </a:solidFill>
                <a:latin typeface="+mj-lt"/>
                <a:cs typeface="Arial" charset="0"/>
              </a:rPr>
              <a:t> </a:t>
            </a:r>
          </a:p>
        </p:txBody>
      </p:sp>
      <p:sp>
        <p:nvSpPr>
          <p:cNvPr id="17412" name="ZoneTexte 3"/>
          <p:cNvSpPr txBox="1">
            <a:spLocks noChangeArrowheads="1"/>
          </p:cNvSpPr>
          <p:nvPr/>
        </p:nvSpPr>
        <p:spPr bwMode="auto">
          <a:xfrm>
            <a:off x="5010182" y="6286520"/>
            <a:ext cx="4133850" cy="523875"/>
          </a:xfrm>
          <a:prstGeom prst="rect">
            <a:avLst/>
          </a:prstGeom>
          <a:noFill/>
          <a:ln w="9525">
            <a:noFill/>
            <a:miter lim="800000"/>
            <a:headEnd/>
            <a:tailEnd/>
          </a:ln>
        </p:spPr>
        <p:txBody>
          <a:bodyPr>
            <a:spAutoFit/>
          </a:bodyPr>
          <a:lstStyle/>
          <a:p>
            <a:r>
              <a:rPr lang="fr-FR" altLang="fr-FR" sz="1400" dirty="0"/>
              <a:t>Source : Green G. Séminaire Evaluation des Villes-Santé 2009, Paris</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87450" y="17463"/>
            <a:ext cx="7408863" cy="1816100"/>
          </a:xfrm>
          <a:prstGeom prst="rect">
            <a:avLst/>
          </a:prstGeom>
          <a:noFill/>
        </p:spPr>
        <p:txBody>
          <a:bodyPr>
            <a:spAutoFit/>
          </a:bodyPr>
          <a:lstStyle/>
          <a:p>
            <a:pPr algn="ctr">
              <a:defRPr/>
            </a:pPr>
            <a:r>
              <a:rPr lang="fr-FR" altLang="fr-FR" sz="3600" b="1" dirty="0">
                <a:solidFill>
                  <a:srgbClr val="000080"/>
                </a:solidFill>
                <a:latin typeface="+mj-lt"/>
                <a:cs typeface="Arial" charset="0"/>
              </a:rPr>
              <a:t>Impact de l’investissement dans la qualité du logement</a:t>
            </a:r>
            <a:r>
              <a:rPr lang="fr-FR" sz="3600" dirty="0">
                <a:solidFill>
                  <a:srgbClr val="000080"/>
                </a:solidFill>
              </a:rPr>
              <a:t> </a:t>
            </a:r>
            <a:r>
              <a:rPr lang="fr-FR" sz="3600" b="1" dirty="0">
                <a:solidFill>
                  <a:srgbClr val="000080"/>
                </a:solidFill>
                <a:latin typeface="+mj-lt"/>
                <a:cs typeface="Arial" charset="0"/>
              </a:rPr>
              <a:t>sur le recours aux services de santé</a:t>
            </a:r>
            <a:r>
              <a:rPr lang="fr-FR" sz="4000" b="1" dirty="0">
                <a:solidFill>
                  <a:srgbClr val="000080"/>
                </a:solidFill>
                <a:latin typeface="+mj-lt"/>
                <a:cs typeface="Arial" charset="0"/>
              </a:rPr>
              <a:t> </a:t>
            </a:r>
          </a:p>
        </p:txBody>
      </p:sp>
      <p:pic>
        <p:nvPicPr>
          <p:cNvPr id="18435" name="Picture 6" descr="_paris_french_jpegs07"/>
          <p:cNvPicPr preferRelativeResize="0">
            <a:picLocks noChangeArrowheads="1"/>
          </p:cNvPicPr>
          <p:nvPr/>
        </p:nvPicPr>
        <p:blipFill>
          <a:blip r:embed="rId3"/>
          <a:srcRect t="13326" b="-4335"/>
          <a:stretch>
            <a:fillRect/>
          </a:stretch>
        </p:blipFill>
        <p:spPr bwMode="auto">
          <a:xfrm>
            <a:off x="0" y="1844675"/>
            <a:ext cx="8820150" cy="4435475"/>
          </a:xfrm>
          <a:prstGeom prst="rect">
            <a:avLst/>
          </a:prstGeom>
          <a:noFill/>
          <a:ln w="9525">
            <a:noFill/>
            <a:miter lim="800000"/>
            <a:headEnd/>
            <a:tailEnd/>
          </a:ln>
        </p:spPr>
      </p:pic>
      <p:sp>
        <p:nvSpPr>
          <p:cNvPr id="18436" name="ZoneTexte 5"/>
          <p:cNvSpPr txBox="1">
            <a:spLocks noChangeArrowheads="1"/>
          </p:cNvSpPr>
          <p:nvPr/>
        </p:nvSpPr>
        <p:spPr bwMode="auto">
          <a:xfrm>
            <a:off x="5795963" y="5732463"/>
            <a:ext cx="3594100" cy="523875"/>
          </a:xfrm>
          <a:prstGeom prst="rect">
            <a:avLst/>
          </a:prstGeom>
          <a:noFill/>
          <a:ln w="9525">
            <a:noFill/>
            <a:miter lim="800000"/>
            <a:headEnd/>
            <a:tailEnd/>
          </a:ln>
        </p:spPr>
        <p:txBody>
          <a:bodyPr>
            <a:spAutoFit/>
          </a:bodyPr>
          <a:lstStyle/>
          <a:p>
            <a:r>
              <a:rPr lang="fr-FR" altLang="fr-FR" sz="1400"/>
              <a:t>Source : Green G. Séminaire Evaluation des Villes-Santé 2009, Paris</a:t>
            </a: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p:cNvCxnSpPr>
            <a:stCxn id="3" idx="3"/>
          </p:cNvCxnSpPr>
          <p:nvPr/>
        </p:nvCxnSpPr>
        <p:spPr>
          <a:xfrm>
            <a:off x="3132138" y="2151063"/>
            <a:ext cx="2979737" cy="1062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928813" y="2668588"/>
            <a:ext cx="4203700" cy="700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0" name="Titre 1"/>
          <p:cNvSpPr>
            <a:spLocks noGrp="1"/>
          </p:cNvSpPr>
          <p:nvPr>
            <p:ph type="title" idx="4294967295"/>
          </p:nvPr>
        </p:nvSpPr>
        <p:spPr>
          <a:xfrm>
            <a:off x="755650" y="274638"/>
            <a:ext cx="8388350" cy="1143000"/>
          </a:xfrm>
        </p:spPr>
        <p:txBody>
          <a:bodyPr>
            <a:normAutofit fontScale="90000"/>
          </a:bodyPr>
          <a:lstStyle/>
          <a:p>
            <a:r>
              <a:rPr lang="fr-FR" altLang="fr-FR" smtClean="0">
                <a:solidFill>
                  <a:srgbClr val="000080"/>
                </a:solidFill>
                <a:latin typeface="Calibri" pitchFamily="34" charset="0"/>
              </a:rPr>
              <a:t>La Santé dans toutes </a:t>
            </a:r>
            <a:br>
              <a:rPr lang="fr-FR" altLang="fr-FR" smtClean="0">
                <a:solidFill>
                  <a:srgbClr val="000080"/>
                </a:solidFill>
                <a:latin typeface="Calibri" pitchFamily="34" charset="0"/>
              </a:rPr>
            </a:br>
            <a:r>
              <a:rPr lang="fr-FR" altLang="fr-FR" smtClean="0">
                <a:solidFill>
                  <a:srgbClr val="000080"/>
                </a:solidFill>
                <a:latin typeface="Calibri" pitchFamily="34" charset="0"/>
              </a:rPr>
              <a:t>les politiques locales</a:t>
            </a:r>
          </a:p>
        </p:txBody>
      </p:sp>
      <p:sp>
        <p:nvSpPr>
          <p:cNvPr id="3" name="Rectangle à coins arrondis 2"/>
          <p:cNvSpPr/>
          <p:nvPr/>
        </p:nvSpPr>
        <p:spPr>
          <a:xfrm>
            <a:off x="1331913" y="1838325"/>
            <a:ext cx="1800225" cy="62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Déplacements – mobilités actives </a:t>
            </a:r>
          </a:p>
        </p:txBody>
      </p:sp>
      <p:sp>
        <p:nvSpPr>
          <p:cNvPr id="6" name="Rectangle à coins arrondis 5"/>
          <p:cNvSpPr/>
          <p:nvPr/>
        </p:nvSpPr>
        <p:spPr>
          <a:xfrm>
            <a:off x="6132513" y="3213100"/>
            <a:ext cx="2089150" cy="936625"/>
          </a:xfrm>
          <a:prstGeom prst="roundRect">
            <a:avLst/>
          </a:prstGeom>
          <a:solidFill>
            <a:srgbClr val="41459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t>SANTE</a:t>
            </a:r>
            <a:r>
              <a:rPr lang="fr-FR" dirty="0"/>
              <a:t> </a:t>
            </a:r>
          </a:p>
        </p:txBody>
      </p:sp>
      <p:sp>
        <p:nvSpPr>
          <p:cNvPr id="7" name="Rectangle à coins arrondis 6"/>
          <p:cNvSpPr/>
          <p:nvPr/>
        </p:nvSpPr>
        <p:spPr>
          <a:xfrm>
            <a:off x="647700" y="3213100"/>
            <a:ext cx="197961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Petit enfance  / parentalité /crèches</a:t>
            </a:r>
          </a:p>
        </p:txBody>
      </p:sp>
      <p:sp>
        <p:nvSpPr>
          <p:cNvPr id="8" name="Rectangle à coins arrondis 7"/>
          <p:cNvSpPr/>
          <p:nvPr/>
        </p:nvSpPr>
        <p:spPr>
          <a:xfrm>
            <a:off x="827088" y="4941888"/>
            <a:ext cx="1800225" cy="768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Aménagements / Urbanisme </a:t>
            </a:r>
          </a:p>
        </p:txBody>
      </p:sp>
      <p:sp>
        <p:nvSpPr>
          <p:cNvPr id="9" name="Rectangle à coins arrondis 8"/>
          <p:cNvSpPr/>
          <p:nvPr/>
        </p:nvSpPr>
        <p:spPr>
          <a:xfrm>
            <a:off x="2941638" y="4606925"/>
            <a:ext cx="1800225" cy="62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Culture </a:t>
            </a:r>
          </a:p>
        </p:txBody>
      </p:sp>
      <p:sp>
        <p:nvSpPr>
          <p:cNvPr id="10" name="Rectangle à coins arrondis 9"/>
          <p:cNvSpPr/>
          <p:nvPr/>
        </p:nvSpPr>
        <p:spPr>
          <a:xfrm>
            <a:off x="2840038" y="2587625"/>
            <a:ext cx="1800225" cy="62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Solidarité /CCAS </a:t>
            </a:r>
          </a:p>
        </p:txBody>
      </p:sp>
      <p:sp>
        <p:nvSpPr>
          <p:cNvPr id="11" name="Rectangle à coins arrondis 10"/>
          <p:cNvSpPr/>
          <p:nvPr/>
        </p:nvSpPr>
        <p:spPr>
          <a:xfrm>
            <a:off x="3159125" y="3681413"/>
            <a:ext cx="1800225" cy="625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Politique de la ville </a:t>
            </a:r>
          </a:p>
        </p:txBody>
      </p:sp>
      <p:sp>
        <p:nvSpPr>
          <p:cNvPr id="12" name="Rectangle à coins arrondis 11"/>
          <p:cNvSpPr/>
          <p:nvPr/>
        </p:nvSpPr>
        <p:spPr>
          <a:xfrm>
            <a:off x="4197350" y="1773238"/>
            <a:ext cx="1800225" cy="623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Espaces verts </a:t>
            </a:r>
          </a:p>
        </p:txBody>
      </p:sp>
      <p:sp>
        <p:nvSpPr>
          <p:cNvPr id="13" name="Rectangle à coins arrondis 12"/>
          <p:cNvSpPr/>
          <p:nvPr/>
        </p:nvSpPr>
        <p:spPr>
          <a:xfrm>
            <a:off x="2627313" y="5583238"/>
            <a:ext cx="1800225" cy="912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Services pour les personnes âgées </a:t>
            </a:r>
          </a:p>
        </p:txBody>
      </p:sp>
      <p:cxnSp>
        <p:nvCxnSpPr>
          <p:cNvPr id="14" name="Connecteur droit avec flèche 13"/>
          <p:cNvCxnSpPr/>
          <p:nvPr/>
        </p:nvCxnSpPr>
        <p:spPr>
          <a:xfrm>
            <a:off x="5256213" y="2463800"/>
            <a:ext cx="1079500" cy="74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627313" y="3365500"/>
            <a:ext cx="341788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928813" y="3840163"/>
            <a:ext cx="4068762"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2051050" y="4195763"/>
            <a:ext cx="4122738" cy="175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1727200" y="4057650"/>
            <a:ext cx="4318000" cy="86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4427538" y="4221163"/>
            <a:ext cx="1908175" cy="1681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107950" y="4246563"/>
            <a:ext cx="1800225" cy="62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Education / jeunesse </a:t>
            </a:r>
          </a:p>
        </p:txBody>
      </p:sp>
      <p:sp>
        <p:nvSpPr>
          <p:cNvPr id="27" name="Rectangle à coins arrondis 26"/>
          <p:cNvSpPr/>
          <p:nvPr/>
        </p:nvSpPr>
        <p:spPr>
          <a:xfrm>
            <a:off x="5040313" y="5449888"/>
            <a:ext cx="15113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Sports </a:t>
            </a:r>
          </a:p>
        </p:txBody>
      </p:sp>
      <p:sp>
        <p:nvSpPr>
          <p:cNvPr id="28" name="Rectangle à coins arrondis 27"/>
          <p:cNvSpPr/>
          <p:nvPr/>
        </p:nvSpPr>
        <p:spPr>
          <a:xfrm>
            <a:off x="395288" y="2598738"/>
            <a:ext cx="1512887" cy="547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Logement </a:t>
            </a:r>
          </a:p>
        </p:txBody>
      </p:sp>
      <p:sp>
        <p:nvSpPr>
          <p:cNvPr id="30" name="Rectangle à coins arrondis 29"/>
          <p:cNvSpPr/>
          <p:nvPr/>
        </p:nvSpPr>
        <p:spPr>
          <a:xfrm>
            <a:off x="250825" y="5902325"/>
            <a:ext cx="1800225" cy="623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Prévention /sécurité </a:t>
            </a:r>
          </a:p>
        </p:txBody>
      </p:sp>
      <p:cxnSp>
        <p:nvCxnSpPr>
          <p:cNvPr id="32" name="Connecteur droit avec flèche 31"/>
          <p:cNvCxnSpPr/>
          <p:nvPr/>
        </p:nvCxnSpPr>
        <p:spPr>
          <a:xfrm flipV="1">
            <a:off x="5724525" y="4221163"/>
            <a:ext cx="715963" cy="1362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4398071"/>
            <a:ext cx="4643470" cy="2031325"/>
          </a:xfrm>
          <a:prstGeom prst="rect">
            <a:avLst/>
          </a:prstGeom>
        </p:spPr>
        <p:txBody>
          <a:bodyPr wrap="square">
            <a:spAutoFit/>
          </a:bodyPr>
          <a:lstStyle/>
          <a:p>
            <a:r>
              <a:rPr lang="fr-FR" u="sng" dirty="0" smtClean="0">
                <a:hlinkClick r:id="rId3"/>
              </a:rPr>
              <a:t/>
            </a:r>
            <a:br>
              <a:rPr lang="fr-FR" u="sng" dirty="0" smtClean="0">
                <a:hlinkClick r:id="rId3"/>
              </a:rPr>
            </a:br>
            <a:r>
              <a:rPr lang="fr-FR" u="sng" dirty="0" smtClean="0">
                <a:hlinkClick r:id="rId3"/>
              </a:rPr>
              <a:t>Présentation PowerPoint - Réseau français des Villes-Santé ...</a:t>
            </a:r>
          </a:p>
          <a:p>
            <a:r>
              <a:rPr lang="fr-FR" u="sng" dirty="0" smtClean="0">
                <a:hlinkClick r:id="rId3"/>
              </a:rPr>
              <a:t>http://www.villes-sante.com › </a:t>
            </a:r>
            <a:r>
              <a:rPr lang="fr-FR" u="sng" dirty="0" err="1" smtClean="0">
                <a:hlinkClick r:id="rId3"/>
              </a:rPr>
              <a:t>wp</a:t>
            </a:r>
            <a:r>
              <a:rPr lang="fr-FR" u="sng" dirty="0" smtClean="0">
                <a:hlinkClick r:id="rId3"/>
              </a:rPr>
              <a:t>-content › </a:t>
            </a:r>
            <a:r>
              <a:rPr lang="fr-FR" u="sng" dirty="0" err="1" smtClean="0">
                <a:hlinkClick r:id="rId3"/>
              </a:rPr>
              <a:t>uploads</a:t>
            </a:r>
            <a:endParaRPr lang="fr-FR" u="sng" dirty="0" smtClean="0">
              <a:hlinkClick r:id="rId3"/>
            </a:endParaRPr>
          </a:p>
          <a:p>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4290"/>
            <a:ext cx="9144000" cy="5693866"/>
          </a:xfrm>
          <a:prstGeom prst="rect">
            <a:avLst/>
          </a:prstGeom>
        </p:spPr>
        <p:txBody>
          <a:bodyPr wrap="square">
            <a:spAutoFit/>
          </a:bodyPr>
          <a:lstStyle/>
          <a:p>
            <a:pPr algn="just"/>
            <a:r>
              <a:rPr lang="fr-FR" sz="2800" b="1" dirty="0" smtClean="0"/>
              <a:t>Environnement et ville verte</a:t>
            </a:r>
          </a:p>
          <a:p>
            <a:pPr algn="just"/>
            <a:endParaRPr lang="fr-FR" sz="2400" b="1" dirty="0" smtClean="0"/>
          </a:p>
          <a:p>
            <a:pPr algn="just"/>
            <a:r>
              <a:rPr lang="fr-FR" sz="2400" dirty="0" smtClean="0"/>
              <a:t>La croissance verte s’affirme comme un nouveau paradigme qui favorise le développement économique tout en réduisant les émissions de gaz à effet de serre et la pollution, en limitant le plus possible les déchets et le gaspillage des ressources naturelles et en préservant la biodiversité. </a:t>
            </a:r>
          </a:p>
          <a:p>
            <a:pPr algn="just"/>
            <a:endParaRPr lang="fr-FR" sz="2400" dirty="0" smtClean="0"/>
          </a:p>
          <a:p>
            <a:pPr algn="just"/>
            <a:r>
              <a:rPr lang="fr-FR" sz="2400" dirty="0" smtClean="0"/>
              <a:t>Elle suppose une augmentation des investissements publics et privés, une consommation conduisant à une exploitation durable des ressources, une réduction des émissions de gaz à effet de serre et de la vulnérabilité au changement climatique. Autrement dit, ce paradigme postule que les termes « croissance » et « verte » ne s’excluent pas et que développement durable et croissance économique sont, au contraire, des objectifs qui se renforcent mutuellement et qui doivent être poursuivis de façon synergique et cohérente. </a:t>
            </a:r>
            <a:endParaRPr lang="fr-F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642910" y="1071546"/>
            <a:ext cx="7643866" cy="4714908"/>
          </a:xfrm>
          <a:prstGeom prst="rect">
            <a:avLst/>
          </a:prstGeom>
          <a:noFill/>
          <a:ln w="9525">
            <a:noFill/>
            <a:miter lim="800000"/>
            <a:headEnd/>
            <a:tailEnd/>
          </a:ln>
          <a:effectLst/>
        </p:spPr>
      </p:pic>
      <p:sp>
        <p:nvSpPr>
          <p:cNvPr id="3" name="Rectangle 2"/>
          <p:cNvSpPr>
            <a:spLocks noChangeArrowheads="1"/>
          </p:cNvSpPr>
          <p:nvPr/>
        </p:nvSpPr>
        <p:spPr bwMode="auto">
          <a:xfrm>
            <a:off x="34925" y="44450"/>
            <a:ext cx="9109075" cy="488950"/>
          </a:xfrm>
          <a:prstGeom prst="rect">
            <a:avLst/>
          </a:prstGeom>
          <a:noFill/>
          <a:ln w="9525">
            <a:noFill/>
            <a:miter lim="800000"/>
            <a:headEnd/>
            <a:tailEnd/>
          </a:ln>
        </p:spPr>
        <p:txBody>
          <a:bodyPr anchor="ctr">
            <a:spAutoFit/>
          </a:bodyPr>
          <a:lstStyle/>
          <a:p>
            <a:pPr algn="ctr"/>
            <a:r>
              <a:rPr lang="fr-FR" sz="2600" b="1" u="sng" dirty="0" smtClean="0">
                <a:solidFill>
                  <a:srgbClr val="FF0000"/>
                </a:solidFill>
              </a:rPr>
              <a:t>Les bienfaits de la ville verte</a:t>
            </a:r>
            <a:endParaRPr lang="fr-FR" sz="2600" b="1" u="sng" dirty="0">
              <a:solidFill>
                <a:srgbClr val="FF0000"/>
              </a:solidFill>
            </a:endParaRPr>
          </a:p>
        </p:txBody>
      </p:sp>
      <p:sp>
        <p:nvSpPr>
          <p:cNvPr id="4" name="Rectangle 3"/>
          <p:cNvSpPr/>
          <p:nvPr/>
        </p:nvSpPr>
        <p:spPr>
          <a:xfrm>
            <a:off x="5933313" y="6286520"/>
            <a:ext cx="3210687" cy="369332"/>
          </a:xfrm>
          <a:prstGeom prst="rect">
            <a:avLst/>
          </a:prstGeom>
        </p:spPr>
        <p:txBody>
          <a:bodyPr wrap="none">
            <a:spAutoFit/>
          </a:bodyPr>
          <a:lstStyle/>
          <a:p>
            <a:r>
              <a:rPr lang="nl-NL" i="1" dirty="0" err="1" smtClean="0"/>
              <a:t>d’après</a:t>
            </a:r>
            <a:r>
              <a:rPr lang="nl-NL" i="1" dirty="0" smtClean="0"/>
              <a:t> Konijnendijk, et al., 2013</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2492896"/>
            <a:ext cx="3960440" cy="1200329"/>
          </a:xfrm>
          <a:prstGeom prst="rect">
            <a:avLst/>
          </a:prstGeom>
        </p:spPr>
        <p:txBody>
          <a:bodyPr wrap="square">
            <a:spAutoFit/>
          </a:bodyPr>
          <a:lstStyle/>
          <a:p>
            <a:r>
              <a:rPr lang="fr-FR" sz="7200" b="1" dirty="0" smtClean="0">
                <a:solidFill>
                  <a:srgbClr val="FF0000"/>
                </a:solidFill>
              </a:rPr>
              <a:t>MERCI</a:t>
            </a:r>
            <a:endParaRPr lang="fr-FR" sz="7200" dirty="0">
              <a:solidFill>
                <a:srgbClr val="FF0000"/>
              </a:solidFill>
            </a:endParaRPr>
          </a:p>
        </p:txBody>
      </p:sp>
    </p:spTree>
    <p:extLst>
      <p:ext uri="{BB962C8B-B14F-4D97-AF65-F5344CB8AC3E}">
        <p14:creationId xmlns:p14="http://schemas.microsoft.com/office/powerpoint/2010/main" xmlns="" val="242864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Domaine:  Architecture, urbanisme et métiers des villes</a:t>
            </a:r>
          </a:p>
          <a:p>
            <a:pPr marL="0" marR="0" lvl="0" indent="0" algn="just" defTabSz="914400" rtl="0" eaLnBrk="1" fontAlgn="base" latinLnBrk="0" hangingPunct="1">
              <a:lnSpc>
                <a:spcPct val="100000"/>
              </a:lnSpc>
              <a:spcBef>
                <a:spcPct val="0"/>
              </a:spcBef>
              <a:spcAft>
                <a:spcPct val="0"/>
              </a:spcAft>
              <a:buClrTx/>
              <a:buSzTx/>
              <a:buFontTx/>
              <a:buNone/>
              <a:tabLst/>
            </a:pPr>
            <a:r>
              <a:rPr lang="fr-FR" altLang="zh-CN" sz="2000" b="1" dirty="0" smtClean="0">
                <a:latin typeface="Arial" pitchFamily="34" charset="0"/>
                <a:ea typeface="SimSun" pitchFamily="2" charset="-122"/>
                <a:cs typeface="Arial" pitchFamily="34" charset="0"/>
              </a:rPr>
              <a:t>Filière: Métiers des villes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Spécialité: Environnement santé et villes vertes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Les objectifs de la formation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Ces profils nouveaux seront en mesure d’apporter un surplus d’analyse de la question sanitaire. Leurs capacités d’étude leur permettront en outre de mettre en œuvre des actions de santé de proximité.</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Participer à l’élaboration de diagnostics territoriaux en rapport à la « gestion urbaine en rapport avec la santé publique, l’environnement et la durabilité » et participer pleinement à l’élaboration des projets au sein des équipes pluridisciplinaires. </a:t>
            </a: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Les compétences visées par cette formation sont de deux ordres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Des compétences transversales ; particulièrement des savoirs de base, les aptitudes communicatives et l’esprit d’initiative.</a:t>
            </a:r>
          </a:p>
          <a:p>
            <a:pPr marL="0" marR="0" lvl="0" indent="0" algn="just" defTabSz="914400" rtl="0" eaLnBrk="0" fontAlgn="base" latinLnBrk="0" hangingPunct="0">
              <a:lnSpc>
                <a:spcPct val="100000"/>
              </a:lnSpc>
              <a:spcBef>
                <a:spcPct val="0"/>
              </a:spcBef>
              <a:spcAft>
                <a:spcPct val="0"/>
              </a:spcAft>
              <a:buClrTx/>
              <a:buSzTx/>
              <a:tabLst/>
            </a:pPr>
            <a:endParaRPr kumimoji="0" lang="fr-FR" altLang="zh-CN"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Des compétences spécifiques, relatives aux missions exigées par la profession, savoirs méthodologiques et techniques, des savoirs en matières d’organisation et de gestion et des aptitudes en termes de «prospectives ». </a:t>
            </a: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fr-FR"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L’apprenant sera également formé pour pouvoir mener des travaux de recherche en entreprise ou universitaire dans la cadre de la formation doctorale. </a:t>
            </a: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763061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altLang="zh-CN" sz="3200" b="1" i="0" u="none" strike="noStrike" cap="none" normalizeH="0" baseline="0" dirty="0" smtClean="0">
                <a:ln>
                  <a:noFill/>
                </a:ln>
                <a:solidFill>
                  <a:schemeClr val="tx1"/>
                </a:solidFill>
                <a:effectLst/>
                <a:latin typeface="Arial" pitchFamily="34" charset="0"/>
                <a:ea typeface="SimSun" pitchFamily="2" charset="-122"/>
                <a:cs typeface="Arial" pitchFamily="34" charset="0"/>
              </a:rPr>
              <a:t>Profils et compétences métiers visés: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altLang="zh-CN"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843677"/>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A l’issue de leur formation, les titulaires du master seront en mesure de: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Mener une analyse de la situation environnementale et sanitaire du territoire dans lequel ils agissent et ce par les compétences acquises en matière d’études et par la maîtrise de la statistique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zh-CN"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Apporter leur aide à la décision concernant l’action de durabilité des villes et de santé à mener sur un territoire donné</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zh-CN" sz="2000" dirty="0" smtClean="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Mobiliser les différents acteurs institutionnels et autres autour d’actions de l’environnement et de la santé impliquant à terme la population elle-même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zh-CN"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Être à l’écoute de la population et récolter toutes les doléances autour de la situation sanitaire tout en étant en mesure de mettre en place des modalités d’action concertées ;</a:t>
            </a:r>
          </a:p>
          <a:p>
            <a:pPr marL="0" marR="0" lvl="0" indent="0" algn="just" defTabSz="914400" rtl="0" eaLnBrk="0" fontAlgn="base" latinLnBrk="0" hangingPunct="0">
              <a:lnSpc>
                <a:spcPct val="100000"/>
              </a:lnSpc>
              <a:spcBef>
                <a:spcPct val="0"/>
              </a:spcBef>
              <a:spcAft>
                <a:spcPct val="0"/>
              </a:spcAft>
              <a:buClrTx/>
              <a:buSzTx/>
              <a:tabLst/>
            </a:pPr>
            <a:endParaRPr kumimoji="0" lang="fr-FR" altLang="zh-CN"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zh-CN" sz="2000" b="0" i="0" u="none" strike="noStrike" cap="none" normalizeH="0" baseline="0" dirty="0" smtClean="0">
                <a:ln>
                  <a:noFill/>
                </a:ln>
                <a:solidFill>
                  <a:schemeClr val="tx1"/>
                </a:solidFill>
                <a:effectLst/>
                <a:ea typeface="SimSun" pitchFamily="2" charset="-122"/>
                <a:cs typeface="Arial" pitchFamily="34" charset="0"/>
              </a:rPr>
              <a:t>Être en mesure d’agir dans la mise en place d’actions d’éducation urbaine, environnementale et sanitaire.</a:t>
            </a:r>
            <a:endParaRPr kumimoji="0" lang="fr-FR" altLang="zh-CN"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Master professionnel: Environnement, santé et villes vertes</a:t>
            </a:r>
            <a:endParaRPr lang="fr-FR" b="1" dirty="0"/>
          </a:p>
        </p:txBody>
      </p:sp>
      <p:sp>
        <p:nvSpPr>
          <p:cNvPr id="3" name="Zone de texte 2"/>
          <p:cNvSpPr txBox="1">
            <a:spLocks noChangeArrowheads="1"/>
          </p:cNvSpPr>
          <p:nvPr/>
        </p:nvSpPr>
        <p:spPr bwMode="auto">
          <a:xfrm>
            <a:off x="1643042" y="1428736"/>
            <a:ext cx="5305305" cy="10001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rot="0" vert="horz" wrap="square" lIns="91440" tIns="45720" rIns="91440" bIns="45720" anchor="t" anchorCtr="0">
            <a:noAutofit/>
          </a:bodyPr>
          <a:lstStyle/>
          <a:p>
            <a:pPr algn="ctr">
              <a:lnSpc>
                <a:spcPct val="115000"/>
              </a:lnSpc>
              <a:spcAft>
                <a:spcPts val="1000"/>
              </a:spcAft>
            </a:pPr>
            <a:r>
              <a:rPr lang="fr-FR" sz="2400" b="1" dirty="0" smtClean="0">
                <a:solidFill>
                  <a:srgbClr val="FF0000"/>
                </a:solidFill>
                <a:effectLst/>
                <a:ea typeface="Calibri"/>
                <a:cs typeface="Arial"/>
              </a:rPr>
              <a:t>Filière: Métiers de la ville</a:t>
            </a:r>
            <a:endParaRPr lang="fr-FR" sz="2400" dirty="0">
              <a:effectLst/>
              <a:ea typeface="Calibri"/>
              <a:cs typeface="Arial"/>
            </a:endParaRPr>
          </a:p>
          <a:p>
            <a:pPr>
              <a:lnSpc>
                <a:spcPct val="115000"/>
              </a:lnSpc>
              <a:spcAft>
                <a:spcPts val="1000"/>
              </a:spcAft>
            </a:pPr>
            <a:r>
              <a:rPr lang="fr-FR" b="1" dirty="0">
                <a:effectLst/>
                <a:ea typeface="Calibri"/>
                <a:cs typeface="Arial"/>
              </a:rPr>
              <a:t>        </a:t>
            </a:r>
            <a:r>
              <a:rPr lang="fr-FR" b="1" dirty="0" smtClean="0">
                <a:effectLst/>
                <a:ea typeface="Calibri"/>
                <a:cs typeface="Arial"/>
              </a:rPr>
              <a:t>Spécialité: </a:t>
            </a:r>
            <a:r>
              <a:rPr lang="fr-FR" b="1" dirty="0" smtClean="0">
                <a:ea typeface="Calibri"/>
                <a:cs typeface="Arial"/>
              </a:rPr>
              <a:t>Environnement, Santé et villes vertes</a:t>
            </a:r>
            <a:endParaRPr lang="fr-FR" dirty="0">
              <a:effectLst/>
              <a:ea typeface="Calibri"/>
              <a:cs typeface="Arial"/>
            </a:endParaRPr>
          </a:p>
        </p:txBody>
      </p:sp>
      <p:sp>
        <p:nvSpPr>
          <p:cNvPr id="7" name="Rectangle 6"/>
          <p:cNvSpPr/>
          <p:nvPr/>
        </p:nvSpPr>
        <p:spPr>
          <a:xfrm>
            <a:off x="0" y="2620874"/>
            <a:ext cx="9144000" cy="3170099"/>
          </a:xfrm>
          <a:prstGeom prst="rect">
            <a:avLst/>
          </a:prstGeom>
        </p:spPr>
        <p:txBody>
          <a:bodyPr wrap="square">
            <a:spAutoFit/>
          </a:bodyPr>
          <a:lstStyle/>
          <a:p>
            <a:pPr algn="just"/>
            <a:r>
              <a:rPr lang="fr-FR" sz="2000" b="1" dirty="0" smtClean="0"/>
              <a:t>1-L'environnement:</a:t>
            </a:r>
          </a:p>
          <a:p>
            <a:pPr algn="just"/>
            <a:r>
              <a:rPr lang="fr-FR" sz="2000" dirty="0" smtClean="0"/>
              <a:t> est tout ce qui nous entoure. C'est l'ensemble des éléments naturels et artificiels au sein duquel se déroule la vie et c’est un ensemble des conditions naturelles et culturelles qui peuvent agir sur les organismes vivants et les activités humaines.</a:t>
            </a:r>
          </a:p>
          <a:p>
            <a:pPr algn="just"/>
            <a:endParaRPr lang="fr-FR" sz="2000" dirty="0" smtClean="0"/>
          </a:p>
          <a:p>
            <a:pPr algn="just"/>
            <a:r>
              <a:rPr lang="fr-FR" sz="2000" b="1" dirty="0" smtClean="0"/>
              <a:t>2-Santé</a:t>
            </a:r>
            <a:r>
              <a:rPr lang="fr-FR" sz="2000" dirty="0" smtClean="0"/>
              <a:t>: </a:t>
            </a:r>
          </a:p>
          <a:p>
            <a:pPr algn="just"/>
            <a:r>
              <a:rPr lang="fr-FR" sz="2000" dirty="0" smtClean="0"/>
              <a:t>Bon état physiologique d'un être vivant, fonctionnement régulier et harmonieux de l'organisme; un état de bien être physique, social et mental</a:t>
            </a:r>
          </a:p>
          <a:p>
            <a:pPr algn="just"/>
            <a:r>
              <a:rPr lang="fr-FR" sz="2000" dirty="0" smtClean="0"/>
              <a:t>Pour être en bonne santé, il faut que les besoins nutritionnels, sanitaires, éducatifs, sociaux et affectifs soient satisfaits.</a:t>
            </a:r>
          </a:p>
        </p:txBody>
      </p:sp>
      <p:pic>
        <p:nvPicPr>
          <p:cNvPr id="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43372" y="5472487"/>
            <a:ext cx="1595607" cy="1385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82669"/>
            <a:ext cx="9144000" cy="707886"/>
          </a:xfrm>
          <a:prstGeom prst="rect">
            <a:avLst/>
          </a:prstGeom>
        </p:spPr>
        <p:txBody>
          <a:bodyPr wrap="square">
            <a:spAutoFit/>
          </a:bodyPr>
          <a:lstStyle/>
          <a:p>
            <a:r>
              <a:rPr lang="fr-FR" sz="2000" dirty="0" smtClean="0"/>
              <a:t>Une définition large:  Tous les espaces, grands ou petits, publics ou (semi)-privés, dans lesquels la végétation est présente de façon plus ou moins importante.</a:t>
            </a:r>
            <a:endParaRPr lang="fr-FR" sz="2000" dirty="0"/>
          </a:p>
        </p:txBody>
      </p:sp>
      <p:sp>
        <p:nvSpPr>
          <p:cNvPr id="6" name="Rectangle 5"/>
          <p:cNvSpPr/>
          <p:nvPr/>
        </p:nvSpPr>
        <p:spPr>
          <a:xfrm>
            <a:off x="0" y="3571876"/>
            <a:ext cx="9144000" cy="2246769"/>
          </a:xfrm>
          <a:prstGeom prst="rect">
            <a:avLst/>
          </a:prstGeom>
        </p:spPr>
        <p:txBody>
          <a:bodyPr wrap="square">
            <a:spAutoFit/>
          </a:bodyPr>
          <a:lstStyle/>
          <a:p>
            <a:pPr algn="just"/>
            <a:r>
              <a:rPr lang="fr-FR" sz="2000" dirty="0" smtClean="0"/>
              <a:t>Il peut s’agir par exemple de la réalisation ou l’aménagement de: Parcs ou prairies urbaines , cimetières d’espaces de proximité dans les espaces publics ou les îlots (jardins fleuris, jardins potagers, aires de jeu, terrain de sport, etc.), d’espaces résiduels (</a:t>
            </a:r>
            <a:r>
              <a:rPr lang="fr-FR" sz="2000" dirty="0" err="1" smtClean="0"/>
              <a:t>végétalisation</a:t>
            </a:r>
            <a:r>
              <a:rPr lang="fr-FR" sz="2000" dirty="0" smtClean="0"/>
              <a:t> des voies de circulation, noues, plantation d’arbres et arbustes, etc.)  et de la </a:t>
            </a:r>
            <a:r>
              <a:rPr lang="fr-FR" sz="2000" dirty="0" err="1" smtClean="0"/>
              <a:t>végétalisation</a:t>
            </a:r>
            <a:r>
              <a:rPr lang="fr-FR" sz="2000" dirty="0" smtClean="0"/>
              <a:t> des éléments bâtis (façades ou toitures </a:t>
            </a:r>
            <a:r>
              <a:rPr lang="fr-FR" sz="2000" dirty="0" err="1" smtClean="0"/>
              <a:t>végétalisées</a:t>
            </a:r>
            <a:r>
              <a:rPr lang="fr-FR" sz="2000" dirty="0" smtClean="0"/>
              <a:t>). </a:t>
            </a:r>
          </a:p>
          <a:p>
            <a:pPr algn="just"/>
            <a:endParaRPr lang="fr-FR" sz="2000" dirty="0"/>
          </a:p>
        </p:txBody>
      </p:sp>
      <p:pic>
        <p:nvPicPr>
          <p:cNvPr id="7" name="Picture 8" descr="Logo Vert De Ville, Conception D'écologie Illustration de Vecteur -  Illustration du construction, affiche: 81776754"/>
          <p:cNvPicPr>
            <a:picLocks noChangeAspect="1" noChangeArrowheads="1"/>
          </p:cNvPicPr>
          <p:nvPr/>
        </p:nvPicPr>
        <p:blipFill>
          <a:blip r:embed="rId2"/>
          <a:srcRect/>
          <a:stretch>
            <a:fillRect/>
          </a:stretch>
        </p:blipFill>
        <p:spPr bwMode="auto">
          <a:xfrm>
            <a:off x="3428992" y="5072074"/>
            <a:ext cx="2071702" cy="1785926"/>
          </a:xfrm>
          <a:prstGeom prst="rect">
            <a:avLst/>
          </a:prstGeom>
          <a:noFill/>
        </p:spPr>
      </p:pic>
      <p:sp>
        <p:nvSpPr>
          <p:cNvPr id="8" name="Rectangle 7"/>
          <p:cNvSpPr/>
          <p:nvPr/>
        </p:nvSpPr>
        <p:spPr>
          <a:xfrm>
            <a:off x="0" y="-24"/>
            <a:ext cx="9144000" cy="2246769"/>
          </a:xfrm>
          <a:prstGeom prst="rect">
            <a:avLst/>
          </a:prstGeom>
        </p:spPr>
        <p:txBody>
          <a:bodyPr wrap="square">
            <a:spAutoFit/>
          </a:bodyPr>
          <a:lstStyle/>
          <a:p>
            <a:pPr algn="just"/>
            <a:r>
              <a:rPr lang="fr-FR" sz="2000" b="1" dirty="0" smtClean="0"/>
              <a:t>3-Ville verte: </a:t>
            </a:r>
            <a:r>
              <a:rPr lang="fr-FR" sz="2000" dirty="0" smtClean="0"/>
              <a:t>La ville verte s'inscrit dans une logique de développement durable et de respect de l'urbanisme écologique. L'idée est de faire cohabiter les infrastructures de la ville et la nature et améliorer la qualité de vie des citoyens. </a:t>
            </a:r>
          </a:p>
          <a:p>
            <a:r>
              <a:rPr lang="fr-FR" sz="2000" dirty="0" smtClean="0"/>
              <a:t>- La ville durable est la ville écologique</a:t>
            </a:r>
          </a:p>
          <a:p>
            <a:r>
              <a:rPr lang="fr-FR" sz="2000" dirty="0" smtClean="0"/>
              <a:t>- La ville durable est la ville verte</a:t>
            </a:r>
          </a:p>
          <a:p>
            <a:pPr>
              <a:buFontTx/>
              <a:buChar char="-"/>
            </a:pPr>
            <a:r>
              <a:rPr lang="fr-FR" sz="2000" dirty="0" smtClean="0"/>
              <a:t>Une faible empreinte écologique d'une ville serait un bon indicateur de son bon fonctionnement</a:t>
            </a:r>
          </a:p>
        </p:txBody>
      </p:sp>
      <p:sp>
        <p:nvSpPr>
          <p:cNvPr id="9" name="Rectangle 8"/>
          <p:cNvSpPr/>
          <p:nvPr/>
        </p:nvSpPr>
        <p:spPr>
          <a:xfrm>
            <a:off x="0" y="2285992"/>
            <a:ext cx="9144000" cy="400110"/>
          </a:xfrm>
          <a:prstGeom prst="rect">
            <a:avLst/>
          </a:prstGeom>
        </p:spPr>
        <p:txBody>
          <a:bodyPr wrap="square">
            <a:spAutoFit/>
          </a:bodyPr>
          <a:lstStyle/>
          <a:p>
            <a:r>
              <a:rPr lang="fr-FR" sz="2000" b="1" dirty="0" smtClean="0"/>
              <a:t>Les espaces verts urbains: de quoi parle-t-on?</a:t>
            </a:r>
            <a:endParaRPr lang="fr-FR"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2" y="0"/>
            <a:ext cx="6596871" cy="523220"/>
          </a:xfrm>
          <a:prstGeom prst="rect">
            <a:avLst/>
          </a:prstGeom>
        </p:spPr>
        <p:txBody>
          <a:bodyPr wrap="none">
            <a:spAutoFit/>
          </a:bodyPr>
          <a:lstStyle/>
          <a:p>
            <a:r>
              <a:rPr lang="fr-FR" sz="2800" b="1" dirty="0" smtClean="0"/>
              <a:t>Quels liens entre santé et environnement ?</a:t>
            </a:r>
            <a:endParaRPr lang="fr-FR" sz="2800" dirty="0"/>
          </a:p>
        </p:txBody>
      </p:sp>
      <p:sp>
        <p:nvSpPr>
          <p:cNvPr id="4" name="Rectangle 3"/>
          <p:cNvSpPr/>
          <p:nvPr/>
        </p:nvSpPr>
        <p:spPr>
          <a:xfrm>
            <a:off x="0" y="571480"/>
            <a:ext cx="9144000" cy="5940088"/>
          </a:xfrm>
          <a:prstGeom prst="rect">
            <a:avLst/>
          </a:prstGeom>
        </p:spPr>
        <p:txBody>
          <a:bodyPr wrap="square">
            <a:spAutoFit/>
          </a:bodyPr>
          <a:lstStyle/>
          <a:p>
            <a:pPr algn="just"/>
            <a:endParaRPr lang="fr-FR" sz="2000" b="1" dirty="0" smtClean="0"/>
          </a:p>
          <a:p>
            <a:pPr algn="just"/>
            <a:r>
              <a:rPr lang="fr-FR" sz="2000" dirty="0" smtClean="0"/>
              <a:t>Les modifications environnementales ont des conséquences sur la santé humaine et se traduisent par le développement accru de troubles parfois majeurs.</a:t>
            </a:r>
          </a:p>
          <a:p>
            <a:pPr algn="just"/>
            <a:endParaRPr lang="fr-FR" sz="2000" dirty="0" smtClean="0"/>
          </a:p>
          <a:p>
            <a:pPr algn="just"/>
            <a:r>
              <a:rPr lang="fr-FR" sz="2000" dirty="0" smtClean="0"/>
              <a:t>La pollution de l’eau, de l’air, des sols, les habitats vétustes ou les conditions de travail dangereuses sont à l’origine de multiples pathologies, notamment cancéreuses, de troubles.</a:t>
            </a:r>
          </a:p>
          <a:p>
            <a:pPr algn="just"/>
            <a:endParaRPr lang="fr-FR" sz="2000" dirty="0" smtClean="0"/>
          </a:p>
          <a:p>
            <a:pPr algn="just"/>
            <a:r>
              <a:rPr lang="fr-FR" sz="2000" dirty="0" smtClean="0"/>
              <a:t>La relation entre la santé humaine et l’environnement prend une importance considérable à une époque où les catastrophes et les pandémies annoncées ne cessent de se multiplier. Les catastrophes naturelles des dernières décennies occasionnent des migrations comme étant un des principaux facteurs de risque.</a:t>
            </a:r>
            <a:br>
              <a:rPr lang="fr-FR" sz="2000" dirty="0" smtClean="0"/>
            </a:br>
            <a:r>
              <a:rPr lang="fr-FR" sz="2000" dirty="0" smtClean="0"/>
              <a:t/>
            </a:r>
            <a:br>
              <a:rPr lang="fr-FR" sz="2000" dirty="0" smtClean="0"/>
            </a:br>
            <a:r>
              <a:rPr lang="fr-FR" sz="2000" dirty="0" smtClean="0"/>
              <a:t>La pollution urbaine augmente considérablement des troubles respiratoires et des maladies cardiovasculaires. L’acuité des menaces environnementales à la santé est rendue évidente, d’ailleurs, dans la progression des maladies des habitants des pays riches : le cancer et les maladies respiratoires et cardiovasculaires ont doublé entre les années 1980 et 1995.</a:t>
            </a:r>
            <a:br>
              <a:rPr lang="fr-FR" sz="2000" dirty="0" smtClean="0"/>
            </a:br>
            <a:endParaRPr lang="fr-F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7346"/>
            <a:ext cx="9144000" cy="6063198"/>
          </a:xfrm>
          <a:prstGeom prst="rect">
            <a:avLst/>
          </a:prstGeom>
        </p:spPr>
        <p:txBody>
          <a:bodyPr wrap="square">
            <a:spAutoFit/>
          </a:bodyPr>
          <a:lstStyle/>
          <a:p>
            <a:pPr algn="just"/>
            <a:r>
              <a:rPr lang="fr-FR" sz="2800" b="1" dirty="0" smtClean="0"/>
              <a:t>Ville verte: Ville durable</a:t>
            </a:r>
          </a:p>
          <a:p>
            <a:pPr algn="just"/>
            <a:r>
              <a:rPr lang="fr-FR" sz="2400" dirty="0" smtClean="0"/>
              <a:t>Ville durable est une expression qui désigne une ville ou une unité urbaine respectant les principes du développement durable  et de l</a:t>
            </a:r>
            <a:r>
              <a:rPr lang="fr-FR" sz="2400" dirty="0" smtClean="0">
                <a:hlinkClick r:id="rId2" tooltip="Urbanisme écologique"/>
              </a:rPr>
              <a:t>‘</a:t>
            </a:r>
            <a:r>
              <a:rPr lang="fr-FR" sz="2400" dirty="0" smtClean="0"/>
              <a:t>urbanisme écologique qui cherche à prendre en compte simultanément les enjeux sociaux, économiques, environnementaux et culturels de l</a:t>
            </a:r>
            <a:r>
              <a:rPr lang="fr-FR" sz="2400" dirty="0" smtClean="0">
                <a:hlinkClick r:id="rId3" tooltip="Urbanisme"/>
              </a:rPr>
              <a:t>‘</a:t>
            </a:r>
            <a:r>
              <a:rPr lang="fr-FR" sz="2400" dirty="0" smtClean="0"/>
              <a:t>urbanisme pour et avec les habitants; par exemple au travers d'une architecture HQE, en facilitant les modes de travail et de transport sobres, en développant l</a:t>
            </a:r>
            <a:r>
              <a:rPr lang="fr-FR" sz="2400" dirty="0" smtClean="0">
                <a:hlinkClick r:id="rId4" tooltip="Efficience"/>
              </a:rPr>
              <a:t>‘</a:t>
            </a:r>
            <a:r>
              <a:rPr lang="fr-FR" sz="2400" dirty="0" smtClean="0"/>
              <a:t>efficience du point de vue de la consommation d’énergies et des ressources naturelles et renouvelables. </a:t>
            </a:r>
          </a:p>
          <a:p>
            <a:pPr algn="just"/>
            <a:r>
              <a:rPr lang="fr-FR" sz="2400" dirty="0" smtClean="0"/>
              <a:t>Ce sont souvent des </a:t>
            </a:r>
            <a:r>
              <a:rPr lang="fr-FR" sz="2400" i="1" dirty="0" smtClean="0"/>
              <a:t>éco-villes</a:t>
            </a:r>
            <a:r>
              <a:rPr lang="fr-FR" sz="2400" dirty="0" smtClean="0"/>
              <a:t> ou éco-quartiers cherchant à diminuer leur empreinte écologique.</a:t>
            </a:r>
            <a:br>
              <a:rPr lang="fr-FR" sz="2400" dirty="0" smtClean="0"/>
            </a:br>
            <a:endParaRPr lang="fr-FR" sz="2400" dirty="0" smtClean="0"/>
          </a:p>
          <a:p>
            <a:pPr algn="just"/>
            <a:r>
              <a:rPr lang="fr-FR" sz="2400" dirty="0" smtClean="0"/>
              <a:t>Leur gouvernance se fait généralement suivant le principe de l</a:t>
            </a:r>
            <a:r>
              <a:rPr lang="fr-FR" sz="2400" dirty="0" smtClean="0">
                <a:hlinkClick r:id="rId5" tooltip="Agenda 21 local"/>
              </a:rPr>
              <a:t>‘</a:t>
            </a:r>
            <a:r>
              <a:rPr lang="fr-FR" sz="2400" dirty="0" smtClean="0"/>
              <a:t>agenda 21 local, incluant des modes de démocratie participative et parfois un objectif d</a:t>
            </a:r>
            <a:r>
              <a:rPr lang="fr-FR" sz="2400" dirty="0" smtClean="0">
                <a:hlinkClick r:id="rId6" tooltip="Autarcie"/>
              </a:rPr>
              <a:t>‘</a:t>
            </a:r>
            <a:r>
              <a:rPr lang="fr-FR" sz="2400" dirty="0" smtClean="0"/>
              <a:t>autarcie énergétique, voire alimentaire. À plus petite échelle on parle d</a:t>
            </a:r>
            <a:r>
              <a:rPr lang="fr-FR" sz="2400" dirty="0" smtClean="0">
                <a:hlinkClick r:id="rId7" tooltip="Écovillage"/>
              </a:rPr>
              <a:t>‘</a:t>
            </a:r>
            <a:r>
              <a:rPr lang="fr-FR" sz="2400" dirty="0" smtClean="0"/>
              <a:t>éco-village.</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39463"/>
            <a:ext cx="7000924" cy="523220"/>
          </a:xfrm>
          <a:prstGeom prst="rect">
            <a:avLst/>
          </a:prstGeom>
        </p:spPr>
        <p:txBody>
          <a:bodyPr wrap="square">
            <a:spAutoFit/>
          </a:bodyPr>
          <a:lstStyle/>
          <a:p>
            <a:r>
              <a:rPr lang="fr-FR" altLang="fr-FR" sz="2800" b="1" dirty="0" smtClean="0">
                <a:latin typeface="Calibri" pitchFamily="34" charset="0"/>
              </a:rPr>
              <a:t>Les préalables à la santé selon l’OMS</a:t>
            </a:r>
            <a:endParaRPr lang="fr-FR" sz="2800" b="1" dirty="0"/>
          </a:p>
        </p:txBody>
      </p:sp>
      <p:sp>
        <p:nvSpPr>
          <p:cNvPr id="4" name="Rectangle 3"/>
          <p:cNvSpPr txBox="1">
            <a:spLocks noChangeArrowheads="1"/>
          </p:cNvSpPr>
          <p:nvPr/>
        </p:nvSpPr>
        <p:spPr>
          <a:xfrm>
            <a:off x="500034" y="1214422"/>
            <a:ext cx="7772400" cy="3429000"/>
          </a:xfrm>
          <a:prstGeom prst="rect">
            <a:avLst/>
          </a:prstGeom>
          <a:noFill/>
        </p:spPr>
        <p:txBody>
          <a:bodyPr/>
          <a:lstStyle/>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CH" altLang="fr-FR" sz="2400" b="0" i="0" u="none" strike="noStrike" kern="1200" cap="none" spc="0" normalizeH="0" baseline="0" noProof="0" dirty="0" smtClean="0">
                <a:ln>
                  <a:noFill/>
                </a:ln>
                <a:effectLst/>
                <a:uLnTx/>
                <a:uFillTx/>
                <a:latin typeface="+mn-lt"/>
                <a:ea typeface="+mn-ea"/>
                <a:cs typeface="+mn-cs"/>
              </a:rPr>
              <a:t>La paix</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FR" altLang="fr-FR"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FR" altLang="fr-FR" sz="2400" b="0" i="0" u="none" strike="noStrike" kern="1200" cap="none" spc="0" normalizeH="0" baseline="0" noProof="0" dirty="0" smtClean="0">
                <a:ln>
                  <a:noFill/>
                </a:ln>
                <a:effectLst/>
                <a:uLnTx/>
                <a:uFillTx/>
                <a:latin typeface="+mn-lt"/>
                <a:ea typeface="+mn-ea"/>
                <a:cs typeface="+mn-cs"/>
              </a:rPr>
              <a:t>De la nourriture (en quantité et de qualité)</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FR" altLang="fr-FR"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FR" altLang="fr-FR" sz="2400" b="0" i="0" u="none" strike="noStrike" kern="1200" cap="none" spc="0" normalizeH="0" baseline="0" noProof="0" dirty="0" smtClean="0">
                <a:ln>
                  <a:noFill/>
                </a:ln>
                <a:effectLst/>
                <a:uLnTx/>
                <a:uFillTx/>
                <a:latin typeface="+mn-lt"/>
                <a:ea typeface="+mn-ea"/>
                <a:cs typeface="+mn-cs"/>
              </a:rPr>
              <a:t>Une éducation </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FR" altLang="fr-FR"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CH" altLang="fr-FR" sz="2400" b="0" i="0" u="none" strike="noStrike" kern="1200" cap="none" spc="0" normalizeH="0" baseline="0" noProof="0" dirty="0" smtClean="0">
                <a:ln>
                  <a:noFill/>
                </a:ln>
                <a:effectLst/>
                <a:uLnTx/>
                <a:uFillTx/>
                <a:latin typeface="+mn-lt"/>
                <a:ea typeface="+mn-ea"/>
                <a:cs typeface="+mn-cs"/>
              </a:rPr>
              <a:t>Un logement décent</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CH" altLang="fr-FR"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CH" altLang="fr-FR" sz="2400" b="0" i="0" u="none" strike="noStrike" kern="1200" cap="none" spc="0" normalizeH="0" baseline="0" noProof="0" dirty="0" smtClean="0">
                <a:ln>
                  <a:noFill/>
                </a:ln>
                <a:effectLst/>
                <a:uLnTx/>
                <a:uFillTx/>
                <a:latin typeface="+mn-lt"/>
                <a:ea typeface="+mn-ea"/>
                <a:cs typeface="+mn-cs"/>
              </a:rPr>
              <a:t>Un revenu minimum</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CH" altLang="fr-FR"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r>
              <a:rPr kumimoji="0" lang="fr-CH" altLang="fr-FR" sz="2400" b="0" i="0" u="none" strike="noStrike" kern="1200" cap="none" spc="0" normalizeH="0" baseline="0" noProof="0" dirty="0" smtClean="0">
                <a:ln>
                  <a:noFill/>
                </a:ln>
                <a:effectLst/>
                <a:uLnTx/>
                <a:uFillTx/>
                <a:latin typeface="+mn-lt"/>
                <a:ea typeface="+mn-ea"/>
                <a:cs typeface="+mn-cs"/>
              </a:rPr>
              <a:t>Un statut social et de la sécurité</a:t>
            </a:r>
          </a:p>
          <a:p>
            <a:pPr marL="342900" marR="0" lvl="0" indent="-342900" algn="l" defTabSz="914400" rtl="0" eaLnBrk="1" fontAlgn="auto" latinLnBrk="0" hangingPunct="1">
              <a:lnSpc>
                <a:spcPct val="100000"/>
              </a:lnSpc>
              <a:spcBef>
                <a:spcPct val="0"/>
              </a:spcBef>
              <a:spcAft>
                <a:spcPts val="0"/>
              </a:spcAft>
              <a:buClr>
                <a:srgbClr val="000080"/>
              </a:buClr>
              <a:buSzTx/>
              <a:buFont typeface="Arial" panose="020B0604020202020204" pitchFamily="34" charset="0"/>
              <a:buChar char="•"/>
              <a:tabLst/>
              <a:defRPr/>
            </a:pPr>
            <a:endParaRPr kumimoji="0" lang="fr-CH" altLang="fr-FR" sz="24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fade">
                                      <p:cBhvr>
                                        <p:cTn id="2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132218"/>
            <a:ext cx="8286808" cy="3300904"/>
          </a:xfrm>
          <a:prstGeom prst="rect">
            <a:avLst/>
          </a:prstGeom>
        </p:spPr>
        <p:txBody>
          <a:bodyPr wrap="square">
            <a:spAutoFit/>
          </a:bodyPr>
          <a:lstStyle/>
          <a:p>
            <a:pPr>
              <a:spcBef>
                <a:spcPts val="466"/>
              </a:spcBef>
              <a:tabLst>
                <a:tab pos="0" algn="l"/>
                <a:tab pos="947522" algn="l"/>
                <a:tab pos="1895045" algn="l"/>
                <a:tab pos="2842567" algn="l"/>
                <a:tab pos="3790090" algn="l"/>
                <a:tab pos="4737612" algn="l"/>
                <a:tab pos="5685135" algn="l"/>
                <a:tab pos="6632657" algn="l"/>
                <a:tab pos="7580180" algn="l"/>
                <a:tab pos="8527701" algn="l"/>
                <a:tab pos="9475225" algn="l"/>
                <a:tab pos="10422747" algn="l"/>
              </a:tabLst>
              <a:defRPr/>
            </a:pPr>
            <a:r>
              <a:rPr lang="fr-FR" altLang="fr-FR" sz="2800" b="1" dirty="0" smtClean="0">
                <a:cs typeface="Arial" pitchFamily="34" charset="0"/>
              </a:rPr>
              <a:t>Les Villes agissent sur les déterminants de la santé, notamment: </a:t>
            </a:r>
          </a:p>
          <a:p>
            <a:pPr>
              <a:spcBef>
                <a:spcPts val="466"/>
              </a:spcBef>
              <a:tabLst>
                <a:tab pos="0" algn="l"/>
                <a:tab pos="947522" algn="l"/>
                <a:tab pos="1895045" algn="l"/>
                <a:tab pos="2842567" algn="l"/>
                <a:tab pos="3790090" algn="l"/>
                <a:tab pos="4737612" algn="l"/>
                <a:tab pos="5685135" algn="l"/>
                <a:tab pos="6632657" algn="l"/>
                <a:tab pos="7580180" algn="l"/>
                <a:tab pos="8527701" algn="l"/>
                <a:tab pos="9475225" algn="l"/>
                <a:tab pos="10422747" algn="l"/>
              </a:tabLst>
              <a:defRPr/>
            </a:pPr>
            <a:r>
              <a:rPr lang="fr-FR" altLang="fr-FR" sz="2800" b="1" dirty="0" smtClean="0">
                <a:cs typeface="Arial" pitchFamily="34" charset="0"/>
              </a:rPr>
              <a:t>	</a:t>
            </a:r>
            <a:r>
              <a:rPr lang="fr-FR" altLang="fr-FR" sz="2800" dirty="0" smtClean="0">
                <a:cs typeface="Arial" pitchFamily="34" charset="0"/>
              </a:rPr>
              <a:t>- Les conditions de vie (logement, nourriture, transport...) </a:t>
            </a:r>
          </a:p>
          <a:p>
            <a:pPr>
              <a:spcBef>
                <a:spcPts val="466"/>
              </a:spcBef>
              <a:tabLst>
                <a:tab pos="0" algn="l"/>
                <a:tab pos="947522" algn="l"/>
                <a:tab pos="1895045" algn="l"/>
                <a:tab pos="2842567" algn="l"/>
                <a:tab pos="3790090" algn="l"/>
                <a:tab pos="4737612" algn="l"/>
                <a:tab pos="5685135" algn="l"/>
                <a:tab pos="6632657" algn="l"/>
                <a:tab pos="7580180" algn="l"/>
                <a:tab pos="8527701" algn="l"/>
                <a:tab pos="9475225" algn="l"/>
                <a:tab pos="10422747" algn="l"/>
              </a:tabLst>
              <a:defRPr/>
            </a:pPr>
            <a:r>
              <a:rPr lang="fr-FR" altLang="fr-FR" sz="2800" dirty="0" smtClean="0">
                <a:cs typeface="Arial" pitchFamily="34" charset="0"/>
              </a:rPr>
              <a:t>	- Les conditions de travail</a:t>
            </a:r>
          </a:p>
          <a:p>
            <a:pPr>
              <a:spcBef>
                <a:spcPts val="466"/>
              </a:spcBef>
              <a:tabLst>
                <a:tab pos="0" algn="l"/>
                <a:tab pos="947522" algn="l"/>
                <a:tab pos="1895045" algn="l"/>
                <a:tab pos="2842567" algn="l"/>
                <a:tab pos="3790090" algn="l"/>
                <a:tab pos="4737612" algn="l"/>
                <a:tab pos="5685135" algn="l"/>
                <a:tab pos="6632657" algn="l"/>
                <a:tab pos="7580180" algn="l"/>
                <a:tab pos="8527701" algn="l"/>
                <a:tab pos="9475225" algn="l"/>
                <a:tab pos="10422747" algn="l"/>
              </a:tabLst>
              <a:defRPr/>
            </a:pPr>
            <a:r>
              <a:rPr lang="fr-FR" altLang="fr-FR" sz="2800" dirty="0" smtClean="0">
                <a:cs typeface="Arial" pitchFamily="34" charset="0"/>
              </a:rPr>
              <a:t>	- La qualité de l’environnement physique, social et culturel.</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1371</Words>
  <Application>Microsoft Office PowerPoint</Application>
  <PresentationFormat>Affichage à l'écran (4:3)</PresentationFormat>
  <Paragraphs>151</Paragraphs>
  <Slides>17</Slides>
  <Notes>5</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Diapositive 2</vt:lpstr>
      <vt:lpstr>Diapositive 3</vt:lpstr>
      <vt:lpstr>Master professionnel: Environnement, santé et villes vertes</vt:lpstr>
      <vt:lpstr>Diapositive 5</vt:lpstr>
      <vt:lpstr>Diapositive 6</vt:lpstr>
      <vt:lpstr>Diapositive 7</vt:lpstr>
      <vt:lpstr>Diapositive 8</vt:lpstr>
      <vt:lpstr>Diapositive 9</vt:lpstr>
      <vt:lpstr>Diapositive 10</vt:lpstr>
      <vt:lpstr>Déterminants de la santé urbaine</vt:lpstr>
      <vt:lpstr>Diapositive 12</vt:lpstr>
      <vt:lpstr>Diapositive 13</vt:lpstr>
      <vt:lpstr>La Santé dans toutes  les politiques locales</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MAISON XP</cp:lastModifiedBy>
  <cp:revision>390</cp:revision>
  <dcterms:created xsi:type="dcterms:W3CDTF">2014-09-13T19:51:35Z</dcterms:created>
  <dcterms:modified xsi:type="dcterms:W3CDTF">2022-12-04T10:04:12Z</dcterms:modified>
</cp:coreProperties>
</file>