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12/3/2020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98507" y="1293223"/>
            <a:ext cx="7766936" cy="2078345"/>
          </a:xfrm>
        </p:spPr>
        <p:txBody>
          <a:bodyPr/>
          <a:lstStyle/>
          <a:p>
            <a:pPr algn="ctr"/>
            <a:r>
              <a:rPr lang="fr-FR" b="1" dirty="0" smtClean="0"/>
              <a:t>Généralités </a:t>
            </a:r>
            <a:r>
              <a:rPr lang="fr-FR" b="1" dirty="0"/>
              <a:t>de la </a:t>
            </a:r>
            <a:r>
              <a:rPr lang="fr-FR" b="1" dirty="0" smtClean="0"/>
              <a:t>maintenance</a:t>
            </a:r>
            <a:endParaRPr lang="fr-FR" dirty="0"/>
          </a:p>
        </p:txBody>
      </p:sp>
      <p:sp>
        <p:nvSpPr>
          <p:cNvPr id="3" name="Sous-titre 2"/>
          <p:cNvSpPr>
            <a:spLocks noGrp="1"/>
          </p:cNvSpPr>
          <p:nvPr>
            <p:ph type="subTitle" idx="1"/>
          </p:nvPr>
        </p:nvSpPr>
        <p:spPr>
          <a:xfrm>
            <a:off x="7694023" y="4362994"/>
            <a:ext cx="1579980" cy="784738"/>
          </a:xfrm>
        </p:spPr>
        <p:txBody>
          <a:bodyPr/>
          <a:lstStyle/>
          <a:p>
            <a:r>
              <a:rPr lang="fr-FR" dirty="0" smtClean="0">
                <a:solidFill>
                  <a:schemeClr val="tx1"/>
                </a:solidFill>
              </a:rPr>
              <a:t>Chapitre 1</a:t>
            </a:r>
            <a:endParaRPr lang="fr-FR" dirty="0">
              <a:solidFill>
                <a:schemeClr val="tx1"/>
              </a:solidFill>
            </a:endParaRPr>
          </a:p>
        </p:txBody>
      </p:sp>
    </p:spTree>
    <p:extLst>
      <p:ext uri="{BB962C8B-B14F-4D97-AF65-F5344CB8AC3E}">
        <p14:creationId xmlns:p14="http://schemas.microsoft.com/office/powerpoint/2010/main" val="4211304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2993329" cy="644434"/>
          </a:xfrm>
          <a:solidFill>
            <a:srgbClr val="00B050"/>
          </a:solidFill>
        </p:spPr>
        <p:txBody>
          <a:bodyPr/>
          <a:lstStyle/>
          <a:p>
            <a:r>
              <a:rPr lang="fr-FR" dirty="0" smtClean="0">
                <a:solidFill>
                  <a:schemeClr val="tx1"/>
                </a:solidFill>
              </a:rPr>
              <a:t>Plan du cours</a:t>
            </a:r>
            <a:endParaRPr lang="fr-FR" dirty="0">
              <a:solidFill>
                <a:schemeClr val="tx1"/>
              </a:solidFill>
            </a:endParaRPr>
          </a:p>
        </p:txBody>
      </p:sp>
      <p:sp>
        <p:nvSpPr>
          <p:cNvPr id="3" name="Espace réservé du contenu 2"/>
          <p:cNvSpPr>
            <a:spLocks noGrp="1"/>
          </p:cNvSpPr>
          <p:nvPr>
            <p:ph idx="1"/>
          </p:nvPr>
        </p:nvSpPr>
        <p:spPr/>
        <p:txBody>
          <a:bodyPr/>
          <a:lstStyle/>
          <a:p>
            <a:pPr lvl="0"/>
            <a:endParaRPr lang="fr-FR" dirty="0" smtClean="0"/>
          </a:p>
          <a:p>
            <a:pPr lvl="0"/>
            <a:endParaRPr lang="fr-FR" dirty="0"/>
          </a:p>
          <a:p>
            <a:pPr lvl="0"/>
            <a:r>
              <a:rPr lang="fr-FR" dirty="0" smtClean="0"/>
              <a:t>Importance </a:t>
            </a:r>
            <a:r>
              <a:rPr lang="fr-FR" dirty="0"/>
              <a:t>de la maintenance dans l’entreprise.</a:t>
            </a:r>
          </a:p>
          <a:p>
            <a:pPr lvl="0"/>
            <a:r>
              <a:rPr lang="fr-FR" dirty="0"/>
              <a:t>Objectif de la maintenance dans l’entreprise.</a:t>
            </a:r>
          </a:p>
          <a:p>
            <a:pPr lvl="0"/>
            <a:r>
              <a:rPr lang="fr-FR" dirty="0"/>
              <a:t>Politique de la maintenance dans l’entreprise.</a:t>
            </a:r>
          </a:p>
          <a:p>
            <a:endParaRPr lang="fr-FR" dirty="0"/>
          </a:p>
        </p:txBody>
      </p:sp>
    </p:spTree>
    <p:extLst>
      <p:ext uri="{BB962C8B-B14F-4D97-AF65-F5344CB8AC3E}">
        <p14:creationId xmlns:p14="http://schemas.microsoft.com/office/powerpoint/2010/main" val="285233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231535" cy="1075509"/>
          </a:xfrm>
        </p:spPr>
        <p:txBody>
          <a:bodyPr>
            <a:normAutofit fontScale="90000"/>
          </a:bodyPr>
          <a:lstStyle/>
          <a:p>
            <a:r>
              <a:rPr lang="fr-FR" b="1" dirty="0">
                <a:solidFill>
                  <a:schemeClr val="tx1"/>
                </a:solidFill>
              </a:rPr>
              <a:t>1. Importance de la maintenance </a:t>
            </a:r>
            <a:br>
              <a:rPr lang="fr-FR" b="1" dirty="0">
                <a:solidFill>
                  <a:schemeClr val="tx1"/>
                </a:solidFill>
              </a:rPr>
            </a:br>
            <a:endParaRPr lang="fr-FR" dirty="0">
              <a:solidFill>
                <a:schemeClr val="tx1"/>
              </a:solidFill>
            </a:endParaRPr>
          </a:p>
        </p:txBody>
      </p:sp>
      <p:sp>
        <p:nvSpPr>
          <p:cNvPr id="3" name="Espace réservé du contenu 2"/>
          <p:cNvSpPr>
            <a:spLocks noGrp="1"/>
          </p:cNvSpPr>
          <p:nvPr>
            <p:ph idx="1"/>
          </p:nvPr>
        </p:nvSpPr>
        <p:spPr>
          <a:xfrm>
            <a:off x="677334" y="2160590"/>
            <a:ext cx="8596668" cy="1915022"/>
          </a:xfrm>
        </p:spPr>
        <p:txBody>
          <a:bodyPr/>
          <a:lstStyle/>
          <a:p>
            <a:pPr marL="0" indent="0" fontAlgn="base">
              <a:buNone/>
            </a:pPr>
            <a:r>
              <a:rPr lang="fr-FR" dirty="0">
                <a:solidFill>
                  <a:schemeClr val="tx1"/>
                </a:solidFill>
                <a:latin typeface="Times New Roman" panose="02020603050405020304" pitchFamily="18" charset="0"/>
                <a:cs typeface="Times New Roman" panose="02020603050405020304" pitchFamily="18" charset="0"/>
              </a:rPr>
              <a:t>Définition de la maintenance selon l’</a:t>
            </a:r>
            <a:r>
              <a:rPr lang="fr-FR" b="1" dirty="0">
                <a:solidFill>
                  <a:srgbClr val="00B050"/>
                </a:solidFill>
                <a:latin typeface="Times New Roman" panose="02020603050405020304" pitchFamily="18" charset="0"/>
                <a:cs typeface="Times New Roman" panose="02020603050405020304" pitchFamily="18" charset="0"/>
              </a:rPr>
              <a:t>AFNOR</a:t>
            </a:r>
            <a:r>
              <a:rPr lang="fr-FR" dirty="0">
                <a:solidFill>
                  <a:schemeClr val="tx1"/>
                </a:solidFill>
                <a:latin typeface="Times New Roman" panose="02020603050405020304" pitchFamily="18" charset="0"/>
                <a:cs typeface="Times New Roman" panose="02020603050405020304" pitchFamily="18" charset="0"/>
              </a:rPr>
              <a:t> par la norme </a:t>
            </a:r>
            <a:r>
              <a:rPr lang="fr-FR" b="1" dirty="0">
                <a:solidFill>
                  <a:srgbClr val="00B050"/>
                </a:solidFill>
                <a:latin typeface="Times New Roman" panose="02020603050405020304" pitchFamily="18" charset="0"/>
                <a:cs typeface="Times New Roman" panose="02020603050405020304" pitchFamily="18" charset="0"/>
              </a:rPr>
              <a:t>NF X 60-010</a:t>
            </a:r>
            <a:r>
              <a:rPr lang="fr-FR" dirty="0">
                <a:solidFill>
                  <a:schemeClr val="tx1"/>
                </a:solidFill>
                <a:latin typeface="Times New Roman" panose="02020603050405020304" pitchFamily="18" charset="0"/>
                <a:cs typeface="Times New Roman" panose="02020603050405020304" pitchFamily="18" charset="0"/>
              </a:rPr>
              <a:t> : </a:t>
            </a:r>
          </a:p>
          <a:p>
            <a:pPr marL="0" indent="0" fontAlgn="base">
              <a:buNone/>
            </a:pPr>
            <a:r>
              <a:rPr lang="fr-FR" b="1" dirty="0">
                <a:solidFill>
                  <a:schemeClr val="tx1"/>
                </a:solidFill>
                <a:latin typeface="Times New Roman" panose="02020603050405020304" pitchFamily="18" charset="0"/>
                <a:cs typeface="Times New Roman" panose="02020603050405020304" pitchFamily="18" charset="0"/>
              </a:rPr>
              <a:t>Ensemble des actions permettant de </a:t>
            </a:r>
            <a:r>
              <a:rPr lang="fr-FR" b="1" dirty="0">
                <a:solidFill>
                  <a:srgbClr val="00B0F0"/>
                </a:solidFill>
                <a:latin typeface="Times New Roman" panose="02020603050405020304" pitchFamily="18" charset="0"/>
                <a:cs typeface="Times New Roman" panose="02020603050405020304" pitchFamily="18" charset="0"/>
              </a:rPr>
              <a:t>maintenir </a:t>
            </a:r>
            <a:r>
              <a:rPr lang="fr-FR" b="1" dirty="0">
                <a:solidFill>
                  <a:schemeClr val="tx1"/>
                </a:solidFill>
                <a:latin typeface="Times New Roman" panose="02020603050405020304" pitchFamily="18" charset="0"/>
                <a:cs typeface="Times New Roman" panose="02020603050405020304" pitchFamily="18" charset="0"/>
              </a:rPr>
              <a:t>ou de </a:t>
            </a:r>
            <a:r>
              <a:rPr lang="fr-FR" b="1" dirty="0">
                <a:solidFill>
                  <a:srgbClr val="00B0F0"/>
                </a:solidFill>
                <a:latin typeface="Times New Roman" panose="02020603050405020304" pitchFamily="18" charset="0"/>
                <a:cs typeface="Times New Roman" panose="02020603050405020304" pitchFamily="18" charset="0"/>
              </a:rPr>
              <a:t>rétablir</a:t>
            </a:r>
            <a:r>
              <a:rPr lang="fr-FR" b="1" dirty="0">
                <a:solidFill>
                  <a:schemeClr val="tx1"/>
                </a:solidFill>
                <a:latin typeface="Times New Roman" panose="02020603050405020304" pitchFamily="18" charset="0"/>
                <a:cs typeface="Times New Roman" panose="02020603050405020304" pitchFamily="18" charset="0"/>
              </a:rPr>
              <a:t> un </a:t>
            </a:r>
            <a:r>
              <a:rPr lang="fr-FR" b="1" dirty="0">
                <a:solidFill>
                  <a:srgbClr val="00B0F0"/>
                </a:solidFill>
                <a:latin typeface="Times New Roman" panose="02020603050405020304" pitchFamily="18" charset="0"/>
                <a:cs typeface="Times New Roman" panose="02020603050405020304" pitchFamily="18" charset="0"/>
              </a:rPr>
              <a:t>bien</a:t>
            </a:r>
            <a:r>
              <a:rPr lang="fr-FR" b="1" dirty="0">
                <a:solidFill>
                  <a:schemeClr val="tx1"/>
                </a:solidFill>
                <a:latin typeface="Times New Roman" panose="02020603050405020304" pitchFamily="18" charset="0"/>
                <a:cs typeface="Times New Roman" panose="02020603050405020304" pitchFamily="18" charset="0"/>
              </a:rPr>
              <a:t> dans un état spécifié ou en mesure </a:t>
            </a:r>
            <a:r>
              <a:rPr lang="fr-FR" b="1" dirty="0">
                <a:solidFill>
                  <a:srgbClr val="00B0F0"/>
                </a:solidFill>
                <a:latin typeface="Times New Roman" panose="02020603050405020304" pitchFamily="18" charset="0"/>
                <a:cs typeface="Times New Roman" panose="02020603050405020304" pitchFamily="18" charset="0"/>
              </a:rPr>
              <a:t>d’assurer un service déterminé</a:t>
            </a:r>
            <a:r>
              <a:rPr lang="fr-FR" b="1" dirty="0">
                <a:solidFill>
                  <a:schemeClr val="tx1"/>
                </a:solidFill>
                <a:latin typeface="Times New Roman" panose="02020603050405020304" pitchFamily="18" charset="0"/>
                <a:cs typeface="Times New Roman" panose="02020603050405020304" pitchFamily="18" charset="0"/>
              </a:rPr>
              <a:t>. Bien maintenir, c’est assurer l’ensemble de ces opérations au </a:t>
            </a:r>
            <a:r>
              <a:rPr lang="fr-FR" b="1" dirty="0">
                <a:solidFill>
                  <a:srgbClr val="00B0F0"/>
                </a:solidFill>
                <a:latin typeface="Times New Roman" panose="02020603050405020304" pitchFamily="18" charset="0"/>
                <a:cs typeface="Times New Roman" panose="02020603050405020304" pitchFamily="18" charset="0"/>
              </a:rPr>
              <a:t>coût optimal</a:t>
            </a:r>
            <a:r>
              <a:rPr lang="fr-FR" b="1" dirty="0">
                <a:solidFill>
                  <a:schemeClr val="tx1"/>
                </a:solidFill>
                <a:latin typeface="Times New Roman" panose="02020603050405020304" pitchFamily="18" charset="0"/>
                <a:cs typeface="Times New Roman" panose="02020603050405020304" pitchFamily="18" charset="0"/>
              </a:rPr>
              <a:t>.</a:t>
            </a:r>
            <a:endParaRPr lang="fr-FR" dirty="0">
              <a:solidFill>
                <a:schemeClr val="tx1"/>
              </a:solidFill>
              <a:latin typeface="Times New Roman" panose="02020603050405020304" pitchFamily="18" charset="0"/>
              <a:cs typeface="Times New Roman" panose="02020603050405020304" pitchFamily="18" charset="0"/>
            </a:endParaRPr>
          </a:p>
          <a:p>
            <a:pPr marL="0" indent="0">
              <a:buNone/>
            </a:pPr>
            <a:endParaRPr lang="fr-FR" dirty="0">
              <a:solidFill>
                <a:schemeClr val="tx1"/>
              </a:solidFill>
              <a:latin typeface="Times New Roman" panose="02020603050405020304" pitchFamily="18" charset="0"/>
              <a:cs typeface="Times New Roman" panose="02020603050405020304" pitchFamily="18" charset="0"/>
            </a:endParaRPr>
          </a:p>
        </p:txBody>
      </p:sp>
      <p:sp>
        <p:nvSpPr>
          <p:cNvPr id="4" name="Rectangle 3"/>
          <p:cNvSpPr/>
          <p:nvPr/>
        </p:nvSpPr>
        <p:spPr>
          <a:xfrm>
            <a:off x="871231" y="1339805"/>
            <a:ext cx="1723549" cy="388696"/>
          </a:xfrm>
          <a:prstGeom prst="rect">
            <a:avLst/>
          </a:prstGeom>
        </p:spPr>
        <p:txBody>
          <a:bodyPr wrap="none">
            <a:spAutoFit/>
          </a:bodyPr>
          <a:lstStyle/>
          <a:p>
            <a:pPr>
              <a:lnSpc>
                <a:spcPct val="107000"/>
              </a:lnSpc>
              <a:spcBef>
                <a:spcPts val="200"/>
              </a:spcBef>
              <a:spcAft>
                <a:spcPts val="0"/>
              </a:spcAft>
            </a:pPr>
            <a:r>
              <a:rPr lang="fr-FR" b="1" dirty="0">
                <a:solidFill>
                  <a:srgbClr val="000000"/>
                </a:solidFill>
                <a:latin typeface="Times New Roman" panose="02020603050405020304" pitchFamily="18" charset="0"/>
                <a:cs typeface="Times New Roman" panose="02020603050405020304" pitchFamily="18" charset="0"/>
              </a:rPr>
              <a:t>1.2. Définitions </a:t>
            </a:r>
            <a:endParaRPr lang="fr-FR" sz="20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07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265430" indent="-265430" algn="ctr">
              <a:lnSpc>
                <a:spcPct val="107000"/>
              </a:lnSpc>
              <a:spcBef>
                <a:spcPts val="250"/>
              </a:spcBef>
              <a:spcAft>
                <a:spcPts val="0"/>
              </a:spcAft>
            </a:pPr>
            <a:r>
              <a:rPr lang="fr-F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 définition de la maintenance fait donc apparaître 4 notions :</a:t>
            </a:r>
            <a:r>
              <a:rPr lang="fr-FR" sz="3200" dirty="0">
                <a:latin typeface="Calibri" panose="020F0502020204030204" pitchFamily="34" charset="0"/>
                <a:ea typeface="Calibri" panose="020F0502020204030204" pitchFamily="34" charset="0"/>
                <a:cs typeface="Times New Roman" panose="02020603050405020304" pitchFamily="18" charset="0"/>
              </a:rPr>
              <a:t/>
            </a:r>
            <a:br>
              <a:rPr lang="fr-FR" sz="3200" dirty="0">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p:cNvSpPr>
            <a:spLocks noGrp="1"/>
          </p:cNvSpPr>
          <p:nvPr>
            <p:ph idx="1"/>
          </p:nvPr>
        </p:nvSpPr>
        <p:spPr/>
        <p:txBody>
          <a:bodyPr/>
          <a:lstStyle/>
          <a:p>
            <a:pPr lvl="2"/>
            <a:endParaRPr lang="fr-FR" sz="2000" b="1" dirty="0" smtClean="0">
              <a:solidFill>
                <a:schemeClr val="tx1"/>
              </a:solidFill>
              <a:latin typeface="Times New Roman" panose="02020603050405020304" pitchFamily="18" charset="0"/>
              <a:cs typeface="Times New Roman" panose="02020603050405020304" pitchFamily="18" charset="0"/>
            </a:endParaRPr>
          </a:p>
          <a:p>
            <a:pPr lvl="2"/>
            <a:r>
              <a:rPr lang="fr-FR" sz="2000" b="1" dirty="0" smtClean="0">
                <a:solidFill>
                  <a:schemeClr val="tx1"/>
                </a:solidFill>
                <a:latin typeface="Times New Roman" panose="02020603050405020304" pitchFamily="18" charset="0"/>
                <a:cs typeface="Times New Roman" panose="02020603050405020304" pitchFamily="18" charset="0"/>
              </a:rPr>
              <a:t>Maintenir</a:t>
            </a:r>
            <a:r>
              <a:rPr lang="fr-FR" sz="2000" dirty="0" smtClean="0">
                <a:solidFill>
                  <a:schemeClr val="tx1"/>
                </a:solidFill>
                <a:latin typeface="Times New Roman" panose="02020603050405020304" pitchFamily="18" charset="0"/>
                <a:cs typeface="Times New Roman" panose="02020603050405020304" pitchFamily="18" charset="0"/>
              </a:rPr>
              <a:t> </a:t>
            </a:r>
            <a:r>
              <a:rPr lang="fr-FR" sz="2000" dirty="0">
                <a:solidFill>
                  <a:schemeClr val="tx1"/>
                </a:solidFill>
                <a:latin typeface="Times New Roman" panose="02020603050405020304" pitchFamily="18" charset="0"/>
                <a:cs typeface="Times New Roman" panose="02020603050405020304" pitchFamily="18" charset="0"/>
              </a:rPr>
              <a:t>qui suppose un suivi et une surveillance.</a:t>
            </a:r>
            <a:endParaRPr lang="fr-FR" sz="2000" dirty="0">
              <a:solidFill>
                <a:schemeClr val="tx1"/>
              </a:solidFill>
              <a:latin typeface="Times New Roman" panose="02020603050405020304" pitchFamily="18" charset="0"/>
              <a:cs typeface="Times New Roman" panose="02020603050405020304" pitchFamily="18" charset="0"/>
            </a:endParaRPr>
          </a:p>
          <a:p>
            <a:pPr lvl="2"/>
            <a:r>
              <a:rPr lang="fr-FR" sz="2000" b="1" dirty="0">
                <a:solidFill>
                  <a:schemeClr val="tx1"/>
                </a:solidFill>
                <a:latin typeface="Times New Roman" panose="02020603050405020304" pitchFamily="18" charset="0"/>
                <a:cs typeface="Times New Roman" panose="02020603050405020304" pitchFamily="18" charset="0"/>
              </a:rPr>
              <a:t>Rétablir</a:t>
            </a:r>
            <a:r>
              <a:rPr lang="fr-FR" sz="2000" dirty="0">
                <a:solidFill>
                  <a:schemeClr val="tx1"/>
                </a:solidFill>
                <a:latin typeface="Times New Roman" panose="02020603050405020304" pitchFamily="18" charset="0"/>
                <a:cs typeface="Times New Roman" panose="02020603050405020304" pitchFamily="18" charset="0"/>
              </a:rPr>
              <a:t> qui sous-entend l’idée d’une correction de défaut.</a:t>
            </a:r>
            <a:endParaRPr lang="fr-FR" sz="2000" dirty="0">
              <a:solidFill>
                <a:schemeClr val="tx1"/>
              </a:solidFill>
              <a:latin typeface="Times New Roman" panose="02020603050405020304" pitchFamily="18" charset="0"/>
              <a:cs typeface="Times New Roman" panose="02020603050405020304" pitchFamily="18" charset="0"/>
            </a:endParaRPr>
          </a:p>
          <a:p>
            <a:pPr lvl="2"/>
            <a:r>
              <a:rPr lang="fr-FR" sz="2000" b="1" dirty="0">
                <a:solidFill>
                  <a:schemeClr val="tx1"/>
                </a:solidFill>
                <a:latin typeface="Times New Roman" panose="02020603050405020304" pitchFamily="18" charset="0"/>
                <a:cs typeface="Times New Roman" panose="02020603050405020304" pitchFamily="18" charset="0"/>
              </a:rPr>
              <a:t>Etat spécifié</a:t>
            </a:r>
            <a:r>
              <a:rPr lang="fr-FR" sz="2000" dirty="0">
                <a:solidFill>
                  <a:schemeClr val="tx1"/>
                </a:solidFill>
                <a:latin typeface="Times New Roman" panose="02020603050405020304" pitchFamily="18" charset="0"/>
                <a:cs typeface="Times New Roman" panose="02020603050405020304" pitchFamily="18" charset="0"/>
              </a:rPr>
              <a:t> et </a:t>
            </a:r>
            <a:r>
              <a:rPr lang="fr-FR" sz="2000" b="1" dirty="0">
                <a:solidFill>
                  <a:schemeClr val="tx1"/>
                </a:solidFill>
                <a:latin typeface="Times New Roman" panose="02020603050405020304" pitchFamily="18" charset="0"/>
                <a:cs typeface="Times New Roman" panose="02020603050405020304" pitchFamily="18" charset="0"/>
              </a:rPr>
              <a:t>service déterminé</a:t>
            </a:r>
            <a:r>
              <a:rPr lang="fr-FR" sz="2000" dirty="0">
                <a:solidFill>
                  <a:schemeClr val="tx1"/>
                </a:solidFill>
                <a:latin typeface="Times New Roman" panose="02020603050405020304" pitchFamily="18" charset="0"/>
                <a:cs typeface="Times New Roman" panose="02020603050405020304" pitchFamily="18" charset="0"/>
              </a:rPr>
              <a:t> qui précise le niveau de compétences et les objectifs attendus de la maintenance. </a:t>
            </a:r>
            <a:endParaRPr lang="fr-FR" sz="2000" dirty="0">
              <a:solidFill>
                <a:schemeClr val="tx1"/>
              </a:solidFill>
              <a:latin typeface="Times New Roman" panose="02020603050405020304" pitchFamily="18" charset="0"/>
              <a:cs typeface="Times New Roman" panose="02020603050405020304" pitchFamily="18" charset="0"/>
            </a:endParaRPr>
          </a:p>
          <a:p>
            <a:pPr lvl="2"/>
            <a:r>
              <a:rPr lang="fr-FR" sz="2000" b="1" dirty="0">
                <a:solidFill>
                  <a:schemeClr val="tx1"/>
                </a:solidFill>
                <a:latin typeface="Times New Roman" panose="02020603050405020304" pitchFamily="18" charset="0"/>
                <a:cs typeface="Times New Roman" panose="02020603050405020304" pitchFamily="18" charset="0"/>
              </a:rPr>
              <a:t>Coût optimal</a:t>
            </a:r>
            <a:r>
              <a:rPr lang="fr-FR" sz="2000" dirty="0">
                <a:solidFill>
                  <a:schemeClr val="tx1"/>
                </a:solidFill>
                <a:latin typeface="Times New Roman" panose="02020603050405020304" pitchFamily="18" charset="0"/>
                <a:cs typeface="Times New Roman" panose="02020603050405020304" pitchFamily="18" charset="0"/>
              </a:rPr>
              <a:t> qui conditionne l’ensemble des opérations dans un souci d’efficacité économique.</a:t>
            </a:r>
            <a:endParaRPr lang="fr-FR" sz="2000" dirty="0">
              <a:solidFill>
                <a:schemeClr val="tx1"/>
              </a:solidFill>
              <a:latin typeface="Times New Roman" panose="02020603050405020304" pitchFamily="18"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116765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6523" y="2029962"/>
            <a:ext cx="9080620" cy="2280782"/>
          </a:xfrm>
        </p:spPr>
        <p:txBody>
          <a:bodyPr>
            <a:normAutofit/>
          </a:bodyPr>
          <a:lstStyle/>
          <a:p>
            <a:pPr marL="0" indent="0">
              <a:buNone/>
            </a:pPr>
            <a:r>
              <a:rPr lang="fr-FR" sz="2800" dirty="0">
                <a:solidFill>
                  <a:schemeClr val="tx1"/>
                </a:solidFill>
                <a:latin typeface="Times New Roman" panose="02020603050405020304" pitchFamily="18" charset="0"/>
                <a:cs typeface="Times New Roman" panose="02020603050405020304" pitchFamily="18" charset="0"/>
              </a:rPr>
              <a:t>Pour être et demeurer compétitive, une entreprise doit produire toujours mieux (qualité) et au coût le plus bas.</a:t>
            </a:r>
            <a:endParaRPr lang="fr-FR" sz="2800" dirty="0">
              <a:solidFill>
                <a:schemeClr val="tx1"/>
              </a:solidFill>
              <a:latin typeface="Times New Roman" panose="02020603050405020304" pitchFamily="18" charset="0"/>
              <a:cs typeface="Times New Roman" panose="02020603050405020304" pitchFamily="18" charset="0"/>
            </a:endParaRPr>
          </a:p>
          <a:p>
            <a:pPr marL="0" indent="0">
              <a:buNone/>
            </a:pPr>
            <a:r>
              <a:rPr lang="fr-FR" sz="2800" dirty="0">
                <a:solidFill>
                  <a:schemeClr val="tx1"/>
                </a:solidFill>
                <a:latin typeface="Times New Roman" panose="02020603050405020304" pitchFamily="18" charset="0"/>
                <a:cs typeface="Times New Roman" panose="02020603050405020304" pitchFamily="18" charset="0"/>
              </a:rPr>
              <a:t> </a:t>
            </a:r>
            <a:endParaRPr lang="fr-FR" sz="2800" dirty="0">
              <a:solidFill>
                <a:schemeClr val="tx1"/>
              </a:solidFill>
              <a:latin typeface="Times New Roman" panose="02020603050405020304" pitchFamily="18" charset="0"/>
              <a:cs typeface="Times New Roman" panose="02020603050405020304" pitchFamily="18" charset="0"/>
            </a:endParaRPr>
          </a:p>
          <a:p>
            <a:pPr marL="0" indent="0">
              <a:buNone/>
            </a:pPr>
            <a:r>
              <a:rPr lang="fr-FR" sz="2800" dirty="0">
                <a:solidFill>
                  <a:srgbClr val="00B050"/>
                </a:solidFill>
                <a:latin typeface="Times New Roman" panose="02020603050405020304" pitchFamily="18" charset="0"/>
                <a:cs typeface="Times New Roman" panose="02020603050405020304" pitchFamily="18" charset="0"/>
              </a:rPr>
              <a:t>Minimiser le coût </a:t>
            </a:r>
            <a:r>
              <a:rPr lang="fr-FR" sz="2800" dirty="0">
                <a:solidFill>
                  <a:schemeClr val="tx1"/>
                </a:solidFill>
                <a:latin typeface="Times New Roman" panose="02020603050405020304" pitchFamily="18" charset="0"/>
                <a:cs typeface="Times New Roman" panose="02020603050405020304" pitchFamily="18" charset="0"/>
              </a:rPr>
              <a:t>= fabriquer plus vite et sans interruption </a:t>
            </a:r>
            <a:endParaRPr lang="fr-FR" sz="2800" dirty="0">
              <a:solidFill>
                <a:schemeClr val="tx1"/>
              </a:solidFill>
              <a:latin typeface="Times New Roman" panose="02020603050405020304" pitchFamily="18" charset="0"/>
              <a:cs typeface="Times New Roman" panose="02020603050405020304" pitchFamily="18" charset="0"/>
            </a:endParaRPr>
          </a:p>
        </p:txBody>
      </p:sp>
      <p:sp>
        <p:nvSpPr>
          <p:cNvPr id="4" name="ZoneTexte 3"/>
          <p:cNvSpPr txBox="1"/>
          <p:nvPr/>
        </p:nvSpPr>
        <p:spPr>
          <a:xfrm>
            <a:off x="1097280" y="875210"/>
            <a:ext cx="1005840" cy="378823"/>
          </a:xfrm>
          <a:prstGeom prst="rect">
            <a:avLst/>
          </a:prstGeom>
          <a:solidFill>
            <a:srgbClr val="00B050"/>
          </a:solidFill>
        </p:spPr>
        <p:txBody>
          <a:bodyPr wrap="square" rtlCol="0">
            <a:spAutoFit/>
          </a:bodyPr>
          <a:lstStyle/>
          <a:p>
            <a:r>
              <a:rPr lang="fr-FR" dirty="0" smtClean="0">
                <a:latin typeface="Times New Roman" panose="02020603050405020304" pitchFamily="18" charset="0"/>
                <a:cs typeface="Times New Roman" panose="02020603050405020304" pitchFamily="18" charset="0"/>
              </a:rPr>
              <a:t>Donc</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0140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8691" y="687394"/>
            <a:ext cx="5335115" cy="421654"/>
          </a:xfrm>
          <a:prstGeom prst="rect">
            <a:avLst/>
          </a:prstGeom>
        </p:spPr>
        <p:txBody>
          <a:bodyPr wrap="none">
            <a:spAutoFit/>
          </a:bodyPr>
          <a:lstStyle/>
          <a:p>
            <a:pPr>
              <a:lnSpc>
                <a:spcPct val="107000"/>
              </a:lnSpc>
              <a:spcBef>
                <a:spcPts val="1200"/>
              </a:spcBef>
              <a:spcAft>
                <a:spcPts val="0"/>
              </a:spcAft>
            </a:pPr>
            <a:r>
              <a:rPr lang="fr-FR" sz="20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Objectif de la maintenance dans une entreprise</a:t>
            </a:r>
            <a:endParaRPr lang="fr-FR" sz="20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5" name="Rectangle 4"/>
              <p:cNvSpPr/>
              <p:nvPr/>
            </p:nvSpPr>
            <p:spPr>
              <a:xfrm>
                <a:off x="808691" y="1516906"/>
                <a:ext cx="10242485" cy="4389791"/>
              </a:xfrm>
              <a:prstGeom prst="rect">
                <a:avLst/>
              </a:prstGeom>
            </p:spPr>
            <p:txBody>
              <a:bodyPr wrap="square">
                <a:spAutoFit/>
              </a:bodyPr>
              <a:lstStyle/>
              <a:p>
                <a:pPr>
                  <a:lnSpc>
                    <a:spcPct val="107000"/>
                  </a:lnSpc>
                  <a:spcBef>
                    <a:spcPts val="200"/>
                  </a:spcBef>
                  <a:spcAft>
                    <a:spcPts val="0"/>
                  </a:spcAft>
                </a:pPr>
                <a:r>
                  <a:rPr lang="fr-FR" sz="16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2.1. Diminution du rapport</a:t>
                </a:r>
                <a:r>
                  <a:rPr lang="fr-FR"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6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14:m>
                  <m:oMathPara xmlns:m="http://schemas.openxmlformats.org/officeDocument/2006/math">
                    <m:oMathParaPr>
                      <m:jc m:val="centerGroup"/>
                    </m:oMathParaPr>
                    <m:oMath xmlns:m="http://schemas.openxmlformats.org/officeDocument/2006/math">
                      <m:f>
                        <m:fPr>
                          <m:ctrlPr>
                            <a:rPr lang="fr-FR" sz="1600" i="1">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1600" i="1">
                              <a:effectLst/>
                              <a:latin typeface="Cambria Math" panose="02040503050406030204" pitchFamily="18" charset="0"/>
                              <a:ea typeface="Calibri" panose="020F0502020204030204" pitchFamily="34" charset="0"/>
                              <a:cs typeface="Times New Roman" panose="02020603050405020304" pitchFamily="18" charset="0"/>
                            </a:rPr>
                            <m:t>𝑑</m:t>
                          </m:r>
                          <m:r>
                            <a:rPr lang="fr-FR" sz="1600">
                              <a:effectLst/>
                              <a:latin typeface="Cambria Math" panose="02040503050406030204" pitchFamily="18" charset="0"/>
                              <a:ea typeface="Calibri" panose="020F0502020204030204" pitchFamily="34" charset="0"/>
                              <a:cs typeface="Times New Roman" panose="02020603050405020304" pitchFamily="18" charset="0"/>
                            </a:rPr>
                            <m:t>é</m:t>
                          </m:r>
                          <m:r>
                            <a:rPr lang="fr-FR" sz="1600" i="1">
                              <a:effectLst/>
                              <a:latin typeface="Cambria Math" panose="02040503050406030204" pitchFamily="18" charset="0"/>
                              <a:ea typeface="Calibri" panose="020F0502020204030204" pitchFamily="34" charset="0"/>
                              <a:cs typeface="Times New Roman" panose="02020603050405020304" pitchFamily="18" charset="0"/>
                            </a:rPr>
                            <m:t>𝑝𝑒𝑛𝑠𝑒</m:t>
                          </m:r>
                          <m:r>
                            <a:rPr lang="fr-FR" sz="1600">
                              <a:effectLst/>
                              <a:latin typeface="Cambria Math" panose="02040503050406030204" pitchFamily="18" charset="0"/>
                              <a:ea typeface="Calibri" panose="020F0502020204030204" pitchFamily="34" charset="0"/>
                              <a:cs typeface="Times New Roman" panose="02020603050405020304" pitchFamily="18" charset="0"/>
                            </a:rPr>
                            <m:t> </m:t>
                          </m:r>
                          <m:r>
                            <a:rPr lang="fr-FR" sz="1600" i="1">
                              <a:effectLst/>
                              <a:latin typeface="Cambria Math" panose="02040503050406030204" pitchFamily="18" charset="0"/>
                              <a:ea typeface="Calibri" panose="020F0502020204030204" pitchFamily="34" charset="0"/>
                              <a:cs typeface="Times New Roman" panose="02020603050405020304" pitchFamily="18" charset="0"/>
                            </a:rPr>
                            <m:t>𝑑𝑒</m:t>
                          </m:r>
                          <m:r>
                            <a:rPr lang="fr-FR" sz="1600">
                              <a:effectLst/>
                              <a:latin typeface="Cambria Math" panose="02040503050406030204" pitchFamily="18" charset="0"/>
                              <a:ea typeface="Calibri" panose="020F0502020204030204" pitchFamily="34" charset="0"/>
                              <a:cs typeface="Times New Roman" panose="02020603050405020304" pitchFamily="18" charset="0"/>
                            </a:rPr>
                            <m:t> </m:t>
                          </m:r>
                          <m:r>
                            <a:rPr lang="fr-FR" sz="1600" i="1">
                              <a:effectLst/>
                              <a:latin typeface="Cambria Math" panose="02040503050406030204" pitchFamily="18" charset="0"/>
                              <a:ea typeface="Calibri" panose="020F0502020204030204" pitchFamily="34" charset="0"/>
                              <a:cs typeface="Times New Roman" panose="02020603050405020304" pitchFamily="18" charset="0"/>
                            </a:rPr>
                            <m:t>𝑚𝑎𝑖𝑛𝑡𝑒𝑛𝑎𝑛𝑐𝑒</m:t>
                          </m:r>
                        </m:num>
                        <m:den>
                          <m:r>
                            <a:rPr lang="fr-FR" sz="1600" i="1">
                              <a:effectLst/>
                              <a:latin typeface="Cambria Math" panose="02040503050406030204" pitchFamily="18" charset="0"/>
                              <a:ea typeface="Calibri" panose="020F0502020204030204" pitchFamily="34" charset="0"/>
                              <a:cs typeface="Times New Roman" panose="02020603050405020304" pitchFamily="18" charset="0"/>
                            </a:rPr>
                            <m:t>𝑞𝑢𝑎𝑛𝑡𝑖𝑡</m:t>
                          </m:r>
                          <m:r>
                            <a:rPr lang="fr-FR" sz="1600">
                              <a:effectLst/>
                              <a:latin typeface="Cambria Math" panose="02040503050406030204" pitchFamily="18" charset="0"/>
                              <a:ea typeface="Calibri" panose="020F0502020204030204" pitchFamily="34" charset="0"/>
                              <a:cs typeface="Times New Roman" panose="02020603050405020304" pitchFamily="18" charset="0"/>
                            </a:rPr>
                            <m:t>é </m:t>
                          </m:r>
                          <m:r>
                            <a:rPr lang="fr-FR" sz="1600" i="1">
                              <a:effectLst/>
                              <a:latin typeface="Cambria Math" panose="02040503050406030204" pitchFamily="18" charset="0"/>
                              <a:ea typeface="Calibri" panose="020F0502020204030204" pitchFamily="34" charset="0"/>
                              <a:cs typeface="Times New Roman" panose="02020603050405020304" pitchFamily="18" charset="0"/>
                            </a:rPr>
                            <m:t>𝑒𝑡</m:t>
                          </m:r>
                          <m:r>
                            <a:rPr lang="fr-FR" sz="1600">
                              <a:effectLst/>
                              <a:latin typeface="Cambria Math" panose="02040503050406030204" pitchFamily="18" charset="0"/>
                              <a:ea typeface="Calibri" panose="020F0502020204030204" pitchFamily="34" charset="0"/>
                              <a:cs typeface="Times New Roman" panose="02020603050405020304" pitchFamily="18" charset="0"/>
                            </a:rPr>
                            <m:t> </m:t>
                          </m:r>
                          <m:r>
                            <a:rPr lang="fr-FR" sz="1600" i="1">
                              <a:effectLst/>
                              <a:latin typeface="Cambria Math" panose="02040503050406030204" pitchFamily="18" charset="0"/>
                              <a:ea typeface="Calibri" panose="020F0502020204030204" pitchFamily="34" charset="0"/>
                              <a:cs typeface="Times New Roman" panose="02020603050405020304" pitchFamily="18" charset="0"/>
                            </a:rPr>
                            <m:t>𝑞𝑢𝑎𝑙𝑖𝑡</m:t>
                          </m:r>
                          <m:r>
                            <a:rPr lang="fr-FR" sz="1600">
                              <a:effectLst/>
                              <a:latin typeface="Cambria Math" panose="02040503050406030204" pitchFamily="18" charset="0"/>
                              <a:ea typeface="Calibri" panose="020F0502020204030204" pitchFamily="34" charset="0"/>
                              <a:cs typeface="Times New Roman" panose="02020603050405020304" pitchFamily="18" charset="0"/>
                            </a:rPr>
                            <m:t>é </m:t>
                          </m:r>
                          <m:r>
                            <a:rPr lang="fr-FR" sz="1600" i="1">
                              <a:effectLst/>
                              <a:latin typeface="Cambria Math" panose="02040503050406030204" pitchFamily="18" charset="0"/>
                              <a:ea typeface="Calibri" panose="020F0502020204030204" pitchFamily="34" charset="0"/>
                              <a:cs typeface="Times New Roman" panose="02020603050405020304" pitchFamily="18" charset="0"/>
                            </a:rPr>
                            <m:t>𝑑𝑒</m:t>
                          </m:r>
                          <m:r>
                            <a:rPr lang="fr-FR" sz="1600">
                              <a:effectLst/>
                              <a:latin typeface="Cambria Math" panose="02040503050406030204" pitchFamily="18" charset="0"/>
                              <a:ea typeface="Calibri" panose="020F0502020204030204" pitchFamily="34" charset="0"/>
                              <a:cs typeface="Times New Roman" panose="02020603050405020304" pitchFamily="18" charset="0"/>
                            </a:rPr>
                            <m:t> </m:t>
                          </m:r>
                          <m:r>
                            <a:rPr lang="fr-FR" sz="1600" i="1">
                              <a:effectLst/>
                              <a:latin typeface="Cambria Math" panose="02040503050406030204" pitchFamily="18" charset="0"/>
                              <a:ea typeface="Calibri" panose="020F0502020204030204" pitchFamily="34" charset="0"/>
                              <a:cs typeface="Times New Roman" panose="02020603050405020304" pitchFamily="18" charset="0"/>
                            </a:rPr>
                            <m:t>𝑠𝑒𝑟𝑣𝑖𝑐𝑒</m:t>
                          </m:r>
                          <m:r>
                            <a:rPr lang="fr-FR" sz="1600">
                              <a:effectLst/>
                              <a:latin typeface="Cambria Math" panose="02040503050406030204" pitchFamily="18" charset="0"/>
                              <a:ea typeface="Calibri" panose="020F0502020204030204" pitchFamily="34" charset="0"/>
                              <a:cs typeface="Times New Roman" panose="02020603050405020304" pitchFamily="18" charset="0"/>
                            </a:rPr>
                            <m:t> </m:t>
                          </m:r>
                          <m:r>
                            <a:rPr lang="fr-FR" sz="1600" i="1">
                              <a:effectLst/>
                              <a:latin typeface="Cambria Math" panose="02040503050406030204" pitchFamily="18" charset="0"/>
                              <a:ea typeface="Calibri" panose="020F0502020204030204" pitchFamily="34" charset="0"/>
                              <a:cs typeface="Times New Roman" panose="02020603050405020304" pitchFamily="18" charset="0"/>
                            </a:rPr>
                            <m:t>𝑟𝑒𝑛𝑑𝑢</m:t>
                          </m:r>
                        </m:den>
                      </m:f>
                    </m:oMath>
                  </m:oMathPara>
                </a14:m>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0"/>
                  </a:spcAft>
                </a:pPr>
                <a:r>
                  <a:rPr lang="fr-FR"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 Conservation du potentiel fonctionnel </a:t>
                </a:r>
                <a:endParaRPr lang="fr-FR" sz="16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	</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Les éléments maintenus constituent des outils pouvant assurer diverses fonctions (production, fabrication, activités commerciales, services…)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Ces fonctions ne peuvent perdurer que grâce à une maintenance régulière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Diagnostiques permanent des équipements et installations en apportant les remèdes aux dégradations constatées.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Réparation et la remise en état de l’élément lorsqu’elles se révèlent nécessaires.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Réalisation des travaux neufs d’installation ou d’aménagements jugés opportuns.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0"/>
                  </a:spcAft>
                </a:pPr>
                <a:r>
                  <a:rPr lang="fr-FR"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 Exploitation de l’infrastructure technique </a:t>
                </a:r>
                <a:endParaRPr lang="fr-FR" sz="16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Fourniture de l’énergie et la distribution des fluides.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0"/>
                  </a:spcAft>
                </a:pPr>
                <a:r>
                  <a:rPr lang="fr-FR"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 Gestion patrimoniale</a:t>
                </a:r>
                <a:endParaRPr lang="fr-FR" sz="16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La conservation de la valeur du patrimoine voire son augmentation est souvent liée à la qualité de la maintenance.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5" name="Rectangle 4"/>
              <p:cNvSpPr>
                <a:spLocks noRot="1" noChangeAspect="1" noMove="1" noResize="1" noEditPoints="1" noAdjustHandles="1" noChangeArrowheads="1" noChangeShapeType="1" noTextEdit="1"/>
              </p:cNvSpPr>
              <p:nvPr/>
            </p:nvSpPr>
            <p:spPr>
              <a:xfrm>
                <a:off x="808691" y="1516906"/>
                <a:ext cx="10242485" cy="4389791"/>
              </a:xfrm>
              <a:prstGeom prst="rect">
                <a:avLst/>
              </a:prstGeom>
              <a:blipFill>
                <a:blip r:embed="rId2"/>
                <a:stretch>
                  <a:fillRect l="-357" t="-417" b="-417"/>
                </a:stretch>
              </a:blipFill>
            </p:spPr>
            <p:txBody>
              <a:bodyPr/>
              <a:lstStyle/>
              <a:p>
                <a:r>
                  <a:rPr lang="fr-FR">
                    <a:noFill/>
                  </a:rPr>
                  <a:t> </a:t>
                </a:r>
              </a:p>
            </p:txBody>
          </p:sp>
        </mc:Fallback>
      </mc:AlternateContent>
    </p:spTree>
    <p:extLst>
      <p:ext uri="{BB962C8B-B14F-4D97-AF65-F5344CB8AC3E}">
        <p14:creationId xmlns:p14="http://schemas.microsoft.com/office/powerpoint/2010/main" val="269373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336" y="465316"/>
            <a:ext cx="8543109" cy="6170664"/>
          </a:xfrm>
          <a:prstGeom prst="rect">
            <a:avLst/>
          </a:prstGeom>
        </p:spPr>
        <p:txBody>
          <a:bodyPr wrap="square">
            <a:spAutoFit/>
          </a:bodyPr>
          <a:lstStyle/>
          <a:p>
            <a:pP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0"/>
              </a:spcAft>
            </a:pPr>
            <a:r>
              <a:rPr lang="fr-FR"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2.5. Aspects commerciaux</a:t>
            </a:r>
            <a:endParaRPr lang="fr-FR" sz="20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La qualité de l’entretien des équipements d’une entreprise contribue activement à l’image de celle-ci.</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0"/>
              </a:spcAft>
            </a:pPr>
            <a:r>
              <a:rPr lang="fr-FR"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2.6. Respect de l’environnement</a:t>
            </a:r>
            <a:endParaRPr lang="fr-FR" sz="20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La maintenance est souvent responsable de la lutte contre les nuisances, de l’évacuation des déchets et autres effluents et du traitement des eaux usées.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0"/>
              </a:spcAft>
            </a:pPr>
            <a:r>
              <a:rPr lang="fr-FR"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2.7. Respect de la réglementation et sécurité</a:t>
            </a:r>
            <a:endParaRPr lang="fr-FR" sz="20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Protection des individus contre les accidents.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Les établissements recevant du public sont notamment soumis à disposition légales entrainant l’installation des équipements de sécurité dont l’entretien doit être assuré et garanti.</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0"/>
              </a:spcAft>
            </a:pPr>
            <a:r>
              <a:rPr lang="fr-FR"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2.8. Amélioration des conditions de travail</a:t>
            </a:r>
            <a:endParaRPr lang="fr-FR" sz="20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La maintenance des équipements de confort et des outils de travail contribue pour une large part à l’ambiance sociale des entreprises.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200"/>
              </a:spcBef>
              <a:spcAft>
                <a:spcPts val="0"/>
              </a:spcAft>
            </a:pPr>
            <a:r>
              <a:rPr lang="fr-FR"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2.9. Optimisation des dépenses</a:t>
            </a:r>
            <a:endParaRPr lang="fr-FR" sz="20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Les coûts de maintenance sont de plus en plus importants pour une entreprise donc à maitriser.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2972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6835" y="427201"/>
            <a:ext cx="10476410" cy="6430799"/>
          </a:xfrm>
          <a:prstGeom prst="rect">
            <a:avLst/>
          </a:prstGeom>
        </p:spPr>
        <p:txBody>
          <a:bodyPr wrap="square">
            <a:spAutoFit/>
          </a:bodyPr>
          <a:lstStyle/>
          <a:p>
            <a:pPr>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0"/>
              </a:spcAft>
            </a:pPr>
            <a:r>
              <a:rPr lang="fr-FR"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Politique de la maintenance dans une entreprise</a:t>
            </a:r>
            <a:endParaRPr lang="fr-FR" sz="24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600" dirty="0">
                <a:latin typeface="Calibri" panose="020F0502020204030204" pitchFamily="34" charset="0"/>
                <a:ea typeface="Calibri" panose="020F0502020204030204" pitchFamily="34" charset="0"/>
                <a:cs typeface="Times New Roman" panose="02020603050405020304" pitchFamily="18" charset="0"/>
              </a:rPr>
              <a:t>En matière de politique de la maintenance, il faut distinguer deux niveaux :</a:t>
            </a:r>
          </a:p>
          <a:p>
            <a:pPr marL="342900" lvl="0" indent="-342900">
              <a:lnSpc>
                <a:spcPct val="107000"/>
              </a:lnSpc>
              <a:spcAft>
                <a:spcPts val="0"/>
              </a:spcAft>
              <a:buFont typeface="Symbol" panose="05050102010706020507" pitchFamily="18" charset="2"/>
              <a:buChar char=""/>
            </a:pPr>
            <a:r>
              <a:rPr lang="fr-FR" sz="1600" dirty="0">
                <a:latin typeface="Calibri" panose="020F0502020204030204" pitchFamily="34" charset="0"/>
                <a:ea typeface="Calibri" panose="020F0502020204030204" pitchFamily="34" charset="0"/>
                <a:cs typeface="Times New Roman" panose="02020603050405020304" pitchFamily="18" charset="0"/>
              </a:rPr>
              <a:t>Le niveau général de l’entreprise.</a:t>
            </a:r>
          </a:p>
          <a:p>
            <a:pPr marL="342900" lvl="0" indent="-342900">
              <a:lnSpc>
                <a:spcPct val="107000"/>
              </a:lnSpc>
              <a:spcAft>
                <a:spcPts val="800"/>
              </a:spcAft>
              <a:buFont typeface="Symbol" panose="05050102010706020507" pitchFamily="18" charset="2"/>
              <a:buChar char=""/>
            </a:pPr>
            <a:r>
              <a:rPr lang="fr-FR" sz="1600" dirty="0">
                <a:latin typeface="Calibri" panose="020F0502020204030204" pitchFamily="34" charset="0"/>
                <a:ea typeface="Calibri" panose="020F0502020204030204" pitchFamily="34" charset="0"/>
                <a:cs typeface="Times New Roman" panose="02020603050405020304" pitchFamily="18" charset="0"/>
              </a:rPr>
              <a:t>Le niveau d’une machine ou d’un équipement pour lequel on définit le type de maintenance en fonction de critères économiques, stratégiques</a:t>
            </a:r>
          </a:p>
          <a:p>
            <a:pPr algn="just">
              <a:lnSpc>
                <a:spcPct val="107000"/>
              </a:lnSpc>
              <a:spcAft>
                <a:spcPts val="800"/>
              </a:spcAft>
            </a:pPr>
            <a:r>
              <a:rPr lang="fr-FR" b="1" i="1" dirty="0">
                <a:latin typeface="Times New Roman" panose="02020603050405020304" pitchFamily="18" charset="0"/>
                <a:ea typeface="Calibri" panose="020F0502020204030204" pitchFamily="34" charset="0"/>
                <a:cs typeface="Times New Roman" panose="02020603050405020304" pitchFamily="18" charset="0"/>
              </a:rPr>
              <a:t>La définition de la politique de la maintenance générale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  La politique de la maintenance générale doit définir le cadre des activités de maintenance afin que les différents acteurs ainsi que les services connexes disposent de bases et références pour comprendre et organiser.</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La définition de la politique de maintenance doit comporter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Définition du budget de la maintenance.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Choix du type de maintenance et les actions de réduction des coûts.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La politique en matière d’investissements.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La stratégie en matière de gros entretiens.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La stratégie en matière de sous-traitance.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La politique concernant l’entretien courant.</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La politique d’amélioration continue propre au service.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La politique de gestion des compétences.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848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8834" y="1476344"/>
            <a:ext cx="6096000" cy="3245119"/>
          </a:xfrm>
          <a:prstGeom prst="rect">
            <a:avLst/>
          </a:prstGeom>
        </p:spPr>
        <p:txBody>
          <a:bodyPr>
            <a:spAutoFit/>
          </a:bodyPr>
          <a:lstStyle/>
          <a:p>
            <a:pPr marL="228600" algn="just">
              <a:lnSpc>
                <a:spcPct val="107000"/>
              </a:lnSpc>
              <a:spcAft>
                <a:spcPts val="800"/>
              </a:spcAft>
            </a:pPr>
            <a:r>
              <a:rPr lang="fr-FR" sz="2000" b="1" i="1" dirty="0">
                <a:latin typeface="Times New Roman" panose="02020603050405020304" pitchFamily="18" charset="0"/>
                <a:ea typeface="Calibri" panose="020F0502020204030204" pitchFamily="34" charset="0"/>
                <a:cs typeface="Times New Roman" panose="02020603050405020304" pitchFamily="18" charset="0"/>
              </a:rPr>
              <a:t>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fr-FR" sz="2000" b="1" i="1" dirty="0">
                <a:latin typeface="Times New Roman" panose="02020603050405020304" pitchFamily="18" charset="0"/>
                <a:ea typeface="Calibri" panose="020F0502020204030204" pitchFamily="34" charset="0"/>
                <a:cs typeface="Times New Roman" panose="02020603050405020304" pitchFamily="18" charset="0"/>
              </a:rPr>
              <a:t>La définition de la politique de maintenance au niveau des machines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La politique de la maintenance au niveau des machines vise à ajuster le type de maintenance, ainsi que les ressources consenties en fonction de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L’importance relative de chaque machine dans le processus, déterminée par les indices VIS (vital, important, secondaire).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4682857"/>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851</TotalTime>
  <Words>146</Words>
  <Application>Microsoft Office PowerPoint</Application>
  <PresentationFormat>Grand écran</PresentationFormat>
  <Paragraphs>68</Paragraphs>
  <Slides>9</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9</vt:i4>
      </vt:variant>
    </vt:vector>
  </HeadingPairs>
  <TitlesOfParts>
    <vt:vector size="19" baseType="lpstr">
      <vt:lpstr>Arial</vt:lpstr>
      <vt:lpstr>Calibri</vt:lpstr>
      <vt:lpstr>Calibri Light</vt:lpstr>
      <vt:lpstr>Cambria Math</vt:lpstr>
      <vt:lpstr>Symbol</vt:lpstr>
      <vt:lpstr>Times New Roman</vt:lpstr>
      <vt:lpstr>Trebuchet MS</vt:lpstr>
      <vt:lpstr>Wingdings</vt:lpstr>
      <vt:lpstr>Wingdings 3</vt:lpstr>
      <vt:lpstr>Facette</vt:lpstr>
      <vt:lpstr>Généralités de la maintenance</vt:lpstr>
      <vt:lpstr>Plan du cours</vt:lpstr>
      <vt:lpstr>1. Importance de la maintenance  </vt:lpstr>
      <vt:lpstr>La définition de la maintenance fait donc apparaître 4 notions :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Généralités de la maintenance</dc:title>
  <dc:creator>ZEGGANE</dc:creator>
  <cp:lastModifiedBy>ZEGGANE</cp:lastModifiedBy>
  <cp:revision>3</cp:revision>
  <dcterms:created xsi:type="dcterms:W3CDTF">2020-12-03T00:21:33Z</dcterms:created>
  <dcterms:modified xsi:type="dcterms:W3CDTF">2020-12-03T14:33:10Z</dcterms:modified>
</cp:coreProperties>
</file>