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A6A4F-DF28-43DD-85E5-E24DAD6ACF54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959DC-9F91-43D1-B1FF-6C872D802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73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45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37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77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95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03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30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59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08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88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15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8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EDA0-20F8-4C37-ABC4-3461EE5B0EDA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FAD27-9F1F-4571-AB62-D7ED85F9D2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94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7163" y="158572"/>
            <a:ext cx="6858000" cy="1589546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CHAPITRE 1</a:t>
            </a:r>
            <a:br>
              <a:rPr lang="fr-FR" sz="4000" dirty="0">
                <a:solidFill>
                  <a:srgbClr val="0070C0"/>
                </a:solidFill>
              </a:rPr>
            </a:br>
            <a:r>
              <a:rPr lang="fr-FR" sz="4000" dirty="0">
                <a:solidFill>
                  <a:srgbClr val="0070C0"/>
                </a:solidFill>
              </a:rPr>
              <a:t>RAPPELS D’ALGORITHMIQUE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7163" y="1922931"/>
            <a:ext cx="8087932" cy="3482788"/>
          </a:xfrm>
        </p:spPr>
        <p:txBody>
          <a:bodyPr>
            <a:norm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Plan </a:t>
            </a:r>
            <a:r>
              <a:rPr lang="fr-FR" dirty="0"/>
              <a:t> </a:t>
            </a:r>
          </a:p>
          <a:p>
            <a:pPr marL="457200" indent="-457200" algn="l">
              <a:buAutoNum type="arabicPeriod"/>
            </a:pPr>
            <a:r>
              <a:rPr lang="fr-FR" dirty="0"/>
              <a:t>Définition d’un algorithme ;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dirty="0"/>
              <a:t>Propriétés d’un algorithme ;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dirty="0"/>
              <a:t>Types d’algorithmes ;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dirty="0"/>
              <a:t>Paradigmes d’algorithmique ;</a:t>
            </a:r>
          </a:p>
        </p:txBody>
      </p:sp>
    </p:spTree>
    <p:extLst>
      <p:ext uri="{BB962C8B-B14F-4D97-AF65-F5344CB8AC3E}">
        <p14:creationId xmlns:p14="http://schemas.microsoft.com/office/powerpoint/2010/main" val="258931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7162" y="457200"/>
            <a:ext cx="7784143" cy="1196788"/>
          </a:xfrm>
        </p:spPr>
        <p:txBody>
          <a:bodyPr>
            <a:no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1. Algorithme </a:t>
            </a:r>
            <a:br>
              <a:rPr lang="fr-FR" sz="4000" dirty="0"/>
            </a:br>
            <a:r>
              <a:rPr lang="fr-FR" sz="4000" dirty="0"/>
              <a:t>(plusieurs définitions)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7163" y="1788460"/>
            <a:ext cx="8087932" cy="3966881"/>
          </a:xfrm>
        </p:spPr>
        <p:txBody>
          <a:bodyPr>
            <a:normAutofit lnSpcReduction="10000"/>
          </a:bodyPr>
          <a:lstStyle/>
          <a:p>
            <a:pPr marL="257175" indent="-257175" algn="l">
              <a:buFontTx/>
              <a:buChar char="-"/>
            </a:pPr>
            <a:r>
              <a:rPr lang="fr-FR" dirty="0"/>
              <a:t>Une suite d’opérations (d’actions, d’ordres, d’instructions) …;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Des structures de contrôle manipulant des structures de données …;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Un ensemble d’objets ayant des attributs et des opérations échangeant des messages …;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Une fonction ou une composition de fonctions ; 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D’une manière générale : une représentation automatisable d’une méthode …;</a:t>
            </a:r>
          </a:p>
          <a:p>
            <a:pPr algn="l"/>
            <a:r>
              <a:rPr lang="fr-FR" dirty="0">
                <a:solidFill>
                  <a:srgbClr val="00B050"/>
                </a:solidFill>
              </a:rPr>
              <a:t>dont l’implémentation permet de résoudre (trouver la solution pour ) un certain problème par une machine.</a:t>
            </a:r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271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6367" y="231819"/>
            <a:ext cx="8216720" cy="5808373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>
                <a:solidFill>
                  <a:srgbClr val="7030A0"/>
                </a:solidFill>
              </a:rPr>
              <a:t>SDC /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Affectation ;  variable = expression ; 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Condition : (if simple, if avec </a:t>
            </a:r>
            <a:r>
              <a:rPr lang="fr-FR" dirty="0" err="1"/>
              <a:t>else</a:t>
            </a:r>
            <a:r>
              <a:rPr lang="fr-FR" dirty="0"/>
              <a:t> , multi-choix </a:t>
            </a:r>
            <a:r>
              <a:rPr lang="fr-FR" dirty="0" err="1"/>
              <a:t>swich</a:t>
            </a:r>
            <a:r>
              <a:rPr lang="fr-FR" dirty="0"/>
              <a:t>)  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Itération (for, </a:t>
            </a:r>
            <a:r>
              <a:rPr lang="fr-FR" dirty="0" err="1"/>
              <a:t>while</a:t>
            </a:r>
            <a:r>
              <a:rPr lang="fr-FR" dirty="0"/>
              <a:t> , do … </a:t>
            </a:r>
            <a:r>
              <a:rPr lang="fr-FR" dirty="0" err="1"/>
              <a:t>until</a:t>
            </a:r>
            <a:r>
              <a:rPr lang="fr-FR" dirty="0"/>
              <a:t> )</a:t>
            </a:r>
          </a:p>
          <a:p>
            <a:pPr marL="257175" indent="-257175" algn="l">
              <a:buFontTx/>
              <a:buChar char="-"/>
            </a:pPr>
            <a:r>
              <a:rPr lang="fr-FR" dirty="0" err="1"/>
              <a:t>Récursion</a:t>
            </a:r>
            <a:r>
              <a:rPr lang="fr-FR" dirty="0"/>
              <a:t> (simple ; double ; multiple ; mutuelle ; terminale)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Ces dernières en séquence et/ou en parallèle.</a:t>
            </a:r>
          </a:p>
          <a:p>
            <a:pPr algn="l"/>
            <a:r>
              <a:rPr lang="fr-FR" dirty="0">
                <a:solidFill>
                  <a:srgbClr val="7030A0"/>
                </a:solidFill>
              </a:rPr>
              <a:t>SDD /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Concrètes (physiques):</a:t>
            </a:r>
          </a:p>
          <a:p>
            <a:pPr marL="712788" indent="-342900" algn="l">
              <a:buFont typeface="Wingdings" panose="05000000000000000000" pitchFamily="2" charset="2"/>
              <a:buChar char="Ø"/>
            </a:pPr>
            <a:r>
              <a:rPr lang="fr-FR" dirty="0"/>
              <a:t>Constante , variable simple (</a:t>
            </a:r>
            <a:r>
              <a:rPr lang="fr-FR" dirty="0" err="1"/>
              <a:t>int</a:t>
            </a:r>
            <a:r>
              <a:rPr lang="fr-FR" dirty="0"/>
              <a:t>, byte , </a:t>
            </a:r>
            <a:r>
              <a:rPr lang="fr-FR" dirty="0" err="1"/>
              <a:t>float</a:t>
            </a:r>
            <a:r>
              <a:rPr lang="fr-FR" dirty="0"/>
              <a:t> , double,…) ; </a:t>
            </a:r>
          </a:p>
          <a:p>
            <a:pPr marL="712788" indent="-342900" algn="l">
              <a:buFont typeface="Wingdings" panose="05000000000000000000" pitchFamily="2" charset="2"/>
              <a:buChar char="Ø"/>
            </a:pPr>
            <a:r>
              <a:rPr lang="fr-FR" dirty="0"/>
              <a:t>tableau (uni , multi dimensionnels , liste chainée (pointeurs)) ;  </a:t>
            </a:r>
          </a:p>
          <a:p>
            <a:pPr marL="342900" indent="-342900" algn="l">
              <a:buFontTx/>
              <a:buChar char="-"/>
            </a:pPr>
            <a:r>
              <a:rPr lang="fr-FR" dirty="0"/>
              <a:t>Abstraites (implémentées par des SDD concrètes):</a:t>
            </a:r>
          </a:p>
          <a:p>
            <a:pPr marL="712788" indent="-342900" algn="l">
              <a:buFont typeface="Wingdings" panose="05000000000000000000" pitchFamily="2" charset="2"/>
              <a:buChar char="Ø"/>
            </a:pPr>
            <a:r>
              <a:rPr lang="fr-FR" dirty="0"/>
              <a:t>Linéaires (ensemble, Liste , pile , file)  ; </a:t>
            </a:r>
          </a:p>
          <a:p>
            <a:pPr marL="712788" indent="-342900" algn="l">
              <a:buFont typeface="Wingdings" panose="05000000000000000000" pitchFamily="2" charset="2"/>
              <a:buChar char="Ø"/>
            </a:pPr>
            <a:r>
              <a:rPr lang="fr-FR" dirty="0"/>
              <a:t>Arborescentes (arbre , graphe) ; </a:t>
            </a:r>
          </a:p>
          <a:p>
            <a:pPr marL="257175" indent="-257175" algn="l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99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7163" y="158572"/>
            <a:ext cx="6858000" cy="623368"/>
          </a:xfrm>
        </p:spPr>
        <p:txBody>
          <a:bodyPr>
            <a:no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2. Propriétés d’un algorithme:</a:t>
            </a:r>
            <a:r>
              <a:rPr lang="fr-FR" sz="4000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8034" y="914401"/>
            <a:ext cx="8087932" cy="5447762"/>
          </a:xfrm>
        </p:spPr>
        <p:txBody>
          <a:bodyPr>
            <a:normAutofit/>
          </a:bodyPr>
          <a:lstStyle/>
          <a:p>
            <a:pPr marL="257175" indent="-257175" algn="l">
              <a:buFontTx/>
              <a:buChar char="-"/>
            </a:pPr>
            <a:r>
              <a:rPr lang="fr-FR" dirty="0"/>
              <a:t>Terminaison (il faut qu’il se termine)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Correction (il faut qu’il soit conforme à la spécification du problème à résoudre)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Complétude (doit solutionner toutes les instances du problème en question) ;</a:t>
            </a:r>
          </a:p>
          <a:p>
            <a:pPr algn="l"/>
            <a:r>
              <a:rPr lang="fr-FR" dirty="0">
                <a:solidFill>
                  <a:srgbClr val="00B050"/>
                </a:solidFill>
              </a:rPr>
              <a:t>sinon, l’algorithme n’est pas valide.</a:t>
            </a:r>
          </a:p>
          <a:p>
            <a:pPr algn="l"/>
            <a:endParaRPr lang="fr-FR" dirty="0">
              <a:solidFill>
                <a:srgbClr val="00B050"/>
              </a:solidFill>
            </a:endParaRPr>
          </a:p>
          <a:p>
            <a:pPr algn="l"/>
            <a:endParaRPr lang="fr-FR" dirty="0">
              <a:solidFill>
                <a:srgbClr val="00B050"/>
              </a:solidFill>
            </a:endParaRPr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944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7163" y="658906"/>
            <a:ext cx="6858000" cy="1292928"/>
          </a:xfrm>
        </p:spPr>
        <p:txBody>
          <a:bodyPr>
            <a:no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3. Types d’algorithmes</a:t>
            </a:r>
            <a:r>
              <a:rPr lang="fr-FR" sz="4000" dirty="0"/>
              <a:t> </a:t>
            </a:r>
            <a:br>
              <a:rPr lang="fr-FR" sz="4000" dirty="0"/>
            </a:br>
            <a:r>
              <a:rPr lang="fr-FR" sz="4000" dirty="0"/>
              <a:t>(classification)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7163" y="2299448"/>
            <a:ext cx="8087932" cy="3227293"/>
          </a:xfrm>
        </p:spPr>
        <p:txBody>
          <a:bodyPr>
            <a:normAutofit/>
          </a:bodyPr>
          <a:lstStyle/>
          <a:p>
            <a:pPr marL="257175" indent="-257175" algn="l">
              <a:buFontTx/>
              <a:buChar char="-"/>
            </a:pPr>
            <a:r>
              <a:rPr lang="fr-FR" dirty="0"/>
              <a:t>Itératif / récursif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Séquentiel / parallèle / distribué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Exact (optimal) / approché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Déterministe / indéterministe (stochastique)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On line / off line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Polynomial / exponentiel / pseudo-polynomial ;</a:t>
            </a:r>
          </a:p>
        </p:txBody>
      </p:sp>
    </p:spTree>
    <p:extLst>
      <p:ext uri="{BB962C8B-B14F-4D97-AF65-F5344CB8AC3E}">
        <p14:creationId xmlns:p14="http://schemas.microsoft.com/office/powerpoint/2010/main" val="2496366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7163" y="484094"/>
            <a:ext cx="6858000" cy="1131564"/>
          </a:xfrm>
        </p:spPr>
        <p:txBody>
          <a:bodyPr>
            <a:no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4. Paradigmes d’algorithmique:</a:t>
            </a:r>
            <a:br>
              <a:rPr lang="fr-FR" sz="4000" dirty="0">
                <a:solidFill>
                  <a:srgbClr val="FF0000"/>
                </a:solidFill>
              </a:rPr>
            </a:br>
            <a:r>
              <a:rPr lang="fr-FR" sz="4000" dirty="0"/>
              <a:t>(stratégies, styles)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7163" y="1922931"/>
            <a:ext cx="8087932" cy="3442446"/>
          </a:xfrm>
        </p:spPr>
        <p:txBody>
          <a:bodyPr>
            <a:normAutofit/>
          </a:bodyPr>
          <a:lstStyle/>
          <a:p>
            <a:pPr marL="257175" indent="-257175" algn="l">
              <a:buFontTx/>
              <a:buChar char="-"/>
            </a:pPr>
            <a:r>
              <a:rPr lang="fr-FR" dirty="0"/>
              <a:t>Force brute 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Exhaustif  énumérer tous les cas;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Diviser pour régner ; 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Programmation dynamique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Méthode par séparation et évaluation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Algorithme glouton ;</a:t>
            </a:r>
          </a:p>
          <a:p>
            <a:pPr marL="257175" indent="-257175" algn="l">
              <a:buFontTx/>
              <a:buChar char="-"/>
            </a:pPr>
            <a:r>
              <a:rPr lang="fr-FR" dirty="0"/>
              <a:t>Heuristique ;</a:t>
            </a:r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290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3953</TotalTime>
  <Words>344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CHAPITRE 1 RAPPELS D’ALGORITHMIQUE</vt:lpstr>
      <vt:lpstr>1. Algorithme  (plusieurs définitions)</vt:lpstr>
      <vt:lpstr>PowerPoint Presentation</vt:lpstr>
      <vt:lpstr>2. Propriétés d’un algorithme: </vt:lpstr>
      <vt:lpstr>3. Types d’algorithmes  (classification)</vt:lpstr>
      <vt:lpstr>4. Paradigmes d’algorithmique: (stratégies, styles)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1 IDO OPTIMISATION COMBINATOIRE 1</dc:title>
  <dc:creator>Lenovo</dc:creator>
  <cp:lastModifiedBy>Lenovo</cp:lastModifiedBy>
  <cp:revision>129</cp:revision>
  <dcterms:created xsi:type="dcterms:W3CDTF">2021-01-07T16:43:24Z</dcterms:created>
  <dcterms:modified xsi:type="dcterms:W3CDTF">2021-02-06T15:57:06Z</dcterms:modified>
</cp:coreProperties>
</file>