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4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Chapitre 2 : Génétique des populations.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C:\Users\PC\Desktop\images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437089" cy="6327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C:\Users\PC\Desktop\imagesr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285912"/>
            <a:ext cx="8935690" cy="6000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	Population</a:t>
            </a:r>
            <a:r>
              <a:rPr lang="fr-FR" b="1" dirty="0" smtClean="0"/>
              <a:t> : 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	</a:t>
            </a:r>
            <a:r>
              <a:rPr lang="fr-FR" dirty="0" smtClean="0"/>
              <a:t>Ensemble </a:t>
            </a:r>
            <a:r>
              <a:rPr lang="fr-FR" dirty="0" smtClean="0"/>
              <a:t>des individus de même espèce qui partagent le même espace géographique est qui se reproduit entre eux de façon effective.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en-US" b="1" u="sng" dirty="0" err="1" smtClean="0"/>
              <a:t>Fréquence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génique</a:t>
            </a:r>
            <a:r>
              <a:rPr lang="en-US" b="1" u="sng" dirty="0" smtClean="0"/>
              <a:t> et </a:t>
            </a:r>
            <a:r>
              <a:rPr lang="en-US" b="1" u="sng" dirty="0" err="1" smtClean="0"/>
              <a:t>génotypique</a:t>
            </a:r>
            <a:r>
              <a:rPr lang="en-US" b="1" u="sng" dirty="0" smtClean="0"/>
              <a:t>.</a:t>
            </a:r>
            <a:endParaRPr lang="fr-FR" b="1" dirty="0" smtClean="0"/>
          </a:p>
          <a:p>
            <a:r>
              <a:rPr lang="fr-FR" b="1" dirty="0" smtClean="0"/>
              <a:t>Structure </a:t>
            </a:r>
            <a:r>
              <a:rPr lang="fr-FR" b="1" dirty="0" err="1" smtClean="0"/>
              <a:t>génitique</a:t>
            </a:r>
            <a:r>
              <a:rPr lang="fr-FR" b="1" dirty="0" smtClean="0"/>
              <a:t> : </a:t>
            </a:r>
            <a:r>
              <a:rPr lang="fr-FR" dirty="0" smtClean="0"/>
              <a:t>c’est à la fois la structure </a:t>
            </a:r>
            <a:r>
              <a:rPr lang="fr-FR" dirty="0" err="1" smtClean="0"/>
              <a:t>allélique</a:t>
            </a:r>
            <a:r>
              <a:rPr lang="fr-FR" dirty="0" smtClean="0"/>
              <a:t> et la structure  génotypique.</a:t>
            </a:r>
          </a:p>
          <a:p>
            <a:r>
              <a:rPr lang="fr-FR" b="1" dirty="0" smtClean="0"/>
              <a:t>Structure </a:t>
            </a:r>
            <a:r>
              <a:rPr lang="fr-FR" b="1" dirty="0" err="1" smtClean="0"/>
              <a:t>allélique</a:t>
            </a:r>
            <a:r>
              <a:rPr lang="fr-FR" b="1" dirty="0" smtClean="0"/>
              <a:t> (génique) : </a:t>
            </a:r>
            <a:r>
              <a:rPr lang="fr-FR" dirty="0" smtClean="0"/>
              <a:t>c’est la fréquence d’un gène allèle donné rapporté au nombre totale des gènes allèle dans un locus génétique dans une population.</a:t>
            </a:r>
          </a:p>
          <a:p>
            <a:r>
              <a:rPr lang="fr-FR" b="1" dirty="0" smtClean="0"/>
              <a:t>Structure génotypique : </a:t>
            </a:r>
            <a:r>
              <a:rPr lang="fr-FR" dirty="0" smtClean="0"/>
              <a:t>c’est la fréquence d’un génotype donné rapporté au nombre totale des génotypes dans un locus génétique dans une population.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	Dans une </a:t>
            </a:r>
            <a:r>
              <a:rPr lang="fr-FR" dirty="0" err="1" smtClean="0"/>
              <a:t>popullation</a:t>
            </a:r>
            <a:r>
              <a:rPr lang="fr-FR" dirty="0" smtClean="0"/>
              <a:t> on a:-</a:t>
            </a:r>
          </a:p>
          <a:p>
            <a:pPr>
              <a:buNone/>
            </a:pPr>
            <a:r>
              <a:rPr lang="fr-FR" dirty="0" smtClean="0"/>
              <a:t>		N individus </a:t>
            </a:r>
            <a:r>
              <a:rPr lang="fr-FR" dirty="0" smtClean="0">
                <a:sym typeface="Wingdings" pitchFamily="2" charset="2"/>
              </a:rPr>
              <a:t>donc 2N allèles</a:t>
            </a:r>
          </a:p>
          <a:p>
            <a:pPr>
              <a:buNone/>
            </a:pPr>
            <a:endParaRPr lang="fr-FR" dirty="0" smtClean="0"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Si on deux allèles </a:t>
            </a:r>
            <a:r>
              <a:rPr lang="fr-FR" b="1" dirty="0" smtClean="0">
                <a:sym typeface="Wingdings" pitchFamily="2" charset="2"/>
              </a:rPr>
              <a:t>A</a:t>
            </a:r>
            <a:r>
              <a:rPr lang="fr-FR" dirty="0" smtClean="0">
                <a:sym typeface="Wingdings" pitchFamily="2" charset="2"/>
              </a:rPr>
              <a:t> et </a:t>
            </a:r>
            <a:r>
              <a:rPr lang="fr-FR" b="1" dirty="0" smtClean="0">
                <a:sym typeface="Wingdings" pitchFamily="2" charset="2"/>
              </a:rPr>
              <a:t>a </a:t>
            </a:r>
            <a:r>
              <a:rPr lang="fr-FR" dirty="0" smtClean="0">
                <a:sym typeface="Wingdings" pitchFamily="2" charset="2"/>
              </a:rPr>
              <a:t>avec p la fréquence de </a:t>
            </a:r>
            <a:r>
              <a:rPr lang="fr-FR" b="1" dirty="0" smtClean="0">
                <a:sym typeface="Wingdings" pitchFamily="2" charset="2"/>
              </a:rPr>
              <a:t>A</a:t>
            </a:r>
            <a:r>
              <a:rPr lang="fr-FR" dirty="0" smtClean="0">
                <a:sym typeface="Wingdings" pitchFamily="2" charset="2"/>
              </a:rPr>
              <a:t> et</a:t>
            </a:r>
            <a:r>
              <a:rPr lang="fr-FR" b="1" dirty="0" smtClean="0">
                <a:sym typeface="Wingdings" pitchFamily="2" charset="2"/>
              </a:rPr>
              <a:t> q </a:t>
            </a:r>
            <a:r>
              <a:rPr lang="fr-FR" dirty="0" smtClean="0">
                <a:sym typeface="Wingdings" pitchFamily="2" charset="2"/>
              </a:rPr>
              <a:t>la fréquence de</a:t>
            </a:r>
            <a:r>
              <a:rPr lang="fr-FR" b="1" dirty="0" smtClean="0">
                <a:sym typeface="Wingdings" pitchFamily="2" charset="2"/>
              </a:rPr>
              <a:t> a</a:t>
            </a:r>
          </a:p>
          <a:p>
            <a:pPr>
              <a:buNone/>
            </a:pPr>
            <a:r>
              <a:rPr lang="fr-FR" b="1" dirty="0" smtClean="0">
                <a:sym typeface="Wingdings" pitchFamily="2" charset="2"/>
              </a:rPr>
              <a:t>		p(A)</a:t>
            </a:r>
          </a:p>
          <a:p>
            <a:pPr>
              <a:buNone/>
            </a:pPr>
            <a:r>
              <a:rPr lang="fr-FR" b="1" dirty="0" smtClean="0">
                <a:sym typeface="Wingdings" pitchFamily="2" charset="2"/>
              </a:rPr>
              <a:t>	</a:t>
            </a:r>
            <a:r>
              <a:rPr lang="fr-FR" b="1" dirty="0" smtClean="0">
                <a:sym typeface="Wingdings" pitchFamily="2" charset="2"/>
              </a:rPr>
              <a:t>	q(a)</a:t>
            </a:r>
          </a:p>
          <a:p>
            <a:pPr>
              <a:buNone/>
            </a:pPr>
            <a:r>
              <a:rPr lang="fr-FR" dirty="0" smtClean="0"/>
              <a:t>Deux méthodes sont utilisées pour l’estimation des fréquences </a:t>
            </a:r>
            <a:r>
              <a:rPr lang="fr-FR" dirty="0" err="1" smtClean="0"/>
              <a:t>allélique</a:t>
            </a:r>
            <a:r>
              <a:rPr lang="fr-FR" dirty="0" smtClean="0"/>
              <a:t> 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>
              <a:buNone/>
            </a:pPr>
            <a:r>
              <a:rPr lang="fr-FR" dirty="0" smtClean="0"/>
              <a:t>1- Sur </a:t>
            </a:r>
            <a:r>
              <a:rPr lang="fr-FR" dirty="0" smtClean="0"/>
              <a:t>la base des </a:t>
            </a:r>
            <a:r>
              <a:rPr lang="fr-FR" b="1" dirty="0" smtClean="0"/>
              <a:t>nombres</a:t>
            </a:r>
            <a:r>
              <a:rPr lang="fr-FR" dirty="0" smtClean="0"/>
              <a:t> des individus</a:t>
            </a:r>
          </a:p>
          <a:p>
            <a:pPr>
              <a:buNone/>
            </a:pPr>
            <a:r>
              <a:rPr lang="fr-FR" dirty="0" smtClean="0"/>
              <a:t>	Parmi </a:t>
            </a:r>
            <a:r>
              <a:rPr lang="fr-FR" dirty="0" smtClean="0"/>
              <a:t>ces </a:t>
            </a:r>
            <a:r>
              <a:rPr lang="fr-FR" b="1" dirty="0" smtClean="0"/>
              <a:t>N</a:t>
            </a:r>
            <a:r>
              <a:rPr lang="fr-FR" dirty="0" smtClean="0"/>
              <a:t> individus,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N</a:t>
            </a:r>
            <a:r>
              <a:rPr lang="fr-FR" baseline="-25000" dirty="0" smtClean="0"/>
              <a:t>1</a:t>
            </a:r>
            <a:r>
              <a:rPr lang="fr-FR" dirty="0" smtClean="0"/>
              <a:t> </a:t>
            </a:r>
            <a:r>
              <a:rPr lang="fr-FR" dirty="0" smtClean="0"/>
              <a:t>se sont révélés être de génotype </a:t>
            </a:r>
            <a:r>
              <a:rPr lang="fr-FR" b="1" dirty="0" smtClean="0"/>
              <a:t>AA</a:t>
            </a:r>
            <a:r>
              <a:rPr lang="fr-FR" dirty="0" smtClean="0"/>
              <a:t>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N</a:t>
            </a:r>
            <a:r>
              <a:rPr lang="fr-FR" baseline="-25000" dirty="0" smtClean="0"/>
              <a:t>2</a:t>
            </a:r>
            <a:r>
              <a:rPr lang="fr-FR" dirty="0" smtClean="0"/>
              <a:t> </a:t>
            </a:r>
            <a:r>
              <a:rPr lang="fr-FR" b="1" dirty="0" smtClean="0"/>
              <a:t>Aa</a:t>
            </a:r>
            <a:r>
              <a:rPr lang="fr-FR" dirty="0" smtClean="0"/>
              <a:t> et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N</a:t>
            </a:r>
            <a:r>
              <a:rPr lang="fr-FR" baseline="-25000" dirty="0" smtClean="0"/>
              <a:t>3</a:t>
            </a:r>
            <a:r>
              <a:rPr lang="fr-FR" dirty="0" smtClean="0"/>
              <a:t> </a:t>
            </a:r>
            <a:r>
              <a:rPr lang="fr-FR" b="1" dirty="0" err="1" smtClean="0"/>
              <a:t>aa</a:t>
            </a:r>
            <a:r>
              <a:rPr lang="fr-FR" dirty="0" smtClean="0"/>
              <a:t>.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Notez </a:t>
            </a:r>
            <a:r>
              <a:rPr lang="fr-FR" dirty="0" smtClean="0"/>
              <a:t>que N = N</a:t>
            </a:r>
            <a:r>
              <a:rPr lang="fr-FR" baseline="-25000" dirty="0" smtClean="0"/>
              <a:t>1</a:t>
            </a:r>
            <a:r>
              <a:rPr lang="fr-FR" dirty="0" smtClean="0"/>
              <a:t> + N</a:t>
            </a:r>
            <a:r>
              <a:rPr lang="fr-FR" baseline="-25000" dirty="0" smtClean="0"/>
              <a:t>2</a:t>
            </a:r>
            <a:r>
              <a:rPr lang="fr-FR" dirty="0" smtClean="0"/>
              <a:t> + N</a:t>
            </a:r>
            <a:r>
              <a:rPr lang="fr-FR" baseline="-25000" dirty="0" smtClean="0"/>
              <a:t>3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	</a:t>
            </a:r>
          </a:p>
          <a:p>
            <a:pPr algn="ctr">
              <a:buNone/>
            </a:pPr>
            <a:r>
              <a:rPr lang="fr-FR" dirty="0" smtClean="0"/>
              <a:t>	</a:t>
            </a:r>
            <a:r>
              <a:rPr lang="fr-FR" sz="4000" b="1" dirty="0" smtClean="0"/>
              <a:t>p(A</a:t>
            </a:r>
            <a:r>
              <a:rPr lang="fr-FR" sz="4000" b="1" dirty="0" smtClean="0"/>
              <a:t>) = (2N</a:t>
            </a:r>
            <a:r>
              <a:rPr lang="fr-FR" sz="4000" b="1" baseline="-25000" dirty="0" smtClean="0"/>
              <a:t>1</a:t>
            </a:r>
            <a:r>
              <a:rPr lang="fr-FR" sz="4000" b="1" dirty="0" smtClean="0"/>
              <a:t>+N</a:t>
            </a:r>
            <a:r>
              <a:rPr lang="fr-FR" sz="4000" b="1" baseline="-25000" dirty="0" smtClean="0"/>
              <a:t>2</a:t>
            </a:r>
            <a:r>
              <a:rPr lang="fr-FR" sz="4000" b="1" dirty="0" smtClean="0"/>
              <a:t>)/</a:t>
            </a:r>
            <a:r>
              <a:rPr lang="fr-FR" sz="4000" b="1" dirty="0" smtClean="0"/>
              <a:t>2N</a:t>
            </a:r>
          </a:p>
          <a:p>
            <a:pPr algn="ctr">
              <a:buNone/>
            </a:pPr>
            <a:r>
              <a:rPr lang="fr-FR" sz="4000" b="1" dirty="0" smtClean="0"/>
              <a:t>   q(a</a:t>
            </a:r>
            <a:r>
              <a:rPr lang="fr-FR" sz="4000" b="1" dirty="0" smtClean="0"/>
              <a:t>) = (2N</a:t>
            </a:r>
            <a:r>
              <a:rPr lang="fr-FR" sz="4000" b="1" baseline="-25000" dirty="0" smtClean="0"/>
              <a:t>3</a:t>
            </a:r>
            <a:r>
              <a:rPr lang="fr-FR" sz="4000" b="1" dirty="0" smtClean="0"/>
              <a:t>+N</a:t>
            </a:r>
            <a:r>
              <a:rPr lang="fr-FR" sz="4000" b="1" baseline="-25000" dirty="0" smtClean="0"/>
              <a:t>2</a:t>
            </a:r>
            <a:r>
              <a:rPr lang="fr-FR" sz="4000" b="1" dirty="0" smtClean="0"/>
              <a:t>)/2N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fr-FR" dirty="0" smtClean="0"/>
              <a:t>2- Sur </a:t>
            </a:r>
            <a:r>
              <a:rPr lang="fr-FR" dirty="0" smtClean="0"/>
              <a:t>la base des fréquences génotypiques </a:t>
            </a:r>
          </a:p>
          <a:p>
            <a:pPr>
              <a:buNone/>
            </a:pPr>
            <a:r>
              <a:rPr lang="fr-FR" dirty="0" smtClean="0"/>
              <a:t>	La </a:t>
            </a:r>
            <a:r>
              <a:rPr lang="fr-FR" dirty="0" smtClean="0"/>
              <a:t>meilleure estimation des la fréquence de ces allèles est :</a:t>
            </a:r>
          </a:p>
          <a:p>
            <a:pPr algn="ctr">
              <a:buNone/>
            </a:pPr>
            <a:r>
              <a:rPr lang="en-US" sz="4300" b="1" dirty="0" smtClean="0"/>
              <a:t>p </a:t>
            </a:r>
            <a:r>
              <a:rPr lang="en-US" sz="4300" b="1" dirty="0" smtClean="0"/>
              <a:t>(A)= f(AA) + 1/2 f(</a:t>
            </a:r>
            <a:r>
              <a:rPr lang="en-US" sz="4300" b="1" dirty="0" err="1" smtClean="0"/>
              <a:t>Aa</a:t>
            </a:r>
            <a:r>
              <a:rPr lang="en-US" sz="4300" b="1" dirty="0" smtClean="0"/>
              <a:t>)</a:t>
            </a:r>
            <a:endParaRPr lang="fr-FR" sz="4300" b="1" dirty="0" smtClean="0"/>
          </a:p>
          <a:p>
            <a:pPr algn="ctr">
              <a:buNone/>
            </a:pPr>
            <a:r>
              <a:rPr lang="en-US" sz="4300" b="1" dirty="0" smtClean="0"/>
              <a:t>q </a:t>
            </a:r>
            <a:r>
              <a:rPr lang="en-US" sz="4300" b="1" dirty="0" smtClean="0"/>
              <a:t>(a) = f(</a:t>
            </a:r>
            <a:r>
              <a:rPr lang="en-US" sz="4300" b="1" dirty="0" err="1" smtClean="0"/>
              <a:t>aa</a:t>
            </a:r>
            <a:r>
              <a:rPr lang="en-US" sz="4300" b="1" dirty="0" smtClean="0"/>
              <a:t>) + 1/2 f(</a:t>
            </a:r>
            <a:r>
              <a:rPr lang="en-US" sz="4300" b="1" dirty="0" err="1" smtClean="0"/>
              <a:t>Aa</a:t>
            </a:r>
            <a:r>
              <a:rPr lang="en-US" sz="4300" b="1" dirty="0" smtClean="0"/>
              <a:t>)</a:t>
            </a:r>
            <a:endParaRPr lang="fr-FR" sz="4300" b="1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si </a:t>
            </a:r>
            <a:r>
              <a:rPr lang="fr-FR" dirty="0" smtClean="0"/>
              <a:t>on utilisant les </a:t>
            </a:r>
            <a:r>
              <a:rPr lang="fr-FR" dirty="0" err="1" smtClean="0"/>
              <a:t>samboles</a:t>
            </a:r>
            <a:r>
              <a:rPr lang="fr-FR" dirty="0" smtClean="0"/>
              <a:t> suivant</a:t>
            </a:r>
          </a:p>
          <a:p>
            <a:pPr>
              <a:buNone/>
            </a:pPr>
            <a:r>
              <a:rPr lang="fr-FR" dirty="0" smtClean="0"/>
              <a:t>D = </a:t>
            </a:r>
            <a:r>
              <a:rPr lang="en-US" dirty="0" smtClean="0"/>
              <a:t>f(AA)</a:t>
            </a:r>
            <a:r>
              <a:rPr lang="fr-FR" dirty="0" smtClean="0"/>
              <a:t>;	</a:t>
            </a:r>
            <a:r>
              <a:rPr lang="en-US" dirty="0" smtClean="0"/>
              <a:t>H </a:t>
            </a:r>
            <a:r>
              <a:rPr lang="en-US" dirty="0" smtClean="0"/>
              <a:t>= </a:t>
            </a:r>
            <a:r>
              <a:rPr lang="en-US" dirty="0" smtClean="0"/>
              <a:t>f(</a:t>
            </a:r>
            <a:r>
              <a:rPr lang="en-US" dirty="0" err="1" smtClean="0"/>
              <a:t>Aa</a:t>
            </a:r>
            <a:r>
              <a:rPr lang="en-US" dirty="0" smtClean="0"/>
              <a:t>)</a:t>
            </a:r>
            <a:r>
              <a:rPr lang="fr-FR" dirty="0" smtClean="0"/>
              <a:t>; 	</a:t>
            </a:r>
            <a:r>
              <a:rPr lang="en-US" dirty="0" smtClean="0"/>
              <a:t>R </a:t>
            </a:r>
            <a:r>
              <a:rPr lang="en-US" dirty="0" smtClean="0"/>
              <a:t>= </a:t>
            </a:r>
            <a:r>
              <a:rPr lang="en-US" dirty="0" smtClean="0"/>
              <a:t>f(</a:t>
            </a:r>
            <a:r>
              <a:rPr lang="en-US" dirty="0" err="1" smtClean="0"/>
              <a:t>aa</a:t>
            </a:r>
            <a:r>
              <a:rPr lang="en-US" dirty="0" smtClean="0"/>
              <a:t>)</a:t>
            </a:r>
            <a:r>
              <a:rPr lang="fr-FR" dirty="0" smtClean="0"/>
              <a:t> 	</a:t>
            </a:r>
            <a:r>
              <a:rPr lang="en-US" dirty="0" err="1" smtClean="0"/>
              <a:t>Donc</a:t>
            </a:r>
            <a:r>
              <a:rPr lang="en-US" dirty="0" smtClean="0"/>
              <a:t> </a:t>
            </a:r>
            <a:r>
              <a:rPr lang="en-US" dirty="0" smtClean="0"/>
              <a:t>on a </a:t>
            </a:r>
            <a:endParaRPr lang="fr-FR" dirty="0" smtClean="0"/>
          </a:p>
          <a:p>
            <a:pPr algn="ctr">
              <a:buNone/>
            </a:pPr>
            <a:r>
              <a:rPr lang="en-US" sz="4300" b="1" dirty="0" smtClean="0"/>
              <a:t>p (A)= D + ½ H</a:t>
            </a:r>
            <a:endParaRPr lang="fr-FR" sz="4300" b="1" dirty="0" smtClean="0"/>
          </a:p>
          <a:p>
            <a:pPr algn="ctr">
              <a:buNone/>
            </a:pPr>
            <a:r>
              <a:rPr lang="en-US" sz="4300" b="1" dirty="0" smtClean="0"/>
              <a:t>q </a:t>
            </a:r>
            <a:r>
              <a:rPr lang="en-US" sz="4300" b="1" dirty="0" smtClean="0"/>
              <a:t>(a) = R + ½ H</a:t>
            </a:r>
            <a:endParaRPr lang="fr-FR" sz="4300" b="1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err="1" smtClean="0"/>
              <a:t>Equilibre</a:t>
            </a:r>
            <a:r>
              <a:rPr lang="en-US" b="1" u="sng" dirty="0" smtClean="0"/>
              <a:t> de Hardy Weinberg</a:t>
            </a:r>
            <a:r>
              <a:rPr lang="en-US" b="1" u="sng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fr-FR" dirty="0" smtClean="0"/>
              <a:t>	</a:t>
            </a:r>
            <a:r>
              <a:rPr lang="fr-FR" sz="3600" dirty="0" smtClean="0"/>
              <a:t>La </a:t>
            </a:r>
            <a:r>
              <a:rPr lang="fr-FR" sz="3600" dirty="0" smtClean="0"/>
              <a:t>loi de Hardy-Weinberg décrit les relations entre les fréquences génotypiques et les fréquences </a:t>
            </a:r>
            <a:r>
              <a:rPr lang="fr-FR" sz="3600" dirty="0" err="1" smtClean="0"/>
              <a:t>alléliques</a:t>
            </a:r>
            <a:r>
              <a:rPr lang="fr-FR" sz="3600" dirty="0" smtClean="0"/>
              <a:t>. </a:t>
            </a:r>
          </a:p>
          <a:p>
            <a:pPr algn="just">
              <a:buNone/>
            </a:pPr>
            <a:r>
              <a:rPr lang="fr-FR" sz="3600" dirty="0" smtClean="0"/>
              <a:t>	Proposée </a:t>
            </a:r>
            <a:r>
              <a:rPr lang="fr-FR" sz="3600" dirty="0" smtClean="0"/>
              <a:t>en 1908 indépendamment par le mathématicien anglais </a:t>
            </a:r>
            <a:r>
              <a:rPr lang="fr-FR" sz="3600" b="1" dirty="0" smtClean="0"/>
              <a:t>Hardy</a:t>
            </a:r>
            <a:r>
              <a:rPr lang="fr-FR" sz="3600" dirty="0" smtClean="0"/>
              <a:t> et le médecin allemand </a:t>
            </a:r>
            <a:r>
              <a:rPr lang="fr-FR" sz="3600" b="1" dirty="0" smtClean="0"/>
              <a:t>Weinberg</a:t>
            </a:r>
            <a:r>
              <a:rPr lang="fr-FR" sz="3600" dirty="0" smtClean="0"/>
              <a:t>, la loi de Hardy-Weinberg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28604"/>
            <a:ext cx="822960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Les conditions de la loi de Hardy-Weinberg sont comme suit:</a:t>
            </a:r>
          </a:p>
          <a:p>
            <a:pPr lvl="0"/>
            <a:r>
              <a:rPr lang="fr-FR" dirty="0" smtClean="0"/>
              <a:t>Population de très grande taille (∞).</a:t>
            </a:r>
          </a:p>
          <a:p>
            <a:pPr lvl="0"/>
            <a:r>
              <a:rPr lang="fr-FR" dirty="0" smtClean="0"/>
              <a:t>Panmixie pour un locus </a:t>
            </a:r>
            <a:r>
              <a:rPr lang="fr-FR" dirty="0" smtClean="0"/>
              <a:t>considéré.</a:t>
            </a:r>
            <a:endParaRPr lang="fr-FR" dirty="0" smtClean="0"/>
          </a:p>
          <a:p>
            <a:pPr lvl="0"/>
            <a:r>
              <a:rPr lang="fr-FR" dirty="0" smtClean="0"/>
              <a:t>Absence de Migration entre </a:t>
            </a:r>
            <a:r>
              <a:rPr lang="fr-FR" dirty="0" smtClean="0"/>
              <a:t>population</a:t>
            </a:r>
            <a:endParaRPr lang="fr-FR" dirty="0" smtClean="0"/>
          </a:p>
          <a:p>
            <a:pPr lvl="0"/>
            <a:r>
              <a:rPr lang="fr-FR" dirty="0" smtClean="0"/>
              <a:t>Absence</a:t>
            </a:r>
            <a:r>
              <a:rPr lang="fr-FR" b="1" dirty="0" smtClean="0"/>
              <a:t> </a:t>
            </a:r>
            <a:r>
              <a:rPr lang="fr-FR" dirty="0" smtClean="0"/>
              <a:t>de</a:t>
            </a:r>
            <a:r>
              <a:rPr lang="fr-FR" b="1" dirty="0" smtClean="0"/>
              <a:t> </a:t>
            </a:r>
            <a:r>
              <a:rPr lang="fr-FR" dirty="0" smtClean="0"/>
              <a:t>Mutation</a:t>
            </a:r>
            <a:endParaRPr lang="fr-FR" dirty="0" smtClean="0"/>
          </a:p>
          <a:p>
            <a:pPr lvl="0"/>
            <a:r>
              <a:rPr lang="fr-FR" dirty="0" smtClean="0"/>
              <a:t>Absence de sélection</a:t>
            </a:r>
            <a:r>
              <a:rPr lang="fr-FR" dirty="0" smtClean="0"/>
              <a:t>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dirty="0" smtClean="0"/>
              <a:t>	La </a:t>
            </a:r>
            <a:r>
              <a:rPr lang="fr-FR" dirty="0" smtClean="0"/>
              <a:t>génétique des populations a pour objectif l’étude de la </a:t>
            </a:r>
            <a:r>
              <a:rPr lang="fr-FR" b="1" dirty="0" smtClean="0"/>
              <a:t>fréquence</a:t>
            </a:r>
            <a:r>
              <a:rPr lang="fr-FR" dirty="0" smtClean="0"/>
              <a:t> des </a:t>
            </a:r>
            <a:r>
              <a:rPr lang="fr-FR" b="1" dirty="0" smtClean="0"/>
              <a:t>gènes</a:t>
            </a:r>
            <a:r>
              <a:rPr lang="fr-FR" dirty="0" smtClean="0"/>
              <a:t> et des </a:t>
            </a:r>
            <a:r>
              <a:rPr lang="fr-FR" b="1" dirty="0" smtClean="0"/>
              <a:t>génotypes</a:t>
            </a:r>
            <a:r>
              <a:rPr lang="fr-FR" dirty="0" smtClean="0"/>
              <a:t>, et des </a:t>
            </a:r>
            <a:r>
              <a:rPr lang="fr-FR" b="1" dirty="0" smtClean="0"/>
              <a:t>facteurs</a:t>
            </a:r>
            <a:r>
              <a:rPr lang="fr-FR" dirty="0" smtClean="0"/>
              <a:t> susceptibles de </a:t>
            </a:r>
            <a:r>
              <a:rPr lang="fr-FR" b="1" dirty="0" smtClean="0"/>
              <a:t>modifier ces fréquences</a:t>
            </a:r>
            <a:r>
              <a:rPr lang="fr-FR" dirty="0" smtClean="0"/>
              <a:t> au cours des </a:t>
            </a:r>
            <a:r>
              <a:rPr lang="fr-FR" b="1" dirty="0" smtClean="0"/>
              <a:t>générations</a:t>
            </a:r>
            <a:r>
              <a:rPr lang="fr-FR" dirty="0" smtClean="0"/>
              <a:t> </a:t>
            </a:r>
            <a:r>
              <a:rPr lang="fr-FR" dirty="0" smtClean="0"/>
              <a:t>successives</a:t>
            </a:r>
            <a:r>
              <a:rPr lang="fr-FR" dirty="0" smtClean="0"/>
              <a:t>.</a:t>
            </a:r>
          </a:p>
          <a:p>
            <a:pPr algn="just">
              <a:buNone/>
            </a:pPr>
            <a:r>
              <a:rPr lang="fr-FR" dirty="0" smtClean="0"/>
              <a:t>	</a:t>
            </a:r>
          </a:p>
          <a:p>
            <a:pPr algn="just">
              <a:buNone/>
            </a:pPr>
            <a:r>
              <a:rPr lang="fr-FR" dirty="0" smtClean="0"/>
              <a:t>	</a:t>
            </a:r>
            <a:r>
              <a:rPr lang="fr-FR" dirty="0" smtClean="0"/>
              <a:t>les </a:t>
            </a:r>
            <a:r>
              <a:rPr lang="fr-FR" dirty="0" smtClean="0"/>
              <a:t>facteurs comme la </a:t>
            </a:r>
            <a:r>
              <a:rPr lang="fr-FR" b="1" dirty="0" smtClean="0"/>
              <a:t>sélection</a:t>
            </a:r>
            <a:r>
              <a:rPr lang="fr-FR" dirty="0" smtClean="0"/>
              <a:t>, les </a:t>
            </a:r>
            <a:r>
              <a:rPr lang="fr-FR" b="1" dirty="0" smtClean="0"/>
              <a:t>mutations</a:t>
            </a:r>
            <a:r>
              <a:rPr lang="fr-FR" dirty="0" smtClean="0"/>
              <a:t>, la </a:t>
            </a:r>
            <a:r>
              <a:rPr lang="fr-FR" b="1" dirty="0" smtClean="0"/>
              <a:t>dérive génétique</a:t>
            </a:r>
            <a:r>
              <a:rPr lang="fr-FR" dirty="0" smtClean="0"/>
              <a:t> et les </a:t>
            </a:r>
            <a:r>
              <a:rPr lang="fr-FR" b="1" dirty="0" smtClean="0"/>
              <a:t>migrations</a:t>
            </a:r>
            <a:r>
              <a:rPr lang="fr-FR" dirty="0" smtClean="0"/>
              <a:t> peuvent changer la fréquence des gènes et des génotypes. La </a:t>
            </a:r>
            <a:r>
              <a:rPr lang="fr-FR" b="1" dirty="0" smtClean="0"/>
              <a:t>consanguinité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smtClean="0"/>
              <a:t>peut modifier la fréquence des </a:t>
            </a:r>
            <a:r>
              <a:rPr lang="fr-FR" b="1" dirty="0" smtClean="0"/>
              <a:t>génotypes</a:t>
            </a:r>
            <a:r>
              <a:rPr lang="fr-FR" dirty="0" smtClean="0"/>
              <a:t> sans influencer la fréquence des gènes.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Panmixie : 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	</a:t>
            </a:r>
            <a:r>
              <a:rPr lang="fr-FR" dirty="0" smtClean="0"/>
              <a:t>Tous</a:t>
            </a:r>
            <a:r>
              <a:rPr lang="fr-FR" b="1" dirty="0" smtClean="0"/>
              <a:t> </a:t>
            </a:r>
            <a:r>
              <a:rPr lang="fr-FR" dirty="0" smtClean="0"/>
              <a:t>les individus de la population ont la même chance de survie et de reproduction et la reproduction s’effectuent au hasard.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La loi Hardy-Weinberg se définit comme suit:</a:t>
            </a:r>
          </a:p>
          <a:p>
            <a:pPr>
              <a:buNone/>
            </a:pPr>
            <a:r>
              <a:rPr lang="fr-FR" b="1" dirty="0" smtClean="0"/>
              <a:t>	</a:t>
            </a:r>
          </a:p>
          <a:p>
            <a:pPr algn="just">
              <a:buNone/>
            </a:pPr>
            <a:r>
              <a:rPr lang="fr-FR" b="1" dirty="0" smtClean="0"/>
              <a:t>	</a:t>
            </a:r>
            <a:r>
              <a:rPr lang="fr-FR" b="1" dirty="0" smtClean="0"/>
              <a:t>Dans </a:t>
            </a:r>
            <a:r>
              <a:rPr lang="fr-FR" b="1" dirty="0" smtClean="0"/>
              <a:t>une grande population </a:t>
            </a:r>
            <a:r>
              <a:rPr lang="fr-FR" b="1" dirty="0" err="1" smtClean="0"/>
              <a:t>panmictique</a:t>
            </a:r>
            <a:r>
              <a:rPr lang="fr-FR" b="1" dirty="0" smtClean="0"/>
              <a:t> (Panmixie), on absence de migration, sélection et mutation les fréquences des gènes restent constantes d’une génération à l’autre.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>
              <a:buNone/>
            </a:pPr>
            <a:r>
              <a:rPr lang="fr-FR" b="1" dirty="0" smtClean="0"/>
              <a:t>	</a:t>
            </a:r>
          </a:p>
          <a:p>
            <a:pPr algn="just">
              <a:buNone/>
            </a:pPr>
            <a:r>
              <a:rPr lang="fr-FR" b="1" dirty="0" smtClean="0"/>
              <a:t>	</a:t>
            </a:r>
            <a:r>
              <a:rPr lang="fr-FR" sz="4000" b="1" dirty="0" smtClean="0"/>
              <a:t>Espèce </a:t>
            </a:r>
            <a:r>
              <a:rPr lang="fr-FR" sz="4000" b="1" dirty="0" smtClean="0"/>
              <a:t>:</a:t>
            </a:r>
            <a:r>
              <a:rPr lang="fr-FR" sz="4000" dirty="0" smtClean="0"/>
              <a:t> </a:t>
            </a:r>
            <a:endParaRPr lang="fr-FR" sz="4000" dirty="0" smtClean="0"/>
          </a:p>
          <a:p>
            <a:pPr algn="just">
              <a:buNone/>
            </a:pPr>
            <a:r>
              <a:rPr lang="fr-FR" dirty="0" smtClean="0"/>
              <a:t>	</a:t>
            </a:r>
            <a:r>
              <a:rPr lang="fr-FR" sz="4000" dirty="0" smtClean="0"/>
              <a:t>Ensemble </a:t>
            </a:r>
            <a:r>
              <a:rPr lang="fr-FR" sz="4000" dirty="0" smtClean="0"/>
              <a:t>d’individus ayant des </a:t>
            </a:r>
            <a:r>
              <a:rPr lang="fr-FR" sz="4000" dirty="0" smtClean="0"/>
              <a:t>caractéristiques morphologiques</a:t>
            </a:r>
            <a:r>
              <a:rPr lang="fr-FR" sz="4000" dirty="0" smtClean="0"/>
              <a:t>, physiologique et chromosomique  semblables et qui pouvez se reproduire entre eux, et le produit de leur croisement est fertile. 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/>
              <a:t>	Race </a:t>
            </a:r>
            <a:r>
              <a:rPr lang="fr-FR" b="1" dirty="0" smtClean="0"/>
              <a:t>:</a:t>
            </a:r>
            <a:r>
              <a:rPr lang="fr-FR" dirty="0" smtClean="0"/>
              <a:t> Subdivision de l’espèce. Ensemble d’individus ayant des caractères génotypiques et phénotypiques communs les distinguant d’une autre race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fr-FR" b="1" dirty="0" smtClean="0"/>
              <a:t>	</a:t>
            </a:r>
          </a:p>
          <a:p>
            <a:pPr>
              <a:buNone/>
            </a:pPr>
            <a:r>
              <a:rPr lang="fr-FR" b="1" dirty="0" smtClean="0"/>
              <a:t>	</a:t>
            </a:r>
            <a:r>
              <a:rPr lang="fr-FR" b="1" dirty="0" smtClean="0"/>
              <a:t>Race </a:t>
            </a:r>
            <a:r>
              <a:rPr lang="fr-FR" b="1" dirty="0" smtClean="0"/>
              <a:t>:</a:t>
            </a:r>
            <a:r>
              <a:rPr lang="fr-FR" dirty="0" smtClean="0"/>
              <a:t> Subdivision de l’espèce. Ensemble d’individus ayant des caractères </a:t>
            </a:r>
            <a:r>
              <a:rPr lang="fr-FR" dirty="0" smtClean="0"/>
              <a:t>héréditaires communs.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Par conséquence une individu de race pure est un individu issu d’accouplement entre deux individus de même race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index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621" y="571480"/>
            <a:ext cx="8935057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PC\Desktop\index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36" y="714356"/>
            <a:ext cx="9086272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PC\Desktop\index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559" y="190661"/>
            <a:ext cx="8744159" cy="6524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C:\Users\PC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9592" y="142852"/>
            <a:ext cx="8164374" cy="65380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C:\Users\PC\Desktop\indexv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5883" y="214290"/>
            <a:ext cx="8805273" cy="62563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75</Words>
  <PresentationFormat>Affichage à l'écran (4:3)</PresentationFormat>
  <Paragraphs>57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Chapitre 2 : Génétique des populations.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Equilibre de Hardy Weinberg.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 : Génétique des populations.</dc:title>
  <dc:creator>PC</dc:creator>
  <cp:lastModifiedBy>PC</cp:lastModifiedBy>
  <cp:revision>5</cp:revision>
  <dcterms:created xsi:type="dcterms:W3CDTF">2021-01-15T20:01:56Z</dcterms:created>
  <dcterms:modified xsi:type="dcterms:W3CDTF">2021-01-15T20:43:21Z</dcterms:modified>
</cp:coreProperties>
</file>