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62" autoAdjust="0"/>
    <p:restoredTop sz="94660"/>
  </p:normalViewPr>
  <p:slideViewPr>
    <p:cSldViewPr>
      <p:cViewPr varScale="1">
        <p:scale>
          <a:sx n="70" d="100"/>
          <a:sy n="70" d="100"/>
        </p:scale>
        <p:origin x="74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A0F8045-61C8-450C-B4C7-1E330D65FEDC}" type="datetimeFigureOut">
              <a:rPr lang="fr-FR" smtClean="0"/>
              <a:t>23/02/2023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46F472-916F-4203-A455-2A35536BC623}" type="slidenum">
              <a:rPr lang="fr-FR" smtClean="0"/>
              <a:t>‹N°›</a:t>
            </a:fld>
            <a:endParaRPr lang="fr-FR"/>
          </a:p>
        </p:txBody>
      </p:sp>
    </p:spTree>
    <p:extLst>
      <p:ext uri="{BB962C8B-B14F-4D97-AF65-F5344CB8AC3E}">
        <p14:creationId xmlns:p14="http://schemas.microsoft.com/office/powerpoint/2010/main" val="1504548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0F8045-61C8-450C-B4C7-1E330D65FEDC}" type="datetimeFigureOut">
              <a:rPr lang="fr-FR" smtClean="0"/>
              <a:t>23/02/2023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46F472-916F-4203-A455-2A35536BC623}" type="slidenum">
              <a:rPr lang="fr-FR" smtClean="0"/>
              <a:t>‹N°›</a:t>
            </a:fld>
            <a:endParaRPr lang="fr-FR"/>
          </a:p>
        </p:txBody>
      </p:sp>
    </p:spTree>
    <p:extLst>
      <p:ext uri="{BB962C8B-B14F-4D97-AF65-F5344CB8AC3E}">
        <p14:creationId xmlns:p14="http://schemas.microsoft.com/office/powerpoint/2010/main" val="238230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0F8045-61C8-450C-B4C7-1E330D65FEDC}" type="datetimeFigureOut">
              <a:rPr lang="fr-FR" smtClean="0"/>
              <a:t>23/02/2023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46F472-916F-4203-A455-2A35536BC623}" type="slidenum">
              <a:rPr lang="fr-FR" smtClean="0"/>
              <a:t>‹N°›</a:t>
            </a:fld>
            <a:endParaRPr lang="fr-FR"/>
          </a:p>
        </p:txBody>
      </p:sp>
    </p:spTree>
    <p:extLst>
      <p:ext uri="{BB962C8B-B14F-4D97-AF65-F5344CB8AC3E}">
        <p14:creationId xmlns:p14="http://schemas.microsoft.com/office/powerpoint/2010/main" val="186972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0F8045-61C8-450C-B4C7-1E330D65FEDC}" type="datetimeFigureOut">
              <a:rPr lang="fr-FR" smtClean="0"/>
              <a:t>23/02/2023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46F472-916F-4203-A455-2A35536BC623}" type="slidenum">
              <a:rPr lang="fr-FR" smtClean="0"/>
              <a:t>‹N°›</a:t>
            </a:fld>
            <a:endParaRPr lang="fr-FR"/>
          </a:p>
        </p:txBody>
      </p:sp>
    </p:spTree>
    <p:extLst>
      <p:ext uri="{BB962C8B-B14F-4D97-AF65-F5344CB8AC3E}">
        <p14:creationId xmlns:p14="http://schemas.microsoft.com/office/powerpoint/2010/main" val="3141137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A0F8045-61C8-450C-B4C7-1E330D65FEDC}" type="datetimeFigureOut">
              <a:rPr lang="fr-FR" smtClean="0"/>
              <a:t>23/02/2023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46F472-916F-4203-A455-2A35536BC623}" type="slidenum">
              <a:rPr lang="fr-FR" smtClean="0"/>
              <a:t>‹N°›</a:t>
            </a:fld>
            <a:endParaRPr lang="fr-FR"/>
          </a:p>
        </p:txBody>
      </p:sp>
    </p:spTree>
    <p:extLst>
      <p:ext uri="{BB962C8B-B14F-4D97-AF65-F5344CB8AC3E}">
        <p14:creationId xmlns:p14="http://schemas.microsoft.com/office/powerpoint/2010/main" val="2696610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A0F8045-61C8-450C-B4C7-1E330D65FEDC}" type="datetimeFigureOut">
              <a:rPr lang="fr-FR" smtClean="0"/>
              <a:t>23/02/2023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46F472-916F-4203-A455-2A35536BC623}" type="slidenum">
              <a:rPr lang="fr-FR" smtClean="0"/>
              <a:t>‹N°›</a:t>
            </a:fld>
            <a:endParaRPr lang="fr-FR"/>
          </a:p>
        </p:txBody>
      </p:sp>
    </p:spTree>
    <p:extLst>
      <p:ext uri="{BB962C8B-B14F-4D97-AF65-F5344CB8AC3E}">
        <p14:creationId xmlns:p14="http://schemas.microsoft.com/office/powerpoint/2010/main" val="3946572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A0F8045-61C8-450C-B4C7-1E330D65FEDC}" type="datetimeFigureOut">
              <a:rPr lang="fr-FR" smtClean="0"/>
              <a:t>23/02/2023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346F472-916F-4203-A455-2A35536BC623}" type="slidenum">
              <a:rPr lang="fr-FR" smtClean="0"/>
              <a:t>‹N°›</a:t>
            </a:fld>
            <a:endParaRPr lang="fr-FR"/>
          </a:p>
        </p:txBody>
      </p:sp>
    </p:spTree>
    <p:extLst>
      <p:ext uri="{BB962C8B-B14F-4D97-AF65-F5344CB8AC3E}">
        <p14:creationId xmlns:p14="http://schemas.microsoft.com/office/powerpoint/2010/main" val="3533315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A0F8045-61C8-450C-B4C7-1E330D65FEDC}" type="datetimeFigureOut">
              <a:rPr lang="fr-FR" smtClean="0"/>
              <a:t>23/02/2023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346F472-916F-4203-A455-2A35536BC623}" type="slidenum">
              <a:rPr lang="fr-FR" smtClean="0"/>
              <a:t>‹N°›</a:t>
            </a:fld>
            <a:endParaRPr lang="fr-FR"/>
          </a:p>
        </p:txBody>
      </p:sp>
    </p:spTree>
    <p:extLst>
      <p:ext uri="{BB962C8B-B14F-4D97-AF65-F5344CB8AC3E}">
        <p14:creationId xmlns:p14="http://schemas.microsoft.com/office/powerpoint/2010/main" val="221341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0F8045-61C8-450C-B4C7-1E330D65FEDC}" type="datetimeFigureOut">
              <a:rPr lang="fr-FR" smtClean="0"/>
              <a:t>23/02/2023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346F472-916F-4203-A455-2A35536BC623}" type="slidenum">
              <a:rPr lang="fr-FR" smtClean="0"/>
              <a:t>‹N°›</a:t>
            </a:fld>
            <a:endParaRPr lang="fr-FR"/>
          </a:p>
        </p:txBody>
      </p:sp>
    </p:spTree>
    <p:extLst>
      <p:ext uri="{BB962C8B-B14F-4D97-AF65-F5344CB8AC3E}">
        <p14:creationId xmlns:p14="http://schemas.microsoft.com/office/powerpoint/2010/main" val="545049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A0F8045-61C8-450C-B4C7-1E330D65FEDC}" type="datetimeFigureOut">
              <a:rPr lang="fr-FR" smtClean="0"/>
              <a:t>23/02/2023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46F472-916F-4203-A455-2A35536BC623}" type="slidenum">
              <a:rPr lang="fr-FR" smtClean="0"/>
              <a:t>‹N°›</a:t>
            </a:fld>
            <a:endParaRPr lang="fr-FR"/>
          </a:p>
        </p:txBody>
      </p:sp>
    </p:spTree>
    <p:extLst>
      <p:ext uri="{BB962C8B-B14F-4D97-AF65-F5344CB8AC3E}">
        <p14:creationId xmlns:p14="http://schemas.microsoft.com/office/powerpoint/2010/main" val="4030320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A0F8045-61C8-450C-B4C7-1E330D65FEDC}" type="datetimeFigureOut">
              <a:rPr lang="fr-FR" smtClean="0"/>
              <a:t>23/02/2023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46F472-916F-4203-A455-2A35536BC623}" type="slidenum">
              <a:rPr lang="fr-FR" smtClean="0"/>
              <a:t>‹N°›</a:t>
            </a:fld>
            <a:endParaRPr lang="fr-FR"/>
          </a:p>
        </p:txBody>
      </p:sp>
    </p:spTree>
    <p:extLst>
      <p:ext uri="{BB962C8B-B14F-4D97-AF65-F5344CB8AC3E}">
        <p14:creationId xmlns:p14="http://schemas.microsoft.com/office/powerpoint/2010/main" val="2195935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0F8045-61C8-450C-B4C7-1E330D65FEDC}" type="datetimeFigureOut">
              <a:rPr lang="fr-FR" smtClean="0"/>
              <a:t>23/02/2023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46F472-916F-4203-A455-2A35536BC623}" type="slidenum">
              <a:rPr lang="fr-FR" smtClean="0"/>
              <a:t>‹N°›</a:t>
            </a:fld>
            <a:endParaRPr lang="fr-FR"/>
          </a:p>
        </p:txBody>
      </p:sp>
    </p:spTree>
    <p:extLst>
      <p:ext uri="{BB962C8B-B14F-4D97-AF65-F5344CB8AC3E}">
        <p14:creationId xmlns:p14="http://schemas.microsoft.com/office/powerpoint/2010/main" val="3504201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92696"/>
            <a:ext cx="8640960" cy="5201424"/>
          </a:xfrm>
          <a:prstGeom prst="rect">
            <a:avLst/>
          </a:prstGeom>
        </p:spPr>
        <p:txBody>
          <a:bodyPr wrap="square">
            <a:spAutoFit/>
          </a:bodyPr>
          <a:lstStyle/>
          <a:p>
            <a:pPr algn="ctr"/>
            <a:r>
              <a:rPr lang="fr-FR" sz="3600" b="1" dirty="0"/>
              <a:t>Université de M’sila</a:t>
            </a:r>
          </a:p>
          <a:p>
            <a:pPr algn="ctr"/>
            <a:r>
              <a:rPr lang="fr-FR" sz="3600" b="1" dirty="0"/>
              <a:t>Faculté des Lettres et Langues</a:t>
            </a:r>
          </a:p>
          <a:p>
            <a:pPr algn="ctr"/>
            <a:r>
              <a:rPr lang="fr-FR" sz="3600" b="1" dirty="0"/>
              <a:t>Département de français</a:t>
            </a:r>
          </a:p>
          <a:p>
            <a:pPr algn="ctr"/>
            <a:endParaRPr lang="fr-FR" sz="3600" b="1" dirty="0"/>
          </a:p>
          <a:p>
            <a:pPr algn="ctr"/>
            <a:r>
              <a:rPr lang="fr-FR" sz="3600" b="1" dirty="0"/>
              <a:t>Module :</a:t>
            </a:r>
          </a:p>
          <a:p>
            <a:pPr algn="ctr"/>
            <a:r>
              <a:rPr lang="fr-FR" sz="4400" b="1" dirty="0"/>
              <a:t> Langue, Culture et Enseignement</a:t>
            </a:r>
          </a:p>
          <a:p>
            <a:pPr algn="ctr"/>
            <a:r>
              <a:rPr lang="fr-FR" sz="3600" b="1" dirty="0"/>
              <a:t>Niveau M2 D.L.E</a:t>
            </a:r>
          </a:p>
          <a:p>
            <a:pPr algn="ctr"/>
            <a:endParaRPr lang="fr-FR" sz="3600" b="1" dirty="0"/>
          </a:p>
          <a:p>
            <a:pPr algn="ctr"/>
            <a:r>
              <a:rPr lang="fr-FR" sz="3600" b="1" dirty="0"/>
              <a:t>Pr Lakhdar KHARCHI</a:t>
            </a:r>
          </a:p>
        </p:txBody>
      </p:sp>
    </p:spTree>
    <p:extLst>
      <p:ext uri="{BB962C8B-B14F-4D97-AF65-F5344CB8AC3E}">
        <p14:creationId xmlns:p14="http://schemas.microsoft.com/office/powerpoint/2010/main" val="520082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496944" cy="6401753"/>
          </a:xfrm>
          <a:prstGeom prst="rect">
            <a:avLst/>
          </a:prstGeom>
        </p:spPr>
        <p:txBody>
          <a:bodyPr wrap="square">
            <a:spAutoFit/>
          </a:bodyPr>
          <a:lstStyle/>
          <a:p>
            <a:r>
              <a:rPr lang="fr-FR" sz="2800" b="1" u="sng" dirty="0" smtClean="0"/>
              <a:t>La représentation</a:t>
            </a:r>
            <a:r>
              <a:rPr lang="fr-FR" sz="2800" i="1" dirty="0" smtClean="0"/>
              <a:t> est </a:t>
            </a:r>
          </a:p>
          <a:p>
            <a:r>
              <a:rPr lang="fr-FR" sz="2800" dirty="0" smtClean="0"/>
              <a:t>«une </a:t>
            </a:r>
            <a:r>
              <a:rPr lang="fr-FR" sz="2800" dirty="0"/>
              <a:t>forme de connaissance, socialement élaborée et partagée, ayant une visée pratique et concourant à la construction d’une réalité commune à un ensemble social</a:t>
            </a:r>
            <a:r>
              <a:rPr lang="fr-FR" sz="2800" dirty="0" smtClean="0"/>
              <a:t>.» D.</a:t>
            </a:r>
            <a:r>
              <a:rPr lang="fr-FR" sz="2800" i="1" dirty="0" smtClean="0"/>
              <a:t> </a:t>
            </a:r>
            <a:r>
              <a:rPr lang="fr-FR" sz="2800" dirty="0" err="1"/>
              <a:t>Jodelet</a:t>
            </a:r>
            <a:endParaRPr lang="fr-FR" sz="2800" i="1" dirty="0" smtClean="0"/>
          </a:p>
          <a:p>
            <a:endParaRPr lang="fr-FR" sz="2800" i="1" dirty="0"/>
          </a:p>
          <a:p>
            <a:r>
              <a:rPr lang="fr-FR" sz="2800" dirty="0"/>
              <a:t>Le concept de </a:t>
            </a:r>
            <a:r>
              <a:rPr lang="fr-FR" sz="2800" b="1" dirty="0"/>
              <a:t>Représentation sociale</a:t>
            </a:r>
            <a:r>
              <a:rPr lang="fr-FR" sz="2800" dirty="0"/>
              <a:t> permet de mieux comprendre les individus et les groupes en analysant la façon dont ils se représentent eux-mêmes, les autres et le monde</a:t>
            </a:r>
            <a:r>
              <a:rPr lang="fr-FR" sz="2800" dirty="0" smtClean="0"/>
              <a:t>.</a:t>
            </a:r>
          </a:p>
          <a:p>
            <a:endParaRPr lang="fr-FR" sz="2800" dirty="0"/>
          </a:p>
          <a:p>
            <a:r>
              <a:rPr lang="fr-FR" sz="2800" dirty="0"/>
              <a:t>Leurs analyses jouent un </a:t>
            </a:r>
            <a:r>
              <a:rPr lang="fr-FR" sz="2800" b="1" dirty="0"/>
              <a:t>Rôle</a:t>
            </a:r>
            <a:r>
              <a:rPr lang="fr-FR" sz="2800" dirty="0"/>
              <a:t> essentiel pour l’étude du sens commun, mais aussi celles des relations sociales au sens large.</a:t>
            </a:r>
          </a:p>
          <a:p>
            <a:endParaRPr lang="fr-FR" dirty="0"/>
          </a:p>
        </p:txBody>
      </p:sp>
    </p:spTree>
    <p:extLst>
      <p:ext uri="{BB962C8B-B14F-4D97-AF65-F5344CB8AC3E}">
        <p14:creationId xmlns:p14="http://schemas.microsoft.com/office/powerpoint/2010/main" val="2051435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280920" cy="6555641"/>
          </a:xfrm>
          <a:prstGeom prst="rect">
            <a:avLst/>
          </a:prstGeom>
        </p:spPr>
        <p:txBody>
          <a:bodyPr wrap="square">
            <a:spAutoFit/>
          </a:bodyPr>
          <a:lstStyle/>
          <a:p>
            <a:r>
              <a:rPr lang="fr-FR" sz="2800" u="sng" dirty="0"/>
              <a:t>une représentation sociale comporte trois dimensions:</a:t>
            </a:r>
            <a:endParaRPr lang="fr-FR" sz="2800" dirty="0"/>
          </a:p>
          <a:p>
            <a:endParaRPr lang="fr-FR" sz="2800" dirty="0"/>
          </a:p>
          <a:p>
            <a:pPr marL="457200" indent="-457200" algn="just">
              <a:buFont typeface="Arial" charset="0"/>
              <a:buChar char="•"/>
            </a:pPr>
            <a:r>
              <a:rPr lang="fr-FR" sz="2800" b="1" dirty="0" smtClean="0"/>
              <a:t>L'attitude </a:t>
            </a:r>
            <a:r>
              <a:rPr lang="fr-FR" sz="2800" b="1" dirty="0"/>
              <a:t>: </a:t>
            </a:r>
            <a:r>
              <a:rPr lang="fr-FR" sz="2800" dirty="0"/>
              <a:t>Elle exprime un positionnement, </a:t>
            </a:r>
            <a:r>
              <a:rPr lang="fr-FR" sz="2800" dirty="0" smtClean="0"/>
              <a:t>une</a:t>
            </a:r>
          </a:p>
          <a:p>
            <a:pPr algn="just"/>
            <a:r>
              <a:rPr lang="fr-FR" sz="2800" dirty="0" smtClean="0"/>
              <a:t>orientation </a:t>
            </a:r>
            <a:r>
              <a:rPr lang="fr-FR" sz="2800" dirty="0"/>
              <a:t>générale, positive ou négative par rapport à l'objet de la représentation.  </a:t>
            </a:r>
            <a:r>
              <a:rPr lang="fr-FR" sz="2800" b="1" dirty="0"/>
              <a:t> </a:t>
            </a:r>
            <a:endParaRPr lang="fr-FR" sz="2800" b="1" dirty="0" smtClean="0"/>
          </a:p>
          <a:p>
            <a:pPr algn="just"/>
            <a:endParaRPr lang="fr-FR" sz="2800" dirty="0"/>
          </a:p>
          <a:p>
            <a:pPr marL="457200" indent="-457200" algn="just">
              <a:buFont typeface="Arial" charset="0"/>
              <a:buChar char="•"/>
            </a:pPr>
            <a:r>
              <a:rPr lang="fr-FR" sz="2800" b="1" dirty="0" smtClean="0"/>
              <a:t>L'information </a:t>
            </a:r>
            <a:r>
              <a:rPr lang="fr-FR" sz="2800" b="1" dirty="0"/>
              <a:t>: </a:t>
            </a:r>
            <a:r>
              <a:rPr lang="fr-FR" sz="2800" dirty="0"/>
              <a:t>L’information renvoie à la somme </a:t>
            </a:r>
            <a:r>
              <a:rPr lang="fr-FR" sz="2800" dirty="0" smtClean="0"/>
              <a:t>et</a:t>
            </a:r>
          </a:p>
          <a:p>
            <a:pPr algn="just"/>
            <a:r>
              <a:rPr lang="fr-FR" sz="2800" dirty="0" smtClean="0"/>
              <a:t>à </a:t>
            </a:r>
            <a:r>
              <a:rPr lang="fr-FR" sz="2800" dirty="0"/>
              <a:t>l’organisation des connaissances sur l’objet de la représentation. Elles peuvent être plus ou moins nombreuses, variées, précises ou stéréotypées</a:t>
            </a:r>
            <a:r>
              <a:rPr lang="fr-FR" sz="2800" dirty="0" smtClean="0"/>
              <a:t>.</a:t>
            </a:r>
          </a:p>
          <a:p>
            <a:pPr algn="just"/>
            <a:endParaRPr lang="fr-FR" sz="2800" dirty="0"/>
          </a:p>
          <a:p>
            <a:pPr marL="457200" indent="-457200" algn="just">
              <a:buFont typeface="Arial" charset="0"/>
              <a:buChar char="•"/>
            </a:pPr>
            <a:r>
              <a:rPr lang="fr-FR" sz="2800" b="1" dirty="0" smtClean="0"/>
              <a:t>Le </a:t>
            </a:r>
            <a:r>
              <a:rPr lang="fr-FR" sz="2800" b="1" dirty="0"/>
              <a:t>champ de représentation : </a:t>
            </a:r>
            <a:r>
              <a:rPr lang="fr-FR" sz="2800" dirty="0"/>
              <a:t>Le contenu d’une </a:t>
            </a:r>
            <a:endParaRPr lang="fr-FR" sz="2800" dirty="0" smtClean="0"/>
          </a:p>
          <a:p>
            <a:pPr algn="just"/>
            <a:r>
              <a:rPr lang="fr-FR" sz="2800" dirty="0" smtClean="0"/>
              <a:t>représentation est constitué d’éléments à la fois      cognitifs et affectifs: C’est un ensemble d’informations organisés et structurés relatives à un objet.</a:t>
            </a:r>
            <a:endParaRPr lang="fr-FR" sz="2800" dirty="0"/>
          </a:p>
        </p:txBody>
      </p:sp>
    </p:spTree>
    <p:extLst>
      <p:ext uri="{BB962C8B-B14F-4D97-AF65-F5344CB8AC3E}">
        <p14:creationId xmlns:p14="http://schemas.microsoft.com/office/powerpoint/2010/main" val="4092854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4624"/>
            <a:ext cx="8856984" cy="7325082"/>
          </a:xfrm>
          <a:prstGeom prst="rect">
            <a:avLst/>
          </a:prstGeom>
        </p:spPr>
        <p:txBody>
          <a:bodyPr wrap="square">
            <a:spAutoFit/>
          </a:bodyPr>
          <a:lstStyle/>
          <a:p>
            <a:r>
              <a:rPr lang="fr-FR" sz="2800" u="sng" dirty="0" smtClean="0"/>
              <a:t>La </a:t>
            </a:r>
            <a:r>
              <a:rPr lang="fr-FR" sz="2800" u="sng" dirty="0"/>
              <a:t>théorie du noyau central:</a:t>
            </a:r>
          </a:p>
          <a:p>
            <a:pPr algn="just"/>
            <a:r>
              <a:rPr lang="fr-FR" sz="2200" dirty="0"/>
              <a:t>Selon ce modèle, une représentation sociale s'organise autour d'un noyau central, composant fondamental qui détermine la signification et l'organisation de la représentation. Ce noyau est consensuel et collectivement partagé. Il se caractérise par une cohérence, une stabilité qui lui permet de résister </a:t>
            </a:r>
            <a:r>
              <a:rPr lang="fr-FR" sz="2200" dirty="0" smtClean="0"/>
              <a:t>aux changements.</a:t>
            </a:r>
            <a:r>
              <a:rPr lang="fr-FR" sz="2200" dirty="0"/>
              <a:t> </a:t>
            </a:r>
            <a:endParaRPr lang="fr-FR" sz="2200" dirty="0" smtClean="0"/>
          </a:p>
          <a:p>
            <a:pPr algn="just"/>
            <a:r>
              <a:rPr lang="fr-FR" sz="2200" dirty="0" smtClean="0"/>
              <a:t>D’autres </a:t>
            </a:r>
            <a:r>
              <a:rPr lang="fr-FR" sz="2200" dirty="0"/>
              <a:t>d’éléments sont dits «périphériques» parce qu’ils sont plus instables et moins prégnants dans la représentation; ces éléments s’organisent autour du noyau central</a:t>
            </a:r>
            <a:r>
              <a:rPr lang="fr-FR" sz="2200" dirty="0" smtClean="0"/>
              <a:t>.</a:t>
            </a:r>
          </a:p>
          <a:p>
            <a:pPr algn="just"/>
            <a:r>
              <a:rPr lang="fr-FR" sz="2200" dirty="0" smtClean="0"/>
              <a:t>On </a:t>
            </a:r>
            <a:r>
              <a:rPr lang="fr-FR" sz="2200" dirty="0"/>
              <a:t>a d’un coté : Le système central qui est le fruit des déterminismes historiques, symboliques et sociaux et qui structure les pensées relatives à l'objet</a:t>
            </a:r>
            <a:r>
              <a:rPr lang="fr-FR" sz="2200" dirty="0" smtClean="0"/>
              <a:t>.</a:t>
            </a:r>
          </a:p>
          <a:p>
            <a:pPr algn="just"/>
            <a:r>
              <a:rPr lang="fr-FR" sz="2200" dirty="0" smtClean="0"/>
              <a:t>On </a:t>
            </a:r>
            <a:r>
              <a:rPr lang="fr-FR" sz="2200" dirty="0"/>
              <a:t>a d’un autre côté : Le système périphérique, en prise avec les contingences quotidiennes, qui permet, dans une certaine mesure, l'adaptation de la représentation à des contextes sociaux variés</a:t>
            </a:r>
            <a:r>
              <a:rPr lang="fr-FR" sz="2200" dirty="0" smtClean="0"/>
              <a:t>.</a:t>
            </a:r>
          </a:p>
          <a:p>
            <a:pPr algn="just"/>
            <a:endParaRPr lang="fr-FR" sz="2200" dirty="0" smtClean="0"/>
          </a:p>
          <a:p>
            <a:pPr algn="just"/>
            <a:r>
              <a:rPr lang="fr-FR" sz="2200" dirty="0" err="1" smtClean="0"/>
              <a:t>Flament</a:t>
            </a:r>
            <a:r>
              <a:rPr lang="fr-FR" sz="2200" dirty="0"/>
              <a:t> utilise la métaphore du "pare-chocs" pour expliquer que le système périphérique absorbe les conflits entre la représentation et la réalité. Il y a adaptation du système périphérique, en vertu d'un principe d'économie et en cohérence avec le noyau central.</a:t>
            </a:r>
          </a:p>
          <a:p>
            <a:pPr algn="just"/>
            <a:endParaRPr lang="fr-FR" sz="2400" dirty="0"/>
          </a:p>
        </p:txBody>
      </p:sp>
    </p:spTree>
    <p:extLst>
      <p:ext uri="{BB962C8B-B14F-4D97-AF65-F5344CB8AC3E}">
        <p14:creationId xmlns:p14="http://schemas.microsoft.com/office/powerpoint/2010/main" val="106699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424936" cy="6863417"/>
          </a:xfrm>
          <a:prstGeom prst="rect">
            <a:avLst/>
          </a:prstGeom>
        </p:spPr>
        <p:txBody>
          <a:bodyPr wrap="square">
            <a:spAutoFit/>
          </a:bodyPr>
          <a:lstStyle/>
          <a:p>
            <a:pPr algn="just"/>
            <a:r>
              <a:rPr lang="fr-FR" sz="2200" b="1" u="sng" dirty="0"/>
              <a:t>L</a:t>
            </a:r>
            <a:r>
              <a:rPr lang="fr-FR" sz="2200" b="1" u="sng" dirty="0" smtClean="0"/>
              <a:t>es </a:t>
            </a:r>
            <a:r>
              <a:rPr lang="fr-FR" sz="2200" b="1" u="sng" dirty="0"/>
              <a:t>représentations sociales comportent quatre fonctions principales </a:t>
            </a:r>
            <a:r>
              <a:rPr lang="fr-FR" sz="2200" b="1" u="sng" dirty="0" smtClean="0"/>
              <a:t>:</a:t>
            </a:r>
          </a:p>
          <a:p>
            <a:pPr algn="just"/>
            <a:endParaRPr lang="fr-FR" sz="2200" b="1" u="sng" dirty="0" smtClean="0"/>
          </a:p>
          <a:p>
            <a:pPr marL="342900" indent="-342900" algn="just">
              <a:buFont typeface="Arial" charset="0"/>
              <a:buChar char="•"/>
            </a:pPr>
            <a:r>
              <a:rPr lang="fr-FR" sz="2200" b="1" dirty="0" smtClean="0"/>
              <a:t>Une </a:t>
            </a:r>
            <a:r>
              <a:rPr lang="fr-FR" sz="2200" b="1" dirty="0"/>
              <a:t>fonction de savoir </a:t>
            </a:r>
            <a:r>
              <a:rPr lang="fr-FR" sz="2200" b="1" dirty="0" smtClean="0"/>
              <a:t>(cognitive):</a:t>
            </a:r>
          </a:p>
          <a:p>
            <a:pPr algn="just"/>
            <a:r>
              <a:rPr lang="fr-FR" sz="2200" dirty="0"/>
              <a:t> Elles vont permettre, de part leur contenus, à la fois de comprendre et d’expliquer la réalité.  Ces savoirs « naïfs » vont permettre la communication et les échanges </a:t>
            </a:r>
            <a:r>
              <a:rPr lang="fr-FR" sz="2200" dirty="0" smtClean="0"/>
              <a:t>sociaux (intégration de nouvelles données).</a:t>
            </a:r>
            <a:endParaRPr lang="fr-FR" sz="2200" dirty="0"/>
          </a:p>
          <a:p>
            <a:pPr marL="342900" indent="-342900" algn="just">
              <a:buFont typeface="Arial" charset="0"/>
              <a:buChar char="•"/>
            </a:pPr>
            <a:r>
              <a:rPr lang="fr-FR" sz="2200" b="1" dirty="0" smtClean="0"/>
              <a:t>Une </a:t>
            </a:r>
            <a:r>
              <a:rPr lang="fr-FR" sz="2200" b="1" dirty="0"/>
              <a:t>fonction identitaire </a:t>
            </a:r>
            <a:r>
              <a:rPr lang="fr-FR" sz="2200" b="1" dirty="0" smtClean="0"/>
              <a:t>:</a:t>
            </a:r>
            <a:endParaRPr lang="fr-FR" sz="2200" dirty="0"/>
          </a:p>
          <a:p>
            <a:pPr algn="just"/>
            <a:r>
              <a:rPr lang="fr-FR" sz="2200" dirty="0" smtClean="0"/>
              <a:t>Les </a:t>
            </a:r>
            <a:r>
              <a:rPr lang="fr-FR" sz="2200" dirty="0"/>
              <a:t>représentations sociales servent à définir l’</a:t>
            </a:r>
            <a:r>
              <a:rPr lang="fr-FR" sz="2200" b="1" dirty="0"/>
              <a:t>Identité sociale</a:t>
            </a:r>
            <a:r>
              <a:rPr lang="fr-FR" sz="2200" dirty="0"/>
              <a:t> de chaque individu et ainsi préserve la spécificité des groupes sociaux. Cette fonction va intervenir dans les processus de </a:t>
            </a:r>
            <a:r>
              <a:rPr lang="fr-FR" sz="2200" b="1" dirty="0"/>
              <a:t>Socialisation</a:t>
            </a:r>
            <a:r>
              <a:rPr lang="fr-FR" sz="2200" dirty="0"/>
              <a:t> ou de comparaison sociale</a:t>
            </a:r>
            <a:r>
              <a:rPr lang="fr-FR" sz="2200" dirty="0" smtClean="0"/>
              <a:t>.</a:t>
            </a:r>
          </a:p>
          <a:p>
            <a:pPr marL="342900" indent="-342900" algn="just">
              <a:buFont typeface="Arial" charset="0"/>
              <a:buChar char="•"/>
            </a:pPr>
            <a:r>
              <a:rPr lang="fr-FR" sz="2200" b="1" dirty="0" smtClean="0"/>
              <a:t>Une </a:t>
            </a:r>
            <a:r>
              <a:rPr lang="fr-FR" sz="2200" b="1" dirty="0"/>
              <a:t>fonction d’orientation </a:t>
            </a:r>
            <a:r>
              <a:rPr lang="fr-FR" sz="2200" b="1" dirty="0" smtClean="0"/>
              <a:t>:</a:t>
            </a:r>
            <a:endParaRPr lang="fr-FR" sz="2200" dirty="0"/>
          </a:p>
          <a:p>
            <a:pPr algn="just"/>
            <a:r>
              <a:rPr lang="fr-FR" sz="2200" dirty="0"/>
              <a:t> Les représentations sociales vont permettre au sujet d’anticiper, de produire des attentes mais également de se fixer ce qu’il est possible de faire dans un contexte social </a:t>
            </a:r>
            <a:r>
              <a:rPr lang="fr-FR" sz="2200" dirty="0" smtClean="0"/>
              <a:t>particulier.</a:t>
            </a:r>
            <a:r>
              <a:rPr lang="fr-FR" sz="2200" dirty="0"/>
              <a:t> </a:t>
            </a:r>
            <a:endParaRPr lang="fr-FR" sz="2200" dirty="0" smtClean="0"/>
          </a:p>
          <a:p>
            <a:pPr marL="342900" indent="-342900" algn="just">
              <a:buFont typeface="Arial" charset="0"/>
              <a:buChar char="•"/>
            </a:pPr>
            <a:r>
              <a:rPr lang="fr-FR" sz="2200" b="1" dirty="0" smtClean="0"/>
              <a:t>Une </a:t>
            </a:r>
            <a:r>
              <a:rPr lang="fr-FR" sz="2200" b="1" dirty="0"/>
              <a:t>fonction justificatrice </a:t>
            </a:r>
            <a:r>
              <a:rPr lang="fr-FR" sz="2200" b="1" dirty="0" smtClean="0"/>
              <a:t>:</a:t>
            </a:r>
          </a:p>
          <a:p>
            <a:pPr algn="just"/>
            <a:r>
              <a:rPr lang="fr-FR" sz="2200" dirty="0" smtClean="0"/>
              <a:t>Elles </a:t>
            </a:r>
            <a:r>
              <a:rPr lang="fr-FR" sz="2200" dirty="0"/>
              <a:t>peuvent aussi intervenir à posteriori et ainsi servir à justifier nos choix et attitudes. Par là, elles jouent un rôle essentiel dans le maintient ou le renforcement des positions sociales.</a:t>
            </a:r>
          </a:p>
        </p:txBody>
      </p:sp>
    </p:spTree>
    <p:extLst>
      <p:ext uri="{BB962C8B-B14F-4D97-AF65-F5344CB8AC3E}">
        <p14:creationId xmlns:p14="http://schemas.microsoft.com/office/powerpoint/2010/main" val="1447576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88640"/>
            <a:ext cx="8712968" cy="7755969"/>
          </a:xfrm>
          <a:prstGeom prst="rect">
            <a:avLst/>
          </a:prstGeom>
        </p:spPr>
        <p:txBody>
          <a:bodyPr wrap="square">
            <a:spAutoFit/>
          </a:bodyPr>
          <a:lstStyle/>
          <a:p>
            <a:pPr algn="just"/>
            <a:r>
              <a:rPr lang="fr-FR" sz="2400" b="1" dirty="0"/>
              <a:t>Les normes </a:t>
            </a:r>
            <a:r>
              <a:rPr lang="fr-FR" sz="2400" b="1" dirty="0" smtClean="0"/>
              <a:t>sociales</a:t>
            </a:r>
            <a:r>
              <a:rPr lang="fr-FR" sz="2400" dirty="0" smtClean="0"/>
              <a:t> </a:t>
            </a:r>
            <a:r>
              <a:rPr lang="fr-FR" sz="2400" dirty="0"/>
              <a:t>portent sur </a:t>
            </a:r>
            <a:r>
              <a:rPr lang="fr-FR" sz="2400" b="1" dirty="0" smtClean="0"/>
              <a:t>:</a:t>
            </a:r>
            <a:endParaRPr lang="fr-FR" sz="2400" dirty="0"/>
          </a:p>
          <a:p>
            <a:pPr algn="just"/>
            <a:r>
              <a:rPr lang="fr-FR" sz="2400" dirty="0" smtClean="0"/>
              <a:t>• des </a:t>
            </a:r>
            <a:r>
              <a:rPr lang="fr-FR" sz="2400" dirty="0"/>
              <a:t>comportements, des conduites </a:t>
            </a:r>
            <a:r>
              <a:rPr lang="fr-FR" sz="2400" i="1" dirty="0"/>
              <a:t>(Normes de comportement)</a:t>
            </a:r>
            <a:r>
              <a:rPr lang="fr-FR" sz="2400" dirty="0"/>
              <a:t>.</a:t>
            </a:r>
            <a:br>
              <a:rPr lang="fr-FR" sz="2400" dirty="0"/>
            </a:br>
            <a:r>
              <a:rPr lang="fr-FR" sz="2400" dirty="0" smtClean="0"/>
              <a:t>•des </a:t>
            </a:r>
            <a:r>
              <a:rPr lang="fr-FR" sz="2400" dirty="0"/>
              <a:t>jugements, des attitudes, des opinions, des croyances </a:t>
            </a:r>
            <a:r>
              <a:rPr lang="fr-FR" sz="2400" i="1" dirty="0"/>
              <a:t>(Normes de jugement</a:t>
            </a:r>
            <a:r>
              <a:rPr lang="fr-FR" sz="2400" i="1" dirty="0" smtClean="0"/>
              <a:t>)</a:t>
            </a:r>
            <a:r>
              <a:rPr lang="fr-FR" sz="2400" dirty="0" smtClean="0"/>
              <a:t>.</a:t>
            </a:r>
          </a:p>
          <a:p>
            <a:pPr algn="just"/>
            <a:endParaRPr lang="fr-FR" sz="2400" dirty="0"/>
          </a:p>
          <a:p>
            <a:pPr algn="just"/>
            <a:r>
              <a:rPr lang="fr-FR" sz="2400" dirty="0"/>
              <a:t>La fonction d’une norme est </a:t>
            </a:r>
            <a:r>
              <a:rPr lang="fr-FR" sz="2400"/>
              <a:t>de </a:t>
            </a:r>
            <a:r>
              <a:rPr lang="fr-FR" sz="2400" smtClean="0"/>
              <a:t>différencier </a:t>
            </a:r>
            <a:r>
              <a:rPr lang="fr-FR" sz="2400" dirty="0"/>
              <a:t>les évènements en fonction de leur désirabilité du point de vue du groupe qui </a:t>
            </a:r>
            <a:r>
              <a:rPr lang="fr-FR" sz="2400" dirty="0" smtClean="0"/>
              <a:t>génère la </a:t>
            </a:r>
            <a:r>
              <a:rPr lang="fr-FR" sz="2400" dirty="0"/>
              <a:t>norme. </a:t>
            </a:r>
          </a:p>
          <a:p>
            <a:pPr algn="just"/>
            <a:r>
              <a:rPr lang="fr-FR" sz="2400" dirty="0" smtClean="0"/>
              <a:t>• Une </a:t>
            </a:r>
            <a:r>
              <a:rPr lang="fr-FR" sz="2400" dirty="0"/>
              <a:t>norme va vous dire implicitement ce qu’il convient de faire ou de ne pas faire.</a:t>
            </a:r>
          </a:p>
          <a:p>
            <a:pPr algn="just"/>
            <a:r>
              <a:rPr lang="fr-FR" sz="2400" dirty="0"/>
              <a:t>• </a:t>
            </a:r>
            <a:r>
              <a:rPr lang="fr-FR" sz="2400" dirty="0" smtClean="0"/>
              <a:t>La </a:t>
            </a:r>
            <a:r>
              <a:rPr lang="fr-FR" sz="2400" dirty="0"/>
              <a:t>norme s’instaure indépendamment de tous critères de vérité. </a:t>
            </a:r>
          </a:p>
          <a:p>
            <a:pPr algn="just"/>
            <a:r>
              <a:rPr lang="fr-FR" sz="2400" dirty="0"/>
              <a:t>• </a:t>
            </a:r>
            <a:r>
              <a:rPr lang="fr-FR" sz="2400" dirty="0" smtClean="0"/>
              <a:t>Une </a:t>
            </a:r>
            <a:r>
              <a:rPr lang="fr-FR" sz="2400" dirty="0"/>
              <a:t>norme n’est jamais réalisée sous la contrainte.</a:t>
            </a:r>
          </a:p>
          <a:p>
            <a:pPr algn="just"/>
            <a:r>
              <a:rPr lang="fr-FR" sz="2400" dirty="0"/>
              <a:t>• </a:t>
            </a:r>
            <a:r>
              <a:rPr lang="fr-FR" sz="2400" dirty="0" smtClean="0"/>
              <a:t>Une </a:t>
            </a:r>
            <a:r>
              <a:rPr lang="fr-FR" sz="2400" dirty="0"/>
              <a:t>norme fonctionne toujours par l’intériorisation des valeurs.</a:t>
            </a:r>
          </a:p>
          <a:p>
            <a:pPr algn="just"/>
            <a:r>
              <a:rPr lang="fr-FR" sz="2400" dirty="0"/>
              <a:t>• </a:t>
            </a:r>
            <a:r>
              <a:rPr lang="fr-FR" sz="2400" dirty="0" smtClean="0"/>
              <a:t>Les </a:t>
            </a:r>
            <a:r>
              <a:rPr lang="fr-FR" sz="2400" dirty="0"/>
              <a:t>normes émanent toujours d’un groupe social ou d’une société</a:t>
            </a:r>
            <a:r>
              <a:rPr lang="fr-FR" sz="2400" dirty="0" smtClean="0"/>
              <a:t>.</a:t>
            </a:r>
          </a:p>
          <a:p>
            <a:pPr algn="just"/>
            <a:r>
              <a:rPr lang="fr-FR" sz="2400" dirty="0"/>
              <a:t>• </a:t>
            </a:r>
            <a:r>
              <a:rPr lang="fr-FR" sz="2400" dirty="0" smtClean="0"/>
              <a:t>Une </a:t>
            </a:r>
            <a:r>
              <a:rPr lang="fr-FR" sz="2400" dirty="0"/>
              <a:t>norme est donc une règle implicite (non dite) qui nous fait penser, agir sans pour autant qu’elle ait un quelconque critère de vérité.</a:t>
            </a:r>
          </a:p>
          <a:p>
            <a:r>
              <a:rPr lang="fr-FR" dirty="0"/>
              <a:t/>
            </a:r>
            <a:br>
              <a:rPr lang="fr-FR" dirty="0"/>
            </a:br>
            <a:endParaRPr lang="fr-FR" dirty="0"/>
          </a:p>
          <a:p>
            <a:r>
              <a:rPr lang="fr-FR" dirty="0"/>
              <a:t/>
            </a:r>
            <a:br>
              <a:rPr lang="fr-FR" dirty="0"/>
            </a:br>
            <a:endParaRPr lang="fr-FR" b="1" dirty="0"/>
          </a:p>
          <a:p>
            <a:endParaRPr lang="fr-FR" dirty="0"/>
          </a:p>
        </p:txBody>
      </p:sp>
    </p:spTree>
    <p:extLst>
      <p:ext uri="{BB962C8B-B14F-4D97-AF65-F5344CB8AC3E}">
        <p14:creationId xmlns:p14="http://schemas.microsoft.com/office/powerpoint/2010/main" val="2039102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92697"/>
            <a:ext cx="7772400" cy="5472608"/>
          </a:xfrm>
        </p:spPr>
        <p:txBody>
          <a:bodyPr>
            <a:normAutofit fontScale="90000"/>
          </a:bodyPr>
          <a:lstStyle/>
          <a:p>
            <a:pPr algn="just"/>
            <a:r>
              <a:rPr lang="fr-FR" dirty="0" smtClean="0"/>
              <a:t/>
            </a:r>
            <a:br>
              <a:rPr lang="fr-FR" dirty="0" smtClean="0"/>
            </a:br>
            <a:r>
              <a:rPr lang="fr-FR" dirty="0"/>
              <a:t/>
            </a:r>
            <a:br>
              <a:rPr lang="fr-FR" dirty="0"/>
            </a:br>
            <a:r>
              <a:rPr lang="fr-FR" dirty="0" smtClean="0"/>
              <a:t/>
            </a:r>
            <a:br>
              <a:rPr lang="fr-FR" dirty="0" smtClean="0"/>
            </a:br>
            <a:r>
              <a:rPr lang="fr-FR" dirty="0" smtClean="0"/>
              <a:t>INTERCULTUREL/CULTUREL </a:t>
            </a:r>
            <a:br>
              <a:rPr lang="fr-FR" dirty="0" smtClean="0"/>
            </a:br>
            <a:r>
              <a:rPr lang="fr-FR" dirty="0" smtClean="0"/>
              <a:t/>
            </a:r>
            <a:br>
              <a:rPr lang="fr-FR" dirty="0" smtClean="0"/>
            </a:br>
            <a:r>
              <a:rPr lang="fr-FR" sz="3100" dirty="0" smtClean="0"/>
              <a:t>" Le terme "interculturel" est plus généralement utilisé en opposition à "multiculturel", non seulement comme appartenant à des milieux d'origine distincts, français et anglo-saxon respectivement, mais aussi comme exprimant </a:t>
            </a:r>
            <a:r>
              <a:rPr lang="fr-FR" sz="3100" u="sng" dirty="0" smtClean="0"/>
              <a:t>deux perspectives distinctes : l'une plutôt descriptive, l'autre plus centrée sur l'action.</a:t>
            </a:r>
            <a:r>
              <a:rPr lang="fr-FR" sz="3100" dirty="0" smtClean="0"/>
              <a:t> " M. De Carlo</a:t>
            </a:r>
            <a:r>
              <a:rPr lang="fr-FR" dirty="0" smtClean="0"/>
              <a:t/>
            </a:r>
            <a:br>
              <a:rPr lang="fr-FR" dirty="0" smtClean="0"/>
            </a:br>
            <a:r>
              <a:rPr lang="fr-FR" dirty="0"/>
              <a:t/>
            </a:r>
            <a:br>
              <a:rPr lang="fr-FR" dirty="0"/>
            </a:br>
            <a:r>
              <a:rPr lang="fr-FR" dirty="0" smtClean="0"/>
              <a:t/>
            </a:r>
            <a:br>
              <a:rPr lang="fr-FR" dirty="0" smtClean="0"/>
            </a:br>
            <a:endParaRPr lang="fr-FR" dirty="0"/>
          </a:p>
        </p:txBody>
      </p:sp>
    </p:spTree>
    <p:extLst>
      <p:ext uri="{BB962C8B-B14F-4D97-AF65-F5344CB8AC3E}">
        <p14:creationId xmlns:p14="http://schemas.microsoft.com/office/powerpoint/2010/main" val="2505304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a:bodyPr>
          <a:lstStyle/>
          <a:p>
            <a:pPr marL="0" indent="0" algn="just">
              <a:buNone/>
            </a:pPr>
            <a:r>
              <a:rPr lang="fr-FR" sz="2800" dirty="0"/>
              <a:t>N</a:t>
            </a:r>
            <a:r>
              <a:rPr lang="fr-FR" sz="2800" dirty="0" smtClean="0"/>
              <a:t>ombreux sont les didacticiens qui relient l'interculturel à l'éducation et lui accordent une place privilégiée et un rôle important. </a:t>
            </a:r>
          </a:p>
          <a:p>
            <a:pPr marL="0" indent="0" algn="just">
              <a:buNone/>
            </a:pPr>
            <a:endParaRPr lang="fr-FR" sz="2800" dirty="0" smtClean="0"/>
          </a:p>
          <a:p>
            <a:pPr marL="0" indent="0" algn="just">
              <a:buNone/>
            </a:pPr>
            <a:r>
              <a:rPr lang="fr-FR" sz="2800" dirty="0" smtClean="0"/>
              <a:t>A ce propos, M-A. </a:t>
            </a:r>
            <a:r>
              <a:rPr lang="fr-FR" sz="2800" dirty="0" err="1" smtClean="0"/>
              <a:t>Prétceille</a:t>
            </a:r>
            <a:r>
              <a:rPr lang="fr-FR" sz="2800" dirty="0" smtClean="0"/>
              <a:t> définit l'interculturel comme : </a:t>
            </a:r>
          </a:p>
          <a:p>
            <a:pPr marL="0" indent="0" algn="just">
              <a:buNone/>
            </a:pPr>
            <a:endParaRPr lang="fr-FR" sz="2800" dirty="0" smtClean="0"/>
          </a:p>
          <a:p>
            <a:pPr marL="0" indent="0" algn="just">
              <a:buNone/>
            </a:pPr>
            <a:r>
              <a:rPr lang="fr-FR" sz="2800" dirty="0" smtClean="0"/>
              <a:t> " </a:t>
            </a:r>
            <a:r>
              <a:rPr lang="fr-FR" sz="2800" u="sng" dirty="0" smtClean="0"/>
              <a:t>une construction susceptible de favoriser la compréhension des problèmes sociaux et éducatifs, en liaison avec la diversité culturelle ".</a:t>
            </a:r>
            <a:endParaRPr lang="fr-FR" sz="2800" u="sng" dirty="0"/>
          </a:p>
        </p:txBody>
      </p:sp>
    </p:spTree>
    <p:extLst>
      <p:ext uri="{BB962C8B-B14F-4D97-AF65-F5344CB8AC3E}">
        <p14:creationId xmlns:p14="http://schemas.microsoft.com/office/powerpoint/2010/main" val="3715739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Autofit/>
          </a:bodyPr>
          <a:lstStyle/>
          <a:p>
            <a:pPr marL="0" indent="0" algn="just">
              <a:buNone/>
            </a:pPr>
            <a:r>
              <a:rPr lang="fr-FR" sz="2800" dirty="0"/>
              <a:t>L</a:t>
            </a:r>
            <a:r>
              <a:rPr lang="fr-FR" sz="2800" dirty="0" smtClean="0"/>
              <a:t>'approche interculturelle peut donner actuellement une réponse possible au défi lancé par les nouveaux scénarios socioculturels : " </a:t>
            </a:r>
            <a:r>
              <a:rPr lang="fr-FR" sz="2800" u="sng" dirty="0" smtClean="0"/>
              <a:t>L'emploi du mot "interculturel" implique nécessairement, si on attribue au préfixe "inter" sa pleine signification : interaction, échange, élimination des barrières, réciprocité et véritable solidarité. Si au terme "culture" on reconnaît toute sa valeur, cela implique reconnaissance des </a:t>
            </a:r>
          </a:p>
          <a:p>
            <a:pPr marL="0" indent="0" algn="just">
              <a:buNone/>
            </a:pPr>
            <a:r>
              <a:rPr lang="fr-FR" sz="2800" u="sng" dirty="0" smtClean="0"/>
              <a:t>valeurs, des modes de vie et des représentations symboliques auxquels les êtres humains, tant les individus que les sociétés, se réfèrent dans les relations avec les autres et dans la conception avec le monde . </a:t>
            </a:r>
            <a:r>
              <a:rPr lang="fr-FR" sz="2800" dirty="0" smtClean="0"/>
              <a:t>"  </a:t>
            </a:r>
          </a:p>
          <a:p>
            <a:pPr marL="0" indent="0" algn="just">
              <a:buNone/>
            </a:pPr>
            <a:r>
              <a:rPr lang="fr-FR" sz="2800" dirty="0" smtClean="0"/>
              <a:t>                                       M. De Carlo</a:t>
            </a:r>
            <a:endParaRPr lang="fr-FR" sz="2800" dirty="0"/>
          </a:p>
        </p:txBody>
      </p:sp>
    </p:spTree>
    <p:extLst>
      <p:ext uri="{BB962C8B-B14F-4D97-AF65-F5344CB8AC3E}">
        <p14:creationId xmlns:p14="http://schemas.microsoft.com/office/powerpoint/2010/main" val="1818504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64704"/>
            <a:ext cx="8424936" cy="5262979"/>
          </a:xfrm>
          <a:prstGeom prst="rect">
            <a:avLst/>
          </a:prstGeom>
        </p:spPr>
        <p:txBody>
          <a:bodyPr wrap="square">
            <a:spAutoFit/>
          </a:bodyPr>
          <a:lstStyle/>
          <a:p>
            <a:pPr algn="just"/>
            <a:r>
              <a:rPr lang="fr-FR" sz="2800" u="sng" dirty="0" smtClean="0"/>
              <a:t>Le préfixe "inter" d'interculturel indique une mise en relation et une prise en considération des interactions entre des groupes, des individus, des identités.</a:t>
            </a:r>
            <a:r>
              <a:rPr lang="fr-FR" sz="2800" dirty="0" smtClean="0"/>
              <a:t> </a:t>
            </a:r>
          </a:p>
          <a:p>
            <a:pPr algn="just"/>
            <a:r>
              <a:rPr lang="fr-FR" sz="2800" dirty="0" smtClean="0"/>
              <a:t>Ainsi l'interculturel opère une démarche, il ne correspond pas à une réalité objective. L'approche interculturelle n'a pas pour objet d'identifier autrui en l'enfermant dans un réseau de significations, ni d'établir des comparaisons sur la base d'une échelle </a:t>
            </a:r>
            <a:r>
              <a:rPr lang="fr-FR" sz="2800" dirty="0" err="1" smtClean="0"/>
              <a:t>éthnocentrée</a:t>
            </a:r>
            <a:r>
              <a:rPr lang="fr-FR" sz="2800" dirty="0" smtClean="0"/>
              <a:t>. </a:t>
            </a:r>
            <a:r>
              <a:rPr lang="fr-FR" sz="2800" u="sng" dirty="0" smtClean="0"/>
              <a:t>L'interculturel accorde une place plus importante à l'individu en tant que sujet,</a:t>
            </a:r>
            <a:r>
              <a:rPr lang="fr-FR" sz="2800" dirty="0" smtClean="0"/>
              <a:t> qu'aux caractéristiques culturelles de l'individu.</a:t>
            </a:r>
          </a:p>
          <a:p>
            <a:pPr algn="just"/>
            <a:r>
              <a:rPr lang="fr-FR" sz="2800" dirty="0" smtClean="0"/>
              <a:t>                                      M-A. </a:t>
            </a:r>
            <a:r>
              <a:rPr lang="fr-FR" sz="2800" dirty="0" err="1" smtClean="0"/>
              <a:t>Prétceille</a:t>
            </a:r>
            <a:r>
              <a:rPr lang="fr-FR" sz="2800" dirty="0" smtClean="0"/>
              <a:t> </a:t>
            </a:r>
            <a:endParaRPr lang="fr-FR" sz="2800" dirty="0"/>
          </a:p>
        </p:txBody>
      </p:sp>
    </p:spTree>
    <p:extLst>
      <p:ext uri="{BB962C8B-B14F-4D97-AF65-F5344CB8AC3E}">
        <p14:creationId xmlns:p14="http://schemas.microsoft.com/office/powerpoint/2010/main" val="513178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117" y="335846"/>
            <a:ext cx="8633759" cy="5724644"/>
          </a:xfrm>
          <a:prstGeom prst="rect">
            <a:avLst/>
          </a:prstGeom>
        </p:spPr>
        <p:txBody>
          <a:bodyPr wrap="square">
            <a:spAutoFit/>
          </a:bodyPr>
          <a:lstStyle/>
          <a:p>
            <a:pPr algn="just"/>
            <a:r>
              <a:rPr lang="fr-FR" sz="2600" dirty="0" smtClean="0"/>
              <a:t>Le concept d'interculturel prend un essor important au cours des années quatre-vingt en s'intégrant davantage en DLE . Par conséquent les particularités d'aborder la culture étrangère se sont complètement modifiées.</a:t>
            </a:r>
          </a:p>
          <a:p>
            <a:pPr algn="just"/>
            <a:r>
              <a:rPr lang="fr-FR" sz="2600" dirty="0" smtClean="0"/>
              <a:t> En effet, l'interaction est au centre du "jeu", c’est-à-dire le mécanisme d'échanges qui crée une influence réciproque, un métissage mutuel et une intersubjectivité qui lient deux interlocuteurs. L'interculturel  sollicite la coexistence de deux sujets. Le point crucial est l'identité de l'élève : étant donné que la classe de langue est le lieu de foisonnement de deux cultures différentes, </a:t>
            </a:r>
            <a:r>
              <a:rPr lang="fr-FR" sz="2600" u="sng" dirty="0" smtClean="0"/>
              <a:t>découvrir la culture maternelle, pour l'élève, sera un moyen d'appréhender les processus d'appartenance à toute autre culture différente. Il sera apte à objectiver les principes qui régissent la culture étrangère.</a:t>
            </a:r>
            <a:r>
              <a:rPr lang="fr-FR" sz="2800" dirty="0" smtClean="0"/>
              <a:t> </a:t>
            </a:r>
            <a:endParaRPr lang="fr-FR" sz="2800" dirty="0"/>
          </a:p>
        </p:txBody>
      </p:sp>
    </p:spTree>
    <p:extLst>
      <p:ext uri="{BB962C8B-B14F-4D97-AF65-F5344CB8AC3E}">
        <p14:creationId xmlns:p14="http://schemas.microsoft.com/office/powerpoint/2010/main" val="692911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60" cy="6001643"/>
          </a:xfrm>
          <a:prstGeom prst="rect">
            <a:avLst/>
          </a:prstGeom>
        </p:spPr>
        <p:txBody>
          <a:bodyPr wrap="square">
            <a:spAutoFit/>
          </a:bodyPr>
          <a:lstStyle/>
          <a:p>
            <a:pPr algn="just"/>
            <a:r>
              <a:rPr lang="fr-FR" sz="2400" dirty="0" smtClean="0"/>
              <a:t>La pragmatique ne représente guère, à elle seule, l'objectif initial de l'interculturel, c’est-à-dire </a:t>
            </a:r>
            <a:r>
              <a:rPr lang="fr-FR" sz="2400" u="sng" dirty="0" smtClean="0"/>
              <a:t>mettre à la disposition des apprenants les moyens adéquats pour une interaction /communication cohérente envers les étrangers,</a:t>
            </a:r>
            <a:r>
              <a:rPr lang="fr-FR" sz="2400" dirty="0" smtClean="0"/>
              <a:t> la visée est également formative dans le sens où une partie importante est accordée au développement de la notion de relativité des certitudes propres à l'élève. Ceci implique une certaine aisance pour l'apprenant à gérer des situations ambiguës et /ou conflictuelles relevant d'une culture différente. </a:t>
            </a:r>
          </a:p>
          <a:p>
            <a:pPr algn="just"/>
            <a:r>
              <a:rPr lang="fr-FR" sz="2400" dirty="0" smtClean="0"/>
              <a:t>Pour ce qui est des comparaisons entre cultures, celles-ci sont en contact, ce qui signifie que </a:t>
            </a:r>
            <a:r>
              <a:rPr lang="fr-FR" sz="2400" u="sng" dirty="0" smtClean="0"/>
              <a:t>l'individu ou l'apprenant accorde beaucoup d'importance au fait de comparer deux systèmes de référence, deux visions du monde.</a:t>
            </a:r>
            <a:r>
              <a:rPr lang="fr-FR" sz="2400" dirty="0" smtClean="0"/>
              <a:t> Faudrait-il encore qu'il sache tout de même faire la part des choses entre deux entités culturelles distinctes, en reconnaissant son appartenance à sa propre culture et sa propre identité, et son acceptation d'une autre réalité culturelle, paradoxale, sur bien des points. </a:t>
            </a:r>
            <a:endParaRPr lang="fr-FR" sz="2400" dirty="0"/>
          </a:p>
        </p:txBody>
      </p:sp>
    </p:spTree>
    <p:extLst>
      <p:ext uri="{BB962C8B-B14F-4D97-AF65-F5344CB8AC3E}">
        <p14:creationId xmlns:p14="http://schemas.microsoft.com/office/powerpoint/2010/main" val="625495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74345"/>
            <a:ext cx="8064896" cy="5693866"/>
          </a:xfrm>
          <a:prstGeom prst="rect">
            <a:avLst/>
          </a:prstGeom>
        </p:spPr>
        <p:txBody>
          <a:bodyPr wrap="square">
            <a:spAutoFit/>
          </a:bodyPr>
          <a:lstStyle/>
          <a:p>
            <a:pPr algn="just"/>
            <a:r>
              <a:rPr lang="fr-FR" sz="2600" dirty="0" smtClean="0"/>
              <a:t>Ce sont ces contradictions enrichissantes qui conditionnent la survie de deux ensembles culturels distincts. B. </a:t>
            </a:r>
            <a:r>
              <a:rPr lang="fr-FR" sz="2600" dirty="0" err="1" smtClean="0"/>
              <a:t>Brill</a:t>
            </a:r>
            <a:r>
              <a:rPr lang="fr-FR" sz="2600" dirty="0" smtClean="0"/>
              <a:t> et H. </a:t>
            </a:r>
            <a:r>
              <a:rPr lang="fr-FR" sz="2600" dirty="0" err="1" smtClean="0"/>
              <a:t>Lehalle</a:t>
            </a:r>
            <a:r>
              <a:rPr lang="fr-FR" sz="2600" dirty="0" smtClean="0"/>
              <a:t> déclarent que </a:t>
            </a:r>
            <a:r>
              <a:rPr lang="fr-FR" sz="2400" u="sng" dirty="0" smtClean="0"/>
              <a:t>" </a:t>
            </a:r>
            <a:r>
              <a:rPr lang="fr-FR" sz="2600" u="sng" dirty="0" smtClean="0"/>
              <a:t>l'aspect purement comparatif sera dit "interculturel" </a:t>
            </a:r>
            <a:r>
              <a:rPr lang="fr-FR" sz="2400" u="sng" dirty="0" smtClean="0"/>
              <a:t>"</a:t>
            </a:r>
            <a:r>
              <a:rPr lang="fr-FR" sz="2600" dirty="0" smtClean="0"/>
              <a:t> . </a:t>
            </a:r>
          </a:p>
          <a:p>
            <a:pPr algn="just"/>
            <a:r>
              <a:rPr lang="fr-FR" sz="2600" dirty="0" smtClean="0"/>
              <a:t>Ce qu'il faudrait comprendre, </a:t>
            </a:r>
            <a:r>
              <a:rPr lang="fr-FR" sz="2600" u="sng" dirty="0" smtClean="0"/>
              <a:t>c'est la réalité de tout un ensemble de réciprocités, d'échanges, de complexités, de relations entre cultures que véhicule le terme interculturel.</a:t>
            </a:r>
            <a:r>
              <a:rPr lang="fr-FR" sz="2600" dirty="0" smtClean="0"/>
              <a:t> Alors que le préfixe "inter" est inducteur de deux perceptions : </a:t>
            </a:r>
            <a:r>
              <a:rPr lang="fr-FR" sz="2600" u="sng" dirty="0" smtClean="0"/>
              <a:t>la première étant une liaison, une réciprocité : </a:t>
            </a:r>
            <a:r>
              <a:rPr lang="fr-FR" sz="2400" u="sng" dirty="0" smtClean="0"/>
              <a:t>"</a:t>
            </a:r>
            <a:r>
              <a:rPr lang="fr-FR" sz="2600" u="sng" dirty="0" smtClean="0"/>
              <a:t> inter- action, </a:t>
            </a:r>
            <a:r>
              <a:rPr lang="fr-FR" sz="2600" u="sng" dirty="0" err="1" smtClean="0"/>
              <a:t>inter-disciplinarité</a:t>
            </a:r>
            <a:r>
              <a:rPr lang="fr-FR" sz="2600" u="sng" dirty="0" smtClean="0"/>
              <a:t>, …. </a:t>
            </a:r>
            <a:r>
              <a:rPr lang="fr-FR" sz="2400" u="sng" dirty="0" smtClean="0"/>
              <a:t>"</a:t>
            </a:r>
            <a:r>
              <a:rPr lang="fr-FR" sz="2600" u="sng" dirty="0" smtClean="0"/>
              <a:t> .</a:t>
            </a:r>
          </a:p>
          <a:p>
            <a:pPr algn="just"/>
            <a:r>
              <a:rPr lang="fr-FR" sz="2600" dirty="0" smtClean="0"/>
              <a:t> </a:t>
            </a:r>
            <a:r>
              <a:rPr lang="fr-FR" sz="2600" u="sng" dirty="0" smtClean="0"/>
              <a:t>La deuxième se trouve être une séparation, une disjonction : </a:t>
            </a:r>
            <a:r>
              <a:rPr lang="fr-FR" sz="2400" u="sng" dirty="0" smtClean="0"/>
              <a:t>"</a:t>
            </a:r>
            <a:r>
              <a:rPr lang="fr-FR" sz="2600" u="sng" dirty="0" smtClean="0"/>
              <a:t>inter- diction, </a:t>
            </a:r>
            <a:r>
              <a:rPr lang="fr-FR" sz="2600" u="sng" dirty="0" err="1" smtClean="0"/>
              <a:t>inter-rogation</a:t>
            </a:r>
            <a:r>
              <a:rPr lang="fr-FR" sz="2600" u="sng" dirty="0" smtClean="0"/>
              <a:t>, </a:t>
            </a:r>
            <a:r>
              <a:rPr lang="fr-FR" sz="2600" u="sng" dirty="0" err="1" smtClean="0"/>
              <a:t>inter-position</a:t>
            </a:r>
            <a:r>
              <a:rPr lang="fr-FR" sz="2400" u="sng" dirty="0" smtClean="0"/>
              <a:t>"</a:t>
            </a:r>
            <a:r>
              <a:rPr lang="fr-FR" sz="2600" u="sng" dirty="0" smtClean="0"/>
              <a:t> .</a:t>
            </a:r>
            <a:r>
              <a:rPr lang="fr-FR" sz="2600" dirty="0" smtClean="0"/>
              <a:t> Toutes ces notions  représentent un véritable paradoxe dont les locuteurs peuvent tirer bénéfice. </a:t>
            </a:r>
            <a:endParaRPr lang="fr-FR" sz="2600" dirty="0"/>
          </a:p>
        </p:txBody>
      </p:sp>
    </p:spTree>
    <p:extLst>
      <p:ext uri="{BB962C8B-B14F-4D97-AF65-F5344CB8AC3E}">
        <p14:creationId xmlns:p14="http://schemas.microsoft.com/office/powerpoint/2010/main" val="2087651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8847"/>
            <a:ext cx="8280920" cy="6617196"/>
          </a:xfrm>
          <a:prstGeom prst="rect">
            <a:avLst/>
          </a:prstGeom>
        </p:spPr>
        <p:txBody>
          <a:bodyPr wrap="square">
            <a:spAutoFit/>
          </a:bodyPr>
          <a:lstStyle/>
          <a:p>
            <a:pPr algn="just"/>
            <a:r>
              <a:rPr lang="fr-FR" sz="2600" dirty="0" smtClean="0"/>
              <a:t>Toutefois </a:t>
            </a:r>
            <a:r>
              <a:rPr lang="fr-FR" sz="2600" u="sng" dirty="0" smtClean="0"/>
              <a:t>le rejet d'une conception universaliste de la culture qui supposait l'existence de normes et de valeurs humaines universelles.</a:t>
            </a:r>
            <a:r>
              <a:rPr lang="fr-FR" sz="2600" dirty="0" smtClean="0"/>
              <a:t> Alors, le savoir, l'expérience, le partage et l'école nous ont appris à adopter une vision </a:t>
            </a:r>
          </a:p>
          <a:p>
            <a:pPr algn="just"/>
            <a:r>
              <a:rPr lang="fr-FR" sz="2600" dirty="0" smtClean="0"/>
              <a:t>relativiste de la culture car </a:t>
            </a:r>
            <a:r>
              <a:rPr lang="fr-FR" sz="2800" u="sng" dirty="0" smtClean="0"/>
              <a:t>"</a:t>
            </a:r>
            <a:r>
              <a:rPr lang="fr-FR" sz="2600" u="sng" dirty="0" smtClean="0"/>
              <a:t> nous sommes ce que la culture nous fait et aucune culture ne peut se prévaloir de détenir a priori des vérités universelles </a:t>
            </a:r>
            <a:r>
              <a:rPr lang="fr-FR" sz="2800" u="sng" dirty="0" smtClean="0"/>
              <a:t>"</a:t>
            </a:r>
            <a:r>
              <a:rPr lang="fr-FR" sz="2600" u="sng" dirty="0" smtClean="0"/>
              <a:t>.</a:t>
            </a:r>
            <a:r>
              <a:rPr lang="fr-FR" sz="2600" dirty="0" smtClean="0"/>
              <a:t> C. </a:t>
            </a:r>
            <a:r>
              <a:rPr lang="fr-FR" sz="2600" dirty="0" err="1" smtClean="0"/>
              <a:t>Clanet</a:t>
            </a:r>
            <a:endParaRPr lang="fr-FR" sz="2600" dirty="0" smtClean="0"/>
          </a:p>
          <a:p>
            <a:pPr algn="just"/>
            <a:r>
              <a:rPr lang="fr-FR" sz="2600" dirty="0" smtClean="0"/>
              <a:t>Allant d'une société déjà régie par un système de valeurs et de normes culturelles qui ne sont pas, cependant, universelles, l‘enseignant se trouve dans une position délicate et inconfortable à devoir tenter de </a:t>
            </a:r>
            <a:r>
              <a:rPr lang="fr-FR" sz="2800" u="sng" dirty="0" smtClean="0"/>
              <a:t>"</a:t>
            </a:r>
            <a:r>
              <a:rPr lang="fr-FR" sz="2600" u="sng" dirty="0" smtClean="0"/>
              <a:t> dépasser ce paradoxe – coexistence d'éléments inconciliables</a:t>
            </a:r>
            <a:r>
              <a:rPr lang="fr-FR" sz="2800" u="sng" dirty="0" smtClean="0"/>
              <a:t> "</a:t>
            </a:r>
            <a:r>
              <a:rPr lang="fr-FR" sz="2600" dirty="0" smtClean="0"/>
              <a:t> C. </a:t>
            </a:r>
            <a:r>
              <a:rPr lang="fr-FR" sz="2600" dirty="0" err="1" smtClean="0"/>
              <a:t>Clanet</a:t>
            </a:r>
            <a:r>
              <a:rPr lang="fr-FR" sz="2600" dirty="0" smtClean="0"/>
              <a:t>, qui appartiennent à la culture source et ceux figurant au niveau de la culture cible, là où résident les difficultés de mise en œuvre d'une pédagogie interculturelle. </a:t>
            </a:r>
            <a:endParaRPr lang="fr-FR" sz="2600" dirty="0"/>
          </a:p>
        </p:txBody>
      </p:sp>
    </p:spTree>
    <p:extLst>
      <p:ext uri="{BB962C8B-B14F-4D97-AF65-F5344CB8AC3E}">
        <p14:creationId xmlns:p14="http://schemas.microsoft.com/office/powerpoint/2010/main" val="375898375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984</Words>
  <Application>Microsoft Office PowerPoint</Application>
  <PresentationFormat>Affichage à l'écran (4:3)</PresentationFormat>
  <Paragraphs>76</Paragraphs>
  <Slides>14</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14</vt:i4>
      </vt:variant>
    </vt:vector>
  </HeadingPairs>
  <TitlesOfParts>
    <vt:vector size="17" baseType="lpstr">
      <vt:lpstr>Arial</vt:lpstr>
      <vt:lpstr>Calibri</vt:lpstr>
      <vt:lpstr>Thème Office</vt:lpstr>
      <vt:lpstr>Présentation PowerPoint</vt:lpstr>
      <vt:lpstr>   INTERCULTUREL/CULTUREL   " Le terme "interculturel" est plus généralement utilisé en opposition à "multiculturel", non seulement comme appartenant à des milieux d'origine distincts, français et anglo-saxon respectivement, mais aussi comme exprimant deux perspectives distinctes : l'une plutôt descriptive, l'autre plus centrée sur l'action. " M. De Carlo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INTERCULTUREL/CULTUREL   " Le terme "interculturel" est plus généralement utilisé en opposition à "multiculturel", non seulement comme appartenant à des milieux d'origine distincts, français et anglo-saxon respectivement, mais aussi comme exprimant deux perspectives distinctes : l'une plutôt descriptive, l'autre plus centrée sur l'action. " M. De Carlo</dc:title>
  <dc:creator>Lakhdar</dc:creator>
  <cp:lastModifiedBy>Lakhdar KHARCHI</cp:lastModifiedBy>
  <cp:revision>15</cp:revision>
  <dcterms:created xsi:type="dcterms:W3CDTF">2014-04-28T23:07:39Z</dcterms:created>
  <dcterms:modified xsi:type="dcterms:W3CDTF">2023-02-23T13:10:13Z</dcterms:modified>
</cp:coreProperties>
</file>