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73" r:id="rId4"/>
    <p:sldId id="270" r:id="rId5"/>
    <p:sldId id="271" r:id="rId6"/>
    <p:sldId id="258" r:id="rId7"/>
    <p:sldId id="269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21" autoAdjust="0"/>
    <p:restoredTop sz="94660"/>
  </p:normalViewPr>
  <p:slideViewPr>
    <p:cSldViewPr>
      <p:cViewPr>
        <p:scale>
          <a:sx n="50" d="100"/>
          <a:sy n="50" d="100"/>
        </p:scale>
        <p:origin x="-1944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F739-58B8-406C-9179-CC81F5B8A0CF}" type="datetimeFigureOut">
              <a:rPr lang="fr-FR" smtClean="0"/>
              <a:pPr/>
              <a:t>08/12/2020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7737-673C-47FC-AA13-A0074644B3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F739-58B8-406C-9179-CC81F5B8A0CF}" type="datetimeFigureOut">
              <a:rPr lang="fr-FR" smtClean="0"/>
              <a:pPr/>
              <a:t>08/12/2020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7737-673C-47FC-AA13-A0074644B3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F739-58B8-406C-9179-CC81F5B8A0CF}" type="datetimeFigureOut">
              <a:rPr lang="fr-FR" smtClean="0"/>
              <a:pPr/>
              <a:t>08/12/2020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7737-673C-47FC-AA13-A0074644B3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F739-58B8-406C-9179-CC81F5B8A0CF}" type="datetimeFigureOut">
              <a:rPr lang="fr-FR" smtClean="0"/>
              <a:pPr/>
              <a:t>08/12/2020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7737-673C-47FC-AA13-A0074644B3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F739-58B8-406C-9179-CC81F5B8A0CF}" type="datetimeFigureOut">
              <a:rPr lang="fr-FR" smtClean="0"/>
              <a:pPr/>
              <a:t>08/12/2020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7737-673C-47FC-AA13-A0074644B3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F739-58B8-406C-9179-CC81F5B8A0CF}" type="datetimeFigureOut">
              <a:rPr lang="fr-FR" smtClean="0"/>
              <a:pPr/>
              <a:t>08/12/2020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7737-673C-47FC-AA13-A0074644B3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F739-58B8-406C-9179-CC81F5B8A0CF}" type="datetimeFigureOut">
              <a:rPr lang="fr-FR" smtClean="0"/>
              <a:pPr/>
              <a:t>08/12/2020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7737-673C-47FC-AA13-A0074644B3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F739-58B8-406C-9179-CC81F5B8A0CF}" type="datetimeFigureOut">
              <a:rPr lang="fr-FR" smtClean="0"/>
              <a:pPr/>
              <a:t>08/12/2020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7737-673C-47FC-AA13-A0074644B3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F739-58B8-406C-9179-CC81F5B8A0CF}" type="datetimeFigureOut">
              <a:rPr lang="fr-FR" smtClean="0"/>
              <a:pPr/>
              <a:t>08/12/2020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7737-673C-47FC-AA13-A0074644B3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F739-58B8-406C-9179-CC81F5B8A0CF}" type="datetimeFigureOut">
              <a:rPr lang="fr-FR" smtClean="0"/>
              <a:pPr/>
              <a:t>08/12/2020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7737-673C-47FC-AA13-A0074644B3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F739-58B8-406C-9179-CC81F5B8A0CF}" type="datetimeFigureOut">
              <a:rPr lang="fr-FR" smtClean="0"/>
              <a:pPr/>
              <a:t>08/12/2020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67737-673C-47FC-AA13-A0074644B3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FF739-58B8-406C-9179-CC81F5B8A0CF}" type="datetimeFigureOut">
              <a:rPr lang="fr-FR" smtClean="0"/>
              <a:pPr/>
              <a:t>08/12/2020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67737-673C-47FC-AA13-A0074644B3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dz/url?sa=i&amp;rct=j&amp;q=&amp;esrc=s&amp;source=images&amp;cd=&amp;cad=rja&amp;uact=8&amp;ved=0CAcQjRxqFQoTCOvinsrci8gCFUEI2wodYfwLRw&amp;url=http://www.ci.temple.tx.us/index.aspx?NID=1526&amp;psig=AFQjCNEN6BlIIkoVLvZfuoC6vbHhkFVIWw&amp;ust=1443048443442274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064896" cy="1152128"/>
          </a:xfrm>
        </p:spPr>
        <p:txBody>
          <a:bodyPr>
            <a:normAutofit fontScale="90000"/>
          </a:bodyPr>
          <a:lstStyle/>
          <a:p>
            <a:r>
              <a:rPr lang="fr-FR" sz="3800" b="1" dirty="0" smtClean="0">
                <a:latin typeface="Bookman Old Style" pitchFamily="18" charset="0"/>
              </a:rPr>
              <a:t>Les Systèmes d’Informations Géographiques</a:t>
            </a:r>
            <a:endParaRPr lang="fr-FR" sz="3800" b="1" dirty="0"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86116" y="1428736"/>
            <a:ext cx="24577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Chapitre I</a:t>
            </a:r>
            <a:endParaRPr lang="fr-FR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  <p:pic>
        <p:nvPicPr>
          <p:cNvPr id="13314" name="Picture 2" descr="http://www.ci.temple.tx.us/images/pages/N1526/gis_layer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14555"/>
            <a:ext cx="2952328" cy="3888432"/>
          </a:xfrm>
          <a:prstGeom prst="rect">
            <a:avLst/>
          </a:prstGeom>
          <a:noFill/>
        </p:spPr>
      </p:pic>
      <p:pic>
        <p:nvPicPr>
          <p:cNvPr id="13316" name="Picture 4" descr="D:\My_Documents\My_Courses\Cours_Systèmes_d'information_géographique\Cours_GIS\mapinfo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214554"/>
            <a:ext cx="5472609" cy="3931518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323528" y="6309320"/>
            <a:ext cx="8461804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Par : A.FERHATI                                                                         ahmed.ferhati@g.enp.edu.dz</a:t>
            </a:r>
          </a:p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1125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476673"/>
            <a:ext cx="7772400" cy="93610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b="1" dirty="0" smtClean="0"/>
              <a:t>Table de la matière</a:t>
            </a: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323528" y="2204864"/>
            <a:ext cx="2520280" cy="1440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Introduction :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-Définition ;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-Historique ; 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……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1547664" y="1484784"/>
            <a:ext cx="14401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835696" y="4221088"/>
            <a:ext cx="2304256" cy="23762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Représentation des données :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-Les données;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Flèche vers le bas 10"/>
          <p:cNvSpPr/>
          <p:nvPr/>
        </p:nvSpPr>
        <p:spPr>
          <a:xfrm>
            <a:off x="2987824" y="1484784"/>
            <a:ext cx="144016" cy="2664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275856" y="2204864"/>
            <a:ext cx="2520280" cy="1440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L’analyse en SIG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32040" y="4221088"/>
            <a:ext cx="2304256" cy="23762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Logiciels :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- </a:t>
            </a:r>
            <a:r>
              <a:rPr lang="fr-FR" dirty="0" err="1" smtClean="0">
                <a:solidFill>
                  <a:schemeClr val="bg1"/>
                </a:solidFill>
              </a:rPr>
              <a:t>MapInfo</a:t>
            </a:r>
            <a:r>
              <a:rPr lang="fr-FR" dirty="0" smtClean="0">
                <a:solidFill>
                  <a:schemeClr val="bg1"/>
                </a:solidFill>
              </a:rPr>
              <a:t> ;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- </a:t>
            </a:r>
            <a:r>
              <a:rPr lang="fr-FR" dirty="0" err="1" smtClean="0">
                <a:solidFill>
                  <a:schemeClr val="bg1"/>
                </a:solidFill>
              </a:rPr>
              <a:t>ArcGIS</a:t>
            </a:r>
            <a:r>
              <a:rPr lang="fr-FR" dirty="0" smtClean="0">
                <a:solidFill>
                  <a:schemeClr val="bg1"/>
                </a:solidFill>
              </a:rPr>
              <a:t> ;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- </a:t>
            </a:r>
            <a:r>
              <a:rPr lang="fr-FR" dirty="0" err="1" smtClean="0">
                <a:solidFill>
                  <a:schemeClr val="bg1"/>
                </a:solidFill>
              </a:rPr>
              <a:t>AbcMap</a:t>
            </a:r>
            <a:r>
              <a:rPr lang="fr-FR" dirty="0" smtClean="0">
                <a:solidFill>
                  <a:schemeClr val="bg1"/>
                </a:solidFill>
              </a:rPr>
              <a:t> ;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-</a:t>
            </a:r>
            <a:r>
              <a:rPr lang="fr-FR" dirty="0" err="1" smtClean="0">
                <a:solidFill>
                  <a:schemeClr val="bg1"/>
                </a:solidFill>
              </a:rPr>
              <a:t>Qgis</a:t>
            </a:r>
            <a:r>
              <a:rPr lang="fr-FR" dirty="0" smtClean="0">
                <a:solidFill>
                  <a:schemeClr val="bg1"/>
                </a:solidFill>
              </a:rPr>
              <a:t>;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,….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00192" y="2204864"/>
            <a:ext cx="2520280" cy="1440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-Exemple de Bases de données - Application</a:t>
            </a:r>
          </a:p>
        </p:txBody>
      </p:sp>
      <p:sp>
        <p:nvSpPr>
          <p:cNvPr id="15" name="Flèche vers le bas 14"/>
          <p:cNvSpPr/>
          <p:nvPr/>
        </p:nvSpPr>
        <p:spPr>
          <a:xfrm>
            <a:off x="6084168" y="1484784"/>
            <a:ext cx="144016" cy="2664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vers le bas 15"/>
          <p:cNvSpPr/>
          <p:nvPr/>
        </p:nvSpPr>
        <p:spPr>
          <a:xfrm>
            <a:off x="4572000" y="1484784"/>
            <a:ext cx="14401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e bas 16"/>
          <p:cNvSpPr/>
          <p:nvPr/>
        </p:nvSpPr>
        <p:spPr>
          <a:xfrm>
            <a:off x="7524328" y="1484784"/>
            <a:ext cx="14401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600" b="1" dirty="0" smtClean="0">
                <a:latin typeface="Bell MT" pitchFamily="18" charset="0"/>
              </a:rPr>
              <a:t>Chapitre  I  </a:t>
            </a:r>
            <a:endParaRPr lang="fr-FR" sz="3600" b="1" dirty="0">
              <a:latin typeface="Bell MT" pitchFamily="18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683568" y="1700808"/>
            <a:ext cx="7848872" cy="1440160"/>
          </a:xfrm>
          <a:prstGeom prst="rightArrow">
            <a:avLst>
              <a:gd name="adj1" fmla="val 70896"/>
              <a:gd name="adj2" fmla="val 532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Cambria" pitchFamily="18" charset="0"/>
              </a:rPr>
              <a:t>I</a:t>
            </a:r>
            <a:r>
              <a:rPr lang="fr-FR" sz="2800" b="1" dirty="0" smtClean="0"/>
              <a:t>- C’est quoi un système d’information géographique ?</a:t>
            </a:r>
            <a:endParaRPr lang="fr-FR" sz="2800" b="1" dirty="0"/>
          </a:p>
        </p:txBody>
      </p:sp>
      <p:sp>
        <p:nvSpPr>
          <p:cNvPr id="6" name="Flèche droite 5"/>
          <p:cNvSpPr/>
          <p:nvPr/>
        </p:nvSpPr>
        <p:spPr>
          <a:xfrm>
            <a:off x="683568" y="3212976"/>
            <a:ext cx="7848872" cy="1440160"/>
          </a:xfrm>
          <a:prstGeom prst="rightArrow">
            <a:avLst>
              <a:gd name="adj1" fmla="val 70896"/>
              <a:gd name="adj2" fmla="val 532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Cambria" pitchFamily="18" charset="0"/>
              </a:rPr>
              <a:t>II</a:t>
            </a:r>
            <a:r>
              <a:rPr lang="fr-FR" sz="2800" b="1" dirty="0" smtClean="0"/>
              <a:t>-Quelle est l’origine des systèmes d’information géographiques ?</a:t>
            </a:r>
            <a:endParaRPr lang="fr-FR" sz="2800" b="1" dirty="0"/>
          </a:p>
        </p:txBody>
      </p:sp>
      <p:sp>
        <p:nvSpPr>
          <p:cNvPr id="7" name="Flèche droite 6"/>
          <p:cNvSpPr/>
          <p:nvPr/>
        </p:nvSpPr>
        <p:spPr>
          <a:xfrm>
            <a:off x="683568" y="4725144"/>
            <a:ext cx="7848872" cy="1440160"/>
          </a:xfrm>
          <a:prstGeom prst="rightArrow">
            <a:avLst>
              <a:gd name="adj1" fmla="val 70896"/>
              <a:gd name="adj2" fmla="val 532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atin typeface="Cambria" pitchFamily="18" charset="0"/>
              </a:rPr>
              <a:t>III</a:t>
            </a:r>
            <a:r>
              <a:rPr lang="fr-FR" sz="2800" b="1" dirty="0" smtClean="0"/>
              <a:t>-Quelle est l’utilité  des systèmes d’information géographiques ?</a:t>
            </a:r>
            <a:endParaRPr lang="fr-FR" sz="2800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83568" y="404664"/>
            <a:ext cx="7772400" cy="93610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ystème d’</a:t>
            </a: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nformation</a:t>
            </a:r>
            <a:r>
              <a:rPr kumimoji="0" lang="fr-FR" sz="44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éographique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3648" y="1844824"/>
            <a:ext cx="7416824" cy="12241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Système : </a:t>
            </a:r>
          </a:p>
          <a:p>
            <a:pPr algn="ctr"/>
            <a:r>
              <a:rPr lang="fr-FR" sz="2400" dirty="0" smtClean="0"/>
              <a:t>Ensemble de procédés, de pratiques organisées, destinés à assurer une fonction définie.</a:t>
            </a:r>
            <a:endParaRPr lang="fr-FR" sz="2400" b="1" dirty="0" smtClean="0">
              <a:solidFill>
                <a:schemeClr val="bg1"/>
              </a:solidFill>
            </a:endParaRPr>
          </a:p>
        </p:txBody>
      </p:sp>
      <p:sp>
        <p:nvSpPr>
          <p:cNvPr id="15" name="Flèche à angle droit 14"/>
          <p:cNvSpPr/>
          <p:nvPr/>
        </p:nvSpPr>
        <p:spPr>
          <a:xfrm rot="5400000">
            <a:off x="323528" y="1700808"/>
            <a:ext cx="1440160" cy="72008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403648" y="3429000"/>
            <a:ext cx="7416824" cy="12241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Information : </a:t>
            </a:r>
          </a:p>
          <a:p>
            <a:pPr algn="ctr"/>
            <a:r>
              <a:rPr lang="fr-FR" sz="2400" dirty="0" smtClean="0"/>
              <a:t>Elément de connaissance susceptible d’être codé pour être conservé, traité ou communiqué.</a:t>
            </a:r>
            <a:endParaRPr lang="fr-FR" sz="2400" b="1" dirty="0" smtClean="0">
              <a:solidFill>
                <a:schemeClr val="bg1"/>
              </a:solidFill>
            </a:endParaRPr>
          </a:p>
        </p:txBody>
      </p:sp>
      <p:sp>
        <p:nvSpPr>
          <p:cNvPr id="17" name="Flèche à angle droit 16"/>
          <p:cNvSpPr/>
          <p:nvPr/>
        </p:nvSpPr>
        <p:spPr>
          <a:xfrm rot="5400000">
            <a:off x="-324544" y="2348880"/>
            <a:ext cx="2736304" cy="72008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403648" y="5013176"/>
            <a:ext cx="7416824" cy="15121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</a:rPr>
              <a:t>Géographie : </a:t>
            </a:r>
          </a:p>
          <a:p>
            <a:pPr algn="ctr"/>
            <a:r>
              <a:rPr lang="fr-FR" sz="2400" dirty="0" smtClean="0"/>
              <a:t>Science qui a pour objet la description de la Terre et en particulier l'étude des phénomènes physiques, biologiques et humains .</a:t>
            </a:r>
            <a:endParaRPr lang="fr-FR" sz="2400" b="1" dirty="0" smtClean="0">
              <a:solidFill>
                <a:schemeClr val="bg1"/>
              </a:solidFill>
            </a:endParaRPr>
          </a:p>
        </p:txBody>
      </p:sp>
      <p:sp>
        <p:nvSpPr>
          <p:cNvPr id="19" name="Flèche à angle droit 18"/>
          <p:cNvSpPr/>
          <p:nvPr/>
        </p:nvSpPr>
        <p:spPr>
          <a:xfrm rot="5400000">
            <a:off x="-1224644" y="3248980"/>
            <a:ext cx="4536504" cy="72008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995120" cy="648072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1-Système d’Information :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208823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Low">
              <a:lnSpc>
                <a:spcPct val="120000"/>
              </a:lnSpc>
            </a:pPr>
            <a:r>
              <a:rPr lang="fr-FR" sz="2500" dirty="0" smtClean="0"/>
              <a:t>Est un ensemble organisé de ressources qui permet de </a:t>
            </a:r>
            <a:r>
              <a:rPr lang="fr-FR" sz="2500" b="1" dirty="0" smtClean="0"/>
              <a:t>collecter, stocker, traiter et diffuser de l'information</a:t>
            </a:r>
            <a:r>
              <a:rPr lang="fr-FR" sz="2500" dirty="0" smtClean="0"/>
              <a:t>.</a:t>
            </a:r>
          </a:p>
          <a:p>
            <a:pPr algn="justLow">
              <a:lnSpc>
                <a:spcPct val="120000"/>
              </a:lnSpc>
              <a:buNone/>
            </a:pPr>
            <a:r>
              <a:rPr lang="fr-FR" sz="2500" dirty="0" smtClean="0"/>
              <a:t>Ex: Systèmes qui gèrent les banques, la poste, les relevées de notes des étudiants,…etc.  </a:t>
            </a:r>
          </a:p>
          <a:p>
            <a:endParaRPr lang="fr-FR" sz="25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539552" y="3068960"/>
            <a:ext cx="699512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2-Information Géographique :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536" y="3861048"/>
            <a:ext cx="8280920" cy="26314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Low">
              <a:lnSpc>
                <a:spcPct val="120000"/>
              </a:lnSpc>
              <a:spcBef>
                <a:spcPct val="20000"/>
              </a:spcBef>
              <a:buFont typeface="Arial" pitchFamily="34" charset="0"/>
            </a:pPr>
            <a:r>
              <a:rPr lang="fr-FR" sz="2500" dirty="0" smtClean="0"/>
              <a:t>Est une </a:t>
            </a:r>
            <a:r>
              <a:rPr lang="fr-FR" sz="2500" b="1" dirty="0" smtClean="0"/>
              <a:t>information relative à un objet ou un phénomène sur le globe terrestre</a:t>
            </a:r>
            <a:r>
              <a:rPr lang="fr-FR" sz="2500" dirty="0" smtClean="0"/>
              <a:t> ayant </a:t>
            </a:r>
            <a:r>
              <a:rPr lang="fr-FR" sz="2500" b="1" dirty="0" smtClean="0"/>
              <a:t>une référence au territoire (référence à l’espace)</a:t>
            </a:r>
            <a:r>
              <a:rPr lang="fr-FR" sz="2500" dirty="0" smtClean="0"/>
              <a:t>, soit sous la forme de :</a:t>
            </a:r>
          </a:p>
          <a:p>
            <a:pPr>
              <a:buFontTx/>
              <a:buChar char="-"/>
            </a:pPr>
            <a:r>
              <a:rPr lang="fr-FR" sz="2500" dirty="0" smtClean="0"/>
              <a:t>Coordonnées;</a:t>
            </a:r>
          </a:p>
          <a:p>
            <a:pPr>
              <a:buFontTx/>
              <a:buChar char="-"/>
            </a:pPr>
            <a:r>
              <a:rPr lang="fr-FR" sz="2500" dirty="0" smtClean="0"/>
              <a:t>Nom d’un lieu;</a:t>
            </a:r>
          </a:p>
          <a:p>
            <a:pPr>
              <a:buFontTx/>
              <a:buChar char="-"/>
            </a:pPr>
            <a:r>
              <a:rPr lang="fr-FR" sz="2500" dirty="0" smtClean="0"/>
              <a:t>Adresse,…etc.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316416" y="0"/>
            <a:ext cx="827584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Bell MT" pitchFamily="18" charset="0"/>
              </a:rPr>
              <a:t>Chap. I</a:t>
            </a:r>
            <a:endParaRPr lang="fr-FR" sz="1600" b="1" dirty="0">
              <a:latin typeface="Bell MT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27984" y="1340768"/>
            <a:ext cx="4320480" cy="2808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b="1" dirty="0" err="1" smtClean="0"/>
              <a:t>Déf</a:t>
            </a:r>
            <a:r>
              <a:rPr lang="fr-FR" sz="2400" b="1" dirty="0" smtClean="0"/>
              <a:t>.1- Est </a:t>
            </a:r>
            <a:r>
              <a:rPr lang="fr-FR" sz="2400" b="1" dirty="0"/>
              <a:t>un </a:t>
            </a:r>
            <a:r>
              <a:rPr lang="fr-FR" sz="2400" b="1" dirty="0" smtClean="0"/>
              <a:t>ensemble de </a:t>
            </a:r>
            <a:r>
              <a:rPr lang="fr-FR" sz="2400" b="1" dirty="0"/>
              <a:t>données repérées dans </a:t>
            </a:r>
            <a:r>
              <a:rPr lang="fr-FR" sz="2400" b="1" dirty="0" smtClean="0"/>
              <a:t>l’espace, structurées de </a:t>
            </a:r>
            <a:r>
              <a:rPr lang="fr-FR" sz="2400" b="1" dirty="0"/>
              <a:t>façon à </a:t>
            </a:r>
            <a:r>
              <a:rPr lang="fr-FR" sz="2400" b="1" dirty="0" smtClean="0"/>
              <a:t>pouvoir en </a:t>
            </a:r>
            <a:r>
              <a:rPr lang="fr-FR" sz="2400" b="1" i="1" dirty="0">
                <a:solidFill>
                  <a:srgbClr val="FF0000"/>
                </a:solidFill>
              </a:rPr>
              <a:t>extraire </a:t>
            </a:r>
            <a:r>
              <a:rPr lang="fr-FR" sz="2400" b="1" i="1" dirty="0" smtClean="0">
                <a:solidFill>
                  <a:srgbClr val="FF0000"/>
                </a:solidFill>
              </a:rPr>
              <a:t>facilement </a:t>
            </a:r>
            <a:r>
              <a:rPr lang="fr-FR" sz="2400" b="1" i="1" dirty="0">
                <a:solidFill>
                  <a:srgbClr val="FF0000"/>
                </a:solidFill>
              </a:rPr>
              <a:t>des synthèses utiles à la </a:t>
            </a:r>
            <a:r>
              <a:rPr lang="fr-FR" sz="2400" b="1" i="1" dirty="0" smtClean="0">
                <a:solidFill>
                  <a:srgbClr val="FF0000"/>
                </a:solidFill>
              </a:rPr>
              <a:t>décision</a:t>
            </a:r>
            <a:r>
              <a:rPr lang="fr-FR" sz="2400" b="1" dirty="0" smtClean="0"/>
              <a:t>.</a:t>
            </a:r>
          </a:p>
          <a:p>
            <a:pPr>
              <a:buNone/>
            </a:pPr>
            <a:endParaRPr lang="fr-FR" sz="2400" b="1" dirty="0" smtClean="0"/>
          </a:p>
          <a:p>
            <a:pPr>
              <a:buNone/>
            </a:pPr>
            <a:endParaRPr lang="fr-FR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412776"/>
            <a:ext cx="4104456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572000" y="4005064"/>
            <a:ext cx="4464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 smtClean="0"/>
              <a:t>Déf</a:t>
            </a:r>
            <a:r>
              <a:rPr lang="fr-FR" sz="2400" b="1" dirty="0" smtClean="0"/>
              <a:t>.2- Est </a:t>
            </a:r>
            <a:r>
              <a:rPr lang="fr-FR" sz="2400" b="1" i="1" dirty="0" smtClean="0">
                <a:solidFill>
                  <a:srgbClr val="FF0000"/>
                </a:solidFill>
              </a:rPr>
              <a:t>un système d'information </a:t>
            </a:r>
            <a:r>
              <a:rPr lang="fr-FR" sz="2400" b="1" dirty="0" smtClean="0"/>
              <a:t>conçu pour </a:t>
            </a:r>
            <a:r>
              <a:rPr lang="fr-FR" sz="2400" b="1" i="1" dirty="0" smtClean="0">
                <a:solidFill>
                  <a:srgbClr val="FF0000"/>
                </a:solidFill>
              </a:rPr>
              <a:t>recueillir, stocker, traiter, analyser, gérer et présenter</a:t>
            </a:r>
            <a:r>
              <a:rPr lang="fr-FR" sz="2400" b="1" dirty="0" smtClean="0"/>
              <a:t> tous les types de données spatiales et géographiques.</a:t>
            </a:r>
            <a:endParaRPr lang="fr-FR" sz="2400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778098"/>
          </a:xfrm>
        </p:spPr>
        <p:txBody>
          <a:bodyPr/>
          <a:lstStyle/>
          <a:p>
            <a:r>
              <a:rPr lang="fr-FR" dirty="0" smtClean="0"/>
              <a:t>Définitions :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316416" y="0"/>
            <a:ext cx="827584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Bell MT" pitchFamily="18" charset="0"/>
              </a:rPr>
              <a:t>Chap. I</a:t>
            </a:r>
            <a:endParaRPr lang="fr-FR" sz="1600" b="1" dirty="0">
              <a:latin typeface="Bell MT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47248" cy="720080"/>
          </a:xfrm>
        </p:spPr>
        <p:txBody>
          <a:bodyPr>
            <a:noAutofit/>
          </a:bodyPr>
          <a:lstStyle/>
          <a:p>
            <a:pPr algn="l"/>
            <a:r>
              <a:rPr lang="fr-FR" sz="3200" b="1" dirty="0" smtClean="0"/>
              <a:t>Définition. 3 :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9552" y="1196752"/>
            <a:ext cx="8208912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r-FR" sz="2400" dirty="0" smtClean="0"/>
              <a:t>Un SIG est un système d’information permettant, à partir de diverses sources, de </a:t>
            </a:r>
            <a:r>
              <a:rPr lang="fr-FR" sz="2400" b="1" dirty="0" smtClean="0"/>
              <a:t>Rassembler et Organiser, de Gérer, d’Analyser et Combiner, d’Elaborer et de Présenter des informations localisées géographiquement</a:t>
            </a:r>
            <a:r>
              <a:rPr lang="fr-FR" sz="2400" dirty="0" smtClean="0"/>
              <a:t> contribuant notamment à la gestion de l’espace.      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4293096"/>
            <a:ext cx="8208912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Définition adoptée par le comité scientifique de « Colloque intégration de la photogrammétrie et la télédétection dans les SIG. Strasbourg 1990.    </a:t>
            </a: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8316416" y="0"/>
            <a:ext cx="827584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Bell MT" pitchFamily="18" charset="0"/>
              </a:rPr>
              <a:t>Chap. I</a:t>
            </a:r>
            <a:endParaRPr lang="fr-FR" sz="1600" b="1" dirty="0">
              <a:latin typeface="Bell MT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2015</TotalTime>
  <Words>360</Words>
  <Application>Microsoft Office PowerPoint</Application>
  <PresentationFormat>Affichage à l'écran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Les Systèmes d’Informations Géographiques</vt:lpstr>
      <vt:lpstr>Table de la matière</vt:lpstr>
      <vt:lpstr>Chapitre  I  </vt:lpstr>
      <vt:lpstr>Diapositive 4</vt:lpstr>
      <vt:lpstr>1-Système d’Information :</vt:lpstr>
      <vt:lpstr>Définitions :</vt:lpstr>
      <vt:lpstr>Définition. 3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Système d’Information Géographique</dc:title>
  <dc:creator>Saad</dc:creator>
  <cp:lastModifiedBy>ferhati</cp:lastModifiedBy>
  <cp:revision>539</cp:revision>
  <dcterms:created xsi:type="dcterms:W3CDTF">2015-09-22T22:37:00Z</dcterms:created>
  <dcterms:modified xsi:type="dcterms:W3CDTF">2020-12-08T20:44:13Z</dcterms:modified>
</cp:coreProperties>
</file>