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31"/>
  </p:notesMasterIdLst>
  <p:handoutMasterIdLst>
    <p:handoutMasterId r:id="rId32"/>
  </p:handoutMasterIdLst>
  <p:sldIdLst>
    <p:sldId id="488" r:id="rId2"/>
    <p:sldId id="474" r:id="rId3"/>
    <p:sldId id="495" r:id="rId4"/>
    <p:sldId id="496" r:id="rId5"/>
    <p:sldId id="498" r:id="rId6"/>
    <p:sldId id="500" r:id="rId7"/>
    <p:sldId id="501" r:id="rId8"/>
    <p:sldId id="508" r:id="rId9"/>
    <p:sldId id="509" r:id="rId10"/>
    <p:sldId id="510" r:id="rId11"/>
    <p:sldId id="511" r:id="rId12"/>
    <p:sldId id="512" r:id="rId13"/>
    <p:sldId id="513" r:id="rId14"/>
    <p:sldId id="514" r:id="rId15"/>
    <p:sldId id="516" r:id="rId16"/>
    <p:sldId id="517" r:id="rId17"/>
    <p:sldId id="518" r:id="rId18"/>
    <p:sldId id="519" r:id="rId19"/>
    <p:sldId id="520" r:id="rId20"/>
    <p:sldId id="521" r:id="rId21"/>
    <p:sldId id="522" r:id="rId22"/>
    <p:sldId id="523" r:id="rId23"/>
    <p:sldId id="526" r:id="rId24"/>
    <p:sldId id="525" r:id="rId25"/>
    <p:sldId id="524" r:id="rId26"/>
    <p:sldId id="527" r:id="rId27"/>
    <p:sldId id="528" r:id="rId28"/>
    <p:sldId id="529" r:id="rId29"/>
    <p:sldId id="43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AC977F7-D9C8-43C1-8998-EDA01780629E}">
          <p14:sldIdLst>
            <p14:sldId id="488"/>
            <p14:sldId id="474"/>
            <p14:sldId id="495"/>
            <p14:sldId id="496"/>
            <p14:sldId id="498"/>
            <p14:sldId id="500"/>
            <p14:sldId id="501"/>
            <p14:sldId id="508"/>
            <p14:sldId id="509"/>
            <p14:sldId id="510"/>
            <p14:sldId id="511"/>
            <p14:sldId id="512"/>
            <p14:sldId id="513"/>
            <p14:sldId id="514"/>
            <p14:sldId id="516"/>
            <p14:sldId id="517"/>
            <p14:sldId id="518"/>
            <p14:sldId id="519"/>
            <p14:sldId id="520"/>
            <p14:sldId id="521"/>
            <p14:sldId id="522"/>
            <p14:sldId id="523"/>
            <p14:sldId id="526"/>
            <p14:sldId id="525"/>
            <p14:sldId id="524"/>
            <p14:sldId id="527"/>
            <p14:sldId id="528"/>
            <p14:sldId id="529"/>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4806" autoAdjust="0"/>
  </p:normalViewPr>
  <p:slideViewPr>
    <p:cSldViewPr>
      <p:cViewPr varScale="1">
        <p:scale>
          <a:sx n="64" d="100"/>
          <a:sy n="64" d="100"/>
        </p:scale>
        <p:origin x="198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DZ"/>
              <a:t>د. سوسن بوزيدة</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928204-BCBF-49AD-9090-82D477BB6E9B}" type="datetime1">
              <a:rPr lang="fr-FR" smtClean="0"/>
              <a:t>17/12/2022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ar-DZ"/>
              <a:t>د.سوسن بوزيدة</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0314E0-9AFE-4EE0-BC37-252987CB66A2}" type="slidenum">
              <a:rPr lang="fr-FR" smtClean="0"/>
              <a:t>‹N°›</a:t>
            </a:fld>
            <a:endParaRPr lang="fr-FR"/>
          </a:p>
        </p:txBody>
      </p:sp>
    </p:spTree>
    <p:extLst>
      <p:ext uri="{BB962C8B-B14F-4D97-AF65-F5344CB8AC3E}">
        <p14:creationId xmlns:p14="http://schemas.microsoft.com/office/powerpoint/2010/main" val="25536786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DZ"/>
              <a:t>د. سوسن بوزيدة</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62A31-AFF2-49CB-96E7-7D25F4E218D2}" type="datetime1">
              <a:rPr lang="fr-FR" smtClean="0"/>
              <a:t>17/12/2022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ar-DZ"/>
              <a:t>د.سوسن بوزيدة</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0724F-A288-47FE-ADFF-9F04947B9588}" type="slidenum">
              <a:rPr lang="fr-FR" smtClean="0"/>
              <a:t>‹N°›</a:t>
            </a:fld>
            <a:endParaRPr lang="fr-FR"/>
          </a:p>
        </p:txBody>
      </p:sp>
    </p:spTree>
    <p:extLst>
      <p:ext uri="{BB962C8B-B14F-4D97-AF65-F5344CB8AC3E}">
        <p14:creationId xmlns:p14="http://schemas.microsoft.com/office/powerpoint/2010/main" val="27105255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a:t>
            </a:fld>
            <a:endParaRPr lang="fr-FR"/>
          </a:p>
        </p:txBody>
      </p:sp>
    </p:spTree>
    <p:extLst>
      <p:ext uri="{BB962C8B-B14F-4D97-AF65-F5344CB8AC3E}">
        <p14:creationId xmlns:p14="http://schemas.microsoft.com/office/powerpoint/2010/main" val="1119982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14</a:t>
            </a:fld>
            <a:endParaRPr lang="fr-FR"/>
          </a:p>
        </p:txBody>
      </p:sp>
    </p:spTree>
    <p:extLst>
      <p:ext uri="{BB962C8B-B14F-4D97-AF65-F5344CB8AC3E}">
        <p14:creationId xmlns:p14="http://schemas.microsoft.com/office/powerpoint/2010/main" val="307034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latak</a:t>
            </a:r>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15</a:t>
            </a:fld>
            <a:endParaRPr lang="fr-FR"/>
          </a:p>
        </p:txBody>
      </p:sp>
    </p:spTree>
    <p:extLst>
      <p:ext uri="{BB962C8B-B14F-4D97-AF65-F5344CB8AC3E}">
        <p14:creationId xmlns:p14="http://schemas.microsoft.com/office/powerpoint/2010/main" val="406455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16</a:t>
            </a:fld>
            <a:endParaRPr lang="fr-FR"/>
          </a:p>
        </p:txBody>
      </p:sp>
    </p:spTree>
    <p:extLst>
      <p:ext uri="{BB962C8B-B14F-4D97-AF65-F5344CB8AC3E}">
        <p14:creationId xmlns:p14="http://schemas.microsoft.com/office/powerpoint/2010/main" val="361112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17</a:t>
            </a:fld>
            <a:endParaRPr lang="fr-FR"/>
          </a:p>
        </p:txBody>
      </p:sp>
    </p:spTree>
    <p:extLst>
      <p:ext uri="{BB962C8B-B14F-4D97-AF65-F5344CB8AC3E}">
        <p14:creationId xmlns:p14="http://schemas.microsoft.com/office/powerpoint/2010/main" val="149245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18</a:t>
            </a:fld>
            <a:endParaRPr lang="fr-FR"/>
          </a:p>
        </p:txBody>
      </p:sp>
    </p:spTree>
    <p:extLst>
      <p:ext uri="{BB962C8B-B14F-4D97-AF65-F5344CB8AC3E}">
        <p14:creationId xmlns:p14="http://schemas.microsoft.com/office/powerpoint/2010/main" val="222822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19</a:t>
            </a:fld>
            <a:endParaRPr lang="fr-FR"/>
          </a:p>
        </p:txBody>
      </p:sp>
    </p:spTree>
    <p:extLst>
      <p:ext uri="{BB962C8B-B14F-4D97-AF65-F5344CB8AC3E}">
        <p14:creationId xmlns:p14="http://schemas.microsoft.com/office/powerpoint/2010/main" val="341982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20</a:t>
            </a:fld>
            <a:endParaRPr lang="fr-FR"/>
          </a:p>
        </p:txBody>
      </p:sp>
    </p:spTree>
    <p:extLst>
      <p:ext uri="{BB962C8B-B14F-4D97-AF65-F5344CB8AC3E}">
        <p14:creationId xmlns:p14="http://schemas.microsoft.com/office/powerpoint/2010/main" val="269822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21</a:t>
            </a:fld>
            <a:endParaRPr lang="fr-FR"/>
          </a:p>
        </p:txBody>
      </p:sp>
    </p:spTree>
    <p:extLst>
      <p:ext uri="{BB962C8B-B14F-4D97-AF65-F5344CB8AC3E}">
        <p14:creationId xmlns:p14="http://schemas.microsoft.com/office/powerpoint/2010/main" val="153141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22</a:t>
            </a:fld>
            <a:endParaRPr lang="fr-FR"/>
          </a:p>
        </p:txBody>
      </p:sp>
    </p:spTree>
    <p:extLst>
      <p:ext uri="{BB962C8B-B14F-4D97-AF65-F5344CB8AC3E}">
        <p14:creationId xmlns:p14="http://schemas.microsoft.com/office/powerpoint/2010/main" val="210315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23</a:t>
            </a:fld>
            <a:endParaRPr lang="fr-FR"/>
          </a:p>
        </p:txBody>
      </p:sp>
    </p:spTree>
    <p:extLst>
      <p:ext uri="{BB962C8B-B14F-4D97-AF65-F5344CB8AC3E}">
        <p14:creationId xmlns:p14="http://schemas.microsoft.com/office/powerpoint/2010/main" val="92083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4</a:t>
            </a:fld>
            <a:endParaRPr lang="fr-FR"/>
          </a:p>
        </p:txBody>
      </p:sp>
    </p:spTree>
    <p:extLst>
      <p:ext uri="{BB962C8B-B14F-4D97-AF65-F5344CB8AC3E}">
        <p14:creationId xmlns:p14="http://schemas.microsoft.com/office/powerpoint/2010/main" val="91470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24</a:t>
            </a:fld>
            <a:endParaRPr lang="fr-FR"/>
          </a:p>
        </p:txBody>
      </p:sp>
    </p:spTree>
    <p:extLst>
      <p:ext uri="{BB962C8B-B14F-4D97-AF65-F5344CB8AC3E}">
        <p14:creationId xmlns:p14="http://schemas.microsoft.com/office/powerpoint/2010/main" val="2729155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25</a:t>
            </a:fld>
            <a:endParaRPr lang="fr-FR"/>
          </a:p>
        </p:txBody>
      </p:sp>
    </p:spTree>
    <p:extLst>
      <p:ext uri="{BB962C8B-B14F-4D97-AF65-F5344CB8AC3E}">
        <p14:creationId xmlns:p14="http://schemas.microsoft.com/office/powerpoint/2010/main" val="225357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26</a:t>
            </a:fld>
            <a:endParaRPr lang="fr-FR"/>
          </a:p>
        </p:txBody>
      </p:sp>
    </p:spTree>
    <p:extLst>
      <p:ext uri="{BB962C8B-B14F-4D97-AF65-F5344CB8AC3E}">
        <p14:creationId xmlns:p14="http://schemas.microsoft.com/office/powerpoint/2010/main" val="292106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27</a:t>
            </a:fld>
            <a:endParaRPr lang="fr-FR"/>
          </a:p>
        </p:txBody>
      </p:sp>
    </p:spTree>
    <p:extLst>
      <p:ext uri="{BB962C8B-B14F-4D97-AF65-F5344CB8AC3E}">
        <p14:creationId xmlns:p14="http://schemas.microsoft.com/office/powerpoint/2010/main" val="1589465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28</a:t>
            </a:fld>
            <a:endParaRPr lang="fr-FR"/>
          </a:p>
        </p:txBody>
      </p:sp>
    </p:spTree>
    <p:extLst>
      <p:ext uri="{BB962C8B-B14F-4D97-AF65-F5344CB8AC3E}">
        <p14:creationId xmlns:p14="http://schemas.microsoft.com/office/powerpoint/2010/main" val="2985221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29</a:t>
            </a:fld>
            <a:endParaRPr lang="fr-FR"/>
          </a:p>
        </p:txBody>
      </p:sp>
    </p:spTree>
    <p:extLst>
      <p:ext uri="{BB962C8B-B14F-4D97-AF65-F5344CB8AC3E}">
        <p14:creationId xmlns:p14="http://schemas.microsoft.com/office/powerpoint/2010/main" val="147821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5</a:t>
            </a:fld>
            <a:endParaRPr lang="fr-FR"/>
          </a:p>
        </p:txBody>
      </p:sp>
    </p:spTree>
    <p:extLst>
      <p:ext uri="{BB962C8B-B14F-4D97-AF65-F5344CB8AC3E}">
        <p14:creationId xmlns:p14="http://schemas.microsoft.com/office/powerpoint/2010/main" val="59321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7</a:t>
            </a:fld>
            <a:endParaRPr lang="fr-FR"/>
          </a:p>
        </p:txBody>
      </p:sp>
    </p:spTree>
    <p:extLst>
      <p:ext uri="{BB962C8B-B14F-4D97-AF65-F5344CB8AC3E}">
        <p14:creationId xmlns:p14="http://schemas.microsoft.com/office/powerpoint/2010/main" val="110925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8</a:t>
            </a:fld>
            <a:endParaRPr lang="fr-FR"/>
          </a:p>
        </p:txBody>
      </p:sp>
    </p:spTree>
    <p:extLst>
      <p:ext uri="{BB962C8B-B14F-4D97-AF65-F5344CB8AC3E}">
        <p14:creationId xmlns:p14="http://schemas.microsoft.com/office/powerpoint/2010/main" val="422118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10</a:t>
            </a:fld>
            <a:endParaRPr lang="fr-FR"/>
          </a:p>
        </p:txBody>
      </p:sp>
    </p:spTree>
    <p:extLst>
      <p:ext uri="{BB962C8B-B14F-4D97-AF65-F5344CB8AC3E}">
        <p14:creationId xmlns:p14="http://schemas.microsoft.com/office/powerpoint/2010/main" val="16656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SA" sz="1200" dirty="0"/>
              <a:t>(</a:t>
            </a:r>
            <a:r>
              <a:rPr lang="fr-FR" sz="1200" dirty="0"/>
              <a:t>Digital </a:t>
            </a:r>
            <a:r>
              <a:rPr lang="fr-FR" sz="1200" dirty="0" err="1"/>
              <a:t>Subscriber</a:t>
            </a:r>
            <a:r>
              <a:rPr lang="fr-FR" sz="1200" dirty="0"/>
              <a:t> line</a:t>
            </a:r>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11</a:t>
            </a:fld>
            <a:endParaRPr lang="fr-FR"/>
          </a:p>
        </p:txBody>
      </p:sp>
    </p:spTree>
    <p:extLst>
      <p:ext uri="{BB962C8B-B14F-4D97-AF65-F5344CB8AC3E}">
        <p14:creationId xmlns:p14="http://schemas.microsoft.com/office/powerpoint/2010/main" val="93259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12</a:t>
            </a:fld>
            <a:endParaRPr lang="fr-FR"/>
          </a:p>
        </p:txBody>
      </p:sp>
    </p:spTree>
    <p:extLst>
      <p:ext uri="{BB962C8B-B14F-4D97-AF65-F5344CB8AC3E}">
        <p14:creationId xmlns:p14="http://schemas.microsoft.com/office/powerpoint/2010/main" val="186395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17/12/2022</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13</a:t>
            </a:fld>
            <a:endParaRPr lang="fr-FR"/>
          </a:p>
        </p:txBody>
      </p:sp>
    </p:spTree>
    <p:extLst>
      <p:ext uri="{BB962C8B-B14F-4D97-AF65-F5344CB8AC3E}">
        <p14:creationId xmlns:p14="http://schemas.microsoft.com/office/powerpoint/2010/main" val="50200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1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365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580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45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88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2021/2020  السنة الدراسية</a:t>
            </a:r>
            <a:endParaRPr lang="fr-BE"/>
          </a:p>
        </p:txBody>
      </p:sp>
      <p:sp>
        <p:nvSpPr>
          <p:cNvPr id="6" name="Footer Placeholder 5"/>
          <p:cNvSpPr>
            <a:spLocks noGrp="1"/>
          </p:cNvSpPr>
          <p:nvPr>
            <p:ph type="ftr" sz="quarter" idx="11"/>
          </p:nvPr>
        </p:nvSpPr>
        <p:spPr/>
        <p:txBody>
          <a:body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212531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2021/2020  السنة الدراسية</a:t>
            </a:r>
            <a:endParaRPr lang="fr-BE"/>
          </a:p>
        </p:txBody>
      </p:sp>
      <p:sp>
        <p:nvSpPr>
          <p:cNvPr id="8" name="Footer Placeholder 7"/>
          <p:cNvSpPr>
            <a:spLocks noGrp="1"/>
          </p:cNvSpPr>
          <p:nvPr>
            <p:ph type="ftr" sz="quarter" idx="11"/>
          </p:nvPr>
        </p:nvSpPr>
        <p:spPr/>
        <p:txBody>
          <a:bodyPr/>
          <a:lstStyle/>
          <a:p>
            <a:r>
              <a:rPr lang="ar-DZ"/>
              <a:t>محاضرات من إعداد الدكتورة : سوسن بوزيدة</a:t>
            </a:r>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9722776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2021/2020  السنة الدراسية</a:t>
            </a:r>
            <a:endParaRPr lang="fr-BE"/>
          </a:p>
        </p:txBody>
      </p:sp>
      <p:sp>
        <p:nvSpPr>
          <p:cNvPr id="4" name="Footer Placeholder 3"/>
          <p:cNvSpPr>
            <a:spLocks noGrp="1"/>
          </p:cNvSpPr>
          <p:nvPr>
            <p:ph type="ftr" sz="quarter" idx="11"/>
          </p:nvPr>
        </p:nvSpPr>
        <p:spPr/>
        <p:txBody>
          <a:bodyPr/>
          <a:lstStyle/>
          <a:p>
            <a:r>
              <a:rPr lang="ar-DZ"/>
              <a:t>محاضرات من إعداد الدكتورة : سوسن بوزيدة</a:t>
            </a:r>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092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FR"/>
              <a:t>2021/2020  السنة الدراسية</a:t>
            </a:r>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DZ"/>
              <a:t>محاضرات من إعداد الدكتورة : سوسن بوزيدة</a:t>
            </a:r>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5640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fr-FR"/>
              <a:t>2021/2020  السنة الدراسية</a:t>
            </a:r>
            <a:endParaRPr lang="fr-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701013399"/>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2021/2020  السنة الدراسية</a:t>
            </a:r>
            <a:endParaRPr lang="fr-BE"/>
          </a:p>
        </p:txBody>
      </p:sp>
      <p:sp>
        <p:nvSpPr>
          <p:cNvPr id="6" name="Footer Placeholder 5"/>
          <p:cNvSpPr>
            <a:spLocks noGrp="1"/>
          </p:cNvSpPr>
          <p:nvPr>
            <p:ph type="ftr" sz="quarter" idx="11"/>
          </p:nvPr>
        </p:nvSpPr>
        <p:spPr/>
        <p:txBody>
          <a:body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1087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fr-FR"/>
              <a:t>2021/2020  السنة الدراسية</a:t>
            </a:r>
            <a:endParaRPr lang="fr-B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DZ"/>
              <a:t>محاضرات من إعداد الدكتورة : سوسن بوزيدة</a:t>
            </a:r>
            <a:endParaRPr lang="fr-B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F4668DC-857F-487D-BFFA-8C0CA5037977}" type="slidenum">
              <a:rPr lang="fr-BE" smtClean="0"/>
              <a:t>‹N°›</a:t>
            </a:fld>
            <a:endParaRPr lang="fr-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5465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4639" y="647477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F7799448-B3DC-400F-959D-04C50885B6F6}"/>
              </a:ext>
            </a:extLst>
          </p:cNvPr>
          <p:cNvSpPr txBox="1"/>
          <p:nvPr/>
        </p:nvSpPr>
        <p:spPr>
          <a:xfrm>
            <a:off x="4355976" y="-27384"/>
            <a:ext cx="4572000" cy="2072362"/>
          </a:xfrm>
          <a:prstGeom prst="rect">
            <a:avLst/>
          </a:prstGeom>
          <a:noFill/>
        </p:spPr>
        <p:txBody>
          <a:bodyPr wrap="square">
            <a:spAutoFit/>
          </a:bodyPr>
          <a:lstStyle/>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جامعة محمد بوضياف بالمسيلة</a:t>
            </a:r>
          </a:p>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كلية العلوم							</a:t>
            </a:r>
            <a:br>
              <a:rPr lang="ar-DZ" sz="2800" b="1" i="1" dirty="0">
                <a:effectLst/>
                <a:latin typeface="Calibri" panose="020F0502020204030204" pitchFamily="34" charset="0"/>
                <a:ea typeface="Times New Roman" panose="02020603050405020304" pitchFamily="18" charset="0"/>
              </a:rPr>
            </a:br>
            <a:r>
              <a:rPr lang="ar-DZ" sz="2800" b="1" i="1" dirty="0">
                <a:effectLst/>
                <a:latin typeface="Calibri" panose="020F0502020204030204" pitchFamily="34" charset="0"/>
                <a:ea typeface="Times New Roman" panose="02020603050405020304" pitchFamily="18" charset="0"/>
              </a:rPr>
              <a:t>قسم الفيزياء</a:t>
            </a:r>
          </a:p>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السنة</a:t>
            </a:r>
            <a:r>
              <a:rPr lang="fr-FR" sz="2800" b="1" i="1" dirty="0">
                <a:effectLst/>
                <a:latin typeface="Calibri" panose="020F0502020204030204" pitchFamily="34" charset="0"/>
                <a:ea typeface="Times New Roman" panose="02020603050405020304" pitchFamily="18" charset="0"/>
              </a:rPr>
              <a:t>:</a:t>
            </a:r>
            <a:r>
              <a:rPr lang="ar-DZ" sz="2800" b="1" i="1" dirty="0">
                <a:effectLst/>
                <a:latin typeface="Calibri" panose="020F0502020204030204" pitchFamily="34" charset="0"/>
                <a:ea typeface="Times New Roman" panose="02020603050405020304" pitchFamily="18" charset="0"/>
              </a:rPr>
              <a:t> أولى دكتورا</a:t>
            </a:r>
          </a:p>
        </p:txBody>
      </p:sp>
      <p:sp>
        <p:nvSpPr>
          <p:cNvPr id="8" name="ZoneTexte 7">
            <a:extLst>
              <a:ext uri="{FF2B5EF4-FFF2-40B4-BE49-F238E27FC236}">
                <a16:creationId xmlns:a16="http://schemas.microsoft.com/office/drawing/2014/main" id="{4DED81FD-6E74-4FB4-9679-80725E2003D3}"/>
              </a:ext>
            </a:extLst>
          </p:cNvPr>
          <p:cNvSpPr txBox="1"/>
          <p:nvPr/>
        </p:nvSpPr>
        <p:spPr>
          <a:xfrm>
            <a:off x="323528" y="2086977"/>
            <a:ext cx="8604448" cy="2123658"/>
          </a:xfrm>
          <a:prstGeom prst="rect">
            <a:avLst/>
          </a:prstGeom>
          <a:noFill/>
        </p:spPr>
        <p:txBody>
          <a:bodyPr wrap="square">
            <a:spAutoFit/>
          </a:bodyPr>
          <a:lstStyle/>
          <a:p>
            <a:pPr algn="ctr" rtl="1"/>
            <a:r>
              <a:rPr lang="ar-DZ"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تكنولوجيا المعلومات و الاتصال</a:t>
            </a:r>
            <a:endParaRPr lang="fr-FR"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ndParaRPr>
          </a:p>
          <a:p>
            <a:pPr algn="l"/>
            <a:endParaRPr lang="fr-FR" sz="3200" b="0" i="0" u="none" strike="noStrike" baseline="0" dirty="0">
              <a:solidFill>
                <a:schemeClr val="accent1">
                  <a:lumMod val="75000"/>
                </a:schemeClr>
              </a:solidFill>
              <a:latin typeface="Arial" panose="020B0604020202020204" pitchFamily="34" charset="0"/>
            </a:endParaRPr>
          </a:p>
          <a:p>
            <a:pPr algn="ctr"/>
            <a:r>
              <a:rPr lang="fr-FR" sz="3200" b="0" i="0" u="none" strike="noStrike" baseline="0" dirty="0">
                <a:solidFill>
                  <a:schemeClr val="accent1">
                    <a:lumMod val="75000"/>
                  </a:schemeClr>
                </a:solidFill>
                <a:latin typeface="Arial" panose="020B0604020202020204" pitchFamily="34" charset="0"/>
              </a:rPr>
              <a:t> </a:t>
            </a:r>
            <a:r>
              <a:rPr lang="fr-FR" sz="3200" b="1" i="1" u="none" strike="noStrike" baseline="0" dirty="0">
                <a:solidFill>
                  <a:schemeClr val="accent1">
                    <a:lumMod val="75000"/>
                  </a:schemeClr>
                </a:solidFill>
                <a:latin typeface="Arial Black" panose="020B0A04020102020204" pitchFamily="34" charset="0"/>
              </a:rPr>
              <a:t>Technologies de l’Information et de la Communication</a:t>
            </a:r>
            <a:endParaRPr lang="fr-FR" sz="3200" i="1" dirty="0">
              <a:solidFill>
                <a:schemeClr val="accent1">
                  <a:lumMod val="75000"/>
                </a:schemeClr>
              </a:solidFill>
              <a:latin typeface="Arial Black" panose="020B0A04020102020204" pitchFamily="34" charset="0"/>
            </a:endParaRPr>
          </a:p>
        </p:txBody>
      </p:sp>
      <p:sp>
        <p:nvSpPr>
          <p:cNvPr id="9" name="Espace réservé du texte 7">
            <a:extLst>
              <a:ext uri="{FF2B5EF4-FFF2-40B4-BE49-F238E27FC236}">
                <a16:creationId xmlns:a16="http://schemas.microsoft.com/office/drawing/2014/main" id="{D8F79070-2380-4C65-AACC-5205D998111E}"/>
              </a:ext>
            </a:extLst>
          </p:cNvPr>
          <p:cNvSpPr txBox="1">
            <a:spLocks/>
          </p:cNvSpPr>
          <p:nvPr/>
        </p:nvSpPr>
        <p:spPr>
          <a:xfrm>
            <a:off x="467544" y="5185684"/>
            <a:ext cx="3096344" cy="576064"/>
          </a:xfrm>
          <a:prstGeom prst="rect">
            <a:avLst/>
          </a:prstGeom>
        </p:spPr>
        <p:txBody>
          <a:bodyPr vert="horz" lIns="91440" tIns="45720" rIns="91440" bIns="45720" rtlCol="0" anchor="ctr">
            <a:normAutofit/>
          </a:bodyPr>
          <a:lstStyle>
            <a:lvl1pPr marL="0" indent="0" algn="ctr" defTabSz="914400" rtl="0" eaLnBrk="1" latinLnBrk="0" hangingPunct="1">
              <a:lnSpc>
                <a:spcPct val="150000"/>
              </a:lnSpc>
              <a:spcBef>
                <a:spcPct val="20000"/>
              </a:spcBef>
              <a:buClrTx/>
              <a:buFont typeface="Wingdings" pitchFamily="2" charset="2"/>
              <a:buNone/>
              <a:defRPr sz="2000" b="0" i="1"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ClrTx/>
              <a:buFont typeface="Arial"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ClrTx/>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4pPr>
            <a:lvl5pPr marL="18288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9pPr>
          </a:lstStyle>
          <a:p>
            <a:pPr rtl="1"/>
            <a:r>
              <a:rPr lang="ar-DZ" sz="1600" b="1" i="0" dirty="0">
                <a:solidFill>
                  <a:schemeClr val="tx1"/>
                </a:solidFill>
                <a:effectLst>
                  <a:outerShdw blurRad="38100" dist="38100" dir="2700000" algn="tl">
                    <a:srgbClr val="000000">
                      <a:alpha val="43137"/>
                    </a:srgbClr>
                  </a:outerShdw>
                </a:effectLst>
              </a:rPr>
              <a:t>من إعداد الأستاذة : بن يطو سامية</a:t>
            </a:r>
          </a:p>
        </p:txBody>
      </p:sp>
      <p:pic>
        <p:nvPicPr>
          <p:cNvPr id="5" name="Image 4">
            <a:extLst>
              <a:ext uri="{FF2B5EF4-FFF2-40B4-BE49-F238E27FC236}">
                <a16:creationId xmlns:a16="http://schemas.microsoft.com/office/drawing/2014/main" id="{2B902917-4FFB-4F40-AAA7-B61FF23590D7}"/>
              </a:ext>
            </a:extLst>
          </p:cNvPr>
          <p:cNvPicPr>
            <a:picLocks noChangeAspect="1"/>
          </p:cNvPicPr>
          <p:nvPr/>
        </p:nvPicPr>
        <p:blipFill>
          <a:blip r:embed="rId2"/>
          <a:stretch>
            <a:fillRect/>
          </a:stretch>
        </p:blipFill>
        <p:spPr>
          <a:xfrm>
            <a:off x="3888740" y="4192219"/>
            <a:ext cx="3059524" cy="1829069"/>
          </a:xfrm>
          <a:prstGeom prst="rect">
            <a:avLst/>
          </a:prstGeom>
        </p:spPr>
      </p:pic>
      <p:pic>
        <p:nvPicPr>
          <p:cNvPr id="10" name="Image 9" descr="C:\Users\MAISON XP\Desktop\EFS-2014-2015-S1+S2\logo-final-umbm\logo-final-umbm.png">
            <a:extLst>
              <a:ext uri="{FF2B5EF4-FFF2-40B4-BE49-F238E27FC236}">
                <a16:creationId xmlns:a16="http://schemas.microsoft.com/office/drawing/2014/main" id="{221F0E8F-7726-4E0B-A166-2F7753DDE425}"/>
              </a:ext>
            </a:extLst>
          </p:cNvPr>
          <p:cNvPicPr/>
          <p:nvPr/>
        </p:nvPicPr>
        <p:blipFill>
          <a:blip r:embed="rId3" cstate="print"/>
          <a:srcRect/>
          <a:stretch>
            <a:fillRect/>
          </a:stretch>
        </p:blipFill>
        <p:spPr bwMode="auto">
          <a:xfrm>
            <a:off x="68451" y="81649"/>
            <a:ext cx="1047165" cy="827071"/>
          </a:xfrm>
          <a:prstGeom prst="rect">
            <a:avLst/>
          </a:prstGeom>
          <a:noFill/>
          <a:ln w="9525">
            <a:noFill/>
            <a:miter lim="800000"/>
            <a:headEnd/>
            <a:tailEnd/>
          </a:ln>
        </p:spPr>
      </p:pic>
    </p:spTree>
    <p:extLst>
      <p:ext uri="{BB962C8B-B14F-4D97-AF65-F5344CB8AC3E}">
        <p14:creationId xmlns:p14="http://schemas.microsoft.com/office/powerpoint/2010/main" val="1176850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A2CEAB7E-6956-41F7-832E-227EE5DC97D6}"/>
              </a:ext>
            </a:extLst>
          </p:cNvPr>
          <p:cNvSpPr txBox="1"/>
          <p:nvPr/>
        </p:nvSpPr>
        <p:spPr>
          <a:xfrm>
            <a:off x="-23283" y="-171400"/>
            <a:ext cx="9144000" cy="5124480"/>
          </a:xfrm>
          <a:prstGeom prst="rect">
            <a:avLst/>
          </a:prstGeom>
          <a:noFill/>
        </p:spPr>
        <p:txBody>
          <a:bodyPr wrap="square">
            <a:spAutoFit/>
          </a:bodyPr>
          <a:lstStyle/>
          <a:p>
            <a:pPr algn="just" rtl="1" fontAlgn="base">
              <a:lnSpc>
                <a:spcPct val="150000"/>
              </a:lnSpc>
            </a:pPr>
            <a:r>
              <a:rPr lang="fr-FR" sz="2400" b="1" dirty="0"/>
              <a:t>.</a:t>
            </a:r>
            <a:r>
              <a:rPr lang="fr-FR" sz="2400" b="1" dirty="0">
                <a:cs typeface="+mj-cs"/>
              </a:rPr>
              <a:t>2.1.14</a:t>
            </a:r>
            <a:r>
              <a:rPr lang="ar-SA" sz="2400" b="1" dirty="0"/>
              <a:t>طريقة الخط الرقمي </a:t>
            </a:r>
            <a:r>
              <a:rPr lang="fr-FR" sz="2400" dirty="0"/>
              <a:t>RNIS  </a:t>
            </a:r>
          </a:p>
          <a:p>
            <a:pPr algn="just" rtl="1">
              <a:lnSpc>
                <a:spcPct val="150000"/>
              </a:lnSpc>
            </a:pPr>
            <a:r>
              <a:rPr lang="ar-SA" sz="2000" dirty="0"/>
              <a:t>بالرغم من توصل لطريقة </a:t>
            </a:r>
            <a:r>
              <a:rPr lang="fr-FR" sz="2000" dirty="0"/>
              <a:t> </a:t>
            </a:r>
            <a:r>
              <a:rPr lang="fr-FR" sz="2400" b="1" dirty="0"/>
              <a:t>RNIS</a:t>
            </a:r>
            <a:r>
              <a:rPr lang="fr-FR" sz="2000" dirty="0"/>
              <a:t> </a:t>
            </a:r>
            <a:r>
              <a:rPr lang="ar-SA" sz="2000" dirty="0"/>
              <a:t>خلال فترة الثمانيات، إلا أن انتشارها على نطاق واسع لم يتم إلا في فترة قريبة، كما انخفضت تكلفة استخدامها بدرجة ملحوظة و بالتالي شهدت الخدمة انتشارا معقولا في فترة قصيرة جدا وخدمة </a:t>
            </a:r>
            <a:r>
              <a:rPr lang="fr-FR" sz="2800" b="1" baseline="30000" dirty="0"/>
              <a:t>RNIS</a:t>
            </a:r>
            <a:r>
              <a:rPr lang="ar-SA" sz="2000" dirty="0"/>
              <a:t> تعد خدمة الشبكة الرقمية المتكاملة، فهي تكنولوجيا متطورة تضيف الأصوات و الفيديو وغيرها من التطبيقات إلى خط الهاتف العادي،</a:t>
            </a:r>
            <a:r>
              <a:rPr lang="fr-FR" sz="2000" dirty="0"/>
              <a:t> </a:t>
            </a:r>
            <a:r>
              <a:rPr lang="ar-SA" sz="2000" dirty="0"/>
              <a:t>كل ذلك على خط هاتف واحد و هو يعني أن الخط </a:t>
            </a:r>
            <a:r>
              <a:rPr lang="fr-FR" sz="2000" dirty="0"/>
              <a:t>RNIS </a:t>
            </a:r>
            <a:r>
              <a:rPr lang="ar-SA" sz="2000" dirty="0"/>
              <a:t>واحد يكون بديل عن شراء عدة خطوط هاتفية عادية. </a:t>
            </a:r>
            <a:endParaRPr lang="fr-FR" sz="2000" dirty="0"/>
          </a:p>
          <a:p>
            <a:pPr algn="just" rtl="1">
              <a:lnSpc>
                <a:spcPct val="150000"/>
              </a:lnSpc>
            </a:pPr>
            <a:r>
              <a:rPr lang="ar-SA" sz="2000" dirty="0"/>
              <a:t>و من إيجابيات هذه الطريقة هي إمكانية </a:t>
            </a:r>
            <a:r>
              <a:rPr lang="ar-SA" sz="2000" dirty="0" err="1"/>
              <a:t>إستخدام</a:t>
            </a:r>
            <a:r>
              <a:rPr lang="ar-SA" sz="2000" dirty="0"/>
              <a:t> الهاتف </a:t>
            </a:r>
            <a:r>
              <a:rPr lang="ar-SA" sz="2000" dirty="0" err="1"/>
              <a:t>للإتصال</a:t>
            </a:r>
            <a:r>
              <a:rPr lang="ar-SA" sz="2000" dirty="0"/>
              <a:t> و </a:t>
            </a:r>
            <a:r>
              <a:rPr lang="ar-SA" sz="2000" dirty="0" err="1"/>
              <a:t>الإتصال</a:t>
            </a:r>
            <a:r>
              <a:rPr lang="ar-SA" sz="2000" dirty="0"/>
              <a:t> بالإنترنت في آن واحد، بالإضافة إلى وجود فارق في السرعة الواضح حيث تصل سرعة </a:t>
            </a:r>
            <a:r>
              <a:rPr lang="fr-FR" sz="2000" baseline="30000" dirty="0"/>
              <a:t>RNIS</a:t>
            </a:r>
            <a:r>
              <a:rPr lang="ar-SA" sz="2000" dirty="0"/>
              <a:t> إلى  </a:t>
            </a:r>
            <a:r>
              <a:rPr lang="fr-FR" sz="2000" dirty="0"/>
              <a:t>128 </a:t>
            </a:r>
            <a:r>
              <a:rPr lang="fr-FR" sz="2000" baseline="30000" dirty="0"/>
              <a:t>Kbps</a:t>
            </a:r>
            <a:r>
              <a:rPr lang="ar-SA" sz="2000" dirty="0"/>
              <a:t>، بهذا تصل السرعة إلى أربعة أضعاف السرعة العادية لمودم بسرعة </a:t>
            </a:r>
            <a:r>
              <a:rPr lang="fr-FR" sz="2000" dirty="0"/>
              <a:t>56Kbps</a:t>
            </a:r>
            <a:r>
              <a:rPr lang="ar-SA" sz="2000" dirty="0"/>
              <a:t> .</a:t>
            </a:r>
            <a:endParaRPr lang="fr-FR" sz="2000" dirty="0"/>
          </a:p>
          <a:p>
            <a:pPr algn="just" rtl="1" fontAlgn="base">
              <a:lnSpc>
                <a:spcPct val="150000"/>
              </a:lnSpc>
            </a:pPr>
            <a:endParaRPr lang="fr-FR" dirty="0">
              <a:cs typeface="+mj-cs"/>
            </a:endParaRPr>
          </a:p>
          <a:p>
            <a:pPr lvl="0" algn="r" rtl="1" fontAlgn="base"/>
            <a:endParaRPr lang="fr-FR" dirty="0"/>
          </a:p>
        </p:txBody>
      </p:sp>
    </p:spTree>
    <p:extLst>
      <p:ext uri="{BB962C8B-B14F-4D97-AF65-F5344CB8AC3E}">
        <p14:creationId xmlns:p14="http://schemas.microsoft.com/office/powerpoint/2010/main" val="20634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6" name="ZoneTexte 5">
            <a:extLst>
              <a:ext uri="{FF2B5EF4-FFF2-40B4-BE49-F238E27FC236}">
                <a16:creationId xmlns:a16="http://schemas.microsoft.com/office/drawing/2014/main" id="{DDF01BCF-FC57-420B-9F3D-8F3CFDDAB9DE}"/>
              </a:ext>
            </a:extLst>
          </p:cNvPr>
          <p:cNvSpPr txBox="1"/>
          <p:nvPr/>
        </p:nvSpPr>
        <p:spPr>
          <a:xfrm>
            <a:off x="107504" y="-144989"/>
            <a:ext cx="8928992" cy="5316840"/>
          </a:xfrm>
          <a:prstGeom prst="rect">
            <a:avLst/>
          </a:prstGeom>
          <a:noFill/>
        </p:spPr>
        <p:txBody>
          <a:bodyPr wrap="square">
            <a:spAutoFit/>
          </a:bodyPr>
          <a:lstStyle/>
          <a:p>
            <a:pPr lvl="0" algn="just" rtl="1" fontAlgn="base">
              <a:lnSpc>
                <a:spcPct val="150000"/>
              </a:lnSpc>
            </a:pPr>
            <a:r>
              <a:rPr lang="ar-DZ" b="1" dirty="0"/>
              <a:t> </a:t>
            </a:r>
            <a:r>
              <a:rPr lang="fr-FR" b="1" dirty="0"/>
              <a:t> </a:t>
            </a:r>
            <a:r>
              <a:rPr lang="fr-FR" sz="2800" b="1" dirty="0"/>
              <a:t>.3.1.14 </a:t>
            </a:r>
            <a:r>
              <a:rPr lang="ar-DZ" sz="2800" b="1" dirty="0"/>
              <a:t>ا</a:t>
            </a:r>
            <a:r>
              <a:rPr lang="ar-SA" sz="2800" b="1" dirty="0"/>
              <a:t>لاتصال عن طريق خط المشترك الرقمي </a:t>
            </a:r>
            <a:r>
              <a:rPr lang="fr-FR" sz="2800" b="1" dirty="0"/>
              <a:t>DSL </a:t>
            </a:r>
            <a:endParaRPr lang="ar-DZ" sz="2800" dirty="0">
              <a:cs typeface="+mj-cs"/>
            </a:endParaRPr>
          </a:p>
          <a:p>
            <a:pPr algn="just" rtl="1">
              <a:lnSpc>
                <a:spcPct val="150000"/>
              </a:lnSpc>
            </a:pPr>
            <a:r>
              <a:rPr lang="ar-SA" dirty="0">
                <a:cs typeface="+mj-cs"/>
              </a:rPr>
              <a:t>. </a:t>
            </a:r>
            <a:r>
              <a:rPr lang="ar-SA" sz="2000" dirty="0"/>
              <a:t>ظهرت هذه الطريقة في الولايات المتحدة الأمريكية عام </a:t>
            </a:r>
            <a:r>
              <a:rPr lang="fr-FR" sz="2000" dirty="0"/>
              <a:t>1998</a:t>
            </a:r>
            <a:r>
              <a:rPr lang="ar-SA" sz="2000" dirty="0"/>
              <a:t>، بعدها بدأت في الانتشار عالميا و هذه الخدمة عبارة عن تقنية تستخدمها شركة الاتصالات لتقديمها للمشتركين لديها و هي تعرف باسم خط المشترك الرقمي </a:t>
            </a:r>
            <a:r>
              <a:rPr lang="fr-FR" sz="2000" dirty="0"/>
              <a:t>DSL</a:t>
            </a:r>
            <a:r>
              <a:rPr lang="ar-SA" sz="2000" dirty="0"/>
              <a:t>، حيث يعتبر الكثيرين هذه الطريقة هي الحل الأمثل لمشاكل الاتصال بالأنترنت بتكلفة معقولة، سرعات كبيرة خاصة لو كان هذا التوصيل سيتم لشبكة داخلية و من الاختلافات الجوهرية في هذه الطريقة عن الطريقة التقليدية هو أنك ستكون متصلا </a:t>
            </a:r>
            <a:r>
              <a:rPr lang="ar-SA" sz="2000" dirty="0" err="1"/>
              <a:t>بالانترنت</a:t>
            </a:r>
            <a:r>
              <a:rPr lang="ar-SA" sz="2000" dirty="0"/>
              <a:t> </a:t>
            </a:r>
            <a:r>
              <a:rPr lang="ar-DZ" sz="2000" dirty="0"/>
              <a:t>بم</a:t>
            </a:r>
            <a:r>
              <a:rPr lang="ar-SA" sz="2000" dirty="0"/>
              <a:t>جرد تشغيل الكمبيوتر لديك دون الحاجة إلى الاتصال برقم مزود الخدمة و ستتمكن من إجراء مكالمات تليفونية عادية في نف</a:t>
            </a:r>
            <a:r>
              <a:rPr lang="ar-DZ" sz="2000" dirty="0"/>
              <a:t>س</a:t>
            </a:r>
            <a:r>
              <a:rPr lang="ar-SA" sz="2000" dirty="0"/>
              <a:t>  الوقت</a:t>
            </a:r>
            <a:endParaRPr lang="ar-DZ" sz="2000" dirty="0"/>
          </a:p>
          <a:p>
            <a:pPr marL="1270" marR="237490" indent="-1270" algn="just" rtl="1">
              <a:lnSpc>
                <a:spcPct val="150000"/>
              </a:lnSpc>
              <a:spcAft>
                <a:spcPts val="25"/>
              </a:spcAft>
            </a:pPr>
            <a:r>
              <a:rPr lang="ar-SA" sz="20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و من أهم ميزات</a:t>
            </a:r>
            <a:r>
              <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ه</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أن سرعة نقل البيانات بهذه الطريقة تعتبر عالية جدا و هي سرعة تتجاوز بعشرات الأضعاف الطرق التقليدية المستخدمة حاليا.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1270" marR="127635" indent="-1270" algn="just" rtl="1">
              <a:lnSpc>
                <a:spcPct val="15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و مع هذه المميزات هناك بعض السلبيات مثل ضرورة وجود المستخدم قريبا من مكان مزود بالخدمة لأن سرعة البيانات تتأثر كثيرا بالمسافة الجغرافية فكلما بعد المستخدم عن مقدم الخدمة هبطت سرعة نقل البيانات بشكل ملحوظ. </a:t>
            </a:r>
            <a:endParaRPr lang="fr-FR" sz="2000" b="1" dirty="0"/>
          </a:p>
        </p:txBody>
      </p:sp>
    </p:spTree>
    <p:extLst>
      <p:ext uri="{BB962C8B-B14F-4D97-AF65-F5344CB8AC3E}">
        <p14:creationId xmlns:p14="http://schemas.microsoft.com/office/powerpoint/2010/main" val="15109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6" name="ZoneTexte 5">
            <a:extLst>
              <a:ext uri="{FF2B5EF4-FFF2-40B4-BE49-F238E27FC236}">
                <a16:creationId xmlns:a16="http://schemas.microsoft.com/office/drawing/2014/main" id="{DDF01BCF-FC57-420B-9F3D-8F3CFDDAB9DE}"/>
              </a:ext>
            </a:extLst>
          </p:cNvPr>
          <p:cNvSpPr txBox="1"/>
          <p:nvPr/>
        </p:nvSpPr>
        <p:spPr>
          <a:xfrm>
            <a:off x="107504" y="-243408"/>
            <a:ext cx="8928992" cy="7164525"/>
          </a:xfrm>
          <a:prstGeom prst="rect">
            <a:avLst/>
          </a:prstGeom>
          <a:noFill/>
        </p:spPr>
        <p:txBody>
          <a:bodyPr wrap="square">
            <a:spAutoFit/>
          </a:bodyPr>
          <a:lstStyle/>
          <a:p>
            <a:pPr lvl="0" algn="just" rtl="1" fontAlgn="base">
              <a:lnSpc>
                <a:spcPct val="150000"/>
              </a:lnSpc>
            </a:pPr>
            <a:r>
              <a:rPr lang="fr-FR" sz="3200" b="1" dirty="0"/>
              <a:t>.3. 14</a:t>
            </a:r>
            <a:r>
              <a:rPr lang="ar-DZ" sz="3200" b="1" dirty="0"/>
              <a:t>ا</a:t>
            </a:r>
            <a:r>
              <a:rPr lang="ar-SA" sz="3200" b="1" dirty="0">
                <a:solidFill>
                  <a:srgbClr val="000000"/>
                </a:solidFill>
                <a:effectLst/>
                <a:ea typeface="Traditional Arabic" panose="02020603050405020304" pitchFamily="18" charset="-78"/>
                <a:cs typeface="Traditional Arabic" panose="02020603050405020304" pitchFamily="18" charset="-78"/>
              </a:rPr>
              <a:t>لاتصال عن طريق الأقمار الصناعية</a:t>
            </a:r>
            <a:endParaRPr lang="ar-DZ" sz="3200" b="1" dirty="0">
              <a:solidFill>
                <a:srgbClr val="000000"/>
              </a:solidFill>
              <a:effectLst/>
              <a:ea typeface="Traditional Arabic" panose="02020603050405020304" pitchFamily="18" charset="-78"/>
              <a:cs typeface="Traditional Arabic" panose="02020603050405020304" pitchFamily="18" charset="-78"/>
            </a:endParaRPr>
          </a:p>
          <a:p>
            <a:pPr marL="1270" marR="176530" indent="-1270" algn="just" rtl="1">
              <a:lnSpc>
                <a:spcPct val="150000"/>
              </a:lnSpc>
              <a:spcAft>
                <a:spcPts val="25"/>
              </a:spcAft>
            </a:pPr>
            <a:r>
              <a:rPr lang="ar-SA" sz="2000" b="1" dirty="0">
                <a:solidFill>
                  <a:srgbClr val="000000"/>
                </a:solidFill>
                <a:effectLst/>
                <a:ea typeface="Traditional Arabic" panose="02020603050405020304" pitchFamily="18" charset="-78"/>
                <a:cs typeface="Traditional Arabic" panose="02020603050405020304" pitchFamily="18" charset="-78"/>
              </a:rPr>
              <a:t>بالرغم من أن معظم الحديث حول الطرق الجديدة في </a:t>
            </a:r>
            <a:r>
              <a:rPr lang="ar-SA" sz="2000" b="1" dirty="0" err="1">
                <a:solidFill>
                  <a:srgbClr val="000000"/>
                </a:solidFill>
                <a:effectLst/>
                <a:ea typeface="Traditional Arabic" panose="02020603050405020304" pitchFamily="18" charset="-78"/>
                <a:cs typeface="Traditional Arabic" panose="02020603050405020304" pitchFamily="18" charset="-78"/>
              </a:rPr>
              <a:t>الإتصال</a:t>
            </a:r>
            <a:r>
              <a:rPr lang="ar-SA" sz="2000" b="1" dirty="0">
                <a:solidFill>
                  <a:srgbClr val="000000"/>
                </a:solidFill>
                <a:effectLst/>
                <a:ea typeface="Traditional Arabic" panose="02020603050405020304" pitchFamily="18" charset="-78"/>
                <a:cs typeface="Traditional Arabic" panose="02020603050405020304" pitchFamily="18" charset="-78"/>
              </a:rPr>
              <a:t> بالإنترنت يتمركز حول طريقة </a:t>
            </a:r>
            <a:r>
              <a:rPr lang="fr-FR" sz="2000" b="1" baseline="30000" dirty="0">
                <a:solidFill>
                  <a:srgbClr val="000000"/>
                </a:solidFill>
                <a:effectLst/>
                <a:latin typeface="Times New Roman" panose="02020603050405020304" pitchFamily="18" charset="0"/>
                <a:ea typeface="Times New Roman" panose="02020603050405020304" pitchFamily="18" charset="0"/>
              </a:rPr>
              <a:t>DSL</a:t>
            </a:r>
            <a:r>
              <a:rPr lang="ar-SA" sz="2000" b="1" dirty="0">
                <a:solidFill>
                  <a:srgbClr val="000000"/>
                </a:solidFill>
                <a:effectLst/>
                <a:ea typeface="Traditional Arabic" panose="02020603050405020304" pitchFamily="18" charset="-78"/>
                <a:cs typeface="Traditional Arabic" panose="02020603050405020304" pitchFamily="18" charset="-78"/>
              </a:rPr>
              <a:t>، إلا أن هناك طريقة ثالثة أيضا وهي </a:t>
            </a:r>
            <a:r>
              <a:rPr lang="ar-SA" sz="2000" b="1" dirty="0" err="1">
                <a:solidFill>
                  <a:srgbClr val="000000"/>
                </a:solidFill>
                <a:effectLst/>
                <a:ea typeface="Traditional Arabic" panose="02020603050405020304" pitchFamily="18" charset="-78"/>
                <a:cs typeface="Traditional Arabic" panose="02020603050405020304" pitchFamily="18" charset="-78"/>
              </a:rPr>
              <a:t>الإتصال</a:t>
            </a:r>
            <a:r>
              <a:rPr lang="ar-SA" sz="2000" b="1" dirty="0">
                <a:solidFill>
                  <a:srgbClr val="000000"/>
                </a:solidFill>
                <a:effectLst/>
                <a:ea typeface="Traditional Arabic" panose="02020603050405020304" pitchFamily="18" charset="-78"/>
                <a:cs typeface="Traditional Arabic" panose="02020603050405020304" pitchFamily="18" charset="-78"/>
              </a:rPr>
              <a:t> </a:t>
            </a:r>
            <a:r>
              <a:rPr lang="ar-SA" sz="2000" b="1" dirty="0" err="1">
                <a:solidFill>
                  <a:srgbClr val="000000"/>
                </a:solidFill>
                <a:effectLst/>
                <a:ea typeface="Traditional Arabic" panose="02020603050405020304" pitchFamily="18" charset="-78"/>
                <a:cs typeface="Traditional Arabic" panose="02020603050405020304" pitchFamily="18" charset="-78"/>
              </a:rPr>
              <a:t>بالانترنت</a:t>
            </a:r>
            <a:r>
              <a:rPr lang="ar-SA" sz="2000" b="1" dirty="0">
                <a:solidFill>
                  <a:srgbClr val="000000"/>
                </a:solidFill>
                <a:effectLst/>
                <a:ea typeface="Traditional Arabic" panose="02020603050405020304" pitchFamily="18" charset="-78"/>
                <a:cs typeface="Traditional Arabic" panose="02020603050405020304" pitchFamily="18" charset="-78"/>
              </a:rPr>
              <a:t> عبر الأقمار الصناعية، وتعتبر هذه الطريقة الحل الوحيد في</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الكثير من الأماكن الجغرافية المعزولة أو التي يصعب الوصول إليها بأي طريقة تقليدية  والتي لا يمكن الوصول إليها حتى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بإستخدام</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التقنية  </a:t>
            </a:r>
            <a:r>
              <a:rPr lang="fr-FR" sz="2000" b="1" baseline="30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ADSL</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قد يعتقد البعض أن الأقمار الصناعية لا تستخدم سوى في إرسال الإشارات التلفزيونية فقط  إلا أن العديد منها يستخدم في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الإتصالات</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العسكرية والتجارية أيضا</a:t>
            </a:r>
            <a:r>
              <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p>
          <a:p>
            <a:pPr marL="1270" marR="176530" indent="-1270" algn="just" rtl="1">
              <a:lnSpc>
                <a:spcPct val="150000"/>
              </a:lnSpc>
              <a:spcAft>
                <a:spcPts val="25"/>
              </a:spcAft>
            </a:pPr>
            <a:r>
              <a:rPr lang="fr-FR" sz="3200" b="1" dirty="0"/>
              <a:t> .4. 14 </a:t>
            </a:r>
            <a:r>
              <a:rPr lang="ar-DZ" sz="3200" b="1" dirty="0"/>
              <a:t>ا</a:t>
            </a:r>
            <a:r>
              <a:rPr lang="ar-SA" sz="3200" b="1" dirty="0">
                <a:solidFill>
                  <a:srgbClr val="000000"/>
                </a:solidFill>
                <a:effectLst/>
                <a:ea typeface="Traditional Arabic" panose="02020603050405020304" pitchFamily="18" charset="-78"/>
                <a:cs typeface="Traditional Arabic" panose="02020603050405020304" pitchFamily="18" charset="-78"/>
              </a:rPr>
              <a:t>لاتصال عن طريق الخط المخصص المستأجر </a:t>
            </a:r>
            <a:r>
              <a:rPr lang="fr-FR" sz="3200" b="1" dirty="0">
                <a:solidFill>
                  <a:srgbClr val="000000"/>
                </a:solidFill>
                <a:effectLst/>
                <a:latin typeface="Times New Roman" panose="02020603050405020304" pitchFamily="18" charset="0"/>
                <a:ea typeface="Times New Roman" panose="02020603050405020304" pitchFamily="18" charset="0"/>
              </a:rPr>
              <a:t>LS</a:t>
            </a:r>
            <a:r>
              <a:rPr lang="fr-FR" sz="3200" b="1" dirty="0">
                <a:solidFill>
                  <a:srgbClr val="000000"/>
                </a:solidFill>
                <a:effectLst/>
                <a:latin typeface="Traditional Arabic" panose="02020603050405020304" pitchFamily="18" charset="-78"/>
                <a:ea typeface="Traditional Arabic" panose="02020603050405020304" pitchFamily="18" charset="-78"/>
              </a:rPr>
              <a:t> </a:t>
            </a:r>
          </a:p>
          <a:p>
            <a:pPr marL="1270" marR="176530" indent="-1270" algn="just" rtl="1">
              <a:lnSpc>
                <a:spcPct val="150000"/>
              </a:lnSpc>
              <a:spcAft>
                <a:spcPts val="25"/>
              </a:spcAft>
            </a:pPr>
            <a:r>
              <a:rPr lang="ar-SA" sz="2000" b="1" dirty="0">
                <a:solidFill>
                  <a:srgbClr val="000000"/>
                </a:solidFill>
                <a:effectLst/>
                <a:ea typeface="Traditional Arabic" panose="02020603050405020304" pitchFamily="18" charset="-78"/>
                <a:cs typeface="Traditional Arabic" panose="02020603050405020304" pitchFamily="18" charset="-78"/>
              </a:rPr>
              <a:t>الخط المخصص المستأجر </a:t>
            </a:r>
            <a:r>
              <a:rPr lang="fr-FR" sz="2000" b="1" dirty="0">
                <a:solidFill>
                  <a:srgbClr val="000000"/>
                </a:solidFill>
                <a:effectLst/>
                <a:latin typeface="Times New Roman" panose="02020603050405020304" pitchFamily="18" charset="0"/>
                <a:ea typeface="Times New Roman" panose="02020603050405020304" pitchFamily="18" charset="0"/>
              </a:rPr>
              <a:t>LS</a:t>
            </a:r>
            <a:r>
              <a:rPr lang="fr-FR" sz="2000" b="1" dirty="0">
                <a:solidFill>
                  <a:srgbClr val="000000"/>
                </a:solidFill>
                <a:effectLst/>
                <a:latin typeface="Traditional Arabic" panose="02020603050405020304" pitchFamily="18" charset="-78"/>
                <a:ea typeface="Traditional Arabic" panose="02020603050405020304" pitchFamily="18" charset="-78"/>
              </a:rPr>
              <a:t> </a:t>
            </a:r>
            <a:r>
              <a:rPr lang="ar-SA" sz="2000" b="1" dirty="0">
                <a:solidFill>
                  <a:srgbClr val="000000"/>
                </a:solidFill>
                <a:effectLst/>
                <a:ea typeface="Traditional Arabic" panose="02020603050405020304" pitchFamily="18" charset="-78"/>
                <a:cs typeface="Traditional Arabic" panose="02020603050405020304" pitchFamily="18" charset="-78"/>
              </a:rPr>
              <a:t>هو الخط الذي يتبع </a:t>
            </a:r>
            <a:r>
              <a:rPr lang="ar-SA" sz="2000" b="1" dirty="0" err="1">
                <a:solidFill>
                  <a:srgbClr val="000000"/>
                </a:solidFill>
                <a:effectLst/>
                <a:ea typeface="Traditional Arabic" panose="02020603050405020304" pitchFamily="18" charset="-78"/>
                <a:cs typeface="Traditional Arabic" panose="02020603050405020304" pitchFamily="18" charset="-78"/>
              </a:rPr>
              <a:t>الإتصال</a:t>
            </a:r>
            <a:r>
              <a:rPr lang="ar-SA" sz="2000" b="1" dirty="0">
                <a:solidFill>
                  <a:srgbClr val="000000"/>
                </a:solidFill>
                <a:effectLst/>
                <a:ea typeface="Traditional Arabic" panose="02020603050405020304" pitchFamily="18" charset="-78"/>
                <a:cs typeface="Traditional Arabic" panose="02020603050405020304" pitchFamily="18" charset="-78"/>
              </a:rPr>
              <a:t> المستمر بالإنترنت دون </a:t>
            </a:r>
            <a:r>
              <a:rPr lang="ar-SA" sz="2000" b="1" dirty="0" err="1">
                <a:solidFill>
                  <a:srgbClr val="000000"/>
                </a:solidFill>
                <a:effectLst/>
                <a:ea typeface="Traditional Arabic" panose="02020603050405020304" pitchFamily="18" charset="-78"/>
                <a:cs typeface="Traditional Arabic" panose="02020603050405020304" pitchFamily="18" charset="-78"/>
              </a:rPr>
              <a:t>إنقطاع</a:t>
            </a:r>
            <a:r>
              <a:rPr lang="ar-SA" sz="2000" b="1" dirty="0">
                <a:solidFill>
                  <a:srgbClr val="000000"/>
                </a:solidFill>
                <a:effectLst/>
                <a:ea typeface="Traditional Arabic" panose="02020603050405020304" pitchFamily="18" charset="-78"/>
                <a:cs typeface="Traditional Arabic" panose="02020603050405020304" pitchFamily="18" charset="-78"/>
              </a:rPr>
              <a:t>، و تتميز الخطوط المستأجرة ب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285750" indent="-285750" algn="just" rtl="1" fontAlgn="base">
              <a:lnSpc>
                <a:spcPct val="150000"/>
              </a:lnSpc>
              <a:buFont typeface="Wingdings" panose="05000000000000000000" pitchFamily="2" charset="2"/>
              <a:buChar char="ü"/>
            </a:pP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خط خاص و مباشر يربط بين موقع المشترك و مزود الخدمة؛ </a:t>
            </a: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85750" indent="-285750" algn="just" rtl="1" fontAlgn="base">
              <a:lnSpc>
                <a:spcPct val="150000"/>
              </a:lnSpc>
              <a:buFont typeface="Wingdings" panose="05000000000000000000" pitchFamily="2" charset="2"/>
              <a:buChar char="ü"/>
            </a:pPr>
            <a:r>
              <a:rPr lang="ar-SA" sz="20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إتصال</a:t>
            </a: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سريع و ثابت؛ متوفر على مدار الساعة بسرعة تصل إلى عدة ميغابايتات في الثانية و هو مخصص </a:t>
            </a:r>
            <a:r>
              <a:rPr lang="ar-SA" sz="20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للإتصال</a:t>
            </a: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الرقمي؛  </a:t>
            </a: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85750" marR="306070" lvl="0" indent="-285750" algn="r" rtl="1" fontAlgn="base">
              <a:lnSpc>
                <a:spcPct val="150000"/>
              </a:lnSpc>
              <a:spcAft>
                <a:spcPts val="20"/>
              </a:spcAft>
              <a:buClr>
                <a:srgbClr val="000000"/>
              </a:buClr>
              <a:buSzPts val="1600"/>
              <a:buFont typeface="Wingdings" panose="05000000000000000000" pitchFamily="2" charset="2"/>
              <a:buChar char="ü"/>
            </a:pP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سهولة </a:t>
            </a:r>
            <a:r>
              <a:rPr lang="ar-SA" sz="2000"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الإتصالات</a:t>
            </a: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الداخلية عبر البريد الالكتروني؛ </a:t>
            </a: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285750" marR="306070" lvl="0" indent="-285750" algn="r" rtl="1" fontAlgn="base">
              <a:lnSpc>
                <a:spcPct val="150000"/>
              </a:lnSpc>
              <a:spcAft>
                <a:spcPts val="825"/>
              </a:spcAft>
              <a:buClr>
                <a:srgbClr val="000000"/>
              </a:buClr>
              <a:buSzPts val="1600"/>
              <a:buFont typeface="Wingdings" panose="05000000000000000000" pitchFamily="2" charset="2"/>
              <a:buChar char="ü"/>
            </a:pP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يسمح بعقد مؤتمرات مرئية و تطبيقات صوتية بجودة ممتازة.  </a:t>
            </a: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lvl="0" algn="just" rtl="1" fontAlgn="base">
              <a:lnSpc>
                <a:spcPct val="150000"/>
              </a:lnSpc>
            </a:pPr>
            <a:endParaRPr lang="fr-FR" sz="2000" b="1" dirty="0"/>
          </a:p>
        </p:txBody>
      </p:sp>
    </p:spTree>
    <p:extLst>
      <p:ext uri="{BB962C8B-B14F-4D97-AF65-F5344CB8AC3E}">
        <p14:creationId xmlns:p14="http://schemas.microsoft.com/office/powerpoint/2010/main" val="26093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6" name="ZoneTexte 5">
            <a:extLst>
              <a:ext uri="{FF2B5EF4-FFF2-40B4-BE49-F238E27FC236}">
                <a16:creationId xmlns:a16="http://schemas.microsoft.com/office/drawing/2014/main" id="{DDF01BCF-FC57-420B-9F3D-8F3CFDDAB9DE}"/>
              </a:ext>
            </a:extLst>
          </p:cNvPr>
          <p:cNvSpPr txBox="1"/>
          <p:nvPr/>
        </p:nvSpPr>
        <p:spPr>
          <a:xfrm>
            <a:off x="107504" y="-243408"/>
            <a:ext cx="8928992" cy="5224507"/>
          </a:xfrm>
          <a:prstGeom prst="rect">
            <a:avLst/>
          </a:prstGeom>
          <a:noFill/>
        </p:spPr>
        <p:txBody>
          <a:bodyPr wrap="square">
            <a:spAutoFit/>
          </a:bodyPr>
          <a:lstStyle/>
          <a:p>
            <a:pPr lvl="0" algn="just" rtl="1" fontAlgn="base">
              <a:lnSpc>
                <a:spcPct val="150000"/>
              </a:lnSpc>
            </a:pPr>
            <a:r>
              <a:rPr lang="fr-FR" sz="3200" b="1" dirty="0"/>
              <a:t>.5. 14</a:t>
            </a:r>
            <a:r>
              <a:rPr lang="ar-SA" sz="3200" b="1" dirty="0">
                <a:solidFill>
                  <a:srgbClr val="000000"/>
                </a:solidFill>
                <a:effectLst/>
                <a:ea typeface="Traditional Arabic" panose="02020603050405020304" pitchFamily="18" charset="-78"/>
                <a:cs typeface="Traditional Arabic" panose="02020603050405020304" pitchFamily="18" charset="-78"/>
              </a:rPr>
              <a:t>الاتصال عن طريق  </a:t>
            </a:r>
            <a:r>
              <a:rPr lang="fr-FR" sz="3200" b="1" baseline="30000" dirty="0">
                <a:solidFill>
                  <a:srgbClr val="000000"/>
                </a:solidFill>
                <a:effectLst/>
                <a:latin typeface="Times New Roman" panose="02020603050405020304" pitchFamily="18" charset="0"/>
                <a:ea typeface="Times New Roman" panose="02020603050405020304" pitchFamily="18" charset="0"/>
              </a:rPr>
              <a:t>Wifi</a:t>
            </a:r>
            <a:r>
              <a:rPr lang="fr-FR" sz="3200" b="1" dirty="0">
                <a:solidFill>
                  <a:srgbClr val="000000"/>
                </a:solidFill>
                <a:effectLst/>
                <a:latin typeface="Traditional Arabic" panose="02020603050405020304" pitchFamily="18" charset="-78"/>
                <a:ea typeface="Traditional Arabic" panose="02020603050405020304" pitchFamily="18" charset="-78"/>
              </a:rPr>
              <a:t> </a:t>
            </a:r>
            <a:r>
              <a:rPr lang="ar-SA"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just" rtl="1" fontAlgn="base">
              <a:lnSpc>
                <a:spcPct val="150000"/>
              </a:lnSpc>
            </a:pPr>
            <a:r>
              <a:rPr lang="ar-SA" sz="2000" b="1" dirty="0">
                <a:solidFill>
                  <a:srgbClr val="000000"/>
                </a:solidFill>
                <a:effectLst/>
                <a:ea typeface="Traditional Arabic" panose="02020603050405020304" pitchFamily="18" charset="-78"/>
                <a:cs typeface="Traditional Arabic" panose="02020603050405020304" pitchFamily="18" charset="-78"/>
              </a:rPr>
              <a:t>استخدمت هذه التقنية بشكل واسع بغرض تقديم خدمة الإنترنت في الجامعات و المراكز التجارية و المطارات و الأماكن العامة و حتى بداخل القطارات مؤخرا، فلا يجب على المستخدم إلا أن يكون في منطقة التغطية التي يوفرها مزود خدمة الانترنت </a:t>
            </a:r>
            <a:r>
              <a:rPr lang="ar-SA" sz="2000" b="1" dirty="0" err="1">
                <a:solidFill>
                  <a:srgbClr val="000000"/>
                </a:solidFill>
                <a:effectLst/>
                <a:ea typeface="Traditional Arabic" panose="02020603050405020304" pitchFamily="18" charset="-78"/>
                <a:cs typeface="Traditional Arabic" panose="02020603050405020304" pitchFamily="18" charset="-78"/>
              </a:rPr>
              <a:t>بالإعتماد</a:t>
            </a:r>
            <a:r>
              <a:rPr lang="ar-SA" sz="2000" b="1" dirty="0">
                <a:solidFill>
                  <a:srgbClr val="000000"/>
                </a:solidFill>
                <a:effectLst/>
                <a:ea typeface="Traditional Arabic" panose="02020603050405020304" pitchFamily="18" charset="-78"/>
                <a:cs typeface="Traditional Arabic" panose="02020603050405020304" pitchFamily="18" charset="-78"/>
              </a:rPr>
              <a:t> على ما يسمى بالنقاط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الساخنة، و تمكن كذلك توفير الانترنت لمختلف المستخدمين من الحصول على خدمات الانترنت بالتساوي و ذلك بعد القيام بعملية الولوج إلى الشبكة من خلال المودم  </a:t>
            </a:r>
            <a:r>
              <a:rPr lang="fr-FR" sz="2000" b="1" baseline="30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DSL</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a:t>
            </a:r>
            <a:r>
              <a:rPr lang="ar-SA" sz="2000" b="1" baseline="300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lvl="0" algn="just" rtl="1" fontAlgn="base">
              <a:lnSpc>
                <a:spcPct val="150000"/>
              </a:lnSpc>
            </a:pPr>
            <a:r>
              <a:rPr lang="fr-FR" sz="3200" b="1" dirty="0"/>
              <a:t>.6. 14 </a:t>
            </a:r>
            <a:r>
              <a:rPr lang="ar-SA" sz="3200" b="1" dirty="0">
                <a:solidFill>
                  <a:srgbClr val="000000"/>
                </a:solidFill>
                <a:effectLst/>
                <a:ea typeface="Traditional Arabic" panose="02020603050405020304" pitchFamily="18" charset="-78"/>
                <a:cs typeface="Traditional Arabic" panose="02020603050405020304" pitchFamily="18" charset="-78"/>
              </a:rPr>
              <a:t>الاتصال عن طريق الهاتف المحمول </a:t>
            </a:r>
            <a:endParaRPr lang="fr-FR" sz="3200" b="1" dirty="0">
              <a:solidFill>
                <a:srgbClr val="000000"/>
              </a:solidFill>
              <a:effectLst/>
              <a:ea typeface="Traditional Arabic" panose="02020603050405020304" pitchFamily="18" charset="-78"/>
              <a:cs typeface="Traditional Arabic" panose="02020603050405020304" pitchFamily="18" charset="-78"/>
            </a:endParaRPr>
          </a:p>
          <a:p>
            <a:pPr lvl="0" algn="just" rtl="1" fontAlgn="base">
              <a:lnSpc>
                <a:spcPct val="150000"/>
              </a:lnSpc>
            </a:pPr>
            <a:r>
              <a:rPr lang="ar-SA" sz="2000" b="1" dirty="0">
                <a:solidFill>
                  <a:srgbClr val="000000"/>
                </a:solidFill>
                <a:effectLst/>
                <a:ea typeface="Traditional Arabic" panose="02020603050405020304" pitchFamily="18" charset="-78"/>
                <a:cs typeface="Traditional Arabic" panose="02020603050405020304" pitchFamily="18" charset="-78"/>
              </a:rPr>
              <a:t>يتم ذلك </a:t>
            </a:r>
            <a:r>
              <a:rPr lang="ar-SA" sz="2000" b="1" dirty="0" err="1">
                <a:solidFill>
                  <a:srgbClr val="000000"/>
                </a:solidFill>
                <a:effectLst/>
                <a:ea typeface="Traditional Arabic" panose="02020603050405020304" pitchFamily="18" charset="-78"/>
                <a:cs typeface="Traditional Arabic" panose="02020603050405020304" pitchFamily="18" charset="-78"/>
              </a:rPr>
              <a:t>بالإعتماد</a:t>
            </a:r>
            <a:r>
              <a:rPr lang="ar-SA" sz="2000" b="1" dirty="0">
                <a:solidFill>
                  <a:srgbClr val="000000"/>
                </a:solidFill>
                <a:effectLst/>
                <a:ea typeface="Traditional Arabic" panose="02020603050405020304" pitchFamily="18" charset="-78"/>
                <a:cs typeface="Traditional Arabic" panose="02020603050405020304" pitchFamily="18" charset="-78"/>
              </a:rPr>
              <a:t> على الهواتف المحمولة من الجيل الثاني و التي تسمح بقراءة البريد الالكتروني المرسل و تفحص صفحات ال</a:t>
            </a:r>
            <a:r>
              <a:rPr lang="ar-SA" sz="2000" b="1" baseline="30000" dirty="0">
                <a:solidFill>
                  <a:srgbClr val="000000"/>
                </a:solidFill>
                <a:effectLst/>
                <a:ea typeface="Times New Roman" panose="02020603050405020304" pitchFamily="18" charset="0"/>
                <a:cs typeface="Times New Roman" panose="02020603050405020304" pitchFamily="18" charset="0"/>
              </a:rPr>
              <a:t> *</a:t>
            </a:r>
            <a:r>
              <a:rPr lang="fr-FR" sz="2000" b="1" dirty="0">
                <a:solidFill>
                  <a:srgbClr val="000000"/>
                </a:solidFill>
                <a:effectLst/>
                <a:latin typeface="Times New Roman" panose="02020603050405020304" pitchFamily="18" charset="0"/>
                <a:ea typeface="Times New Roman" panose="02020603050405020304" pitchFamily="18" charset="0"/>
              </a:rPr>
              <a:t>WAP </a:t>
            </a:r>
            <a:r>
              <a:rPr lang="ar-SA" sz="2000" b="1" dirty="0">
                <a:solidFill>
                  <a:srgbClr val="000000"/>
                </a:solidFill>
                <a:effectLst/>
                <a:ea typeface="Traditional Arabic" panose="02020603050405020304" pitchFamily="18" charset="-78"/>
                <a:cs typeface="Traditional Arabic" panose="02020603050405020304" pitchFamily="18" charset="-78"/>
              </a:rPr>
              <a:t>المتواجدة في مختلف الشبكة العنكبوتية. و </a:t>
            </a:r>
            <a:r>
              <a:rPr lang="ar-SA" sz="2000" b="1" dirty="0" err="1">
                <a:solidFill>
                  <a:srgbClr val="000000"/>
                </a:solidFill>
                <a:effectLst/>
                <a:ea typeface="Traditional Arabic" panose="02020603050405020304" pitchFamily="18" charset="-78"/>
                <a:cs typeface="Traditional Arabic" panose="02020603050405020304" pitchFamily="18" charset="-78"/>
              </a:rPr>
              <a:t>الإعتماد</a:t>
            </a:r>
            <a:r>
              <a:rPr lang="ar-SA" sz="2000" b="1" dirty="0">
                <a:solidFill>
                  <a:srgbClr val="000000"/>
                </a:solidFill>
                <a:effectLst/>
                <a:ea typeface="Traditional Arabic" panose="02020603050405020304" pitchFamily="18" charset="-78"/>
                <a:cs typeface="Traditional Arabic" panose="02020603050405020304" pitchFamily="18" charset="-78"/>
              </a:rPr>
              <a:t> كذلك على الهواتف المحمولة من الجيل الثالث، و التي تسمح بالإضافة إلى </a:t>
            </a:r>
            <a:r>
              <a:rPr lang="ar-SA" sz="2000" b="1" dirty="0" err="1">
                <a:solidFill>
                  <a:srgbClr val="000000"/>
                </a:solidFill>
                <a:effectLst/>
                <a:ea typeface="Traditional Arabic" panose="02020603050405020304" pitchFamily="18" charset="-78"/>
                <a:cs typeface="Traditional Arabic" panose="02020603050405020304" pitchFamily="18" charset="-78"/>
              </a:rPr>
              <a:t>الإستفادة</a:t>
            </a:r>
            <a:r>
              <a:rPr lang="ar-SA" sz="2000" b="1" dirty="0">
                <a:solidFill>
                  <a:srgbClr val="000000"/>
                </a:solidFill>
                <a:effectLst/>
                <a:ea typeface="Traditional Arabic" panose="02020603050405020304" pitchFamily="18" charset="-78"/>
                <a:cs typeface="Traditional Arabic" panose="02020603050405020304" pitchFamily="18" charset="-78"/>
              </a:rPr>
              <a:t> من خدمة البريد الالكتروني و تفحص صفحات ال:</a:t>
            </a:r>
            <a:r>
              <a:rPr lang="fr-FR" sz="2000" b="1" dirty="0">
                <a:solidFill>
                  <a:srgbClr val="000000"/>
                </a:solidFill>
                <a:effectLst/>
                <a:latin typeface="Times New Roman" panose="02020603050405020304" pitchFamily="18" charset="0"/>
                <a:ea typeface="Times New Roman" panose="02020603050405020304" pitchFamily="18" charset="0"/>
              </a:rPr>
              <a:t>WAP</a:t>
            </a:r>
            <a:r>
              <a:rPr lang="fr-FR" sz="2000" b="1" dirty="0">
                <a:solidFill>
                  <a:srgbClr val="000000"/>
                </a:solidFill>
                <a:effectLst/>
                <a:latin typeface="Traditional Arabic" panose="02020603050405020304" pitchFamily="18" charset="-78"/>
                <a:ea typeface="Traditional Arabic" panose="02020603050405020304" pitchFamily="18" charset="-78"/>
              </a:rPr>
              <a:t> </a:t>
            </a:r>
            <a:r>
              <a:rPr lang="ar-SA" sz="2000" b="1" dirty="0">
                <a:solidFill>
                  <a:srgbClr val="000000"/>
                </a:solidFill>
                <a:effectLst/>
                <a:ea typeface="Traditional Arabic" panose="02020603050405020304" pitchFamily="18" charset="-78"/>
                <a:cs typeface="Traditional Arabic" panose="02020603050405020304" pitchFamily="18" charset="-78"/>
              </a:rPr>
              <a:t>، </a:t>
            </a:r>
            <a:r>
              <a:rPr lang="ar-SA" sz="2000" b="1" dirty="0" err="1">
                <a:solidFill>
                  <a:srgbClr val="000000"/>
                </a:solidFill>
                <a:effectLst/>
                <a:ea typeface="Traditional Arabic" panose="02020603050405020304" pitchFamily="18" charset="-78"/>
                <a:cs typeface="Traditional Arabic" panose="02020603050405020304" pitchFamily="18" charset="-78"/>
              </a:rPr>
              <a:t>بالإستفادة</a:t>
            </a:r>
            <a:r>
              <a:rPr lang="ar-SA" sz="2000" b="1" dirty="0">
                <a:solidFill>
                  <a:srgbClr val="000000"/>
                </a:solidFill>
                <a:effectLst/>
                <a:ea typeface="Traditional Arabic" panose="02020603050405020304" pitchFamily="18" charset="-78"/>
                <a:cs typeface="Traditional Arabic" panose="02020603050405020304" pitchFamily="18" charset="-78"/>
              </a:rPr>
              <a:t> من خدمة تقديم المحاضرات المرئية و خدمة الفيديو</a:t>
            </a:r>
            <a:endParaRPr lang="fr-FR" sz="2000" b="1" dirty="0"/>
          </a:p>
        </p:txBody>
      </p:sp>
    </p:spTree>
    <p:extLst>
      <p:ext uri="{BB962C8B-B14F-4D97-AF65-F5344CB8AC3E}">
        <p14:creationId xmlns:p14="http://schemas.microsoft.com/office/powerpoint/2010/main" val="37902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6" name="ZoneTexte 5">
            <a:extLst>
              <a:ext uri="{FF2B5EF4-FFF2-40B4-BE49-F238E27FC236}">
                <a16:creationId xmlns:a16="http://schemas.microsoft.com/office/drawing/2014/main" id="{DDF01BCF-FC57-420B-9F3D-8F3CFDDAB9DE}"/>
              </a:ext>
            </a:extLst>
          </p:cNvPr>
          <p:cNvSpPr txBox="1"/>
          <p:nvPr/>
        </p:nvSpPr>
        <p:spPr>
          <a:xfrm>
            <a:off x="107504" y="-21452"/>
            <a:ext cx="8856984" cy="6071599"/>
          </a:xfrm>
          <a:prstGeom prst="rect">
            <a:avLst/>
          </a:prstGeom>
          <a:noFill/>
        </p:spPr>
        <p:txBody>
          <a:bodyPr wrap="square">
            <a:spAutoFit/>
          </a:bodyPr>
          <a:lstStyle/>
          <a:p>
            <a:pPr lvl="0" algn="just" rtl="1" fontAlgn="base">
              <a:lnSpc>
                <a:spcPct val="150000"/>
              </a:lnSpc>
            </a:pPr>
            <a:r>
              <a:rPr lang="fr-FR" sz="3200" b="1" dirty="0"/>
              <a:t>.7. 14 </a:t>
            </a:r>
            <a:r>
              <a:rPr lang="ar-DZ" sz="3200" b="1" dirty="0"/>
              <a:t>ا</a:t>
            </a:r>
            <a:r>
              <a:rPr lang="ar-SA" sz="3200" b="1" dirty="0">
                <a:solidFill>
                  <a:srgbClr val="000000"/>
                </a:solidFill>
                <a:effectLst/>
                <a:ea typeface="Traditional Arabic" panose="02020603050405020304" pitchFamily="18" charset="-78"/>
                <a:cs typeface="Traditional Arabic" panose="02020603050405020304" pitchFamily="18" charset="-78"/>
              </a:rPr>
              <a:t>لاتصال عبر تكنولوجيا الاتصال اللاسلكي واي ماكس </a:t>
            </a:r>
            <a:r>
              <a:rPr lang="fr-FR" sz="3200" b="1" dirty="0">
                <a:solidFill>
                  <a:srgbClr val="000000"/>
                </a:solidFill>
                <a:effectLst/>
                <a:latin typeface="Times New Roman" panose="02020603050405020304" pitchFamily="18" charset="0"/>
                <a:ea typeface="Times New Roman" panose="02020603050405020304" pitchFamily="18" charset="0"/>
              </a:rPr>
              <a:t>WIMAX</a:t>
            </a:r>
          </a:p>
          <a:p>
            <a:pPr algn="just" rtl="1" fontAlgn="base">
              <a:lnSpc>
                <a:spcPct val="150000"/>
              </a:lnSpc>
            </a:pPr>
            <a:r>
              <a:rPr lang="ar-SA" sz="2000" b="1" dirty="0">
                <a:solidFill>
                  <a:srgbClr val="000000"/>
                </a:solidFill>
                <a:effectLst/>
                <a:ea typeface="Traditional Arabic" panose="02020603050405020304" pitchFamily="18" charset="-78"/>
                <a:cs typeface="Traditional Arabic" panose="02020603050405020304" pitchFamily="18" charset="-78"/>
              </a:rPr>
              <a:t>تشبه فكرة عمل واي ماكس  فكرة عمل </a:t>
            </a:r>
            <a:r>
              <a:rPr lang="fr-FR" sz="2000" b="1" dirty="0">
                <a:solidFill>
                  <a:srgbClr val="000000"/>
                </a:solidFill>
                <a:effectLst/>
                <a:latin typeface="Times New Roman" panose="02020603050405020304" pitchFamily="18" charset="0"/>
                <a:ea typeface="Times New Roman" panose="02020603050405020304" pitchFamily="18" charset="0"/>
              </a:rPr>
              <a:t>WIFI </a:t>
            </a:r>
            <a:r>
              <a:rPr lang="ar-SA" sz="2000" b="1" dirty="0">
                <a:solidFill>
                  <a:srgbClr val="000000"/>
                </a:solidFill>
                <a:effectLst/>
                <a:ea typeface="Traditional Arabic" panose="02020603050405020304" pitchFamily="18" charset="-78"/>
                <a:cs typeface="Traditional Arabic" panose="02020603050405020304" pitchFamily="18" charset="-78"/>
              </a:rPr>
              <a:t>و لكن تقنية واي ماكس  تعمل على مسافات أكبر و بسرعات أعلى و توفر خدمة الانترنت لعدد كبير من المستخدمين. هذا بالإضافة إلى</a:t>
            </a:r>
            <a:r>
              <a:rPr lang="ar-DZ" sz="2000" b="1" dirty="0">
                <a:solidFill>
                  <a:srgbClr val="000000"/>
                </a:solidFill>
                <a:effectLst/>
                <a:ea typeface="Traditional Arabic" panose="02020603050405020304" pitchFamily="18" charset="-78"/>
                <a:cs typeface="Traditional Arabic" panose="02020603050405020304" pitchFamily="18" charset="-78"/>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أن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الواي</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ماكس سوف تصل لكل الناس حتى لو لم تكن لديهم خدمات الهاتف أو خدمة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الإتصال</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بالإنترنت بواسطة الكوابل.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42950" marR="355600" lvl="1" indent="-285750" algn="just" rtl="1" fontAlgn="base">
              <a:lnSpc>
                <a:spcPct val="150000"/>
              </a:lnSpc>
              <a:spcAft>
                <a:spcPts val="25"/>
              </a:spcAft>
              <a:buClr>
                <a:srgbClr val="000000"/>
              </a:buClr>
              <a:buSzPts val="1600"/>
              <a:buFont typeface="Arial" panose="020B0604020202020204" pitchFamily="34" charset="0"/>
              <a:buChar char="•"/>
            </a:pPr>
            <a:r>
              <a:rPr lang="ar-SA" sz="2800" b="1" dirty="0">
                <a:solidFill>
                  <a:srgbClr val="000000"/>
                </a:solidFill>
                <a:effectLst/>
                <a:ea typeface="Traditional Arabic" panose="02020603050405020304" pitchFamily="18" charset="-78"/>
                <a:cs typeface="Traditional Arabic" panose="02020603050405020304" pitchFamily="18" charset="-78"/>
              </a:rPr>
              <a:t>الفرق بين تقنية واي ماكس و تقنية </a:t>
            </a:r>
            <a:r>
              <a:rPr lang="ar-SA" sz="2800" b="1" dirty="0" err="1">
                <a:solidFill>
                  <a:srgbClr val="000000"/>
                </a:solidFill>
                <a:effectLst/>
                <a:ea typeface="Traditional Arabic" panose="02020603050405020304" pitchFamily="18" charset="-78"/>
                <a:cs typeface="Traditional Arabic" panose="02020603050405020304" pitchFamily="18" charset="-78"/>
              </a:rPr>
              <a:t>الواي</a:t>
            </a:r>
            <a:r>
              <a:rPr lang="ar-SA" sz="2800" b="1" dirty="0">
                <a:solidFill>
                  <a:srgbClr val="000000"/>
                </a:solidFill>
                <a:effectLst/>
                <a:ea typeface="Traditional Arabic" panose="02020603050405020304" pitchFamily="18" charset="-78"/>
                <a:cs typeface="Traditional Arabic" panose="02020603050405020304" pitchFamily="18" charset="-78"/>
              </a:rPr>
              <a:t> </a:t>
            </a:r>
            <a:r>
              <a:rPr lang="ar-SA" sz="2800" b="1" dirty="0" err="1">
                <a:solidFill>
                  <a:srgbClr val="000000"/>
                </a:solidFill>
                <a:effectLst/>
                <a:ea typeface="Traditional Arabic" panose="02020603050405020304" pitchFamily="18" charset="-78"/>
                <a:cs typeface="Traditional Arabic" panose="02020603050405020304" pitchFamily="18" charset="-78"/>
              </a:rPr>
              <a:t>فاي</a:t>
            </a:r>
            <a:endParaRPr lang="ar-DZ"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355600" lvl="1" indent="-285750" algn="just" rtl="1" fontAlgn="base">
              <a:lnSpc>
                <a:spcPct val="150000"/>
              </a:lnSpc>
              <a:spcAft>
                <a:spcPts val="25"/>
              </a:spcAft>
              <a:buClr>
                <a:srgbClr val="000000"/>
              </a:buClr>
              <a:buSzPts val="1600"/>
              <a:buFont typeface="Wingdings" panose="05000000000000000000" pitchFamily="2" charset="2"/>
              <a:buChar char="ü"/>
            </a:pP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تعمل تقنية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الواي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ماكس بسرعة اكبر بكثير، و تغطي مساحات و مسافات أكبر و أطول و تسمح لعدد أكبر من المستخدمين، باستعمالها و بهذا ستنعدم مشكلة توصيل الخدمات في المناطق الريفية أو النائية.  </a:t>
            </a:r>
            <a:endPar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355600" lvl="1" indent="-285750" algn="just" rtl="1" fontAlgn="base">
              <a:lnSpc>
                <a:spcPct val="150000"/>
              </a:lnSpc>
              <a:spcAft>
                <a:spcPts val="25"/>
              </a:spcAft>
              <a:buClr>
                <a:srgbClr val="000000"/>
              </a:buClr>
              <a:buSzPts val="1600"/>
              <a:buFont typeface="Wingdings" panose="05000000000000000000" pitchFamily="2" charset="2"/>
              <a:buChar char="ü"/>
            </a:pP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إن أسرع خدمة واي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فاي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يمكنها نقل البيانات بسرعة تصل إلى </a:t>
            </a:r>
            <a:r>
              <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54</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ميجابايت في الثانية بينما تقنية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الواي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ماكس يمكنها نقل البيانات بسرعة </a:t>
            </a:r>
            <a:r>
              <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70</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ميجابايت في الثانية .و في حال كان عدد المستخدمين  كبيرا فإن تلك التقنية سيكون </a:t>
            </a:r>
            <a:r>
              <a:rPr lang="ar-DZ"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بم</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قدورها توفير الخدمة لعشرات المحلات التجارية و مئات المنازل. </a:t>
            </a:r>
            <a:endPar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742950" marR="355600" lvl="1" indent="-285750" algn="just" rtl="1" fontAlgn="base">
              <a:lnSpc>
                <a:spcPct val="150000"/>
              </a:lnSpc>
              <a:spcAft>
                <a:spcPts val="25"/>
              </a:spcAft>
              <a:buClr>
                <a:srgbClr val="000000"/>
              </a:buClr>
              <a:buSzPts val="1600"/>
              <a:buFont typeface="Wingdings" panose="05000000000000000000" pitchFamily="2" charset="2"/>
              <a:buChar char="ü"/>
            </a:pP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المساحة التي تغطيها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الواي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فاي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العادية يصل قطرها إلى </a:t>
            </a:r>
            <a:r>
              <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60</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مترا بينما يبلغ قطر المساحة التي تغطيها تقنية </a:t>
            </a:r>
            <a:r>
              <a:rPr lang="ar-SA" u="none" strike="noStrike"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الواي</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ماكس </a:t>
            </a:r>
            <a:r>
              <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100</a:t>
            </a:r>
            <a:r>
              <a:rPr lang="ar-SA"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كيلومتر.  </a:t>
            </a:r>
            <a:endParaRPr lang="fr-FR"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002915" indent="168910">
              <a:lnSpc>
                <a:spcPct val="105000"/>
              </a:lnSpc>
            </a:pPr>
            <a:endParaRPr lang="fr-FR" sz="20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2E734B7C-A880-432E-8A6B-DD0AD26B9084}"/>
              </a:ext>
            </a:extLst>
          </p:cNvPr>
          <p:cNvSpPr txBox="1"/>
          <p:nvPr/>
        </p:nvSpPr>
        <p:spPr>
          <a:xfrm>
            <a:off x="0" y="188640"/>
            <a:ext cx="8820472" cy="2362185"/>
          </a:xfrm>
          <a:prstGeom prst="rect">
            <a:avLst/>
          </a:prstGeom>
          <a:noFill/>
        </p:spPr>
        <p:txBody>
          <a:bodyPr wrap="square">
            <a:spAutoFit/>
          </a:bodyPr>
          <a:lstStyle/>
          <a:p>
            <a:pPr algn="r"/>
            <a:r>
              <a:rPr lang="ar-SA" sz="3200" b="1" dirty="0">
                <a:solidFill>
                  <a:srgbClr val="000000"/>
                </a:solidFill>
                <a:effectLst/>
                <a:ea typeface="Traditional Arabic" panose="02020603050405020304" pitchFamily="18" charset="-78"/>
                <a:cs typeface="Traditional Arabic" panose="02020603050405020304" pitchFamily="18" charset="-78"/>
              </a:rPr>
              <a:t>البرامج المستعملة في التعليم:</a:t>
            </a:r>
            <a:endParaRPr lang="ar-DZ" sz="3200" b="1" dirty="0">
              <a:solidFill>
                <a:srgbClr val="000000"/>
              </a:solidFill>
              <a:effectLst/>
              <a:ea typeface="Traditional Arabic" panose="02020603050405020304" pitchFamily="18" charset="-78"/>
              <a:cs typeface="Traditional Arabic" panose="02020603050405020304" pitchFamily="18" charset="-78"/>
            </a:endParaRPr>
          </a:p>
          <a:p>
            <a:pPr algn="r">
              <a:lnSpc>
                <a:spcPct val="150000"/>
              </a:lnSpc>
            </a:pPr>
            <a:r>
              <a:rPr lang="ar-SA" sz="18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من بين أهـم البرامـج التي تسـاعد في العمليـة التعليميـة، برامـج معالجـة النصوص و بـرامج رسـم الجـداول وبـرامج العـرض.</a:t>
            </a:r>
            <a:r>
              <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وأكثـر البرامج انتشارا هي برامج</a:t>
            </a:r>
            <a:r>
              <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شركة مايكروسوفت</a:t>
            </a:r>
            <a:r>
              <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endParaRPr lang="fr-FR" sz="2000" b="1" dirty="0">
              <a:solidFill>
                <a:srgbClr val="000000"/>
              </a:solidFill>
              <a:latin typeface="Traditional Arabic" panose="02020603050405020304" pitchFamily="18" charset="-78"/>
              <a:ea typeface="Traditional Arabic" panose="02020603050405020304" pitchFamily="18" charset="-78"/>
              <a:cs typeface="Traditional Arabic" panose="02020603050405020304" pitchFamily="18" charset="-78"/>
            </a:endParaRPr>
          </a:p>
          <a:p>
            <a:pPr algn="r"/>
            <a:r>
              <a:rPr lang="ar-SA" sz="28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برنامج معالجة النصوص (مثال الوورد</a:t>
            </a:r>
            <a:r>
              <a:rPr lang="ar-DZ" sz="28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endParaRPr lang="ar-DZ" sz="2000" b="1" dirty="0">
              <a:solidFill>
                <a:srgbClr val="000000"/>
              </a:solidFill>
              <a:latin typeface="Traditional Arabic" panose="02020603050405020304" pitchFamily="18" charset="-78"/>
              <a:ea typeface="Traditional Arabic" panose="02020603050405020304" pitchFamily="18" charset="-78"/>
              <a:cs typeface="Traditional Arabic" panose="02020603050405020304" pitchFamily="18" charset="-78"/>
            </a:endParaRPr>
          </a:p>
          <a:p>
            <a:pPr algn="r">
              <a:lnSpc>
                <a:spcPct val="150000"/>
              </a:lnSpc>
            </a:pP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pic>
        <p:nvPicPr>
          <p:cNvPr id="7" name="Picture 452420">
            <a:extLst>
              <a:ext uri="{FF2B5EF4-FFF2-40B4-BE49-F238E27FC236}">
                <a16:creationId xmlns:a16="http://schemas.microsoft.com/office/drawing/2014/main" id="{2EDA6856-5CBA-49D5-ACEA-EF2010D3A4B4}"/>
              </a:ext>
            </a:extLst>
          </p:cNvPr>
          <p:cNvPicPr/>
          <p:nvPr/>
        </p:nvPicPr>
        <p:blipFill>
          <a:blip r:embed="rId3"/>
          <a:stretch>
            <a:fillRect/>
          </a:stretch>
        </p:blipFill>
        <p:spPr>
          <a:xfrm>
            <a:off x="611560" y="2204864"/>
            <a:ext cx="4032448" cy="4032448"/>
          </a:xfrm>
          <a:prstGeom prst="rect">
            <a:avLst/>
          </a:prstGeom>
        </p:spPr>
      </p:pic>
      <p:sp>
        <p:nvSpPr>
          <p:cNvPr id="9" name="ZoneTexte 8">
            <a:extLst>
              <a:ext uri="{FF2B5EF4-FFF2-40B4-BE49-F238E27FC236}">
                <a16:creationId xmlns:a16="http://schemas.microsoft.com/office/drawing/2014/main" id="{9ABF1C88-02CE-47C2-A6B0-B5F600AFDEDF}"/>
              </a:ext>
            </a:extLst>
          </p:cNvPr>
          <p:cNvSpPr txBox="1"/>
          <p:nvPr/>
        </p:nvSpPr>
        <p:spPr>
          <a:xfrm>
            <a:off x="4716016" y="1992030"/>
            <a:ext cx="4391708" cy="4431983"/>
          </a:xfrm>
          <a:prstGeom prst="rect">
            <a:avLst/>
          </a:prstGeom>
          <a:noFill/>
        </p:spPr>
        <p:txBody>
          <a:bodyPr wrap="square" rtlCol="0">
            <a:spAutoFit/>
          </a:bodyPr>
          <a:lstStyle/>
          <a:p>
            <a:pPr algn="r">
              <a:lnSpc>
                <a:spcPct val="200000"/>
              </a:lnSpc>
            </a:pP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هو أشـهر برنـامج لمعالجـة النصـوص مـن إنتـاج شـركة مايكروسـوفت. يمتـاز بسـهولة اسـتعماله وتنـوع خياراتـه ممـا يسـمح بكتابـة ومعالجـة النصـوص بأشـكال وألـوان عديـدة. فمـن خلالـه يـتمكن الأستاذ مـن تنسيق النصوص وتنمية التفكير البيداغوجي في كتابة النص. </a:t>
            </a:r>
            <a:endParaRPr lang="ar-DZ"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1283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7" name="ZoneTexte 6">
            <a:extLst>
              <a:ext uri="{FF2B5EF4-FFF2-40B4-BE49-F238E27FC236}">
                <a16:creationId xmlns:a16="http://schemas.microsoft.com/office/drawing/2014/main" id="{DEBA9657-4E89-49C2-B7F7-2576C3D63769}"/>
              </a:ext>
            </a:extLst>
          </p:cNvPr>
          <p:cNvSpPr txBox="1"/>
          <p:nvPr/>
        </p:nvSpPr>
        <p:spPr>
          <a:xfrm>
            <a:off x="0" y="44624"/>
            <a:ext cx="9036496" cy="646331"/>
          </a:xfrm>
          <a:prstGeom prst="rect">
            <a:avLst/>
          </a:prstGeom>
          <a:noFill/>
        </p:spPr>
        <p:txBody>
          <a:bodyPr wrap="square">
            <a:spAutoFit/>
          </a:bodyPr>
          <a:lstStyle/>
          <a:p>
            <a:pPr algn="r"/>
            <a:r>
              <a:rPr lang="ar-DZ" sz="1800" dirty="0">
                <a:solidFill>
                  <a:srgbClr val="000000"/>
                </a:solidFill>
                <a:effectLst/>
                <a:ea typeface="Traditional Arabic" panose="02020603050405020304" pitchFamily="18" charset="-78"/>
                <a:cs typeface="Traditional Arabic" panose="02020603050405020304" pitchFamily="18" charset="-78"/>
              </a:rPr>
              <a:t> </a:t>
            </a:r>
            <a:r>
              <a:rPr lang="ar-SA" sz="1800" b="1" dirty="0">
                <a:solidFill>
                  <a:srgbClr val="000000"/>
                </a:solidFill>
                <a:effectLst/>
                <a:ea typeface="Traditional Arabic" panose="02020603050405020304" pitchFamily="18" charset="-78"/>
                <a:cs typeface="Traditional Arabic" panose="02020603050405020304" pitchFamily="18" charset="-78"/>
              </a:rPr>
              <a:t>- </a:t>
            </a:r>
            <a:r>
              <a:rPr lang="ar-SA" sz="3600" b="1" dirty="0">
                <a:solidFill>
                  <a:srgbClr val="000000"/>
                </a:solidFill>
                <a:effectLst/>
                <a:ea typeface="Traditional Arabic" panose="02020603050405020304" pitchFamily="18" charset="-78"/>
                <a:cs typeface="Traditional Arabic" panose="02020603050405020304" pitchFamily="18" charset="-78"/>
              </a:rPr>
              <a:t>برنامج الجداول </a:t>
            </a:r>
            <a:endParaRPr lang="fr-FR" sz="3600" b="1" dirty="0"/>
          </a:p>
        </p:txBody>
      </p:sp>
      <p:pic>
        <p:nvPicPr>
          <p:cNvPr id="8" name="Picture 452421">
            <a:extLst>
              <a:ext uri="{FF2B5EF4-FFF2-40B4-BE49-F238E27FC236}">
                <a16:creationId xmlns:a16="http://schemas.microsoft.com/office/drawing/2014/main" id="{4B752D3A-FF61-4D7D-B5C5-9F4C16306388}"/>
              </a:ext>
            </a:extLst>
          </p:cNvPr>
          <p:cNvPicPr/>
          <p:nvPr/>
        </p:nvPicPr>
        <p:blipFill>
          <a:blip r:embed="rId3"/>
          <a:stretch>
            <a:fillRect/>
          </a:stretch>
        </p:blipFill>
        <p:spPr>
          <a:xfrm>
            <a:off x="611560" y="620687"/>
            <a:ext cx="4409191" cy="4575999"/>
          </a:xfrm>
          <a:prstGeom prst="rect">
            <a:avLst/>
          </a:prstGeom>
        </p:spPr>
      </p:pic>
      <p:sp>
        <p:nvSpPr>
          <p:cNvPr id="9" name="ZoneTexte 8">
            <a:extLst>
              <a:ext uri="{FF2B5EF4-FFF2-40B4-BE49-F238E27FC236}">
                <a16:creationId xmlns:a16="http://schemas.microsoft.com/office/drawing/2014/main" id="{D0B05F61-F595-438F-B902-CD45B97A6984}"/>
              </a:ext>
            </a:extLst>
          </p:cNvPr>
          <p:cNvSpPr txBox="1"/>
          <p:nvPr/>
        </p:nvSpPr>
        <p:spPr>
          <a:xfrm>
            <a:off x="5148065" y="476672"/>
            <a:ext cx="3744416" cy="4431983"/>
          </a:xfrm>
          <a:prstGeom prst="rect">
            <a:avLst/>
          </a:prstGeom>
          <a:noFill/>
        </p:spPr>
        <p:txBody>
          <a:bodyPr wrap="square" rtlCol="0">
            <a:spAutoFit/>
          </a:bodyPr>
          <a:lstStyle/>
          <a:p>
            <a:pPr algn="r">
              <a:lnSpc>
                <a:spcPct val="200000"/>
              </a:lnSpc>
            </a:pPr>
            <a:r>
              <a:rPr lang="ar-SA" sz="2400" b="1" dirty="0">
                <a:solidFill>
                  <a:srgbClr val="000000"/>
                </a:solidFill>
                <a:effectLst/>
                <a:ea typeface="Traditional Arabic" panose="02020603050405020304" pitchFamily="18" charset="-78"/>
                <a:cs typeface="Traditional Arabic" panose="02020603050405020304" pitchFamily="18" charset="-78"/>
              </a:rPr>
              <a:t>يسـمح هـذا البرنـامج برسـم الجـداول والرسـوم البيانيـة بطريقـة سـهلة وسـريعة وبأشـكال متنوعـة. يمًكن المسـتخدم مـن تشـغيل قـوائم البيانـات وحسـاب الأرقـام وإنشـاء التقـارير والتخطيطـات ممـا يسـاعد على تحليل المعطيات</a:t>
            </a:r>
            <a:r>
              <a:rPr lang="ar-SA" sz="1800" b="1" dirty="0">
                <a:solidFill>
                  <a:srgbClr val="000000"/>
                </a:solidFill>
                <a:effectLst/>
                <a:ea typeface="Traditional Arabic" panose="02020603050405020304" pitchFamily="18" charset="-78"/>
                <a:cs typeface="Traditional Arabic" panose="02020603050405020304" pitchFamily="18" charset="-78"/>
              </a:rPr>
              <a:t>.</a:t>
            </a:r>
            <a:endParaRPr lang="fr-FR" dirty="0"/>
          </a:p>
        </p:txBody>
      </p:sp>
    </p:spTree>
    <p:extLst>
      <p:ext uri="{BB962C8B-B14F-4D97-AF65-F5344CB8AC3E}">
        <p14:creationId xmlns:p14="http://schemas.microsoft.com/office/powerpoint/2010/main" val="65646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76DA59C7-B1BB-4F6D-83F6-C33D97253ACC}"/>
              </a:ext>
            </a:extLst>
          </p:cNvPr>
          <p:cNvSpPr txBox="1"/>
          <p:nvPr/>
        </p:nvSpPr>
        <p:spPr>
          <a:xfrm>
            <a:off x="107504" y="251356"/>
            <a:ext cx="8928992" cy="861774"/>
          </a:xfrm>
          <a:prstGeom prst="rect">
            <a:avLst/>
          </a:prstGeom>
          <a:noFill/>
        </p:spPr>
        <p:txBody>
          <a:bodyPr wrap="square">
            <a:spAutoFit/>
          </a:bodyPr>
          <a:lstStyle/>
          <a:p>
            <a:pPr algn="r"/>
            <a:r>
              <a:rPr lang="ar-SA" sz="3200" b="1" dirty="0">
                <a:solidFill>
                  <a:srgbClr val="000000"/>
                </a:solidFill>
                <a:effectLst/>
                <a:ea typeface="Traditional Arabic" panose="02020603050405020304" pitchFamily="18" charset="-78"/>
                <a:cs typeface="Traditional Arabic" panose="02020603050405020304" pitchFamily="18" charset="-78"/>
              </a:rPr>
              <a:t>برنامج العرض</a:t>
            </a:r>
            <a:r>
              <a:rPr lang="ar-SA" sz="1800" b="1" dirty="0">
                <a:solidFill>
                  <a:srgbClr val="000000"/>
                </a:solidFill>
                <a:effectLst/>
                <a:ea typeface="Traditional Arabic" panose="02020603050405020304" pitchFamily="18" charset="-78"/>
                <a:cs typeface="Traditional Arabic" panose="02020603050405020304" pitchFamily="18" charset="-78"/>
              </a:rPr>
              <a:t> </a:t>
            </a:r>
            <a:endParaRPr lang="ar-DZ" sz="1800" b="1" dirty="0">
              <a:solidFill>
                <a:srgbClr val="000000"/>
              </a:solidFill>
              <a:effectLst/>
              <a:ea typeface="Traditional Arabic" panose="02020603050405020304" pitchFamily="18" charset="-78"/>
              <a:cs typeface="Traditional Arabic" panose="02020603050405020304" pitchFamily="18" charset="-78"/>
            </a:endParaRPr>
          </a:p>
          <a:p>
            <a:pPr algn="r"/>
            <a:endParaRPr lang="fr-FR" dirty="0"/>
          </a:p>
        </p:txBody>
      </p:sp>
      <p:pic>
        <p:nvPicPr>
          <p:cNvPr id="6" name="Picture 452422">
            <a:extLst>
              <a:ext uri="{FF2B5EF4-FFF2-40B4-BE49-F238E27FC236}">
                <a16:creationId xmlns:a16="http://schemas.microsoft.com/office/drawing/2014/main" id="{A1956320-A74E-49CA-B0C2-61512EB2C2F1}"/>
              </a:ext>
            </a:extLst>
          </p:cNvPr>
          <p:cNvPicPr/>
          <p:nvPr/>
        </p:nvPicPr>
        <p:blipFill>
          <a:blip r:embed="rId3"/>
          <a:stretch>
            <a:fillRect/>
          </a:stretch>
        </p:blipFill>
        <p:spPr>
          <a:xfrm>
            <a:off x="174431" y="620688"/>
            <a:ext cx="4685601" cy="5040560"/>
          </a:xfrm>
          <a:prstGeom prst="rect">
            <a:avLst/>
          </a:prstGeom>
        </p:spPr>
      </p:pic>
      <p:sp>
        <p:nvSpPr>
          <p:cNvPr id="7" name="ZoneTexte 6">
            <a:extLst>
              <a:ext uri="{FF2B5EF4-FFF2-40B4-BE49-F238E27FC236}">
                <a16:creationId xmlns:a16="http://schemas.microsoft.com/office/drawing/2014/main" id="{0484DA03-207B-4DB0-BA2D-19AB00C11B03}"/>
              </a:ext>
            </a:extLst>
          </p:cNvPr>
          <p:cNvSpPr txBox="1"/>
          <p:nvPr/>
        </p:nvSpPr>
        <p:spPr>
          <a:xfrm>
            <a:off x="4860032" y="692696"/>
            <a:ext cx="4176464" cy="5555367"/>
          </a:xfrm>
          <a:prstGeom prst="rect">
            <a:avLst/>
          </a:prstGeom>
          <a:noFill/>
        </p:spPr>
        <p:txBody>
          <a:bodyPr wrap="square" rtlCol="0">
            <a:spAutoFit/>
          </a:bodyPr>
          <a:lstStyle/>
          <a:p>
            <a:pPr algn="r">
              <a:lnSpc>
                <a:spcPct val="200000"/>
              </a:lnSpc>
            </a:pPr>
            <a:r>
              <a:rPr lang="ar-DZ" sz="2000" dirty="0">
                <a:solidFill>
                  <a:srgbClr val="333333"/>
                </a:solidFill>
                <a:latin typeface="arial" panose="020B0604020202020204" pitchFamily="34" charset="0"/>
              </a:rPr>
              <a:t>تعتبر العروض التقديمية من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أكثـر الـبرامج اسـتعمالا في عـرض </a:t>
            </a:r>
            <a:r>
              <a:rPr lang="ar-DZ" sz="2000" dirty="0">
                <a:solidFill>
                  <a:srgbClr val="333333"/>
                </a:solidFill>
                <a:latin typeface="arial" panose="020B0604020202020204" pitchFamily="34" charset="0"/>
              </a:rPr>
              <a:t>المحاضرات</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والنـدوات والمـداخلات</a:t>
            </a:r>
            <a:r>
              <a:rPr lang="ar-DZ" sz="2000" dirty="0">
                <a:solidFill>
                  <a:srgbClr val="333333"/>
                </a:solidFill>
                <a:latin typeface="arial" panose="020B0604020202020204" pitchFamily="34" charset="0"/>
              </a:rPr>
              <a:t> </a:t>
            </a:r>
            <a:r>
              <a:rPr lang="ar-DZ" sz="2000">
                <a:solidFill>
                  <a:srgbClr val="333333"/>
                </a:solidFill>
                <a:latin typeface="arial" panose="020B0604020202020204" pitchFamily="34" charset="0"/>
              </a:rPr>
              <a:t>و الورشات،  </a:t>
            </a:r>
            <a:r>
              <a:rPr lang="ar-DZ" sz="2000" dirty="0">
                <a:solidFill>
                  <a:srgbClr val="333333"/>
                </a:solidFill>
                <a:latin typeface="arial" panose="020B0604020202020204" pitchFamily="34" charset="0"/>
              </a:rPr>
              <a:t>نظرا لقدرتها على عرض المعلومات و المعارف بطريقة جذابة و منظمة و تسهل على المتلقي فهمها و استيعابها</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بـدأ يشـيع اسـتخدامه في العمليـة التعليميـة حيـث يسـتطيع المعلـم مـن خلالـه إعـداد الشـرائح واللوحـات باسـتعمال النصـوص أو الرسوم البيانية أو الصور والخرائط بطريقة جذابة تصاحبها الحركة، الصوت ولصورة.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504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6370975"/>
          </a:xfrm>
          <a:prstGeom prst="rect">
            <a:avLst/>
          </a:prstGeom>
          <a:noFill/>
        </p:spPr>
        <p:txBody>
          <a:bodyPr wrap="square">
            <a:spAutoFit/>
          </a:bodyPr>
          <a:lstStyle/>
          <a:p>
            <a:pPr algn="r"/>
            <a:r>
              <a:rPr lang="ar-SA" sz="3200" b="1" dirty="0">
                <a:solidFill>
                  <a:srgbClr val="000000"/>
                </a:solidFill>
                <a:effectLst/>
                <a:ea typeface="Traditional Arabic" panose="02020603050405020304" pitchFamily="18" charset="-78"/>
                <a:cs typeface="Traditional Arabic" panose="02020603050405020304" pitchFamily="18" charset="-78"/>
              </a:rPr>
              <a:t>أمثلة </a:t>
            </a:r>
            <a:r>
              <a:rPr lang="ar-DZ" sz="3200" b="1" dirty="0">
                <a:solidFill>
                  <a:srgbClr val="000000"/>
                </a:solidFill>
                <a:effectLst/>
                <a:ea typeface="Traditional Arabic" panose="02020603050405020304" pitchFamily="18" charset="-78"/>
                <a:cs typeface="Traditional Arabic" panose="02020603050405020304" pitchFamily="18" charset="-78"/>
              </a:rPr>
              <a:t>ع</a:t>
            </a:r>
            <a:r>
              <a:rPr lang="ar-SA" sz="3200" b="1" dirty="0">
                <a:solidFill>
                  <a:srgbClr val="000000"/>
                </a:solidFill>
                <a:effectLst/>
                <a:ea typeface="Traditional Arabic" panose="02020603050405020304" pitchFamily="18" charset="-78"/>
                <a:cs typeface="Traditional Arabic" panose="02020603050405020304" pitchFamily="18" charset="-78"/>
              </a:rPr>
              <a:t>ن البرامج الحرة</a:t>
            </a:r>
            <a:endParaRPr lang="ar-DZ" sz="3200" b="1" dirty="0">
              <a:solidFill>
                <a:srgbClr val="000000"/>
              </a:solidFill>
              <a:effectLst/>
              <a:ea typeface="Traditional Arabic" panose="02020603050405020304" pitchFamily="18" charset="-78"/>
              <a:cs typeface="Traditional Arabic" panose="02020603050405020304" pitchFamily="18" charset="-78"/>
            </a:endParaRPr>
          </a:p>
          <a:p>
            <a:pPr algn="r"/>
            <a:r>
              <a:rPr lang="ar-SA" sz="3200" b="1" dirty="0">
                <a:solidFill>
                  <a:srgbClr val="000000"/>
                </a:solidFill>
                <a:effectLst/>
                <a:ea typeface="Traditional Arabic" panose="02020603050405020304" pitchFamily="18" charset="-78"/>
                <a:cs typeface="Traditional Arabic" panose="02020603050405020304" pitchFamily="18" charset="-78"/>
              </a:rPr>
              <a:t>نظام التشغيل</a:t>
            </a:r>
            <a:r>
              <a:rPr lang="ar-SA" sz="3200" b="1" dirty="0">
                <a:solidFill>
                  <a:srgbClr val="000000"/>
                </a:solidFill>
                <a:effectLst/>
                <a:ea typeface="Times New Roman" panose="02020603050405020304" pitchFamily="18" charset="0"/>
                <a:cs typeface="Times New Roman" panose="02020603050405020304" pitchFamily="18" charset="0"/>
              </a:rPr>
              <a:t> </a:t>
            </a:r>
            <a:r>
              <a:rPr lang="ar-SA" sz="3200" b="1" dirty="0" err="1">
                <a:solidFill>
                  <a:srgbClr val="000000"/>
                </a:solidFill>
                <a:effectLst/>
                <a:ea typeface="Traditional Arabic" panose="02020603050405020304" pitchFamily="18" charset="-78"/>
                <a:cs typeface="Traditional Arabic" panose="02020603050405020304" pitchFamily="18" charset="-78"/>
              </a:rPr>
              <a:t>لينيكس</a:t>
            </a:r>
            <a:endParaRPr lang="ar-DZ" sz="3200" b="1" dirty="0">
              <a:solidFill>
                <a:srgbClr val="000000"/>
              </a:solidFill>
              <a:effectLst/>
              <a:ea typeface="Traditional Arabic" panose="02020603050405020304" pitchFamily="18" charset="-78"/>
              <a:cs typeface="Traditional Arabic" panose="02020603050405020304" pitchFamily="18" charset="-78"/>
            </a:endParaRPr>
          </a:p>
          <a:p>
            <a:pPr marL="60960" marR="106045" indent="-3175" algn="just" rtl="1">
              <a:lnSpc>
                <a:spcPct val="15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في بد اية عام </a:t>
            </a:r>
            <a:r>
              <a:rPr lang="fr-FR" sz="20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1990</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قام</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طالب في جامعة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هلسينكي</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في فنلندا بالإعلان عن مشروع يعمل عليه. الطالب هو</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لينوس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تورفالدس</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والمشروع كان نظام تشغيل بسيط. وقد اختار لينوس</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تورفالدس</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أن يضع مشروعه تحت</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ترخيص البرامج الحرة </a:t>
            </a:r>
            <a:r>
              <a:rPr lang="fr-FR" sz="20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Open source</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مما أتاح لمن يريد إمكانية</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الاطلاع على النص المصدري لهذا النظام، والعمل على تعديله وتطويره. نتيجة لذلك،</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شارك الآلاف من المبرمجين المتطوعين حول العالم في</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المشروع. </a:t>
            </a:r>
            <a:endPar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60960" marR="106045" indent="-3175" algn="just" rtl="1">
              <a:lnSpc>
                <a:spcPct val="150000"/>
              </a:lnSpc>
              <a:spcAft>
                <a:spcPts val="25"/>
              </a:spcAft>
            </a:pPr>
            <a:r>
              <a:rPr lang="ar-SA" sz="3200" b="1" dirty="0">
                <a:solidFill>
                  <a:srgbClr val="000000"/>
                </a:solidFill>
                <a:effectLst/>
                <a:ea typeface="Traditional Arabic" panose="02020603050405020304" pitchFamily="18" charset="-78"/>
                <a:cs typeface="Traditional Arabic" panose="02020603050405020304" pitchFamily="18" charset="-78"/>
              </a:rPr>
              <a:t>المتصفح</a:t>
            </a:r>
            <a:r>
              <a:rPr lang="ar-DZ" sz="3200" b="1" dirty="0">
                <a:solidFill>
                  <a:srgbClr val="000000"/>
                </a:solidFill>
                <a:effectLst/>
                <a:ea typeface="Traditional Arabic" panose="02020603050405020304" pitchFamily="18" charset="-78"/>
                <a:cs typeface="Traditional Arabic" panose="02020603050405020304" pitchFamily="18" charset="-78"/>
              </a:rPr>
              <a:t> </a:t>
            </a:r>
            <a:r>
              <a:rPr lang="fr-FR" sz="3200" b="1" baseline="30000" dirty="0">
                <a:solidFill>
                  <a:srgbClr val="000000"/>
                </a:solidFill>
                <a:effectLst/>
                <a:latin typeface="Times New Roman" panose="02020603050405020304" pitchFamily="18" charset="0"/>
                <a:ea typeface="Times New Roman" panose="02020603050405020304" pitchFamily="18" charset="0"/>
              </a:rPr>
              <a:t>Firefox</a:t>
            </a:r>
            <a:endParaRPr lang="fr-FR" sz="32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algn="r">
              <a:lnSpc>
                <a:spcPct val="150000"/>
              </a:lnSpc>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هو متصفح ويب، يتم تطويره من قبل مؤسسة</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موزيلا</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حيث تهدف مؤسسة موزيلا فايرفوكس</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الى تطوير متصفح سريع، صغير، قابل للتوسيع والتطوير منفصل عن طقم</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موزيلا وبذلك يستطيع المبرمجين المتطوعين إضافة أشياء كثيرة للبرنامج وتطويره</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algn="r"/>
            <a:endParaRPr lang="fr-FR" sz="2800" dirty="0"/>
          </a:p>
          <a:p>
            <a:pPr algn="r"/>
            <a:r>
              <a:rPr lang="fr-FR" sz="2800" b="1" dirty="0">
                <a:solidFill>
                  <a:srgbClr val="000000"/>
                </a:solidFill>
                <a:effectLst/>
                <a:ea typeface="Traditional Arabic" panose="02020603050405020304" pitchFamily="18" charset="-78"/>
                <a:cs typeface="Traditional Arabic" panose="02020603050405020304" pitchFamily="18" charset="-78"/>
              </a:rPr>
              <a:t> </a:t>
            </a:r>
          </a:p>
          <a:p>
            <a:pPr algn="r"/>
            <a:endParaRPr lang="fr-FR" sz="2800" b="1" dirty="0">
              <a:solidFill>
                <a:srgbClr val="000000"/>
              </a:solidFill>
              <a:ea typeface="Traditional Arabic" panose="02020603050405020304" pitchFamily="18" charset="-78"/>
              <a:cs typeface="Traditional Arabic" panose="02020603050405020304" pitchFamily="18" charset="-78"/>
            </a:endParaRPr>
          </a:p>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7893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7086555"/>
          </a:xfrm>
          <a:prstGeom prst="rect">
            <a:avLst/>
          </a:prstGeom>
          <a:noFill/>
        </p:spPr>
        <p:txBody>
          <a:bodyPr wrap="square">
            <a:spAutoFit/>
          </a:bodyPr>
          <a:lstStyle/>
          <a:p>
            <a:pPr algn="r"/>
            <a:r>
              <a:rPr lang="ar-DZ" sz="3200" b="1" dirty="0">
                <a:solidFill>
                  <a:srgbClr val="000000"/>
                </a:solidFill>
                <a:effectLst/>
                <a:ea typeface="Traditional Arabic" panose="02020603050405020304" pitchFamily="18" charset="-78"/>
                <a:cs typeface="Traditional Arabic" panose="02020603050405020304" pitchFamily="18" charset="-78"/>
              </a:rPr>
              <a:t>ل</a:t>
            </a:r>
            <a:r>
              <a:rPr lang="ar-SA" sz="3200" b="1" dirty="0">
                <a:solidFill>
                  <a:srgbClr val="000000"/>
                </a:solidFill>
                <a:effectLst/>
                <a:ea typeface="Traditional Arabic" panose="02020603050405020304" pitchFamily="18" charset="-78"/>
                <a:cs typeface="Traditional Arabic" panose="02020603050405020304" pitchFamily="18" charset="-78"/>
              </a:rPr>
              <a:t>لنشر</a:t>
            </a:r>
            <a:r>
              <a:rPr lang="ar-SA" sz="1800" b="1" dirty="0">
                <a:solidFill>
                  <a:srgbClr val="000000"/>
                </a:solidFill>
                <a:effectLst/>
                <a:ea typeface="Traditional Arabic" panose="02020603050405020304" pitchFamily="18" charset="-78"/>
                <a:cs typeface="Traditional Arabic" panose="02020603050405020304" pitchFamily="18" charset="-78"/>
              </a:rPr>
              <a:t> </a:t>
            </a:r>
            <a:r>
              <a:rPr lang="ar-SA" sz="2800" b="1" dirty="0">
                <a:solidFill>
                  <a:srgbClr val="000000"/>
                </a:solidFill>
                <a:effectLst/>
                <a:ea typeface="Traditional Arabic" panose="02020603050405020304" pitchFamily="18" charset="-78"/>
                <a:cs typeface="Traditional Arabic" panose="02020603050405020304" pitchFamily="18" charset="-78"/>
              </a:rPr>
              <a:t>المكتبي</a:t>
            </a:r>
            <a:r>
              <a:rPr lang="fr-FR" sz="2800" b="1" dirty="0">
                <a:solidFill>
                  <a:srgbClr val="000000"/>
                </a:solidFill>
                <a:effectLst/>
                <a:ea typeface="Traditional Arabic" panose="02020603050405020304" pitchFamily="18" charset="-78"/>
                <a:cs typeface="Traditional Arabic" panose="02020603050405020304" pitchFamily="18" charset="-78"/>
              </a:rPr>
              <a:t> Open Office</a:t>
            </a:r>
            <a:r>
              <a:rPr lang="ar-SA" sz="2800" b="1" dirty="0">
                <a:solidFill>
                  <a:srgbClr val="000000"/>
                </a:solidFill>
                <a:effectLst/>
                <a:ea typeface="Traditional Arabic" panose="02020603050405020304" pitchFamily="18" charset="-78"/>
                <a:cs typeface="Traditional Arabic" panose="02020603050405020304" pitchFamily="18" charset="-78"/>
              </a:rPr>
              <a:t>حزمة برامج</a:t>
            </a:r>
            <a:endParaRPr lang="fr-FR" sz="2800" dirty="0"/>
          </a:p>
          <a:p>
            <a:pPr marL="78740" marR="106045" indent="-3175" algn="just" rtl="1">
              <a:lnSpc>
                <a:spcPct val="200000"/>
              </a:lnSpc>
              <a:spcAft>
                <a:spcPts val="130"/>
              </a:spcAft>
            </a:pP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حزمة</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fr-FR" sz="2400" b="1" baseline="-25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Open Office</a:t>
            </a:r>
            <a:r>
              <a:rPr lang="fr-FR" sz="24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أوبن أوفيس إحدى أشهر</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تطبيقات المكتب الحرة مفتوحة المصدر و</a:t>
            </a:r>
            <a:r>
              <a:rPr lang="ar-DZ"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المجا</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نية، وهي المنافس الوحيد القوي لحزمة</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البرامج التجارية</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fr-FR"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fr-FR" sz="24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Microsoft Office</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والأمر المهم هو أنه يوفر</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معظم الخدمات الموجودة في حزمة مايكروسوفت أوفيس</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fr-FR" sz="2400" b="1" baseline="-25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Microsoft Office</a:t>
            </a:r>
            <a:r>
              <a:rPr lang="fr-FR" sz="24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(يعتبر البديل المجاني لحزمة </a:t>
            </a:r>
            <a:r>
              <a:rPr lang="fr-FR" sz="2400" b="1" baseline="30000" dirty="0" err="1">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MicrosoftOffice</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endParaRPr lang="ar-DZ"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200000"/>
              </a:lnSpc>
              <a:spcAft>
                <a:spcPts val="130"/>
              </a:spcAft>
            </a:pP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هذه الحزمة</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مجانية بشكل كامل تحتوي على نسخ تعمل على نظم تشغيل متعددة كالويندوز</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بمختلف اصداراته ونظام </a:t>
            </a:r>
            <a:r>
              <a:rPr lang="ar-SA" sz="24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اللينكس</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بجميع توزيعاته ونظام </a:t>
            </a:r>
            <a:r>
              <a:rPr lang="ar-SA" sz="24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الماكينتوش</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r>
              <a:rPr lang="ar-SA" sz="2400" b="1" dirty="0" err="1">
                <a:solidFill>
                  <a:srgbClr val="000000"/>
                </a:solidFill>
                <a:effectLst/>
                <a:latin typeface="Traditional Arabic" panose="02020603050405020304" pitchFamily="18" charset="-78"/>
                <a:ea typeface="Arial" panose="020B0604020202020204" pitchFamily="34" charset="0"/>
                <a:cs typeface="Arial" panose="020B0604020202020204" pitchFamily="34" charset="0"/>
              </a:rPr>
              <a:t>كما</a:t>
            </a:r>
            <a:r>
              <a:rPr lang="ar-SA" sz="24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يدعم</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اللغات من حيث الواجهة</a:t>
            </a:r>
            <a:r>
              <a:rPr lang="ar-SA" sz="24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r>
              <a:rPr lang="ar-SA"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الرسومية والمعاجم والتدقيق الإملائي </a:t>
            </a:r>
            <a:endParaRPr lang="fr-FR"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200000"/>
              </a:lnSpc>
              <a:spcAft>
                <a:spcPts val="130"/>
              </a:spcAft>
            </a:pPr>
            <a:endParaRPr lang="fr-FR" sz="24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algn="r"/>
            <a:r>
              <a:rPr lang="fr-FR" sz="2800" b="1" dirty="0">
                <a:solidFill>
                  <a:srgbClr val="000000"/>
                </a:solidFill>
                <a:effectLst/>
                <a:ea typeface="Traditional Arabic" panose="02020603050405020304" pitchFamily="18" charset="-78"/>
                <a:cs typeface="Traditional Arabic" panose="02020603050405020304" pitchFamily="18" charset="-78"/>
              </a:rPr>
              <a:t> </a:t>
            </a:r>
          </a:p>
          <a:p>
            <a:pPr algn="r"/>
            <a:endParaRPr lang="fr-FR" sz="2800" b="1" dirty="0">
              <a:solidFill>
                <a:srgbClr val="000000"/>
              </a:solidFill>
              <a:ea typeface="Traditional Arabic" panose="02020603050405020304" pitchFamily="18" charset="-78"/>
              <a:cs typeface="Traditional Arabic" panose="02020603050405020304" pitchFamily="18" charset="-78"/>
            </a:endParaRPr>
          </a:p>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1358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43408"/>
            <a:ext cx="8928992" cy="6247801"/>
          </a:xfrm>
          <a:prstGeom prst="rect">
            <a:avLst/>
          </a:prstGeom>
          <a:noFill/>
        </p:spPr>
        <p:txBody>
          <a:bodyPr wrap="square" rtlCol="0">
            <a:spAutoFit/>
          </a:bodyPr>
          <a:lstStyle/>
          <a:p>
            <a:pPr marR="29845" lvl="0" algn="r" rtl="1">
              <a:lnSpc>
                <a:spcPct val="150000"/>
              </a:lnSpc>
              <a:spcAft>
                <a:spcPts val="730"/>
              </a:spcAft>
            </a:pPr>
            <a:r>
              <a:rPr lang="fr-FR" sz="3200" b="1" dirty="0">
                <a:solidFill>
                  <a:srgbClr val="00B050"/>
                </a:solidFill>
                <a:ea typeface="Simplified Arabic" panose="02020603050405020304" pitchFamily="18" charset="-78"/>
                <a:cs typeface="Simplified Arabic" panose="02020603050405020304" pitchFamily="18" charset="-78"/>
              </a:rPr>
              <a:t>.5.13</a:t>
            </a:r>
            <a:r>
              <a:rPr lang="ar-DZ" sz="3200" b="1" dirty="0">
                <a:solidFill>
                  <a:srgbClr val="00B050"/>
                </a:solidFill>
                <a:ea typeface="Simplified Arabic" panose="02020603050405020304" pitchFamily="18" charset="-78"/>
                <a:cs typeface="Simplified Arabic" panose="02020603050405020304" pitchFamily="18" charset="-78"/>
              </a:rPr>
              <a:t>خدمات الانترنت</a:t>
            </a:r>
          </a:p>
          <a:p>
            <a:pPr marR="29845" lvl="0" algn="r" rtl="1">
              <a:lnSpc>
                <a:spcPct val="150000"/>
              </a:lnSpc>
              <a:spcAft>
                <a:spcPts val="730"/>
              </a:spcAft>
            </a:pPr>
            <a:r>
              <a:rPr lang="ar-DZ" sz="2000" dirty="0">
                <a:latin typeface="SimplifiedArabic"/>
              </a:rPr>
              <a:t>تتركز خدمات الانترنت في مجال التعليم العالي أساسا في:</a:t>
            </a:r>
            <a:endParaRPr lang="ar-DZ" sz="2000" b="1" dirty="0">
              <a:solidFill>
                <a:srgbClr val="00B050"/>
              </a:solidFill>
              <a:ea typeface="Simplified Arabic" panose="02020603050405020304" pitchFamily="18" charset="-78"/>
              <a:cs typeface="Simplified Arabic" panose="02020603050405020304" pitchFamily="18" charset="-78"/>
            </a:endParaRPr>
          </a:p>
          <a:p>
            <a:pPr marL="453390" marR="29845" lvl="0" indent="-457200" algn="r" rtl="1">
              <a:lnSpc>
                <a:spcPct val="150000"/>
              </a:lnSpc>
              <a:spcAft>
                <a:spcPts val="730"/>
              </a:spcAft>
              <a:buFont typeface="Wingdings" panose="05000000000000000000" pitchFamily="2" charset="2"/>
              <a:buChar char="v"/>
            </a:pPr>
            <a:r>
              <a:rPr lang="ar-DZ" sz="2800" b="1" dirty="0">
                <a:solidFill>
                  <a:srgbClr val="000000"/>
                </a:solidFill>
                <a:ea typeface="Simplified Arabic" panose="02020603050405020304" pitchFamily="18" charset="-78"/>
                <a:cs typeface="Simplified Arabic" panose="02020603050405020304" pitchFamily="18" charset="-78"/>
              </a:rPr>
              <a:t>خدمات </a:t>
            </a:r>
            <a:r>
              <a:rPr lang="ar-SA" sz="2800" b="1" dirty="0">
                <a:solidFill>
                  <a:srgbClr val="000000"/>
                </a:solidFill>
                <a:ea typeface="Simplified Arabic" panose="02020603050405020304" pitchFamily="18" charset="-78"/>
                <a:cs typeface="Simplified Arabic" panose="02020603050405020304" pitchFamily="18" charset="-78"/>
              </a:rPr>
              <a:t>التعليم الإلكتروني </a:t>
            </a: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dirty="0">
              <a:solidFill>
                <a:srgbClr val="000000"/>
              </a:solidFill>
              <a:effectLst/>
              <a:latin typeface="Calibri" panose="020F0502020204030204" pitchFamily="34" charset="0"/>
              <a:ea typeface="Calibri" panose="020F0502020204030204" pitchFamily="34" charset="0"/>
            </a:endParaRPr>
          </a:p>
          <a:p>
            <a:pPr marR="180340" indent="-3810" algn="just" rtl="1">
              <a:lnSpc>
                <a:spcPct val="200000"/>
              </a:lnSpc>
              <a:spcAft>
                <a:spcPts val="730"/>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التعليم الإلكتروني هو شكل من أشكال التعليم عن بعد، ويمكن تعريفه بأنه طريقة للتعليم باستخدام آليات الاتصال الحديثة كالحاسب والشبكات والوسائط المتعددة وبوابات الإنترنت من أجل إيصال المعلومات للمتعلمين بأسرع وقت وأقل تكلفة وبصورة تمكن من إدارة العملية التعليمية وضبطها وقياس وتقييم أداء المتعلمين. </a:t>
            </a:r>
            <a:endParaRPr lang="ar-DZ"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180340" indent="-3810" algn="just" rtl="1">
              <a:lnSpc>
                <a:spcPct val="200000"/>
              </a:lnSpc>
              <a:spcAft>
                <a:spcPts val="730"/>
              </a:spcAft>
            </a:pPr>
            <a:endParaRPr lang="fr-FR" sz="2000" dirty="0">
              <a:solidFill>
                <a:srgbClr val="000000"/>
              </a:solidFill>
              <a:effectLst/>
              <a:latin typeface="Calibri" panose="020F0502020204030204" pitchFamily="34" charset="0"/>
              <a:ea typeface="Calibri" panose="020F0502020204030204" pitchFamily="34" charset="0"/>
            </a:endParaRPr>
          </a:p>
          <a:p>
            <a:pPr marR="2396490" indent="-5080" algn="r" rtl="1">
              <a:lnSpc>
                <a:spcPct val="150000"/>
              </a:lnSpc>
              <a:spcAft>
                <a:spcPts val="5"/>
              </a:spcAft>
            </a:pP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6540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0"/>
            <a:ext cx="9036496" cy="7201972"/>
          </a:xfrm>
          <a:prstGeom prst="rect">
            <a:avLst/>
          </a:prstGeom>
          <a:noFill/>
        </p:spPr>
        <p:txBody>
          <a:bodyPr wrap="square">
            <a:spAutoFit/>
          </a:bodyPr>
          <a:lstStyle/>
          <a:p>
            <a:pPr algn="r" rtl="1"/>
            <a:r>
              <a:rPr lang="ar-SA" sz="3200" b="1" dirty="0"/>
              <a:t>محرك البحث </a:t>
            </a:r>
            <a:endParaRPr lang="fr-FR" sz="3200" b="1" dirty="0"/>
          </a:p>
          <a:p>
            <a:pPr algn="just" rtl="1">
              <a:lnSpc>
                <a:spcPct val="200000"/>
              </a:lnSpc>
            </a:pPr>
            <a:r>
              <a:rPr lang="ar-SA" sz="2000" b="1" dirty="0">
                <a:cs typeface="+mj-cs"/>
              </a:rPr>
              <a:t>محرك البحث هو برنامج يتيح للمُستخدمين البحثَ عن كلمات محددة ضمن مصادر الإنترنت المختلفة. فهي برامج صممت للمساعدة في الوصول لعناوين المواقع التي تحتوي على المعلومات التي يحتاجونها. تقدم محركات البحث هذه الخدمة دون مقابل مادي لكنها تعتمد على التمويلات التي تحصل عليها جراء الإعلانات التي تقوم المؤسسات والشركات بوضعها على صفحات هذه المواقع</a:t>
            </a:r>
            <a:r>
              <a:rPr lang="ar-SA" sz="2000" dirty="0">
                <a:cs typeface="+mj-cs"/>
              </a:rPr>
              <a:t>. </a:t>
            </a:r>
            <a:endParaRPr lang="ar-DZ" sz="2000" dirty="0">
              <a:cs typeface="+mj-cs"/>
            </a:endParaRPr>
          </a:p>
          <a:p>
            <a:pPr algn="just" rtl="1">
              <a:lnSpc>
                <a:spcPct val="200000"/>
              </a:lnSpc>
            </a:pPr>
            <a:r>
              <a:rPr lang="ar-SA" sz="3200" dirty="0">
                <a:cs typeface="+mj-cs"/>
              </a:rPr>
              <a:t> </a:t>
            </a:r>
            <a:r>
              <a:rPr lang="ar-SA" sz="3200" b="1" dirty="0"/>
              <a:t>أهم محركات البحث </a:t>
            </a:r>
            <a:endParaRPr lang="fr-FR" sz="3200" dirty="0"/>
          </a:p>
          <a:p>
            <a:pPr algn="just" rtl="1">
              <a:lnSpc>
                <a:spcPct val="200000"/>
              </a:lnSpc>
            </a:pPr>
            <a:r>
              <a:rPr lang="ar-DZ" sz="2000" b="1" baseline="30000" dirty="0"/>
              <a:t>   </a:t>
            </a:r>
            <a:endParaRPr lang="fr-FR" sz="2000" dirty="0">
              <a:cs typeface="+mj-cs"/>
            </a:endParaRPr>
          </a:p>
          <a:p>
            <a:pPr algn="just" rtl="1">
              <a:lnSpc>
                <a:spcPct val="200000"/>
              </a:lnSpc>
            </a:pPr>
            <a:endParaRPr lang="fr-FR" sz="2000" b="1" dirty="0">
              <a:cs typeface="+mj-cs"/>
            </a:endParaRPr>
          </a:p>
          <a:p>
            <a:pPr algn="r" rtl="1"/>
            <a:endParaRPr lang="fr-FR" b="1" dirty="0"/>
          </a:p>
          <a:p>
            <a:pPr algn="r" rtl="1"/>
            <a:endParaRPr lang="fr-FR" b="1" dirty="0"/>
          </a:p>
          <a:p>
            <a:pPr algn="r" rtl="1"/>
            <a:endParaRPr lang="fr-FR" b="1" dirty="0"/>
          </a:p>
          <a:p>
            <a:pPr algn="r" rtl="1"/>
            <a:endParaRPr lang="fr-FR" b="1" dirty="0"/>
          </a:p>
          <a:p>
            <a:pPr algn="r" rtl="1"/>
            <a:endParaRPr lang="fr-FR" b="1" dirty="0"/>
          </a:p>
          <a:p>
            <a:pPr algn="r" rtl="1"/>
            <a:endParaRPr lang="fr-FR" b="1" dirty="0"/>
          </a:p>
          <a:p>
            <a:pPr algn="r" rtl="1"/>
            <a:endParaRPr lang="fr-FR" b="1" dirty="0"/>
          </a:p>
        </p:txBody>
      </p:sp>
    </p:spTree>
    <p:extLst>
      <p:ext uri="{BB962C8B-B14F-4D97-AF65-F5344CB8AC3E}">
        <p14:creationId xmlns:p14="http://schemas.microsoft.com/office/powerpoint/2010/main" val="34261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1384995"/>
          </a:xfrm>
          <a:prstGeom prst="rect">
            <a:avLst/>
          </a:prstGeom>
          <a:noFill/>
        </p:spPr>
        <p:txBody>
          <a:bodyPr wrap="square">
            <a:spAutoFit/>
          </a:bodyPr>
          <a:lstStyle/>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a:p>
            <a:pPr algn="r"/>
            <a:endParaRPr lang="fr-FR" sz="2800" b="1" dirty="0">
              <a:solidFill>
                <a:srgbClr val="000000"/>
              </a:solidFill>
              <a:ea typeface="Traditional Arabic" panose="02020603050405020304" pitchFamily="18" charset="-78"/>
              <a:cs typeface="Traditional Arabic" panose="02020603050405020304" pitchFamily="18" charset="-78"/>
            </a:endParaRPr>
          </a:p>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p:txBody>
      </p:sp>
      <p:sp>
        <p:nvSpPr>
          <p:cNvPr id="6" name="ZoneTexte 5">
            <a:extLst>
              <a:ext uri="{FF2B5EF4-FFF2-40B4-BE49-F238E27FC236}">
                <a16:creationId xmlns:a16="http://schemas.microsoft.com/office/drawing/2014/main" id="{563A67F7-417B-4C14-A7EF-2C30898050AA}"/>
              </a:ext>
            </a:extLst>
          </p:cNvPr>
          <p:cNvSpPr txBox="1"/>
          <p:nvPr/>
        </p:nvSpPr>
        <p:spPr>
          <a:xfrm>
            <a:off x="0" y="-195644"/>
            <a:ext cx="9144000" cy="6567824"/>
          </a:xfrm>
          <a:prstGeom prst="rect">
            <a:avLst/>
          </a:prstGeom>
          <a:noFill/>
        </p:spPr>
        <p:txBody>
          <a:bodyPr wrap="square">
            <a:spAutoFit/>
          </a:bodyPr>
          <a:lstStyle/>
          <a:p>
            <a:pPr marL="10795" marR="106045" indent="-3175" algn="just" rtl="1">
              <a:lnSpc>
                <a:spcPct val="200000"/>
              </a:lnSpc>
              <a:spcAft>
                <a:spcPts val="25"/>
              </a:spcAft>
            </a:pPr>
            <a:r>
              <a:rPr lang="ar-SA" sz="32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r>
              <a:rPr lang="fr-FR" sz="3200" b="1" baseline="30000" dirty="0"/>
              <a:t>Google</a:t>
            </a:r>
            <a:r>
              <a:rPr lang="ar-SA" sz="3200" b="1" dirty="0"/>
              <a:t>غوغل</a:t>
            </a:r>
            <a:endParaRPr lang="fr-FR" sz="3200" dirty="0"/>
          </a:p>
          <a:p>
            <a:pPr marL="10795" marR="106045" indent="-3175" algn="just" rtl="1">
              <a:lnSpc>
                <a:spcPct val="15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mj-cs"/>
              </a:rPr>
              <a:t>بدأ محرك البحث هذا </a:t>
            </a:r>
            <a:r>
              <a:rPr lang="fr-FR" sz="2000" b="1" dirty="0">
                <a:solidFill>
                  <a:srgbClr val="000000"/>
                </a:solidFill>
                <a:effectLst/>
                <a:latin typeface="Times New Roman" panose="02020603050405020304" pitchFamily="18" charset="0"/>
                <a:ea typeface="Times New Roman" panose="02020603050405020304" pitchFamily="18" charset="0"/>
                <a:cs typeface="+mj-cs"/>
              </a:rPr>
              <a:t>Google.com</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كمشروع لرسالة دكتوراه حول تقنيات الذكاء الاصطناعي والمعالجة الطبيعية للغة في جامعة ستانفورد في الولايات المتحدة، من طرف مؤسس غوغل فيما بعد لاري </a:t>
            </a:r>
            <a:r>
              <a:rPr lang="ar-SA" sz="2000" b="1" dirty="0" err="1">
                <a:solidFill>
                  <a:srgbClr val="000000"/>
                </a:solidFill>
                <a:effectLst/>
                <a:latin typeface="Traditional Arabic" panose="02020603050405020304" pitchFamily="18" charset="-78"/>
                <a:ea typeface="Traditional Arabic" panose="02020603050405020304" pitchFamily="18" charset="-78"/>
                <a:cs typeface="+mj-cs"/>
              </a:rPr>
              <a:t>بيدج</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وسيرجي برين اللذان قاما بتطوير أسلوب جديد للبحث على الأنترنت. وتحول اليوم إلى بوابة إنترنت عالمية كبرى تخدم البحث بـ </a:t>
            </a:r>
            <a:r>
              <a:rPr lang="fr-FR" sz="2000" b="1" dirty="0">
                <a:solidFill>
                  <a:srgbClr val="000000"/>
                </a:solidFill>
                <a:effectLst/>
                <a:latin typeface="Times New Roman" panose="02020603050405020304" pitchFamily="18" charset="0"/>
                <a:ea typeface="Times New Roman" panose="02020603050405020304" pitchFamily="18" charset="0"/>
                <a:cs typeface="+mj-cs"/>
              </a:rPr>
              <a:t>66</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لغة (منها العربية)، تقوم بمعالجة </a:t>
            </a:r>
            <a:r>
              <a:rPr lang="fr-FR" sz="2000" b="1" dirty="0">
                <a:solidFill>
                  <a:srgbClr val="000000"/>
                </a:solidFill>
                <a:effectLst/>
                <a:latin typeface="Times New Roman" panose="02020603050405020304" pitchFamily="18" charset="0"/>
                <a:ea typeface="Times New Roman" panose="02020603050405020304" pitchFamily="18" charset="0"/>
                <a:cs typeface="+mj-cs"/>
              </a:rPr>
              <a:t>120</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مليون طلب بحث يوميا، وهو من بين أشهر خمسة مواقع في العالم. والمستخدم لهذا الموقع يعرف تمام المعرفة مدى دقته في تقديم النتائج المطلوبة، ومن المرة الأولى، كما أنه لا يتطلب خبرة كبرى من المستخدم في صياغة الأسئلة والاستعلامات. ويعتمد هذا الموقع تقنيات إحصائية ورياضية متقدمة تقوم بدراسة الوثائق المفهرسة، وتكرار الكلمات ضمن كل وثيقة، وبالتالي الحكم على موضوعها وعلاقتها بعبارة البحث التي يقوم المستخدم باستعمالها. ومهما كانت الوصفة السحرية التي يستخدمها موقع غوغل فإنه يعتبر الأفضل بين كافة مواقع البحث المستخدمة اليوم. تتمثل مهمة</a:t>
            </a:r>
            <a:r>
              <a:rPr lang="fr-FR" sz="2000" b="1" baseline="-25000" dirty="0">
                <a:solidFill>
                  <a:srgbClr val="000000"/>
                </a:solidFill>
                <a:effectLst/>
                <a:latin typeface="Times New Roman" panose="02020603050405020304" pitchFamily="18" charset="0"/>
                <a:ea typeface="Times New Roman" panose="02020603050405020304" pitchFamily="18" charset="0"/>
                <a:cs typeface="+mj-cs"/>
              </a:rPr>
              <a:t>Google </a:t>
            </a:r>
            <a:r>
              <a:rPr lang="fr-FR" sz="2000" b="1" dirty="0">
                <a:solidFill>
                  <a:srgbClr val="000000"/>
                </a:solidFill>
                <a:effectLst/>
                <a:latin typeface="Times New Roman" panose="02020603050405020304" pitchFamily="18" charset="0"/>
                <a:ea typeface="Times New Roman" panose="02020603050405020304" pitchFamily="18"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في تنظيم المعلومات الدولية وتسهيل الوصول إليها</a:t>
            </a:r>
            <a:r>
              <a:rPr lang="ar-SA" sz="2000" b="1" dirty="0">
                <a:solidFill>
                  <a:srgbClr val="000000"/>
                </a:solidFill>
                <a:effectLst/>
                <a:latin typeface="Traditional Arabic" panose="02020603050405020304" pitchFamily="18" charset="-78"/>
                <a:ea typeface="Times New Roman" panose="02020603050405020304" pitchFamily="18"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والإفادة منها عالميا.   </a:t>
            </a:r>
            <a:endParaRPr lang="fr-FR" sz="2000" b="1" dirty="0">
              <a:solidFill>
                <a:srgbClr val="000000"/>
              </a:solidFill>
              <a:effectLst/>
              <a:latin typeface="Traditional Arabic" panose="02020603050405020304" pitchFamily="18" charset="-78"/>
              <a:ea typeface="Traditional Arabic" panose="02020603050405020304" pitchFamily="18" charset="-78"/>
              <a:cs typeface="+mj-cs"/>
            </a:endParaRPr>
          </a:p>
          <a:p>
            <a:pPr marL="78740" marR="106045" indent="-3175" algn="just" rtl="1">
              <a:lnSpc>
                <a:spcPct val="15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mj-cs"/>
              </a:rPr>
              <a:t>يوفر غوغل كثير من البرامج والخدمات الملحقة به مثل</a:t>
            </a:r>
            <a:r>
              <a:rPr lang="fr-FR" sz="2000" b="1" dirty="0">
                <a:solidFill>
                  <a:srgbClr val="000000"/>
                </a:solidFill>
                <a:effectLst/>
                <a:latin typeface="Times New Roman" panose="02020603050405020304" pitchFamily="18" charset="0"/>
                <a:ea typeface="Times New Roman" panose="02020603050405020304" pitchFamily="18" charset="0"/>
                <a:cs typeface="+mj-cs"/>
              </a:rPr>
              <a:t>Google </a:t>
            </a:r>
            <a:r>
              <a:rPr lang="fr-FR" sz="2000" b="1" dirty="0" err="1">
                <a:solidFill>
                  <a:srgbClr val="000000"/>
                </a:solidFill>
                <a:effectLst/>
                <a:latin typeface="Times New Roman" panose="02020603050405020304" pitchFamily="18" charset="0"/>
                <a:ea typeface="Times New Roman" panose="02020603050405020304" pitchFamily="18" charset="0"/>
                <a:cs typeface="+mj-cs"/>
              </a:rPr>
              <a:t>earth</a:t>
            </a:r>
            <a:r>
              <a:rPr lang="fr-FR" sz="2000" b="1" dirty="0">
                <a:solidFill>
                  <a:srgbClr val="000000"/>
                </a:solidFill>
                <a:effectLst/>
                <a:latin typeface="Times New Roman" panose="02020603050405020304" pitchFamily="18" charset="0"/>
                <a:ea typeface="Times New Roman" panose="02020603050405020304" pitchFamily="18" charset="0"/>
                <a:cs typeface="+mj-cs"/>
              </a:rPr>
              <a:t> </a:t>
            </a:r>
            <a:r>
              <a:rPr lang="fr-FR" sz="2000" b="1" dirty="0">
                <a:solidFill>
                  <a:srgbClr val="000000"/>
                </a:solidFill>
                <a:effectLst/>
                <a:latin typeface="Traditional Arabic" panose="02020603050405020304" pitchFamily="18" charset="-78"/>
                <a:ea typeface="Traditional Arabic" panose="02020603050405020304" pitchFamily="18" charset="-78"/>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الذي يقدم خرائط مفصلة على  كل مناطق العالم، مأخوذة عن طريق الأقمار الصناعية.</a:t>
            </a:r>
            <a:r>
              <a:rPr lang="ar-SA" sz="2000" b="1" dirty="0">
                <a:solidFill>
                  <a:srgbClr val="000000"/>
                </a:solidFill>
                <a:effectLst/>
                <a:latin typeface="Traditional Arabic" panose="02020603050405020304" pitchFamily="18" charset="-78"/>
                <a:ea typeface="Times New Roman" panose="02020603050405020304" pitchFamily="18" charset="0"/>
                <a:cs typeface="+mj-cs"/>
              </a:rPr>
              <a:t> </a:t>
            </a:r>
            <a:endParaRPr lang="fr-FR" sz="2000" b="1" dirty="0">
              <a:cs typeface="+mj-cs"/>
            </a:endParaRPr>
          </a:p>
        </p:txBody>
      </p:sp>
    </p:spTree>
    <p:extLst>
      <p:ext uri="{BB962C8B-B14F-4D97-AF65-F5344CB8AC3E}">
        <p14:creationId xmlns:p14="http://schemas.microsoft.com/office/powerpoint/2010/main" val="11337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a:xfrm>
            <a:off x="2764639" y="6459786"/>
            <a:ext cx="3617103" cy="365125"/>
          </a:xfrm>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99755"/>
            <a:ext cx="9036496" cy="4505401"/>
          </a:xfrm>
          <a:prstGeom prst="rect">
            <a:avLst/>
          </a:prstGeom>
          <a:noFill/>
        </p:spPr>
        <p:txBody>
          <a:bodyPr wrap="square">
            <a:spAutoFit/>
          </a:bodyPr>
          <a:lstStyle/>
          <a:p>
            <a:pPr algn="r" rtl="1"/>
            <a:r>
              <a:rPr lang="fr-FR" dirty="0"/>
              <a:t> </a:t>
            </a:r>
            <a:endParaRPr lang="ar-DZ" dirty="0"/>
          </a:p>
          <a:p>
            <a:pPr algn="r" rtl="1"/>
            <a:r>
              <a:rPr lang="ar-SA" sz="3200" b="1" dirty="0">
                <a:cs typeface="+mj-cs"/>
              </a:rPr>
              <a:t>البحث باستعمال غوغل</a:t>
            </a:r>
            <a:endParaRPr lang="fr-FR" sz="3200" b="1" dirty="0">
              <a:solidFill>
                <a:srgbClr val="000000"/>
              </a:solidFill>
              <a:ea typeface="Traditional Arabic" panose="02020603050405020304" pitchFamily="18" charset="-78"/>
              <a:cs typeface="+mj-cs"/>
            </a:endParaRPr>
          </a:p>
          <a:p>
            <a:pPr algn="r" rtl="1">
              <a:lnSpc>
                <a:spcPct val="150000"/>
              </a:lnSpc>
            </a:pPr>
            <a:r>
              <a:rPr lang="ar-SA" sz="2000" dirty="0"/>
              <a:t>نتطرق فيما يلي للخطوات العملية التي تمكن المستعمل من الوصول إلى الموضوعات المختلفة في الشبكة باستعمال البحث بالكلمات المفتاحية.  </a:t>
            </a:r>
            <a:endParaRPr lang="fr-FR" sz="2000" dirty="0"/>
          </a:p>
          <a:p>
            <a:pPr lvl="0" algn="r" rtl="1" fontAlgn="base">
              <a:lnSpc>
                <a:spcPct val="150000"/>
              </a:lnSpc>
            </a:pPr>
            <a:r>
              <a:rPr lang="ar-DZ" sz="2000" dirty="0"/>
              <a:t>1- </a:t>
            </a:r>
            <a:r>
              <a:rPr lang="ar-SA" sz="2000" dirty="0"/>
              <a:t>فتح برنامج مستكشف الانترنت وإدخال عنوان موقع غوغل في شريط العنوان، تظهر إثر ذلك الصفحة الرئيسية وفيها نجد أدوات البحث مثل.  </a:t>
            </a:r>
            <a:endParaRPr lang="fr-FR" sz="2000" dirty="0"/>
          </a:p>
          <a:p>
            <a:pPr algn="r" rtl="1">
              <a:lnSpc>
                <a:spcPct val="150000"/>
              </a:lnSpc>
            </a:pPr>
            <a:r>
              <a:rPr lang="ar-SA" sz="2000" dirty="0"/>
              <a:t>الويب </a:t>
            </a:r>
            <a:r>
              <a:rPr lang="fr-FR" sz="2000" dirty="0"/>
              <a:t>web</a:t>
            </a:r>
            <a:r>
              <a:rPr lang="ar-SA" sz="2000" dirty="0"/>
              <a:t>: مجال البحث في كل المواقع التي يغطيها محرك البحث.  </a:t>
            </a:r>
            <a:endParaRPr lang="fr-FR" sz="2000" dirty="0"/>
          </a:p>
          <a:p>
            <a:pPr algn="r" rtl="1">
              <a:lnSpc>
                <a:spcPct val="150000"/>
              </a:lnSpc>
            </a:pPr>
            <a:r>
              <a:rPr lang="ar-SA" sz="2000" dirty="0"/>
              <a:t>صور </a:t>
            </a:r>
            <a:r>
              <a:rPr lang="fr-FR" sz="2000" dirty="0"/>
              <a:t>Image</a:t>
            </a:r>
            <a:r>
              <a:rPr lang="ar-SA" sz="2000" dirty="0"/>
              <a:t>: يسمح بالبحث عن الصور. </a:t>
            </a:r>
            <a:endParaRPr lang="fr-FR" sz="2000" dirty="0"/>
          </a:p>
          <a:p>
            <a:pPr algn="r" rtl="1">
              <a:lnSpc>
                <a:spcPct val="150000"/>
              </a:lnSpc>
            </a:pPr>
            <a:r>
              <a:rPr lang="ar-SA" sz="2000" dirty="0"/>
              <a:t>الأخبار </a:t>
            </a:r>
            <a:r>
              <a:rPr lang="fr-FR" sz="2000" dirty="0"/>
              <a:t>Actualités</a:t>
            </a:r>
            <a:r>
              <a:rPr lang="ar-SA" sz="2000" dirty="0"/>
              <a:t>: يسمح بالبحث على الأخبار   </a:t>
            </a:r>
            <a:r>
              <a:rPr lang="fr-FR" sz="2000" dirty="0"/>
              <a:t>Gmail</a:t>
            </a:r>
            <a:r>
              <a:rPr lang="ar-SA" sz="2000" dirty="0"/>
              <a:t>: يسمح باستعمال خدمة البريد الإلكتروني الذي يتميز بسعة تخزينية كبيرة تصل إلى </a:t>
            </a:r>
            <a:r>
              <a:rPr lang="fr-FR" sz="2000" dirty="0"/>
              <a:t>2</a:t>
            </a:r>
            <a:r>
              <a:rPr lang="ar-SA" sz="2000" dirty="0"/>
              <a:t> ميغابايت....  </a:t>
            </a:r>
            <a:endParaRPr lang="fr-FR" sz="2000" dirty="0"/>
          </a:p>
        </p:txBody>
      </p:sp>
      <p:grpSp>
        <p:nvGrpSpPr>
          <p:cNvPr id="4" name="Groupe 3">
            <a:extLst>
              <a:ext uri="{FF2B5EF4-FFF2-40B4-BE49-F238E27FC236}">
                <a16:creationId xmlns:a16="http://schemas.microsoft.com/office/drawing/2014/main" id="{E6FE43D3-960C-4C71-9552-90C793EC5C94}"/>
              </a:ext>
            </a:extLst>
          </p:cNvPr>
          <p:cNvGrpSpPr/>
          <p:nvPr/>
        </p:nvGrpSpPr>
        <p:grpSpPr>
          <a:xfrm>
            <a:off x="-252535" y="3921207"/>
            <a:ext cx="4464496" cy="2232248"/>
            <a:chOff x="-252535" y="3861049"/>
            <a:chExt cx="4464496" cy="2232248"/>
          </a:xfrm>
        </p:grpSpPr>
        <p:grpSp>
          <p:nvGrpSpPr>
            <p:cNvPr id="6" name="Group 415033">
              <a:extLst>
                <a:ext uri="{FF2B5EF4-FFF2-40B4-BE49-F238E27FC236}">
                  <a16:creationId xmlns:a16="http://schemas.microsoft.com/office/drawing/2014/main" id="{C9D42899-1F05-4C23-B7E5-0A0DD7980A9C}"/>
                </a:ext>
              </a:extLst>
            </p:cNvPr>
            <p:cNvGrpSpPr/>
            <p:nvPr/>
          </p:nvGrpSpPr>
          <p:grpSpPr>
            <a:xfrm>
              <a:off x="-252535" y="3861049"/>
              <a:ext cx="4464496" cy="2232248"/>
              <a:chOff x="0" y="0"/>
              <a:chExt cx="5278406" cy="2691479"/>
            </a:xfrm>
          </p:grpSpPr>
          <p:sp>
            <p:nvSpPr>
              <p:cNvPr id="7" name="Rectangle 6">
                <a:extLst>
                  <a:ext uri="{FF2B5EF4-FFF2-40B4-BE49-F238E27FC236}">
                    <a16:creationId xmlns:a16="http://schemas.microsoft.com/office/drawing/2014/main" id="{362EC1F2-591A-44BC-B53B-96E7F5F12B3B}"/>
                  </a:ext>
                </a:extLst>
              </p:cNvPr>
              <p:cNvSpPr/>
              <p:nvPr/>
            </p:nvSpPr>
            <p:spPr>
              <a:xfrm>
                <a:off x="2133599" y="2008454"/>
                <a:ext cx="134907" cy="454425"/>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fr-FR"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p>
            </p:txBody>
          </p:sp>
          <p:sp>
            <p:nvSpPr>
              <p:cNvPr id="8" name="Rectangle 7">
                <a:extLst>
                  <a:ext uri="{FF2B5EF4-FFF2-40B4-BE49-F238E27FC236}">
                    <a16:creationId xmlns:a16="http://schemas.microsoft.com/office/drawing/2014/main" id="{04AF1E1A-783D-49B8-8C8A-3BD02DF3AEFF}"/>
                  </a:ext>
                </a:extLst>
              </p:cNvPr>
              <p:cNvSpPr/>
              <p:nvPr/>
            </p:nvSpPr>
            <p:spPr>
              <a:xfrm>
                <a:off x="5143499" y="2237055"/>
                <a:ext cx="134907" cy="454424"/>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fr-FR"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p>
            </p:txBody>
          </p:sp>
          <p:pic>
            <p:nvPicPr>
              <p:cNvPr id="9" name="Picture 38303">
                <a:extLst>
                  <a:ext uri="{FF2B5EF4-FFF2-40B4-BE49-F238E27FC236}">
                    <a16:creationId xmlns:a16="http://schemas.microsoft.com/office/drawing/2014/main" id="{33385680-9E1E-452F-8F02-E6748B5BBEE2}"/>
                  </a:ext>
                </a:extLst>
              </p:cNvPr>
              <p:cNvPicPr/>
              <p:nvPr/>
            </p:nvPicPr>
            <p:blipFill>
              <a:blip r:embed="rId3"/>
              <a:stretch>
                <a:fillRect/>
              </a:stretch>
            </p:blipFill>
            <p:spPr>
              <a:xfrm>
                <a:off x="2255520" y="0"/>
                <a:ext cx="2991612" cy="2238756"/>
              </a:xfrm>
              <a:prstGeom prst="rect">
                <a:avLst/>
              </a:prstGeom>
            </p:spPr>
          </p:pic>
          <p:sp>
            <p:nvSpPr>
              <p:cNvPr id="10" name="Shape 38306">
                <a:extLst>
                  <a:ext uri="{FF2B5EF4-FFF2-40B4-BE49-F238E27FC236}">
                    <a16:creationId xmlns:a16="http://schemas.microsoft.com/office/drawing/2014/main" id="{6D36F173-4940-490E-A112-CF435F364A83}"/>
                  </a:ext>
                </a:extLst>
              </p:cNvPr>
              <p:cNvSpPr/>
              <p:nvPr/>
            </p:nvSpPr>
            <p:spPr>
              <a:xfrm>
                <a:off x="856489" y="893063"/>
                <a:ext cx="1143000" cy="76200"/>
              </a:xfrm>
              <a:custGeom>
                <a:avLst/>
                <a:gdLst/>
                <a:ahLst/>
                <a:cxnLst/>
                <a:rect l="0" t="0" r="0" b="0"/>
                <a:pathLst>
                  <a:path w="1143000" h="76200">
                    <a:moveTo>
                      <a:pt x="1066800" y="0"/>
                    </a:moveTo>
                    <a:lnTo>
                      <a:pt x="1143000" y="38100"/>
                    </a:lnTo>
                    <a:lnTo>
                      <a:pt x="1066800" y="76200"/>
                    </a:lnTo>
                    <a:lnTo>
                      <a:pt x="1066800" y="47244"/>
                    </a:lnTo>
                    <a:lnTo>
                      <a:pt x="0" y="47244"/>
                    </a:lnTo>
                    <a:lnTo>
                      <a:pt x="0" y="28956"/>
                    </a:lnTo>
                    <a:lnTo>
                      <a:pt x="1066800" y="28956"/>
                    </a:lnTo>
                    <a:lnTo>
                      <a:pt x="1066800" y="0"/>
                    </a:lnTo>
                    <a:close/>
                  </a:path>
                </a:pathLst>
              </a:custGeom>
              <a:ln w="0" cap="flat">
                <a:miter lim="127000"/>
              </a:ln>
            </p:spPr>
            <p:style>
              <a:lnRef idx="0">
                <a:srgbClr val="000000">
                  <a:alpha val="0"/>
                </a:srgbClr>
              </a:lnRef>
              <a:fillRef idx="1">
                <a:srgbClr val="333300"/>
              </a:fillRef>
              <a:effectRef idx="0">
                <a:scrgbClr r="0" g="0" b="0"/>
              </a:effectRef>
              <a:fontRef idx="none"/>
            </p:style>
            <p:txBody>
              <a:bodyPr/>
              <a:lstStyle/>
              <a:p>
                <a:endParaRPr lang="fr-FR"/>
              </a:p>
            </p:txBody>
          </p:sp>
          <p:sp>
            <p:nvSpPr>
              <p:cNvPr id="12" name="Rectangle 11">
                <a:extLst>
                  <a:ext uri="{FF2B5EF4-FFF2-40B4-BE49-F238E27FC236}">
                    <a16:creationId xmlns:a16="http://schemas.microsoft.com/office/drawing/2014/main" id="{31815937-1B8C-4676-9F9B-C7EE25ADB127}"/>
                  </a:ext>
                </a:extLst>
              </p:cNvPr>
              <p:cNvSpPr/>
              <p:nvPr/>
            </p:nvSpPr>
            <p:spPr>
              <a:xfrm flipH="1">
                <a:off x="576993" y="802971"/>
                <a:ext cx="313195" cy="454424"/>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fr-FR" sz="18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p>
            </p:txBody>
          </p:sp>
          <p:sp>
            <p:nvSpPr>
              <p:cNvPr id="14" name="Rectangle 13">
                <a:extLst>
                  <a:ext uri="{FF2B5EF4-FFF2-40B4-BE49-F238E27FC236}">
                    <a16:creationId xmlns:a16="http://schemas.microsoft.com/office/drawing/2014/main" id="{025F7372-EFE0-495E-BDE9-B0630DB551F9}"/>
                  </a:ext>
                </a:extLst>
              </p:cNvPr>
              <p:cNvSpPr/>
              <p:nvPr/>
            </p:nvSpPr>
            <p:spPr>
              <a:xfrm>
                <a:off x="0" y="874099"/>
                <a:ext cx="75966" cy="273634"/>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fr-FR" sz="180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a:t>
                </a:r>
                <a:endParaRPr lang="fr-FR"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grpSp>
        <p:sp>
          <p:nvSpPr>
            <p:cNvPr id="15" name="Rectangle 14">
              <a:extLst>
                <a:ext uri="{FF2B5EF4-FFF2-40B4-BE49-F238E27FC236}">
                  <a16:creationId xmlns:a16="http://schemas.microsoft.com/office/drawing/2014/main" id="{3C8518D8-2B7A-4CE1-A2B5-E96409DCEA7A}"/>
                </a:ext>
              </a:extLst>
            </p:cNvPr>
            <p:cNvSpPr/>
            <p:nvPr/>
          </p:nvSpPr>
          <p:spPr>
            <a:xfrm>
              <a:off x="89323" y="4343127"/>
              <a:ext cx="522237" cy="454025"/>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ar-SA"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مربع</a:t>
              </a:r>
              <a:endParaRPr lang="fr-FR"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
          <p:nvSpPr>
            <p:cNvPr id="16" name="Rectangle 15">
              <a:extLst>
                <a:ext uri="{FF2B5EF4-FFF2-40B4-BE49-F238E27FC236}">
                  <a16:creationId xmlns:a16="http://schemas.microsoft.com/office/drawing/2014/main" id="{BF837A66-722E-494B-9ECB-7B87254CC53F}"/>
                </a:ext>
              </a:extLst>
            </p:cNvPr>
            <p:cNvSpPr/>
            <p:nvPr/>
          </p:nvSpPr>
          <p:spPr>
            <a:xfrm>
              <a:off x="-36512" y="4689729"/>
              <a:ext cx="738621" cy="395455"/>
            </a:xfrm>
            <a:prstGeom prst="rect">
              <a:avLst/>
            </a:prstGeom>
            <a:ln>
              <a:noFill/>
            </a:ln>
          </p:spPr>
          <p:txBody>
            <a:bodyPr vert="horz" lIns="0" tIns="0" rIns="0" bIns="0" rtlCol="0">
              <a:noAutofit/>
            </a:bodyPr>
            <a:lstStyle/>
            <a:p>
              <a:pPr marL="64135" marR="115570" indent="-3175" algn="l" rtl="0">
                <a:lnSpc>
                  <a:spcPct val="107000"/>
                </a:lnSpc>
                <a:spcAft>
                  <a:spcPts val="800"/>
                </a:spcAft>
              </a:pPr>
              <a:r>
                <a:rPr lang="ar-SA"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البحث</a:t>
              </a:r>
              <a:endParaRPr lang="fr-FR" sz="180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grpSp>
    </p:spTree>
    <p:extLst>
      <p:ext uri="{BB962C8B-B14F-4D97-AF65-F5344CB8AC3E}">
        <p14:creationId xmlns:p14="http://schemas.microsoft.com/office/powerpoint/2010/main" val="39916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36512" y="51589"/>
            <a:ext cx="9036496" cy="3139321"/>
          </a:xfrm>
          <a:prstGeom prst="rect">
            <a:avLst/>
          </a:prstGeom>
          <a:noFill/>
        </p:spPr>
        <p:txBody>
          <a:bodyPr wrap="square">
            <a:spAutoFit/>
          </a:bodyPr>
          <a:lstStyle/>
          <a:p>
            <a:pPr lvl="0" algn="r" rtl="1" fontAlgn="base">
              <a:lnSpc>
                <a:spcPct val="150000"/>
              </a:lnSpc>
            </a:pPr>
            <a:r>
              <a:rPr lang="ar-DZ" sz="2000" b="1" dirty="0">
                <a:cs typeface="+mj-cs"/>
              </a:rPr>
              <a:t>2- </a:t>
            </a:r>
            <a:r>
              <a:rPr lang="ar-SA" sz="2000" b="1" dirty="0">
                <a:cs typeface="+mj-cs"/>
              </a:rPr>
              <a:t>ندخل الكلمات المفتاحية للموضوع الذي نبحث عليه مثلا: جامعة </a:t>
            </a:r>
            <a:r>
              <a:rPr lang="ar-SA" sz="2000" b="1" dirty="0" err="1">
                <a:cs typeface="+mj-cs"/>
              </a:rPr>
              <a:t>منتوري</a:t>
            </a:r>
            <a:r>
              <a:rPr lang="ar-SA" sz="2000" b="1" dirty="0">
                <a:cs typeface="+mj-cs"/>
              </a:rPr>
              <a:t>. نضغط على المفتاح </a:t>
            </a:r>
            <a:r>
              <a:rPr lang="fr-FR" sz="2000" b="1" dirty="0">
                <a:cs typeface="+mj-cs"/>
              </a:rPr>
              <a:t>Entrée</a:t>
            </a:r>
            <a:r>
              <a:rPr lang="ar-SA" sz="2000" b="1" dirty="0">
                <a:cs typeface="+mj-cs"/>
              </a:rPr>
              <a:t> يقوم برنامج التصفح بعرض نتائج البحث في بضع ثواني.</a:t>
            </a:r>
            <a:endParaRPr lang="ar-DZ" sz="2000" b="1" dirty="0">
              <a:cs typeface="+mj-cs"/>
            </a:endParaRPr>
          </a:p>
          <a:p>
            <a:pPr lvl="0" algn="r" rtl="1" fontAlgn="base">
              <a:lnSpc>
                <a:spcPct val="150000"/>
              </a:lnSpc>
            </a:pPr>
            <a:endParaRPr lang="ar-DZ" sz="2000" b="1" dirty="0">
              <a:cs typeface="+mj-cs"/>
            </a:endParaRPr>
          </a:p>
          <a:p>
            <a:pPr lvl="0" algn="r" rtl="1" fontAlgn="base"/>
            <a:endParaRPr lang="ar-DZ" dirty="0"/>
          </a:p>
          <a:p>
            <a:pPr lvl="0" algn="r" rtl="1" fontAlgn="base"/>
            <a:endParaRPr lang="ar-DZ" dirty="0"/>
          </a:p>
          <a:p>
            <a:pPr lvl="0" algn="r" rtl="1" fontAlgn="base"/>
            <a:endParaRPr lang="ar-DZ" dirty="0"/>
          </a:p>
          <a:p>
            <a:pPr lvl="0" algn="r" rtl="1" fontAlgn="base"/>
            <a:endParaRPr lang="ar-DZ" dirty="0"/>
          </a:p>
          <a:p>
            <a:pPr lvl="0" algn="r" rtl="1" fontAlgn="base"/>
            <a:endParaRPr lang="ar-DZ" dirty="0"/>
          </a:p>
          <a:p>
            <a:pPr lvl="0" algn="r" rtl="1" fontAlgn="base"/>
            <a:r>
              <a:rPr lang="ar-SA" dirty="0"/>
              <a:t>  </a:t>
            </a:r>
            <a:endParaRPr lang="fr-FR" dirty="0"/>
          </a:p>
        </p:txBody>
      </p:sp>
      <p:pic>
        <p:nvPicPr>
          <p:cNvPr id="6" name="Picture 38305">
            <a:extLst>
              <a:ext uri="{FF2B5EF4-FFF2-40B4-BE49-F238E27FC236}">
                <a16:creationId xmlns:a16="http://schemas.microsoft.com/office/drawing/2014/main" id="{B3A7C08A-6F73-4358-9127-2F5ADA51A6BA}"/>
              </a:ext>
            </a:extLst>
          </p:cNvPr>
          <p:cNvPicPr/>
          <p:nvPr/>
        </p:nvPicPr>
        <p:blipFill>
          <a:blip r:embed="rId3"/>
          <a:stretch>
            <a:fillRect/>
          </a:stretch>
        </p:blipFill>
        <p:spPr>
          <a:xfrm>
            <a:off x="2233612" y="1340949"/>
            <a:ext cx="4676775" cy="3597877"/>
          </a:xfrm>
          <a:prstGeom prst="rect">
            <a:avLst/>
          </a:prstGeom>
        </p:spPr>
      </p:pic>
    </p:spTree>
    <p:extLst>
      <p:ext uri="{BB962C8B-B14F-4D97-AF65-F5344CB8AC3E}">
        <p14:creationId xmlns:p14="http://schemas.microsoft.com/office/powerpoint/2010/main" val="2565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barn(inVertical)">
                                      <p:cBhvr>
                                        <p:cTn id="13" dur="500"/>
                                        <p:tgtEl>
                                          <p:spTgt spid="5">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5881738"/>
          </a:xfrm>
          <a:prstGeom prst="rect">
            <a:avLst/>
          </a:prstGeom>
          <a:noFill/>
        </p:spPr>
        <p:txBody>
          <a:bodyPr wrap="square">
            <a:spAutoFit/>
          </a:bodyPr>
          <a:lstStyle/>
          <a:p>
            <a:pPr algn="just" rtl="1">
              <a:lnSpc>
                <a:spcPct val="200000"/>
              </a:lnSpc>
            </a:pPr>
            <a:r>
              <a:rPr lang="ar-SA" sz="2400" dirty="0"/>
              <a:t>يعرض غوغل نتائج البحث على شكل عشرة عناوين في كل صفحة مع ترتيبها حسب أهميتها لموضوع البحث</a:t>
            </a:r>
            <a:r>
              <a:rPr lang="ar-SA" sz="2000" dirty="0"/>
              <a:t>.</a:t>
            </a:r>
            <a:endParaRPr lang="fr-FR" sz="2000" dirty="0"/>
          </a:p>
          <a:p>
            <a:pPr algn="just" rtl="1">
              <a:lnSpc>
                <a:spcPct val="200000"/>
              </a:lnSpc>
            </a:pPr>
            <a:r>
              <a:rPr lang="ar-SA" sz="2000" dirty="0"/>
              <a:t> </a:t>
            </a:r>
            <a:r>
              <a:rPr lang="ar-SA" sz="3200" b="1" dirty="0"/>
              <a:t>زر ضربة حظ: </a:t>
            </a:r>
            <a:endParaRPr lang="fr-FR" sz="3200" b="1" dirty="0"/>
          </a:p>
          <a:p>
            <a:pPr algn="just" rtl="1">
              <a:lnSpc>
                <a:spcPct val="200000"/>
              </a:lnSpc>
            </a:pPr>
            <a:r>
              <a:rPr lang="ar-SA" sz="2400" dirty="0"/>
              <a:t>يأخذك زر ضربة حظ </a:t>
            </a:r>
            <a:r>
              <a:rPr lang="fr-FR" sz="2400" dirty="0"/>
              <a:t>j'ai de la chance</a:t>
            </a:r>
            <a:r>
              <a:rPr lang="ar-SA" sz="2400" dirty="0"/>
              <a:t> مباشرة إلى صفحة الويب الأولى التي وجدها </a:t>
            </a:r>
            <a:r>
              <a:rPr lang="fr-FR" sz="2400" baseline="-25000" dirty="0"/>
              <a:t>Google</a:t>
            </a:r>
            <a:r>
              <a:rPr lang="fr-FR" sz="2400" dirty="0"/>
              <a:t> </a:t>
            </a:r>
            <a:r>
              <a:rPr lang="ar-SA" sz="2400" dirty="0"/>
              <a:t>ذات علاقة باستفسارك. ولن تشاهد نتائج البحث الأخرى مطلقًا. إن البحث باستخدام زر "ضربة حظ" يعني قضاء وقت أقل في البحث عن صفحات ويب وقضاء وقت أكثر في الاطلاع عليها.  </a:t>
            </a:r>
            <a:endParaRPr lang="fr-FR" sz="2400" dirty="0"/>
          </a:p>
          <a:p>
            <a:pPr algn="r" rtl="1">
              <a:lnSpc>
                <a:spcPct val="150000"/>
              </a:lnSpc>
            </a:pPr>
            <a:endParaRPr lang="fr-FR" dirty="0"/>
          </a:p>
        </p:txBody>
      </p:sp>
    </p:spTree>
    <p:extLst>
      <p:ext uri="{BB962C8B-B14F-4D97-AF65-F5344CB8AC3E}">
        <p14:creationId xmlns:p14="http://schemas.microsoft.com/office/powerpoint/2010/main" val="30163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1384995"/>
          </a:xfrm>
          <a:prstGeom prst="rect">
            <a:avLst/>
          </a:prstGeom>
          <a:noFill/>
        </p:spPr>
        <p:txBody>
          <a:bodyPr wrap="square">
            <a:spAutoFit/>
          </a:bodyPr>
          <a:lstStyle/>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a:p>
            <a:pPr algn="r"/>
            <a:endParaRPr lang="fr-FR" sz="2800" b="1" dirty="0">
              <a:solidFill>
                <a:srgbClr val="000000"/>
              </a:solidFill>
              <a:ea typeface="Traditional Arabic" panose="02020603050405020304" pitchFamily="18" charset="-78"/>
              <a:cs typeface="Traditional Arabic" panose="02020603050405020304" pitchFamily="18" charset="-78"/>
            </a:endParaRPr>
          </a:p>
          <a:p>
            <a:pPr algn="r"/>
            <a:endParaRPr lang="fr-FR" sz="2800" b="1" dirty="0">
              <a:solidFill>
                <a:srgbClr val="000000"/>
              </a:solidFill>
              <a:effectLst/>
              <a:ea typeface="Traditional Arabic" panose="02020603050405020304" pitchFamily="18" charset="-78"/>
              <a:cs typeface="Traditional Arabic" panose="02020603050405020304" pitchFamily="18" charset="-78"/>
            </a:endParaRPr>
          </a:p>
        </p:txBody>
      </p:sp>
      <p:sp>
        <p:nvSpPr>
          <p:cNvPr id="6" name="ZoneTexte 5">
            <a:extLst>
              <a:ext uri="{FF2B5EF4-FFF2-40B4-BE49-F238E27FC236}">
                <a16:creationId xmlns:a16="http://schemas.microsoft.com/office/drawing/2014/main" id="{68EBFB7D-76E9-4CD4-AC03-7156E1E51765}"/>
              </a:ext>
            </a:extLst>
          </p:cNvPr>
          <p:cNvSpPr txBox="1"/>
          <p:nvPr/>
        </p:nvSpPr>
        <p:spPr>
          <a:xfrm>
            <a:off x="192741" y="270923"/>
            <a:ext cx="9059779" cy="5722079"/>
          </a:xfrm>
          <a:prstGeom prst="rect">
            <a:avLst/>
          </a:prstGeom>
          <a:noFill/>
        </p:spPr>
        <p:txBody>
          <a:bodyPr wrap="square">
            <a:spAutoFit/>
          </a:bodyPr>
          <a:lstStyle/>
          <a:p>
            <a:pPr marL="78740" marR="106045" indent="-3175" algn="just" rtl="1">
              <a:lnSpc>
                <a:spcPct val="200000"/>
              </a:lnSpc>
              <a:spcAft>
                <a:spcPts val="290"/>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على سبيل المثال؛ للعثور على الصفحة الرئيسية لجامعة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منتوري</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بقسنطينة؛</a:t>
            </a:r>
            <a:r>
              <a:rPr lang="ar-SA" sz="2000" b="1" dirty="0">
                <a:solidFill>
                  <a:srgbClr val="000000"/>
                </a:solidFill>
                <a:effectLst/>
                <a:latin typeface="Traditional Arabic" panose="02020603050405020304" pitchFamily="18" charset="-78"/>
                <a:ea typeface="Arial" panose="020B0604020202020204" pitchFamily="34" charset="0"/>
                <a:cs typeface="Arial" panose="020B0604020202020204" pitchFamily="34" charset="0"/>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ببساطة اكتب كلمة جامعة </a:t>
            </a:r>
            <a:r>
              <a:rPr lang="ar-SA" sz="2000" b="1" dirty="0" err="1">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منتوري</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في حقل البحث؛ ثم انقر فوق زر "ضربة حظ". فتأخذك</a:t>
            </a:r>
            <a:r>
              <a:rPr lang="ar-SA" sz="2000" b="1" dirty="0">
                <a:solidFill>
                  <a:srgbClr val="000000"/>
                </a:solidFill>
                <a:effectLst/>
                <a:latin typeface="Traditional Arabic" panose="02020603050405020304" pitchFamily="18" charset="-78"/>
                <a:ea typeface="Arial" panose="020B0604020202020204" pitchFamily="34" charset="0"/>
                <a:cs typeface="Arial" panose="020B0604020202020204" pitchFamily="34" charset="0"/>
              </a:rPr>
              <a:t> </a:t>
            </a:r>
            <a:r>
              <a:rPr lang="fr-FR" sz="2000" b="1" baseline="-25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Google</a:t>
            </a:r>
            <a:r>
              <a:rPr lang="fr-FR" sz="2000" b="1" dirty="0">
                <a:solidFill>
                  <a:srgbClr val="000000"/>
                </a:solidFill>
                <a:effectLst/>
                <a:latin typeface="Arial" panose="020B0604020202020204" pitchFamily="34" charset="0"/>
                <a:ea typeface="Arial" panose="020B0604020202020204" pitchFamily="34" charset="0"/>
                <a:cs typeface="Traditional Arabic" panose="02020603050405020304" pitchFamily="18" charset="-78"/>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مباشرة إلى الموقع: </a:t>
            </a:r>
            <a:r>
              <a:rPr lang="ar-SA" sz="2000" b="1" dirty="0">
                <a:solidFill>
                  <a:srgbClr val="000000"/>
                </a:solidFill>
                <a:effectLst/>
                <a:latin typeface="Traditional Arabic" panose="02020603050405020304" pitchFamily="18" charset="-78"/>
                <a:ea typeface="Times New Roman" panose="02020603050405020304" pitchFamily="18" charset="0"/>
                <a:cs typeface="Times New Roman" panose="02020603050405020304" pitchFamily="18" charset="0"/>
              </a:rPr>
              <a:t>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86995" marR="115570" indent="-6350" algn="r" rtl="1">
              <a:lnSpc>
                <a:spcPct val="200000"/>
              </a:lnSpc>
              <a:spcAft>
                <a:spcPts val="25"/>
              </a:spcAft>
            </a:pPr>
            <a:r>
              <a:rPr lang="fr-FR" sz="2000" b="1" baseline="300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http://www.umc.edu.dz</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وهو الصفحة الرئيسية الرسمية لجامعة بقسنطينة.</a:t>
            </a:r>
            <a:endPar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86995" marR="115570" indent="-6350" algn="r" rtl="1">
              <a:lnSpc>
                <a:spcPct val="200000"/>
              </a:lnSpc>
              <a:spcAft>
                <a:spcPts val="25"/>
              </a:spcAft>
            </a:pPr>
            <a:r>
              <a:rPr lang="ar-SA" sz="3200" dirty="0">
                <a:solidFill>
                  <a:srgbClr val="000000"/>
                </a:solidFill>
                <a:effectLst/>
                <a:latin typeface="Traditional Arabic" panose="02020603050405020304" pitchFamily="18" charset="-78"/>
                <a:ea typeface="Arial" panose="020B0604020202020204" pitchFamily="34" charset="0"/>
                <a:cs typeface="Arial" panose="020B0604020202020204" pitchFamily="34" charset="0"/>
              </a:rPr>
              <a:t> </a:t>
            </a:r>
            <a:r>
              <a:rPr lang="ar-SA" sz="3200" b="1" dirty="0">
                <a:solidFill>
                  <a:srgbClr val="000000"/>
                </a:solidFill>
                <a:effectLst/>
                <a:ea typeface="Traditional Arabic" panose="02020603050405020304" pitchFamily="18" charset="-78"/>
                <a:cs typeface="Traditional Arabic" panose="02020603050405020304" pitchFamily="18" charset="-78"/>
              </a:rPr>
              <a:t>البحث المتقدم باستعمال غوغل</a:t>
            </a:r>
            <a:endParaRPr lang="ar-DZ" sz="3200" b="1" dirty="0">
              <a:solidFill>
                <a:srgbClr val="000000"/>
              </a:solidFill>
              <a:effectLst/>
              <a:ea typeface="Traditional Arabic" panose="02020603050405020304" pitchFamily="18" charset="-78"/>
              <a:cs typeface="Traditional Arabic" panose="02020603050405020304" pitchFamily="18" charset="-78"/>
            </a:endParaRPr>
          </a:p>
          <a:p>
            <a:pPr marL="231140" marR="267970" indent="76200" algn="just" rtl="1">
              <a:lnSpc>
                <a:spcPct val="200000"/>
              </a:lnSpc>
              <a:spcAft>
                <a:spcPts val="200"/>
              </a:spcAft>
            </a:pPr>
            <a:r>
              <a:rPr lang="ar-SA" sz="2000" b="1" dirty="0">
                <a:solidFill>
                  <a:srgbClr val="000000"/>
                </a:solidFill>
                <a:effectLst/>
                <a:latin typeface="Traditional Arabic" panose="02020603050405020304" pitchFamily="18" charset="-78"/>
                <a:ea typeface="Traditional Arabic" panose="02020603050405020304" pitchFamily="18" charset="-78"/>
                <a:cs typeface="+mj-cs"/>
              </a:rPr>
              <a:t>ربما ترغب -  بعد معرفتك أساسيات بحث</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fr-FR" sz="2000" b="1" baseline="-25000" dirty="0">
                <a:solidFill>
                  <a:srgbClr val="000000"/>
                </a:solidFill>
                <a:effectLst/>
                <a:latin typeface="Times New Roman" panose="02020603050405020304" pitchFamily="18" charset="0"/>
                <a:ea typeface="Times New Roman" panose="02020603050405020304" pitchFamily="18" charset="0"/>
                <a:cs typeface="+mj-cs"/>
              </a:rPr>
              <a:t>Google</a:t>
            </a:r>
            <a:r>
              <a:rPr lang="fr-FR" sz="2000" b="1" dirty="0">
                <a:solidFill>
                  <a:srgbClr val="000000"/>
                </a:solidFill>
                <a:effectLst/>
                <a:latin typeface="Arial" panose="020B0604020202020204" pitchFamily="34" charset="0"/>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في أن</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تُجرب البحث المتقدم الذي يقدم لك خيارات عديدة لجعل بحوثك أكثر دقة؛ وللحصول</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على المزيد من النتائج المفيدة</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ويمكنك الوصول إلى صفحة البحث المتقدم بالنقر فوق وصلة "بحث متقدم"</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في الصفحة الرئيسية لـ</a:t>
            </a:r>
            <a:r>
              <a:rPr lang="ar-SA" sz="2000" b="1" dirty="0">
                <a:solidFill>
                  <a:srgbClr val="000000"/>
                </a:solidFill>
                <a:effectLst/>
                <a:latin typeface="Traditional Arabic" panose="02020603050405020304" pitchFamily="18" charset="-78"/>
                <a:ea typeface="Arial" panose="020B0604020202020204" pitchFamily="34" charset="0"/>
                <a:cs typeface="+mj-cs"/>
              </a:rPr>
              <a:t> </a:t>
            </a:r>
            <a:r>
              <a:rPr lang="fr-FR" sz="2000" b="1" baseline="30000" dirty="0">
                <a:solidFill>
                  <a:srgbClr val="000000"/>
                </a:solidFill>
                <a:effectLst/>
                <a:latin typeface="Times New Roman" panose="02020603050405020304" pitchFamily="18" charset="0"/>
                <a:ea typeface="Times New Roman" panose="02020603050405020304" pitchFamily="18" charset="0"/>
                <a:cs typeface="+mj-cs"/>
              </a:rPr>
              <a:t>Google</a:t>
            </a:r>
            <a:r>
              <a:rPr lang="fr-FR" sz="2000" b="1" dirty="0">
                <a:solidFill>
                  <a:srgbClr val="000000"/>
                </a:solidFill>
                <a:effectLst/>
                <a:latin typeface="Arial" panose="020B0604020202020204" pitchFamily="34" charset="0"/>
                <a:ea typeface="Arial" panose="020B0604020202020204" pitchFamily="34" charset="0"/>
                <a:cs typeface="+mj-cs"/>
              </a:rPr>
              <a:t> </a:t>
            </a:r>
            <a:r>
              <a:rPr lang="ar-SA" sz="2000" b="1" dirty="0">
                <a:solidFill>
                  <a:srgbClr val="000000"/>
                </a:solidFill>
                <a:effectLst/>
                <a:latin typeface="Traditional Arabic" panose="02020603050405020304" pitchFamily="18" charset="-78"/>
                <a:ea typeface="Traditional Arabic" panose="02020603050405020304" pitchFamily="18" charset="-78"/>
                <a:cs typeface="+mj-cs"/>
              </a:rPr>
              <a:t>  </a:t>
            </a:r>
            <a:endParaRPr lang="fr-FR" sz="2000" b="1" dirty="0">
              <a:solidFill>
                <a:srgbClr val="000000"/>
              </a:solidFill>
              <a:effectLst/>
              <a:latin typeface="Traditional Arabic" panose="02020603050405020304" pitchFamily="18" charset="-78"/>
              <a:ea typeface="Traditional Arabic" panose="02020603050405020304" pitchFamily="18" charset="-78"/>
              <a:cs typeface="+mj-cs"/>
            </a:endParaRPr>
          </a:p>
          <a:p>
            <a:pPr marL="86995" marR="115570" indent="-6350" algn="r" rtl="1">
              <a:lnSpc>
                <a:spcPct val="200000"/>
              </a:lnSpc>
              <a:spcAft>
                <a:spcPts val="25"/>
              </a:spcAft>
            </a:pPr>
            <a:endParaRPr lang="fr-FR" sz="3200"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p:txBody>
      </p:sp>
      <p:pic>
        <p:nvPicPr>
          <p:cNvPr id="24" name="Picture 39150">
            <a:extLst>
              <a:ext uri="{FF2B5EF4-FFF2-40B4-BE49-F238E27FC236}">
                <a16:creationId xmlns:a16="http://schemas.microsoft.com/office/drawing/2014/main" id="{17703297-7833-4D73-8071-9B21A4F548A7}"/>
              </a:ext>
            </a:extLst>
          </p:cNvPr>
          <p:cNvPicPr/>
          <p:nvPr/>
        </p:nvPicPr>
        <p:blipFill>
          <a:blip r:embed="rId3"/>
          <a:stretch>
            <a:fillRect/>
          </a:stretch>
        </p:blipFill>
        <p:spPr>
          <a:xfrm>
            <a:off x="179512" y="4509483"/>
            <a:ext cx="2376264" cy="1834117"/>
          </a:xfrm>
          <a:prstGeom prst="rect">
            <a:avLst/>
          </a:prstGeom>
        </p:spPr>
      </p:pic>
    </p:spTree>
    <p:extLst>
      <p:ext uri="{BB962C8B-B14F-4D97-AF65-F5344CB8AC3E}">
        <p14:creationId xmlns:p14="http://schemas.microsoft.com/office/powerpoint/2010/main" val="36155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6177268"/>
          </a:xfrm>
          <a:prstGeom prst="rect">
            <a:avLst/>
          </a:prstGeom>
          <a:noFill/>
        </p:spPr>
        <p:txBody>
          <a:bodyPr wrap="square">
            <a:spAutoFit/>
          </a:bodyPr>
          <a:lstStyle/>
          <a:p>
            <a:pPr algn="r" rtl="1">
              <a:lnSpc>
                <a:spcPct val="200000"/>
              </a:lnSpc>
            </a:pPr>
            <a:r>
              <a:rPr lang="ar-SA" sz="2000" b="1" dirty="0"/>
              <a:t>وبواسطة بحث </a:t>
            </a:r>
            <a:r>
              <a:rPr lang="fr-FR" sz="2000" b="1" baseline="-25000" dirty="0"/>
              <a:t>Google</a:t>
            </a:r>
            <a:r>
              <a:rPr lang="fr-FR" sz="2000" b="1" dirty="0"/>
              <a:t> </a:t>
            </a:r>
            <a:r>
              <a:rPr lang="ar-SA" sz="2000" b="1" dirty="0"/>
              <a:t>؛ يمكنك القيام بما هو أكثر بكثير من مجرد كتابة مصطلحات البحث. فبواسطة "البحث المتقدم"؛ يمكنك البحث عن صفحات :  </a:t>
            </a:r>
            <a:endParaRPr lang="fr-FR" sz="2000" b="1" dirty="0"/>
          </a:p>
          <a:p>
            <a:pPr marL="342900" lvl="0" indent="-342900" algn="r" rtl="1">
              <a:lnSpc>
                <a:spcPct val="200000"/>
              </a:lnSpc>
              <a:buFont typeface="Wingdings" panose="05000000000000000000" pitchFamily="2" charset="2"/>
              <a:buChar char="ü"/>
            </a:pPr>
            <a:r>
              <a:rPr lang="ar-SA" sz="2400" b="1" baseline="-25000" dirty="0"/>
              <a:t>تحتوي على "كل" مصطلحات البحث التي تكتبها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تحتوي على العبارة الدقيقة التي تكتبها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تحتوي على واحدة على الأقل من الكلمات التي تكتبها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لا تحتوي على أي من الكلمات التي تكتبها أي الكلمات المستبعدة من البحث.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مكتوبة بلغة معينة: لحصر مجال البحث في المواقع المكتوبة فقط بلغة معينة.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منشأة بصيغة ملف معين: يوفر غوغل إمكانية البحث في ملفات من نوع محدد </a:t>
            </a:r>
            <a:r>
              <a:rPr lang="ar-SA" sz="2400" b="1" baseline="-25000" dirty="0" err="1"/>
              <a:t>بامتددات</a:t>
            </a:r>
            <a:r>
              <a:rPr lang="ar-SA" sz="2400" b="1" baseline="-25000" dirty="0"/>
              <a:t> معروفة مثل </a:t>
            </a:r>
            <a:r>
              <a:rPr lang="fr-FR" sz="2400" b="1" baseline="30000" dirty="0"/>
              <a:t>txt, </a:t>
            </a:r>
            <a:r>
              <a:rPr lang="fr-FR" sz="2400" b="1" baseline="30000" dirty="0" err="1"/>
              <a:t>xls</a:t>
            </a:r>
            <a:r>
              <a:rPr lang="fr-FR" sz="2400" b="1" baseline="30000" dirty="0"/>
              <a:t>, doc, </a:t>
            </a:r>
            <a:r>
              <a:rPr lang="fr-FR" sz="2400" b="1" baseline="30000" dirty="0" err="1"/>
              <a:t>pdf</a:t>
            </a:r>
            <a:r>
              <a:rPr lang="ar-SA" sz="2400" b="1" baseline="-25000" dirty="0"/>
              <a:t> وغيرها.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تم تحديثها في فترة زمنية معينة: يعطي غوغل إمكانية أن تقتصر نتائج البحث على فترة آخر ثلاثة أشهر أو آخر ستة أشهر أو آخر اثني عشر شهرا .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في نطاق معين أو موقع ويب معين أو بلد معين: يقتصر البحث في نطاق معين أو بلد معين. </a:t>
            </a:r>
            <a:endParaRPr lang="fr-FR" sz="2400" b="1" baseline="-25000" dirty="0"/>
          </a:p>
          <a:p>
            <a:pPr marL="342900" lvl="0" indent="-342900" algn="r" rtl="1">
              <a:lnSpc>
                <a:spcPct val="200000"/>
              </a:lnSpc>
              <a:buFont typeface="Wingdings" panose="05000000000000000000" pitchFamily="2" charset="2"/>
              <a:buChar char="ü"/>
            </a:pPr>
            <a:r>
              <a:rPr lang="ar-SA" sz="2400" b="1" baseline="-25000" dirty="0"/>
              <a:t>مكان وجود مفردات البحث: يمكن تحديد مكان وجود الكلمات داخل الصفحات التي يجلبها غوغل (العنوان </a:t>
            </a:r>
            <a:r>
              <a:rPr lang="fr-FR" sz="2400" b="1" baseline="-25000" dirty="0"/>
              <a:t>url</a:t>
            </a:r>
            <a:r>
              <a:rPr lang="ar-SA" sz="2400" b="1" baseline="-25000" dirty="0"/>
              <a:t>، الجسم، الارتباطات). </a:t>
            </a:r>
          </a:p>
        </p:txBody>
      </p:sp>
    </p:spTree>
    <p:extLst>
      <p:ext uri="{BB962C8B-B14F-4D97-AF65-F5344CB8AC3E}">
        <p14:creationId xmlns:p14="http://schemas.microsoft.com/office/powerpoint/2010/main" val="41644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11251" y="45121"/>
            <a:ext cx="9144000" cy="5878532"/>
          </a:xfrm>
          <a:prstGeom prst="rect">
            <a:avLst/>
          </a:prstGeom>
          <a:noFill/>
        </p:spPr>
        <p:txBody>
          <a:bodyPr wrap="square">
            <a:spAutoFit/>
          </a:bodyPr>
          <a:lstStyle/>
          <a:p>
            <a:pPr lvl="1" algn="r" rtl="1" fontAlgn="base"/>
            <a:r>
              <a:rPr lang="ar-SA" sz="3200" b="1" dirty="0"/>
              <a:t>محرك البحث ياهو </a:t>
            </a:r>
            <a:r>
              <a:rPr lang="fr-FR" sz="3200" b="1" baseline="-25000" dirty="0" err="1"/>
              <a:t>yahoo</a:t>
            </a:r>
            <a:r>
              <a:rPr lang="fr-FR" sz="3200" dirty="0"/>
              <a:t> </a:t>
            </a:r>
            <a:endParaRPr lang="ar-DZ" sz="3200" dirty="0"/>
          </a:p>
          <a:p>
            <a:pPr lvl="1" algn="r" rtl="1" fontAlgn="base">
              <a:lnSpc>
                <a:spcPct val="200000"/>
              </a:lnSpc>
            </a:pPr>
            <a:r>
              <a:rPr lang="ar-SA" sz="2000" dirty="0"/>
              <a:t>يعتبر أشهر واشمل دليل موضوعي، لاسترجاع المعلومات التي يرغب عدد كبير من الأشخاص في الحصول عليها. ويوفر ياهو روابط إضافية إلى الأخبار الجارية، وبورصة الأسهم، والنتائج الرياضية والأشخاص والمصادر. ويمكن البحث عن المعلومات حسب الفئات الموضوعية أو باستخدام مصطلحات البحث. يعتبر من أقدم المواقع بقاعدة بيانات ضخمة تغطي مختلف التخصصات على شكل دليل.  </a:t>
            </a:r>
            <a:endParaRPr lang="fr-FR" sz="2000" dirty="0"/>
          </a:p>
          <a:p>
            <a:pPr lvl="1" algn="r" rtl="1" fontAlgn="base"/>
            <a:r>
              <a:rPr lang="ar-SA" sz="3200" b="1" dirty="0"/>
              <a:t>محرك البحث صاو ندس </a:t>
            </a:r>
            <a:r>
              <a:rPr lang="fr-FR" sz="3200" b="1" dirty="0"/>
              <a:t>sounds</a:t>
            </a:r>
            <a:r>
              <a:rPr lang="ar-SA" sz="3200" b="1" dirty="0"/>
              <a:t>  </a:t>
            </a:r>
            <a:endParaRPr lang="fr-FR" sz="3200" dirty="0"/>
          </a:p>
          <a:p>
            <a:pPr algn="r" rtl="1">
              <a:lnSpc>
                <a:spcPct val="200000"/>
              </a:lnSpc>
            </a:pPr>
            <a:r>
              <a:rPr lang="ar-SA" sz="2000" dirty="0"/>
              <a:t>يعتبر أحد محركات البحث التي تختص بالبحث عن المواد الصوتية، يعمل على اختيار نسق محدد من الملفات الصوتية مثل </a:t>
            </a:r>
            <a:r>
              <a:rPr lang="fr-FR" sz="2000" dirty="0" err="1"/>
              <a:t>wave</a:t>
            </a:r>
            <a:r>
              <a:rPr lang="fr-FR" sz="2000" dirty="0"/>
              <a:t> ،</a:t>
            </a:r>
            <a:r>
              <a:rPr lang="fr-FR" sz="2000" dirty="0" err="1"/>
              <a:t>aiff</a:t>
            </a:r>
            <a:r>
              <a:rPr lang="fr-FR" sz="2000" dirty="0"/>
              <a:t> ،au</a:t>
            </a:r>
            <a:r>
              <a:rPr lang="ar-SA" sz="2000" dirty="0"/>
              <a:t>. تتضمن واجهة النتائج خيارات الانتقال إلى صفحات النتائج الأخرى أو فتح ملف الصوت، عرض مسار ملف الصوت على الويب إلى جانب حجم المادة الصوتية.  </a:t>
            </a:r>
            <a:endParaRPr lang="fr-FR" sz="2000" dirty="0"/>
          </a:p>
          <a:p>
            <a:pPr lvl="1" algn="r" rtl="1" fontAlgn="base"/>
            <a:endParaRPr lang="ar-DZ" sz="3200" b="1" dirty="0"/>
          </a:p>
        </p:txBody>
      </p:sp>
    </p:spTree>
    <p:extLst>
      <p:ext uri="{BB962C8B-B14F-4D97-AF65-F5344CB8AC3E}">
        <p14:creationId xmlns:p14="http://schemas.microsoft.com/office/powerpoint/2010/main" val="18542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5FC13969-F53E-4AAE-9B1E-7A9DDCDA5B42}"/>
              </a:ext>
            </a:extLst>
          </p:cNvPr>
          <p:cNvSpPr txBox="1"/>
          <p:nvPr/>
        </p:nvSpPr>
        <p:spPr>
          <a:xfrm>
            <a:off x="0" y="44624"/>
            <a:ext cx="9036496" cy="5431615"/>
          </a:xfrm>
          <a:prstGeom prst="rect">
            <a:avLst/>
          </a:prstGeom>
          <a:noFill/>
        </p:spPr>
        <p:txBody>
          <a:bodyPr wrap="square">
            <a:spAutoFit/>
          </a:bodyPr>
          <a:lstStyle/>
          <a:p>
            <a:pPr lvl="1" algn="r" rtl="1" fontAlgn="base"/>
            <a:r>
              <a:rPr lang="ar-SA" sz="3200" b="1" dirty="0"/>
              <a:t>محرك البحث </a:t>
            </a:r>
            <a:r>
              <a:rPr lang="ar-SA" sz="3200" b="1" dirty="0" err="1"/>
              <a:t>كوربيس</a:t>
            </a:r>
            <a:r>
              <a:rPr lang="ar-SA" sz="3200" b="1" dirty="0"/>
              <a:t> </a:t>
            </a:r>
            <a:r>
              <a:rPr lang="fr-FR" sz="3200" b="1" baseline="-25000" dirty="0" err="1">
                <a:latin typeface="+mj-lt"/>
              </a:rPr>
              <a:t>corbis</a:t>
            </a:r>
            <a:r>
              <a:rPr lang="fr-FR" sz="3200" b="1" dirty="0"/>
              <a:t> </a:t>
            </a:r>
            <a:r>
              <a:rPr lang="ar-SA" sz="3200" dirty="0"/>
              <a:t>  </a:t>
            </a:r>
            <a:endParaRPr lang="fr-FR" sz="3200" dirty="0"/>
          </a:p>
          <a:p>
            <a:pPr algn="just" rtl="1">
              <a:lnSpc>
                <a:spcPct val="200000"/>
              </a:lnSpc>
            </a:pPr>
            <a:r>
              <a:rPr lang="ar-SA" dirty="0"/>
              <a:t>يعد </a:t>
            </a:r>
            <a:r>
              <a:rPr lang="ar-SA" dirty="0" err="1"/>
              <a:t>كوربيس</a:t>
            </a:r>
            <a:r>
              <a:rPr lang="ar-SA" dirty="0"/>
              <a:t> أهم مواقع البحث على الصور على الويب، يستخدم أسلوبين من البحث: </a:t>
            </a:r>
            <a:endParaRPr lang="fr-FR" dirty="0"/>
          </a:p>
          <a:p>
            <a:pPr algn="just" rtl="1">
              <a:lnSpc>
                <a:spcPct val="200000"/>
              </a:lnSpc>
            </a:pPr>
            <a:r>
              <a:rPr lang="ar-SA" dirty="0"/>
              <a:t>البحث بالتقسيم الموضوعي أو التصفح لرؤوس الموضوعات الذي لا يتبع أي خطة تصنيف محددة إلا انه يعبر عن الموضوعات بشكل عام. أما الأسلوب الآخر فهو البحث بالكلمات المفتاحية مع إمكانية استخدام معاملات البحث </a:t>
            </a:r>
            <a:r>
              <a:rPr lang="ar-SA" dirty="0" err="1"/>
              <a:t>البوليني</a:t>
            </a:r>
            <a:r>
              <a:rPr lang="ar-SA" dirty="0"/>
              <a:t> </a:t>
            </a:r>
            <a:r>
              <a:rPr lang="fr-FR" sz="1200" dirty="0"/>
              <a:t>or</a:t>
            </a:r>
            <a:r>
              <a:rPr lang="ar-SA" dirty="0"/>
              <a:t> أو </a:t>
            </a:r>
            <a:r>
              <a:rPr lang="fr-FR" sz="1200" dirty="0"/>
              <a:t>and</a:t>
            </a:r>
            <a:r>
              <a:rPr lang="ar-SA" dirty="0"/>
              <a:t>.  </a:t>
            </a:r>
            <a:endParaRPr lang="ar-DZ" dirty="0"/>
          </a:p>
          <a:p>
            <a:pPr lvl="1" algn="r" rtl="1" fontAlgn="base"/>
            <a:r>
              <a:rPr lang="ar-SA" sz="3200" b="1" dirty="0"/>
              <a:t>محرك البحث ليكوس </a:t>
            </a:r>
            <a:r>
              <a:rPr lang="fr-FR" sz="3200" b="1" dirty="0"/>
              <a:t>Lycos</a:t>
            </a:r>
            <a:r>
              <a:rPr lang="ar-SA" sz="3200" b="1" dirty="0"/>
              <a:t>  </a:t>
            </a:r>
            <a:endParaRPr lang="fr-FR" sz="3200" b="1" dirty="0"/>
          </a:p>
          <a:p>
            <a:pPr algn="r" rtl="1">
              <a:lnSpc>
                <a:spcPct val="200000"/>
              </a:lnSpc>
            </a:pPr>
            <a:r>
              <a:rPr lang="ar-SA" dirty="0"/>
              <a:t>يشتمل ليكوس على مجموعة كبيرة من ملفات الوسائط المتعددة غير انه لا يعتمد على آليات بحث متقدمة كتلك التي توجد في غيره من محركات البحث الأخرى، يسير هذا المحرك وفق طبيعة عمل محركات البحث العامة بالاعتماد على عناصر عمله الثلاث ألا وهي برنامج الزاحف ثم التصنيف والفهرسة.  </a:t>
            </a:r>
            <a:endParaRPr lang="fr-FR" dirty="0"/>
          </a:p>
          <a:p>
            <a:pPr algn="just" rtl="1">
              <a:lnSpc>
                <a:spcPct val="200000"/>
              </a:lnSpc>
            </a:pPr>
            <a:endParaRPr lang="fr-FR" dirty="0"/>
          </a:p>
        </p:txBody>
      </p:sp>
    </p:spTree>
    <p:extLst>
      <p:ext uri="{BB962C8B-B14F-4D97-AF65-F5344CB8AC3E}">
        <p14:creationId xmlns:p14="http://schemas.microsoft.com/office/powerpoint/2010/main" val="37568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403648" y="2708920"/>
            <a:ext cx="6400800" cy="2376264"/>
          </a:xfrm>
        </p:spPr>
        <p:txBody>
          <a:bodyPr anchor="t">
            <a:normAutofit/>
          </a:bodyPr>
          <a:lstStyle/>
          <a:p>
            <a:pPr algn="ctr" rtl="1"/>
            <a:r>
              <a:rPr lang="ar-DZ" sz="4800" dirty="0">
                <a:effectLst>
                  <a:outerShdw blurRad="38100" dist="38100" dir="2700000" algn="tl">
                    <a:srgbClr val="000000">
                      <a:alpha val="43137"/>
                    </a:srgbClr>
                  </a:outerShdw>
                </a:effectLst>
              </a:rPr>
              <a:t>نهاية  المحاضرة</a:t>
            </a:r>
            <a:br>
              <a:rPr lang="ar-DZ" sz="4800" dirty="0">
                <a:effectLst>
                  <a:outerShdw blurRad="38100" dist="38100" dir="2700000" algn="tl">
                    <a:srgbClr val="000000">
                      <a:alpha val="43137"/>
                    </a:srgbClr>
                  </a:outerShdw>
                </a:effectLst>
              </a:rPr>
            </a:br>
            <a:r>
              <a:rPr lang="ar-DZ" sz="4800" dirty="0">
                <a:effectLst>
                  <a:outerShdw blurRad="38100" dist="38100" dir="2700000" algn="tl">
                    <a:srgbClr val="000000">
                      <a:alpha val="43137"/>
                    </a:srgbClr>
                  </a:outerShdw>
                </a:effectLst>
              </a:rPr>
              <a:t>شكرا على حسن الانتباه</a:t>
            </a:r>
            <a:endParaRPr lang="fr-FR" sz="4800"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r>
              <a:rPr lang="fr-FR">
                <a:solidFill>
                  <a:srgbClr val="4E67C8">
                    <a:lumMod val="60000"/>
                    <a:lumOff val="40000"/>
                  </a:srgbClr>
                </a:solidFill>
              </a:rPr>
              <a:t>2021/2020  السنة الدراسية</a:t>
            </a:r>
            <a:endParaRPr lang="fr-BE">
              <a:solidFill>
                <a:srgbClr val="4E67C8">
                  <a:lumMod val="60000"/>
                  <a:lumOff val="40000"/>
                </a:srgbClr>
              </a:solidFill>
            </a:endParaRPr>
          </a:p>
        </p:txBody>
      </p:sp>
      <p:sp>
        <p:nvSpPr>
          <p:cNvPr id="5" name="Espace réservé du pied de page 4"/>
          <p:cNvSpPr>
            <a:spLocks noGrp="1"/>
          </p:cNvSpPr>
          <p:nvPr>
            <p:ph type="ftr" sz="quarter" idx="11"/>
          </p:nvPr>
        </p:nvSpPr>
        <p:spPr/>
        <p:txBody>
          <a:bodyPr/>
          <a:lstStyle/>
          <a:p>
            <a:r>
              <a:rPr lang="ar-DZ" dirty="0">
                <a:solidFill>
                  <a:srgbClr val="4E67C8">
                    <a:lumMod val="60000"/>
                    <a:lumOff val="40000"/>
                  </a:srgbClr>
                </a:solidFill>
              </a:rPr>
              <a:t>محاضرات من إعداد الدكتورة : بن يطو سامية</a:t>
            </a:r>
            <a:endParaRPr lang="fr-BE" dirty="0">
              <a:solidFill>
                <a:srgbClr val="4E67C8">
                  <a:lumMod val="60000"/>
                  <a:lumOff val="40000"/>
                </a:srgbClr>
              </a:solidFill>
            </a:endParaRPr>
          </a:p>
        </p:txBody>
      </p:sp>
    </p:spTree>
    <p:extLst>
      <p:ext uri="{BB962C8B-B14F-4D97-AF65-F5344CB8AC3E}">
        <p14:creationId xmlns:p14="http://schemas.microsoft.com/office/powerpoint/2010/main" val="25875795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E913AB-02D0-41C3-927D-90D4D1C6AEA7}"/>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846E13D7-6FD3-4081-93EE-DC898B3F0638}"/>
              </a:ext>
            </a:extLst>
          </p:cNvPr>
          <p:cNvSpPr>
            <a:spLocks noGrp="1"/>
          </p:cNvSpPr>
          <p:nvPr>
            <p:ph type="ftr" sz="quarter" idx="11"/>
          </p:nvPr>
        </p:nvSpPr>
        <p:spPr/>
        <p:txBody>
          <a:bodyPr/>
          <a:lstStyle/>
          <a:p>
            <a:r>
              <a:rPr lang="ar-DZ" dirty="0"/>
              <a:t>محاضرات من إعداد الدكتورة :بن يطو سامية</a:t>
            </a:r>
            <a:endParaRPr lang="fr-BE" dirty="0"/>
          </a:p>
        </p:txBody>
      </p:sp>
      <p:sp>
        <p:nvSpPr>
          <p:cNvPr id="9" name="ZoneTexte 8">
            <a:extLst>
              <a:ext uri="{FF2B5EF4-FFF2-40B4-BE49-F238E27FC236}">
                <a16:creationId xmlns:a16="http://schemas.microsoft.com/office/drawing/2014/main" id="{D1BF5F29-AEBF-49C5-ADA0-15CDDB4F910D}"/>
              </a:ext>
            </a:extLst>
          </p:cNvPr>
          <p:cNvSpPr txBox="1"/>
          <p:nvPr/>
        </p:nvSpPr>
        <p:spPr>
          <a:xfrm>
            <a:off x="0" y="-237841"/>
            <a:ext cx="9144000" cy="6324167"/>
          </a:xfrm>
          <a:prstGeom prst="rect">
            <a:avLst/>
          </a:prstGeom>
          <a:noFill/>
        </p:spPr>
        <p:txBody>
          <a:bodyPr wrap="square">
            <a:spAutoFit/>
          </a:bodyPr>
          <a:lstStyle/>
          <a:p>
            <a:pPr marL="532765" marR="106045" indent="-457200" algn="just" rtl="1">
              <a:lnSpc>
                <a:spcPct val="200000"/>
              </a:lnSpc>
              <a:spcAft>
                <a:spcPts val="25"/>
              </a:spcAft>
              <a:buFont typeface="Wingdings" panose="05000000000000000000" pitchFamily="2" charset="2"/>
              <a:buChar char="q"/>
            </a:pPr>
            <a:r>
              <a:rPr lang="ar-DZ" sz="32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استخدامات البريد الإلكتروني </a:t>
            </a:r>
            <a:r>
              <a:rPr lang="fr-FR" sz="32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Courrier électronique </a:t>
            </a:r>
            <a:r>
              <a:rPr lang="ar-DZ" sz="32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في التعليم</a:t>
            </a:r>
            <a:endParaRPr lang="fr-FR" sz="32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20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a:t>
            </a:r>
            <a:r>
              <a:rPr lang="fr-FR" sz="20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Courrier électronique</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هو تبادل الرسائل والوثائق باستخدام الحاسوب ويعتبر من أكثر خدمات الإنترنت استخداماً وذلك راجع إلى سهولة استخدامه. </a:t>
            </a:r>
            <a:r>
              <a:rPr lang="ar-DZ"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و </a:t>
            </a: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البريد الإلكتروني يعد السبب الأول لاشتراك كثير من الناس في الإنترنت. ويعد أفضل بديل عصري للرسائل البريدية الورقية ولأجهزة الفاكس.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20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ومن أهم تطبيقات البريد الإلكتروني في التعليم هي:</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342900" marR="106045" lvl="0" indent="-342900" algn="just" rtl="1" fontAlgn="base">
              <a:lnSpc>
                <a:spcPct val="200000"/>
              </a:lnSpc>
              <a:spcAft>
                <a:spcPts val="25"/>
              </a:spcAft>
              <a:buClr>
                <a:srgbClr val="000000"/>
              </a:buClr>
              <a:buSzPts val="1800"/>
              <a:buFont typeface="Wingdings" panose="05000000000000000000" pitchFamily="2" charset="2"/>
              <a:buChar char="ü"/>
            </a:pP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a:t>
            </a: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ستخدام</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كوسيط بين ا</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لأستاذ</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والطالب: لعل ذلك من أهم تطبيقات البريد الإلكتروني في </a:t>
            </a:r>
            <a:r>
              <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ال</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مجال</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التعليمي حيث يمكن </a:t>
            </a: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لل</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لأستاذ </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إرسال جميع الأوراق المطلوبة في المواد مثل الخطط والمراجع للطلبة، ونتائج الأعمال الفصلية،</a:t>
            </a:r>
            <a:r>
              <a:rPr lang="ar-DZ" sz="2000" b="1" dirty="0">
                <a:solidFill>
                  <a:srgbClr val="000000"/>
                </a:solidFill>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و </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الرد على استفسارات واستشارات ومقترحات الطلبة.  </a:t>
            </a:r>
            <a:endPar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150000"/>
              </a:lnSpc>
              <a:spcAft>
                <a:spcPts val="25"/>
              </a:spcAft>
            </a:pPr>
            <a:r>
              <a:rPr lang="ar-SA"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rPr>
              <a:t> </a:t>
            </a:r>
            <a:endParaRPr lang="fr-FR" sz="2000" b="1" dirty="0">
              <a:solidFill>
                <a:srgbClr val="000000"/>
              </a:solidFill>
              <a:effectLst/>
              <a:latin typeface="Traditional Arabic" panose="02020603050405020304" pitchFamily="18" charset="-78"/>
              <a:ea typeface="Traditional Arabic" panose="02020603050405020304" pitchFamily="18" charset="-78"/>
              <a:cs typeface="Traditional Arabic" panose="02020603050405020304" pitchFamily="18" charset="-78"/>
            </a:endParaRPr>
          </a:p>
          <a:p>
            <a:pPr marL="78740" marR="106045" indent="-3175" algn="just" rtl="1">
              <a:lnSpc>
                <a:spcPct val="200000"/>
              </a:lnSpc>
              <a:spcAft>
                <a:spcPts val="25"/>
              </a:spcAft>
            </a:pPr>
            <a:endParaRPr lang="fr-FR" b="1" dirty="0"/>
          </a:p>
        </p:txBody>
      </p:sp>
    </p:spTree>
    <p:extLst>
      <p:ext uri="{BB962C8B-B14F-4D97-AF65-F5344CB8AC3E}">
        <p14:creationId xmlns:p14="http://schemas.microsoft.com/office/powerpoint/2010/main" val="27132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C06D9B-3CFA-480C-9255-B3027CEA56AA}"/>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564D9B89-BEBC-4C19-BDCC-40A07D313C21}"/>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10C2F073-B3F1-43E1-B76B-D52CBDB648F3}"/>
              </a:ext>
            </a:extLst>
          </p:cNvPr>
          <p:cNvSpPr txBox="1"/>
          <p:nvPr/>
        </p:nvSpPr>
        <p:spPr>
          <a:xfrm>
            <a:off x="0" y="116632"/>
            <a:ext cx="8892480" cy="6222216"/>
          </a:xfrm>
          <a:prstGeom prst="rect">
            <a:avLst/>
          </a:prstGeom>
          <a:noFill/>
        </p:spPr>
        <p:txBody>
          <a:bodyPr wrap="square">
            <a:spAutoFit/>
          </a:bodyPr>
          <a:lstStyle/>
          <a:p>
            <a:pPr marL="342900" marR="106045" lvl="0" indent="-342900" algn="just" rtl="1" fontAlgn="base">
              <a:lnSpc>
                <a:spcPct val="200000"/>
              </a:lnSpc>
              <a:spcAft>
                <a:spcPts val="25"/>
              </a:spcAft>
              <a:buClr>
                <a:srgbClr val="000000"/>
              </a:buClr>
              <a:buSzPts val="1800"/>
              <a:buFont typeface="Wingdings" panose="05000000000000000000" pitchFamily="2" charset="2"/>
              <a:buChar char="ü"/>
            </a:pP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إستخدام</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كوسيط بين </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الطلبة</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لتبادل النقاش والاستفسارات ووجهات النظر حول الدروس والأعمال المطلوب القيام</a:t>
            </a:r>
            <a:r>
              <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به</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a:t>
            </a:r>
            <a:r>
              <a:rPr lang="ar-SA" sz="2000" b="1" u="none" strike="noStrike" dirty="0">
                <a:solidFill>
                  <a:srgbClr val="000000"/>
                </a:solidFill>
                <a:effectLst/>
                <a:uFill>
                  <a:solidFill>
                    <a:srgbClr val="000000"/>
                  </a:solidFill>
                </a:uFill>
                <a:latin typeface="Traditional Arabic" panose="02020603050405020304" pitchFamily="18" charset="-78"/>
                <a:ea typeface="Times New Roman" panose="02020603050405020304" pitchFamily="18" charset="0"/>
                <a:cs typeface="Times New Roman" panose="02020603050405020304" pitchFamily="18" charset="0"/>
              </a:rPr>
              <a:t> </a:t>
            </a:r>
            <a:endParaRPr lang="ar-DZ" sz="2000" b="1" u="none" strike="noStrike" dirty="0">
              <a:solidFill>
                <a:srgbClr val="000000"/>
              </a:solidFill>
              <a:effectLst/>
              <a:uFill>
                <a:solidFill>
                  <a:srgbClr val="000000"/>
                </a:solidFill>
              </a:uFill>
              <a:latin typeface="Traditional Arabic" panose="02020603050405020304" pitchFamily="18" charset="-78"/>
              <a:ea typeface="Times New Roman" panose="02020603050405020304" pitchFamily="18" charset="0"/>
              <a:cs typeface="Times New Roman" panose="02020603050405020304" pitchFamily="18" charset="0"/>
            </a:endParaRPr>
          </a:p>
          <a:p>
            <a:pPr marL="342900" marR="106045" lvl="0" indent="-342900" algn="just" rtl="1" fontAlgn="base">
              <a:lnSpc>
                <a:spcPct val="200000"/>
              </a:lnSpc>
              <a:spcAft>
                <a:spcPts val="25"/>
              </a:spcAft>
              <a:buClr>
                <a:srgbClr val="000000"/>
              </a:buClr>
              <a:buSzPts val="1800"/>
              <a:buFont typeface="Wingdings" panose="05000000000000000000" pitchFamily="2" charset="2"/>
              <a:buChar char="ü"/>
            </a:pP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إستخدام</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كوسيلة لتسليم الواجب المنزلي حيث يقوم </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الأستاذ </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بتصحيح الإجابة ثم إرسالها مرة أخرى للطالب، وفي هذا العمل توفير للوقت والجهد والمال، حيث يمكن تسليم الواجب المنزلي في الليل أو في النهار دون الحاجة لمقابلة المدرس. </a:t>
            </a:r>
            <a:endPar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endParaRPr>
          </a:p>
          <a:p>
            <a:pPr marL="342900" marR="106045" lvl="0" indent="-342900" algn="just" rtl="1" fontAlgn="base">
              <a:lnSpc>
                <a:spcPct val="200000"/>
              </a:lnSpc>
              <a:spcAft>
                <a:spcPts val="25"/>
              </a:spcAft>
              <a:buClr>
                <a:srgbClr val="000000"/>
              </a:buClr>
              <a:buSzPts val="1800"/>
              <a:buFont typeface="Wingdings" panose="05000000000000000000" pitchFamily="2" charset="2"/>
              <a:buChar char="ü"/>
            </a:pP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إستخدام</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كوسيلة للاتصال بالمتخصصين من مختلف دول العالم والاستفادة من </a:t>
            </a:r>
            <a:r>
              <a:rPr lang="ar-DZ"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خبراتهم </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وأبحاثهم في شتى ا</a:t>
            </a:r>
            <a:r>
              <a:rPr lang="ar-DZ"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لمجا</a:t>
            </a:r>
            <a:r>
              <a:rPr lang="ar-DZ" sz="2000" b="1" dirty="0" err="1">
                <a:solidFill>
                  <a:srgbClr val="000000"/>
                </a:solidFill>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لاا</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ت إذ يمكن للباحثين أو الطلبة من الوصول إلى عناوين المختصين والعلماء من خلال شبكه الإنترنت وطلب المساعدة والنصح. </a:t>
            </a:r>
            <a:r>
              <a:rPr lang="ar-SA" sz="2000" b="1" u="none" strike="noStrike" dirty="0">
                <a:solidFill>
                  <a:srgbClr val="000000"/>
                </a:solidFill>
                <a:effectLst/>
                <a:uFill>
                  <a:solidFill>
                    <a:srgbClr val="000000"/>
                  </a:solidFill>
                </a:uFill>
                <a:latin typeface="Traditional Arabic" panose="02020603050405020304" pitchFamily="18" charset="-78"/>
                <a:ea typeface="Times New Roman" panose="02020603050405020304" pitchFamily="18" charset="0"/>
                <a:cs typeface="Times New Roman" panose="02020603050405020304" pitchFamily="18" charset="0"/>
              </a:rPr>
              <a:t> </a:t>
            </a:r>
            <a:endPar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endParaRPr>
          </a:p>
          <a:p>
            <a:pPr marL="342900" marR="106045" lvl="0" indent="-342900" algn="just" rtl="1" fontAlgn="base">
              <a:lnSpc>
                <a:spcPct val="200000"/>
              </a:lnSpc>
              <a:spcAft>
                <a:spcPts val="355"/>
              </a:spcAft>
              <a:buClr>
                <a:srgbClr val="000000"/>
              </a:buClr>
              <a:buSzPts val="1800"/>
              <a:buFont typeface="Wingdings" panose="05000000000000000000" pitchFamily="2" charset="2"/>
              <a:buChar char="ü"/>
            </a:pPr>
            <a:r>
              <a:rPr lang="ar-SA" sz="2000" b="1" u="none" strike="noStrike" dirty="0" err="1">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إستخدام</a:t>
            </a:r>
            <a:r>
              <a:rPr lang="ar-SA"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rPr>
              <a:t> البريد الإلكتروني كوسيلة للاتصال بين الجامعات والمعاهد والمدارس وكافة المؤسسات التعليمية والتربوية فيما بينها. </a:t>
            </a:r>
            <a:r>
              <a:rPr lang="ar-SA" sz="2000" b="1" u="none" strike="noStrike" dirty="0">
                <a:solidFill>
                  <a:srgbClr val="000000"/>
                </a:solidFill>
                <a:effectLst/>
                <a:uFill>
                  <a:solidFill>
                    <a:srgbClr val="000000"/>
                  </a:solidFill>
                </a:uFill>
                <a:latin typeface="Traditional Arabic" panose="02020603050405020304" pitchFamily="18" charset="-78"/>
                <a:ea typeface="Tahoma" panose="020B0604030504040204" pitchFamily="34" charset="0"/>
                <a:cs typeface="Tahoma" panose="020B0604030504040204" pitchFamily="34" charset="0"/>
              </a:rPr>
              <a:t> </a:t>
            </a:r>
            <a:endPar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endParaRPr>
          </a:p>
          <a:p>
            <a:pPr marL="342900" marR="106045" lvl="0" indent="-342900" algn="just" rtl="1" fontAlgn="base">
              <a:lnSpc>
                <a:spcPct val="200000"/>
              </a:lnSpc>
              <a:spcAft>
                <a:spcPts val="25"/>
              </a:spcAft>
              <a:buClr>
                <a:srgbClr val="000000"/>
              </a:buClr>
              <a:buSzPts val="1800"/>
              <a:buFont typeface="Symbol" panose="05050102010706020507" pitchFamily="18" charset="2"/>
              <a:buChar char="-"/>
            </a:pPr>
            <a:endParaRPr lang="fr-FR" sz="2000" b="1" u="none" strike="noStrike" dirty="0">
              <a:solidFill>
                <a:srgbClr val="000000"/>
              </a:solidFill>
              <a:effectLst/>
              <a:uFill>
                <a:solidFill>
                  <a:srgbClr val="000000"/>
                </a:solidFill>
              </a:uFill>
              <a:latin typeface="Traditional Arabic" panose="02020603050405020304" pitchFamily="18" charset="-78"/>
              <a:ea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264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F62473-DB37-4E29-BECE-EDD291BA477E}"/>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B488B456-E015-4294-888D-406D450AC2F5}"/>
              </a:ext>
            </a:extLst>
          </p:cNvPr>
          <p:cNvSpPr>
            <a:spLocks noGrp="1"/>
          </p:cNvSpPr>
          <p:nvPr>
            <p:ph type="ftr" sz="quarter" idx="11"/>
          </p:nvPr>
        </p:nvSpPr>
        <p:spPr>
          <a:xfrm>
            <a:off x="2764639" y="6478836"/>
            <a:ext cx="3617103" cy="365125"/>
          </a:xfrm>
        </p:spPr>
        <p:txBody>
          <a:bodyPr/>
          <a:lstStyle/>
          <a:p>
            <a:r>
              <a:rPr lang="ar-DZ" dirty="0"/>
              <a:t>محاضرات من إعداد الدكتورة : بن يطو سامية</a:t>
            </a:r>
            <a:endParaRPr lang="fr-BE" dirty="0"/>
          </a:p>
        </p:txBody>
      </p:sp>
      <p:sp>
        <p:nvSpPr>
          <p:cNvPr id="9" name="ZoneTexte 8">
            <a:extLst>
              <a:ext uri="{FF2B5EF4-FFF2-40B4-BE49-F238E27FC236}">
                <a16:creationId xmlns:a16="http://schemas.microsoft.com/office/drawing/2014/main" id="{239EDCD2-91EC-4B39-8AD5-2168490761C8}"/>
              </a:ext>
            </a:extLst>
          </p:cNvPr>
          <p:cNvSpPr txBox="1"/>
          <p:nvPr/>
        </p:nvSpPr>
        <p:spPr>
          <a:xfrm>
            <a:off x="0" y="-294157"/>
            <a:ext cx="8964488" cy="6459461"/>
          </a:xfrm>
          <a:prstGeom prst="rect">
            <a:avLst/>
          </a:prstGeom>
          <a:noFill/>
        </p:spPr>
        <p:txBody>
          <a:bodyPr wrap="square">
            <a:spAutoFit/>
          </a:bodyPr>
          <a:lstStyle/>
          <a:p>
            <a:pPr algn="r">
              <a:lnSpc>
                <a:spcPct val="200000"/>
              </a:lnSpc>
            </a:pPr>
            <a:r>
              <a:rPr lang="fr-FR" sz="2800" dirty="0">
                <a:solidFill>
                  <a:srgbClr val="000000"/>
                </a:solidFill>
                <a:effectLst/>
                <a:latin typeface="Arial" panose="020B0604020202020204" pitchFamily="34" charset="0"/>
                <a:ea typeface="Arial" panose="020B0604020202020204" pitchFamily="34" charset="0"/>
              </a:rPr>
              <a:t> </a:t>
            </a:r>
            <a:r>
              <a:rPr lang="ar-SA" sz="2800" b="1" dirty="0">
                <a:solidFill>
                  <a:srgbClr val="000000"/>
                </a:solidFill>
                <a:effectLst/>
                <a:ea typeface="Simplified Arabic" panose="02020603050405020304" pitchFamily="18" charset="-78"/>
                <a:cs typeface="Simplified Arabic" panose="02020603050405020304" pitchFamily="18" charset="-78"/>
              </a:rPr>
              <a:t>شبكة الويب</a:t>
            </a:r>
            <a:r>
              <a:rPr lang="ar-DZ" sz="2800" b="1" dirty="0">
                <a:solidFill>
                  <a:srgbClr val="000000"/>
                </a:solidFill>
                <a:ea typeface="Simplified Arabic" panose="02020603050405020304" pitchFamily="18" charset="-78"/>
                <a:cs typeface="Simplified Arabic" panose="02020603050405020304" pitchFamily="18" charset="-78"/>
              </a:rPr>
              <a:t>(</a:t>
            </a:r>
            <a:r>
              <a:rPr lang="ar-SA" sz="2800" b="1" dirty="0">
                <a:solidFill>
                  <a:srgbClr val="000000"/>
                </a:solidFill>
                <a:effectLst/>
                <a:ea typeface="Simplified Arabic" panose="02020603050405020304" pitchFamily="18" charset="-78"/>
                <a:cs typeface="Simplified Arabic" panose="02020603050405020304" pitchFamily="18" charset="-78"/>
              </a:rPr>
              <a:t> </a:t>
            </a:r>
            <a:r>
              <a:rPr lang="ar-DZ" sz="2800" b="1" dirty="0">
                <a:latin typeface="Traditional Arabic,Bold"/>
              </a:rPr>
              <a:t>خدمة الشبكة العنكبوتية العالمية للمعلومات ) </a:t>
            </a:r>
            <a:r>
              <a:rPr lang="fr-FR" sz="2800" b="1" dirty="0">
                <a:solidFill>
                  <a:srgbClr val="000000"/>
                </a:solidFill>
                <a:effectLst/>
                <a:ea typeface="Simplified Arabic" panose="02020603050405020304" pitchFamily="18" charset="-78"/>
                <a:cs typeface="Simplified Arabic" panose="02020603050405020304" pitchFamily="18" charset="-78"/>
              </a:rPr>
              <a:t>.2.13</a:t>
            </a:r>
            <a:endParaRPr lang="ar-DZ" sz="2800" b="1" dirty="0">
              <a:solidFill>
                <a:srgbClr val="000000"/>
              </a:solidFill>
              <a:effectLst/>
              <a:ea typeface="Simplified Arabic" panose="02020603050405020304" pitchFamily="18" charset="-78"/>
              <a:cs typeface="Simplified Arabic" panose="02020603050405020304" pitchFamily="18" charset="-78"/>
            </a:endParaRPr>
          </a:p>
          <a:p>
            <a:pPr algn="r">
              <a:lnSpc>
                <a:spcPct val="150000"/>
              </a:lnSpc>
            </a:pPr>
            <a:r>
              <a:rPr lang="ar-SA" sz="2000" b="1" dirty="0">
                <a:solidFill>
                  <a:srgbClr val="000000"/>
                </a:solidFill>
                <a:effectLst/>
                <a:ea typeface="Simplified Arabic" panose="02020603050405020304" pitchFamily="18" charset="-78"/>
                <a:cs typeface="Simplified Arabic" panose="02020603050405020304" pitchFamily="18" charset="-78"/>
              </a:rPr>
              <a:t>تمتاز هذه الخدمة بتوفرها على أجهزة الحاسوب المرتبطة بالأنترنت وتمتاز بقدرتها الهائلة على البحث عن المعلومات التي يريدها مستخدم الشبكة؛ وبذلك فإنها تعد من الأدوات المهمة في عملية الاتصال التعليمي؛ إذ أصبح بإمكان المتعلم استخدام هذه الخدمة للحصول على ما يريد من المعلومات بسهولة ويسر لا توفرها</a:t>
            </a:r>
            <a:r>
              <a:rPr lang="ar-DZ" sz="2000" b="1" dirty="0">
                <a:solidFill>
                  <a:srgbClr val="000000"/>
                </a:solidFill>
                <a:effectLst/>
                <a:ea typeface="Simplified Arabic" panose="02020603050405020304" pitchFamily="18" charset="-78"/>
                <a:cs typeface="Simplified Arabic" panose="02020603050405020304" pitchFamily="18" charset="-78"/>
              </a:rPr>
              <a:t> </a:t>
            </a:r>
            <a:r>
              <a:rPr lang="ar-SA" sz="2000" b="1" dirty="0">
                <a:solidFill>
                  <a:srgbClr val="000000"/>
                </a:solidFill>
                <a:effectLst/>
                <a:ea typeface="Simplified Arabic" panose="02020603050405020304" pitchFamily="18" charset="-78"/>
                <a:cs typeface="Simplified Arabic" panose="02020603050405020304" pitchFamily="18" charset="-78"/>
              </a:rPr>
              <a:t>الوسائل الأخرى. كما يعتبر النشر عبر شبكة العنكبوت الدولية أداة اتصالات الكترونية غاية في الأهمية. ومن أشهر صور النشر الالكتروني اليوم الكتاب الالكتروني ،والنشر على الانترنت ومن نماذجه قواعد المعلومات والمجلات الالكترونية المحكمة والنشر الشخصي والنسخ الالكترونية للمجلات والمطبوعات</a:t>
            </a:r>
            <a:endParaRPr lang="ar-DZ" sz="2000" b="1" dirty="0">
              <a:solidFill>
                <a:srgbClr val="000000"/>
              </a:solidFill>
              <a:effectLst/>
              <a:ea typeface="Simplified Arabic" panose="02020603050405020304" pitchFamily="18" charset="-78"/>
              <a:cs typeface="Simplified Arabic" panose="02020603050405020304" pitchFamily="18" charset="-78"/>
            </a:endParaRPr>
          </a:p>
          <a:p>
            <a:pPr algn="r">
              <a:lnSpc>
                <a:spcPct val="200000"/>
              </a:lnSpc>
            </a:pPr>
            <a:r>
              <a:rPr lang="ar-DZ" sz="2800" b="1" dirty="0">
                <a:solidFill>
                  <a:srgbClr val="000000"/>
                </a:solidFill>
                <a:ea typeface="Simplified Arabic" panose="02020603050405020304" pitchFamily="18" charset="-78"/>
                <a:cs typeface="Simplified Arabic" panose="02020603050405020304" pitchFamily="18" charset="-78"/>
              </a:rPr>
              <a:t>استخدام الفيديو التعليمي</a:t>
            </a:r>
            <a:r>
              <a:rPr lang="fr-FR" sz="2800" b="1" dirty="0">
                <a:solidFill>
                  <a:srgbClr val="000000"/>
                </a:solidFill>
                <a:ea typeface="Simplified Arabic" panose="02020603050405020304" pitchFamily="18" charset="-78"/>
                <a:cs typeface="Simplified Arabic" panose="02020603050405020304" pitchFamily="18" charset="-78"/>
              </a:rPr>
              <a:t>.3.13</a:t>
            </a:r>
            <a:endParaRPr lang="ar-DZ" sz="28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endParaRPr>
          </a:p>
          <a:p>
            <a:pPr algn="r">
              <a:lnSpc>
                <a:spcPct val="150000"/>
              </a:lnSpc>
            </a:pPr>
            <a:r>
              <a:rPr lang="ar-SA" sz="32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 </a:t>
            </a:r>
            <a:r>
              <a:rPr lang="ar-SA" sz="18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يعد الفيديو التعليمي </a:t>
            </a:r>
            <a:r>
              <a:rPr lang="ar-DZ"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rPr>
              <a:t>ببر</a:t>
            </a:r>
            <a:r>
              <a:rPr lang="ar-SA" sz="1800" b="1" dirty="0" err="1">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امجه</a:t>
            </a:r>
            <a:r>
              <a:rPr lang="ar-SA" sz="18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 المتعددة من أهم أوجه التعلم الالكتروني خاصة وأن الفيديو التعليمي يقدم المعرفة للطلاب في صورة متكاملة من وسائل عرض المعلومات المقروءة، المسموعة والمرئية وقد تطور استخدام الفيديو في التعليم بشكل كبير حيث استخدم لتوجيه التعلم فيما يسمى بالتوجيه الفيديو</a:t>
            </a:r>
            <a:r>
              <a:rPr lang="ar-DZ" sz="18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ي</a:t>
            </a:r>
            <a:r>
              <a:rPr lang="ar-SA" sz="1800" b="1" dirty="0">
                <a:solidFill>
                  <a:srgbClr val="000000"/>
                </a:solidFill>
                <a:effectLst/>
                <a:latin typeface="Simplified Arabic" panose="02020603050405020304" pitchFamily="18" charset="-78"/>
                <a:ea typeface="Simplified Arabic" panose="02020603050405020304" pitchFamily="18" charset="-78"/>
                <a:cs typeface="Simplified Arabic" panose="02020603050405020304" pitchFamily="18" charset="-78"/>
              </a:rPr>
              <a:t> أو بالتفاعل بين البرنامج والطلاب فيما يسمى بالفيديو التفاعلي.  </a:t>
            </a:r>
            <a:endParaRPr lang="fr-FR" sz="2000" b="1" dirty="0"/>
          </a:p>
        </p:txBody>
      </p:sp>
    </p:spTree>
    <p:extLst>
      <p:ext uri="{BB962C8B-B14F-4D97-AF65-F5344CB8AC3E}">
        <p14:creationId xmlns:p14="http://schemas.microsoft.com/office/powerpoint/2010/main" val="7175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A98919-E745-4D97-9CFE-A40CD56DBC0D}"/>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4C459E74-5E60-4E3B-9959-CA0E6EFEC8EF}"/>
              </a:ext>
            </a:extLst>
          </p:cNvPr>
          <p:cNvSpPr>
            <a:spLocks noGrp="1"/>
          </p:cNvSpPr>
          <p:nvPr>
            <p:ph type="ftr" sz="quarter" idx="11"/>
          </p:nvPr>
        </p:nvSpPr>
        <p:spPr/>
        <p:txBody>
          <a:bodyPr/>
          <a:lstStyle/>
          <a:p>
            <a:r>
              <a:rPr lang="ar-DZ" dirty="0"/>
              <a:t>محاضرات من إعداد الدكتورة :بن يطو سامية</a:t>
            </a:r>
            <a:endParaRPr lang="fr-BE" dirty="0"/>
          </a:p>
        </p:txBody>
      </p:sp>
      <p:sp>
        <p:nvSpPr>
          <p:cNvPr id="5" name="ZoneTexte 4">
            <a:extLst>
              <a:ext uri="{FF2B5EF4-FFF2-40B4-BE49-F238E27FC236}">
                <a16:creationId xmlns:a16="http://schemas.microsoft.com/office/drawing/2014/main" id="{AFCF319A-7AA9-41F1-AFF0-7E782B974E4A}"/>
              </a:ext>
            </a:extLst>
          </p:cNvPr>
          <p:cNvSpPr txBox="1"/>
          <p:nvPr/>
        </p:nvSpPr>
        <p:spPr>
          <a:xfrm>
            <a:off x="-180528" y="-97607"/>
            <a:ext cx="8892480" cy="6129883"/>
          </a:xfrm>
          <a:prstGeom prst="rect">
            <a:avLst/>
          </a:prstGeom>
          <a:noFill/>
        </p:spPr>
        <p:txBody>
          <a:bodyPr wrap="square">
            <a:spAutoFit/>
          </a:bodyPr>
          <a:lstStyle/>
          <a:p>
            <a:pPr algn="r">
              <a:lnSpc>
                <a:spcPct val="150000"/>
              </a:lnSpc>
            </a:pPr>
            <a:r>
              <a:rPr lang="ar-SA" sz="3200" b="1" dirty="0">
                <a:solidFill>
                  <a:srgbClr val="000000"/>
                </a:solidFill>
                <a:effectLst/>
                <a:ea typeface="Simplified Arabic" panose="02020603050405020304" pitchFamily="18" charset="-78"/>
                <a:cs typeface="Simplified Arabic" panose="02020603050405020304" pitchFamily="18" charset="-78"/>
              </a:rPr>
              <a:t>المؤتمرات المرئية-المسموعة</a:t>
            </a:r>
            <a:r>
              <a:rPr lang="fr-FR" sz="3200" b="1" dirty="0">
                <a:solidFill>
                  <a:srgbClr val="000000"/>
                </a:solidFill>
                <a:ea typeface="Simplified Arabic" panose="02020603050405020304" pitchFamily="18" charset="-78"/>
                <a:cs typeface="Simplified Arabic" panose="02020603050405020304" pitchFamily="18" charset="-78"/>
              </a:rPr>
              <a:t>.4.13</a:t>
            </a:r>
            <a:endParaRPr lang="ar-DZ" sz="3200" b="1" dirty="0">
              <a:solidFill>
                <a:srgbClr val="000000"/>
              </a:solidFill>
              <a:effectLst/>
              <a:ea typeface="Simplified Arabic" panose="02020603050405020304" pitchFamily="18" charset="-78"/>
              <a:cs typeface="Simplified Arabic" panose="02020603050405020304" pitchFamily="18" charset="-78"/>
            </a:endParaRPr>
          </a:p>
          <a:p>
            <a:pPr algn="r">
              <a:lnSpc>
                <a:spcPct val="150000"/>
              </a:lnSpc>
            </a:pPr>
            <a:r>
              <a:rPr lang="ar-SA" sz="2000" dirty="0">
                <a:solidFill>
                  <a:srgbClr val="000000"/>
                </a:solidFill>
                <a:effectLst/>
                <a:ea typeface="Simplified Arabic" panose="02020603050405020304" pitchFamily="18" charset="-78"/>
                <a:cs typeface="Simplified Arabic" panose="02020603050405020304" pitchFamily="18" charset="-78"/>
              </a:rPr>
              <a:t> يربط هذا النظام المشرفين الاكاديميين والطلبة المتواجدين في مواقع متفرقة بعيدة من خلال شبكة تلفازية عالية القدرة، وكل موقع يستطيع أن يرى ويسمع المشرف الأكاديمي مع مادته العلمية، كما يستطيع الطلبة توجيه الأسئلة إليه وأن يتفاعلوا معه</a:t>
            </a:r>
            <a:endParaRPr lang="ar-DZ" sz="2000" dirty="0">
              <a:solidFill>
                <a:srgbClr val="000000"/>
              </a:solidFill>
              <a:effectLst/>
              <a:ea typeface="Simplified Arabic" panose="02020603050405020304" pitchFamily="18" charset="-78"/>
              <a:cs typeface="Simplified Arabic" panose="02020603050405020304" pitchFamily="18" charset="-78"/>
            </a:endParaRPr>
          </a:p>
          <a:p>
            <a:pPr lvl="0" algn="just" rtl="1">
              <a:lnSpc>
                <a:spcPct val="150000"/>
              </a:lnSpc>
              <a:spcAft>
                <a:spcPts val="1000"/>
              </a:spcAft>
            </a:pPr>
            <a:r>
              <a:rPr lang="fr-FR" sz="3200" b="1" dirty="0">
                <a:effectLst/>
                <a:latin typeface="Calibri" panose="020F0502020204030204" pitchFamily="34" charset="0"/>
                <a:ea typeface="Calibri" panose="020F0502020204030204" pitchFamily="34" charset="0"/>
                <a:cs typeface="Simplified Arabic" panose="02020603050405020304" pitchFamily="18" charset="-78"/>
              </a:rPr>
              <a:t>.5.13</a:t>
            </a:r>
            <a:r>
              <a:rPr lang="ar-DZ" sz="3200" b="1" dirty="0">
                <a:effectLst/>
                <a:latin typeface="Calibri" panose="020F0502020204030204" pitchFamily="34" charset="0"/>
                <a:ea typeface="Calibri" panose="020F0502020204030204" pitchFamily="34" charset="0"/>
                <a:cs typeface="Simplified Arabic" panose="02020603050405020304" pitchFamily="18" charset="-78"/>
              </a:rPr>
              <a:t>التعليم الافتراضي</a:t>
            </a:r>
            <a:endParaRPr lang="fr-FR" sz="3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pPr>
            <a:r>
              <a:rPr lang="ar-DZ" sz="2000" dirty="0">
                <a:effectLst/>
                <a:latin typeface="Calibri" panose="020F0502020204030204" pitchFamily="34" charset="0"/>
                <a:ea typeface="Calibri" panose="020F0502020204030204" pitchFamily="34" charset="0"/>
                <a:cs typeface="Simplified Arabic" panose="02020603050405020304" pitchFamily="18" charset="-78"/>
              </a:rPr>
              <a:t>التعليم الافتراضي هو شكل من أشكال التعليم عن بعد وهو التعليم الذي تستخدم فيه شبكة الإنترنت بالاعتماد على أدوات أخرى كالحاسوب، حيث يمكن للطلاب متابعة محاضراتهم من مكان إقامتهم اعتمادا على حاسوبهم المرتبط بشبكة الإنترنت سواء كانت المحاضرة مباشرة أو مسجلة.</a:t>
            </a:r>
            <a:r>
              <a:rPr lang="ar-DZ" sz="2000" dirty="0">
                <a:latin typeface="Calibri" panose="020F0502020204030204" pitchFamily="34" charset="0"/>
                <a:ea typeface="Calibri" panose="020F0502020204030204" pitchFamily="34" charset="0"/>
                <a:cs typeface="Arial" panose="020B0604020202020204" pitchFamily="34" charset="0"/>
              </a:rPr>
              <a:t> </a:t>
            </a:r>
            <a:r>
              <a:rPr lang="ar-DZ" sz="2000" dirty="0">
                <a:effectLst/>
                <a:latin typeface="Calibri" panose="020F0502020204030204" pitchFamily="34" charset="0"/>
                <a:ea typeface="Calibri" panose="020F0502020204030204" pitchFamily="34" charset="0"/>
                <a:cs typeface="Simplified Arabic" panose="02020603050405020304" pitchFamily="18" charset="-78"/>
              </a:rPr>
              <a:t>وله دور في رفع المستوي العلمي والثقافي للشعوب، فشبكة الإنترنت توفر للمتعلمين كل ما يحتاجونه من معلومات ومعارف في مختلف المواد والتخصصات وتوفير الخاصية التفاعلية والتبادلية والمناقشة والتحليل للمواد المدروسة بين الطلبة والأساتذة.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endParaRPr lang="ar-DZ" sz="2000" dirty="0">
              <a:solidFill>
                <a:srgbClr val="000000"/>
              </a:solidFill>
              <a:effectLst/>
              <a:ea typeface="Simplified Arabic" panose="02020603050405020304" pitchFamily="18" charset="-78"/>
              <a:cs typeface="Simplified Arabic" panose="02020603050405020304" pitchFamily="18" charset="-78"/>
            </a:endParaRPr>
          </a:p>
          <a:p>
            <a:pPr algn="r"/>
            <a:endParaRPr lang="fr-FR" dirty="0"/>
          </a:p>
        </p:txBody>
      </p:sp>
    </p:spTree>
    <p:extLst>
      <p:ext uri="{BB962C8B-B14F-4D97-AF65-F5344CB8AC3E}">
        <p14:creationId xmlns:p14="http://schemas.microsoft.com/office/powerpoint/2010/main" val="306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A2CEAB7E-6956-41F7-832E-227EE5DC97D6}"/>
              </a:ext>
            </a:extLst>
          </p:cNvPr>
          <p:cNvSpPr txBox="1"/>
          <p:nvPr/>
        </p:nvSpPr>
        <p:spPr>
          <a:xfrm>
            <a:off x="0" y="116632"/>
            <a:ext cx="9144000" cy="5983818"/>
          </a:xfrm>
          <a:prstGeom prst="rect">
            <a:avLst/>
          </a:prstGeom>
          <a:noFill/>
        </p:spPr>
        <p:txBody>
          <a:bodyPr wrap="square">
            <a:spAutoFit/>
          </a:bodyPr>
          <a:lstStyle/>
          <a:p>
            <a:pPr algn="r">
              <a:lnSpc>
                <a:spcPct val="200000"/>
              </a:lnSpc>
            </a:pPr>
            <a:r>
              <a:rPr lang="fr-FR" sz="2800" b="1" dirty="0">
                <a:solidFill>
                  <a:srgbClr val="000000"/>
                </a:solidFill>
                <a:ea typeface="Simplified Arabic" panose="02020603050405020304" pitchFamily="18" charset="-78"/>
                <a:cs typeface="Simplified Arabic" panose="02020603050405020304" pitchFamily="18" charset="-78"/>
              </a:rPr>
              <a:t> </a:t>
            </a:r>
            <a:r>
              <a:rPr lang="ar-SA" sz="2800" b="1" dirty="0">
                <a:solidFill>
                  <a:srgbClr val="000000"/>
                </a:solidFill>
                <a:ea typeface="Simplified Arabic" panose="02020603050405020304" pitchFamily="18" charset="-78"/>
                <a:cs typeface="Simplified Arabic" panose="02020603050405020304" pitchFamily="18" charset="-78"/>
              </a:rPr>
              <a:t>هاتف وفاكس الانترنت</a:t>
            </a:r>
            <a:r>
              <a:rPr lang="fr-FR" sz="2800" b="1" dirty="0">
                <a:solidFill>
                  <a:srgbClr val="000000"/>
                </a:solidFill>
                <a:ea typeface="Simplified Arabic" panose="02020603050405020304" pitchFamily="18" charset="-78"/>
                <a:cs typeface="Simplified Arabic" panose="02020603050405020304" pitchFamily="18" charset="-78"/>
              </a:rPr>
              <a:t>  .6.13</a:t>
            </a:r>
            <a:endParaRPr lang="ar-DZ" sz="2800" b="1" dirty="0">
              <a:solidFill>
                <a:srgbClr val="000000"/>
              </a:solidFill>
              <a:ea typeface="Simplified Arabic" panose="02020603050405020304" pitchFamily="18" charset="-78"/>
              <a:cs typeface="Simplified Arabic" panose="02020603050405020304" pitchFamily="18" charset="-78"/>
            </a:endParaRPr>
          </a:p>
          <a:p>
            <a:pPr algn="r">
              <a:lnSpc>
                <a:spcPct val="200000"/>
              </a:lnSpc>
            </a:pPr>
            <a:r>
              <a:rPr lang="ar-SA" sz="2000" b="1" dirty="0">
                <a:solidFill>
                  <a:srgbClr val="000000"/>
                </a:solidFill>
                <a:ea typeface="Simplified Arabic" panose="02020603050405020304" pitchFamily="18" charset="-78"/>
                <a:cs typeface="Simplified Arabic" panose="02020603050405020304" pitchFamily="18" charset="-78"/>
              </a:rPr>
              <a:t> إن الانترنت ليست مجرد تقنية أو شبكة لإرسال البريد الالكتروني أو الإبحار في الويب إنما الانترنت تحولت إلى وسيلة اتصالات كونية منخفضة التكلفة تساعد في إرسال الفاكسات، استرجاع البريد الصوتي ونقل المحادثات باتجاهين</a:t>
            </a:r>
            <a:endParaRPr lang="ar-DZ" sz="2000" b="1" dirty="0">
              <a:solidFill>
                <a:srgbClr val="000000"/>
              </a:solidFill>
              <a:ea typeface="Simplified Arabic" panose="02020603050405020304" pitchFamily="18" charset="-78"/>
              <a:cs typeface="Simplified Arabic" panose="02020603050405020304" pitchFamily="18" charset="-78"/>
            </a:endParaRPr>
          </a:p>
          <a:p>
            <a:pPr algn="r">
              <a:lnSpc>
                <a:spcPct val="200000"/>
              </a:lnSpc>
            </a:pPr>
            <a:r>
              <a:rPr lang="fr-FR" sz="2800" b="1" dirty="0">
                <a:solidFill>
                  <a:srgbClr val="000000"/>
                </a:solidFill>
                <a:latin typeface="Arial" panose="020B0604020202020204" pitchFamily="34" charset="0"/>
                <a:ea typeface="Arial" panose="020B0604020202020204" pitchFamily="34" charset="0"/>
                <a:cs typeface="Simplified Arabic" panose="02020603050405020304" pitchFamily="18" charset="-78"/>
              </a:rPr>
              <a:t>   </a:t>
            </a:r>
            <a:r>
              <a:rPr lang="ar-DZ" sz="2800" b="1" dirty="0">
                <a:solidFill>
                  <a:srgbClr val="000000"/>
                </a:solidFill>
                <a:latin typeface="Arial" panose="020B0604020202020204" pitchFamily="34" charset="0"/>
                <a:ea typeface="Arial" panose="020B0604020202020204" pitchFamily="34" charset="0"/>
                <a:cs typeface="Simplified Arabic" panose="02020603050405020304" pitchFamily="18" charset="-78"/>
              </a:rPr>
              <a:t>المجموعات الاخبارية</a:t>
            </a:r>
            <a:r>
              <a:rPr lang="fr-FR" sz="2800" b="1" dirty="0">
                <a:solidFill>
                  <a:srgbClr val="000000"/>
                </a:solidFill>
                <a:latin typeface="Arial" panose="020B0604020202020204" pitchFamily="34" charset="0"/>
                <a:ea typeface="Arial" panose="020B0604020202020204" pitchFamily="34" charset="0"/>
                <a:cs typeface="Simplified Arabic" panose="02020603050405020304" pitchFamily="18" charset="-78"/>
              </a:rPr>
              <a:t>.7.13</a:t>
            </a:r>
          </a:p>
          <a:p>
            <a:pPr algn="r">
              <a:lnSpc>
                <a:spcPct val="200000"/>
              </a:lnSpc>
            </a:pPr>
            <a:r>
              <a:rPr lang="ar-SA" sz="2000"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rPr>
              <a:t> وهي فكرة تقوم على أساس جمع المهتمين في مجال معين كحلقة نقاش بغرض التبادل الفكري في عدة مواضيع تخص مجال اهتمامهم؛ وهي أشبه بالمنتديات التي تضم أف</a:t>
            </a:r>
            <a:r>
              <a:rPr lang="ar-DZ" sz="2000"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rPr>
              <a:t>راد</a:t>
            </a:r>
            <a:r>
              <a:rPr lang="ar-SA" sz="2000"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rPr>
              <a:t> من مختلف أنحاء العالم يجمعهم اهتمام مشترك بموضوع معين وأحيانا يصل عدد المجموعات إلى المئات أو الآلاف من ذوي الاختصاص الواحد. </a:t>
            </a:r>
            <a:endParaRPr lang="fr-FR" sz="2000"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endParaRPr>
          </a:p>
          <a:p>
            <a:pPr algn="r">
              <a:lnSpc>
                <a:spcPct val="200000"/>
              </a:lnSpc>
            </a:pPr>
            <a:r>
              <a:rPr lang="fr-FR" sz="1800" dirty="0">
                <a:solidFill>
                  <a:srgbClr val="000000"/>
                </a:solidFill>
                <a:effectLst/>
                <a:latin typeface="Arial" panose="020B0604020202020204" pitchFamily="34" charset="0"/>
                <a:ea typeface="Arial" panose="020B0604020202020204" pitchFamily="34" charset="0"/>
              </a:rPr>
              <a:t> </a:t>
            </a:r>
            <a:endParaRPr lang="fr-FR" dirty="0"/>
          </a:p>
        </p:txBody>
      </p:sp>
    </p:spTree>
    <p:extLst>
      <p:ext uri="{BB962C8B-B14F-4D97-AF65-F5344CB8AC3E}">
        <p14:creationId xmlns:p14="http://schemas.microsoft.com/office/powerpoint/2010/main" val="18557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A2CEAB7E-6956-41F7-832E-227EE5DC97D6}"/>
              </a:ext>
            </a:extLst>
          </p:cNvPr>
          <p:cNvSpPr txBox="1"/>
          <p:nvPr/>
        </p:nvSpPr>
        <p:spPr>
          <a:xfrm>
            <a:off x="0" y="116632"/>
            <a:ext cx="9144000" cy="6724918"/>
          </a:xfrm>
          <a:prstGeom prst="rect">
            <a:avLst/>
          </a:prstGeom>
          <a:noFill/>
        </p:spPr>
        <p:txBody>
          <a:bodyPr wrap="square">
            <a:spAutoFit/>
          </a:bodyPr>
          <a:lstStyle/>
          <a:p>
            <a:pPr algn="r">
              <a:lnSpc>
                <a:spcPct val="200000"/>
              </a:lnSpc>
            </a:pPr>
            <a:r>
              <a:rPr lang="fr-FR" sz="3200" b="1" dirty="0">
                <a:solidFill>
                  <a:srgbClr val="000000"/>
                </a:solidFill>
                <a:ea typeface="Simplified Arabic" panose="02020603050405020304" pitchFamily="18" charset="-78"/>
                <a:cs typeface="Simplified Arabic" panose="02020603050405020304" pitchFamily="18" charset="-78"/>
              </a:rPr>
              <a:t> </a:t>
            </a:r>
            <a:r>
              <a:rPr lang="ar-DZ" sz="3200" b="1" dirty="0"/>
              <a:t>خدمة منتديات النقاش</a:t>
            </a:r>
            <a:r>
              <a:rPr lang="fr-FR" sz="2800" b="1" dirty="0">
                <a:solidFill>
                  <a:srgbClr val="000000"/>
                </a:solidFill>
                <a:ea typeface="Simplified Arabic" panose="02020603050405020304" pitchFamily="18" charset="-78"/>
                <a:cs typeface="Simplified Arabic" panose="02020603050405020304" pitchFamily="18" charset="-78"/>
              </a:rPr>
              <a:t>.6.13</a:t>
            </a:r>
            <a:endParaRPr lang="ar-DZ" sz="2800" b="1" dirty="0">
              <a:solidFill>
                <a:srgbClr val="000000"/>
              </a:solidFill>
              <a:ea typeface="Simplified Arabic" panose="02020603050405020304" pitchFamily="18" charset="-78"/>
              <a:cs typeface="Simplified Arabic" panose="02020603050405020304" pitchFamily="18" charset="-78"/>
            </a:endParaRPr>
          </a:p>
          <a:p>
            <a:pPr algn="r">
              <a:lnSpc>
                <a:spcPct val="200000"/>
              </a:lnSpc>
            </a:pPr>
            <a:r>
              <a:rPr lang="ar-SA" sz="2000" b="1" dirty="0">
                <a:solidFill>
                  <a:srgbClr val="000000"/>
                </a:solidFill>
                <a:ea typeface="Simplified Arabic" panose="02020603050405020304" pitchFamily="18" charset="-78"/>
                <a:cs typeface="Simplified Arabic" panose="02020603050405020304" pitchFamily="18" charset="-78"/>
              </a:rPr>
              <a:t> تسمح هذه الخدمة للمشتركين فيها بالتعبير عن آرائهم حول موضوع معين يطرح للنقاش، و يستخدم البريد</a:t>
            </a:r>
          </a:p>
          <a:p>
            <a:pPr algn="r">
              <a:lnSpc>
                <a:spcPct val="200000"/>
              </a:lnSpc>
            </a:pPr>
            <a:r>
              <a:rPr lang="ar-SA" sz="2000" b="1" dirty="0">
                <a:solidFill>
                  <a:srgbClr val="000000"/>
                </a:solidFill>
                <a:ea typeface="Simplified Arabic" panose="02020603050405020304" pitchFamily="18" charset="-78"/>
                <a:cs typeface="Simplified Arabic" panose="02020603050405020304" pitchFamily="18" charset="-78"/>
              </a:rPr>
              <a:t>الإلكتروني للإدلاء بالآراء، و غالبا ما تخضع هذه المجموعات إلى إدارة شخص واحد، يعمل على إدارة</a:t>
            </a:r>
            <a:r>
              <a:rPr lang="ar-DZ" sz="2000" b="1" dirty="0">
                <a:solidFill>
                  <a:srgbClr val="000000"/>
                </a:solidFill>
                <a:ea typeface="Simplified Arabic" panose="02020603050405020304" pitchFamily="18" charset="-78"/>
                <a:cs typeface="Simplified Arabic" panose="02020603050405020304" pitchFamily="18" charset="-78"/>
              </a:rPr>
              <a:t> </a:t>
            </a:r>
            <a:r>
              <a:rPr lang="ar-DZ" sz="2000" b="1" dirty="0"/>
              <a:t>المناقشات</a:t>
            </a:r>
            <a:r>
              <a:rPr lang="ar-SA" sz="2000" b="1" dirty="0">
                <a:solidFill>
                  <a:srgbClr val="000000"/>
                </a:solidFill>
                <a:ea typeface="Simplified Arabic" panose="02020603050405020304" pitchFamily="18" charset="-78"/>
                <a:cs typeface="Simplified Arabic" panose="02020603050405020304" pitchFamily="18" charset="-78"/>
              </a:rPr>
              <a:t> </a:t>
            </a:r>
            <a:r>
              <a:rPr lang="ar-DZ" sz="2000" b="1" dirty="0">
                <a:solidFill>
                  <a:srgbClr val="000000"/>
                </a:solidFill>
                <a:ea typeface="Simplified Arabic" panose="02020603050405020304" pitchFamily="18" charset="-78"/>
                <a:cs typeface="Simplified Arabic" panose="02020603050405020304" pitchFamily="18" charset="-78"/>
              </a:rPr>
              <a:t>و توجيهها و </a:t>
            </a:r>
            <a:r>
              <a:rPr lang="ar-DZ" sz="2000" b="1" dirty="0" err="1">
                <a:solidFill>
                  <a:srgbClr val="000000"/>
                </a:solidFill>
                <a:ea typeface="Simplified Arabic" panose="02020603050405020304" pitchFamily="18" charset="-78"/>
                <a:cs typeface="Simplified Arabic" panose="02020603050405020304" pitchFamily="18" charset="-78"/>
              </a:rPr>
              <a:t>إستبعاد</a:t>
            </a:r>
            <a:r>
              <a:rPr lang="ar-DZ" sz="2000" b="1" dirty="0">
                <a:solidFill>
                  <a:srgbClr val="000000"/>
                </a:solidFill>
                <a:ea typeface="Simplified Arabic" panose="02020603050405020304" pitchFamily="18" charset="-78"/>
                <a:cs typeface="Simplified Arabic" panose="02020603050405020304" pitchFamily="18" charset="-78"/>
              </a:rPr>
              <a:t> ما لا يناسب منها، و تستعمل بعض المؤسسات هذه النوادي لطرح نقاشات خاصة بمنتجاتها لمعرفة ردود فعل المستهلكين و آرائهم الشخصية,</a:t>
            </a:r>
          </a:p>
          <a:p>
            <a:pPr algn="r">
              <a:lnSpc>
                <a:spcPct val="200000"/>
              </a:lnSpc>
            </a:pPr>
            <a:r>
              <a:rPr lang="ar-DZ" sz="3200" b="1" dirty="0">
                <a:solidFill>
                  <a:srgbClr val="000000"/>
                </a:solidFill>
                <a:latin typeface="Arial" panose="020B0604020202020204" pitchFamily="34" charset="0"/>
                <a:ea typeface="Arial" panose="020B0604020202020204" pitchFamily="34" charset="0"/>
                <a:cs typeface="Simplified Arabic" panose="02020603050405020304" pitchFamily="18" charset="-78"/>
              </a:rPr>
              <a:t>7.13 خدمة الدردشة( الاتصال المباشر):</a:t>
            </a:r>
          </a:p>
          <a:p>
            <a:pPr algn="r">
              <a:lnSpc>
                <a:spcPct val="200000"/>
              </a:lnSpc>
            </a:pPr>
            <a:r>
              <a:rPr lang="ar-DZ" b="1" dirty="0">
                <a:solidFill>
                  <a:srgbClr val="000000"/>
                </a:solidFill>
                <a:latin typeface="Arial" panose="020B0604020202020204" pitchFamily="34" charset="0"/>
                <a:ea typeface="Arial" panose="020B0604020202020204" pitchFamily="34" charset="0"/>
                <a:cs typeface="Simplified Arabic" panose="02020603050405020304" pitchFamily="18" charset="-78"/>
              </a:rPr>
              <a:t>و تسمح لنا هذه الخدمة إمكانية إجراء الحوار المباشر بين أي عدد من الأشخاص حول العالم، و يمكن إجراء هذا</a:t>
            </a:r>
          </a:p>
          <a:p>
            <a:pPr algn="r">
              <a:lnSpc>
                <a:spcPct val="200000"/>
              </a:lnSpc>
            </a:pPr>
            <a:r>
              <a:rPr lang="ar-DZ" b="1" dirty="0">
                <a:solidFill>
                  <a:srgbClr val="000000"/>
                </a:solidFill>
                <a:latin typeface="Arial" panose="020B0604020202020204" pitchFamily="34" charset="0"/>
                <a:ea typeface="Arial" panose="020B0604020202020204" pitchFamily="34" charset="0"/>
                <a:cs typeface="Simplified Arabic" panose="02020603050405020304" pitchFamily="18" charset="-78"/>
              </a:rPr>
              <a:t>الحوار إما بالكتابة أو الصوت أو بالصورة و الصوت معا.</a:t>
            </a:r>
            <a:endParaRPr lang="fr-FR" b="1" dirty="0">
              <a:solidFill>
                <a:srgbClr val="000000"/>
              </a:solidFill>
              <a:latin typeface="Arial" panose="020B0604020202020204" pitchFamily="34" charset="0"/>
              <a:ea typeface="Arial" panose="020B0604020202020204" pitchFamily="34" charset="0"/>
              <a:cs typeface="Simplified Arabic" panose="02020603050405020304" pitchFamily="18" charset="-78"/>
            </a:endParaRPr>
          </a:p>
          <a:p>
            <a:pPr algn="r">
              <a:lnSpc>
                <a:spcPct val="200000"/>
              </a:lnSpc>
            </a:pPr>
            <a:endParaRPr lang="fr-FR" b="1" dirty="0">
              <a:solidFill>
                <a:srgbClr val="000000"/>
              </a:solidFill>
              <a:latin typeface="Arial" panose="020B0604020202020204" pitchFamily="34" charset="0"/>
              <a:ea typeface="Arial" panose="020B0604020202020204" pitchFamily="34" charset="0"/>
              <a:cs typeface="Simplified Arabic" panose="02020603050405020304" pitchFamily="18" charset="-78"/>
            </a:endParaRPr>
          </a:p>
          <a:p>
            <a:pPr algn="r">
              <a:lnSpc>
                <a:spcPct val="200000"/>
              </a:lnSpc>
            </a:pPr>
            <a:r>
              <a:rPr lang="ar-SA" sz="2000" b="1" dirty="0">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rPr>
              <a:t> </a:t>
            </a:r>
            <a:r>
              <a:rPr lang="fr-FR" sz="1800" dirty="0">
                <a:solidFill>
                  <a:srgbClr val="000000"/>
                </a:solidFill>
                <a:effectLst/>
                <a:latin typeface="Arial" panose="020B0604020202020204" pitchFamily="34" charset="0"/>
                <a:ea typeface="Arial" panose="020B0604020202020204" pitchFamily="34" charset="0"/>
              </a:rPr>
              <a:t> </a:t>
            </a:r>
            <a:endParaRPr lang="fr-FR" dirty="0"/>
          </a:p>
        </p:txBody>
      </p:sp>
    </p:spTree>
    <p:extLst>
      <p:ext uri="{BB962C8B-B14F-4D97-AF65-F5344CB8AC3E}">
        <p14:creationId xmlns:p14="http://schemas.microsoft.com/office/powerpoint/2010/main" val="36081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arn(inVertical)">
                                      <p:cBhvr>
                                        <p:cTn id="21" dur="500"/>
                                        <p:tgtEl>
                                          <p:spTgt spid="5">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arn(inVertic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2A0151-B52B-43E2-A7D3-45FE6776D595}"/>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DFDEAD85-E568-4C90-9392-4C48E5311E4D}"/>
              </a:ext>
            </a:extLst>
          </p:cNvPr>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5" name="ZoneTexte 4">
            <a:extLst>
              <a:ext uri="{FF2B5EF4-FFF2-40B4-BE49-F238E27FC236}">
                <a16:creationId xmlns:a16="http://schemas.microsoft.com/office/drawing/2014/main" id="{A2CEAB7E-6956-41F7-832E-227EE5DC97D6}"/>
              </a:ext>
            </a:extLst>
          </p:cNvPr>
          <p:cNvSpPr txBox="1"/>
          <p:nvPr/>
        </p:nvSpPr>
        <p:spPr>
          <a:xfrm>
            <a:off x="0" y="-171400"/>
            <a:ext cx="9144000" cy="6509474"/>
          </a:xfrm>
          <a:prstGeom prst="rect">
            <a:avLst/>
          </a:prstGeom>
          <a:noFill/>
        </p:spPr>
        <p:txBody>
          <a:bodyPr wrap="square">
            <a:spAutoFit/>
          </a:bodyPr>
          <a:lstStyle/>
          <a:p>
            <a:pPr lvl="0" algn="just" rtl="1" fontAlgn="base">
              <a:lnSpc>
                <a:spcPct val="150000"/>
              </a:lnSpc>
            </a:pPr>
            <a:r>
              <a:rPr lang="fr-FR" sz="2400" b="1" dirty="0"/>
              <a:t>.</a:t>
            </a:r>
            <a:r>
              <a:rPr lang="fr-FR" sz="2800" b="1" dirty="0">
                <a:cs typeface="+mj-cs"/>
              </a:rPr>
              <a:t>14</a:t>
            </a:r>
            <a:r>
              <a:rPr lang="ar-SA" sz="2800" b="1" dirty="0">
                <a:cs typeface="+mj-cs"/>
              </a:rPr>
              <a:t>تقنيات الاتصال بالإنترنت  </a:t>
            </a:r>
            <a:endParaRPr lang="ar-DZ" sz="2800" b="1" dirty="0">
              <a:cs typeface="+mj-cs"/>
            </a:endParaRPr>
          </a:p>
          <a:p>
            <a:pPr lvl="0" algn="just" rtl="1" fontAlgn="base">
              <a:lnSpc>
                <a:spcPct val="150000"/>
              </a:lnSpc>
            </a:pPr>
            <a:r>
              <a:rPr lang="ar-SA" sz="2000" dirty="0">
                <a:cs typeface="+mj-cs"/>
              </a:rPr>
              <a:t>هنالك العديد من الوسائل و التقنيات للاتصال بالإنترنت حيث تنقسم إلى عدة طرق منها الاتصال بالهاتف العادي أو عن طريق الخط الرقمي  </a:t>
            </a:r>
            <a:r>
              <a:rPr lang="fr-FR" sz="2000" dirty="0">
                <a:cs typeface="+mj-cs"/>
              </a:rPr>
              <a:t>RNIS</a:t>
            </a:r>
            <a:r>
              <a:rPr lang="ar-SA" sz="2000" dirty="0">
                <a:cs typeface="+mj-cs"/>
              </a:rPr>
              <a:t> أو من خلال تقنية الخط المشترك الرقمي  </a:t>
            </a:r>
            <a:r>
              <a:rPr lang="fr-FR" sz="2000" dirty="0">
                <a:cs typeface="+mj-cs"/>
              </a:rPr>
              <a:t>DSL</a:t>
            </a:r>
            <a:r>
              <a:rPr lang="ar-SA" sz="2000" dirty="0">
                <a:cs typeface="+mj-cs"/>
              </a:rPr>
              <a:t> و كذا الاتصال بواسطة الأقمار الصناعية </a:t>
            </a:r>
            <a:r>
              <a:rPr lang="fr-FR" sz="2800" b="1" baseline="30000" dirty="0">
                <a:cs typeface="+mj-cs"/>
              </a:rPr>
              <a:t>Satellite</a:t>
            </a:r>
            <a:r>
              <a:rPr lang="ar-SA" sz="2000" dirty="0">
                <a:cs typeface="+mj-cs"/>
              </a:rPr>
              <a:t> أو عن طريق الخط المستأجر، بالإضافة إلى طرق أخرى حديثة ظهرت مؤخرا </a:t>
            </a:r>
            <a:r>
              <a:rPr lang="ar-SA" sz="2000" dirty="0" err="1">
                <a:cs typeface="+mj-cs"/>
              </a:rPr>
              <a:t>كالواي</a:t>
            </a:r>
            <a:r>
              <a:rPr lang="ar-SA" sz="2000" dirty="0">
                <a:cs typeface="+mj-cs"/>
              </a:rPr>
              <a:t> </a:t>
            </a:r>
            <a:r>
              <a:rPr lang="ar-SA" sz="2000" dirty="0" err="1">
                <a:cs typeface="+mj-cs"/>
              </a:rPr>
              <a:t>فاي</a:t>
            </a:r>
            <a:r>
              <a:rPr lang="ar-SA" sz="2000" dirty="0">
                <a:cs typeface="+mj-cs"/>
              </a:rPr>
              <a:t> و الوأي ماك</a:t>
            </a:r>
            <a:r>
              <a:rPr lang="ar-DZ" sz="2000" dirty="0">
                <a:cs typeface="+mj-cs"/>
              </a:rPr>
              <a:t>س</a:t>
            </a:r>
            <a:r>
              <a:rPr lang="ar-SA" sz="2000" dirty="0">
                <a:cs typeface="+mj-cs"/>
              </a:rPr>
              <a:t>. </a:t>
            </a:r>
            <a:endParaRPr lang="ar-DZ" sz="2400" dirty="0">
              <a:cs typeface="+mj-cs"/>
            </a:endParaRPr>
          </a:p>
          <a:p>
            <a:pPr algn="just" rtl="1" fontAlgn="base">
              <a:lnSpc>
                <a:spcPct val="150000"/>
              </a:lnSpc>
            </a:pPr>
            <a:r>
              <a:rPr lang="fr-FR" sz="2400" b="1" dirty="0">
                <a:cs typeface="+mj-cs"/>
              </a:rPr>
              <a:t>.1.14</a:t>
            </a:r>
            <a:r>
              <a:rPr lang="ar-SA" sz="2400" b="1" dirty="0">
                <a:cs typeface="+mj-cs"/>
              </a:rPr>
              <a:t>الاتصال عبر الهاتف</a:t>
            </a:r>
            <a:r>
              <a:rPr lang="ar-SA" sz="2400" dirty="0">
                <a:cs typeface="+mj-cs"/>
              </a:rPr>
              <a:t>  </a:t>
            </a:r>
            <a:endParaRPr lang="ar-DZ" sz="2400" dirty="0">
              <a:cs typeface="+mj-cs"/>
            </a:endParaRPr>
          </a:p>
          <a:p>
            <a:pPr algn="just" rtl="1" fontAlgn="base">
              <a:lnSpc>
                <a:spcPct val="150000"/>
              </a:lnSpc>
            </a:pPr>
            <a:r>
              <a:rPr lang="fr-FR" sz="2400" b="1" dirty="0">
                <a:cs typeface="+mj-cs"/>
              </a:rPr>
              <a:t>.1.1.14</a:t>
            </a:r>
            <a:r>
              <a:rPr lang="ar-SA" sz="2400" b="1" dirty="0">
                <a:cs typeface="+mj-cs"/>
              </a:rPr>
              <a:t>طريقة الهاتف الثابتة للاستخدام البسيط  </a:t>
            </a:r>
            <a:r>
              <a:rPr lang="fr-FR" sz="2400" b="1" dirty="0">
                <a:cs typeface="+mj-cs"/>
              </a:rPr>
              <a:t>Dial up</a:t>
            </a:r>
            <a:r>
              <a:rPr lang="ar-SA" sz="2400" b="1" dirty="0">
                <a:cs typeface="+mj-cs"/>
              </a:rPr>
              <a:t> </a:t>
            </a:r>
            <a:endParaRPr lang="fr-FR" sz="2400" dirty="0">
              <a:cs typeface="+mj-cs"/>
            </a:endParaRPr>
          </a:p>
          <a:p>
            <a:pPr algn="just" rtl="1">
              <a:lnSpc>
                <a:spcPct val="150000"/>
              </a:lnSpc>
            </a:pPr>
            <a:r>
              <a:rPr lang="ar-SA" sz="2000" dirty="0">
                <a:cs typeface="+mj-cs"/>
              </a:rPr>
              <a:t> </a:t>
            </a:r>
            <a:r>
              <a:rPr lang="ar-SA" dirty="0">
                <a:cs typeface="+mj-cs"/>
              </a:rPr>
              <a:t>إن استخدام وصلة الإنترنت عادية من خلال خط الهاتف الثابت بطريقة </a:t>
            </a:r>
            <a:r>
              <a:rPr lang="fr-FR" sz="2400" b="1" baseline="30000" dirty="0">
                <a:cs typeface="+mj-cs"/>
              </a:rPr>
              <a:t>Dial up</a:t>
            </a:r>
            <a:r>
              <a:rPr lang="ar-SA" b="1" dirty="0">
                <a:cs typeface="+mj-cs"/>
              </a:rPr>
              <a:t> </a:t>
            </a:r>
            <a:r>
              <a:rPr lang="ar-SA" dirty="0">
                <a:cs typeface="+mj-cs"/>
              </a:rPr>
              <a:t>توفر الدخول إلى البريد الإلكتروني و تصفح المواقع الالكترونية باستخدام الانترنت من حين لآخر، تمكن هذه التقنية من الاتصال مبدئيا بسرعة الاتصال لغاية </a:t>
            </a:r>
            <a:r>
              <a:rPr lang="fr-FR" dirty="0">
                <a:cs typeface="+mj-cs"/>
              </a:rPr>
              <a:t>56</a:t>
            </a:r>
            <a:r>
              <a:rPr lang="ar-SA" dirty="0">
                <a:cs typeface="+mj-cs"/>
              </a:rPr>
              <a:t>  كيلوبايت في الثانية و لاستخدام هذه الوصلة يجب توفر خط هاتف ثابت ومودم، ليقوم هذا الأخير بالتحويل من إرسال رقمي إلى إرسال تماثلي عبر خط الهاتف و هذا الاتصال يتميز بكونه اتصالا مؤقتا. </a:t>
            </a:r>
            <a:endParaRPr lang="fr-FR" dirty="0">
              <a:cs typeface="+mj-cs"/>
            </a:endParaRPr>
          </a:p>
          <a:p>
            <a:pPr algn="just" rtl="1" fontAlgn="base">
              <a:lnSpc>
                <a:spcPct val="150000"/>
              </a:lnSpc>
            </a:pPr>
            <a:r>
              <a:rPr lang="ar-SA" dirty="0">
                <a:cs typeface="+mj-cs"/>
              </a:rPr>
              <a:t>ومن سلبيات استخدام هذه الطريقة هو بطيء السرعة بالإضافة إلى قطع الاتصال بالأنترنت إذا أراد الشخص إجراء مكالمة هاتفية أو العكس أي أنه من المستحيل استخدام الهاتف للاتصال و الاتصال بالأنترنت في آن واحد. </a:t>
            </a:r>
            <a:endParaRPr lang="fr-FR" dirty="0">
              <a:cs typeface="+mj-cs"/>
            </a:endParaRPr>
          </a:p>
          <a:p>
            <a:pPr lvl="0" algn="r" rtl="1" fontAlgn="base"/>
            <a:endParaRPr lang="fr-FR" dirty="0"/>
          </a:p>
        </p:txBody>
      </p:sp>
    </p:spTree>
    <p:extLst>
      <p:ext uri="{BB962C8B-B14F-4D97-AF65-F5344CB8AC3E}">
        <p14:creationId xmlns:p14="http://schemas.microsoft.com/office/powerpoint/2010/main" val="455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3141</TotalTime>
  <Words>3782</Words>
  <Application>Microsoft Office PowerPoint</Application>
  <PresentationFormat>Affichage à l'écran (4:3)</PresentationFormat>
  <Paragraphs>315</Paragraphs>
  <Slides>29</Slides>
  <Notes>25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29</vt:i4>
      </vt:variant>
    </vt:vector>
  </HeadingPairs>
  <TitlesOfParts>
    <vt:vector size="42" baseType="lpstr">
      <vt:lpstr>Arial</vt:lpstr>
      <vt:lpstr>Arial</vt:lpstr>
      <vt:lpstr>Arial Black</vt:lpstr>
      <vt:lpstr>Calibri</vt:lpstr>
      <vt:lpstr>Calibri Light</vt:lpstr>
      <vt:lpstr>Simplified Arabic</vt:lpstr>
      <vt:lpstr>SimplifiedArabic</vt:lpstr>
      <vt:lpstr>Symbol</vt:lpstr>
      <vt:lpstr>Times New Roman</vt:lpstr>
      <vt:lpstr>Traditional Arabic</vt:lpstr>
      <vt:lpstr>Traditional Arabic,Bold</vt:lpstr>
      <vt:lpstr>Wingdings</vt:lpstr>
      <vt:lpstr>Rétrospective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نهاية  المحاضرة شكرا على حسن الانتباه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Moi</cp:lastModifiedBy>
  <cp:revision>396</cp:revision>
  <dcterms:created xsi:type="dcterms:W3CDTF">2020-12-23T12:54:20Z</dcterms:created>
  <dcterms:modified xsi:type="dcterms:W3CDTF">2022-12-18T09:56:16Z</dcterms:modified>
</cp:coreProperties>
</file>