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64" r:id="rId6"/>
    <p:sldId id="259" r:id="rId7"/>
    <p:sldId id="260" r:id="rId8"/>
    <p:sldId id="261"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1050"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D991BAB3-CE60-4135-A20C-CD4DDE4CDBF5}" type="slidenum">
              <a:rPr lang="fr-FR" smtClean="0"/>
              <a:pPr/>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Modifiez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991BAB3-CE60-4135-A20C-CD4DDE4CDBF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991BAB3-CE60-4135-A20C-CD4DDE4CDBF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991BAB3-CE60-4135-A20C-CD4DDE4CDBF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991BAB3-CE60-4135-A20C-CD4DDE4CDBF5}" type="slidenum">
              <a:rPr lang="fr-FR" smtClean="0"/>
              <a:pPr/>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Modifiez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991BAB3-CE60-4135-A20C-CD4DDE4CDBF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991BAB3-CE60-4135-A20C-CD4DDE4CDBF5}" type="slidenum">
              <a:rPr lang="fr-FR" smtClean="0"/>
              <a:pPr/>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991BAB3-CE60-4135-A20C-CD4DDE4CDBF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991BAB3-CE60-4135-A20C-CD4DDE4CDBF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2D108D6D-AF07-42DA-B95D-65958EA50F35}" type="datetimeFigureOut">
              <a:rPr lang="fr-FR" smtClean="0"/>
              <a:pPr/>
              <a:t>10/03/2015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991BAB3-CE60-4135-A20C-CD4DDE4CDBF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2D108D6D-AF07-42DA-B95D-65958EA50F35}" type="datetimeFigureOut">
              <a:rPr lang="fr-FR" smtClean="0"/>
              <a:pPr/>
              <a:t>10/03/2015</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D991BAB3-CE60-4135-A20C-CD4DDE4CDBF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Modifiez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D108D6D-AF07-42DA-B95D-65958EA50F35}" type="datetimeFigureOut">
              <a:rPr lang="fr-FR" smtClean="0"/>
              <a:pPr/>
              <a:t>10/03/2015</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991BAB3-CE60-4135-A20C-CD4DDE4CDBF5}"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2856"/>
            <a:ext cx="7772400" cy="4185648"/>
          </a:xfrm>
        </p:spPr>
        <p:txBody>
          <a:bodyPr>
            <a:normAutofit/>
          </a:bodyPr>
          <a:lstStyle/>
          <a:p>
            <a:r>
              <a:rPr lang="fr-FR" sz="7200" b="1" i="1" dirty="0" smtClean="0"/>
              <a:t>LA PLANIFICATION</a:t>
            </a:r>
            <a:endParaRPr lang="fr-FR" sz="7200" b="1" i="1" dirty="0"/>
          </a:p>
        </p:txBody>
      </p:sp>
    </p:spTree>
    <p:extLst>
      <p:ext uri="{BB962C8B-B14F-4D97-AF65-F5344CB8AC3E}">
        <p14:creationId xmlns:p14="http://schemas.microsoft.com/office/powerpoint/2010/main" xmlns="" val="1586862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395536" y="116632"/>
            <a:ext cx="8640960" cy="6741367"/>
          </a:xfrm>
        </p:spPr>
        <p:txBody>
          <a:bodyPr>
            <a:noAutofit/>
          </a:bodyPr>
          <a:lstStyle/>
          <a:p>
            <a:pPr>
              <a:lnSpc>
                <a:spcPct val="170000"/>
              </a:lnSpc>
            </a:pPr>
            <a:r>
              <a:rPr lang="fr-FR" sz="2800" i="1" dirty="0"/>
              <a:t>La </a:t>
            </a:r>
            <a:r>
              <a:rPr lang="fr-FR" sz="2800" b="1" i="1" dirty="0"/>
              <a:t>planification</a:t>
            </a:r>
            <a:r>
              <a:rPr lang="fr-FR" sz="2800" i="1" dirty="0"/>
              <a:t> est l'établissement et la gestion des différentes phases à incorporer dans un plan global, pour atteindre un objectif fixé. Cette gestion se place dans une logique de progression et à ce titre ne doit exclure aucune des phases suivantes :</a:t>
            </a:r>
            <a:br>
              <a:rPr lang="fr-FR" sz="2800" i="1" dirty="0"/>
            </a:br>
            <a:r>
              <a:rPr lang="fr-FR" sz="2800" i="1" dirty="0"/>
              <a:t>- Désignation du ou des objectifs,</a:t>
            </a:r>
          </a:p>
          <a:p>
            <a:pPr marL="68580" indent="0">
              <a:lnSpc>
                <a:spcPct val="170000"/>
              </a:lnSpc>
              <a:buNone/>
            </a:pPr>
            <a:r>
              <a:rPr lang="fr-FR" sz="2800" i="1" dirty="0" smtClean="0"/>
              <a:t>     - </a:t>
            </a:r>
            <a:r>
              <a:rPr lang="fr-FR" sz="2800" i="1" dirty="0"/>
              <a:t>Analyse des déterminants,</a:t>
            </a:r>
          </a:p>
          <a:p>
            <a:pPr marL="68580" indent="0">
              <a:lnSpc>
                <a:spcPct val="170000"/>
              </a:lnSpc>
              <a:buNone/>
            </a:pPr>
            <a:r>
              <a:rPr lang="fr-FR" sz="2800" i="1" dirty="0" smtClean="0"/>
              <a:t>     - </a:t>
            </a:r>
            <a:r>
              <a:rPr lang="fr-FR" sz="2800" i="1" dirty="0"/>
              <a:t>Choix et mise en place de tests et d'évaluations,</a:t>
            </a:r>
          </a:p>
          <a:p>
            <a:pPr marL="68580" indent="0">
              <a:lnSpc>
                <a:spcPct val="170000"/>
              </a:lnSpc>
              <a:buNone/>
            </a:pPr>
            <a:r>
              <a:rPr lang="fr-FR" sz="2800" i="1" dirty="0" smtClean="0"/>
              <a:t>     - </a:t>
            </a:r>
            <a:r>
              <a:rPr lang="fr-FR" sz="2800" i="1" dirty="0"/>
              <a:t>Programmation de l'entraînement.</a:t>
            </a:r>
          </a:p>
          <a:p>
            <a:pPr marL="68580" indent="0">
              <a:lnSpc>
                <a:spcPct val="170000"/>
              </a:lnSpc>
              <a:buNone/>
            </a:pPr>
            <a:r>
              <a:rPr lang="fr-FR" sz="2800" i="1" dirty="0"/>
              <a:t/>
            </a:r>
            <a:br>
              <a:rPr lang="fr-FR" sz="2800" i="1" dirty="0"/>
            </a:br>
            <a:endParaRPr lang="fr-FR" sz="2800" i="1" dirty="0"/>
          </a:p>
        </p:txBody>
      </p:sp>
    </p:spTree>
    <p:extLst>
      <p:ext uri="{BB962C8B-B14F-4D97-AF65-F5344CB8AC3E}">
        <p14:creationId xmlns:p14="http://schemas.microsoft.com/office/powerpoint/2010/main" xmlns="" val="672688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188640"/>
            <a:ext cx="7772400" cy="936104"/>
          </a:xfrm>
        </p:spPr>
        <p:txBody>
          <a:bodyPr/>
          <a:lstStyle/>
          <a:p>
            <a:r>
              <a:rPr lang="fr-FR" b="1" dirty="0"/>
              <a:t>Pourquoi une </a:t>
            </a:r>
            <a:r>
              <a:rPr lang="fr-FR" b="1" dirty="0" smtClean="0"/>
              <a:t>planification </a:t>
            </a:r>
            <a:r>
              <a:rPr lang="fr-FR" b="1" dirty="0"/>
              <a:t>?</a:t>
            </a:r>
            <a:endParaRPr lang="fr-FR" dirty="0"/>
          </a:p>
        </p:txBody>
      </p:sp>
      <p:sp>
        <p:nvSpPr>
          <p:cNvPr id="3" name="Espace réservé du contenu 2"/>
          <p:cNvSpPr>
            <a:spLocks noGrp="1"/>
          </p:cNvSpPr>
          <p:nvPr>
            <p:ph idx="1"/>
          </p:nvPr>
        </p:nvSpPr>
        <p:spPr>
          <a:xfrm>
            <a:off x="539552" y="1052735"/>
            <a:ext cx="8604448" cy="5773185"/>
          </a:xfrm>
        </p:spPr>
        <p:txBody>
          <a:bodyPr>
            <a:normAutofit fontScale="92500" lnSpcReduction="20000"/>
          </a:bodyPr>
          <a:lstStyle/>
          <a:p>
            <a:pPr marL="68580" indent="0">
              <a:lnSpc>
                <a:spcPct val="150000"/>
              </a:lnSpc>
              <a:buNone/>
            </a:pPr>
            <a:r>
              <a:rPr lang="fr-FR" sz="2800" i="1" dirty="0"/>
              <a:t>• Pour décider du choix des objectifs à atteindre à court et long terme, après </a:t>
            </a:r>
            <a:r>
              <a:rPr lang="fr-FR" sz="2800" i="1" dirty="0" smtClean="0"/>
              <a:t>réflexion </a:t>
            </a:r>
            <a:r>
              <a:rPr lang="fr-FR" sz="2800" i="1" dirty="0"/>
              <a:t>et analyse.</a:t>
            </a:r>
          </a:p>
          <a:p>
            <a:pPr marL="68580" indent="0">
              <a:lnSpc>
                <a:spcPct val="150000"/>
              </a:lnSpc>
              <a:buNone/>
            </a:pPr>
            <a:r>
              <a:rPr lang="fr-FR" sz="2800" i="1" dirty="0"/>
              <a:t>• Pour favoriser un meilleur dosage quantitatif, intensif et qualitatif des charges d’entraînement.</a:t>
            </a:r>
          </a:p>
          <a:p>
            <a:pPr marL="68580" indent="0">
              <a:lnSpc>
                <a:spcPct val="150000"/>
              </a:lnSpc>
              <a:buNone/>
            </a:pPr>
            <a:r>
              <a:rPr lang="fr-FR" sz="2800" i="1" dirty="0"/>
              <a:t>• Pour éviter l’improvisation dans le travail.</a:t>
            </a:r>
          </a:p>
          <a:p>
            <a:pPr marL="68580" indent="0">
              <a:lnSpc>
                <a:spcPct val="150000"/>
              </a:lnSpc>
              <a:buNone/>
            </a:pPr>
            <a:r>
              <a:rPr lang="fr-FR" sz="2800" i="1" dirty="0"/>
              <a:t>• Pour éviter la routine et pour se rassurer.</a:t>
            </a:r>
          </a:p>
          <a:p>
            <a:pPr marL="68580" indent="0">
              <a:lnSpc>
                <a:spcPct val="150000"/>
              </a:lnSpc>
              <a:buNone/>
            </a:pPr>
            <a:r>
              <a:rPr lang="fr-FR" sz="2800" i="1" dirty="0"/>
              <a:t>• Pour permettre un meilleur contrôle de l’entraînement et favoriser son évaluation.</a:t>
            </a:r>
          </a:p>
          <a:p>
            <a:pPr marL="68580" indent="0">
              <a:lnSpc>
                <a:spcPct val="150000"/>
              </a:lnSpc>
              <a:buNone/>
            </a:pPr>
            <a:r>
              <a:rPr lang="fr-FR" sz="2800" i="1" dirty="0"/>
              <a:t>• Pour respecter et contrôler les principes biologiques, physiologiques et psychologiques de la performance</a:t>
            </a:r>
          </a:p>
        </p:txBody>
      </p:sp>
    </p:spTree>
    <p:extLst>
      <p:ext uri="{BB962C8B-B14F-4D97-AF65-F5344CB8AC3E}">
        <p14:creationId xmlns:p14="http://schemas.microsoft.com/office/powerpoint/2010/main" xmlns="" val="33719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477838" y="115888"/>
            <a:ext cx="8677275" cy="6742112"/>
          </a:xfrm>
        </p:spPr>
        <p:txBody>
          <a:bodyPr>
            <a:noAutofit/>
          </a:bodyPr>
          <a:lstStyle/>
          <a:p>
            <a:pPr>
              <a:defRPr/>
            </a:pPr>
            <a:r>
              <a:rPr lang="fr-FR" sz="2400" i="1" dirty="0"/>
              <a:t>Planifier l’entrainement c’est organiser la combinaison:</a:t>
            </a:r>
          </a:p>
          <a:p>
            <a:pPr>
              <a:buFontTx/>
              <a:buChar char="-"/>
              <a:defRPr/>
            </a:pPr>
            <a:r>
              <a:rPr lang="fr-FR" sz="2400" i="1" dirty="0"/>
              <a:t>De plusieurs « saisons » ou macrocycles au sein d’un « plan de carrière »;</a:t>
            </a:r>
          </a:p>
          <a:p>
            <a:pPr>
              <a:buFontTx/>
              <a:buChar char="-"/>
              <a:defRPr/>
            </a:pPr>
            <a:r>
              <a:rPr lang="fr-FR" sz="2400" i="1" dirty="0"/>
              <a:t>De plusieurs grandes périodes ou </a:t>
            </a:r>
            <a:r>
              <a:rPr lang="fr-FR" sz="2400" i="1" dirty="0" err="1"/>
              <a:t>mésocycles</a:t>
            </a:r>
            <a:r>
              <a:rPr lang="fr-FR" sz="2400" i="1" dirty="0"/>
              <a:t> au sein de chaque saison;</a:t>
            </a:r>
          </a:p>
          <a:p>
            <a:pPr>
              <a:buFontTx/>
              <a:buChar char="-"/>
              <a:defRPr/>
            </a:pPr>
            <a:r>
              <a:rPr lang="fr-FR" sz="2400" i="1" dirty="0"/>
              <a:t> de plusieurs groupes de séances ou microcycles au sein des </a:t>
            </a:r>
            <a:r>
              <a:rPr lang="fr-FR" sz="2400" i="1" dirty="0" err="1"/>
              <a:t>mésocycles</a:t>
            </a:r>
            <a:r>
              <a:rPr lang="fr-FR" sz="2400" i="1" dirty="0"/>
              <a:t>;</a:t>
            </a:r>
          </a:p>
          <a:p>
            <a:pPr>
              <a:buFontTx/>
              <a:buChar char="-"/>
              <a:defRPr/>
            </a:pPr>
            <a:r>
              <a:rPr lang="fr-FR" sz="2400" i="1" dirty="0"/>
              <a:t>De plusieurs séances au sein de chaque microcycle;</a:t>
            </a:r>
          </a:p>
          <a:p>
            <a:pPr>
              <a:buFontTx/>
              <a:buChar char="-"/>
              <a:defRPr/>
            </a:pPr>
            <a:r>
              <a:rPr lang="fr-FR" sz="2400" i="1" dirty="0"/>
              <a:t>De plusieurs exercices au sein de chaque séance.</a:t>
            </a:r>
          </a:p>
          <a:p>
            <a:pPr>
              <a:defRPr/>
            </a:pPr>
            <a:r>
              <a:rPr lang="fr-FR" sz="2400" i="1" dirty="0"/>
              <a:t>Vu sous cet angle, la planification de l’entrainement se réduit :</a:t>
            </a:r>
          </a:p>
          <a:p>
            <a:pPr marL="68580" indent="0">
              <a:buNone/>
              <a:defRPr/>
            </a:pPr>
            <a:r>
              <a:rPr lang="fr-FR" sz="2400" i="1" dirty="0" smtClean="0"/>
              <a:t>      au </a:t>
            </a:r>
            <a:r>
              <a:rPr lang="fr-FR" sz="2400" i="1" dirty="0"/>
              <a:t>choix rationnel de tous ses différents éléments;</a:t>
            </a:r>
          </a:p>
          <a:p>
            <a:pPr>
              <a:buFontTx/>
              <a:buChar char="-"/>
              <a:defRPr/>
            </a:pPr>
            <a:r>
              <a:rPr lang="fr-FR" sz="2400" i="1" dirty="0"/>
              <a:t> à leur articulation optimale et aux conditions d’application des charges ainsi définies(relation entre travail et récupération);</a:t>
            </a:r>
          </a:p>
          <a:p>
            <a:pPr>
              <a:defRPr/>
            </a:pPr>
            <a:r>
              <a:rPr lang="fr-FR" sz="2400" i="1" dirty="0"/>
              <a:t> dont l’objectif final est le développement maximal, au moment le plus opportun, de toutes les potentialités requises par la compétition visée avec </a:t>
            </a:r>
            <a:r>
              <a:rPr lang="fr-FR" sz="2400" b="1" i="1" dirty="0">
                <a:solidFill>
                  <a:srgbClr val="FFFF00"/>
                </a:solidFill>
              </a:rPr>
              <a:t>une préservation de la santé de l’athlète. </a:t>
            </a:r>
          </a:p>
          <a:p>
            <a:endParaRPr lang="fr-FR" sz="2400" i="1" dirty="0"/>
          </a:p>
        </p:txBody>
      </p:sp>
    </p:spTree>
    <p:extLst>
      <p:ext uri="{BB962C8B-B14F-4D97-AF65-F5344CB8AC3E}">
        <p14:creationId xmlns:p14="http://schemas.microsoft.com/office/powerpoint/2010/main" xmlns="" val="2849506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0"/>
            <a:ext cx="7772400" cy="1052736"/>
          </a:xfrm>
        </p:spPr>
        <p:txBody>
          <a:bodyPr/>
          <a:lstStyle/>
          <a:p>
            <a:r>
              <a:rPr lang="fr-FR" sz="2800" b="1" dirty="0"/>
              <a:t>Critères pour l’élaboration d’un programme annuel</a:t>
            </a:r>
            <a:r>
              <a:rPr lang="fr-FR" b="1" dirty="0"/>
              <a:t/>
            </a:r>
            <a:br>
              <a:rPr lang="fr-FR" b="1" dirty="0"/>
            </a:br>
            <a:endParaRPr lang="fr-FR" dirty="0"/>
          </a:p>
        </p:txBody>
      </p:sp>
      <p:sp>
        <p:nvSpPr>
          <p:cNvPr id="3" name="Espace réservé du contenu 2"/>
          <p:cNvSpPr>
            <a:spLocks noGrp="1"/>
          </p:cNvSpPr>
          <p:nvPr>
            <p:ph idx="1"/>
          </p:nvPr>
        </p:nvSpPr>
        <p:spPr>
          <a:xfrm>
            <a:off x="683568" y="908720"/>
            <a:ext cx="8460432" cy="5949280"/>
          </a:xfrm>
        </p:spPr>
        <p:txBody>
          <a:bodyPr>
            <a:normAutofit fontScale="92500" lnSpcReduction="10000"/>
          </a:bodyPr>
          <a:lstStyle/>
          <a:p>
            <a:pPr marL="68580" indent="0">
              <a:buNone/>
            </a:pPr>
            <a:r>
              <a:rPr lang="fr-FR" sz="2600" dirty="0" smtClean="0"/>
              <a:t>• </a:t>
            </a:r>
            <a:r>
              <a:rPr lang="fr-FR" sz="2600" dirty="0"/>
              <a:t>Niveau de jeu, âge de performance, phase de </a:t>
            </a:r>
            <a:r>
              <a:rPr lang="fr-FR" sz="2600" dirty="0" smtClean="0"/>
              <a:t>développement</a:t>
            </a:r>
            <a:endParaRPr lang="fr-FR" sz="2600" dirty="0"/>
          </a:p>
          <a:p>
            <a:pPr marL="68580" indent="0">
              <a:buNone/>
            </a:pPr>
            <a:r>
              <a:rPr lang="fr-FR" sz="2600" dirty="0"/>
              <a:t>• Effectif des joueurs à disposition</a:t>
            </a:r>
          </a:p>
          <a:p>
            <a:pPr marL="68580" indent="0">
              <a:buNone/>
            </a:pPr>
            <a:r>
              <a:rPr lang="fr-FR" sz="2600" dirty="0"/>
              <a:t>• Calendrier de compétition</a:t>
            </a:r>
          </a:p>
          <a:p>
            <a:pPr marL="68580" indent="0">
              <a:buNone/>
            </a:pPr>
            <a:r>
              <a:rPr lang="fr-FR" sz="2600" dirty="0"/>
              <a:t>• Objectifs de performance sportive de la saison</a:t>
            </a:r>
          </a:p>
          <a:p>
            <a:pPr marL="68580" indent="0">
              <a:buNone/>
            </a:pPr>
            <a:r>
              <a:rPr lang="fr-FR" sz="2600" dirty="0"/>
              <a:t>• Infrastructures, matériel et conditions d’entraînement</a:t>
            </a:r>
          </a:p>
          <a:p>
            <a:pPr marL="68580" indent="0">
              <a:buNone/>
            </a:pPr>
            <a:r>
              <a:rPr lang="fr-FR" sz="2600" dirty="0"/>
              <a:t>• Encadrement technique à disposition (entraîneurs, soutien médical, responsable administratif, soutien</a:t>
            </a:r>
          </a:p>
          <a:p>
            <a:pPr marL="68580" indent="0">
              <a:buNone/>
            </a:pPr>
            <a:r>
              <a:rPr lang="fr-FR" sz="2600" dirty="0"/>
              <a:t>psychologique)</a:t>
            </a:r>
          </a:p>
          <a:p>
            <a:pPr marL="68580" indent="0">
              <a:buNone/>
            </a:pPr>
            <a:r>
              <a:rPr lang="fr-FR" sz="2600" dirty="0"/>
              <a:t>• Analyse et évaluation des performances passées</a:t>
            </a:r>
          </a:p>
          <a:p>
            <a:pPr marL="68580" indent="0">
              <a:buNone/>
            </a:pPr>
            <a:r>
              <a:rPr lang="fr-FR" sz="2600" dirty="0"/>
              <a:t>• Critères complémentaires :</a:t>
            </a:r>
          </a:p>
          <a:p>
            <a:pPr marL="68580" indent="0">
              <a:buNone/>
            </a:pPr>
            <a:r>
              <a:rPr lang="fr-FR" sz="2600" dirty="0"/>
              <a:t>– Tests médico-sportifs</a:t>
            </a:r>
          </a:p>
          <a:p>
            <a:pPr marL="68580" indent="0">
              <a:buNone/>
            </a:pPr>
            <a:r>
              <a:rPr lang="fr-FR" sz="2600" dirty="0"/>
              <a:t>– Stage de préparation ou de récupération</a:t>
            </a:r>
          </a:p>
          <a:p>
            <a:pPr marL="68580" indent="0">
              <a:buNone/>
            </a:pPr>
            <a:r>
              <a:rPr lang="fr-FR" sz="2600" dirty="0"/>
              <a:t>– Environnement des joueurs (famille, lieu d’habitation, école, travail, habitudes de </a:t>
            </a:r>
            <a:r>
              <a:rPr lang="fr-FR" sz="2800" dirty="0"/>
              <a:t>vie)</a:t>
            </a:r>
          </a:p>
        </p:txBody>
      </p:sp>
    </p:spTree>
    <p:extLst>
      <p:ext uri="{BB962C8B-B14F-4D97-AF65-F5344CB8AC3E}">
        <p14:creationId xmlns:p14="http://schemas.microsoft.com/office/powerpoint/2010/main" xmlns="" val="4287452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bg1"/>
                </a:solidFill>
              </a:rPr>
              <a:t>Structure  d’une planification</a:t>
            </a:r>
            <a:br>
              <a:rPr lang="fr-FR" dirty="0">
                <a:solidFill>
                  <a:schemeClr val="bg1"/>
                </a:solidFill>
              </a:rPr>
            </a:br>
            <a:endParaRPr lang="fr-FR" dirty="0"/>
          </a:p>
        </p:txBody>
      </p:sp>
      <p:sp>
        <p:nvSpPr>
          <p:cNvPr id="7" name="Espace réservé du contenu 6"/>
          <p:cNvSpPr>
            <a:spLocks noGrp="1"/>
          </p:cNvSpPr>
          <p:nvPr>
            <p:ph idx="1"/>
          </p:nvPr>
        </p:nvSpPr>
        <p:spPr>
          <a:xfrm>
            <a:off x="395536" y="188640"/>
            <a:ext cx="8748464" cy="6138112"/>
          </a:xfrm>
        </p:spPr>
        <p:txBody>
          <a:bodyPr/>
          <a:lstStyle/>
          <a:p>
            <a:endParaRPr lang="fr-FR" dirty="0"/>
          </a:p>
        </p:txBody>
      </p:sp>
      <p:pic>
        <p:nvPicPr>
          <p:cNvPr id="8" name="Imag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3528" y="188640"/>
            <a:ext cx="8820472" cy="6138112"/>
          </a:xfrm>
          <a:prstGeom prst="rect">
            <a:avLst/>
          </a:prstGeom>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65743" y="2479995"/>
            <a:ext cx="433387" cy="1500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5"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31840" y="2479996"/>
            <a:ext cx="433387" cy="1500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6"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83768" y="2507602"/>
            <a:ext cx="433387" cy="1500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7"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35696" y="2479996"/>
            <a:ext cx="433387" cy="1500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28042" y="2461948"/>
            <a:ext cx="433387" cy="1500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348893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323850" y="260350"/>
            <a:ext cx="8820150" cy="6597650"/>
          </a:xfrm>
        </p:spPr>
        <p:txBody>
          <a:bodyPr>
            <a:normAutofit fontScale="55000" lnSpcReduction="20000"/>
          </a:bodyPr>
          <a:lstStyle/>
          <a:p>
            <a:pPr>
              <a:lnSpc>
                <a:spcPct val="120000"/>
              </a:lnSpc>
            </a:pPr>
            <a:r>
              <a:rPr lang="fr-FR" sz="3200" i="1" dirty="0"/>
              <a:t>Le microcycle </a:t>
            </a:r>
          </a:p>
          <a:p>
            <a:pPr marL="68580" indent="0">
              <a:lnSpc>
                <a:spcPct val="120000"/>
              </a:lnSpc>
              <a:buNone/>
            </a:pPr>
            <a:r>
              <a:rPr lang="fr-FR" sz="3200" i="1" dirty="0"/>
              <a:t> </a:t>
            </a:r>
            <a:r>
              <a:rPr lang="fr-FR" sz="3200" i="1" dirty="0" smtClean="0"/>
              <a:t>  </a:t>
            </a:r>
            <a:r>
              <a:rPr lang="fr-FR" sz="3300" i="1" dirty="0" smtClean="0"/>
              <a:t>Le </a:t>
            </a:r>
            <a:r>
              <a:rPr lang="fr-FR" sz="3300" i="1" dirty="0"/>
              <a:t>microcycle est un cycle court qui correspond généralement à une semaine d’entraînement, et qui organise sur cette durée 4 à 10 unités d’entraînement. En structurant spécifiquement la charge de travail en volume et en intensité, le microcycle est construit en vue d’améliorer des paramètres spécifiques de la performance, en vue d’entretenir les qualités acquises, ou en vue d’assurer les conditions d’une récupération optimale avant une compétition importante.   </a:t>
            </a:r>
          </a:p>
          <a:p>
            <a:pPr marL="68580" indent="0">
              <a:lnSpc>
                <a:spcPct val="120000"/>
              </a:lnSpc>
              <a:buNone/>
            </a:pPr>
            <a:r>
              <a:rPr lang="fr-FR" sz="3300" i="1" dirty="0"/>
              <a:t> </a:t>
            </a:r>
          </a:p>
          <a:p>
            <a:pPr>
              <a:lnSpc>
                <a:spcPct val="120000"/>
              </a:lnSpc>
            </a:pPr>
            <a:r>
              <a:rPr lang="fr-FR" sz="3300" i="1" dirty="0"/>
              <a:t>Inséré au sein d’un </a:t>
            </a:r>
            <a:r>
              <a:rPr lang="fr-FR" sz="3300" i="1" dirty="0" err="1"/>
              <a:t>mésocycle</a:t>
            </a:r>
            <a:r>
              <a:rPr lang="fr-FR" sz="3300" i="1" dirty="0"/>
              <a:t>, chaque microcycle s’appuie sur celui qui précède, et tient compte de la progression annuelle, de l’état de forme de l’athlète, de la fatigue accumulée, ainsi que de la durée nécessaire pour récupérer et surcompenser. Il est possible de distinguer plusieurs types de microcycle selon les principaux effets recherchés : </a:t>
            </a:r>
          </a:p>
          <a:p>
            <a:pPr marL="68580" indent="0">
              <a:lnSpc>
                <a:spcPct val="120000"/>
              </a:lnSpc>
              <a:buNone/>
            </a:pPr>
            <a:r>
              <a:rPr lang="fr-FR" sz="3300" i="1" dirty="0"/>
              <a:t> </a:t>
            </a:r>
          </a:p>
          <a:p>
            <a:pPr>
              <a:lnSpc>
                <a:spcPct val="120000"/>
              </a:lnSpc>
            </a:pPr>
            <a:r>
              <a:rPr lang="fr-FR" sz="3300" i="1" dirty="0"/>
              <a:t>·    microcycle entretien </a:t>
            </a:r>
          </a:p>
          <a:p>
            <a:pPr>
              <a:lnSpc>
                <a:spcPct val="120000"/>
              </a:lnSpc>
            </a:pPr>
            <a:r>
              <a:rPr lang="fr-FR" sz="3300" i="1" dirty="0"/>
              <a:t>·    microcycle volume, </a:t>
            </a:r>
          </a:p>
          <a:p>
            <a:pPr>
              <a:lnSpc>
                <a:spcPct val="120000"/>
              </a:lnSpc>
            </a:pPr>
            <a:r>
              <a:rPr lang="fr-FR" sz="3300" i="1" dirty="0"/>
              <a:t>·    microcycle intensif PMA, </a:t>
            </a:r>
          </a:p>
          <a:p>
            <a:pPr>
              <a:lnSpc>
                <a:spcPct val="120000"/>
              </a:lnSpc>
            </a:pPr>
            <a:r>
              <a:rPr lang="fr-FR" sz="3300" i="1" dirty="0"/>
              <a:t>·    microcycle seuil, </a:t>
            </a:r>
          </a:p>
          <a:p>
            <a:pPr>
              <a:lnSpc>
                <a:spcPct val="120000"/>
              </a:lnSpc>
            </a:pPr>
            <a:r>
              <a:rPr lang="fr-FR" sz="3300" i="1" dirty="0"/>
              <a:t>·    microcycle lactique, </a:t>
            </a:r>
          </a:p>
          <a:p>
            <a:pPr>
              <a:lnSpc>
                <a:spcPct val="120000"/>
              </a:lnSpc>
            </a:pPr>
            <a:r>
              <a:rPr lang="fr-FR" sz="3300" i="1" dirty="0"/>
              <a:t>·    microcycle compétitif,  </a:t>
            </a:r>
          </a:p>
          <a:p>
            <a:pPr>
              <a:lnSpc>
                <a:spcPct val="120000"/>
              </a:lnSpc>
            </a:pPr>
            <a:r>
              <a:rPr lang="fr-FR" sz="3300" i="1" dirty="0"/>
              <a:t>·    microcycle repos actif</a:t>
            </a:r>
            <a:r>
              <a:rPr lang="fr-FR" sz="3300" dirty="0"/>
              <a:t>. </a:t>
            </a:r>
          </a:p>
        </p:txBody>
      </p:sp>
    </p:spTree>
    <p:extLst>
      <p:ext uri="{BB962C8B-B14F-4D97-AF65-F5344CB8AC3E}">
        <p14:creationId xmlns:p14="http://schemas.microsoft.com/office/powerpoint/2010/main" xmlns="" val="1625884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836712"/>
            <a:ext cx="8276456" cy="5688632"/>
          </a:xfrm>
        </p:spPr>
        <p:txBody>
          <a:bodyPr/>
          <a:lstStyle/>
          <a:p>
            <a:pPr fontAlgn="base"/>
            <a:r>
              <a:rPr lang="fr-FR" dirty="0"/>
              <a:t>Organisation d’un </a:t>
            </a:r>
            <a:r>
              <a:rPr lang="fr-FR" b="1" dirty="0"/>
              <a:t>microcycle</a:t>
            </a:r>
            <a:r>
              <a:rPr lang="fr-FR" dirty="0"/>
              <a:t> : exemple d’un microcycle dans une période préparatoire à 5 entraînements par semaine :</a:t>
            </a:r>
          </a:p>
          <a:p>
            <a:pPr lvl="1" fontAlgn="base"/>
            <a:r>
              <a:rPr lang="fr-FR" dirty="0"/>
              <a:t>lundi : repos</a:t>
            </a:r>
          </a:p>
          <a:p>
            <a:pPr lvl="1" fontAlgn="base"/>
            <a:r>
              <a:rPr lang="fr-FR" dirty="0"/>
              <a:t>mardi : VMA</a:t>
            </a:r>
          </a:p>
          <a:p>
            <a:pPr lvl="1" fontAlgn="base"/>
            <a:r>
              <a:rPr lang="fr-FR" dirty="0"/>
              <a:t>mercredi : aérobie</a:t>
            </a:r>
          </a:p>
          <a:p>
            <a:pPr lvl="1" fontAlgn="base"/>
            <a:r>
              <a:rPr lang="fr-FR" dirty="0"/>
              <a:t>jeudi : VMA</a:t>
            </a:r>
          </a:p>
          <a:p>
            <a:pPr lvl="1" fontAlgn="base"/>
            <a:r>
              <a:rPr lang="fr-FR" dirty="0"/>
              <a:t>vendredi : repos</a:t>
            </a:r>
          </a:p>
          <a:p>
            <a:pPr lvl="1" fontAlgn="base"/>
            <a:r>
              <a:rPr lang="fr-FR" dirty="0"/>
              <a:t>samedi : aérobie</a:t>
            </a:r>
          </a:p>
          <a:p>
            <a:pPr lvl="1" fontAlgn="base"/>
            <a:r>
              <a:rPr lang="fr-FR" dirty="0"/>
              <a:t>dimanche : seuil anaérobie</a:t>
            </a:r>
          </a:p>
          <a:p>
            <a:endParaRPr lang="fr-FR" dirty="0"/>
          </a:p>
        </p:txBody>
      </p:sp>
    </p:spTree>
    <p:extLst>
      <p:ext uri="{BB962C8B-B14F-4D97-AF65-F5344CB8AC3E}">
        <p14:creationId xmlns:p14="http://schemas.microsoft.com/office/powerpoint/2010/main" xmlns="" val="3970479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176</TotalTime>
  <Words>498</Words>
  <Application>Microsoft Office PowerPoint</Application>
  <PresentationFormat>Affichage à l'écran (4:3)</PresentationFormat>
  <Paragraphs>57</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Métro</vt:lpstr>
      <vt:lpstr>LA PLANIFICATION</vt:lpstr>
      <vt:lpstr>Diapositive 2</vt:lpstr>
      <vt:lpstr>Pourquoi une planification ?</vt:lpstr>
      <vt:lpstr>Diapositive 4</vt:lpstr>
      <vt:lpstr>Critères pour l’élaboration d’un programme annuel </vt:lpstr>
      <vt:lpstr>Structure  d’une planification </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PLANIFICATION</dc:title>
  <dc:creator>hp</dc:creator>
  <cp:lastModifiedBy>arslen</cp:lastModifiedBy>
  <cp:revision>11</cp:revision>
  <dcterms:created xsi:type="dcterms:W3CDTF">2014-01-21T21:11:00Z</dcterms:created>
  <dcterms:modified xsi:type="dcterms:W3CDTF">2015-03-10T19:26:02Z</dcterms:modified>
</cp:coreProperties>
</file>