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79" r:id="rId2"/>
    <p:sldId id="281" r:id="rId3"/>
    <p:sldId id="271" r:id="rId4"/>
    <p:sldId id="272" r:id="rId5"/>
    <p:sldId id="273" r:id="rId6"/>
    <p:sldId id="274" r:id="rId7"/>
    <p:sldId id="275" r:id="rId8"/>
    <p:sldId id="276" r:id="rId9"/>
    <p:sldId id="277" r:id="rId10"/>
    <p:sldId id="278" r:id="rId11"/>
  </p:sldIdLst>
  <p:sldSz cx="10440988" cy="6911975"/>
  <p:notesSz cx="6858000" cy="9144000"/>
  <p:defaultTextStyle>
    <a:defPPr>
      <a:defRPr lang="fr-FR"/>
    </a:defPPr>
    <a:lvl1pPr marL="0" algn="l" defTabSz="991575" rtl="0" eaLnBrk="1" latinLnBrk="0" hangingPunct="1">
      <a:defRPr sz="2000" kern="1200">
        <a:solidFill>
          <a:schemeClr val="tx1"/>
        </a:solidFill>
        <a:latin typeface="+mn-lt"/>
        <a:ea typeface="+mn-ea"/>
        <a:cs typeface="+mn-cs"/>
      </a:defRPr>
    </a:lvl1pPr>
    <a:lvl2pPr marL="495788" algn="l" defTabSz="991575" rtl="0" eaLnBrk="1" latinLnBrk="0" hangingPunct="1">
      <a:defRPr sz="2000" kern="1200">
        <a:solidFill>
          <a:schemeClr val="tx1"/>
        </a:solidFill>
        <a:latin typeface="+mn-lt"/>
        <a:ea typeface="+mn-ea"/>
        <a:cs typeface="+mn-cs"/>
      </a:defRPr>
    </a:lvl2pPr>
    <a:lvl3pPr marL="991575" algn="l" defTabSz="991575" rtl="0" eaLnBrk="1" latinLnBrk="0" hangingPunct="1">
      <a:defRPr sz="2000" kern="1200">
        <a:solidFill>
          <a:schemeClr val="tx1"/>
        </a:solidFill>
        <a:latin typeface="+mn-lt"/>
        <a:ea typeface="+mn-ea"/>
        <a:cs typeface="+mn-cs"/>
      </a:defRPr>
    </a:lvl3pPr>
    <a:lvl4pPr marL="1487363" algn="l" defTabSz="991575" rtl="0" eaLnBrk="1" latinLnBrk="0" hangingPunct="1">
      <a:defRPr sz="2000" kern="1200">
        <a:solidFill>
          <a:schemeClr val="tx1"/>
        </a:solidFill>
        <a:latin typeface="+mn-lt"/>
        <a:ea typeface="+mn-ea"/>
        <a:cs typeface="+mn-cs"/>
      </a:defRPr>
    </a:lvl4pPr>
    <a:lvl5pPr marL="1983151" algn="l" defTabSz="991575" rtl="0" eaLnBrk="1" latinLnBrk="0" hangingPunct="1">
      <a:defRPr sz="2000" kern="1200">
        <a:solidFill>
          <a:schemeClr val="tx1"/>
        </a:solidFill>
        <a:latin typeface="+mn-lt"/>
        <a:ea typeface="+mn-ea"/>
        <a:cs typeface="+mn-cs"/>
      </a:defRPr>
    </a:lvl5pPr>
    <a:lvl6pPr marL="2478938" algn="l" defTabSz="991575" rtl="0" eaLnBrk="1" latinLnBrk="0" hangingPunct="1">
      <a:defRPr sz="2000" kern="1200">
        <a:solidFill>
          <a:schemeClr val="tx1"/>
        </a:solidFill>
        <a:latin typeface="+mn-lt"/>
        <a:ea typeface="+mn-ea"/>
        <a:cs typeface="+mn-cs"/>
      </a:defRPr>
    </a:lvl6pPr>
    <a:lvl7pPr marL="2974726" algn="l" defTabSz="991575" rtl="0" eaLnBrk="1" latinLnBrk="0" hangingPunct="1">
      <a:defRPr sz="2000" kern="1200">
        <a:solidFill>
          <a:schemeClr val="tx1"/>
        </a:solidFill>
        <a:latin typeface="+mn-lt"/>
        <a:ea typeface="+mn-ea"/>
        <a:cs typeface="+mn-cs"/>
      </a:defRPr>
    </a:lvl7pPr>
    <a:lvl8pPr marL="3470514" algn="l" defTabSz="991575" rtl="0" eaLnBrk="1" latinLnBrk="0" hangingPunct="1">
      <a:defRPr sz="2000" kern="1200">
        <a:solidFill>
          <a:schemeClr val="tx1"/>
        </a:solidFill>
        <a:latin typeface="+mn-lt"/>
        <a:ea typeface="+mn-ea"/>
        <a:cs typeface="+mn-cs"/>
      </a:defRPr>
    </a:lvl8pPr>
    <a:lvl9pPr marL="3966301" algn="l" defTabSz="991575"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inimized">
    <p:restoredLeft sz="5992" autoAdjust="0"/>
    <p:restoredTop sz="94585" autoAdjust="0"/>
  </p:normalViewPr>
  <p:slideViewPr>
    <p:cSldViewPr>
      <p:cViewPr>
        <p:scale>
          <a:sx n="66" d="100"/>
          <a:sy n="66" d="100"/>
        </p:scale>
        <p:origin x="-708" y="-144"/>
      </p:cViewPr>
      <p:guideLst>
        <p:guide orient="horz" pos="2177"/>
        <p:guide pos="3289"/>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83074" y="2147194"/>
            <a:ext cx="8874840" cy="148159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566148" y="3916786"/>
            <a:ext cx="7308692" cy="1766394"/>
          </a:xfrm>
        </p:spPr>
        <p:txBody>
          <a:bodyPr/>
          <a:lstStyle>
            <a:lvl1pPr marL="0" indent="0" algn="ctr">
              <a:buNone/>
              <a:defRPr>
                <a:solidFill>
                  <a:schemeClr val="tx1">
                    <a:tint val="75000"/>
                  </a:schemeClr>
                </a:solidFill>
              </a:defRPr>
            </a:lvl1pPr>
            <a:lvl2pPr marL="495751" indent="0" algn="ctr">
              <a:buNone/>
              <a:defRPr>
                <a:solidFill>
                  <a:schemeClr val="tx1">
                    <a:tint val="75000"/>
                  </a:schemeClr>
                </a:solidFill>
              </a:defRPr>
            </a:lvl2pPr>
            <a:lvl3pPr marL="991501" indent="0" algn="ctr">
              <a:buNone/>
              <a:defRPr>
                <a:solidFill>
                  <a:schemeClr val="tx1">
                    <a:tint val="75000"/>
                  </a:schemeClr>
                </a:solidFill>
              </a:defRPr>
            </a:lvl3pPr>
            <a:lvl4pPr marL="1487251" indent="0" algn="ctr">
              <a:buNone/>
              <a:defRPr>
                <a:solidFill>
                  <a:schemeClr val="tx1">
                    <a:tint val="75000"/>
                  </a:schemeClr>
                </a:solidFill>
              </a:defRPr>
            </a:lvl4pPr>
            <a:lvl5pPr marL="1983003" indent="0" algn="ctr">
              <a:buNone/>
              <a:defRPr>
                <a:solidFill>
                  <a:schemeClr val="tx1">
                    <a:tint val="75000"/>
                  </a:schemeClr>
                </a:solidFill>
              </a:defRPr>
            </a:lvl5pPr>
            <a:lvl6pPr marL="2478753" indent="0" algn="ctr">
              <a:buNone/>
              <a:defRPr>
                <a:solidFill>
                  <a:schemeClr val="tx1">
                    <a:tint val="75000"/>
                  </a:schemeClr>
                </a:solidFill>
              </a:defRPr>
            </a:lvl6pPr>
            <a:lvl7pPr marL="2974504" indent="0" algn="ctr">
              <a:buNone/>
              <a:defRPr>
                <a:solidFill>
                  <a:schemeClr val="tx1">
                    <a:tint val="75000"/>
                  </a:schemeClr>
                </a:solidFill>
              </a:defRPr>
            </a:lvl7pPr>
            <a:lvl8pPr marL="3470255" indent="0" algn="ctr">
              <a:buNone/>
              <a:defRPr>
                <a:solidFill>
                  <a:schemeClr val="tx1">
                    <a:tint val="75000"/>
                  </a:schemeClr>
                </a:solidFill>
              </a:defRPr>
            </a:lvl8pPr>
            <a:lvl9pPr marL="3966004"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644632" y="278401"/>
            <a:ext cx="2680941" cy="5943979"/>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596371" y="278401"/>
            <a:ext cx="7874245" cy="5943979"/>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24766" y="4441585"/>
            <a:ext cx="8874840" cy="1372795"/>
          </a:xfrm>
        </p:spPr>
        <p:txBody>
          <a:bodyPr anchor="t"/>
          <a:lstStyle>
            <a:lvl1pPr algn="l">
              <a:defRPr sz="43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824766" y="2929590"/>
            <a:ext cx="8874840" cy="1511994"/>
          </a:xfrm>
        </p:spPr>
        <p:txBody>
          <a:bodyPr anchor="b"/>
          <a:lstStyle>
            <a:lvl1pPr marL="0" indent="0">
              <a:buNone/>
              <a:defRPr sz="2200">
                <a:solidFill>
                  <a:schemeClr val="tx1">
                    <a:tint val="75000"/>
                  </a:schemeClr>
                </a:solidFill>
              </a:defRPr>
            </a:lvl1pPr>
            <a:lvl2pPr marL="495751" indent="0">
              <a:buNone/>
              <a:defRPr sz="2000">
                <a:solidFill>
                  <a:schemeClr val="tx1">
                    <a:tint val="75000"/>
                  </a:schemeClr>
                </a:solidFill>
              </a:defRPr>
            </a:lvl2pPr>
            <a:lvl3pPr marL="991501" indent="0">
              <a:buNone/>
              <a:defRPr sz="1700">
                <a:solidFill>
                  <a:schemeClr val="tx1">
                    <a:tint val="75000"/>
                  </a:schemeClr>
                </a:solidFill>
              </a:defRPr>
            </a:lvl3pPr>
            <a:lvl4pPr marL="1487251" indent="0">
              <a:buNone/>
              <a:defRPr sz="1500">
                <a:solidFill>
                  <a:schemeClr val="tx1">
                    <a:tint val="75000"/>
                  </a:schemeClr>
                </a:solidFill>
              </a:defRPr>
            </a:lvl4pPr>
            <a:lvl5pPr marL="1983003" indent="0">
              <a:buNone/>
              <a:defRPr sz="1500">
                <a:solidFill>
                  <a:schemeClr val="tx1">
                    <a:tint val="75000"/>
                  </a:schemeClr>
                </a:solidFill>
              </a:defRPr>
            </a:lvl5pPr>
            <a:lvl6pPr marL="2478753" indent="0">
              <a:buNone/>
              <a:defRPr sz="1500">
                <a:solidFill>
                  <a:schemeClr val="tx1">
                    <a:tint val="75000"/>
                  </a:schemeClr>
                </a:solidFill>
              </a:defRPr>
            </a:lvl6pPr>
            <a:lvl7pPr marL="2974504" indent="0">
              <a:buNone/>
              <a:defRPr sz="1500">
                <a:solidFill>
                  <a:schemeClr val="tx1">
                    <a:tint val="75000"/>
                  </a:schemeClr>
                </a:solidFill>
              </a:defRPr>
            </a:lvl7pPr>
            <a:lvl8pPr marL="3470255" indent="0">
              <a:buNone/>
              <a:defRPr sz="1500">
                <a:solidFill>
                  <a:schemeClr val="tx1">
                    <a:tint val="75000"/>
                  </a:schemeClr>
                </a:solidFill>
              </a:defRPr>
            </a:lvl8pPr>
            <a:lvl9pPr marL="3966004" indent="0">
              <a:buNone/>
              <a:defRPr sz="15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596370" y="1625594"/>
            <a:ext cx="5276686" cy="45967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047072" y="1625594"/>
            <a:ext cx="5278499" cy="4596784"/>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22051" y="276799"/>
            <a:ext cx="9396889" cy="1151996"/>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522049" y="1547196"/>
            <a:ext cx="4613250" cy="644797"/>
          </a:xfrm>
        </p:spPr>
        <p:txBody>
          <a:bodyPr anchor="b"/>
          <a:lstStyle>
            <a:lvl1pPr marL="0" indent="0">
              <a:buNone/>
              <a:defRPr sz="2600" b="1"/>
            </a:lvl1pPr>
            <a:lvl2pPr marL="495751" indent="0">
              <a:buNone/>
              <a:defRPr sz="2200" b="1"/>
            </a:lvl2pPr>
            <a:lvl3pPr marL="991501" indent="0">
              <a:buNone/>
              <a:defRPr sz="2000" b="1"/>
            </a:lvl3pPr>
            <a:lvl4pPr marL="1487251" indent="0">
              <a:buNone/>
              <a:defRPr sz="1700" b="1"/>
            </a:lvl4pPr>
            <a:lvl5pPr marL="1983003" indent="0">
              <a:buNone/>
              <a:defRPr sz="1700" b="1"/>
            </a:lvl5pPr>
            <a:lvl6pPr marL="2478753" indent="0">
              <a:buNone/>
              <a:defRPr sz="1700" b="1"/>
            </a:lvl6pPr>
            <a:lvl7pPr marL="2974504" indent="0">
              <a:buNone/>
              <a:defRPr sz="1700" b="1"/>
            </a:lvl7pPr>
            <a:lvl8pPr marL="3470255" indent="0">
              <a:buNone/>
              <a:defRPr sz="1700" b="1"/>
            </a:lvl8pPr>
            <a:lvl9pPr marL="3966004" indent="0">
              <a:buNone/>
              <a:defRPr sz="17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522049" y="2191992"/>
            <a:ext cx="4613250" cy="3982386"/>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303877" y="1547196"/>
            <a:ext cx="4615062" cy="644797"/>
          </a:xfrm>
        </p:spPr>
        <p:txBody>
          <a:bodyPr anchor="b"/>
          <a:lstStyle>
            <a:lvl1pPr marL="0" indent="0">
              <a:buNone/>
              <a:defRPr sz="2600" b="1"/>
            </a:lvl1pPr>
            <a:lvl2pPr marL="495751" indent="0">
              <a:buNone/>
              <a:defRPr sz="2200" b="1"/>
            </a:lvl2pPr>
            <a:lvl3pPr marL="991501" indent="0">
              <a:buNone/>
              <a:defRPr sz="2000" b="1"/>
            </a:lvl3pPr>
            <a:lvl4pPr marL="1487251" indent="0">
              <a:buNone/>
              <a:defRPr sz="1700" b="1"/>
            </a:lvl4pPr>
            <a:lvl5pPr marL="1983003" indent="0">
              <a:buNone/>
              <a:defRPr sz="1700" b="1"/>
            </a:lvl5pPr>
            <a:lvl6pPr marL="2478753" indent="0">
              <a:buNone/>
              <a:defRPr sz="1700" b="1"/>
            </a:lvl6pPr>
            <a:lvl7pPr marL="2974504" indent="0">
              <a:buNone/>
              <a:defRPr sz="1700" b="1"/>
            </a:lvl7pPr>
            <a:lvl8pPr marL="3470255" indent="0">
              <a:buNone/>
              <a:defRPr sz="1700" b="1"/>
            </a:lvl8pPr>
            <a:lvl9pPr marL="3966004" indent="0">
              <a:buNone/>
              <a:defRPr sz="17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5303877" y="2191992"/>
            <a:ext cx="4615062" cy="3982386"/>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22051" y="275199"/>
            <a:ext cx="3435013" cy="1171196"/>
          </a:xfrm>
        </p:spPr>
        <p:txBody>
          <a:bodyPr anchor="b"/>
          <a:lstStyle>
            <a:lvl1pPr algn="l">
              <a:defRPr sz="2200" b="1"/>
            </a:lvl1pPr>
          </a:lstStyle>
          <a:p>
            <a:r>
              <a:rPr lang="fr-FR" smtClean="0"/>
              <a:t>Cliquez pour modifier le style du titre</a:t>
            </a:r>
            <a:endParaRPr lang="fr-FR"/>
          </a:p>
        </p:txBody>
      </p:sp>
      <p:sp>
        <p:nvSpPr>
          <p:cNvPr id="3" name="Espace réservé du contenu 2"/>
          <p:cNvSpPr>
            <a:spLocks noGrp="1"/>
          </p:cNvSpPr>
          <p:nvPr>
            <p:ph idx="1"/>
          </p:nvPr>
        </p:nvSpPr>
        <p:spPr>
          <a:xfrm>
            <a:off x="4082136" y="275201"/>
            <a:ext cx="5836802" cy="5899179"/>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22051" y="1446396"/>
            <a:ext cx="3435013" cy="4727983"/>
          </a:xfrm>
        </p:spPr>
        <p:txBody>
          <a:bodyPr/>
          <a:lstStyle>
            <a:lvl1pPr marL="0" indent="0">
              <a:buNone/>
              <a:defRPr sz="1500"/>
            </a:lvl1pPr>
            <a:lvl2pPr marL="495751" indent="0">
              <a:buNone/>
              <a:defRPr sz="1300"/>
            </a:lvl2pPr>
            <a:lvl3pPr marL="991501" indent="0">
              <a:buNone/>
              <a:defRPr sz="1100"/>
            </a:lvl3pPr>
            <a:lvl4pPr marL="1487251" indent="0">
              <a:buNone/>
              <a:defRPr sz="1000"/>
            </a:lvl4pPr>
            <a:lvl5pPr marL="1983003" indent="0">
              <a:buNone/>
              <a:defRPr sz="1000"/>
            </a:lvl5pPr>
            <a:lvl6pPr marL="2478753" indent="0">
              <a:buNone/>
              <a:defRPr sz="1000"/>
            </a:lvl6pPr>
            <a:lvl7pPr marL="2974504" indent="0">
              <a:buNone/>
              <a:defRPr sz="1000"/>
            </a:lvl7pPr>
            <a:lvl8pPr marL="3470255" indent="0">
              <a:buNone/>
              <a:defRPr sz="1000"/>
            </a:lvl8pPr>
            <a:lvl9pPr marL="3966004"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46508" y="4838383"/>
            <a:ext cx="6264593" cy="571198"/>
          </a:xfrm>
        </p:spPr>
        <p:txBody>
          <a:bodyPr anchor="b"/>
          <a:lstStyle>
            <a:lvl1pPr algn="l">
              <a:defRPr sz="22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046508" y="617599"/>
            <a:ext cx="6264593" cy="4147185"/>
          </a:xfrm>
        </p:spPr>
        <p:txBody>
          <a:bodyPr/>
          <a:lstStyle>
            <a:lvl1pPr marL="0" indent="0">
              <a:buNone/>
              <a:defRPr sz="3500"/>
            </a:lvl1pPr>
            <a:lvl2pPr marL="495751" indent="0">
              <a:buNone/>
              <a:defRPr sz="3000"/>
            </a:lvl2pPr>
            <a:lvl3pPr marL="991501" indent="0">
              <a:buNone/>
              <a:defRPr sz="2600"/>
            </a:lvl3pPr>
            <a:lvl4pPr marL="1487251" indent="0">
              <a:buNone/>
              <a:defRPr sz="2200"/>
            </a:lvl4pPr>
            <a:lvl5pPr marL="1983003" indent="0">
              <a:buNone/>
              <a:defRPr sz="2200"/>
            </a:lvl5pPr>
            <a:lvl6pPr marL="2478753" indent="0">
              <a:buNone/>
              <a:defRPr sz="2200"/>
            </a:lvl6pPr>
            <a:lvl7pPr marL="2974504" indent="0">
              <a:buNone/>
              <a:defRPr sz="2200"/>
            </a:lvl7pPr>
            <a:lvl8pPr marL="3470255" indent="0">
              <a:buNone/>
              <a:defRPr sz="2200"/>
            </a:lvl8pPr>
            <a:lvl9pPr marL="3966004" indent="0">
              <a:buNone/>
              <a:defRPr sz="2200"/>
            </a:lvl9pPr>
          </a:lstStyle>
          <a:p>
            <a:endParaRPr lang="fr-FR"/>
          </a:p>
        </p:txBody>
      </p:sp>
      <p:sp>
        <p:nvSpPr>
          <p:cNvPr id="4" name="Espace réservé du texte 3"/>
          <p:cNvSpPr>
            <a:spLocks noGrp="1"/>
          </p:cNvSpPr>
          <p:nvPr>
            <p:ph type="body" sz="half" idx="2"/>
          </p:nvPr>
        </p:nvSpPr>
        <p:spPr>
          <a:xfrm>
            <a:off x="2046508" y="5409582"/>
            <a:ext cx="6264593" cy="811197"/>
          </a:xfrm>
        </p:spPr>
        <p:txBody>
          <a:bodyPr/>
          <a:lstStyle>
            <a:lvl1pPr marL="0" indent="0">
              <a:buNone/>
              <a:defRPr sz="1500"/>
            </a:lvl1pPr>
            <a:lvl2pPr marL="495751" indent="0">
              <a:buNone/>
              <a:defRPr sz="1300"/>
            </a:lvl2pPr>
            <a:lvl3pPr marL="991501" indent="0">
              <a:buNone/>
              <a:defRPr sz="1100"/>
            </a:lvl3pPr>
            <a:lvl4pPr marL="1487251" indent="0">
              <a:buNone/>
              <a:defRPr sz="1000"/>
            </a:lvl4pPr>
            <a:lvl5pPr marL="1983003" indent="0">
              <a:buNone/>
              <a:defRPr sz="1000"/>
            </a:lvl5pPr>
            <a:lvl6pPr marL="2478753" indent="0">
              <a:buNone/>
              <a:defRPr sz="1000"/>
            </a:lvl6pPr>
            <a:lvl7pPr marL="2974504" indent="0">
              <a:buNone/>
              <a:defRPr sz="1000"/>
            </a:lvl7pPr>
            <a:lvl8pPr marL="3470255" indent="0">
              <a:buNone/>
              <a:defRPr sz="1000"/>
            </a:lvl8pPr>
            <a:lvl9pPr marL="3966004" indent="0">
              <a:buNone/>
              <a:defRPr sz="10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BB63A-6500-40DB-AE51-139B8D2FD3C7}" type="datetimeFigureOut">
              <a:rPr lang="fr-FR" smtClean="0"/>
              <a:pPr/>
              <a:t>23/10/2020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0492A0-023C-442C-BF4A-9A2962DF425C}"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22051" y="276799"/>
            <a:ext cx="9396889" cy="1151996"/>
          </a:xfrm>
          <a:prstGeom prst="rect">
            <a:avLst/>
          </a:prstGeom>
        </p:spPr>
        <p:txBody>
          <a:bodyPr vert="horz" lIns="99151" tIns="49576" rIns="99151" bIns="49576"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522051" y="1612796"/>
            <a:ext cx="9396889" cy="4561584"/>
          </a:xfrm>
          <a:prstGeom prst="rect">
            <a:avLst/>
          </a:prstGeom>
        </p:spPr>
        <p:txBody>
          <a:bodyPr vert="horz" lIns="99151" tIns="49576" rIns="99151" bIns="49576"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22049" y="6406378"/>
            <a:ext cx="2436231" cy="367999"/>
          </a:xfrm>
          <a:prstGeom prst="rect">
            <a:avLst/>
          </a:prstGeom>
        </p:spPr>
        <p:txBody>
          <a:bodyPr vert="horz" lIns="99151" tIns="49576" rIns="99151" bIns="49576" rtlCol="0" anchor="ctr"/>
          <a:lstStyle>
            <a:lvl1pPr algn="l">
              <a:defRPr sz="1300">
                <a:solidFill>
                  <a:schemeClr val="tx1">
                    <a:tint val="75000"/>
                  </a:schemeClr>
                </a:solidFill>
              </a:defRPr>
            </a:lvl1pPr>
          </a:lstStyle>
          <a:p>
            <a:fld id="{5BFBB63A-6500-40DB-AE51-139B8D2FD3C7}" type="datetimeFigureOut">
              <a:rPr lang="fr-FR" smtClean="0"/>
              <a:pPr/>
              <a:t>23/10/2020</a:t>
            </a:fld>
            <a:endParaRPr lang="fr-FR"/>
          </a:p>
        </p:txBody>
      </p:sp>
      <p:sp>
        <p:nvSpPr>
          <p:cNvPr id="5" name="Espace réservé du pied de page 4"/>
          <p:cNvSpPr>
            <a:spLocks noGrp="1"/>
          </p:cNvSpPr>
          <p:nvPr>
            <p:ph type="ftr" sz="quarter" idx="3"/>
          </p:nvPr>
        </p:nvSpPr>
        <p:spPr>
          <a:xfrm>
            <a:off x="3567339" y="6406378"/>
            <a:ext cx="3306313" cy="367999"/>
          </a:xfrm>
          <a:prstGeom prst="rect">
            <a:avLst/>
          </a:prstGeom>
        </p:spPr>
        <p:txBody>
          <a:bodyPr vert="horz" lIns="99151" tIns="49576" rIns="99151" bIns="49576" rtlCol="0" anchor="ctr"/>
          <a:lstStyle>
            <a:lvl1pPr algn="ctr">
              <a:defRPr sz="13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482709" y="6406378"/>
            <a:ext cx="2436231" cy="367999"/>
          </a:xfrm>
          <a:prstGeom prst="rect">
            <a:avLst/>
          </a:prstGeom>
        </p:spPr>
        <p:txBody>
          <a:bodyPr vert="horz" lIns="99151" tIns="49576" rIns="99151" bIns="49576" rtlCol="0" anchor="ctr"/>
          <a:lstStyle>
            <a:lvl1pPr algn="r">
              <a:defRPr sz="1300">
                <a:solidFill>
                  <a:schemeClr val="tx1">
                    <a:tint val="75000"/>
                  </a:schemeClr>
                </a:solidFill>
              </a:defRPr>
            </a:lvl1pPr>
          </a:lstStyle>
          <a:p>
            <a:fld id="{6A0492A0-023C-442C-BF4A-9A2962DF425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91501" rtl="0" eaLnBrk="1" latinLnBrk="0" hangingPunct="1">
        <a:spcBef>
          <a:spcPct val="0"/>
        </a:spcBef>
        <a:buNone/>
        <a:defRPr sz="4800" kern="1200">
          <a:solidFill>
            <a:schemeClr val="tx1"/>
          </a:solidFill>
          <a:latin typeface="+mj-lt"/>
          <a:ea typeface="+mj-ea"/>
          <a:cs typeface="+mj-cs"/>
        </a:defRPr>
      </a:lvl1pPr>
    </p:titleStyle>
    <p:bodyStyle>
      <a:lvl1pPr marL="371814" indent="-371814" algn="l" defTabSz="991501"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5594" indent="-309843" algn="l" defTabSz="991501"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39376" indent="-247875" algn="l" defTabSz="991501"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35127" indent="-247875" algn="l" defTabSz="991501"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30879" indent="-247875" algn="l" defTabSz="991501"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26628" indent="-247875" algn="l" defTabSz="991501"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22379" indent="-247875" algn="l" defTabSz="991501"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18130" indent="-247875" algn="l" defTabSz="991501"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13880" indent="-247875" algn="l" defTabSz="991501"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fr-FR"/>
      </a:defPPr>
      <a:lvl1pPr marL="0" algn="l" defTabSz="991501" rtl="0" eaLnBrk="1" latinLnBrk="0" hangingPunct="1">
        <a:defRPr sz="2000" kern="1200">
          <a:solidFill>
            <a:schemeClr val="tx1"/>
          </a:solidFill>
          <a:latin typeface="+mn-lt"/>
          <a:ea typeface="+mn-ea"/>
          <a:cs typeface="+mn-cs"/>
        </a:defRPr>
      </a:lvl1pPr>
      <a:lvl2pPr marL="495751" algn="l" defTabSz="991501" rtl="0" eaLnBrk="1" latinLnBrk="0" hangingPunct="1">
        <a:defRPr sz="2000" kern="1200">
          <a:solidFill>
            <a:schemeClr val="tx1"/>
          </a:solidFill>
          <a:latin typeface="+mn-lt"/>
          <a:ea typeface="+mn-ea"/>
          <a:cs typeface="+mn-cs"/>
        </a:defRPr>
      </a:lvl2pPr>
      <a:lvl3pPr marL="991501" algn="l" defTabSz="991501" rtl="0" eaLnBrk="1" latinLnBrk="0" hangingPunct="1">
        <a:defRPr sz="2000" kern="1200">
          <a:solidFill>
            <a:schemeClr val="tx1"/>
          </a:solidFill>
          <a:latin typeface="+mn-lt"/>
          <a:ea typeface="+mn-ea"/>
          <a:cs typeface="+mn-cs"/>
        </a:defRPr>
      </a:lvl3pPr>
      <a:lvl4pPr marL="1487251" algn="l" defTabSz="991501" rtl="0" eaLnBrk="1" latinLnBrk="0" hangingPunct="1">
        <a:defRPr sz="2000" kern="1200">
          <a:solidFill>
            <a:schemeClr val="tx1"/>
          </a:solidFill>
          <a:latin typeface="+mn-lt"/>
          <a:ea typeface="+mn-ea"/>
          <a:cs typeface="+mn-cs"/>
        </a:defRPr>
      </a:lvl4pPr>
      <a:lvl5pPr marL="1983003" algn="l" defTabSz="991501" rtl="0" eaLnBrk="1" latinLnBrk="0" hangingPunct="1">
        <a:defRPr sz="2000" kern="1200">
          <a:solidFill>
            <a:schemeClr val="tx1"/>
          </a:solidFill>
          <a:latin typeface="+mn-lt"/>
          <a:ea typeface="+mn-ea"/>
          <a:cs typeface="+mn-cs"/>
        </a:defRPr>
      </a:lvl5pPr>
      <a:lvl6pPr marL="2478753" algn="l" defTabSz="991501" rtl="0" eaLnBrk="1" latinLnBrk="0" hangingPunct="1">
        <a:defRPr sz="2000" kern="1200">
          <a:solidFill>
            <a:schemeClr val="tx1"/>
          </a:solidFill>
          <a:latin typeface="+mn-lt"/>
          <a:ea typeface="+mn-ea"/>
          <a:cs typeface="+mn-cs"/>
        </a:defRPr>
      </a:lvl6pPr>
      <a:lvl7pPr marL="2974504" algn="l" defTabSz="991501" rtl="0" eaLnBrk="1" latinLnBrk="0" hangingPunct="1">
        <a:defRPr sz="2000" kern="1200">
          <a:solidFill>
            <a:schemeClr val="tx1"/>
          </a:solidFill>
          <a:latin typeface="+mn-lt"/>
          <a:ea typeface="+mn-ea"/>
          <a:cs typeface="+mn-cs"/>
        </a:defRPr>
      </a:lvl7pPr>
      <a:lvl8pPr marL="3470255" algn="l" defTabSz="991501" rtl="0" eaLnBrk="1" latinLnBrk="0" hangingPunct="1">
        <a:defRPr sz="2000" kern="1200">
          <a:solidFill>
            <a:schemeClr val="tx1"/>
          </a:solidFill>
          <a:latin typeface="+mn-lt"/>
          <a:ea typeface="+mn-ea"/>
          <a:cs typeface="+mn-cs"/>
        </a:defRPr>
      </a:lvl8pPr>
      <a:lvl9pPr marL="3966004" algn="l" defTabSz="991501"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2710" y="1741475"/>
            <a:ext cx="9657914" cy="928694"/>
          </a:xfrm>
        </p:spPr>
        <p:txBody>
          <a:bodyPr/>
          <a:lstStyle/>
          <a:p>
            <a:pPr algn="ctr"/>
            <a:r>
              <a:rPr lang="ar-DZ" b="1" dirty="0" smtClean="0"/>
              <a:t>الموارد الرقمية للتعليم في نظام </a:t>
            </a:r>
            <a:r>
              <a:rPr lang="ar-DZ" b="1" dirty="0" err="1" smtClean="0"/>
              <a:t>ل</a:t>
            </a:r>
            <a:r>
              <a:rPr lang="ar-DZ" b="1" dirty="0" smtClean="0"/>
              <a:t>.م.د</a:t>
            </a:r>
            <a:endParaRPr lang="fr-FR" b="1" dirty="0" smtClean="0"/>
          </a:p>
          <a:p>
            <a:endParaRPr lang="fr-FR" dirty="0"/>
          </a:p>
        </p:txBody>
      </p:sp>
      <p:pic>
        <p:nvPicPr>
          <p:cNvPr id="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2"/>
            <a:ext cx="10440988" cy="1609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5" name="ZoneTexte 4"/>
          <p:cNvSpPr txBox="1"/>
          <p:nvPr/>
        </p:nvSpPr>
        <p:spPr>
          <a:xfrm>
            <a:off x="7577949" y="2564904"/>
            <a:ext cx="2607145" cy="461657"/>
          </a:xfrm>
          <a:prstGeom prst="rect">
            <a:avLst/>
          </a:prstGeom>
          <a:noFill/>
        </p:spPr>
        <p:txBody>
          <a:bodyPr wrap="square" lIns="91433" tIns="45716" rIns="91433" bIns="45716" rtlCol="0">
            <a:spAutoFit/>
          </a:bodyPr>
          <a:lstStyle/>
          <a:p>
            <a:pPr algn="r"/>
            <a:r>
              <a:rPr lang="ar-DZ" sz="2400" dirty="0" smtClean="0"/>
              <a:t>المستوى</a:t>
            </a:r>
            <a:r>
              <a:rPr lang="ar-DZ" sz="2400" b="1" dirty="0" smtClean="0"/>
              <a:t> </a:t>
            </a:r>
            <a:r>
              <a:rPr lang="ar-DZ" sz="2400" dirty="0" smtClean="0"/>
              <a:t>:</a:t>
            </a:r>
            <a:r>
              <a:rPr lang="ar-DZ" sz="2400" b="1" dirty="0" smtClean="0"/>
              <a:t> ل1</a:t>
            </a:r>
            <a:endParaRPr lang="fr-FR" sz="2400" b="1" dirty="0"/>
          </a:p>
        </p:txBody>
      </p:sp>
      <p:sp>
        <p:nvSpPr>
          <p:cNvPr id="6" name="ZoneTexte 5"/>
          <p:cNvSpPr txBox="1"/>
          <p:nvPr/>
        </p:nvSpPr>
        <p:spPr>
          <a:xfrm>
            <a:off x="1867729" y="2564904"/>
            <a:ext cx="2607145" cy="461657"/>
          </a:xfrm>
          <a:prstGeom prst="rect">
            <a:avLst/>
          </a:prstGeom>
          <a:noFill/>
        </p:spPr>
        <p:txBody>
          <a:bodyPr wrap="square" lIns="91433" tIns="45716" rIns="91433" bIns="45716" rtlCol="0">
            <a:spAutoFit/>
          </a:bodyPr>
          <a:lstStyle/>
          <a:p>
            <a:pPr algn="r"/>
            <a:r>
              <a:rPr lang="ar-DZ" sz="2400" dirty="0" smtClean="0"/>
              <a:t>السداسي</a:t>
            </a:r>
            <a:r>
              <a:rPr lang="ar-DZ" sz="2400" b="1" dirty="0" smtClean="0"/>
              <a:t> </a:t>
            </a:r>
            <a:r>
              <a:rPr lang="ar-DZ" sz="2400" dirty="0" smtClean="0"/>
              <a:t>:</a:t>
            </a:r>
            <a:r>
              <a:rPr lang="ar-DZ" sz="2400" b="1" dirty="0" smtClean="0"/>
              <a:t> س1</a:t>
            </a:r>
            <a:endParaRPr lang="fr-FR" sz="2400" b="1" dirty="0"/>
          </a:p>
        </p:txBody>
      </p:sp>
      <p:sp>
        <p:nvSpPr>
          <p:cNvPr id="7" name="ZoneTexte 6"/>
          <p:cNvSpPr txBox="1"/>
          <p:nvPr/>
        </p:nvSpPr>
        <p:spPr>
          <a:xfrm>
            <a:off x="5577684" y="3861048"/>
            <a:ext cx="4661036" cy="461657"/>
          </a:xfrm>
          <a:prstGeom prst="rect">
            <a:avLst/>
          </a:prstGeom>
          <a:noFill/>
        </p:spPr>
        <p:txBody>
          <a:bodyPr wrap="square" lIns="91433" tIns="45716" rIns="91433" bIns="45716" rtlCol="0">
            <a:spAutoFit/>
          </a:bodyPr>
          <a:lstStyle/>
          <a:p>
            <a:pPr algn="r" rtl="1"/>
            <a:r>
              <a:rPr lang="ar-DZ" sz="2400" dirty="0" smtClean="0"/>
              <a:t>المادة</a:t>
            </a:r>
            <a:r>
              <a:rPr lang="ar-DZ" sz="2400" b="1" dirty="0" smtClean="0"/>
              <a:t> </a:t>
            </a:r>
            <a:r>
              <a:rPr lang="ar-DZ" sz="2400" dirty="0" smtClean="0"/>
              <a:t>:</a:t>
            </a:r>
            <a:r>
              <a:rPr lang="ar-DZ" sz="2400" b="1" dirty="0" smtClean="0"/>
              <a:t> تهيئة 1</a:t>
            </a:r>
            <a:endParaRPr lang="fr-FR" sz="2400" b="1" dirty="0"/>
          </a:p>
        </p:txBody>
      </p:sp>
      <p:sp>
        <p:nvSpPr>
          <p:cNvPr id="8" name="ZoneTexte 7"/>
          <p:cNvSpPr txBox="1"/>
          <p:nvPr/>
        </p:nvSpPr>
        <p:spPr>
          <a:xfrm>
            <a:off x="3335494" y="4561964"/>
            <a:ext cx="6814222" cy="461657"/>
          </a:xfrm>
          <a:prstGeom prst="rect">
            <a:avLst/>
          </a:prstGeom>
          <a:noFill/>
        </p:spPr>
        <p:txBody>
          <a:bodyPr wrap="square" lIns="91433" tIns="45716" rIns="91433" bIns="45716" rtlCol="0">
            <a:spAutoFit/>
          </a:bodyPr>
          <a:lstStyle/>
          <a:p>
            <a:pPr algn="r" rtl="1"/>
            <a:r>
              <a:rPr lang="ar-DZ" sz="2400" dirty="0" smtClean="0"/>
              <a:t>الأستاذ(ة) المقدم (ة)</a:t>
            </a:r>
            <a:r>
              <a:rPr lang="ar-DZ" sz="2400" b="1" dirty="0" smtClean="0"/>
              <a:t> </a:t>
            </a:r>
            <a:r>
              <a:rPr lang="ar-DZ" sz="2400" dirty="0" smtClean="0"/>
              <a:t>:</a:t>
            </a:r>
            <a:r>
              <a:rPr lang="ar-DZ" sz="2400" b="1" dirty="0" smtClean="0"/>
              <a:t> </a:t>
            </a:r>
            <a:r>
              <a:rPr lang="ar-DZ" sz="2400" b="1" dirty="0" err="1" smtClean="0"/>
              <a:t>خضور</a:t>
            </a:r>
            <a:r>
              <a:rPr lang="ar-DZ" sz="2400" b="1" dirty="0" smtClean="0"/>
              <a:t> مالك</a:t>
            </a:r>
            <a:endParaRPr lang="fr-FR" sz="2400" b="1" dirty="0"/>
          </a:p>
        </p:txBody>
      </p:sp>
      <p:sp>
        <p:nvSpPr>
          <p:cNvPr id="9" name="ZoneTexte 8"/>
          <p:cNvSpPr txBox="1"/>
          <p:nvPr/>
        </p:nvSpPr>
        <p:spPr>
          <a:xfrm>
            <a:off x="6278688" y="5210037"/>
            <a:ext cx="3799591" cy="461657"/>
          </a:xfrm>
          <a:prstGeom prst="rect">
            <a:avLst/>
          </a:prstGeom>
          <a:noFill/>
        </p:spPr>
        <p:txBody>
          <a:bodyPr wrap="square" lIns="91433" tIns="45716" rIns="91433" bIns="45716" rtlCol="0">
            <a:spAutoFit/>
          </a:bodyPr>
          <a:lstStyle/>
          <a:p>
            <a:pPr algn="r" rtl="1"/>
            <a:r>
              <a:rPr lang="ar-DZ" sz="2400" dirty="0" smtClean="0"/>
              <a:t>الدرس رقم :</a:t>
            </a:r>
            <a:r>
              <a:rPr lang="ar-DZ" sz="2400" b="1" dirty="0" smtClean="0"/>
              <a:t> </a:t>
            </a:r>
            <a:r>
              <a:rPr lang="fr-FR" sz="2400" b="1" dirty="0" smtClean="0"/>
              <a:t>03</a:t>
            </a:r>
            <a:r>
              <a:rPr lang="ar-DZ" sz="2400" b="1" dirty="0" smtClean="0"/>
              <a:t> من </a:t>
            </a:r>
            <a:r>
              <a:rPr lang="fr-FR" sz="2400" b="1" dirty="0" smtClean="0"/>
              <a:t>08</a:t>
            </a:r>
          </a:p>
        </p:txBody>
      </p:sp>
      <p:sp>
        <p:nvSpPr>
          <p:cNvPr id="10" name="ZoneTexte 9"/>
          <p:cNvSpPr txBox="1"/>
          <p:nvPr/>
        </p:nvSpPr>
        <p:spPr>
          <a:xfrm>
            <a:off x="2220099" y="5858108"/>
            <a:ext cx="7858181" cy="461657"/>
          </a:xfrm>
          <a:prstGeom prst="rect">
            <a:avLst/>
          </a:prstGeom>
          <a:noFill/>
        </p:spPr>
        <p:txBody>
          <a:bodyPr wrap="square" lIns="91433" tIns="45716" rIns="91433" bIns="45716" rtlCol="0">
            <a:spAutoFit/>
          </a:bodyPr>
          <a:lstStyle/>
          <a:p>
            <a:pPr algn="r" rtl="1"/>
            <a:r>
              <a:rPr lang="ar-DZ" sz="2400" dirty="0" smtClean="0"/>
              <a:t>رمز المورد</a:t>
            </a:r>
            <a:r>
              <a:rPr lang="ar-DZ" sz="2400" b="1" dirty="0" smtClean="0"/>
              <a:t> </a:t>
            </a:r>
            <a:r>
              <a:rPr lang="ar-DZ" sz="2400" dirty="0" smtClean="0"/>
              <a:t>: </a:t>
            </a:r>
            <a:r>
              <a:rPr lang="fr-FR" sz="2400" b="1" dirty="0" smtClean="0">
                <a:solidFill>
                  <a:srgbClr val="FF0000"/>
                </a:solidFill>
                <a:effectLst>
                  <a:outerShdw blurRad="38100" dist="38100" dir="2700000" algn="tl">
                    <a:srgbClr val="000000">
                      <a:alpha val="43137"/>
                    </a:srgbClr>
                  </a:outerShdw>
                </a:effectLst>
              </a:rPr>
              <a:t>L1_S1_</a:t>
            </a:r>
            <a:r>
              <a:rPr lang="fr-FR" sz="2400" b="1" dirty="0" smtClean="0"/>
              <a:t> </a:t>
            </a:r>
            <a:r>
              <a:rPr lang="fr-FR" sz="2400" b="1" dirty="0" smtClean="0">
                <a:solidFill>
                  <a:srgbClr val="FF0000"/>
                </a:solidFill>
                <a:effectLst>
                  <a:outerShdw blurRad="38100" dist="38100" dir="2700000" algn="tl">
                    <a:srgbClr val="000000">
                      <a:alpha val="43137"/>
                    </a:srgbClr>
                  </a:outerShdw>
                </a:effectLst>
              </a:rPr>
              <a:t>AUMV_GTU</a:t>
            </a:r>
            <a:r>
              <a:rPr lang="fr-FR" sz="2400" b="1" dirty="0" smtClean="0"/>
              <a:t> </a:t>
            </a:r>
            <a:r>
              <a:rPr lang="fr-FR" sz="2400" b="1" dirty="0" smtClean="0">
                <a:solidFill>
                  <a:srgbClr val="FF0000"/>
                </a:solidFill>
                <a:effectLst>
                  <a:outerShdw blurRad="38100" dist="38100" dir="2700000" algn="tl">
                    <a:srgbClr val="000000">
                      <a:alpha val="43137"/>
                    </a:srgbClr>
                  </a:outerShdw>
                </a:effectLst>
              </a:rPr>
              <a:t>_AMEN.1_C03/08_2020</a:t>
            </a:r>
            <a:endParaRPr lang="fr-FR" sz="2400" b="1" dirty="0">
              <a:solidFill>
                <a:srgbClr val="FF0000"/>
              </a:solidFill>
              <a:effectLst>
                <a:outerShdw blurRad="38100" dist="38100" dir="2700000" algn="tl">
                  <a:srgbClr val="000000">
                    <a:alpha val="43137"/>
                  </a:srgbClr>
                </a:outerShdw>
              </a:effectLst>
            </a:endParaRPr>
          </a:p>
        </p:txBody>
      </p:sp>
      <p:sp>
        <p:nvSpPr>
          <p:cNvPr id="11" name="ZoneTexte 10"/>
          <p:cNvSpPr txBox="1"/>
          <p:nvPr/>
        </p:nvSpPr>
        <p:spPr>
          <a:xfrm>
            <a:off x="3077354" y="3193812"/>
            <a:ext cx="7111060" cy="461657"/>
          </a:xfrm>
          <a:prstGeom prst="rect">
            <a:avLst/>
          </a:prstGeom>
          <a:noFill/>
        </p:spPr>
        <p:txBody>
          <a:bodyPr wrap="square" lIns="91433" tIns="45716" rIns="91433" bIns="45716" rtlCol="0">
            <a:spAutoFit/>
          </a:bodyPr>
          <a:lstStyle/>
          <a:p>
            <a:pPr algn="r" rtl="1"/>
            <a:r>
              <a:rPr lang="ar-DZ" sz="2400" dirty="0" smtClean="0"/>
              <a:t>الميدان</a:t>
            </a:r>
            <a:r>
              <a:rPr lang="ar-DZ" sz="2400" b="1" dirty="0" smtClean="0"/>
              <a:t> </a:t>
            </a:r>
            <a:r>
              <a:rPr lang="ar-DZ" sz="2400" dirty="0" smtClean="0"/>
              <a:t>:</a:t>
            </a:r>
            <a:r>
              <a:rPr lang="ar-DZ" sz="2400" b="1" dirty="0" smtClean="0"/>
              <a:t> هندسة معمارية, عمران </a:t>
            </a:r>
            <a:r>
              <a:rPr lang="ar-DZ" sz="2400" b="1" dirty="0" err="1" smtClean="0"/>
              <a:t>و</a:t>
            </a:r>
            <a:r>
              <a:rPr lang="ar-DZ" sz="2400" b="1" dirty="0" smtClean="0"/>
              <a:t> مهن المدينة</a:t>
            </a:r>
            <a:endParaRPr lang="fr-FR" sz="2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148396" y="151989"/>
            <a:ext cx="10149716" cy="651870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r" rtl="1">
              <a:buNone/>
            </a:pPr>
            <a:r>
              <a:rPr lang="ar-DZ" sz="2400" b="1" u="sng" cap="all" dirty="0" smtClean="0">
                <a:solidFill>
                  <a:srgbClr val="C00000"/>
                </a:solidFill>
                <a:effectLst>
                  <a:reflection blurRad="12700" stA="48000" endA="300" endPos="55000" dir="5400000" sy="-90000" algn="bl" rotWithShape="0"/>
                </a:effectLst>
                <a:latin typeface="Courier New" pitchFamily="49" charset="0"/>
                <a:ea typeface="+mj-ea"/>
              </a:rPr>
              <a:t>أدوات ووسائل التهيئة</a:t>
            </a:r>
            <a:r>
              <a:rPr lang="fr-FR" sz="2400" b="1" u="sng" cap="all" dirty="0" smtClean="0">
                <a:solidFill>
                  <a:srgbClr val="C00000"/>
                </a:solidFill>
                <a:effectLst>
                  <a:reflection blurRad="12700" stA="48000" endA="300" endPos="55000" dir="5400000" sy="-90000" algn="bl" rotWithShape="0"/>
                </a:effectLst>
                <a:latin typeface="Courier New" pitchFamily="49" charset="0"/>
                <a:ea typeface="+mj-ea"/>
              </a:rPr>
              <a:t>:</a:t>
            </a: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تتمثل أدوات ووسائل التهيئة في وسائل من الدرجة الأولى </a:t>
            </a:r>
            <a:r>
              <a:rPr lang="ar-DZ" sz="2400" dirty="0" err="1" smtClean="0">
                <a:solidFill>
                  <a:schemeClr val="tx1"/>
                </a:solidFill>
                <a:latin typeface="+mj-lt"/>
                <a:ea typeface="+mj-ea"/>
              </a:rPr>
              <a:t>و</a:t>
            </a:r>
            <a:r>
              <a:rPr lang="ar-DZ" sz="2400" dirty="0" smtClean="0">
                <a:solidFill>
                  <a:schemeClr val="tx1"/>
                </a:solidFill>
                <a:latin typeface="+mj-lt"/>
                <a:ea typeface="+mj-ea"/>
              </a:rPr>
              <a:t> هي الدولة </a:t>
            </a:r>
            <a:r>
              <a:rPr lang="ar-DZ" sz="2400" dirty="0" err="1" smtClean="0">
                <a:solidFill>
                  <a:schemeClr val="tx1"/>
                </a:solidFill>
                <a:latin typeface="+mj-lt"/>
                <a:ea typeface="+mj-ea"/>
              </a:rPr>
              <a:t>و</a:t>
            </a:r>
            <a:r>
              <a:rPr lang="ar-DZ" sz="2400" dirty="0" smtClean="0">
                <a:solidFill>
                  <a:schemeClr val="tx1"/>
                </a:solidFill>
                <a:latin typeface="+mj-lt"/>
                <a:ea typeface="+mj-ea"/>
              </a:rPr>
              <a:t> الأجهزة السياسية باعتبارها السلطة العليا التي تحدد أهداف التهيئة الكبرى والمنبثقة من الميثاق الوطني </a:t>
            </a:r>
            <a:r>
              <a:rPr lang="ar-DZ" sz="2400" dirty="0" err="1" smtClean="0">
                <a:solidFill>
                  <a:schemeClr val="tx1"/>
                </a:solidFill>
                <a:latin typeface="+mj-lt"/>
                <a:ea typeface="+mj-ea"/>
              </a:rPr>
              <a:t>و</a:t>
            </a:r>
            <a:r>
              <a:rPr lang="ar-DZ" sz="2400" dirty="0" smtClean="0">
                <a:solidFill>
                  <a:schemeClr val="tx1"/>
                </a:solidFill>
                <a:latin typeface="+mj-lt"/>
                <a:ea typeface="+mj-ea"/>
              </a:rPr>
              <a:t> تقوم بتطبيقها الوزارة المعنية . أما الوسائل من الدرجة الثانية هي:</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1 - رأس المال المادي </a:t>
            </a:r>
            <a:r>
              <a:rPr lang="ar-DZ" sz="2400" dirty="0" err="1" smtClean="0">
                <a:solidFill>
                  <a:schemeClr val="tx1"/>
                </a:solidFill>
                <a:latin typeface="+mj-lt"/>
                <a:ea typeface="+mj-ea"/>
              </a:rPr>
              <a:t>و</a:t>
            </a:r>
            <a:r>
              <a:rPr lang="ar-DZ" sz="2400" dirty="0" smtClean="0">
                <a:solidFill>
                  <a:schemeClr val="tx1"/>
                </a:solidFill>
                <a:latin typeface="+mj-lt"/>
                <a:ea typeface="+mj-ea"/>
              </a:rPr>
              <a:t> البشري</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2 - المخططات </a:t>
            </a:r>
            <a:r>
              <a:rPr lang="ar-DZ" sz="2400" dirty="0" err="1" smtClean="0">
                <a:solidFill>
                  <a:schemeClr val="tx1"/>
                </a:solidFill>
                <a:latin typeface="+mj-lt"/>
                <a:ea typeface="+mj-ea"/>
              </a:rPr>
              <a:t>و</a:t>
            </a:r>
            <a:r>
              <a:rPr lang="ar-DZ" sz="2400" dirty="0" smtClean="0">
                <a:solidFill>
                  <a:schemeClr val="tx1"/>
                </a:solidFill>
                <a:latin typeface="+mj-lt"/>
                <a:ea typeface="+mj-ea"/>
              </a:rPr>
              <a:t> البرامج :</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المخطط الوطني</a:t>
            </a:r>
            <a:r>
              <a:rPr lang="fr-FR" sz="2400" dirty="0" smtClean="0">
                <a:solidFill>
                  <a:schemeClr val="tx1"/>
                </a:solidFill>
                <a:latin typeface="+mj-lt"/>
                <a:ea typeface="+mj-ea"/>
              </a:rPr>
              <a:t>……………</a:t>
            </a:r>
            <a:r>
              <a:rPr lang="ar-DZ" sz="2400" dirty="0" smtClean="0">
                <a:solidFill>
                  <a:schemeClr val="tx1"/>
                </a:solidFill>
                <a:latin typeface="+mj-lt"/>
                <a:ea typeface="+mj-ea"/>
              </a:rPr>
              <a:t>على مستوي الإقليم الوطني  </a:t>
            </a:r>
            <a:r>
              <a:rPr lang="fr-FR" sz="2400" dirty="0" smtClean="0">
                <a:solidFill>
                  <a:schemeClr val="tx1"/>
                </a:solidFill>
                <a:latin typeface="+mj-lt"/>
                <a:ea typeface="+mj-ea"/>
              </a:rPr>
              <a:t>SNAT</a:t>
            </a:r>
          </a:p>
          <a:p>
            <a:pPr algn="r" rtl="1">
              <a:buNone/>
            </a:pPr>
            <a:r>
              <a:rPr lang="ar-DZ" sz="2400" dirty="0" smtClean="0">
                <a:solidFill>
                  <a:schemeClr val="tx1"/>
                </a:solidFill>
                <a:latin typeface="+mj-lt"/>
                <a:ea typeface="+mj-ea"/>
              </a:rPr>
              <a:t>المخطط </a:t>
            </a:r>
            <a:r>
              <a:rPr lang="ar-DZ" sz="2400" dirty="0" err="1" smtClean="0">
                <a:solidFill>
                  <a:schemeClr val="tx1"/>
                </a:solidFill>
                <a:latin typeface="+mj-lt"/>
                <a:ea typeface="+mj-ea"/>
              </a:rPr>
              <a:t>الجهوي</a:t>
            </a:r>
            <a:r>
              <a:rPr lang="fr-FR" sz="2400" dirty="0" smtClean="0">
                <a:solidFill>
                  <a:schemeClr val="tx1"/>
                </a:solidFill>
                <a:latin typeface="+mj-lt"/>
                <a:ea typeface="+mj-ea"/>
              </a:rPr>
              <a:t>…………</a:t>
            </a:r>
            <a:r>
              <a:rPr lang="ar-DZ" sz="2400" dirty="0" smtClean="0">
                <a:solidFill>
                  <a:schemeClr val="tx1"/>
                </a:solidFill>
                <a:latin typeface="+mj-lt"/>
                <a:ea typeface="+mj-ea"/>
              </a:rPr>
              <a:t> على مستوي إقليم </a:t>
            </a:r>
            <a:r>
              <a:rPr lang="ar-DZ" sz="2400" dirty="0" err="1" smtClean="0">
                <a:solidFill>
                  <a:schemeClr val="tx1"/>
                </a:solidFill>
                <a:latin typeface="+mj-lt"/>
                <a:ea typeface="+mj-ea"/>
              </a:rPr>
              <a:t>جهوي</a:t>
            </a:r>
            <a:r>
              <a:rPr lang="ar-DZ" sz="2400" dirty="0" smtClean="0">
                <a:solidFill>
                  <a:schemeClr val="tx1"/>
                </a:solidFill>
                <a:latin typeface="+mj-lt"/>
                <a:ea typeface="+mj-ea"/>
              </a:rPr>
              <a:t>    </a:t>
            </a:r>
            <a:r>
              <a:rPr lang="fr-FR" sz="2400" dirty="0" smtClean="0">
                <a:solidFill>
                  <a:schemeClr val="tx1"/>
                </a:solidFill>
                <a:latin typeface="+mj-lt"/>
                <a:ea typeface="+mj-ea"/>
              </a:rPr>
              <a:t>SRAT </a:t>
            </a:r>
          </a:p>
          <a:p>
            <a:pPr algn="r" rtl="1">
              <a:buNone/>
            </a:pPr>
            <a:r>
              <a:rPr lang="ar-DZ" sz="2400" dirty="0" smtClean="0">
                <a:solidFill>
                  <a:schemeClr val="tx1"/>
                </a:solidFill>
                <a:latin typeface="+mj-lt"/>
                <a:ea typeface="+mj-ea"/>
              </a:rPr>
              <a:t>المخطط ألولائي</a:t>
            </a:r>
            <a:r>
              <a:rPr lang="fr-FR" sz="2400" dirty="0" smtClean="0">
                <a:solidFill>
                  <a:schemeClr val="tx1"/>
                </a:solidFill>
                <a:latin typeface="+mj-lt"/>
                <a:ea typeface="+mj-ea"/>
              </a:rPr>
              <a:t>……………</a:t>
            </a:r>
            <a:r>
              <a:rPr lang="ar-DZ" sz="2400" dirty="0" smtClean="0">
                <a:solidFill>
                  <a:schemeClr val="tx1"/>
                </a:solidFill>
                <a:latin typeface="+mj-lt"/>
                <a:ea typeface="+mj-ea"/>
              </a:rPr>
              <a:t>على مستوي إقليم ولاية     </a:t>
            </a:r>
            <a:r>
              <a:rPr lang="fr-FR" sz="2400" dirty="0" smtClean="0">
                <a:solidFill>
                  <a:schemeClr val="tx1"/>
                </a:solidFill>
                <a:latin typeface="+mj-lt"/>
                <a:ea typeface="+mj-ea"/>
              </a:rPr>
              <a:t>PAW</a:t>
            </a:r>
          </a:p>
          <a:p>
            <a:pPr algn="r" rtl="1">
              <a:buNone/>
            </a:pPr>
            <a:r>
              <a:rPr lang="ar-DZ" sz="2400" dirty="0" smtClean="0">
                <a:solidFill>
                  <a:schemeClr val="tx1"/>
                </a:solidFill>
                <a:latin typeface="+mj-lt"/>
                <a:ea typeface="+mj-ea"/>
              </a:rPr>
              <a:t>المخطط التوجيهي للتهيئة </a:t>
            </a:r>
            <a:r>
              <a:rPr lang="ar-DZ" sz="2400" dirty="0" err="1" smtClean="0">
                <a:solidFill>
                  <a:schemeClr val="tx1"/>
                </a:solidFill>
                <a:latin typeface="+mj-lt"/>
                <a:ea typeface="+mj-ea"/>
              </a:rPr>
              <a:t>و</a:t>
            </a:r>
            <a:r>
              <a:rPr lang="ar-DZ" sz="2400" dirty="0" smtClean="0">
                <a:solidFill>
                  <a:schemeClr val="tx1"/>
                </a:solidFill>
                <a:latin typeface="+mj-lt"/>
                <a:ea typeface="+mj-ea"/>
              </a:rPr>
              <a:t> التعمير (بلدية أو مجموعة من البلديات)</a:t>
            </a:r>
            <a:r>
              <a:rPr lang="fr-FR" sz="2400" dirty="0" smtClean="0">
                <a:solidFill>
                  <a:schemeClr val="tx1"/>
                </a:solidFill>
                <a:latin typeface="+mj-lt"/>
                <a:ea typeface="+mj-ea"/>
              </a:rPr>
              <a:t>PDAU..</a:t>
            </a:r>
          </a:p>
          <a:p>
            <a:pPr algn="r" rtl="1">
              <a:buNone/>
            </a:pPr>
            <a:r>
              <a:rPr lang="ar-SA" sz="2400" dirty="0" smtClean="0">
                <a:solidFill>
                  <a:schemeClr val="tx1"/>
                </a:solidFill>
                <a:latin typeface="+mj-lt"/>
                <a:ea typeface="+mj-ea"/>
              </a:rPr>
              <a:t>3 - مراكز التنمية المستوحاة من السياسة الاقتصادية </a:t>
            </a:r>
            <a:r>
              <a:rPr lang="ar-SA" sz="2400" dirty="0" err="1" smtClean="0">
                <a:solidFill>
                  <a:schemeClr val="tx1"/>
                </a:solidFill>
                <a:latin typeface="+mj-lt"/>
                <a:ea typeface="+mj-ea"/>
              </a:rPr>
              <a:t>الجهوية</a:t>
            </a:r>
            <a:endParaRPr lang="fr-FR" sz="2400" dirty="0" smtClean="0">
              <a:solidFill>
                <a:schemeClr val="tx1"/>
              </a:solidFill>
              <a:latin typeface="+mj-lt"/>
              <a:ea typeface="+mj-ea"/>
            </a:endParaRPr>
          </a:p>
          <a:p>
            <a:pPr algn="r" rtl="1">
              <a:buNone/>
            </a:pPr>
            <a:r>
              <a:rPr lang="ar-SA" sz="2400" dirty="0" smtClean="0">
                <a:solidFill>
                  <a:schemeClr val="tx1"/>
                </a:solidFill>
                <a:latin typeface="+mj-lt"/>
                <a:ea typeface="+mj-ea"/>
              </a:rPr>
              <a:t>4 - سياسة </a:t>
            </a:r>
            <a:r>
              <a:rPr lang="ar-SA" sz="2400" dirty="0" err="1" smtClean="0">
                <a:solidFill>
                  <a:schemeClr val="tx1"/>
                </a:solidFill>
                <a:latin typeface="+mj-lt"/>
                <a:ea typeface="+mj-ea"/>
              </a:rPr>
              <a:t>اللا</a:t>
            </a:r>
            <a:r>
              <a:rPr lang="ar-SA" sz="2400" dirty="0" smtClean="0">
                <a:solidFill>
                  <a:schemeClr val="tx1"/>
                </a:solidFill>
                <a:latin typeface="+mj-lt"/>
                <a:ea typeface="+mj-ea"/>
              </a:rPr>
              <a:t> مركزية والأعمال الكبرى للتجهيزات الوطنية والوسائل العامة </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5 - المشاريع الكبرى الوطنية مثل السد الأخضر، طريق الوحدة الإفريقية، الطريق </a:t>
            </a:r>
            <a:r>
              <a:rPr lang="ar-DZ" sz="2400" dirty="0" err="1" smtClean="0">
                <a:solidFill>
                  <a:schemeClr val="tx1"/>
                </a:solidFill>
                <a:latin typeface="+mj-lt"/>
                <a:ea typeface="+mj-ea"/>
              </a:rPr>
              <a:t>السيار</a:t>
            </a:r>
            <a:r>
              <a:rPr lang="ar-DZ" sz="2400" dirty="0" smtClean="0">
                <a:solidFill>
                  <a:schemeClr val="tx1"/>
                </a:solidFill>
                <a:latin typeface="+mj-lt"/>
                <a:ea typeface="+mj-ea"/>
              </a:rPr>
              <a:t> شرق غرب...</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6 - - السياسة الحضرية</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7 - الاحتياطات العقارية</a:t>
            </a:r>
            <a:endParaRPr lang="fr-FR" sz="2400" dirty="0" smtClean="0">
              <a:solidFill>
                <a:schemeClr val="tx1"/>
              </a:solidFill>
              <a:latin typeface="+mj-lt"/>
              <a:ea typeface="+mj-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5587" y="169839"/>
            <a:ext cx="9396890" cy="1007979"/>
          </a:xfrm>
        </p:spPr>
        <p:txBody>
          <a:bodyPr>
            <a:normAutofit/>
          </a:bodyPr>
          <a:lstStyle/>
          <a:p>
            <a:r>
              <a:rPr lang="fr-FR" sz="2400" b="1" dirty="0">
                <a:latin typeface="Arial" pitchFamily="34" charset="0"/>
                <a:cs typeface="Arial" pitchFamily="34" charset="0"/>
              </a:rPr>
              <a:t>Programme </a:t>
            </a:r>
            <a:r>
              <a:rPr lang="fr-FR" sz="2400" b="1" dirty="0">
                <a:latin typeface="Courier New" pitchFamily="49" charset="0"/>
                <a:cs typeface="Courier New" pitchFamily="49" charset="0"/>
              </a:rPr>
              <a:t>            </a:t>
            </a:r>
            <a:r>
              <a:rPr lang="ar-DZ" sz="2400" b="1" dirty="0">
                <a:latin typeface="Courier New" pitchFamily="49" charset="0"/>
                <a:cs typeface="Courier New" pitchFamily="49" charset="0"/>
              </a:rPr>
              <a:t>               </a:t>
            </a:r>
            <a:r>
              <a:rPr lang="fr-FR" sz="2400" b="1" dirty="0">
                <a:latin typeface="Courier New" pitchFamily="49" charset="0"/>
                <a:cs typeface="Courier New" pitchFamily="49" charset="0"/>
              </a:rPr>
              <a:t>     </a:t>
            </a:r>
            <a:r>
              <a:rPr lang="ar-DZ" sz="2400" b="1" dirty="0">
                <a:latin typeface="Courier New" pitchFamily="49" charset="0"/>
                <a:cs typeface="+mn-cs"/>
              </a:rPr>
              <a:t>البرنامج</a:t>
            </a:r>
            <a:r>
              <a:rPr lang="ar-DZ" sz="2400" dirty="0" smtClean="0">
                <a:cs typeface="+mn-cs"/>
              </a:rPr>
              <a:t> </a:t>
            </a:r>
            <a:r>
              <a:rPr lang="fr-FR" dirty="0" smtClean="0"/>
              <a:t> </a:t>
            </a:r>
            <a:endParaRPr lang="fr-FR" dirty="0"/>
          </a:p>
        </p:txBody>
      </p:sp>
      <p:sp>
        <p:nvSpPr>
          <p:cNvPr id="3" name="Espace réservé du contenu 2"/>
          <p:cNvSpPr>
            <a:spLocks noGrp="1"/>
          </p:cNvSpPr>
          <p:nvPr>
            <p:ph idx="1"/>
          </p:nvPr>
        </p:nvSpPr>
        <p:spPr>
          <a:xfrm>
            <a:off x="5649122" y="2125629"/>
            <a:ext cx="4791866" cy="4786346"/>
          </a:xfrm>
        </p:spPr>
        <p:txBody>
          <a:bodyPr>
            <a:normAutofit/>
          </a:bodyPr>
          <a:lstStyle/>
          <a:p>
            <a:pPr algn="r" rtl="1">
              <a:buNone/>
            </a:pPr>
            <a:r>
              <a:rPr lang="fr-FR" sz="2100" b="1" cap="all" dirty="0">
                <a:effectLst>
                  <a:reflection blurRad="12700" stA="48000" endA="300" endPos="55000" dir="5400000" sy="-90000" algn="bl" rotWithShape="0"/>
                </a:effectLst>
                <a:latin typeface="Courier New" pitchFamily="49" charset="0"/>
                <a:ea typeface="+mj-ea"/>
                <a:cs typeface="Courier New" pitchFamily="49" charset="0"/>
              </a:rPr>
              <a:t>.</a:t>
            </a:r>
            <a:r>
              <a:rPr lang="fr-FR" sz="2400" dirty="0">
                <a:latin typeface="Arial" pitchFamily="34" charset="0"/>
                <a:ea typeface="+mj-ea"/>
                <a:cs typeface="Arial" pitchFamily="34" charset="0"/>
              </a:rPr>
              <a:t>1.I</a:t>
            </a:r>
            <a:r>
              <a:rPr lang="ar-DZ" sz="2400" dirty="0">
                <a:latin typeface="Arial" pitchFamily="34" charset="0"/>
                <a:ea typeface="+mj-ea"/>
                <a:cs typeface="Arial" pitchFamily="34" charset="0"/>
              </a:rPr>
              <a:t>مدخل عام للتهيئة.</a:t>
            </a:r>
            <a:endParaRPr lang="fr-FR" sz="2400" dirty="0">
              <a:latin typeface="Arial" pitchFamily="34" charset="0"/>
              <a:ea typeface="+mj-ea"/>
              <a:cs typeface="Arial" pitchFamily="34" charset="0"/>
            </a:endParaRP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مفاهيم </a:t>
            </a:r>
            <a:r>
              <a:rPr lang="ar-DZ" sz="2400" dirty="0" err="1">
                <a:latin typeface="Arial" pitchFamily="34" charset="0"/>
                <a:ea typeface="+mj-ea"/>
                <a:cs typeface="Arial" pitchFamily="34" charset="0"/>
              </a:rPr>
              <a:t>و</a:t>
            </a:r>
            <a:r>
              <a:rPr lang="ar-DZ" sz="2400" dirty="0">
                <a:latin typeface="Arial" pitchFamily="34" charset="0"/>
                <a:ea typeface="+mj-ea"/>
                <a:cs typeface="Arial" pitchFamily="34" charset="0"/>
              </a:rPr>
              <a:t> مصطلحات</a:t>
            </a:r>
            <a:endParaRPr lang="fr-FR" sz="2400" dirty="0">
              <a:latin typeface="Arial" pitchFamily="34" charset="0"/>
              <a:ea typeface="+mj-ea"/>
              <a:cs typeface="Arial" pitchFamily="34" charset="0"/>
            </a:endParaRP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تعريف الإقليم، المجال، التهيئة</a:t>
            </a:r>
            <a:r>
              <a:rPr lang="fr-FR" sz="2400" dirty="0">
                <a:latin typeface="Arial" pitchFamily="34" charset="0"/>
                <a:ea typeface="+mj-ea"/>
                <a:cs typeface="Arial" pitchFamily="34" charset="0"/>
              </a:rPr>
              <a:t>.</a:t>
            </a: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تعريف التهيئة الإقليمية</a:t>
            </a:r>
            <a:r>
              <a:rPr lang="fr-FR" sz="2400" dirty="0">
                <a:latin typeface="Arial" pitchFamily="34" charset="0"/>
                <a:ea typeface="+mj-ea"/>
                <a:cs typeface="Arial" pitchFamily="34" charset="0"/>
              </a:rPr>
              <a:t>.</a:t>
            </a:r>
          </a:p>
          <a:p>
            <a:pPr lvl="0" algn="r" rtl="1">
              <a:buFont typeface="Wingdings" pitchFamily="2" charset="2"/>
              <a:buChar char="v"/>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تعريف التهيئة العمرانية</a:t>
            </a:r>
            <a:r>
              <a:rPr lang="fr-FR" sz="2400" dirty="0">
                <a:latin typeface="Arial" pitchFamily="34" charset="0"/>
                <a:ea typeface="+mj-ea"/>
                <a:cs typeface="Arial" pitchFamily="34" charset="0"/>
              </a:rPr>
              <a:t>.</a:t>
            </a:r>
          </a:p>
          <a:p>
            <a:pPr lvl="0" algn="r">
              <a:buNone/>
            </a:pPr>
            <a:r>
              <a:rPr lang="fr-FR" sz="2400" dirty="0">
                <a:latin typeface="Arial" pitchFamily="34" charset="0"/>
                <a:ea typeface="+mj-ea"/>
                <a:cs typeface="Arial" pitchFamily="34" charset="0"/>
              </a:rPr>
              <a:t> </a:t>
            </a:r>
            <a:r>
              <a:rPr lang="ar-DZ" sz="2400" dirty="0">
                <a:latin typeface="Arial" pitchFamily="34" charset="0"/>
                <a:ea typeface="+mj-ea"/>
                <a:cs typeface="Arial" pitchFamily="34" charset="0"/>
              </a:rPr>
              <a:t>نشأة </a:t>
            </a:r>
            <a:r>
              <a:rPr lang="ar-DZ" sz="2400" dirty="0" err="1">
                <a:latin typeface="Arial" pitchFamily="34" charset="0"/>
                <a:ea typeface="+mj-ea"/>
                <a:cs typeface="Arial" pitchFamily="34" charset="0"/>
              </a:rPr>
              <a:t>و</a:t>
            </a:r>
            <a:r>
              <a:rPr lang="ar-DZ" sz="2400" dirty="0">
                <a:latin typeface="Arial" pitchFamily="34" charset="0"/>
                <a:ea typeface="+mj-ea"/>
                <a:cs typeface="Arial" pitchFamily="34" charset="0"/>
              </a:rPr>
              <a:t> تطور التهيئة.</a:t>
            </a:r>
            <a:r>
              <a:rPr lang="fr-FR" sz="2400" dirty="0">
                <a:latin typeface="Arial" pitchFamily="34" charset="0"/>
                <a:ea typeface="+mj-ea"/>
                <a:cs typeface="Arial" pitchFamily="34" charset="0"/>
              </a:rPr>
              <a:t>.2.I</a:t>
            </a:r>
          </a:p>
          <a:p>
            <a:pPr>
              <a:buNone/>
            </a:pPr>
            <a:endParaRPr lang="fr-FR" sz="2100" b="1" cap="all" dirty="0">
              <a:effectLst>
                <a:reflection blurRad="12700" stA="48000" endA="300" endPos="55000" dir="5400000" sy="-90000" algn="bl" rotWithShape="0"/>
              </a:effectLst>
              <a:latin typeface="Courier New" pitchFamily="49" charset="0"/>
              <a:ea typeface="+mj-ea"/>
              <a:cs typeface="Courier New" pitchFamily="49" charset="0"/>
            </a:endParaRPr>
          </a:p>
        </p:txBody>
      </p:sp>
      <p:sp>
        <p:nvSpPr>
          <p:cNvPr id="4" name="Espace réservé du contenu 2"/>
          <p:cNvSpPr txBox="1">
            <a:spLocks/>
          </p:cNvSpPr>
          <p:nvPr/>
        </p:nvSpPr>
        <p:spPr>
          <a:xfrm>
            <a:off x="1" y="1169972"/>
            <a:ext cx="5649121" cy="5527690"/>
          </a:xfrm>
          <a:prstGeom prst="rect">
            <a:avLst/>
          </a:prstGeom>
        </p:spPr>
        <p:txBody>
          <a:bodyPr vert="horz" lIns="91433" tIns="45716" rIns="91433" bIns="45716">
            <a:normAutofit/>
          </a:bodyPr>
          <a:lstStyle/>
          <a:p>
            <a:pPr marL="342874" indent="-342874" defTabSz="914331">
              <a:spcBef>
                <a:spcPct val="20000"/>
              </a:spcBef>
              <a:buClr>
                <a:schemeClr val="accent1"/>
              </a:buClr>
              <a:buSzPct val="70000"/>
              <a:defRPr/>
            </a:pPr>
            <a:endParaRPr lang="fr-FR" sz="2100" b="1" cap="all" dirty="0" smtClean="0">
              <a:solidFill>
                <a:schemeClr val="tx2"/>
              </a:solidFill>
              <a:effectLst>
                <a:reflection blurRad="12700" stA="48000" endA="300" endPos="55000" dir="5400000" sy="-90000" algn="bl" rotWithShape="0"/>
              </a:effectLst>
              <a:latin typeface="Courier New" pitchFamily="49" charset="0"/>
              <a:ea typeface="+mj-ea"/>
              <a:cs typeface="Courier New" pitchFamily="49" charset="0"/>
            </a:endParaRP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CHAPITRE I : généralités autour de l’aménagement  </a:t>
            </a: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I.1. INTRODUCTION GÉNÉRALE À L’AMÉNAGEMENT</a:t>
            </a: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 </a:t>
            </a:r>
            <a:r>
              <a:rPr lang="fr-FR" sz="2400" dirty="0" smtClean="0">
                <a:latin typeface="Arial" pitchFamily="34" charset="0"/>
                <a:ea typeface="+mj-ea"/>
                <a:cs typeface="Arial" pitchFamily="34" charset="0"/>
              </a:rPr>
              <a:t>concepts et définition</a:t>
            </a:r>
          </a:p>
          <a:p>
            <a:pPr marL="342874" indent="-342874" defTabSz="914331">
              <a:spcBef>
                <a:spcPct val="20000"/>
              </a:spcBef>
              <a:buClr>
                <a:schemeClr val="accent1"/>
              </a:buClr>
              <a:buSzPct val="70000"/>
              <a:defRPr/>
            </a:pPr>
            <a:r>
              <a:rPr lang="fr-FR" sz="2400" dirty="0" smtClean="0">
                <a:latin typeface="Arial" pitchFamily="34" charset="0"/>
                <a:ea typeface="+mj-ea"/>
                <a:cs typeface="Arial" pitchFamily="34" charset="0"/>
              </a:rPr>
              <a:t>-définition du territoire, de l’’espace et de l’aménagement</a:t>
            </a:r>
          </a:p>
          <a:p>
            <a:pPr marL="342874" indent="-342874" defTabSz="914331">
              <a:spcBef>
                <a:spcPct val="20000"/>
              </a:spcBef>
              <a:buClr>
                <a:schemeClr val="accent1"/>
              </a:buClr>
              <a:buSzPct val="70000"/>
              <a:defRPr/>
            </a:pPr>
            <a:r>
              <a:rPr lang="fr-FR" sz="2400" dirty="0" smtClean="0">
                <a:latin typeface="Arial" pitchFamily="34" charset="0"/>
                <a:ea typeface="+mj-ea"/>
                <a:cs typeface="Arial" pitchFamily="34" charset="0"/>
              </a:rPr>
              <a:t>- définition de l’aménagement du territoire</a:t>
            </a:r>
          </a:p>
          <a:p>
            <a:pPr marL="342874" indent="-342874" defTabSz="914331">
              <a:spcBef>
                <a:spcPct val="20000"/>
              </a:spcBef>
              <a:buClr>
                <a:schemeClr val="accent1"/>
              </a:buClr>
              <a:buSzPct val="70000"/>
              <a:defRPr/>
            </a:pPr>
            <a:r>
              <a:rPr lang="fr-FR" sz="2400" dirty="0" smtClean="0">
                <a:latin typeface="Arial" pitchFamily="34" charset="0"/>
                <a:ea typeface="+mj-ea"/>
                <a:cs typeface="Arial" pitchFamily="34" charset="0"/>
              </a:rPr>
              <a:t>- définition de l’aménagement urbain</a:t>
            </a:r>
          </a:p>
          <a:p>
            <a:pPr marL="342874" indent="-342874" defTabSz="914331">
              <a:spcBef>
                <a:spcPct val="20000"/>
              </a:spcBef>
              <a:buClr>
                <a:schemeClr val="accent1"/>
              </a:buClr>
              <a:buSzPct val="70000"/>
              <a:defRPr/>
            </a:pPr>
            <a:r>
              <a:rPr lang="fr-FR" sz="2400" b="1" dirty="0" smtClean="0">
                <a:latin typeface="Arial" pitchFamily="34" charset="0"/>
                <a:ea typeface="+mj-ea"/>
                <a:cs typeface="Arial" pitchFamily="34" charset="0"/>
              </a:rPr>
              <a:t>I.2. GENÈSE ET ÉVOLUTION DE L’AMÉNAGEMENT</a:t>
            </a:r>
            <a:endParaRPr lang="fr-FR" sz="2400" b="1" dirty="0">
              <a:latin typeface="Arial" pitchFamily="34" charset="0"/>
              <a:ea typeface="+mj-ea"/>
              <a:cs typeface="Arial" pitchFamily="34" charset="0"/>
            </a:endParaRPr>
          </a:p>
        </p:txBody>
      </p:sp>
      <p:cxnSp>
        <p:nvCxnSpPr>
          <p:cNvPr id="6" name="Connecteur droit avec flèche 5"/>
          <p:cNvCxnSpPr/>
          <p:nvPr/>
        </p:nvCxnSpPr>
        <p:spPr>
          <a:xfrm rot="5400000">
            <a:off x="2970992" y="3848897"/>
            <a:ext cx="5357056" cy="794"/>
          </a:xfrm>
          <a:prstGeom prst="straightConnector1">
            <a:avLst/>
          </a:prstGeom>
          <a:ln>
            <a:solidFill>
              <a:schemeClr val="tx1">
                <a:lumMod val="65000"/>
                <a:lumOff val="35000"/>
              </a:schemeClr>
            </a:solidFill>
            <a:prstDash val="sysDot"/>
            <a:headEnd type="arrow"/>
            <a:tailEnd type="arrow"/>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2710" y="98401"/>
            <a:ext cx="9918938" cy="844797"/>
          </a:xfrm>
        </p:spPr>
        <p:txBody>
          <a:bodyPr>
            <a:normAutofit/>
          </a:bodyPr>
          <a:lstStyle/>
          <a:p>
            <a:pPr algn="r" rtl="1"/>
            <a:r>
              <a:rPr lang="fr-FR" sz="2400" b="1" dirty="0" smtClean="0">
                <a:solidFill>
                  <a:srgbClr val="C00000"/>
                </a:solidFill>
                <a:latin typeface="Arial" pitchFamily="34" charset="0"/>
                <a:cs typeface="Arial" pitchFamily="34" charset="0"/>
              </a:rPr>
              <a:t>- -2-I </a:t>
            </a:r>
            <a:r>
              <a:rPr lang="ar-DZ" sz="2400" b="1" dirty="0" smtClean="0">
                <a:solidFill>
                  <a:srgbClr val="C00000"/>
                </a:solidFill>
                <a:latin typeface="Courier New" pitchFamily="49" charset="0"/>
                <a:cs typeface="+mn-cs"/>
              </a:rPr>
              <a:t>نشأة وتطور فكرة علم التهيئة</a:t>
            </a:r>
            <a:endParaRPr lang="fr-FR" sz="2400" b="1" dirty="0" smtClean="0">
              <a:solidFill>
                <a:srgbClr val="C00000"/>
              </a:solidFill>
              <a:latin typeface="Courier New" pitchFamily="49" charset="0"/>
              <a:cs typeface="+mn-cs"/>
            </a:endParaRPr>
          </a:p>
        </p:txBody>
      </p:sp>
      <p:sp>
        <p:nvSpPr>
          <p:cNvPr id="1025" name="Rectangle 1"/>
          <p:cNvSpPr>
            <a:spLocks noGrp="1" noChangeArrowheads="1"/>
          </p:cNvSpPr>
          <p:nvPr>
            <p:ph idx="1"/>
          </p:nvPr>
        </p:nvSpPr>
        <p:spPr bwMode="auto">
          <a:xfrm>
            <a:off x="142876" y="812781"/>
            <a:ext cx="10221154" cy="5755422"/>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fr-FR" sz="2400" dirty="0" smtClean="0">
                <a:solidFill>
                  <a:schemeClr val="tx1"/>
                </a:solidFill>
                <a:latin typeface="+mj-lt"/>
                <a:ea typeface="+mj-ea"/>
              </a:rPr>
              <a:t>   </a:t>
            </a:r>
            <a:r>
              <a:rPr lang="ar-DZ" sz="2400" b="1" dirty="0" smtClean="0">
                <a:solidFill>
                  <a:schemeClr val="tx1"/>
                </a:solidFill>
                <a:latin typeface="+mj-lt"/>
                <a:ea typeface="+mj-ea"/>
              </a:rPr>
              <a:t>من الأسباب التي أدت إلى ظهور علم التهيئة </a:t>
            </a:r>
            <a:r>
              <a:rPr lang="ar-DZ" sz="2400" b="1" dirty="0" err="1" smtClean="0">
                <a:solidFill>
                  <a:schemeClr val="tx1"/>
                </a:solidFill>
                <a:latin typeface="+mj-lt"/>
                <a:ea typeface="+mj-ea"/>
              </a:rPr>
              <a:t>و</a:t>
            </a:r>
            <a:r>
              <a:rPr lang="ar-DZ" sz="2400" b="1" dirty="0" smtClean="0">
                <a:solidFill>
                  <a:schemeClr val="tx1"/>
                </a:solidFill>
                <a:latin typeface="+mj-lt"/>
                <a:ea typeface="+mj-ea"/>
              </a:rPr>
              <a:t> انتشاره هي:</a:t>
            </a:r>
            <a:endParaRPr lang="fr-FR" sz="2400" b="1" dirty="0" smtClean="0">
              <a:solidFill>
                <a:schemeClr val="tx1"/>
              </a:solidFill>
              <a:latin typeface="+mj-lt"/>
              <a:ea typeface="+mj-ea"/>
            </a:endParaRPr>
          </a:p>
          <a:p>
            <a:pPr marL="0" marR="0" lvl="0" indent="0" algn="r" defTabSz="914400" rtl="1" eaLnBrk="0" fontAlgn="base" latinLnBrk="0" hangingPunct="0">
              <a:lnSpc>
                <a:spcPct val="100000"/>
              </a:lnSpc>
              <a:spcBef>
                <a:spcPct val="0"/>
              </a:spcBef>
              <a:spcAft>
                <a:spcPct val="0"/>
              </a:spcAft>
              <a:buClrTx/>
              <a:buSzTx/>
              <a:buFontTx/>
              <a:buNone/>
              <a:tabLst/>
            </a:pPr>
            <a:r>
              <a:rPr lang="ar-DZ" sz="2400" dirty="0" smtClean="0">
                <a:solidFill>
                  <a:schemeClr val="tx1"/>
                </a:solidFill>
                <a:latin typeface="+mj-lt"/>
                <a:ea typeface="+mj-ea"/>
              </a:rPr>
              <a:t>ظهرت التهيئة العمرانية  في الدول الصناعية مع العقد الثاني من القرن الماضي،</a:t>
            </a:r>
            <a:r>
              <a:rPr lang="ar-DZ" sz="2400" dirty="0" err="1" smtClean="0">
                <a:solidFill>
                  <a:schemeClr val="tx1"/>
                </a:solidFill>
                <a:latin typeface="+mj-lt"/>
                <a:ea typeface="+mj-ea"/>
              </a:rPr>
              <a:t>غيرأن</a:t>
            </a:r>
            <a:r>
              <a:rPr lang="ar-DZ" sz="2400" dirty="0" smtClean="0">
                <a:solidFill>
                  <a:schemeClr val="tx1"/>
                </a:solidFill>
                <a:latin typeface="+mj-lt"/>
                <a:ea typeface="+mj-ea"/>
              </a:rPr>
              <a:t> تطبيقاتها تعود إلى ما قبل ذلك التاريخ  وأخذت بشكل أساسي بعض الفوارق </a:t>
            </a:r>
            <a:r>
              <a:rPr lang="ar-DZ" sz="2400" dirty="0" err="1" smtClean="0">
                <a:solidFill>
                  <a:schemeClr val="tx1"/>
                </a:solidFill>
                <a:latin typeface="+mj-lt"/>
                <a:ea typeface="+mj-ea"/>
              </a:rPr>
              <a:t>الجهوية</a:t>
            </a:r>
            <a:r>
              <a:rPr lang="ar-DZ" sz="2400" dirty="0" smtClean="0">
                <a:solidFill>
                  <a:schemeClr val="tx1"/>
                </a:solidFill>
                <a:latin typeface="+mj-lt"/>
                <a:ea typeface="+mj-ea"/>
              </a:rPr>
              <a:t>...استهدفت الأتي :</a:t>
            </a:r>
            <a:endParaRPr lang="fr-FR" sz="2400" dirty="0" smtClean="0">
              <a:solidFill>
                <a:schemeClr val="tx1"/>
              </a:solidFill>
              <a:latin typeface="+mj-lt"/>
              <a:ea typeface="+mj-ea"/>
            </a:endParaRPr>
          </a:p>
          <a:p>
            <a:pPr marL="0" marR="0" lvl="0" indent="0" algn="r" defTabSz="914400" rtl="1" eaLnBrk="0" fontAlgn="base" latinLnBrk="0" hangingPunct="0">
              <a:lnSpc>
                <a:spcPct val="100000"/>
              </a:lnSpc>
              <a:spcBef>
                <a:spcPct val="0"/>
              </a:spcBef>
              <a:spcAft>
                <a:spcPct val="0"/>
              </a:spcAft>
              <a:buClrTx/>
              <a:buSzTx/>
              <a:buFontTx/>
              <a:buNone/>
              <a:tabLst/>
            </a:pPr>
            <a:r>
              <a:rPr lang="fr-FR" sz="2400" dirty="0" smtClean="0">
                <a:solidFill>
                  <a:schemeClr val="tx1"/>
                </a:solidFill>
                <a:latin typeface="+mj-lt"/>
                <a:ea typeface="+mj-ea"/>
              </a:rPr>
              <a:t>  </a:t>
            </a:r>
            <a:r>
              <a:rPr lang="ar-DZ" sz="2400" dirty="0" smtClean="0">
                <a:solidFill>
                  <a:schemeClr val="tx1"/>
                </a:solidFill>
                <a:latin typeface="+mj-lt"/>
                <a:ea typeface="+mj-ea"/>
              </a:rPr>
              <a:t>1- تحقيق معدلات نمو أفضل، من خلال الاستغلال الجيد للموارد.</a:t>
            </a:r>
            <a:r>
              <a:rPr lang="fr-FR" sz="2400" dirty="0" smtClean="0">
                <a:solidFill>
                  <a:schemeClr val="tx1"/>
                </a:solidFill>
                <a:latin typeface="+mj-lt"/>
                <a:ea typeface="+mj-ea"/>
              </a:rPr>
              <a:t>   </a:t>
            </a:r>
          </a:p>
          <a:p>
            <a:pPr marL="0" marR="0" lvl="0" indent="0" algn="r" defTabSz="914400" rtl="1" eaLnBrk="0" fontAlgn="base" latinLnBrk="0" hangingPunct="0">
              <a:lnSpc>
                <a:spcPct val="100000"/>
              </a:lnSpc>
              <a:spcBef>
                <a:spcPct val="0"/>
              </a:spcBef>
              <a:spcAft>
                <a:spcPct val="0"/>
              </a:spcAft>
              <a:buClrTx/>
              <a:buSzTx/>
              <a:buFontTx/>
              <a:buNone/>
              <a:tabLst/>
            </a:pPr>
            <a:r>
              <a:rPr lang="fr-FR" sz="2400" dirty="0" smtClean="0">
                <a:solidFill>
                  <a:schemeClr val="tx1"/>
                </a:solidFill>
                <a:latin typeface="+mj-lt"/>
                <a:ea typeface="+mj-ea"/>
              </a:rPr>
              <a:t>2  </a:t>
            </a:r>
            <a:r>
              <a:rPr lang="ar-DZ" sz="2400" dirty="0" smtClean="0">
                <a:solidFill>
                  <a:schemeClr val="tx1"/>
                </a:solidFill>
                <a:latin typeface="+mj-lt"/>
                <a:ea typeface="+mj-ea"/>
              </a:rPr>
              <a:t>- مواجهة   البطالة  خصوصا بعد فترة الكساد الكبير ( الأزمة الاقتصادية 1929 )</a:t>
            </a:r>
            <a:endParaRPr lang="fr-FR" sz="2400" dirty="0" smtClean="0">
              <a:solidFill>
                <a:schemeClr val="tx1"/>
              </a:solidFill>
              <a:latin typeface="+mj-lt"/>
              <a:ea typeface="+mj-ea"/>
            </a:endParaRPr>
          </a:p>
          <a:p>
            <a:pPr marL="0" marR="0" lvl="0" indent="0" algn="r" defTabSz="914400" rtl="1" eaLnBrk="0" fontAlgn="base" latinLnBrk="0" hangingPunct="0">
              <a:lnSpc>
                <a:spcPct val="100000"/>
              </a:lnSpc>
              <a:spcBef>
                <a:spcPct val="0"/>
              </a:spcBef>
              <a:spcAft>
                <a:spcPct val="0"/>
              </a:spcAft>
              <a:buClrTx/>
              <a:buSzTx/>
              <a:buFontTx/>
              <a:buNone/>
              <a:tabLst/>
            </a:pPr>
            <a:r>
              <a:rPr lang="fr-FR" sz="2400" dirty="0" smtClean="0">
                <a:solidFill>
                  <a:schemeClr val="tx1"/>
                </a:solidFill>
                <a:latin typeface="+mj-lt"/>
                <a:ea typeface="+mj-ea"/>
              </a:rPr>
              <a:t>3  </a:t>
            </a:r>
            <a:r>
              <a:rPr lang="ar-DZ" sz="2400" dirty="0" smtClean="0">
                <a:solidFill>
                  <a:schemeClr val="tx1"/>
                </a:solidFill>
                <a:latin typeface="+mj-lt"/>
                <a:ea typeface="+mj-ea"/>
              </a:rPr>
              <a:t>- التقليل من الفوارق الإقليمية على الصعيدين الاقتصادي </a:t>
            </a:r>
            <a:r>
              <a:rPr lang="ar-DZ" sz="2400" dirty="0" err="1" smtClean="0">
                <a:solidFill>
                  <a:schemeClr val="tx1"/>
                </a:solidFill>
                <a:latin typeface="+mj-lt"/>
                <a:ea typeface="+mj-ea"/>
              </a:rPr>
              <a:t>و</a:t>
            </a:r>
            <a:r>
              <a:rPr lang="ar-DZ" sz="2400" dirty="0" smtClean="0">
                <a:solidFill>
                  <a:schemeClr val="tx1"/>
                </a:solidFill>
                <a:latin typeface="+mj-lt"/>
                <a:ea typeface="+mj-ea"/>
              </a:rPr>
              <a:t> الاجتماعي بين المناطق </a:t>
            </a:r>
            <a:r>
              <a:rPr lang="ar-DZ" sz="2400" dirty="0" err="1" smtClean="0">
                <a:solidFill>
                  <a:schemeClr val="tx1"/>
                </a:solidFill>
                <a:latin typeface="+mj-lt"/>
                <a:ea typeface="+mj-ea"/>
              </a:rPr>
              <a:t>و</a:t>
            </a:r>
            <a:r>
              <a:rPr lang="ar-DZ" sz="2400" dirty="0" smtClean="0">
                <a:solidFill>
                  <a:schemeClr val="tx1"/>
                </a:solidFill>
                <a:latin typeface="+mj-lt"/>
                <a:ea typeface="+mj-ea"/>
              </a:rPr>
              <a:t> الأقاليم </a:t>
            </a:r>
            <a:r>
              <a:rPr lang="ar-DZ" sz="2400" dirty="0" err="1" smtClean="0">
                <a:solidFill>
                  <a:schemeClr val="tx1"/>
                </a:solidFill>
                <a:latin typeface="+mj-lt"/>
                <a:ea typeface="+mj-ea"/>
              </a:rPr>
              <a:t>و</a:t>
            </a:r>
            <a:r>
              <a:rPr lang="ar-DZ" sz="2400" dirty="0" smtClean="0">
                <a:solidFill>
                  <a:schemeClr val="tx1"/>
                </a:solidFill>
                <a:latin typeface="+mj-lt"/>
                <a:ea typeface="+mj-ea"/>
              </a:rPr>
              <a:t> بين المدن </a:t>
            </a:r>
            <a:r>
              <a:rPr lang="ar-DZ" sz="2400" dirty="0" err="1" smtClean="0">
                <a:solidFill>
                  <a:schemeClr val="tx1"/>
                </a:solidFill>
                <a:latin typeface="+mj-lt"/>
                <a:ea typeface="+mj-ea"/>
              </a:rPr>
              <a:t>و</a:t>
            </a:r>
            <a:r>
              <a:rPr lang="ar-DZ" sz="2400" dirty="0" smtClean="0">
                <a:solidFill>
                  <a:schemeClr val="tx1"/>
                </a:solidFill>
                <a:latin typeface="+mj-lt"/>
                <a:ea typeface="+mj-ea"/>
              </a:rPr>
              <a:t> الأرياف.</a:t>
            </a:r>
            <a:endParaRPr lang="fr-FR" sz="2400" dirty="0" smtClean="0">
              <a:solidFill>
                <a:schemeClr val="tx1"/>
              </a:solidFill>
              <a:latin typeface="+mj-lt"/>
              <a:ea typeface="+mj-ea"/>
            </a:endParaRPr>
          </a:p>
          <a:p>
            <a:pPr marL="0" marR="0" lvl="0" indent="0" algn="r" defTabSz="914400" rtl="1" eaLnBrk="0" fontAlgn="base" latinLnBrk="0" hangingPunct="0">
              <a:lnSpc>
                <a:spcPct val="100000"/>
              </a:lnSpc>
              <a:spcBef>
                <a:spcPct val="0"/>
              </a:spcBef>
              <a:spcAft>
                <a:spcPct val="0"/>
              </a:spcAft>
              <a:buClrTx/>
              <a:buSzTx/>
              <a:buFontTx/>
              <a:buNone/>
              <a:tabLst/>
            </a:pPr>
            <a:r>
              <a:rPr lang="fr-FR" sz="2400" dirty="0" smtClean="0">
                <a:solidFill>
                  <a:schemeClr val="tx1"/>
                </a:solidFill>
                <a:latin typeface="+mj-lt"/>
                <a:ea typeface="+mj-ea"/>
              </a:rPr>
              <a:t>4  </a:t>
            </a:r>
            <a:r>
              <a:rPr lang="ar-DZ" sz="2400" dirty="0" smtClean="0">
                <a:solidFill>
                  <a:schemeClr val="tx1"/>
                </a:solidFill>
                <a:latin typeface="+mj-lt"/>
                <a:ea typeface="+mj-ea"/>
              </a:rPr>
              <a:t>- بيروقراطية الإدارة الحكومية </a:t>
            </a:r>
            <a:r>
              <a:rPr lang="ar-DZ" sz="2400" dirty="0" err="1" smtClean="0">
                <a:solidFill>
                  <a:schemeClr val="tx1"/>
                </a:solidFill>
                <a:latin typeface="+mj-lt"/>
                <a:ea typeface="+mj-ea"/>
              </a:rPr>
              <a:t>و</a:t>
            </a:r>
            <a:r>
              <a:rPr lang="ar-DZ" sz="2400" dirty="0" smtClean="0">
                <a:solidFill>
                  <a:schemeClr val="tx1"/>
                </a:solidFill>
                <a:latin typeface="+mj-lt"/>
                <a:ea typeface="+mj-ea"/>
              </a:rPr>
              <a:t> عجزها في وضع الحلول  للكثير من المشكلات الاقتصادية </a:t>
            </a:r>
            <a:r>
              <a:rPr lang="ar-DZ" sz="2400" dirty="0" err="1" smtClean="0">
                <a:solidFill>
                  <a:schemeClr val="tx1"/>
                </a:solidFill>
                <a:latin typeface="+mj-lt"/>
                <a:ea typeface="+mj-ea"/>
              </a:rPr>
              <a:t>و</a:t>
            </a:r>
            <a:r>
              <a:rPr lang="ar-DZ" sz="2400" dirty="0" smtClean="0">
                <a:solidFill>
                  <a:schemeClr val="tx1"/>
                </a:solidFill>
                <a:latin typeface="+mj-lt"/>
                <a:ea typeface="+mj-ea"/>
              </a:rPr>
              <a:t> الاجتماعية ، خصوصا في الأقاليم الهامشية البعيدة ، </a:t>
            </a:r>
            <a:r>
              <a:rPr lang="ar-DZ" sz="2400" dirty="0" err="1" smtClean="0">
                <a:solidFill>
                  <a:schemeClr val="tx1"/>
                </a:solidFill>
                <a:latin typeface="+mj-lt"/>
                <a:ea typeface="+mj-ea"/>
              </a:rPr>
              <a:t>و</a:t>
            </a:r>
            <a:r>
              <a:rPr lang="ar-DZ" sz="2400" dirty="0" smtClean="0">
                <a:solidFill>
                  <a:schemeClr val="tx1"/>
                </a:solidFill>
                <a:latin typeface="+mj-lt"/>
                <a:ea typeface="+mj-ea"/>
              </a:rPr>
              <a:t> البعيدة عن العواصم  </a:t>
            </a:r>
            <a:r>
              <a:rPr lang="ar-DZ" sz="2400" dirty="0" err="1" smtClean="0">
                <a:solidFill>
                  <a:schemeClr val="tx1"/>
                </a:solidFill>
                <a:latin typeface="+mj-lt"/>
                <a:ea typeface="+mj-ea"/>
              </a:rPr>
              <a:t>و</a:t>
            </a:r>
            <a:r>
              <a:rPr lang="ar-DZ" sz="2400" dirty="0" smtClean="0">
                <a:solidFill>
                  <a:schemeClr val="tx1"/>
                </a:solidFill>
                <a:latin typeface="+mj-lt"/>
                <a:ea typeface="+mj-ea"/>
              </a:rPr>
              <a:t> مراكز صنع القرار  مما أدى بالاختلال التنموي .</a:t>
            </a:r>
            <a:endParaRPr lang="fr-FR" sz="2400" dirty="0" smtClean="0">
              <a:solidFill>
                <a:schemeClr val="tx1"/>
              </a:solidFill>
              <a:latin typeface="+mj-lt"/>
              <a:ea typeface="+mj-ea"/>
            </a:endParaRPr>
          </a:p>
          <a:p>
            <a:pPr marL="0" lvl="0" indent="0" algn="r" rtl="1" eaLnBrk="0" fontAlgn="base" hangingPunct="0">
              <a:spcBef>
                <a:spcPct val="0"/>
              </a:spcBef>
              <a:spcAft>
                <a:spcPct val="0"/>
              </a:spcAft>
              <a:buClrTx/>
              <a:buSzTx/>
              <a:buNone/>
            </a:pPr>
            <a:r>
              <a:rPr lang="ar-DZ" sz="2400" b="1" dirty="0" smtClean="0">
                <a:solidFill>
                  <a:schemeClr val="tx1"/>
                </a:solidFill>
                <a:latin typeface="+mj-lt"/>
                <a:ea typeface="+mj-ea"/>
              </a:rPr>
              <a:t>1 – الثورة الصناعية </a:t>
            </a:r>
            <a:endParaRPr lang="fr-FR" sz="2400" b="1" dirty="0" smtClean="0">
              <a:solidFill>
                <a:schemeClr val="tx1"/>
              </a:solidFill>
              <a:latin typeface="+mj-lt"/>
              <a:ea typeface="+mj-ea"/>
            </a:endParaRPr>
          </a:p>
          <a:p>
            <a:pPr marL="0" lvl="0" indent="0" algn="r" rtl="1" eaLnBrk="0" fontAlgn="base" hangingPunct="0">
              <a:spcBef>
                <a:spcPct val="0"/>
              </a:spcBef>
              <a:spcAft>
                <a:spcPct val="0"/>
              </a:spcAft>
              <a:buClrTx/>
              <a:buSzTx/>
              <a:buNone/>
            </a:pPr>
            <a:r>
              <a:rPr lang="ar-DZ" sz="2400" b="1" dirty="0" smtClean="0">
                <a:solidFill>
                  <a:schemeClr val="tx1"/>
                </a:solidFill>
                <a:latin typeface="+mj-lt"/>
                <a:ea typeface="+mj-ea"/>
              </a:rPr>
              <a:t>2 – النظام الاقتصادي </a:t>
            </a:r>
            <a:r>
              <a:rPr lang="ar-DZ" sz="2400" b="1" dirty="0" err="1" smtClean="0">
                <a:solidFill>
                  <a:schemeClr val="tx1"/>
                </a:solidFill>
                <a:latin typeface="+mj-lt"/>
                <a:ea typeface="+mj-ea"/>
              </a:rPr>
              <a:t>و</a:t>
            </a:r>
            <a:r>
              <a:rPr lang="ar-DZ" sz="2400" b="1" dirty="0" smtClean="0">
                <a:solidFill>
                  <a:schemeClr val="tx1"/>
                </a:solidFill>
                <a:latin typeface="+mj-lt"/>
                <a:ea typeface="+mj-ea"/>
              </a:rPr>
              <a:t> السياسي بالاتحاد السوفيتي</a:t>
            </a:r>
            <a:endParaRPr lang="fr-FR" sz="2400" b="1" dirty="0" smtClean="0">
              <a:solidFill>
                <a:schemeClr val="tx1"/>
              </a:solidFill>
              <a:latin typeface="+mj-lt"/>
              <a:ea typeface="+mj-ea"/>
            </a:endParaRPr>
          </a:p>
          <a:p>
            <a:pPr marL="0" lvl="0" indent="0" algn="r" rtl="1" eaLnBrk="0" fontAlgn="base" hangingPunct="0">
              <a:spcBef>
                <a:spcPct val="0"/>
              </a:spcBef>
              <a:spcAft>
                <a:spcPct val="0"/>
              </a:spcAft>
              <a:buClrTx/>
              <a:buSzTx/>
              <a:buNone/>
            </a:pPr>
            <a:r>
              <a:rPr lang="ar-DZ" sz="2400" b="1" dirty="0" smtClean="0">
                <a:solidFill>
                  <a:schemeClr val="tx1"/>
                </a:solidFill>
                <a:latin typeface="+mj-lt"/>
                <a:ea typeface="+mj-ea"/>
              </a:rPr>
              <a:t>3 – الاستقلال السياسي لبعض دول العالم الثالث</a:t>
            </a:r>
            <a:endParaRPr lang="fr-FR" sz="2400" b="1" dirty="0" smtClean="0">
              <a:solidFill>
                <a:schemeClr val="tx1"/>
              </a:solidFill>
              <a:latin typeface="+mj-lt"/>
              <a:ea typeface="+mj-ea"/>
            </a:endParaRPr>
          </a:p>
          <a:p>
            <a:pPr marL="0" lvl="0" indent="0" algn="r" rtl="1" eaLnBrk="0" fontAlgn="base" hangingPunct="0">
              <a:spcBef>
                <a:spcPct val="0"/>
              </a:spcBef>
              <a:spcAft>
                <a:spcPct val="0"/>
              </a:spcAft>
              <a:buClrTx/>
              <a:buSzTx/>
              <a:buNone/>
            </a:pPr>
            <a:r>
              <a:rPr lang="ar-DZ" sz="2400" b="1" dirty="0" smtClean="0">
                <a:solidFill>
                  <a:schemeClr val="tx1"/>
                </a:solidFill>
                <a:latin typeface="+mj-lt"/>
                <a:ea typeface="+mj-ea"/>
              </a:rPr>
              <a:t>4 – الأزمة الاقتصادية العالمية</a:t>
            </a:r>
            <a:endParaRPr lang="fr-FR" sz="2400" b="1" dirty="0" smtClean="0">
              <a:solidFill>
                <a:schemeClr val="tx1"/>
              </a:solidFill>
              <a:latin typeface="+mj-lt"/>
              <a:ea typeface="+mj-ea"/>
            </a:endParaRPr>
          </a:p>
          <a:p>
            <a:pPr marL="0" lvl="0" indent="0" algn="r" rtl="1" eaLnBrk="0" fontAlgn="base" hangingPunct="0">
              <a:spcBef>
                <a:spcPct val="0"/>
              </a:spcBef>
              <a:spcAft>
                <a:spcPct val="0"/>
              </a:spcAft>
              <a:buClrTx/>
              <a:buSzTx/>
              <a:buNone/>
            </a:pPr>
            <a:r>
              <a:rPr lang="ar-DZ" sz="2400" b="1" dirty="0" smtClean="0">
                <a:solidFill>
                  <a:schemeClr val="tx1"/>
                </a:solidFill>
                <a:latin typeface="+mj-lt"/>
                <a:ea typeface="+mj-ea"/>
              </a:rPr>
              <a:t>5 – فرنسا</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219834" y="388159"/>
            <a:ext cx="10078278" cy="585391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fr-FR" sz="2100" cap="all" dirty="0" smtClean="0">
                <a:solidFill>
                  <a:schemeClr val="tx1"/>
                </a:solidFill>
                <a:effectLst>
                  <a:reflection blurRad="12700" stA="48000" endA="300" endPos="55000" dir="5400000" sy="-90000" algn="bl" rotWithShape="0"/>
                </a:effectLst>
                <a:latin typeface="Courier New" pitchFamily="49" charset="0"/>
                <a:ea typeface="+mj-ea"/>
                <a:cs typeface="Courier New" pitchFamily="49" charset="0"/>
              </a:rPr>
              <a:t> </a:t>
            </a:r>
            <a:r>
              <a:rPr lang="fr-FR" sz="2400" b="1" cap="all" dirty="0" smtClean="0">
                <a:solidFill>
                  <a:schemeClr val="tx1"/>
                </a:solidFill>
                <a:effectLst>
                  <a:reflection blurRad="12700" stA="48000" endA="300" endPos="55000" dir="5400000" sy="-90000" algn="bl" rotWithShape="0"/>
                </a:effectLst>
                <a:latin typeface="Courier New" pitchFamily="49" charset="0"/>
                <a:ea typeface="+mj-ea"/>
              </a:rPr>
              <a:t>01-</a:t>
            </a:r>
            <a:r>
              <a:rPr lang="ar-DZ" sz="2400" b="1" u="sng" cap="all" dirty="0" smtClean="0">
                <a:solidFill>
                  <a:schemeClr val="tx1"/>
                </a:solidFill>
                <a:effectLst>
                  <a:reflection blurRad="12700" stA="48000" endA="300" endPos="55000" dir="5400000" sy="-90000" algn="bl" rotWithShape="0"/>
                </a:effectLst>
                <a:latin typeface="Courier New" pitchFamily="49" charset="0"/>
                <a:ea typeface="+mj-ea"/>
              </a:rPr>
              <a:t>الثورة الصناعية</a:t>
            </a:r>
            <a:endParaRPr lang="fr-FR" sz="2400" b="1" u="sng" cap="all" dirty="0" smtClean="0">
              <a:solidFill>
                <a:schemeClr val="tx1"/>
              </a:solidFill>
              <a:effectLst>
                <a:reflection blurRad="12700" stA="48000" endA="300" endPos="55000" dir="5400000" sy="-90000" algn="bl" rotWithShape="0"/>
              </a:effectLst>
              <a:latin typeface="Courier New" pitchFamily="49" charset="0"/>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أدى ظهور الصناعة </a:t>
            </a:r>
            <a:r>
              <a:rPr lang="ar-DZ" sz="2400" dirty="0" err="1" smtClean="0">
                <a:solidFill>
                  <a:schemeClr val="tx1"/>
                </a:solidFill>
                <a:latin typeface="+mj-lt"/>
                <a:ea typeface="+mj-ea"/>
              </a:rPr>
              <a:t>و</a:t>
            </a:r>
            <a:r>
              <a:rPr lang="ar-DZ" sz="2400" dirty="0" smtClean="0">
                <a:solidFill>
                  <a:schemeClr val="tx1"/>
                </a:solidFill>
                <a:latin typeface="+mj-lt"/>
                <a:ea typeface="+mj-ea"/>
              </a:rPr>
              <a:t> استغلالها للموارد الطبيعية إلى تطور </a:t>
            </a:r>
            <a:r>
              <a:rPr lang="ar-DZ" sz="2400" dirty="0" err="1" smtClean="0">
                <a:solidFill>
                  <a:schemeClr val="tx1"/>
                </a:solidFill>
                <a:latin typeface="+mj-lt"/>
                <a:ea typeface="+mj-ea"/>
              </a:rPr>
              <a:t>و</a:t>
            </a:r>
            <a:r>
              <a:rPr lang="ar-DZ" sz="2400" dirty="0" smtClean="0">
                <a:solidFill>
                  <a:schemeClr val="tx1"/>
                </a:solidFill>
                <a:latin typeface="+mj-lt"/>
                <a:ea typeface="+mj-ea"/>
              </a:rPr>
              <a:t> نمو مدن صناعية بشكل سريع جدا على حساب المناطق الغير صناعية.</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تضخم المدن بسبب الهجرة نحوها لما توفره من مناصب شغل </a:t>
            </a:r>
            <a:r>
              <a:rPr lang="ar-DZ" sz="2400" dirty="0" err="1" smtClean="0">
                <a:solidFill>
                  <a:schemeClr val="tx1"/>
                </a:solidFill>
                <a:latin typeface="+mj-lt"/>
                <a:ea typeface="+mj-ea"/>
              </a:rPr>
              <a:t>و</a:t>
            </a:r>
            <a:r>
              <a:rPr lang="ar-DZ" sz="2400" dirty="0" smtClean="0">
                <a:solidFill>
                  <a:schemeClr val="tx1"/>
                </a:solidFill>
                <a:latin typeface="+mj-lt"/>
                <a:ea typeface="+mj-ea"/>
              </a:rPr>
              <a:t> قصد تحسين المستوى المعيشي،لكن ما حدث هو نمو هذه المدن الصناعية اقتصاديا بسرعة </a:t>
            </a:r>
            <a:r>
              <a:rPr lang="ar-DZ" sz="2400" dirty="0" err="1" smtClean="0">
                <a:solidFill>
                  <a:schemeClr val="tx1"/>
                </a:solidFill>
                <a:latin typeface="+mj-lt"/>
                <a:ea typeface="+mj-ea"/>
              </a:rPr>
              <a:t>و</a:t>
            </a:r>
            <a:r>
              <a:rPr lang="ar-DZ" sz="2400" dirty="0" smtClean="0">
                <a:solidFill>
                  <a:schemeClr val="tx1"/>
                </a:solidFill>
                <a:latin typeface="+mj-lt"/>
                <a:ea typeface="+mj-ea"/>
              </a:rPr>
              <a:t> لم يصاحب هذا النمو تطور المدينة عمرانيا </a:t>
            </a:r>
            <a:r>
              <a:rPr lang="ar-DZ" sz="2400" dirty="0" err="1" smtClean="0">
                <a:solidFill>
                  <a:schemeClr val="tx1"/>
                </a:solidFill>
                <a:latin typeface="+mj-lt"/>
                <a:ea typeface="+mj-ea"/>
              </a:rPr>
              <a:t>و</a:t>
            </a:r>
            <a:r>
              <a:rPr lang="ar-DZ" sz="2400" dirty="0" smtClean="0">
                <a:solidFill>
                  <a:schemeClr val="tx1"/>
                </a:solidFill>
                <a:latin typeface="+mj-lt"/>
                <a:ea typeface="+mj-ea"/>
              </a:rPr>
              <a:t> بيئيا فنتج عن هذا الاختلال عدة ظواهر سلبية منها:  تركز المنشاة الصناعية في مناطق دون الأخرى نزوح ريفي كبير جدا، ظهور الأحياء العشوائية </a:t>
            </a:r>
            <a:r>
              <a:rPr lang="ar-DZ" sz="2400" dirty="0" err="1" smtClean="0">
                <a:solidFill>
                  <a:schemeClr val="tx1"/>
                </a:solidFill>
                <a:latin typeface="+mj-lt"/>
                <a:ea typeface="+mj-ea"/>
              </a:rPr>
              <a:t>و</a:t>
            </a:r>
            <a:r>
              <a:rPr lang="ar-DZ" sz="2400" dirty="0" smtClean="0">
                <a:solidFill>
                  <a:schemeClr val="tx1"/>
                </a:solidFill>
                <a:latin typeface="+mj-lt"/>
                <a:ea typeface="+mj-ea"/>
              </a:rPr>
              <a:t> القصديرية، أفات اجتماعية </a:t>
            </a:r>
            <a:r>
              <a:rPr lang="ar-DZ" sz="2400" dirty="0" err="1" smtClean="0">
                <a:solidFill>
                  <a:schemeClr val="tx1"/>
                </a:solidFill>
                <a:latin typeface="+mj-lt"/>
                <a:ea typeface="+mj-ea"/>
              </a:rPr>
              <a:t>و</a:t>
            </a:r>
            <a:r>
              <a:rPr lang="ar-DZ" sz="2400" dirty="0" smtClean="0">
                <a:solidFill>
                  <a:schemeClr val="tx1"/>
                </a:solidFill>
                <a:latin typeface="+mj-lt"/>
                <a:ea typeface="+mj-ea"/>
              </a:rPr>
              <a:t> اقتصادية </a:t>
            </a:r>
            <a:r>
              <a:rPr lang="ar-DZ" sz="2400" dirty="0" err="1" smtClean="0">
                <a:solidFill>
                  <a:schemeClr val="tx1"/>
                </a:solidFill>
                <a:latin typeface="+mj-lt"/>
                <a:ea typeface="+mj-ea"/>
              </a:rPr>
              <a:t>و</a:t>
            </a:r>
            <a:r>
              <a:rPr lang="ar-DZ" sz="2400" dirty="0" smtClean="0">
                <a:solidFill>
                  <a:schemeClr val="tx1"/>
                </a:solidFill>
                <a:latin typeface="+mj-lt"/>
                <a:ea typeface="+mj-ea"/>
              </a:rPr>
              <a:t> بيئية خطيرة .</a:t>
            </a:r>
            <a:endParaRPr lang="fr-FR" sz="2400" dirty="0" smtClean="0">
              <a:solidFill>
                <a:schemeClr val="tx1"/>
              </a:solidFill>
              <a:latin typeface="+mj-lt"/>
              <a:ea typeface="+mj-ea"/>
            </a:endParaRPr>
          </a:p>
          <a:p>
            <a:pPr algn="r" rtl="1">
              <a:buNone/>
            </a:pPr>
            <a:r>
              <a:rPr lang="fr-FR" sz="2400" dirty="0" smtClean="0">
                <a:solidFill>
                  <a:schemeClr val="tx1"/>
                </a:solidFill>
                <a:latin typeface="+mj-lt"/>
                <a:ea typeface="+mj-ea"/>
              </a:rPr>
              <a:t>     </a:t>
            </a:r>
            <a:r>
              <a:rPr lang="ar-DZ" sz="2400" dirty="0" smtClean="0">
                <a:solidFill>
                  <a:schemeClr val="tx1"/>
                </a:solidFill>
                <a:latin typeface="+mj-lt"/>
                <a:ea typeface="+mj-ea"/>
              </a:rPr>
              <a:t>و لحل هذه المشاكل لجأت هذه الدول الصناعية إلى علم التهيئة لتنظيم </a:t>
            </a:r>
            <a:r>
              <a:rPr lang="ar-DZ" sz="2400" dirty="0" err="1" smtClean="0">
                <a:solidFill>
                  <a:schemeClr val="tx1"/>
                </a:solidFill>
                <a:latin typeface="+mj-lt"/>
                <a:ea typeface="+mj-ea"/>
              </a:rPr>
              <a:t>و</a:t>
            </a:r>
            <a:r>
              <a:rPr lang="ar-DZ" sz="2400" dirty="0" smtClean="0">
                <a:solidFill>
                  <a:schemeClr val="tx1"/>
                </a:solidFill>
                <a:latin typeface="+mj-lt"/>
                <a:ea typeface="+mj-ea"/>
              </a:rPr>
              <a:t> إعادة توازن إقليمها. عرفت  انجلترا مشكلات </a:t>
            </a:r>
            <a:r>
              <a:rPr lang="ar-DZ" sz="2400" dirty="0" err="1" smtClean="0">
                <a:solidFill>
                  <a:schemeClr val="tx1"/>
                </a:solidFill>
                <a:latin typeface="+mj-lt"/>
                <a:ea typeface="+mj-ea"/>
              </a:rPr>
              <a:t>و</a:t>
            </a:r>
            <a:r>
              <a:rPr lang="ar-DZ" sz="2400" dirty="0" smtClean="0">
                <a:solidFill>
                  <a:schemeClr val="tx1"/>
                </a:solidFill>
                <a:latin typeface="+mj-lt"/>
                <a:ea typeface="+mj-ea"/>
              </a:rPr>
              <a:t> مساوئ متعددة جراء التصنيع منها </a:t>
            </a:r>
            <a:r>
              <a:rPr lang="ar-DZ" sz="2400" dirty="0" err="1" smtClean="0">
                <a:solidFill>
                  <a:schemeClr val="tx1"/>
                </a:solidFill>
                <a:latin typeface="+mj-lt"/>
                <a:ea typeface="+mj-ea"/>
              </a:rPr>
              <a:t>الديموغرافية</a:t>
            </a:r>
            <a:r>
              <a:rPr lang="ar-DZ" sz="2400" dirty="0" smtClean="0">
                <a:solidFill>
                  <a:schemeClr val="tx1"/>
                </a:solidFill>
                <a:latin typeface="+mj-lt"/>
                <a:ea typeface="+mj-ea"/>
              </a:rPr>
              <a:t> و الاقتصادية  من خلال فقدان الأقاليم لجاذبيتها </a:t>
            </a:r>
            <a:r>
              <a:rPr lang="ar-DZ" sz="2400" dirty="0" err="1" smtClean="0">
                <a:solidFill>
                  <a:schemeClr val="tx1"/>
                </a:solidFill>
                <a:latin typeface="+mj-lt"/>
                <a:ea typeface="+mj-ea"/>
              </a:rPr>
              <a:t>و</a:t>
            </a:r>
            <a:r>
              <a:rPr lang="ar-DZ" sz="2400" dirty="0" smtClean="0">
                <a:solidFill>
                  <a:schemeClr val="tx1"/>
                </a:solidFill>
                <a:latin typeface="+mj-lt"/>
                <a:ea typeface="+mj-ea"/>
              </a:rPr>
              <a:t> حيويتها نتيجة التركز المفرط في المدن الكبرى </a:t>
            </a:r>
            <a:r>
              <a:rPr lang="ar-DZ" sz="2400" dirty="0" err="1" smtClean="0">
                <a:solidFill>
                  <a:schemeClr val="tx1"/>
                </a:solidFill>
                <a:latin typeface="+mj-lt"/>
                <a:ea typeface="+mj-ea"/>
              </a:rPr>
              <a:t>و</a:t>
            </a:r>
            <a:r>
              <a:rPr lang="ar-DZ" sz="2400" dirty="0" smtClean="0">
                <a:solidFill>
                  <a:schemeClr val="tx1"/>
                </a:solidFill>
                <a:latin typeface="+mj-lt"/>
                <a:ea typeface="+mj-ea"/>
              </a:rPr>
              <a:t> بالخصوص لندن ، تدخلت السلطات من خلال مخططات لمعالجة مشكلات الأقاليم الصناعية </a:t>
            </a:r>
            <a:r>
              <a:rPr lang="ar-DZ" sz="2400" dirty="0" err="1" smtClean="0">
                <a:solidFill>
                  <a:schemeClr val="tx1"/>
                </a:solidFill>
                <a:latin typeface="+mj-lt"/>
                <a:ea typeface="+mj-ea"/>
              </a:rPr>
              <a:t>و</a:t>
            </a:r>
            <a:r>
              <a:rPr lang="ar-DZ" sz="2400" dirty="0" smtClean="0">
                <a:solidFill>
                  <a:schemeClr val="tx1"/>
                </a:solidFill>
                <a:latin typeface="+mj-lt"/>
                <a:ea typeface="+mj-ea"/>
              </a:rPr>
              <a:t> الحد من تركز السكان في إقليم لندن </a:t>
            </a:r>
            <a:r>
              <a:rPr lang="ar-DZ" sz="2400" dirty="0" err="1" smtClean="0">
                <a:solidFill>
                  <a:schemeClr val="tx1"/>
                </a:solidFill>
                <a:latin typeface="+mj-lt"/>
                <a:ea typeface="+mj-ea"/>
              </a:rPr>
              <a:t>و</a:t>
            </a:r>
            <a:r>
              <a:rPr lang="ar-DZ" sz="2400" dirty="0" smtClean="0">
                <a:solidFill>
                  <a:schemeClr val="tx1"/>
                </a:solidFill>
                <a:latin typeface="+mj-lt"/>
                <a:ea typeface="+mj-ea"/>
              </a:rPr>
              <a:t> في سنة 1962 </a:t>
            </a:r>
            <a:r>
              <a:rPr lang="ar-DZ" sz="2400" dirty="0" err="1" smtClean="0">
                <a:solidFill>
                  <a:schemeClr val="tx1"/>
                </a:solidFill>
                <a:latin typeface="+mj-lt"/>
                <a:ea typeface="+mj-ea"/>
              </a:rPr>
              <a:t>اصدرت</a:t>
            </a:r>
            <a:r>
              <a:rPr lang="ar-DZ" sz="2400" dirty="0" smtClean="0">
                <a:solidFill>
                  <a:schemeClr val="tx1"/>
                </a:solidFill>
                <a:latin typeface="+mj-lt"/>
                <a:ea typeface="+mj-ea"/>
              </a:rPr>
              <a:t> قانون التخطيط الحضري يهدف إلى مراقبة النمو الحضري </a:t>
            </a:r>
            <a:r>
              <a:rPr lang="ar-DZ" sz="2400" dirty="0" err="1" smtClean="0">
                <a:solidFill>
                  <a:schemeClr val="tx1"/>
                </a:solidFill>
                <a:latin typeface="+mj-lt"/>
                <a:ea typeface="+mj-ea"/>
              </a:rPr>
              <a:t>و</a:t>
            </a:r>
            <a:r>
              <a:rPr lang="ar-DZ" sz="2400" dirty="0" smtClean="0">
                <a:solidFill>
                  <a:schemeClr val="tx1"/>
                </a:solidFill>
                <a:latin typeface="+mj-lt"/>
                <a:ea typeface="+mj-ea"/>
              </a:rPr>
              <a:t> في سنة 1934 تم إصدار التوجيهات الأولى لتهيئة </a:t>
            </a:r>
            <a:r>
              <a:rPr lang="ar-DZ" sz="2400" dirty="0" err="1" smtClean="0">
                <a:solidFill>
                  <a:schemeClr val="tx1"/>
                </a:solidFill>
                <a:latin typeface="+mj-lt"/>
                <a:ea typeface="+mj-ea"/>
              </a:rPr>
              <a:t>و</a:t>
            </a:r>
            <a:r>
              <a:rPr lang="ar-DZ" sz="2400" dirty="0" smtClean="0">
                <a:solidFill>
                  <a:schemeClr val="tx1"/>
                </a:solidFill>
                <a:latin typeface="+mj-lt"/>
                <a:ea typeface="+mj-ea"/>
              </a:rPr>
              <a:t> تصنيع المناطق المحرومة،وفي سنة 1939تم التحديد الشامل لسياسة التهيئة العمرانية </a:t>
            </a:r>
            <a:r>
              <a:rPr lang="ar-DZ" sz="2400" dirty="0" err="1" smtClean="0">
                <a:solidFill>
                  <a:schemeClr val="tx1"/>
                </a:solidFill>
                <a:latin typeface="+mj-lt"/>
                <a:ea typeface="+mj-ea"/>
              </a:rPr>
              <a:t>و</a:t>
            </a:r>
            <a:r>
              <a:rPr lang="ar-DZ" sz="2400" dirty="0" smtClean="0">
                <a:solidFill>
                  <a:schemeClr val="tx1"/>
                </a:solidFill>
                <a:latin typeface="+mj-lt"/>
                <a:ea typeface="+mj-ea"/>
              </a:rPr>
              <a:t> بدأت بتطبيقها بعد الحرب العالمية مباشرة.</a:t>
            </a:r>
            <a:endParaRPr lang="fr-FR" sz="2400" dirty="0" smtClean="0">
              <a:solidFill>
                <a:schemeClr val="tx1"/>
              </a:solidFill>
              <a:latin typeface="+mj-lt"/>
              <a:ea typeface="+mj-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219834" y="182543"/>
            <a:ext cx="10078278" cy="3416320"/>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lang="fr-FR" sz="2100" cap="all" dirty="0" smtClean="0">
                <a:solidFill>
                  <a:schemeClr val="tx1"/>
                </a:solidFill>
                <a:effectLst>
                  <a:reflection blurRad="12700" stA="48000" endA="300" endPos="55000" dir="5400000" sy="-90000" algn="bl" rotWithShape="0"/>
                </a:effectLst>
                <a:latin typeface="Courier New" pitchFamily="49" charset="0"/>
                <a:ea typeface="+mj-ea"/>
                <a:cs typeface="Courier New" pitchFamily="49" charset="0"/>
              </a:rPr>
              <a:t> </a:t>
            </a:r>
            <a:r>
              <a:rPr lang="fr-FR" sz="2400" b="1" cap="all" dirty="0" smtClean="0">
                <a:solidFill>
                  <a:schemeClr val="tx1"/>
                </a:solidFill>
                <a:effectLst>
                  <a:reflection blurRad="12700" stA="48000" endA="300" endPos="55000" dir="5400000" sy="-90000" algn="bl" rotWithShape="0"/>
                </a:effectLst>
                <a:latin typeface="Courier New" pitchFamily="49" charset="0"/>
                <a:ea typeface="+mj-ea"/>
              </a:rPr>
              <a:t>  </a:t>
            </a:r>
            <a:r>
              <a:rPr lang="ar-DZ" sz="2400" b="1" cap="all" dirty="0" smtClean="0">
                <a:solidFill>
                  <a:schemeClr val="tx1"/>
                </a:solidFill>
                <a:effectLst>
                  <a:reflection blurRad="12700" stA="48000" endA="300" endPos="55000" dir="5400000" sy="-90000" algn="bl" rotWithShape="0"/>
                </a:effectLst>
                <a:latin typeface="Courier New" pitchFamily="49" charset="0"/>
                <a:ea typeface="+mj-ea"/>
              </a:rPr>
              <a:t>2–</a:t>
            </a:r>
            <a:r>
              <a:rPr lang="ar-DZ" sz="2400" b="1" u="sng" cap="all" dirty="0" smtClean="0">
                <a:solidFill>
                  <a:schemeClr val="tx1"/>
                </a:solidFill>
                <a:effectLst>
                  <a:reflection blurRad="12700" stA="48000" endA="300" endPos="55000" dir="5400000" sy="-90000" algn="bl" rotWithShape="0"/>
                </a:effectLst>
                <a:latin typeface="Courier New" pitchFamily="49" charset="0"/>
                <a:ea typeface="+mj-ea"/>
              </a:rPr>
              <a:t>النظام الاقتصادي </a:t>
            </a:r>
            <a:r>
              <a:rPr lang="ar-DZ" sz="2400" b="1" u="sng" cap="all" dirty="0" err="1" smtClean="0">
                <a:solidFill>
                  <a:schemeClr val="tx1"/>
                </a:solidFill>
                <a:effectLst>
                  <a:reflection blurRad="12700" stA="48000" endA="300" endPos="55000" dir="5400000" sy="-90000" algn="bl" rotWithShape="0"/>
                </a:effectLst>
                <a:latin typeface="Courier New" pitchFamily="49" charset="0"/>
                <a:ea typeface="+mj-ea"/>
              </a:rPr>
              <a:t>و</a:t>
            </a:r>
            <a:r>
              <a:rPr lang="ar-DZ" sz="2400" b="1" u="sng" cap="all" dirty="0" smtClean="0">
                <a:solidFill>
                  <a:schemeClr val="tx1"/>
                </a:solidFill>
                <a:effectLst>
                  <a:reflection blurRad="12700" stA="48000" endA="300" endPos="55000" dir="5400000" sy="-90000" algn="bl" rotWithShape="0"/>
                </a:effectLst>
                <a:latin typeface="Courier New" pitchFamily="49" charset="0"/>
                <a:ea typeface="+mj-ea"/>
              </a:rPr>
              <a:t> السياسي بالاتحاد السوفيتي:</a:t>
            </a:r>
            <a:r>
              <a:rPr lang="ar-DZ" sz="2400" cap="all" dirty="0" smtClean="0">
                <a:solidFill>
                  <a:schemeClr val="tx1"/>
                </a:solidFill>
                <a:effectLst>
                  <a:reflection blurRad="12700" stA="48000" endA="300" endPos="55000" dir="5400000" sy="-90000" algn="bl" rotWithShape="0"/>
                </a:effectLst>
                <a:latin typeface="Courier New" pitchFamily="49" charset="0"/>
                <a:ea typeface="+mj-ea"/>
              </a:rPr>
              <a:t> </a:t>
            </a:r>
            <a:endParaRPr lang="fr-FR" sz="2400" cap="all" dirty="0" smtClean="0">
              <a:solidFill>
                <a:schemeClr val="tx1"/>
              </a:solidFill>
              <a:effectLst>
                <a:reflection blurRad="12700" stA="48000" endA="300" endPos="55000" dir="5400000" sy="-90000" algn="bl" rotWithShape="0"/>
              </a:effectLst>
              <a:latin typeface="Courier New" pitchFamily="49" charset="0"/>
              <a:ea typeface="+mj-ea"/>
            </a:endParaRPr>
          </a:p>
          <a:p>
            <a:pPr marL="0" marR="0" lvl="0" indent="0" algn="r" defTabSz="914400" rtl="1" eaLnBrk="1" fontAlgn="base" latinLnBrk="0" hangingPunct="1">
              <a:lnSpc>
                <a:spcPct val="100000"/>
              </a:lnSpc>
              <a:spcBef>
                <a:spcPct val="0"/>
              </a:spcBef>
              <a:spcAft>
                <a:spcPct val="0"/>
              </a:spcAft>
              <a:buClrTx/>
              <a:buSzTx/>
              <a:buFontTx/>
              <a:buNone/>
              <a:tabLst/>
            </a:pPr>
            <a:endParaRPr lang="fr-FR" sz="2400" cap="all" dirty="0" smtClean="0">
              <a:solidFill>
                <a:schemeClr val="tx1"/>
              </a:solidFill>
              <a:effectLst>
                <a:reflection blurRad="12700" stA="48000" endA="300" endPos="55000" dir="5400000" sy="-90000" algn="bl" rotWithShape="0"/>
              </a:effectLst>
              <a:latin typeface="Courier New" pitchFamily="49" charset="0"/>
              <a:ea typeface="+mj-ea"/>
            </a:endParaRPr>
          </a:p>
          <a:p>
            <a:pPr marL="0" marR="0" lvl="0" indent="0" algn="r" defTabSz="914400" rtl="1" eaLnBrk="1" fontAlgn="base" latinLnBrk="0" hangingPunct="1">
              <a:lnSpc>
                <a:spcPct val="100000"/>
              </a:lnSpc>
              <a:spcBef>
                <a:spcPct val="0"/>
              </a:spcBef>
              <a:spcAft>
                <a:spcPct val="0"/>
              </a:spcAft>
              <a:buClrTx/>
              <a:buSzTx/>
              <a:buFontTx/>
              <a:buNone/>
              <a:tabLst/>
            </a:pPr>
            <a:r>
              <a:rPr lang="fr-FR" sz="2400" cap="all" dirty="0" smtClean="0">
                <a:solidFill>
                  <a:schemeClr val="tx1"/>
                </a:solidFill>
                <a:effectLst>
                  <a:reflection blurRad="12700" stA="48000" endA="300" endPos="55000" dir="5400000" sy="-90000" algn="bl" rotWithShape="0"/>
                </a:effectLst>
                <a:latin typeface="Courier New" pitchFamily="49" charset="0"/>
                <a:ea typeface="+mj-ea"/>
              </a:rPr>
              <a:t>   </a:t>
            </a:r>
            <a:r>
              <a:rPr lang="fr-FR" sz="2400" dirty="0" smtClean="0">
                <a:solidFill>
                  <a:schemeClr val="tx1"/>
                </a:solidFill>
                <a:latin typeface="+mj-lt"/>
                <a:ea typeface="+mj-ea"/>
              </a:rPr>
              <a:t> </a:t>
            </a:r>
            <a:r>
              <a:rPr lang="ar-DZ" sz="2400" dirty="0" smtClean="0">
                <a:solidFill>
                  <a:schemeClr val="tx1"/>
                </a:solidFill>
                <a:latin typeface="+mj-lt"/>
                <a:ea typeface="+mj-ea"/>
              </a:rPr>
              <a:t>في الاتحاد السوفيتي ( سابقا) ظهرت مفارقات بين الأقاليم حيث لم تحقق النتائج الاقتصادية </a:t>
            </a:r>
            <a:r>
              <a:rPr lang="ar-DZ" sz="2400" dirty="0" err="1" smtClean="0">
                <a:solidFill>
                  <a:schemeClr val="tx1"/>
                </a:solidFill>
                <a:latin typeface="+mj-lt"/>
                <a:ea typeface="+mj-ea"/>
              </a:rPr>
              <a:t>و</a:t>
            </a:r>
            <a:r>
              <a:rPr lang="ar-DZ" sz="2400" dirty="0" smtClean="0">
                <a:solidFill>
                  <a:schemeClr val="tx1"/>
                </a:solidFill>
                <a:latin typeface="+mj-lt"/>
                <a:ea typeface="+mj-ea"/>
              </a:rPr>
              <a:t> السياسية، من خلال تركز الشبكات </a:t>
            </a:r>
            <a:r>
              <a:rPr lang="ar-DZ" sz="2400" dirty="0" err="1" smtClean="0">
                <a:solidFill>
                  <a:schemeClr val="tx1"/>
                </a:solidFill>
                <a:latin typeface="+mj-lt"/>
                <a:ea typeface="+mj-ea"/>
              </a:rPr>
              <a:t>و</a:t>
            </a:r>
            <a:r>
              <a:rPr lang="ar-DZ" sz="2400" dirty="0" smtClean="0">
                <a:solidFill>
                  <a:schemeClr val="tx1"/>
                </a:solidFill>
                <a:latin typeface="+mj-lt"/>
                <a:ea typeface="+mj-ea"/>
              </a:rPr>
              <a:t> السكان </a:t>
            </a:r>
            <a:r>
              <a:rPr lang="ar-DZ" sz="2400" dirty="0" err="1" smtClean="0">
                <a:solidFill>
                  <a:schemeClr val="tx1"/>
                </a:solidFill>
                <a:latin typeface="+mj-lt"/>
                <a:ea typeface="+mj-ea"/>
              </a:rPr>
              <a:t>و</a:t>
            </a:r>
            <a:r>
              <a:rPr lang="ar-DZ" sz="2400" dirty="0" smtClean="0">
                <a:solidFill>
                  <a:schemeClr val="tx1"/>
                </a:solidFill>
                <a:latin typeface="+mj-lt"/>
                <a:ea typeface="+mj-ea"/>
              </a:rPr>
              <a:t> البنية التحتية في القسم الغربي ، في حين أن الإقليم الشرقي يعرف تركزا لمصادر الثروات .فاتجه الاتحاد السوفيتي إلى اعتماد خطط  استهدفت تقليص الفوارق الإقليمية </a:t>
            </a:r>
            <a:r>
              <a:rPr lang="ar-DZ" sz="2400" dirty="0" err="1" smtClean="0">
                <a:solidFill>
                  <a:schemeClr val="tx1"/>
                </a:solidFill>
                <a:latin typeface="+mj-lt"/>
                <a:ea typeface="+mj-ea"/>
              </a:rPr>
              <a:t>و</a:t>
            </a:r>
            <a:r>
              <a:rPr lang="ar-DZ" sz="2400" dirty="0" smtClean="0">
                <a:solidFill>
                  <a:schemeClr val="tx1"/>
                </a:solidFill>
                <a:latin typeface="+mj-lt"/>
                <a:ea typeface="+mj-ea"/>
              </a:rPr>
              <a:t> تحقيق التوازن .ظهور ما يسمى بمركزية التخطيط </a:t>
            </a:r>
            <a:r>
              <a:rPr lang="ar-DZ" sz="2400" dirty="0" err="1" smtClean="0">
                <a:solidFill>
                  <a:schemeClr val="tx1"/>
                </a:solidFill>
                <a:latin typeface="+mj-lt"/>
                <a:ea typeface="+mj-ea"/>
              </a:rPr>
              <a:t>و</a:t>
            </a:r>
            <a:r>
              <a:rPr lang="ar-DZ" sz="2400" dirty="0" smtClean="0">
                <a:solidFill>
                  <a:schemeClr val="tx1"/>
                </a:solidFill>
                <a:latin typeface="+mj-lt"/>
                <a:ea typeface="+mj-ea"/>
              </a:rPr>
              <a:t> القرار مما أدى إلى الاعتماد على هذا العلم لكونه عبارة أفكار منبثقة من برامج الدول </a:t>
            </a:r>
            <a:r>
              <a:rPr lang="ar-DZ" sz="2400" dirty="0" err="1" smtClean="0">
                <a:solidFill>
                  <a:schemeClr val="tx1"/>
                </a:solidFill>
                <a:latin typeface="+mj-lt"/>
                <a:ea typeface="+mj-ea"/>
              </a:rPr>
              <a:t>و</a:t>
            </a:r>
            <a:r>
              <a:rPr lang="ar-DZ" sz="2400" dirty="0" smtClean="0">
                <a:solidFill>
                  <a:schemeClr val="tx1"/>
                </a:solidFill>
                <a:latin typeface="+mj-lt"/>
                <a:ea typeface="+mj-ea"/>
              </a:rPr>
              <a:t> الحكومات توضع في شكل مخططات تطبقها السلطات المحلية على الإقليم المتواجدة </a:t>
            </a:r>
            <a:r>
              <a:rPr lang="ar-DZ" sz="2400" dirty="0" err="1" smtClean="0">
                <a:solidFill>
                  <a:schemeClr val="tx1"/>
                </a:solidFill>
                <a:latin typeface="+mj-lt"/>
                <a:ea typeface="+mj-ea"/>
              </a:rPr>
              <a:t>به</a:t>
            </a:r>
            <a:r>
              <a:rPr lang="ar-DZ" sz="2400" dirty="0" smtClean="0">
                <a:solidFill>
                  <a:schemeClr val="tx1"/>
                </a:solidFill>
                <a:latin typeface="+mj-lt"/>
                <a:ea typeface="+mj-ea"/>
              </a:rPr>
              <a:t>.فالاتحاد السوفيتي قسم الدولة إلى 21 إقليم سنة 1920 بدأت بالتخطيط </a:t>
            </a:r>
            <a:r>
              <a:rPr lang="ar-DZ" sz="2400" dirty="0" err="1" smtClean="0">
                <a:solidFill>
                  <a:schemeClr val="tx1"/>
                </a:solidFill>
                <a:latin typeface="+mj-lt"/>
                <a:ea typeface="+mj-ea"/>
              </a:rPr>
              <a:t>اللا</a:t>
            </a:r>
            <a:r>
              <a:rPr lang="ar-DZ" sz="2400" dirty="0" smtClean="0">
                <a:solidFill>
                  <a:schemeClr val="tx1"/>
                </a:solidFill>
                <a:latin typeface="+mj-lt"/>
                <a:ea typeface="+mj-ea"/>
              </a:rPr>
              <a:t> مركزي </a:t>
            </a:r>
            <a:r>
              <a:rPr lang="ar-DZ" sz="2400" dirty="0" err="1" smtClean="0">
                <a:solidFill>
                  <a:schemeClr val="tx1"/>
                </a:solidFill>
                <a:latin typeface="+mj-lt"/>
                <a:ea typeface="+mj-ea"/>
              </a:rPr>
              <a:t>و</a:t>
            </a:r>
            <a:r>
              <a:rPr lang="ar-DZ" sz="2400" dirty="0" smtClean="0">
                <a:solidFill>
                  <a:schemeClr val="tx1"/>
                </a:solidFill>
                <a:latin typeface="+mj-lt"/>
                <a:ea typeface="+mj-ea"/>
              </a:rPr>
              <a:t> في سنة 1927 بدأت بالتهيئة </a:t>
            </a:r>
            <a:r>
              <a:rPr lang="ar-DZ" sz="2400" dirty="0" err="1" smtClean="0">
                <a:solidFill>
                  <a:schemeClr val="tx1"/>
                </a:solidFill>
                <a:latin typeface="+mj-lt"/>
                <a:ea typeface="+mj-ea"/>
              </a:rPr>
              <a:t>و</a:t>
            </a:r>
            <a:r>
              <a:rPr lang="ar-DZ" sz="2400" dirty="0" smtClean="0">
                <a:solidFill>
                  <a:schemeClr val="tx1"/>
                </a:solidFill>
                <a:latin typeface="+mj-lt"/>
                <a:ea typeface="+mj-ea"/>
              </a:rPr>
              <a:t> التخطيط المركزي.</a:t>
            </a:r>
            <a:endParaRPr lang="fr-FR" sz="2400" dirty="0" smtClean="0">
              <a:solidFill>
                <a:schemeClr val="tx1"/>
              </a:solidFill>
              <a:latin typeface="+mj-lt"/>
              <a:ea typeface="+mj-ea"/>
            </a:endParaRPr>
          </a:p>
        </p:txBody>
      </p:sp>
      <p:sp>
        <p:nvSpPr>
          <p:cNvPr id="4" name="Rectangle 1"/>
          <p:cNvSpPr txBox="1">
            <a:spLocks noChangeArrowheads="1"/>
          </p:cNvSpPr>
          <p:nvPr/>
        </p:nvSpPr>
        <p:spPr bwMode="auto">
          <a:xfrm>
            <a:off x="219834" y="3726574"/>
            <a:ext cx="10072758" cy="271766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 typeface="Wingdings 2"/>
              <a:buNone/>
              <a:tabLst/>
              <a:defRPr/>
            </a:pPr>
            <a:endParaRPr kumimoji="0" lang="fr-FR" sz="1700" b="0" i="0" u="none" strike="noStrike" kern="1200" cap="all" spc="0" normalizeH="0" baseline="0" noProof="0" dirty="0" smtClean="0">
              <a:ln>
                <a:noFill/>
              </a:ln>
              <a:solidFill>
                <a:schemeClr val="tx1"/>
              </a:solidFill>
              <a:effectLst>
                <a:reflection blurRad="12700" stA="48000" endA="300" endPos="55000" dir="5400000" sy="-90000" algn="bl" rotWithShape="0"/>
              </a:effectLst>
              <a:uLnTx/>
              <a:uFillTx/>
              <a:latin typeface="Courier New" pitchFamily="49" charset="0"/>
              <a:ea typeface="+mj-ea"/>
              <a:cs typeface="Courier New" pitchFamily="49" charset="0"/>
            </a:endParaRPr>
          </a:p>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kumimoji="0" lang="fr-FR" sz="2100" b="1" i="0" strike="noStrike" kern="1200" cap="all" spc="0" normalizeH="0" baseline="0" noProof="0" dirty="0" smtClean="0">
                <a:ln>
                  <a:noFill/>
                </a:ln>
                <a:solidFill>
                  <a:srgbClr val="C00000"/>
                </a:solidFill>
                <a:effectLst>
                  <a:reflection blurRad="12700" stA="48000" endA="300" endPos="55000" dir="5400000" sy="-90000" algn="bl" rotWithShape="0"/>
                </a:effectLst>
                <a:uLnTx/>
                <a:uFillTx/>
                <a:latin typeface="Courier New" pitchFamily="49" charset="0"/>
                <a:ea typeface="+mj-ea"/>
                <a:cs typeface="Courier New" pitchFamily="49" charset="0"/>
              </a:rPr>
              <a:t> </a:t>
            </a:r>
            <a:r>
              <a:rPr kumimoji="0" lang="ar-DZ" sz="2400" b="1" i="0" strike="noStrike" kern="1200" cap="all" spc="0" normalizeH="0" baseline="0" noProof="0" dirty="0" smtClean="0">
                <a:ln>
                  <a:noFill/>
                </a:ln>
                <a:effectLst>
                  <a:reflection blurRad="12700" stA="48000" endA="300" endPos="55000" dir="5400000" sy="-90000" algn="bl" rotWithShape="0"/>
                </a:effectLst>
                <a:uLnTx/>
                <a:uFillTx/>
                <a:latin typeface="Courier New" pitchFamily="49" charset="0"/>
                <a:ea typeface="+mj-ea"/>
              </a:rPr>
              <a:t>3–</a:t>
            </a:r>
            <a:r>
              <a:rPr kumimoji="0" lang="ar-DZ" sz="2400" b="1" i="0" u="sng" strike="noStrike" kern="1200" cap="all" spc="0" normalizeH="0" baseline="0" noProof="0" dirty="0" smtClean="0">
                <a:ln>
                  <a:noFill/>
                </a:ln>
                <a:effectLst>
                  <a:reflection blurRad="12700" stA="48000" endA="300" endPos="55000" dir="5400000" sy="-90000" algn="bl" rotWithShape="0"/>
                </a:effectLst>
                <a:uLnTx/>
                <a:uFillTx/>
                <a:latin typeface="Courier New" pitchFamily="49" charset="0"/>
                <a:ea typeface="+mj-ea"/>
              </a:rPr>
              <a:t>الاستقلال السياسي لبعض دول العالم الثالث: </a:t>
            </a:r>
            <a:endParaRPr lang="fr-FR" sz="2400" b="1" u="sng" cap="all" dirty="0" smtClean="0">
              <a:effectLst>
                <a:reflection blurRad="12700" stA="48000" endA="300" endPos="55000" dir="5400000" sy="-90000" algn="bl" rotWithShape="0"/>
              </a:effectLst>
              <a:latin typeface="Courier New" pitchFamily="49" charset="0"/>
              <a:ea typeface="+mj-ea"/>
            </a:endParaRPr>
          </a:p>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tabLst/>
              <a:defRPr/>
            </a:pPr>
            <a:r>
              <a:rPr lang="fr-FR" sz="2400" dirty="0" smtClean="0">
                <a:solidFill>
                  <a:schemeClr val="tx1"/>
                </a:solidFill>
                <a:latin typeface="+mj-lt"/>
                <a:ea typeface="+mj-ea"/>
              </a:rPr>
              <a:t>   </a:t>
            </a:r>
            <a:r>
              <a:rPr lang="ar-DZ" sz="2400" dirty="0" smtClean="0">
                <a:solidFill>
                  <a:schemeClr val="tx1"/>
                </a:solidFill>
                <a:latin typeface="+mj-lt"/>
                <a:ea typeface="+mj-ea"/>
              </a:rPr>
              <a:t>تم الأخذ </a:t>
            </a:r>
            <a:r>
              <a:rPr lang="ar-DZ" sz="2400" dirty="0" err="1" smtClean="0">
                <a:solidFill>
                  <a:schemeClr val="tx1"/>
                </a:solidFill>
                <a:latin typeface="+mj-lt"/>
                <a:ea typeface="+mj-ea"/>
              </a:rPr>
              <a:t>بها</a:t>
            </a:r>
            <a:r>
              <a:rPr lang="ar-DZ" sz="2400" dirty="0" smtClean="0">
                <a:solidFill>
                  <a:schemeClr val="tx1"/>
                </a:solidFill>
                <a:latin typeface="+mj-lt"/>
                <a:ea typeface="+mj-ea"/>
              </a:rPr>
              <a:t> كمبدأ في التنمية في وقت متأخر مقارنة بالدول الصناعية، بعد الاستقلال السياسي ( العقد الخامس </a:t>
            </a:r>
            <a:r>
              <a:rPr lang="ar-DZ" sz="2400" dirty="0" err="1" smtClean="0">
                <a:solidFill>
                  <a:schemeClr val="tx1"/>
                </a:solidFill>
                <a:latin typeface="+mj-lt"/>
                <a:ea typeface="+mj-ea"/>
              </a:rPr>
              <a:t>و</a:t>
            </a:r>
            <a:r>
              <a:rPr lang="ar-DZ" sz="2400" dirty="0" smtClean="0">
                <a:solidFill>
                  <a:schemeClr val="tx1"/>
                </a:solidFill>
                <a:latin typeface="+mj-lt"/>
                <a:ea typeface="+mj-ea"/>
              </a:rPr>
              <a:t> السادس من القرن الماضي )  وتم إعطاء الأولوية للجانب الاجتماعي في عملية التنمية </a:t>
            </a:r>
            <a:r>
              <a:rPr lang="ar-DZ" sz="2400" dirty="0" err="1" smtClean="0">
                <a:solidFill>
                  <a:schemeClr val="tx1"/>
                </a:solidFill>
                <a:latin typeface="+mj-lt"/>
                <a:ea typeface="+mj-ea"/>
              </a:rPr>
              <a:t>و</a:t>
            </a:r>
            <a:r>
              <a:rPr lang="ar-DZ" sz="2400" dirty="0" smtClean="0">
                <a:solidFill>
                  <a:schemeClr val="tx1"/>
                </a:solidFill>
                <a:latin typeface="+mj-lt"/>
                <a:ea typeface="+mj-ea"/>
              </a:rPr>
              <a:t> اعتبار هدف التنمية الرئيسي هو مبدأ المساواة الاجتماعية </a:t>
            </a:r>
            <a:r>
              <a:rPr lang="ar-DZ" sz="2400" dirty="0" err="1" smtClean="0">
                <a:solidFill>
                  <a:schemeClr val="tx1"/>
                </a:solidFill>
                <a:latin typeface="+mj-lt"/>
                <a:ea typeface="+mj-ea"/>
              </a:rPr>
              <a:t>و</a:t>
            </a:r>
            <a:r>
              <a:rPr lang="ar-DZ" sz="2400" dirty="0" smtClean="0">
                <a:solidFill>
                  <a:schemeClr val="tx1"/>
                </a:solidFill>
                <a:latin typeface="+mj-lt"/>
                <a:ea typeface="+mj-ea"/>
              </a:rPr>
              <a:t> الاقتصادية بين سكان الأقاليم، وذلك من جراء ما ورثته هذه  الدول المستقلة من أقاليم متباينة </a:t>
            </a:r>
            <a:r>
              <a:rPr lang="ar-DZ" sz="2400" dirty="0" err="1" smtClean="0">
                <a:solidFill>
                  <a:schemeClr val="tx1"/>
                </a:solidFill>
                <a:latin typeface="+mj-lt"/>
                <a:ea typeface="+mj-ea"/>
              </a:rPr>
              <a:t>و</a:t>
            </a:r>
            <a:r>
              <a:rPr lang="ar-DZ" sz="2400" dirty="0" smtClean="0">
                <a:solidFill>
                  <a:schemeClr val="tx1"/>
                </a:solidFill>
                <a:latin typeface="+mj-lt"/>
                <a:ea typeface="+mj-ea"/>
              </a:rPr>
              <a:t> غير متوازنة وفوارق </a:t>
            </a:r>
            <a:r>
              <a:rPr lang="ar-DZ" sz="2400" dirty="0" err="1" smtClean="0">
                <a:solidFill>
                  <a:schemeClr val="tx1"/>
                </a:solidFill>
                <a:latin typeface="+mj-lt"/>
                <a:ea typeface="+mj-ea"/>
              </a:rPr>
              <a:t>جهوية</a:t>
            </a:r>
            <a:r>
              <a:rPr lang="ar-DZ" sz="2400" dirty="0" smtClean="0">
                <a:solidFill>
                  <a:schemeClr val="tx1"/>
                </a:solidFill>
                <a:latin typeface="+mj-lt"/>
                <a:ea typeface="+mj-ea"/>
              </a:rPr>
              <a:t> كبيرة جدا نتج كل هذا عن الاستغلال اللاعقلاني للموارد الطبيعة والتركيز على المناطق القريبة من المدينة الأم. </a:t>
            </a:r>
            <a:endParaRPr lang="fr-FR" sz="2400" dirty="0" smtClean="0">
              <a:solidFill>
                <a:schemeClr val="tx1"/>
              </a:solidFill>
              <a:latin typeface="+mj-lt"/>
              <a:ea typeface="+mj-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362710" y="576159"/>
            <a:ext cx="9858444" cy="230832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r" rtl="1"/>
            <a:r>
              <a:rPr lang="fr-FR" sz="2400" b="1" cap="all" dirty="0" smtClean="0">
                <a:effectLst>
                  <a:reflection blurRad="12700" stA="48000" endA="300" endPos="55000" dir="5400000" sy="-90000" algn="bl" rotWithShape="0"/>
                </a:effectLst>
                <a:latin typeface="Courier New" pitchFamily="49" charset="0"/>
                <a:ea typeface="+mj-ea"/>
              </a:rPr>
              <a:t> </a:t>
            </a:r>
            <a:r>
              <a:rPr lang="ar-DZ" sz="2400" b="1" cap="all" dirty="0" smtClean="0">
                <a:effectLst>
                  <a:reflection blurRad="12700" stA="48000" endA="300" endPos="55000" dir="5400000" sy="-90000" algn="bl" rotWithShape="0"/>
                </a:effectLst>
                <a:latin typeface="Courier New" pitchFamily="49" charset="0"/>
                <a:ea typeface="+mj-ea"/>
              </a:rPr>
              <a:t>4 –</a:t>
            </a:r>
            <a:r>
              <a:rPr lang="ar-DZ" sz="2400" b="1" u="sng" cap="all" dirty="0" smtClean="0">
                <a:effectLst>
                  <a:reflection blurRad="12700" stA="48000" endA="300" endPos="55000" dir="5400000" sy="-90000" algn="bl" rotWithShape="0"/>
                </a:effectLst>
                <a:latin typeface="Courier New" pitchFamily="49" charset="0"/>
                <a:ea typeface="+mj-ea"/>
              </a:rPr>
              <a:t> الأزمة الاقتصادية العالمية: </a:t>
            </a:r>
            <a:endParaRPr lang="fr-FR" sz="2400" b="1" u="sng" cap="all" dirty="0" smtClean="0">
              <a:effectLst>
                <a:reflection blurRad="12700" stA="48000" endA="300" endPos="55000" dir="5400000" sy="-90000" algn="bl" rotWithShape="0"/>
              </a:effectLst>
              <a:latin typeface="Courier New" pitchFamily="49" charset="0"/>
              <a:ea typeface="+mj-ea"/>
            </a:endParaRPr>
          </a:p>
          <a:p>
            <a:pPr algn="r" rtl="1"/>
            <a:endParaRPr lang="fr-FR" sz="2400" dirty="0" smtClean="0">
              <a:solidFill>
                <a:schemeClr val="tx1"/>
              </a:solidFill>
              <a:latin typeface="+mj-lt"/>
              <a:ea typeface="+mj-ea"/>
            </a:endParaRPr>
          </a:p>
          <a:p>
            <a:pPr algn="r" rtl="1"/>
            <a:r>
              <a:rPr lang="fr-FR" sz="2400" dirty="0" smtClean="0">
                <a:solidFill>
                  <a:schemeClr val="tx1"/>
                </a:solidFill>
                <a:latin typeface="+mj-lt"/>
                <a:ea typeface="+mj-ea"/>
              </a:rPr>
              <a:t>   </a:t>
            </a:r>
            <a:r>
              <a:rPr lang="ar-DZ" sz="2400" dirty="0" smtClean="0">
                <a:solidFill>
                  <a:schemeClr val="tx1"/>
                </a:solidFill>
                <a:latin typeface="+mj-lt"/>
                <a:ea typeface="+mj-ea"/>
              </a:rPr>
              <a:t>حيث تبنت الولايات المتحدة الأمريكية بعد سنة 1929 برنامج كبير جدا في إطار عملية التهيئة للخروج من مشاكل ألازمة الاقتصادية وذلك عن طريق تهيئة </a:t>
            </a:r>
            <a:r>
              <a:rPr lang="ar-DZ" sz="2400" dirty="0" err="1" smtClean="0">
                <a:solidFill>
                  <a:schemeClr val="tx1"/>
                </a:solidFill>
                <a:latin typeface="+mj-lt"/>
                <a:ea typeface="+mj-ea"/>
              </a:rPr>
              <a:t>أقليم</a:t>
            </a:r>
            <a:r>
              <a:rPr lang="ar-DZ" sz="2400" dirty="0" smtClean="0">
                <a:solidFill>
                  <a:schemeClr val="tx1"/>
                </a:solidFill>
                <a:latin typeface="+mj-lt"/>
                <a:ea typeface="+mj-ea"/>
              </a:rPr>
              <a:t> </a:t>
            </a:r>
            <a:r>
              <a:rPr lang="ar-DZ" sz="2400" dirty="0" err="1" smtClean="0">
                <a:solidFill>
                  <a:schemeClr val="tx1"/>
                </a:solidFill>
                <a:latin typeface="+mj-lt"/>
                <a:ea typeface="+mj-ea"/>
              </a:rPr>
              <a:t>به</a:t>
            </a:r>
            <a:r>
              <a:rPr lang="ar-DZ" sz="2400" dirty="0" smtClean="0">
                <a:solidFill>
                  <a:schemeClr val="tx1"/>
                </a:solidFill>
                <a:latin typeface="+mj-lt"/>
                <a:ea typeface="+mj-ea"/>
              </a:rPr>
              <a:t> حوالي 5 ملايين نسمة </a:t>
            </a:r>
            <a:r>
              <a:rPr lang="ar-DZ" sz="2400" dirty="0" err="1" smtClean="0">
                <a:solidFill>
                  <a:schemeClr val="tx1"/>
                </a:solidFill>
                <a:latin typeface="+mj-lt"/>
                <a:ea typeface="+mj-ea"/>
              </a:rPr>
              <a:t>و</a:t>
            </a:r>
            <a:r>
              <a:rPr lang="ar-DZ" sz="2400" dirty="0" smtClean="0">
                <a:solidFill>
                  <a:schemeClr val="tx1"/>
                </a:solidFill>
                <a:latin typeface="+mj-lt"/>
                <a:ea typeface="+mj-ea"/>
              </a:rPr>
              <a:t> ذلك باستغلال نهر </a:t>
            </a:r>
            <a:r>
              <a:rPr lang="ar-DZ" sz="2400" dirty="0" err="1" smtClean="0">
                <a:solidFill>
                  <a:schemeClr val="tx1"/>
                </a:solidFill>
                <a:latin typeface="+mj-lt"/>
                <a:ea typeface="+mj-ea"/>
              </a:rPr>
              <a:t>التنسي</a:t>
            </a:r>
            <a:r>
              <a:rPr lang="ar-DZ" sz="2400" dirty="0" smtClean="0">
                <a:solidFill>
                  <a:schemeClr val="tx1"/>
                </a:solidFill>
                <a:latin typeface="+mj-lt"/>
                <a:ea typeface="+mj-ea"/>
              </a:rPr>
              <a:t> في المشاريع الزراعية </a:t>
            </a:r>
            <a:r>
              <a:rPr lang="ar-DZ" sz="2400" dirty="0" err="1" smtClean="0">
                <a:solidFill>
                  <a:schemeClr val="tx1"/>
                </a:solidFill>
                <a:latin typeface="+mj-lt"/>
                <a:ea typeface="+mj-ea"/>
              </a:rPr>
              <a:t>و</a:t>
            </a:r>
            <a:r>
              <a:rPr lang="ar-DZ" sz="2400" dirty="0" smtClean="0">
                <a:solidFill>
                  <a:schemeClr val="tx1"/>
                </a:solidFill>
                <a:latin typeface="+mj-lt"/>
                <a:ea typeface="+mj-ea"/>
              </a:rPr>
              <a:t> الطاقة بناء السدود حفر الآبار </a:t>
            </a:r>
            <a:r>
              <a:rPr lang="ar-DZ" sz="2400" dirty="0" err="1" smtClean="0">
                <a:solidFill>
                  <a:schemeClr val="tx1"/>
                </a:solidFill>
                <a:latin typeface="+mj-lt"/>
                <a:ea typeface="+mj-ea"/>
              </a:rPr>
              <a:t>و</a:t>
            </a:r>
            <a:r>
              <a:rPr lang="ar-DZ" sz="2400" dirty="0" smtClean="0">
                <a:solidFill>
                  <a:schemeClr val="tx1"/>
                </a:solidFill>
                <a:latin typeface="+mj-lt"/>
                <a:ea typeface="+mj-ea"/>
              </a:rPr>
              <a:t> غيرها.... </a:t>
            </a:r>
            <a:endParaRPr lang="fr-FR" sz="2400" dirty="0" smtClean="0">
              <a:solidFill>
                <a:schemeClr val="tx1"/>
              </a:solidFill>
              <a:latin typeface="+mj-lt"/>
              <a:ea typeface="+mj-ea"/>
            </a:endParaRPr>
          </a:p>
          <a:p>
            <a:pPr algn="r" rtl="1"/>
            <a:endParaRPr lang="fr-FR" sz="2400" cap="all" dirty="0" smtClean="0">
              <a:effectLst>
                <a:reflection blurRad="12700" stA="48000" endA="300" endPos="55000" dir="5400000" sy="-90000" algn="bl" rotWithShape="0"/>
              </a:effectLst>
              <a:latin typeface="Courier New" pitchFamily="49" charset="0"/>
              <a:ea typeface="+mj-ea"/>
            </a:endParaRPr>
          </a:p>
        </p:txBody>
      </p:sp>
      <p:sp>
        <p:nvSpPr>
          <p:cNvPr id="6" name="Rectangle 1"/>
          <p:cNvSpPr txBox="1">
            <a:spLocks noChangeArrowheads="1"/>
          </p:cNvSpPr>
          <p:nvPr/>
        </p:nvSpPr>
        <p:spPr bwMode="auto">
          <a:xfrm>
            <a:off x="362710" y="3445679"/>
            <a:ext cx="9858444" cy="2939266"/>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r" rtl="1"/>
            <a:r>
              <a:rPr lang="ar-DZ" sz="2400" b="1" cap="all" dirty="0" smtClean="0">
                <a:effectLst>
                  <a:reflection blurRad="12700" stA="48000" endA="300" endPos="55000" dir="5400000" sy="-90000" algn="bl" rotWithShape="0"/>
                </a:effectLst>
                <a:latin typeface="Courier New" pitchFamily="49" charset="0"/>
                <a:ea typeface="+mj-ea"/>
              </a:rPr>
              <a:t>5 – </a:t>
            </a:r>
            <a:r>
              <a:rPr lang="ar-DZ" sz="2400" b="1" u="sng" cap="all" dirty="0" smtClean="0">
                <a:effectLst>
                  <a:reflection blurRad="12700" stA="48000" endA="300" endPos="55000" dir="5400000" sy="-90000" algn="bl" rotWithShape="0"/>
                </a:effectLst>
                <a:latin typeface="Courier New" pitchFamily="49" charset="0"/>
                <a:ea typeface="+mj-ea"/>
              </a:rPr>
              <a:t>فرنسا: </a:t>
            </a:r>
            <a:endParaRPr lang="fr-FR" sz="2400" b="1" u="sng" cap="all" dirty="0" smtClean="0">
              <a:effectLst>
                <a:reflection blurRad="12700" stA="48000" endA="300" endPos="55000" dir="5400000" sy="-90000" algn="bl" rotWithShape="0"/>
              </a:effectLst>
              <a:latin typeface="Courier New" pitchFamily="49" charset="0"/>
              <a:ea typeface="+mj-ea"/>
            </a:endParaRPr>
          </a:p>
          <a:p>
            <a:pPr algn="r" rtl="1"/>
            <a:endParaRPr lang="fr-FR" sz="2400" b="1" u="sng" cap="all" dirty="0" smtClean="0">
              <a:solidFill>
                <a:srgbClr val="C00000"/>
              </a:solidFill>
              <a:effectLst>
                <a:reflection blurRad="12700" stA="48000" endA="300" endPos="55000" dir="5400000" sy="-90000" algn="bl" rotWithShape="0"/>
              </a:effectLst>
              <a:latin typeface="Courier New" pitchFamily="49" charset="0"/>
              <a:ea typeface="+mj-ea"/>
            </a:endParaRPr>
          </a:p>
          <a:p>
            <a:pPr algn="r" rtl="1"/>
            <a:r>
              <a:rPr lang="fr-FR" sz="2400" cap="all" dirty="0" smtClean="0">
                <a:effectLst>
                  <a:reflection blurRad="12700" stA="48000" endA="300" endPos="55000" dir="5400000" sy="-90000" algn="bl" rotWithShape="0"/>
                </a:effectLst>
                <a:latin typeface="Courier New" pitchFamily="49" charset="0"/>
                <a:ea typeface="+mj-ea"/>
              </a:rPr>
              <a:t> </a:t>
            </a:r>
            <a:r>
              <a:rPr lang="fr-FR" sz="2400" dirty="0" smtClean="0">
                <a:solidFill>
                  <a:schemeClr val="tx1"/>
                </a:solidFill>
                <a:latin typeface="+mj-lt"/>
                <a:ea typeface="+mj-ea"/>
              </a:rPr>
              <a:t> </a:t>
            </a:r>
            <a:r>
              <a:rPr lang="ar-DZ" sz="2400" dirty="0" smtClean="0">
                <a:solidFill>
                  <a:schemeClr val="tx1"/>
                </a:solidFill>
                <a:latin typeface="+mj-lt"/>
                <a:ea typeface="+mj-ea"/>
              </a:rPr>
              <a:t>ظهرت عدة مشاكل بمدينة باريس من بينها التوسع </a:t>
            </a:r>
            <a:r>
              <a:rPr lang="ar-DZ" sz="2400" dirty="0" err="1" smtClean="0">
                <a:solidFill>
                  <a:schemeClr val="tx1"/>
                </a:solidFill>
                <a:latin typeface="+mj-lt"/>
                <a:ea typeface="+mj-ea"/>
              </a:rPr>
              <a:t>و</a:t>
            </a:r>
            <a:r>
              <a:rPr lang="ar-DZ" sz="2400" dirty="0" smtClean="0">
                <a:solidFill>
                  <a:schemeClr val="tx1"/>
                </a:solidFill>
                <a:latin typeface="+mj-lt"/>
                <a:ea typeface="+mj-ea"/>
              </a:rPr>
              <a:t> النمو السريع </a:t>
            </a:r>
            <a:r>
              <a:rPr lang="ar-DZ" sz="2400" dirty="0" err="1" smtClean="0">
                <a:solidFill>
                  <a:schemeClr val="tx1"/>
                </a:solidFill>
                <a:latin typeface="+mj-lt"/>
                <a:ea typeface="+mj-ea"/>
              </a:rPr>
              <a:t>و</a:t>
            </a:r>
            <a:r>
              <a:rPr lang="ar-DZ" sz="2400" dirty="0" smtClean="0">
                <a:solidFill>
                  <a:schemeClr val="tx1"/>
                </a:solidFill>
                <a:latin typeface="+mj-lt"/>
                <a:ea typeface="+mj-ea"/>
              </a:rPr>
              <a:t> العشوائي للمدينة على حساب غيرها من المدن لكونها العاصمة </a:t>
            </a:r>
            <a:r>
              <a:rPr lang="ar-DZ" sz="2400" dirty="0" err="1" smtClean="0">
                <a:solidFill>
                  <a:schemeClr val="tx1"/>
                </a:solidFill>
                <a:latin typeface="+mj-lt"/>
                <a:ea typeface="+mj-ea"/>
              </a:rPr>
              <a:t>و</a:t>
            </a:r>
            <a:r>
              <a:rPr lang="ar-DZ" sz="2400" dirty="0" smtClean="0">
                <a:solidFill>
                  <a:schemeClr val="tx1"/>
                </a:solidFill>
                <a:latin typeface="+mj-lt"/>
                <a:ea typeface="+mj-ea"/>
              </a:rPr>
              <a:t> تتركز </a:t>
            </a:r>
            <a:r>
              <a:rPr lang="ar-DZ" sz="2400" dirty="0" err="1" smtClean="0">
                <a:solidFill>
                  <a:schemeClr val="tx1"/>
                </a:solidFill>
                <a:latin typeface="+mj-lt"/>
                <a:ea typeface="+mj-ea"/>
              </a:rPr>
              <a:t>بها</a:t>
            </a:r>
            <a:r>
              <a:rPr lang="ar-DZ" sz="2400" dirty="0" smtClean="0">
                <a:solidFill>
                  <a:schemeClr val="tx1"/>
                </a:solidFill>
                <a:latin typeface="+mj-lt"/>
                <a:ea typeface="+mj-ea"/>
              </a:rPr>
              <a:t> المنشات الصناعية و النشاطات الاقتصادية مما أدى بالدولة إلى وضع مخطط </a:t>
            </a:r>
            <a:r>
              <a:rPr lang="ar-DZ" sz="2400" dirty="0" err="1" smtClean="0">
                <a:solidFill>
                  <a:schemeClr val="tx1"/>
                </a:solidFill>
                <a:latin typeface="+mj-lt"/>
                <a:ea typeface="+mj-ea"/>
              </a:rPr>
              <a:t>و</a:t>
            </a:r>
            <a:r>
              <a:rPr lang="ar-DZ" sz="2400" dirty="0" smtClean="0">
                <a:solidFill>
                  <a:schemeClr val="tx1"/>
                </a:solidFill>
                <a:latin typeface="+mj-lt"/>
                <a:ea typeface="+mj-ea"/>
              </a:rPr>
              <a:t> طني للتهيئة العمرانية سنة 1950 هدفه الأساسي إعادة توزيع الصناعة </a:t>
            </a:r>
            <a:r>
              <a:rPr lang="ar-DZ" sz="2400" dirty="0" err="1" smtClean="0">
                <a:solidFill>
                  <a:schemeClr val="tx1"/>
                </a:solidFill>
                <a:latin typeface="+mj-lt"/>
                <a:ea typeface="+mj-ea"/>
              </a:rPr>
              <a:t>و</a:t>
            </a:r>
            <a:r>
              <a:rPr lang="ar-DZ" sz="2400" dirty="0" smtClean="0">
                <a:solidFill>
                  <a:schemeClr val="tx1"/>
                </a:solidFill>
                <a:latin typeface="+mj-lt"/>
                <a:ea typeface="+mj-ea"/>
              </a:rPr>
              <a:t> المنشاة الاقتصادية على المدن الأخرى بغية الوصول إلى توازن إقليمي </a:t>
            </a:r>
            <a:r>
              <a:rPr lang="ar-DZ" sz="2400" dirty="0" err="1" smtClean="0">
                <a:solidFill>
                  <a:schemeClr val="tx1"/>
                </a:solidFill>
                <a:latin typeface="+mj-lt"/>
                <a:ea typeface="+mj-ea"/>
              </a:rPr>
              <a:t>و</a:t>
            </a:r>
            <a:r>
              <a:rPr lang="ar-DZ" sz="2400" dirty="0" smtClean="0">
                <a:solidFill>
                  <a:schemeClr val="tx1"/>
                </a:solidFill>
                <a:latin typeface="+mj-lt"/>
                <a:ea typeface="+mj-ea"/>
              </a:rPr>
              <a:t> الحد من النمو السريع للعاصمة.</a:t>
            </a:r>
            <a:r>
              <a:rPr lang="fr-FR" sz="2400" dirty="0" smtClean="0">
                <a:solidFill>
                  <a:schemeClr val="tx1"/>
                </a:solidFill>
                <a:latin typeface="+mj-lt"/>
                <a:ea typeface="+mj-ea"/>
              </a:rPr>
              <a:t> </a:t>
            </a:r>
          </a:p>
          <a:p>
            <a:pPr algn="r" rtl="1"/>
            <a:endParaRPr lang="fr-FR" sz="1700" cap="all" dirty="0" smtClean="0">
              <a:effectLst>
                <a:reflection blurRad="12700" stA="48000" endA="300" endPos="55000" dir="5400000" sy="-90000" algn="bl" rotWithShape="0"/>
              </a:effectLst>
              <a:latin typeface="Courier New" pitchFamily="49" charset="0"/>
              <a:ea typeface="+mj-ea"/>
              <a:cs typeface="Courier New" pitchFamily="49"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148396" y="896470"/>
            <a:ext cx="10149716" cy="505984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r" rtl="1">
              <a:buNone/>
            </a:pPr>
            <a:r>
              <a:rPr lang="fr-FR" sz="2100" b="1" cap="all" dirty="0" smtClean="0">
                <a:solidFill>
                  <a:srgbClr val="C00000"/>
                </a:solidFill>
                <a:effectLst>
                  <a:reflection blurRad="12700" stA="48000" endA="300" endPos="55000" dir="5400000" sy="-90000" algn="bl" rotWithShape="0"/>
                </a:effectLst>
                <a:latin typeface="Courier New" pitchFamily="49" charset="0"/>
                <a:ea typeface="+mj-ea"/>
                <a:cs typeface="Courier New" pitchFamily="49" charset="0"/>
              </a:rPr>
              <a:t> </a:t>
            </a:r>
            <a:r>
              <a:rPr lang="fr-FR" sz="2400" b="1" cap="all" dirty="0" smtClean="0">
                <a:solidFill>
                  <a:srgbClr val="C00000"/>
                </a:solidFill>
                <a:effectLst>
                  <a:reflection blurRad="12700" stA="48000" endA="300" endPos="55000" dir="5400000" sy="-90000" algn="bl" rotWithShape="0"/>
                </a:effectLst>
                <a:latin typeface="Courier New" pitchFamily="49" charset="0"/>
                <a:ea typeface="+mj-ea"/>
              </a:rPr>
              <a:t>   </a:t>
            </a:r>
            <a:r>
              <a:rPr lang="ar-DZ" sz="2400" b="1" u="sng" cap="all" dirty="0" smtClean="0">
                <a:solidFill>
                  <a:srgbClr val="C00000"/>
                </a:solidFill>
                <a:effectLst>
                  <a:reflection blurRad="12700" stA="48000" endA="300" endPos="55000" dir="5400000" sy="-90000" algn="bl" rotWithShape="0"/>
                </a:effectLst>
                <a:latin typeface="Courier New" pitchFamily="49" charset="0"/>
                <a:ea typeface="+mj-ea"/>
              </a:rPr>
              <a:t>أهداف التهيئة</a:t>
            </a:r>
            <a:r>
              <a:rPr lang="fr-FR" sz="2400" b="1" u="sng" cap="all" dirty="0" smtClean="0">
                <a:solidFill>
                  <a:srgbClr val="C00000"/>
                </a:solidFill>
                <a:effectLst>
                  <a:reflection blurRad="12700" stA="48000" endA="300" endPos="55000" dir="5400000" sy="-90000" algn="bl" rotWithShape="0"/>
                </a:effectLst>
                <a:latin typeface="Courier New" pitchFamily="49" charset="0"/>
                <a:ea typeface="+mj-ea"/>
              </a:rPr>
              <a:t>:</a:t>
            </a:r>
            <a:r>
              <a:rPr lang="ar-DZ" sz="2400" b="1" u="sng" cap="all" dirty="0" smtClean="0">
                <a:solidFill>
                  <a:srgbClr val="C00000"/>
                </a:solidFill>
                <a:effectLst>
                  <a:reflection blurRad="12700" stA="48000" endA="300" endPos="55000" dir="5400000" sy="-90000" algn="bl" rotWithShape="0"/>
                </a:effectLst>
                <a:latin typeface="Courier New" pitchFamily="49" charset="0"/>
                <a:ea typeface="+mj-ea"/>
              </a:rPr>
              <a:t> </a:t>
            </a:r>
            <a:endParaRPr lang="fr-FR" sz="2400" b="1" u="sng" cap="all" dirty="0" smtClean="0">
              <a:solidFill>
                <a:srgbClr val="C00000"/>
              </a:solidFill>
              <a:effectLst>
                <a:reflection blurRad="12700" stA="48000" endA="300" endPos="55000" dir="5400000" sy="-90000" algn="bl" rotWithShape="0"/>
              </a:effectLst>
              <a:latin typeface="Courier New" pitchFamily="49" charset="0"/>
              <a:ea typeface="+mj-ea"/>
            </a:endParaRPr>
          </a:p>
          <a:p>
            <a:pPr marL="0" algn="r" defTabSz="991575" rtl="1">
              <a:buNone/>
            </a:pPr>
            <a:r>
              <a:rPr lang="fr-FR" sz="2400" dirty="0" smtClean="0">
                <a:solidFill>
                  <a:schemeClr val="tx1"/>
                </a:solidFill>
                <a:latin typeface="+mj-lt"/>
                <a:ea typeface="+mj-ea"/>
              </a:rPr>
              <a:t>    </a:t>
            </a:r>
            <a:r>
              <a:rPr lang="ar-DZ" sz="2400" dirty="0" smtClean="0">
                <a:solidFill>
                  <a:schemeClr val="tx1"/>
                </a:solidFill>
                <a:latin typeface="+mj-lt"/>
                <a:ea typeface="+mj-ea"/>
              </a:rPr>
              <a:t>إن التهيئة بأنواعها </a:t>
            </a:r>
            <a:r>
              <a:rPr lang="ar-DZ" sz="2400" dirty="0" err="1" smtClean="0">
                <a:solidFill>
                  <a:schemeClr val="tx1"/>
                </a:solidFill>
                <a:latin typeface="+mj-lt"/>
                <a:ea typeface="+mj-ea"/>
              </a:rPr>
              <a:t>و</a:t>
            </a:r>
            <a:r>
              <a:rPr lang="ar-DZ" sz="2400" dirty="0" smtClean="0">
                <a:solidFill>
                  <a:schemeClr val="tx1"/>
                </a:solidFill>
                <a:latin typeface="+mj-lt"/>
                <a:ea typeface="+mj-ea"/>
              </a:rPr>
              <a:t> خاصة الإقليمية في جميع النظم </a:t>
            </a:r>
            <a:r>
              <a:rPr lang="ar-SA" sz="2400" dirty="0" smtClean="0">
                <a:solidFill>
                  <a:schemeClr val="tx1"/>
                </a:solidFill>
                <a:latin typeface="+mj-lt"/>
                <a:ea typeface="+mj-ea"/>
              </a:rPr>
              <a:t>السياسية الاقتصادية هي وسيلة لتنظيم المجال </a:t>
            </a:r>
            <a:r>
              <a:rPr lang="ar-SA" sz="2400" dirty="0" err="1" smtClean="0">
                <a:solidFill>
                  <a:schemeClr val="tx1"/>
                </a:solidFill>
                <a:latin typeface="+mj-lt"/>
                <a:ea typeface="+mj-ea"/>
              </a:rPr>
              <a:t>و</a:t>
            </a:r>
            <a:r>
              <a:rPr lang="ar-SA" sz="2400" dirty="0" smtClean="0">
                <a:solidFill>
                  <a:schemeClr val="tx1"/>
                </a:solidFill>
                <a:latin typeface="+mj-lt"/>
                <a:ea typeface="+mj-ea"/>
              </a:rPr>
              <a:t> تنميته حاليا </a:t>
            </a:r>
            <a:r>
              <a:rPr lang="ar-SA" sz="2400" dirty="0" err="1" smtClean="0">
                <a:solidFill>
                  <a:schemeClr val="tx1"/>
                </a:solidFill>
                <a:latin typeface="+mj-lt"/>
                <a:ea typeface="+mj-ea"/>
              </a:rPr>
              <a:t>و</a:t>
            </a:r>
            <a:r>
              <a:rPr lang="ar-SA" sz="2400" dirty="0" smtClean="0">
                <a:solidFill>
                  <a:schemeClr val="tx1"/>
                </a:solidFill>
                <a:latin typeface="+mj-lt"/>
                <a:ea typeface="+mj-ea"/>
              </a:rPr>
              <a:t> مستقبليا عن طريق المخططات التوجيهية التي توضع من طرف السلطات السياسية التي تقرر من خلالها التوجيهات العامة للتنمية باعتبار هذه السلطات هي الممون </a:t>
            </a:r>
            <a:r>
              <a:rPr lang="ar-SA" sz="2400" dirty="0" err="1" smtClean="0">
                <a:solidFill>
                  <a:schemeClr val="tx1"/>
                </a:solidFill>
                <a:latin typeface="+mj-lt"/>
                <a:ea typeface="+mj-ea"/>
              </a:rPr>
              <a:t>و</a:t>
            </a:r>
            <a:r>
              <a:rPr lang="ar-SA" sz="2400" dirty="0" smtClean="0">
                <a:solidFill>
                  <a:schemeClr val="tx1"/>
                </a:solidFill>
                <a:latin typeface="+mj-lt"/>
                <a:ea typeface="+mj-ea"/>
              </a:rPr>
              <a:t> الموجه للعوامل الاقتصادية في البلاد وفق أهداف معينة منها:</a:t>
            </a:r>
            <a:endParaRPr lang="fr-FR" sz="2400" dirty="0" smtClean="0">
              <a:solidFill>
                <a:schemeClr val="tx1"/>
              </a:solidFill>
              <a:latin typeface="+mj-lt"/>
              <a:ea typeface="+mj-ea"/>
            </a:endParaRPr>
          </a:p>
          <a:p>
            <a:pPr marL="0" algn="r" defTabSz="991575" rtl="1">
              <a:buNone/>
            </a:pPr>
            <a:r>
              <a:rPr lang="ar-SA" sz="2400" dirty="0" smtClean="0">
                <a:solidFill>
                  <a:schemeClr val="tx1"/>
                </a:solidFill>
                <a:latin typeface="+mj-lt"/>
                <a:ea typeface="+mj-ea"/>
              </a:rPr>
              <a:t>1 - تنظيم سلطة الدولة</a:t>
            </a:r>
            <a:r>
              <a:rPr lang="fr-FR" sz="2400" dirty="0" smtClean="0">
                <a:solidFill>
                  <a:schemeClr val="tx1"/>
                </a:solidFill>
                <a:latin typeface="+mj-lt"/>
                <a:ea typeface="+mj-ea"/>
              </a:rPr>
              <a:t>.</a:t>
            </a:r>
          </a:p>
          <a:p>
            <a:pPr marL="0" algn="r" defTabSz="991575" rtl="1">
              <a:buNone/>
            </a:pPr>
            <a:r>
              <a:rPr lang="ar-SA" sz="2400" dirty="0" smtClean="0">
                <a:solidFill>
                  <a:schemeClr val="tx1"/>
                </a:solidFill>
                <a:latin typeface="+mj-lt"/>
                <a:ea typeface="+mj-ea"/>
              </a:rPr>
              <a:t>2 - بث العقلانية الاقتصادية للنظام السياسي</a:t>
            </a:r>
            <a:r>
              <a:rPr lang="fr-FR" sz="2400" dirty="0" smtClean="0">
                <a:solidFill>
                  <a:schemeClr val="tx1"/>
                </a:solidFill>
                <a:latin typeface="+mj-lt"/>
                <a:ea typeface="+mj-ea"/>
              </a:rPr>
              <a:t>.</a:t>
            </a:r>
          </a:p>
          <a:p>
            <a:pPr marL="0" algn="r" defTabSz="991575" rtl="1">
              <a:buNone/>
            </a:pPr>
            <a:r>
              <a:rPr lang="ar-SA" sz="2400" dirty="0" smtClean="0">
                <a:solidFill>
                  <a:schemeClr val="tx1"/>
                </a:solidFill>
                <a:latin typeface="+mj-lt"/>
                <a:ea typeface="+mj-ea"/>
              </a:rPr>
              <a:t>3 - تكوين المجال الاقتصادي الوطني</a:t>
            </a:r>
            <a:r>
              <a:rPr lang="fr-FR" sz="2400" dirty="0" smtClean="0">
                <a:solidFill>
                  <a:schemeClr val="tx1"/>
                </a:solidFill>
                <a:latin typeface="+mj-lt"/>
                <a:ea typeface="+mj-ea"/>
              </a:rPr>
              <a:t>. </a:t>
            </a:r>
          </a:p>
          <a:p>
            <a:pPr marL="0" algn="r" defTabSz="991575" rtl="1">
              <a:buNone/>
            </a:pPr>
            <a:r>
              <a:rPr lang="ar-DZ" sz="2400" dirty="0" smtClean="0">
                <a:solidFill>
                  <a:schemeClr val="tx1"/>
                </a:solidFill>
                <a:latin typeface="+mj-lt"/>
                <a:ea typeface="+mj-ea"/>
              </a:rPr>
              <a:t>4 - زيادة الدخل الوطني </a:t>
            </a:r>
            <a:r>
              <a:rPr lang="ar-DZ" sz="2400" dirty="0" err="1" smtClean="0">
                <a:solidFill>
                  <a:schemeClr val="tx1"/>
                </a:solidFill>
                <a:latin typeface="+mj-lt"/>
                <a:ea typeface="+mj-ea"/>
              </a:rPr>
              <a:t>و</a:t>
            </a:r>
            <a:r>
              <a:rPr lang="ar-DZ" sz="2400" dirty="0" smtClean="0">
                <a:solidFill>
                  <a:schemeClr val="tx1"/>
                </a:solidFill>
                <a:latin typeface="+mj-lt"/>
                <a:ea typeface="+mj-ea"/>
              </a:rPr>
              <a:t> الإنتاج الداخلي</a:t>
            </a:r>
            <a:r>
              <a:rPr lang="fr-FR" sz="2400" dirty="0" smtClean="0">
                <a:solidFill>
                  <a:schemeClr val="tx1"/>
                </a:solidFill>
                <a:latin typeface="+mj-lt"/>
                <a:ea typeface="+mj-ea"/>
              </a:rPr>
              <a:t>.</a:t>
            </a:r>
          </a:p>
          <a:p>
            <a:pPr marL="0" algn="r" defTabSz="991575" rtl="1">
              <a:buNone/>
            </a:pPr>
            <a:r>
              <a:rPr lang="ar-DZ" sz="2400" dirty="0" smtClean="0">
                <a:solidFill>
                  <a:schemeClr val="tx1"/>
                </a:solidFill>
                <a:latin typeface="+mj-lt"/>
                <a:ea typeface="+mj-ea"/>
              </a:rPr>
              <a:t>5 - تلبية حاجيات السكان</a:t>
            </a:r>
            <a:r>
              <a:rPr lang="fr-FR" sz="2400" dirty="0" smtClean="0">
                <a:solidFill>
                  <a:schemeClr val="tx1"/>
                </a:solidFill>
                <a:latin typeface="+mj-lt"/>
                <a:ea typeface="+mj-ea"/>
              </a:rPr>
              <a:t>.</a:t>
            </a:r>
          </a:p>
          <a:p>
            <a:pPr marL="0" algn="r" defTabSz="991575" rtl="1">
              <a:buNone/>
            </a:pPr>
            <a:r>
              <a:rPr lang="ar-DZ" sz="2400" dirty="0" smtClean="0">
                <a:solidFill>
                  <a:schemeClr val="tx1"/>
                </a:solidFill>
                <a:latin typeface="+mj-lt"/>
                <a:ea typeface="+mj-ea"/>
              </a:rPr>
              <a:t>6 - حماية البيئة </a:t>
            </a:r>
            <a:r>
              <a:rPr lang="ar-DZ" sz="2400" dirty="0" err="1" smtClean="0">
                <a:solidFill>
                  <a:schemeClr val="tx1"/>
                </a:solidFill>
                <a:latin typeface="+mj-lt"/>
                <a:ea typeface="+mj-ea"/>
              </a:rPr>
              <a:t>و</a:t>
            </a:r>
            <a:r>
              <a:rPr lang="ar-DZ" sz="2400" dirty="0" smtClean="0">
                <a:solidFill>
                  <a:schemeClr val="tx1"/>
                </a:solidFill>
                <a:latin typeface="+mj-lt"/>
                <a:ea typeface="+mj-ea"/>
              </a:rPr>
              <a:t> المحيط الطبيعي</a:t>
            </a:r>
            <a:r>
              <a:rPr lang="fr-FR" sz="2400" cap="all" dirty="0" smtClean="0">
                <a:solidFill>
                  <a:schemeClr val="tx1"/>
                </a:solidFill>
                <a:effectLst>
                  <a:reflection blurRad="12700" stA="48000" endA="300" endPos="55000" dir="5400000" sy="-90000" algn="bl" rotWithShape="0"/>
                </a:effectLst>
                <a:latin typeface="Courier New" pitchFamily="49" charset="0"/>
                <a:ea typeface="+mj-ea"/>
              </a:rPr>
              <a:t>.</a:t>
            </a:r>
            <a:endParaRPr lang="fr-FR" sz="2400" dirty="0" smtClean="0"/>
          </a:p>
          <a:p>
            <a:pPr algn="r" rtl="1">
              <a:buNone/>
            </a:pPr>
            <a:endParaRPr lang="fr-FR" sz="2100" b="1" cap="all" dirty="0" smtClean="0">
              <a:solidFill>
                <a:schemeClr val="tx1"/>
              </a:solidFill>
              <a:effectLst>
                <a:reflection blurRad="12700" stA="48000" endA="300" endPos="55000" dir="5400000" sy="-90000" algn="bl" rotWithShape="0"/>
              </a:effectLst>
              <a:latin typeface="Courier New" pitchFamily="49" charset="0"/>
              <a:ea typeface="+mj-ea"/>
              <a:cs typeface="Courier New" pitchFamily="49"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219834" y="73266"/>
            <a:ext cx="10072758" cy="6740307"/>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r" rtl="1">
              <a:buNone/>
            </a:pPr>
            <a:r>
              <a:rPr lang="ar-SA" sz="2400" dirty="0" smtClean="0">
                <a:solidFill>
                  <a:schemeClr val="tx1"/>
                </a:solidFill>
                <a:latin typeface="+mj-lt"/>
                <a:ea typeface="+mj-ea"/>
              </a:rPr>
              <a:t>1 - </a:t>
            </a:r>
            <a:r>
              <a:rPr lang="ar-SA" sz="2400" b="1" dirty="0" smtClean="0">
                <a:solidFill>
                  <a:schemeClr val="tx1"/>
                </a:solidFill>
                <a:latin typeface="+mj-lt"/>
                <a:ea typeface="+mj-ea"/>
              </a:rPr>
              <a:t>تنظيم سلطة الدولة</a:t>
            </a:r>
            <a:r>
              <a:rPr lang="fr-FR" sz="2400" dirty="0" smtClean="0">
                <a:solidFill>
                  <a:schemeClr val="tx1"/>
                </a:solidFill>
                <a:latin typeface="+mj-lt"/>
                <a:ea typeface="+mj-ea"/>
              </a:rPr>
              <a:t>:</a:t>
            </a:r>
            <a:r>
              <a:rPr lang="ar-SA" sz="2400" dirty="0" smtClean="0">
                <a:solidFill>
                  <a:schemeClr val="tx1"/>
                </a:solidFill>
                <a:latin typeface="+mj-lt"/>
                <a:ea typeface="+mj-ea"/>
              </a:rPr>
              <a:t>وذلك باعتبار مخططات التهيئة تمثل أهداف توضع من طرف السلطة وفق الميثاق الوطني </a:t>
            </a:r>
            <a:r>
              <a:rPr lang="ar-SA" sz="2400" dirty="0" err="1" smtClean="0">
                <a:solidFill>
                  <a:schemeClr val="tx1"/>
                </a:solidFill>
                <a:latin typeface="+mj-lt"/>
                <a:ea typeface="+mj-ea"/>
              </a:rPr>
              <a:t>و</a:t>
            </a:r>
            <a:r>
              <a:rPr lang="ar-SA" sz="2400" dirty="0" smtClean="0">
                <a:solidFill>
                  <a:schemeClr val="tx1"/>
                </a:solidFill>
                <a:latin typeface="+mj-lt"/>
                <a:ea typeface="+mj-ea"/>
              </a:rPr>
              <a:t> تصبح بعد ذلك عبارة عن قوانين وتوجيهات سياسية مركزية مثل المخطط التوجيهي للتهيئة </a:t>
            </a:r>
            <a:r>
              <a:rPr lang="ar-SA" sz="2400" dirty="0" err="1" smtClean="0">
                <a:solidFill>
                  <a:schemeClr val="tx1"/>
                </a:solidFill>
                <a:latin typeface="+mj-lt"/>
                <a:ea typeface="+mj-ea"/>
              </a:rPr>
              <a:t>و</a:t>
            </a:r>
            <a:r>
              <a:rPr lang="ar-SA" sz="2400" dirty="0" smtClean="0">
                <a:solidFill>
                  <a:schemeClr val="tx1"/>
                </a:solidFill>
                <a:latin typeface="+mj-lt"/>
                <a:ea typeface="+mj-ea"/>
              </a:rPr>
              <a:t> التعمير.</a:t>
            </a:r>
            <a:endParaRPr lang="fr-FR" sz="2400" dirty="0" smtClean="0">
              <a:solidFill>
                <a:schemeClr val="tx1"/>
              </a:solidFill>
              <a:latin typeface="+mj-lt"/>
              <a:ea typeface="+mj-ea"/>
            </a:endParaRPr>
          </a:p>
          <a:p>
            <a:pPr algn="r" rtl="1">
              <a:buNone/>
            </a:pPr>
            <a:r>
              <a:rPr lang="ar-SA" sz="2400" dirty="0" smtClean="0">
                <a:solidFill>
                  <a:schemeClr val="tx1"/>
                </a:solidFill>
                <a:latin typeface="+mj-lt"/>
                <a:ea typeface="+mj-ea"/>
              </a:rPr>
              <a:t>2 - </a:t>
            </a:r>
            <a:r>
              <a:rPr lang="ar-SA" sz="2400" b="1" dirty="0" smtClean="0">
                <a:solidFill>
                  <a:schemeClr val="tx1"/>
                </a:solidFill>
                <a:latin typeface="+mj-lt"/>
                <a:ea typeface="+mj-ea"/>
              </a:rPr>
              <a:t>بث العقلانية الاقتصادية للنظام السياسي</a:t>
            </a:r>
            <a:r>
              <a:rPr lang="fr-FR" sz="2400" dirty="0" smtClean="0">
                <a:solidFill>
                  <a:schemeClr val="tx1"/>
                </a:solidFill>
                <a:latin typeface="+mj-lt"/>
                <a:ea typeface="+mj-ea"/>
              </a:rPr>
              <a:t>:</a:t>
            </a:r>
            <a:r>
              <a:rPr lang="ar-SA" sz="2400" dirty="0" smtClean="0">
                <a:solidFill>
                  <a:schemeClr val="tx1"/>
                </a:solidFill>
                <a:latin typeface="+mj-lt"/>
                <a:ea typeface="+mj-ea"/>
              </a:rPr>
              <a:t> وذلك باعتبار التهيئة العلم الذي يدرس الإقليم بجميع مكوناته </a:t>
            </a:r>
            <a:r>
              <a:rPr lang="ar-SA" sz="2400" dirty="0" err="1" smtClean="0">
                <a:solidFill>
                  <a:schemeClr val="tx1"/>
                </a:solidFill>
                <a:latin typeface="+mj-lt"/>
                <a:ea typeface="+mj-ea"/>
              </a:rPr>
              <a:t>و</a:t>
            </a:r>
            <a:r>
              <a:rPr lang="ar-SA" sz="2400" dirty="0" smtClean="0">
                <a:solidFill>
                  <a:schemeClr val="tx1"/>
                </a:solidFill>
                <a:latin typeface="+mj-lt"/>
                <a:ea typeface="+mj-ea"/>
              </a:rPr>
              <a:t> من جميع النواحي، بالإضافة  إلى كونها العلم الذي يبحث عن التوزيع العادل </a:t>
            </a:r>
            <a:r>
              <a:rPr lang="ar-SA" sz="2400" dirty="0" err="1" smtClean="0">
                <a:solidFill>
                  <a:schemeClr val="tx1"/>
                </a:solidFill>
                <a:latin typeface="+mj-lt"/>
                <a:ea typeface="+mj-ea"/>
              </a:rPr>
              <a:t>و</a:t>
            </a:r>
            <a:r>
              <a:rPr lang="ar-SA" sz="2400" dirty="0" smtClean="0">
                <a:solidFill>
                  <a:schemeClr val="tx1"/>
                </a:solidFill>
                <a:latin typeface="+mj-lt"/>
                <a:ea typeface="+mj-ea"/>
              </a:rPr>
              <a:t> الأمثل </a:t>
            </a:r>
            <a:r>
              <a:rPr lang="ar-SA" sz="2400" dirty="0" err="1" smtClean="0">
                <a:solidFill>
                  <a:schemeClr val="tx1"/>
                </a:solidFill>
                <a:latin typeface="+mj-lt"/>
                <a:ea typeface="+mj-ea"/>
              </a:rPr>
              <a:t>و</a:t>
            </a:r>
            <a:r>
              <a:rPr lang="ar-SA" sz="2400" dirty="0" smtClean="0">
                <a:solidFill>
                  <a:schemeClr val="tx1"/>
                </a:solidFill>
                <a:latin typeface="+mj-lt"/>
                <a:ea typeface="+mj-ea"/>
              </a:rPr>
              <a:t> العقلاني للسكان </a:t>
            </a:r>
            <a:r>
              <a:rPr lang="ar-SA" sz="2400" dirty="0" err="1" smtClean="0">
                <a:solidFill>
                  <a:schemeClr val="tx1"/>
                </a:solidFill>
                <a:latin typeface="+mj-lt"/>
                <a:ea typeface="+mj-ea"/>
              </a:rPr>
              <a:t>و</a:t>
            </a:r>
            <a:r>
              <a:rPr lang="ar-SA" sz="2400" dirty="0" smtClean="0">
                <a:solidFill>
                  <a:schemeClr val="tx1"/>
                </a:solidFill>
                <a:latin typeface="+mj-lt"/>
                <a:ea typeface="+mj-ea"/>
              </a:rPr>
              <a:t> النشاطات الاقتصادية</a:t>
            </a:r>
            <a:endParaRPr lang="fr-FR" sz="2400" dirty="0" smtClean="0">
              <a:solidFill>
                <a:schemeClr val="tx1"/>
              </a:solidFill>
              <a:latin typeface="+mj-lt"/>
              <a:ea typeface="+mj-ea"/>
            </a:endParaRPr>
          </a:p>
          <a:p>
            <a:pPr algn="r" rtl="1">
              <a:buNone/>
            </a:pPr>
            <a:r>
              <a:rPr lang="ar-SA" sz="2400" dirty="0" smtClean="0">
                <a:solidFill>
                  <a:schemeClr val="tx1"/>
                </a:solidFill>
                <a:latin typeface="+mj-lt"/>
                <a:ea typeface="+mj-ea"/>
              </a:rPr>
              <a:t>3 - </a:t>
            </a:r>
            <a:r>
              <a:rPr lang="ar-SA" sz="2400" b="1" dirty="0" smtClean="0">
                <a:solidFill>
                  <a:schemeClr val="tx1"/>
                </a:solidFill>
                <a:latin typeface="+mj-lt"/>
                <a:ea typeface="+mj-ea"/>
              </a:rPr>
              <a:t>تكوين المجال الاقتصادي الوطني</a:t>
            </a:r>
            <a:r>
              <a:rPr lang="fr-FR" sz="2400" b="1" dirty="0" smtClean="0">
                <a:solidFill>
                  <a:schemeClr val="tx1"/>
                </a:solidFill>
                <a:latin typeface="+mj-lt"/>
                <a:ea typeface="+mj-ea"/>
              </a:rPr>
              <a:t>.:</a:t>
            </a:r>
            <a:r>
              <a:rPr lang="ar-DZ" sz="2400" dirty="0" smtClean="0">
                <a:solidFill>
                  <a:schemeClr val="tx1"/>
                </a:solidFill>
                <a:latin typeface="+mj-lt"/>
                <a:ea typeface="+mj-ea"/>
              </a:rPr>
              <a:t>و يكون ذلك عن طريق التوزيع العادل </a:t>
            </a:r>
            <a:r>
              <a:rPr lang="ar-DZ" sz="2400" dirty="0" err="1" smtClean="0">
                <a:solidFill>
                  <a:schemeClr val="tx1"/>
                </a:solidFill>
                <a:latin typeface="+mj-lt"/>
                <a:ea typeface="+mj-ea"/>
              </a:rPr>
              <a:t>و</a:t>
            </a:r>
            <a:r>
              <a:rPr lang="ar-DZ" sz="2400" dirty="0" smtClean="0">
                <a:solidFill>
                  <a:schemeClr val="tx1"/>
                </a:solidFill>
                <a:latin typeface="+mj-lt"/>
                <a:ea typeface="+mj-ea"/>
              </a:rPr>
              <a:t> المنطقي للاستثمارات </a:t>
            </a:r>
            <a:r>
              <a:rPr lang="ar-DZ" sz="2400" dirty="0" err="1" smtClean="0">
                <a:solidFill>
                  <a:schemeClr val="tx1"/>
                </a:solidFill>
                <a:latin typeface="+mj-lt"/>
                <a:ea typeface="+mj-ea"/>
              </a:rPr>
              <a:t>و</a:t>
            </a:r>
            <a:r>
              <a:rPr lang="ar-DZ" sz="2400" dirty="0" smtClean="0">
                <a:solidFill>
                  <a:schemeClr val="tx1"/>
                </a:solidFill>
                <a:latin typeface="+mj-lt"/>
                <a:ea typeface="+mj-ea"/>
              </a:rPr>
              <a:t> المشاريع الاقتصادية ألكبري بغية البحث عن أحسن فعالية اقتصادية </a:t>
            </a:r>
            <a:r>
              <a:rPr lang="ar-DZ" sz="2400" dirty="0" err="1" smtClean="0">
                <a:solidFill>
                  <a:schemeClr val="tx1"/>
                </a:solidFill>
                <a:latin typeface="+mj-lt"/>
                <a:ea typeface="+mj-ea"/>
              </a:rPr>
              <a:t>و</a:t>
            </a:r>
            <a:r>
              <a:rPr lang="ar-DZ" sz="2400" dirty="0" smtClean="0">
                <a:solidFill>
                  <a:schemeClr val="tx1"/>
                </a:solidFill>
                <a:latin typeface="+mj-lt"/>
                <a:ea typeface="+mj-ea"/>
              </a:rPr>
              <a:t> اجتماعية</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4 - </a:t>
            </a:r>
            <a:r>
              <a:rPr lang="ar-DZ" sz="2400" b="1" dirty="0" smtClean="0">
                <a:solidFill>
                  <a:schemeClr val="tx1"/>
                </a:solidFill>
                <a:latin typeface="+mj-lt"/>
                <a:ea typeface="+mj-ea"/>
              </a:rPr>
              <a:t>زيادة الدخل الوطني </a:t>
            </a:r>
            <a:r>
              <a:rPr lang="ar-DZ" sz="2400" b="1" dirty="0" err="1" smtClean="0">
                <a:solidFill>
                  <a:schemeClr val="tx1"/>
                </a:solidFill>
                <a:latin typeface="+mj-lt"/>
                <a:ea typeface="+mj-ea"/>
              </a:rPr>
              <a:t>و</a:t>
            </a:r>
            <a:r>
              <a:rPr lang="ar-DZ" sz="2400" b="1" dirty="0" smtClean="0">
                <a:solidFill>
                  <a:schemeClr val="tx1"/>
                </a:solidFill>
                <a:latin typeface="+mj-lt"/>
                <a:ea typeface="+mj-ea"/>
              </a:rPr>
              <a:t> الإنتاج الداخلي</a:t>
            </a:r>
            <a:r>
              <a:rPr lang="fr-FR" sz="2400" dirty="0" smtClean="0">
                <a:solidFill>
                  <a:schemeClr val="tx1"/>
                </a:solidFill>
                <a:latin typeface="+mj-lt"/>
                <a:ea typeface="+mj-ea"/>
              </a:rPr>
              <a:t>:</a:t>
            </a:r>
            <a:r>
              <a:rPr lang="ar-DZ" sz="2400" dirty="0" smtClean="0">
                <a:solidFill>
                  <a:schemeClr val="tx1"/>
                </a:solidFill>
                <a:latin typeface="+mj-lt"/>
                <a:ea typeface="+mj-ea"/>
              </a:rPr>
              <a:t> يكون ذلك بالاستغلال الأمثل للثروات الأكثر فعالة على المستوى الوطني </a:t>
            </a:r>
            <a:r>
              <a:rPr lang="ar-DZ" sz="2400" dirty="0" err="1" smtClean="0">
                <a:solidFill>
                  <a:schemeClr val="tx1"/>
                </a:solidFill>
                <a:latin typeface="+mj-lt"/>
                <a:ea typeface="+mj-ea"/>
              </a:rPr>
              <a:t>و</a:t>
            </a:r>
            <a:r>
              <a:rPr lang="ar-DZ" sz="2400" dirty="0" smtClean="0">
                <a:solidFill>
                  <a:schemeClr val="tx1"/>
                </a:solidFill>
                <a:latin typeface="+mj-lt"/>
                <a:ea typeface="+mj-ea"/>
              </a:rPr>
              <a:t> الزيادة في القدرات الإنتاجية ، </a:t>
            </a:r>
            <a:r>
              <a:rPr lang="ar-DZ" sz="2400" dirty="0" err="1" smtClean="0">
                <a:solidFill>
                  <a:schemeClr val="tx1"/>
                </a:solidFill>
                <a:latin typeface="+mj-lt"/>
                <a:ea typeface="+mj-ea"/>
              </a:rPr>
              <a:t>و</a:t>
            </a:r>
            <a:r>
              <a:rPr lang="ar-DZ" sz="2400" dirty="0" smtClean="0">
                <a:solidFill>
                  <a:schemeClr val="tx1"/>
                </a:solidFill>
                <a:latin typeface="+mj-lt"/>
                <a:ea typeface="+mj-ea"/>
              </a:rPr>
              <a:t> يأتي ذلك عن طريق الاختيار الملائم لتوطين المشاريع أي البحث عن التطابق بين الثروات </a:t>
            </a:r>
            <a:r>
              <a:rPr lang="ar-DZ" sz="2400" dirty="0" err="1" smtClean="0">
                <a:solidFill>
                  <a:schemeClr val="tx1"/>
                </a:solidFill>
                <a:latin typeface="+mj-lt"/>
                <a:ea typeface="+mj-ea"/>
              </a:rPr>
              <a:t>و</a:t>
            </a:r>
            <a:r>
              <a:rPr lang="ar-DZ" sz="2400" dirty="0" smtClean="0">
                <a:solidFill>
                  <a:schemeClr val="tx1"/>
                </a:solidFill>
                <a:latin typeface="+mj-lt"/>
                <a:ea typeface="+mj-ea"/>
              </a:rPr>
              <a:t> النشاطات بغية الوصول إلى مساهمة كل جهات الوطن في الإنتاج الذي يؤدي بدوره إلى رفع الإنتاج الوطني</a:t>
            </a:r>
            <a:r>
              <a:rPr lang="fr-FR" sz="2400" dirty="0" smtClean="0">
                <a:solidFill>
                  <a:schemeClr val="tx1"/>
                </a:solidFill>
                <a:latin typeface="+mj-lt"/>
                <a:ea typeface="+mj-ea"/>
              </a:rPr>
              <a:t>.</a:t>
            </a:r>
          </a:p>
          <a:p>
            <a:pPr algn="r" rtl="1">
              <a:buNone/>
            </a:pPr>
            <a:r>
              <a:rPr lang="ar-DZ" sz="2400" dirty="0" smtClean="0">
                <a:solidFill>
                  <a:schemeClr val="tx1"/>
                </a:solidFill>
                <a:latin typeface="+mj-lt"/>
                <a:ea typeface="+mj-ea"/>
              </a:rPr>
              <a:t>5 - </a:t>
            </a:r>
            <a:r>
              <a:rPr lang="ar-DZ" sz="2400" b="1" dirty="0" smtClean="0">
                <a:solidFill>
                  <a:schemeClr val="tx1"/>
                </a:solidFill>
                <a:latin typeface="+mj-lt"/>
                <a:ea typeface="+mj-ea"/>
              </a:rPr>
              <a:t>تلبية حاجيات السكان</a:t>
            </a:r>
            <a:r>
              <a:rPr lang="fr-FR" sz="2400" b="1" dirty="0" smtClean="0">
                <a:solidFill>
                  <a:schemeClr val="tx1"/>
                </a:solidFill>
                <a:latin typeface="+mj-lt"/>
                <a:ea typeface="+mj-ea"/>
              </a:rPr>
              <a:t>:.</a:t>
            </a:r>
            <a:r>
              <a:rPr lang="ar-DZ" sz="2400" b="1" dirty="0" smtClean="0">
                <a:solidFill>
                  <a:schemeClr val="tx1"/>
                </a:solidFill>
                <a:latin typeface="+mj-lt"/>
                <a:ea typeface="+mj-ea"/>
              </a:rPr>
              <a:t> </a:t>
            </a:r>
            <a:r>
              <a:rPr lang="ar-DZ" sz="2400" dirty="0" smtClean="0">
                <a:solidFill>
                  <a:schemeClr val="tx1"/>
                </a:solidFill>
                <a:latin typeface="+mj-lt"/>
                <a:ea typeface="+mj-ea"/>
              </a:rPr>
              <a:t>ويكون ذلك عن طريق تحسين المستوى </a:t>
            </a:r>
            <a:r>
              <a:rPr lang="ar-DZ" sz="2400" dirty="0" err="1" smtClean="0">
                <a:solidFill>
                  <a:schemeClr val="tx1"/>
                </a:solidFill>
                <a:latin typeface="+mj-lt"/>
                <a:ea typeface="+mj-ea"/>
              </a:rPr>
              <a:t>و</a:t>
            </a:r>
            <a:r>
              <a:rPr lang="ar-DZ" sz="2400" dirty="0" smtClean="0">
                <a:solidFill>
                  <a:schemeClr val="tx1"/>
                </a:solidFill>
                <a:latin typeface="+mj-lt"/>
                <a:ea typeface="+mj-ea"/>
              </a:rPr>
              <a:t> الإطار المعيشي للسكان عن طريق توفير متطلباتهم من عمل سكن خدمات ...</a:t>
            </a:r>
            <a:endParaRPr lang="fr-FR" sz="2400" dirty="0" smtClean="0">
              <a:solidFill>
                <a:schemeClr val="tx1"/>
              </a:solidFill>
              <a:latin typeface="+mj-lt"/>
              <a:ea typeface="+mj-ea"/>
            </a:endParaRPr>
          </a:p>
          <a:p>
            <a:pPr algn="r" rtl="1">
              <a:buNone/>
            </a:pPr>
            <a:r>
              <a:rPr lang="ar-DZ" sz="2400" dirty="0" smtClean="0">
                <a:solidFill>
                  <a:schemeClr val="tx1"/>
                </a:solidFill>
                <a:latin typeface="+mj-lt"/>
                <a:ea typeface="+mj-ea"/>
              </a:rPr>
              <a:t>6 - </a:t>
            </a:r>
            <a:r>
              <a:rPr lang="ar-DZ" sz="2400" b="1" dirty="0" smtClean="0">
                <a:solidFill>
                  <a:schemeClr val="tx1"/>
                </a:solidFill>
                <a:latin typeface="+mj-lt"/>
                <a:ea typeface="+mj-ea"/>
              </a:rPr>
              <a:t>حماية البيئة </a:t>
            </a:r>
            <a:r>
              <a:rPr lang="ar-DZ" sz="2400" b="1" dirty="0" err="1" smtClean="0">
                <a:solidFill>
                  <a:schemeClr val="tx1"/>
                </a:solidFill>
                <a:latin typeface="+mj-lt"/>
                <a:ea typeface="+mj-ea"/>
              </a:rPr>
              <a:t>و</a:t>
            </a:r>
            <a:r>
              <a:rPr lang="ar-DZ" sz="2400" b="1" dirty="0" smtClean="0">
                <a:solidFill>
                  <a:schemeClr val="tx1"/>
                </a:solidFill>
                <a:latin typeface="+mj-lt"/>
                <a:ea typeface="+mj-ea"/>
              </a:rPr>
              <a:t> المحيط الطبيعي</a:t>
            </a:r>
            <a:r>
              <a:rPr lang="fr-FR" sz="2400" b="1" dirty="0" smtClean="0">
                <a:solidFill>
                  <a:schemeClr val="tx1"/>
                </a:solidFill>
                <a:latin typeface="+mj-lt"/>
                <a:ea typeface="+mj-ea"/>
              </a:rPr>
              <a:t>.:</a:t>
            </a:r>
            <a:r>
              <a:rPr lang="ar-DZ" sz="2400" b="1" dirty="0" smtClean="0">
                <a:solidFill>
                  <a:schemeClr val="tx1"/>
                </a:solidFill>
                <a:latin typeface="+mj-lt"/>
                <a:ea typeface="+mj-ea"/>
              </a:rPr>
              <a:t> </a:t>
            </a:r>
            <a:r>
              <a:rPr lang="ar-DZ" sz="2400" dirty="0" smtClean="0">
                <a:solidFill>
                  <a:schemeClr val="tx1"/>
                </a:solidFill>
                <a:latin typeface="+mj-lt"/>
                <a:ea typeface="+mj-ea"/>
              </a:rPr>
              <a:t>ويتجسد ذلك في مبادئ التنمية المستدامة التي يجب تطبيقها للحفاظ على المجال البيئي حماية الموارد الحفاظ على الطبيعة محاربة التلوث التخفيف من الآثار السلبية على المجال </a:t>
            </a:r>
            <a:r>
              <a:rPr lang="ar-DZ" sz="2400" dirty="0" err="1" smtClean="0">
                <a:solidFill>
                  <a:schemeClr val="tx1"/>
                </a:solidFill>
                <a:latin typeface="+mj-lt"/>
                <a:ea typeface="+mj-ea"/>
              </a:rPr>
              <a:t>و</a:t>
            </a:r>
            <a:r>
              <a:rPr lang="ar-DZ" sz="2400" dirty="0" smtClean="0">
                <a:solidFill>
                  <a:schemeClr val="tx1"/>
                </a:solidFill>
                <a:latin typeface="+mj-lt"/>
                <a:ea typeface="+mj-ea"/>
              </a:rPr>
              <a:t> المحيط.</a:t>
            </a:r>
            <a:endParaRPr lang="fr-FR" sz="2400" dirty="0" smtClean="0">
              <a:solidFill>
                <a:schemeClr val="tx1"/>
              </a:solidFill>
              <a:latin typeface="+mj-lt"/>
              <a:ea typeface="+mj-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Grp="1" noChangeArrowheads="1"/>
          </p:cNvSpPr>
          <p:nvPr>
            <p:ph idx="1"/>
          </p:nvPr>
        </p:nvSpPr>
        <p:spPr bwMode="auto">
          <a:xfrm>
            <a:off x="148396" y="1466987"/>
            <a:ext cx="10149716" cy="3887218"/>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spAutoFit/>
          </a:bodyPr>
          <a:lstStyle/>
          <a:p>
            <a:pPr algn="r" rtl="1">
              <a:buNone/>
            </a:pPr>
            <a:endParaRPr lang="fr-FR" sz="2100" cap="all" dirty="0" smtClean="0">
              <a:solidFill>
                <a:schemeClr val="tx1"/>
              </a:solidFill>
              <a:effectLst>
                <a:reflection blurRad="12700" stA="48000" endA="300" endPos="55000" dir="5400000" sy="-90000" algn="bl" rotWithShape="0"/>
              </a:effectLst>
              <a:latin typeface="Courier New" pitchFamily="49" charset="0"/>
              <a:ea typeface="+mj-ea"/>
              <a:cs typeface="Courier New" pitchFamily="49" charset="0"/>
            </a:endParaRPr>
          </a:p>
          <a:p>
            <a:pPr algn="r" rtl="1">
              <a:buNone/>
            </a:pPr>
            <a:r>
              <a:rPr lang="ar-SA" sz="2400" dirty="0" smtClean="0">
                <a:solidFill>
                  <a:schemeClr val="tx1"/>
                </a:solidFill>
                <a:latin typeface="+mj-lt"/>
                <a:ea typeface="+mj-ea"/>
              </a:rPr>
              <a:t>وهذه الأهداف تخص السياسة الوطنية العامة ولكن هناك أهداف محدودة تخص مناطق معينة كالمناطق المحرومة والمتخلفة وتكون الأهداف فيها بدائية والهدف الكبير هو إخراج هذه المناطق من عزلتها وفي غالب الأحيان تكون عن طريق برامج خاصة. كما وقع في الجزائر لإخراج مناطق الهضاب العليا من تخلفها، ويمكن حصر هذه الأهداف فيما يلي</a:t>
            </a:r>
            <a:r>
              <a:rPr lang="fr-FR" sz="2400" dirty="0" smtClean="0">
                <a:solidFill>
                  <a:schemeClr val="tx1"/>
                </a:solidFill>
                <a:latin typeface="+mj-lt"/>
                <a:ea typeface="+mj-ea"/>
              </a:rPr>
              <a:t> : </a:t>
            </a:r>
            <a:br>
              <a:rPr lang="fr-FR" sz="2400" dirty="0" smtClean="0">
                <a:solidFill>
                  <a:schemeClr val="tx1"/>
                </a:solidFill>
                <a:latin typeface="+mj-lt"/>
                <a:ea typeface="+mj-ea"/>
              </a:rPr>
            </a:br>
            <a:r>
              <a:rPr lang="fr-FR" sz="2400" dirty="0" smtClean="0">
                <a:solidFill>
                  <a:schemeClr val="tx1"/>
                </a:solidFill>
                <a:latin typeface="+mj-lt"/>
                <a:ea typeface="+mj-ea"/>
              </a:rPr>
              <a:t>-  </a:t>
            </a:r>
            <a:r>
              <a:rPr lang="ar-SA" sz="2400" dirty="0" smtClean="0">
                <a:solidFill>
                  <a:schemeClr val="tx1"/>
                </a:solidFill>
                <a:latin typeface="+mj-lt"/>
                <a:ea typeface="+mj-ea"/>
              </a:rPr>
              <a:t>حذف التناقضات الاجتماعية بين مختلف المناطق </a:t>
            </a:r>
            <a:r>
              <a:rPr lang="fr-FR" sz="2400" dirty="0" smtClean="0">
                <a:solidFill>
                  <a:schemeClr val="tx1"/>
                </a:solidFill>
                <a:latin typeface="+mj-lt"/>
                <a:ea typeface="+mj-ea"/>
              </a:rPr>
              <a:t/>
            </a:r>
            <a:br>
              <a:rPr lang="fr-FR" sz="2400" dirty="0" smtClean="0">
                <a:solidFill>
                  <a:schemeClr val="tx1"/>
                </a:solidFill>
                <a:latin typeface="+mj-lt"/>
                <a:ea typeface="+mj-ea"/>
              </a:rPr>
            </a:br>
            <a:r>
              <a:rPr lang="fr-FR" sz="2400" dirty="0" smtClean="0">
                <a:solidFill>
                  <a:schemeClr val="tx1"/>
                </a:solidFill>
                <a:latin typeface="+mj-lt"/>
                <a:ea typeface="+mj-ea"/>
              </a:rPr>
              <a:t>-  </a:t>
            </a:r>
            <a:r>
              <a:rPr lang="ar-SA" sz="2400" dirty="0" smtClean="0">
                <a:solidFill>
                  <a:schemeClr val="tx1"/>
                </a:solidFill>
                <a:latin typeface="+mj-lt"/>
                <a:ea typeface="+mj-ea"/>
              </a:rPr>
              <a:t>توفير شروط التنمية بالقضاء على الفقر والتخلف </a:t>
            </a:r>
            <a:r>
              <a:rPr lang="fr-FR" sz="2400" dirty="0" smtClean="0">
                <a:solidFill>
                  <a:schemeClr val="tx1"/>
                </a:solidFill>
                <a:latin typeface="+mj-lt"/>
                <a:ea typeface="+mj-ea"/>
              </a:rPr>
              <a:t/>
            </a:r>
            <a:br>
              <a:rPr lang="fr-FR" sz="2400" dirty="0" smtClean="0">
                <a:solidFill>
                  <a:schemeClr val="tx1"/>
                </a:solidFill>
                <a:latin typeface="+mj-lt"/>
                <a:ea typeface="+mj-ea"/>
              </a:rPr>
            </a:br>
            <a:r>
              <a:rPr lang="fr-FR" sz="2400" dirty="0" smtClean="0">
                <a:solidFill>
                  <a:schemeClr val="tx1"/>
                </a:solidFill>
                <a:latin typeface="+mj-lt"/>
                <a:ea typeface="+mj-ea"/>
              </a:rPr>
              <a:t>-  </a:t>
            </a:r>
            <a:r>
              <a:rPr lang="ar-SA" sz="2400" dirty="0" smtClean="0">
                <a:solidFill>
                  <a:schemeClr val="tx1"/>
                </a:solidFill>
                <a:latin typeface="+mj-lt"/>
                <a:ea typeface="+mj-ea"/>
              </a:rPr>
              <a:t>إيقاف الهجرة الريفية نحو المدن وخلق التناسق بين مختلف جهات الوطن </a:t>
            </a:r>
            <a:r>
              <a:rPr lang="fr-FR" sz="2400" dirty="0" smtClean="0">
                <a:solidFill>
                  <a:schemeClr val="tx1"/>
                </a:solidFill>
                <a:latin typeface="+mj-lt"/>
                <a:ea typeface="+mj-ea"/>
              </a:rPr>
              <a:t/>
            </a:r>
            <a:br>
              <a:rPr lang="fr-FR" sz="2400" dirty="0" smtClean="0">
                <a:solidFill>
                  <a:schemeClr val="tx1"/>
                </a:solidFill>
                <a:latin typeface="+mj-lt"/>
                <a:ea typeface="+mj-ea"/>
              </a:rPr>
            </a:br>
            <a:r>
              <a:rPr lang="fr-FR" sz="2400" dirty="0" smtClean="0">
                <a:solidFill>
                  <a:schemeClr val="tx1"/>
                </a:solidFill>
                <a:latin typeface="+mj-lt"/>
                <a:ea typeface="+mj-ea"/>
              </a:rPr>
              <a:t>-  </a:t>
            </a:r>
            <a:r>
              <a:rPr lang="ar-SA" sz="2400" dirty="0" smtClean="0">
                <a:solidFill>
                  <a:schemeClr val="tx1"/>
                </a:solidFill>
                <a:latin typeface="+mj-lt"/>
                <a:ea typeface="+mj-ea"/>
              </a:rPr>
              <a:t>توفير شروط ملائمة للبحث على الاستثمار في المناطق النائية</a:t>
            </a:r>
            <a:endParaRPr lang="fr-FR" sz="2400" dirty="0" smtClean="0">
              <a:solidFill>
                <a:schemeClr val="tx1"/>
              </a:solidFill>
              <a:latin typeface="+mj-lt"/>
              <a:ea typeface="+mj-ea"/>
            </a:endParaRPr>
          </a:p>
          <a:p>
            <a:pPr algn="r" rtl="1">
              <a:buNone/>
            </a:pPr>
            <a:endParaRPr lang="fr-FR" sz="24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472</TotalTime>
  <Words>1001</Words>
  <Application>Microsoft Office PowerPoint</Application>
  <PresentationFormat>Personnalisé</PresentationFormat>
  <Paragraphs>80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Diapositive 1</vt:lpstr>
      <vt:lpstr>Programme                                 البرنامج  </vt:lpstr>
      <vt:lpstr>- -2-I نشأة وتطور فكرة علم التهيئة</vt:lpstr>
      <vt:lpstr>Diapositive 4</vt:lpstr>
      <vt:lpstr>Diapositive 5</vt:lpstr>
      <vt:lpstr>Diapositive 6</vt:lpstr>
      <vt:lpstr>Diapositive 7</vt:lpstr>
      <vt:lpstr>Diapositive 8</vt:lpstr>
      <vt:lpstr>Diapositive 9</vt:lpstr>
      <vt:lpstr>Diapositive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بوضياف المسيلة معهد تسيير التقنيات الحضرية</dc:title>
  <dc:creator>aa</dc:creator>
  <cp:lastModifiedBy>aa</cp:lastModifiedBy>
  <cp:revision>48</cp:revision>
  <dcterms:created xsi:type="dcterms:W3CDTF">2020-09-29T04:40:54Z</dcterms:created>
  <dcterms:modified xsi:type="dcterms:W3CDTF">2020-10-23T12:48:57Z</dcterms:modified>
</cp:coreProperties>
</file>