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2" r:id="rId3"/>
    <p:sldId id="257" r:id="rId4"/>
    <p:sldId id="274" r:id="rId5"/>
    <p:sldId id="258" r:id="rId6"/>
    <p:sldId id="259" r:id="rId7"/>
    <p:sldId id="261" r:id="rId8"/>
    <p:sldId id="275" r:id="rId9"/>
    <p:sldId id="262" r:id="rId10"/>
    <p:sldId id="276" r:id="rId11"/>
    <p:sldId id="264" r:id="rId12"/>
    <p:sldId id="265" r:id="rId13"/>
    <p:sldId id="277" r:id="rId14"/>
    <p:sldId id="273" r:id="rId15"/>
    <p:sldId id="27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C40895FB-3010-43DB-B9A1-44C44E04DFF7}" type="datetimeFigureOut">
              <a:rPr lang="fr-FR" smtClean="0"/>
              <a:pPr/>
              <a:t>12/04/2021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8D07841-D66D-4B88-B1E5-525789FD7E9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40895FB-3010-43DB-B9A1-44C44E04DFF7}" type="datetimeFigureOut">
              <a:rPr lang="fr-FR" smtClean="0"/>
              <a:pPr/>
              <a:t>12/04/2021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D07841-D66D-4B88-B1E5-525789FD7E9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40895FB-3010-43DB-B9A1-44C44E04DFF7}" type="datetimeFigureOut">
              <a:rPr lang="fr-FR" smtClean="0"/>
              <a:pPr/>
              <a:t>12/04/2021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D07841-D66D-4B88-B1E5-525789FD7E9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40895FB-3010-43DB-B9A1-44C44E04DFF7}" type="datetimeFigureOut">
              <a:rPr lang="fr-FR" smtClean="0"/>
              <a:pPr/>
              <a:t>12/04/2021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D07841-D66D-4B88-B1E5-525789FD7E9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40895FB-3010-43DB-B9A1-44C44E04DFF7}" type="datetimeFigureOut">
              <a:rPr lang="fr-FR" smtClean="0"/>
              <a:pPr/>
              <a:t>12/04/2021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D07841-D66D-4B88-B1E5-525789FD7E9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40895FB-3010-43DB-B9A1-44C44E04DFF7}" type="datetimeFigureOut">
              <a:rPr lang="fr-FR" smtClean="0"/>
              <a:pPr/>
              <a:t>12/04/2021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8D07841-D66D-4B88-B1E5-525789FD7E9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40895FB-3010-43DB-B9A1-44C44E04DFF7}" type="datetimeFigureOut">
              <a:rPr lang="fr-FR" smtClean="0"/>
              <a:pPr/>
              <a:t>12/04/2021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8D07841-D66D-4B88-B1E5-525789FD7E9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40895FB-3010-43DB-B9A1-44C44E04DFF7}" type="datetimeFigureOut">
              <a:rPr lang="fr-FR" smtClean="0"/>
              <a:pPr/>
              <a:t>12/04/2021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8D07841-D66D-4B88-B1E5-525789FD7E9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40895FB-3010-43DB-B9A1-44C44E04DFF7}" type="datetimeFigureOut">
              <a:rPr lang="fr-FR" smtClean="0"/>
              <a:pPr/>
              <a:t>12/04/2021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8D07841-D66D-4B88-B1E5-525789FD7E9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40895FB-3010-43DB-B9A1-44C44E04DFF7}" type="datetimeFigureOut">
              <a:rPr lang="fr-FR" smtClean="0"/>
              <a:pPr/>
              <a:t>12/04/2021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8D07841-D66D-4B88-B1E5-525789FD7E9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40895FB-3010-43DB-B9A1-44C44E04DFF7}" type="datetimeFigureOut">
              <a:rPr lang="fr-FR" smtClean="0"/>
              <a:pPr/>
              <a:t>12/04/2021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8D07841-D66D-4B88-B1E5-525789FD7E99}"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40895FB-3010-43DB-B9A1-44C44E04DFF7}" type="datetimeFigureOut">
              <a:rPr lang="fr-FR" smtClean="0"/>
              <a:pPr/>
              <a:t>12/04/2021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8D07841-D66D-4B88-B1E5-525789FD7E99}"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2428868"/>
          </a:xfrm>
          <a:solidFill>
            <a:schemeClr val="accent1">
              <a:lumMod val="20000"/>
              <a:lumOff val="80000"/>
            </a:schemeClr>
          </a:solidFill>
          <a:ln w="38100">
            <a:solidFill>
              <a:schemeClr val="tx1"/>
            </a:solidFill>
          </a:ln>
        </p:spPr>
        <p:txBody>
          <a:bodyPr>
            <a:normAutofit/>
          </a:bodyPr>
          <a:lstStyle/>
          <a:p>
            <a:pPr algn="l"/>
            <a:r>
              <a:rPr lang="fr-FR" sz="6600" b="1" dirty="0" smtClean="0"/>
              <a:t>S 2.1. LANGUAGE &amp; IDEOLOGY</a:t>
            </a:r>
            <a:endParaRPr lang="fr-FR" sz="6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77318" cy="6357982"/>
          </a:xfrm>
          <a:solidFill>
            <a:schemeClr val="accent1">
              <a:lumMod val="20000"/>
              <a:lumOff val="80000"/>
            </a:schemeClr>
          </a:solidFill>
        </p:spPr>
        <p:txBody>
          <a:bodyPr>
            <a:normAutofit/>
          </a:bodyPr>
          <a:lstStyle/>
          <a:p>
            <a:pPr algn="just">
              <a:buNone/>
            </a:pPr>
            <a:r>
              <a:rPr lang="fr-FR" dirty="0" smtClean="0"/>
              <a:t>                  </a:t>
            </a:r>
            <a:r>
              <a:rPr lang="fr-FR" sz="3600" dirty="0" smtClean="0">
                <a:latin typeface="Times New Roman" pitchFamily="18" charset="0"/>
                <a:cs typeface="Times New Roman" pitchFamily="18" charset="0"/>
              </a:rPr>
              <a:t>For </a:t>
            </a:r>
            <a:r>
              <a:rPr lang="fr-FR" sz="3600" dirty="0" err="1" smtClean="0">
                <a:latin typeface="Times New Roman" pitchFamily="18" charset="0"/>
                <a:cs typeface="Times New Roman" pitchFamily="18" charset="0"/>
              </a:rPr>
              <a:t>example</a:t>
            </a:r>
            <a:r>
              <a:rPr lang="fr-FR" sz="3600" dirty="0" smtClean="0">
                <a:latin typeface="Times New Roman" pitchFamily="18" charset="0"/>
                <a:cs typeface="Times New Roman" pitchFamily="18" charset="0"/>
              </a:rPr>
              <a:t>, </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the new global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economy</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is</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bound</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up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with</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transformations of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language</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and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idology</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in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many</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different</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ways</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and social practices by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different</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individuals</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and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agencies</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Giddens</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2000). </a:t>
            </a:r>
          </a:p>
          <a:p>
            <a:pPr algn="just">
              <a:buNone/>
            </a:pPr>
            <a:endPar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dirty="0" err="1" smtClean="0">
                <a:latin typeface="Times New Roman" pitchFamily="18" charset="0"/>
                <a:cs typeface="Times New Roman" pitchFamily="18" charset="0"/>
              </a:rPr>
              <a:t>These</a:t>
            </a:r>
            <a:r>
              <a:rPr lang="fr-FR" sz="3600" dirty="0" smtClean="0">
                <a:latin typeface="Times New Roman" pitchFamily="18" charset="0"/>
                <a:cs typeface="Times New Roman" pitchFamily="18" charset="0"/>
              </a:rPr>
              <a:t> </a:t>
            </a:r>
            <a:r>
              <a:rPr lang="fr-FR" sz="3600" dirty="0" err="1" smtClean="0">
                <a:latin typeface="Times New Roman" pitchFamily="18" charset="0"/>
                <a:cs typeface="Times New Roman" pitchFamily="18" charset="0"/>
              </a:rPr>
              <a:t>individuals</a:t>
            </a:r>
            <a:r>
              <a:rPr lang="fr-FR" sz="3600" dirty="0" smtClean="0">
                <a:latin typeface="Times New Roman" pitchFamily="18" charset="0"/>
                <a:cs typeface="Times New Roman" pitchFamily="18" charset="0"/>
              </a:rPr>
              <a:t>  and </a:t>
            </a:r>
            <a:r>
              <a:rPr lang="fr-FR" sz="3600" dirty="0" err="1" smtClean="0">
                <a:latin typeface="Times New Roman" pitchFamily="18" charset="0"/>
                <a:cs typeface="Times New Roman" pitchFamily="18" charset="0"/>
              </a:rPr>
              <a:t>agencies</a:t>
            </a:r>
            <a:r>
              <a:rPr lang="fr-FR" sz="3600" dirty="0" smtClean="0">
                <a:latin typeface="Times New Roman" pitchFamily="18" charset="0"/>
                <a:cs typeface="Times New Roman" pitchFamily="18" charset="0"/>
              </a:rPr>
              <a:t> </a:t>
            </a:r>
            <a:r>
              <a:rPr lang="fr-FR" sz="3600" dirty="0" err="1" smtClean="0">
                <a:latin typeface="Times New Roman" pitchFamily="18" charset="0"/>
                <a:cs typeface="Times New Roman" pitchFamily="18" charset="0"/>
              </a:rPr>
              <a:t>include</a:t>
            </a:r>
            <a:r>
              <a:rPr lang="fr-FR" sz="3600" dirty="0" smtClean="0">
                <a:latin typeface="Times New Roman" pitchFamily="18" charset="0"/>
                <a:cs typeface="Times New Roman" pitchFamily="18" charset="0"/>
              </a:rPr>
              <a:t> </a:t>
            </a:r>
            <a:r>
              <a:rPr lang="fr-FR" sz="3600" dirty="0" err="1" smtClean="0">
                <a:latin typeface="Times New Roman" pitchFamily="18" charset="0"/>
                <a:cs typeface="Times New Roman" pitchFamily="18" charset="0"/>
              </a:rPr>
              <a:t>globalization</a:t>
            </a:r>
            <a:r>
              <a:rPr lang="fr-FR" sz="3600" dirty="0" smtClean="0">
                <a:latin typeface="Times New Roman" pitchFamily="18" charset="0"/>
                <a:cs typeface="Times New Roman" pitchFamily="18" charset="0"/>
              </a:rPr>
              <a:t> </a:t>
            </a:r>
            <a:r>
              <a:rPr lang="fr-FR" sz="3600" dirty="0" err="1" smtClean="0">
                <a:latin typeface="Times New Roman" pitchFamily="18" charset="0"/>
                <a:cs typeface="Times New Roman" pitchFamily="18" charset="0"/>
              </a:rPr>
              <a:t>proponents</a:t>
            </a:r>
            <a:r>
              <a:rPr lang="fr-FR" sz="3600" dirty="0" smtClean="0">
                <a:latin typeface="Times New Roman" pitchFamily="18" charset="0"/>
                <a:cs typeface="Times New Roman" pitchFamily="18" charset="0"/>
              </a:rPr>
              <a:t> and the </a:t>
            </a:r>
            <a:r>
              <a:rPr lang="fr-FR" sz="3600" dirty="0" err="1" smtClean="0">
                <a:latin typeface="Times New Roman" pitchFamily="18" charset="0"/>
                <a:cs typeface="Times New Roman" pitchFamily="18" charset="0"/>
              </a:rPr>
              <a:t>financial</a:t>
            </a:r>
            <a:r>
              <a:rPr lang="fr-FR" sz="3600" dirty="0" smtClean="0">
                <a:latin typeface="Times New Roman" pitchFamily="18" charset="0"/>
                <a:cs typeface="Times New Roman" pitchFamily="18" charset="0"/>
              </a:rPr>
              <a:t> institutions.</a:t>
            </a:r>
            <a:endParaRPr lang="fr-FR" sz="36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071546"/>
            <a:ext cx="8686800" cy="5643602"/>
          </a:xfrm>
          <a:solidFill>
            <a:schemeClr val="accent1">
              <a:lumMod val="20000"/>
              <a:lumOff val="80000"/>
            </a:schemeClr>
          </a:solidFill>
        </p:spPr>
        <p:txBody>
          <a:bodyPr>
            <a:normAutofit/>
          </a:bodyPr>
          <a:lstStyle/>
          <a:p>
            <a:pPr algn="just">
              <a:buNone/>
            </a:pPr>
            <a:r>
              <a:rPr lang="en-US" b="1" dirty="0" smtClean="0"/>
              <a:t>           The discourse  practices are articulated  between national and supra-national  interests as well as between </a:t>
            </a:r>
            <a:r>
              <a:rPr lang="en-US" b="1" dirty="0" err="1" smtClean="0"/>
              <a:t>hybridity</a:t>
            </a:r>
            <a:r>
              <a:rPr lang="en-US" b="1" dirty="0" smtClean="0"/>
              <a:t> and uniformity of the practices ( Jessop, 2004).</a:t>
            </a:r>
          </a:p>
          <a:p>
            <a:pPr algn="just">
              <a:buNone/>
            </a:pPr>
            <a:endParaRPr lang="en-US" b="1" dirty="0" smtClean="0"/>
          </a:p>
          <a:p>
            <a:pPr algn="just">
              <a:buNone/>
            </a:pPr>
            <a:r>
              <a:rPr lang="en-US" b="1" dirty="0" smtClean="0"/>
              <a:t>            </a:t>
            </a:r>
            <a:endParaRPr lang="fr-F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20000"/>
              <a:lumOff val="80000"/>
            </a:schemeClr>
          </a:solidFill>
        </p:spPr>
        <p:txBody>
          <a:bodyPr>
            <a:normAutofit/>
          </a:bodyPr>
          <a:lstStyle/>
          <a:p>
            <a:pPr algn="just">
              <a:buNone/>
            </a:pPr>
            <a:r>
              <a:rPr lang="fr-FR" sz="45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Analytical</a:t>
            </a:r>
            <a:r>
              <a:rPr lang="fr-FR" sz="45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Framework</a:t>
            </a:r>
          </a:p>
          <a:p>
            <a:pPr algn="just">
              <a:buNone/>
            </a:pPr>
            <a:endParaRPr lang="fr-FR" sz="4500" b="1" dirty="0" smtClean="0">
              <a:solidFill>
                <a:srgbClr val="C00000"/>
              </a:solidFill>
            </a:endParaRPr>
          </a:p>
          <a:p>
            <a:pPr algn="just">
              <a:buNone/>
            </a:pPr>
            <a:r>
              <a:rPr lang="fr-FR" sz="4500" b="1" dirty="0" smtClean="0">
                <a:solidFill>
                  <a:srgbClr val="C00000"/>
                </a:solidFill>
              </a:rPr>
              <a:t>    </a:t>
            </a:r>
            <a:r>
              <a:rPr lang="fr-FR" sz="4500" b="1" dirty="0" smtClean="0">
                <a:solidFill>
                  <a:schemeClr val="tx1"/>
                </a:solidFill>
                <a:latin typeface="Times New Roman" pitchFamily="18" charset="0"/>
                <a:cs typeface="Times New Roman" pitchFamily="18" charset="0"/>
              </a:rPr>
              <a:t>CDA  </a:t>
            </a:r>
            <a:r>
              <a:rPr lang="fr-FR" sz="4500" b="1" dirty="0" err="1" smtClean="0">
                <a:solidFill>
                  <a:schemeClr val="tx1"/>
                </a:solidFill>
                <a:latin typeface="Times New Roman" pitchFamily="18" charset="0"/>
                <a:cs typeface="Times New Roman" pitchFamily="18" charset="0"/>
              </a:rPr>
              <a:t>allows</a:t>
            </a:r>
            <a:r>
              <a:rPr lang="fr-FR" sz="4500" b="1" dirty="0" smtClean="0">
                <a:solidFill>
                  <a:schemeClr val="tx1"/>
                </a:solidFill>
                <a:latin typeface="Times New Roman" pitchFamily="18" charset="0"/>
                <a:cs typeface="Times New Roman" pitchFamily="18" charset="0"/>
              </a:rPr>
              <a:t> us to </a:t>
            </a:r>
            <a:r>
              <a:rPr lang="fr-FR" sz="4500" b="1" dirty="0" err="1" smtClean="0">
                <a:solidFill>
                  <a:schemeClr val="tx1"/>
                </a:solidFill>
                <a:latin typeface="Times New Roman" pitchFamily="18" charset="0"/>
                <a:cs typeface="Times New Roman" pitchFamily="18" charset="0"/>
              </a:rPr>
              <a:t>oscillate</a:t>
            </a:r>
            <a:r>
              <a:rPr lang="fr-FR" sz="4500" b="1" dirty="0" smtClean="0">
                <a:solidFill>
                  <a:schemeClr val="tx1"/>
                </a:solidFill>
                <a:latin typeface="Times New Roman" pitchFamily="18" charset="0"/>
                <a:cs typeface="Times New Roman" pitchFamily="18" charset="0"/>
              </a:rPr>
              <a:t> </a:t>
            </a:r>
            <a:r>
              <a:rPr lang="fr-FR" sz="4500" b="1" dirty="0" err="1" smtClean="0">
                <a:solidFill>
                  <a:schemeClr val="tx1"/>
                </a:solidFill>
                <a:latin typeface="Times New Roman" pitchFamily="18" charset="0"/>
                <a:cs typeface="Times New Roman" pitchFamily="18" charset="0"/>
              </a:rPr>
              <a:t>between</a:t>
            </a:r>
            <a:r>
              <a:rPr lang="fr-FR" sz="4500" b="1" dirty="0" smtClean="0">
                <a:solidFill>
                  <a:schemeClr val="tx1"/>
                </a:solidFill>
                <a:latin typeface="Times New Roman" pitchFamily="18" charset="0"/>
                <a:cs typeface="Times New Roman" pitchFamily="18" charset="0"/>
              </a:rPr>
              <a:t> the </a:t>
            </a:r>
            <a:r>
              <a:rPr lang="fr-FR" sz="4500" b="1" dirty="0" err="1" smtClean="0">
                <a:solidFill>
                  <a:schemeClr val="tx1"/>
                </a:solidFill>
                <a:latin typeface="Times New Roman" pitchFamily="18" charset="0"/>
                <a:cs typeface="Times New Roman" pitchFamily="18" charset="0"/>
              </a:rPr>
              <a:t>pardigms</a:t>
            </a:r>
            <a:r>
              <a:rPr lang="fr-FR" sz="4500" b="1" dirty="0" smtClean="0">
                <a:solidFill>
                  <a:schemeClr val="tx1"/>
                </a:solidFill>
                <a:latin typeface="Times New Roman" pitchFamily="18" charset="0"/>
                <a:cs typeface="Times New Roman" pitchFamily="18" charset="0"/>
              </a:rPr>
              <a:t> of </a:t>
            </a:r>
            <a:r>
              <a:rPr lang="fr-FR" sz="4500" b="1" dirty="0" err="1" smtClean="0">
                <a:solidFill>
                  <a:schemeClr val="tx1"/>
                </a:solidFill>
                <a:latin typeface="Times New Roman" pitchFamily="18" charset="0"/>
                <a:cs typeface="Times New Roman" pitchFamily="18" charset="0"/>
              </a:rPr>
              <a:t>explanatory</a:t>
            </a:r>
            <a:r>
              <a:rPr lang="fr-FR" sz="4500" b="1" dirty="0" smtClean="0">
                <a:solidFill>
                  <a:schemeClr val="tx1"/>
                </a:solidFill>
                <a:latin typeface="Times New Roman" pitchFamily="18" charset="0"/>
                <a:cs typeface="Times New Roman" pitchFamily="18" charset="0"/>
              </a:rPr>
              <a:t> critique  and the </a:t>
            </a:r>
            <a:r>
              <a:rPr lang="fr-FR" sz="4500" b="1" dirty="0" err="1" smtClean="0">
                <a:solidFill>
                  <a:schemeClr val="tx1"/>
                </a:solidFill>
                <a:latin typeface="Times New Roman" pitchFamily="18" charset="0"/>
                <a:cs typeface="Times New Roman" pitchFamily="18" charset="0"/>
              </a:rPr>
              <a:t>linguistic</a:t>
            </a:r>
            <a:r>
              <a:rPr lang="fr-FR" sz="4500" b="1" dirty="0" smtClean="0">
                <a:solidFill>
                  <a:schemeClr val="tx1"/>
                </a:solidFill>
                <a:latin typeface="Times New Roman" pitchFamily="18" charset="0"/>
                <a:cs typeface="Times New Roman" pitchFamily="18" charset="0"/>
              </a:rPr>
              <a:t> </a:t>
            </a:r>
            <a:r>
              <a:rPr lang="fr-FR" sz="4500" b="1" dirty="0" err="1" smtClean="0">
                <a:solidFill>
                  <a:schemeClr val="tx1"/>
                </a:solidFill>
                <a:latin typeface="Times New Roman" pitchFamily="18" charset="0"/>
                <a:cs typeface="Times New Roman" pitchFamily="18" charset="0"/>
              </a:rPr>
              <a:t>analysis</a:t>
            </a:r>
            <a:r>
              <a:rPr lang="fr-FR" sz="4500" b="1" dirty="0" smtClean="0">
                <a:solidFill>
                  <a:schemeClr val="tx1"/>
                </a:solidFill>
                <a:latin typeface="Times New Roman" pitchFamily="18" charset="0"/>
                <a:cs typeface="Times New Roman" pitchFamily="18" charset="0"/>
              </a:rPr>
              <a:t> of </a:t>
            </a:r>
            <a:r>
              <a:rPr lang="fr-FR" sz="4500" b="1" dirty="0" err="1" smtClean="0">
                <a:solidFill>
                  <a:schemeClr val="tx1"/>
                </a:solidFill>
                <a:latin typeface="Times New Roman" pitchFamily="18" charset="0"/>
                <a:cs typeface="Times New Roman" pitchFamily="18" charset="0"/>
              </a:rPr>
              <a:t>texts</a:t>
            </a:r>
            <a:r>
              <a:rPr lang="fr-FR" sz="4500" b="1" dirty="0" smtClean="0">
                <a:solidFill>
                  <a:schemeClr val="tx1"/>
                </a:solidFill>
                <a:latin typeface="Times New Roman" pitchFamily="18" charset="0"/>
                <a:cs typeface="Times New Roman" pitchFamily="18" charset="0"/>
              </a:rPr>
              <a:t>.</a:t>
            </a:r>
          </a:p>
          <a:p>
            <a:pPr algn="just">
              <a:buNone/>
            </a:pPr>
            <a:endParaRPr lang="fr-FR" sz="4500" b="1" dirty="0" smtClean="0">
              <a:solidFill>
                <a:srgbClr val="C00000"/>
              </a:solidFill>
            </a:endParaRPr>
          </a:p>
          <a:p>
            <a:pPr algn="just">
              <a:buNone/>
            </a:pPr>
            <a:r>
              <a:rPr lang="fr-FR" sz="4500" b="1" dirty="0" smtClean="0">
                <a:solidFill>
                  <a:srgbClr val="C00000"/>
                </a:solidFill>
              </a:rPr>
              <a:t>        </a:t>
            </a:r>
            <a:endParaRPr lang="en-US" dirty="0" smtClean="0"/>
          </a:p>
          <a:p>
            <a:pPr algn="just">
              <a:buNone/>
            </a:pP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14290"/>
            <a:ext cx="8686800" cy="6429420"/>
          </a:xfrm>
          <a:solidFill>
            <a:schemeClr val="accent1">
              <a:lumMod val="20000"/>
              <a:lumOff val="80000"/>
            </a:schemeClr>
          </a:solidFill>
        </p:spPr>
        <p:txBody>
          <a:bodyPr>
            <a:normAutofit/>
          </a:bodyPr>
          <a:lstStyle/>
          <a:p>
            <a:pPr algn="just">
              <a:buNone/>
            </a:pPr>
            <a:r>
              <a:rPr lang="fr-FR" dirty="0" smtClean="0">
                <a:effectLst>
                  <a:outerShdw blurRad="38100" dist="38100" dir="2700000" algn="tl">
                    <a:srgbClr val="000000">
                      <a:alpha val="43137"/>
                    </a:srgbClr>
                  </a:outerShdw>
                </a:effectLst>
              </a:rPr>
              <a:t>     </a:t>
            </a:r>
          </a:p>
          <a:p>
            <a:pPr algn="just">
              <a:buNone/>
            </a:pPr>
            <a:endParaRPr lang="fr-FR" dirty="0" smtClean="0">
              <a:effectLst>
                <a:outerShdw blurRad="38100" dist="38100" dir="2700000" algn="tl">
                  <a:srgbClr val="000000">
                    <a:alpha val="43137"/>
                  </a:srgbClr>
                </a:outerShdw>
              </a:effectLst>
            </a:endParaRPr>
          </a:p>
          <a:p>
            <a:pPr algn="just">
              <a:buNone/>
            </a:pPr>
            <a:r>
              <a:rPr lang="fr-FR" dirty="0" smtClean="0">
                <a:effectLst>
                  <a:outerShdw blurRad="38100" dist="38100" dir="2700000" algn="tl">
                    <a:srgbClr val="000000">
                      <a:alpha val="43137"/>
                    </a:srgbClr>
                  </a:outerShdw>
                </a:effectLst>
              </a:rPr>
              <a:t>                  CDA </a:t>
            </a:r>
            <a:r>
              <a:rPr lang="fr-FR" dirty="0" err="1" smtClean="0">
                <a:effectLst>
                  <a:outerShdw blurRad="38100" dist="38100" dir="2700000" algn="tl">
                    <a:srgbClr val="000000">
                      <a:alpha val="43137"/>
                    </a:srgbClr>
                  </a:outerShdw>
                </a:effectLst>
              </a:rPr>
              <a:t>is</a:t>
            </a:r>
            <a:r>
              <a:rPr lang="fr-FR" dirty="0" smtClean="0">
                <a:effectLst>
                  <a:outerShdw blurRad="38100" dist="38100" dir="2700000" algn="tl">
                    <a:srgbClr val="000000">
                      <a:alpha val="43137"/>
                    </a:srgbClr>
                  </a:outerShdw>
                </a:effectLst>
              </a:rPr>
              <a:t> applicable to </a:t>
            </a:r>
            <a:r>
              <a:rPr lang="fr-FR" dirty="0" err="1" smtClean="0">
                <a:effectLst>
                  <a:outerShdw blurRad="38100" dist="38100" dir="2700000" algn="tl">
                    <a:srgbClr val="000000">
                      <a:alpha val="43137"/>
                    </a:srgbClr>
                  </a:outerShdw>
                </a:effectLst>
              </a:rPr>
              <a:t>investigating</a:t>
            </a:r>
            <a:r>
              <a:rPr lang="fr-FR" dirty="0" smtClean="0">
                <a:effectLst>
                  <a:outerShdw blurRad="38100" dist="38100" dir="2700000" algn="tl">
                    <a:srgbClr val="000000">
                      <a:alpha val="43137"/>
                    </a:srgbClr>
                  </a:outerShdw>
                </a:effectLst>
              </a:rPr>
              <a:t> the </a:t>
            </a:r>
            <a:r>
              <a:rPr lang="fr-FR" dirty="0" err="1" smtClean="0">
                <a:effectLst>
                  <a:outerShdw blurRad="38100" dist="38100" dir="2700000" algn="tl">
                    <a:srgbClr val="000000">
                      <a:alpha val="43137"/>
                    </a:srgbClr>
                  </a:outerShdw>
                </a:effectLst>
              </a:rPr>
              <a:t>relationship</a:t>
            </a:r>
            <a:r>
              <a:rPr lang="fr-FR" dirty="0" smtClean="0">
                <a:effectLst>
                  <a:outerShdw blurRad="38100" dist="38100" dir="2700000" algn="tl">
                    <a:srgbClr val="000000">
                      <a:alpha val="43137"/>
                    </a:srgbClr>
                  </a:outerShdw>
                </a:effectLst>
              </a:rPr>
              <a:t> </a:t>
            </a:r>
            <a:r>
              <a:rPr lang="fr-FR" dirty="0" err="1" smtClean="0">
                <a:effectLst>
                  <a:outerShdw blurRad="38100" dist="38100" dir="2700000" algn="tl">
                    <a:srgbClr val="000000">
                      <a:alpha val="43137"/>
                    </a:srgbClr>
                  </a:outerShdw>
                </a:effectLst>
              </a:rPr>
              <a:t>between</a:t>
            </a:r>
            <a:r>
              <a:rPr lang="fr-FR" dirty="0" smtClean="0">
                <a:effectLst>
                  <a:outerShdw blurRad="38100" dist="38100" dir="2700000" algn="tl">
                    <a:srgbClr val="000000">
                      <a:alpha val="43137"/>
                    </a:srgbClr>
                  </a:outerShdw>
                </a:effectLst>
              </a:rPr>
              <a:t> </a:t>
            </a:r>
            <a:r>
              <a:rPr lang="fr-FR" dirty="0" err="1" smtClean="0">
                <a:effectLst>
                  <a:outerShdw blurRad="38100" dist="38100" dir="2700000" algn="tl">
                    <a:srgbClr val="000000">
                      <a:alpha val="43137"/>
                    </a:srgbClr>
                  </a:outerShdw>
                </a:effectLst>
              </a:rPr>
              <a:t>globalization</a:t>
            </a:r>
            <a:r>
              <a:rPr lang="fr-FR" dirty="0" smtClean="0">
                <a:effectLst>
                  <a:outerShdw blurRad="38100" dist="38100" dir="2700000" algn="tl">
                    <a:srgbClr val="000000">
                      <a:alpha val="43137"/>
                    </a:srgbClr>
                  </a:outerShdw>
                </a:effectLst>
              </a:rPr>
              <a:t>  and </a:t>
            </a:r>
            <a:r>
              <a:rPr lang="fr-FR" dirty="0" err="1" smtClean="0">
                <a:effectLst>
                  <a:outerShdw blurRad="38100" dist="38100" dir="2700000" algn="tl">
                    <a:srgbClr val="000000">
                      <a:alpha val="43137"/>
                    </a:srgbClr>
                  </a:outerShdw>
                </a:effectLst>
              </a:rPr>
              <a:t>its</a:t>
            </a:r>
            <a:r>
              <a:rPr lang="fr-FR" dirty="0" smtClean="0">
                <a:effectLst>
                  <a:outerShdw blurRad="38100" dist="38100" dir="2700000" algn="tl">
                    <a:srgbClr val="000000">
                      <a:alpha val="43137"/>
                    </a:srgbClr>
                  </a:outerShdw>
                </a:effectLst>
              </a:rPr>
              <a:t> </a:t>
            </a:r>
            <a:r>
              <a:rPr lang="fr-FR" dirty="0" err="1" smtClean="0">
                <a:effectLst>
                  <a:outerShdw blurRad="38100" dist="38100" dir="2700000" algn="tl">
                    <a:srgbClr val="000000">
                      <a:alpha val="43137"/>
                    </a:srgbClr>
                  </a:outerShdw>
                </a:effectLst>
              </a:rPr>
              <a:t>ideology</a:t>
            </a:r>
            <a:r>
              <a:rPr lang="fr-FR" dirty="0" smtClean="0">
                <a:effectLst>
                  <a:outerShdw blurRad="38100" dist="38100" dir="2700000" algn="tl">
                    <a:srgbClr val="000000">
                      <a:alpha val="43137"/>
                    </a:srgbClr>
                  </a:outerShdw>
                </a:effectLst>
              </a:rPr>
              <a:t>, </a:t>
            </a:r>
            <a:r>
              <a:rPr lang="fr-FR" dirty="0" err="1" smtClean="0">
                <a:effectLst>
                  <a:outerShdw blurRad="38100" dist="38100" dir="2700000" algn="tl">
                    <a:srgbClr val="000000">
                      <a:alpha val="43137"/>
                    </a:srgbClr>
                  </a:outerShdw>
                </a:effectLst>
              </a:rPr>
              <a:t>because</a:t>
            </a:r>
            <a:r>
              <a:rPr lang="fr-FR" dirty="0" smtClean="0">
                <a:effectLst>
                  <a:outerShdw blurRad="38100" dist="38100" dir="2700000" algn="tl">
                    <a:srgbClr val="000000">
                      <a:alpha val="43137"/>
                    </a:srgbClr>
                  </a:outerShdw>
                </a:effectLst>
              </a:rPr>
              <a:t> CDA explores how social </a:t>
            </a:r>
            <a:r>
              <a:rPr lang="fr-FR" dirty="0" err="1" smtClean="0">
                <a:effectLst>
                  <a:outerShdw blurRad="38100" dist="38100" dir="2700000" algn="tl">
                    <a:srgbClr val="000000">
                      <a:alpha val="43137"/>
                    </a:srgbClr>
                  </a:outerShdw>
                </a:effectLst>
              </a:rPr>
              <a:t>events</a:t>
            </a:r>
            <a:r>
              <a:rPr lang="fr-FR" dirty="0" smtClean="0">
                <a:effectLst>
                  <a:outerShdw blurRad="38100" dist="38100" dir="2700000" algn="tl">
                    <a:srgbClr val="000000">
                      <a:alpha val="43137"/>
                    </a:srgbClr>
                  </a:outerShdw>
                </a:effectLst>
              </a:rPr>
              <a:t> ( </a:t>
            </a:r>
            <a:r>
              <a:rPr lang="fr-FR" dirty="0" err="1" smtClean="0">
                <a:effectLst>
                  <a:outerShdw blurRad="38100" dist="38100" dir="2700000" algn="tl">
                    <a:srgbClr val="000000">
                      <a:alpha val="43137"/>
                    </a:srgbClr>
                  </a:outerShdw>
                </a:effectLst>
              </a:rPr>
              <a:t>texts</a:t>
            </a:r>
            <a:r>
              <a:rPr lang="fr-FR" dirty="0" smtClean="0">
                <a:effectLst>
                  <a:outerShdw blurRad="38100" dist="38100" dir="2700000" algn="tl">
                    <a:srgbClr val="000000">
                      <a:alpha val="43137"/>
                    </a:srgbClr>
                  </a:outerShdw>
                </a:effectLst>
              </a:rPr>
              <a:t>) , social practices ( </a:t>
            </a:r>
            <a:r>
              <a:rPr lang="fr-FR" dirty="0" err="1" smtClean="0">
                <a:effectLst>
                  <a:outerShdw blurRad="38100" dist="38100" dir="2700000" algn="tl">
                    <a:srgbClr val="000000">
                      <a:alpha val="43137"/>
                    </a:srgbClr>
                  </a:outerShdw>
                </a:effectLst>
              </a:rPr>
              <a:t>orders</a:t>
            </a:r>
            <a:r>
              <a:rPr lang="fr-FR" dirty="0" smtClean="0">
                <a:effectLst>
                  <a:outerShdw blurRad="38100" dist="38100" dir="2700000" algn="tl">
                    <a:srgbClr val="000000">
                      <a:alpha val="43137"/>
                    </a:srgbClr>
                  </a:outerShdw>
                </a:effectLst>
              </a:rPr>
              <a:t> of </a:t>
            </a:r>
            <a:r>
              <a:rPr lang="fr-FR" dirty="0" err="1" smtClean="0">
                <a:effectLst>
                  <a:outerShdw blurRad="38100" dist="38100" dir="2700000" algn="tl">
                    <a:srgbClr val="000000">
                      <a:alpha val="43137"/>
                    </a:srgbClr>
                  </a:outerShdw>
                </a:effectLst>
              </a:rPr>
              <a:t>discourse</a:t>
            </a:r>
            <a:r>
              <a:rPr lang="fr-FR" dirty="0" smtClean="0">
                <a:effectLst>
                  <a:outerShdw blurRad="38100" dist="38100" dir="2700000" algn="tl">
                    <a:srgbClr val="000000">
                      <a:alpha val="43137"/>
                    </a:srgbClr>
                  </a:outerShdw>
                </a:effectLst>
              </a:rPr>
              <a:t>), and social structures  ( </a:t>
            </a:r>
            <a:r>
              <a:rPr lang="fr-FR" dirty="0" err="1" smtClean="0">
                <a:effectLst>
                  <a:outerShdw blurRad="38100" dist="38100" dir="2700000" algn="tl">
                    <a:srgbClr val="000000">
                      <a:alpha val="43137"/>
                    </a:srgbClr>
                  </a:outerShdw>
                </a:effectLst>
              </a:rPr>
              <a:t>language</a:t>
            </a:r>
            <a:r>
              <a:rPr lang="fr-FR" dirty="0" smtClean="0">
                <a:effectLst>
                  <a:outerShdw blurRad="38100" dist="38100" dir="2700000" algn="tl">
                    <a:srgbClr val="000000">
                      <a:alpha val="43137"/>
                    </a:srgbClr>
                  </a:outerShdw>
                </a:effectLst>
              </a:rPr>
              <a:t>)  </a:t>
            </a:r>
            <a:r>
              <a:rPr lang="fr-FR" dirty="0" err="1" smtClean="0">
                <a:effectLst>
                  <a:outerShdw blurRad="38100" dist="38100" dir="2700000" algn="tl">
                    <a:srgbClr val="000000">
                      <a:alpha val="43137"/>
                    </a:srgbClr>
                  </a:outerShdw>
                </a:effectLst>
              </a:rPr>
              <a:t>arize</a:t>
            </a:r>
            <a:r>
              <a:rPr lang="fr-FR" dirty="0" smtClean="0">
                <a:effectLst>
                  <a:outerShdw blurRad="38100" dist="38100" dir="2700000" algn="tl">
                    <a:srgbClr val="000000">
                      <a:alpha val="43137"/>
                    </a:srgbClr>
                  </a:outerShdw>
                </a:effectLst>
              </a:rPr>
              <a:t>  </a:t>
            </a:r>
            <a:r>
              <a:rPr lang="fr-FR" dirty="0" err="1" smtClean="0">
                <a:effectLst>
                  <a:outerShdw blurRad="38100" dist="38100" dir="2700000" algn="tl">
                    <a:srgbClr val="000000">
                      <a:alpha val="43137"/>
                    </a:srgbClr>
                  </a:outerShdw>
                </a:effectLst>
              </a:rPr>
              <a:t>from</a:t>
            </a:r>
            <a:r>
              <a:rPr lang="fr-FR" dirty="0" smtClean="0">
                <a:effectLst>
                  <a:outerShdw blurRad="38100" dist="38100" dir="2700000" algn="tl">
                    <a:srgbClr val="000000">
                      <a:alpha val="43137"/>
                    </a:srgbClr>
                  </a:outerShdw>
                </a:effectLst>
              </a:rPr>
              <a:t> and are </a:t>
            </a:r>
            <a:r>
              <a:rPr lang="fr-FR" dirty="0" err="1" smtClean="0">
                <a:effectLst>
                  <a:outerShdw blurRad="38100" dist="38100" dir="2700000" algn="tl">
                    <a:srgbClr val="000000">
                      <a:alpha val="43137"/>
                    </a:srgbClr>
                  </a:outerShdw>
                </a:effectLst>
              </a:rPr>
              <a:t>ideologically</a:t>
            </a:r>
            <a:r>
              <a:rPr lang="fr-FR" dirty="0" smtClean="0">
                <a:effectLst>
                  <a:outerShdw blurRad="38100" dist="38100" dir="2700000" algn="tl">
                    <a:srgbClr val="000000">
                      <a:alpha val="43137"/>
                    </a:srgbClr>
                  </a:outerShdw>
                </a:effectLst>
              </a:rPr>
              <a:t> </a:t>
            </a:r>
            <a:r>
              <a:rPr lang="fr-FR" dirty="0" err="1" smtClean="0">
                <a:effectLst>
                  <a:outerShdw blurRad="38100" dist="38100" dir="2700000" algn="tl">
                    <a:srgbClr val="000000">
                      <a:alpha val="43137"/>
                    </a:srgbClr>
                  </a:outerShdw>
                </a:effectLst>
              </a:rPr>
              <a:t>shared</a:t>
            </a:r>
            <a:r>
              <a:rPr lang="fr-FR" dirty="0" smtClean="0">
                <a:effectLst>
                  <a:outerShdw blurRad="38100" dist="38100" dir="2700000" algn="tl">
                    <a:srgbClr val="000000">
                      <a:alpha val="43137"/>
                    </a:srgbClr>
                  </a:outerShdw>
                </a:effectLst>
              </a:rPr>
              <a:t> relations of </a:t>
            </a:r>
            <a:r>
              <a:rPr lang="fr-FR" dirty="0" err="1" smtClean="0">
                <a:effectLst>
                  <a:outerShdw blurRad="38100" dist="38100" dir="2700000" algn="tl">
                    <a:srgbClr val="000000">
                      <a:alpha val="43137"/>
                    </a:srgbClr>
                  </a:outerShdw>
                </a:effectLst>
              </a:rPr>
              <a:t>elements</a:t>
            </a:r>
            <a:endParaRPr lang="fr-FR" dirty="0">
              <a:effectLst>
                <a:outerShdw blurRad="38100" dist="38100" dir="2700000" algn="tl">
                  <a:srgbClr val="000000">
                    <a:alpha val="43137"/>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500042"/>
            <a:ext cx="8686800" cy="6143668"/>
          </a:xfrm>
          <a:solidFill>
            <a:schemeClr val="accent1">
              <a:lumMod val="20000"/>
              <a:lumOff val="80000"/>
            </a:schemeClr>
          </a:solidFill>
        </p:spPr>
        <p:txBody>
          <a:bodyPr>
            <a:normAutofit/>
          </a:bodyPr>
          <a:lstStyle/>
          <a:p>
            <a:pPr algn="just">
              <a:buNone/>
            </a:pPr>
            <a:r>
              <a:rPr lang="fr-FR" dirty="0" smtClean="0"/>
              <a:t>                             </a:t>
            </a:r>
            <a:r>
              <a:rPr lang="en-US" sz="2800" b="1" dirty="0" smtClean="0"/>
              <a:t>The ISAs perform these functions by bathing the society in official discourse. They legitimize the existence and the power or behavior of the ruling class. They are crucially important channels for the transmission of 'rules of conduct' in society.</a:t>
            </a:r>
          </a:p>
          <a:p>
            <a:pPr algn="just">
              <a:buNone/>
            </a:pPr>
            <a:endParaRPr lang="en-US" sz="2800" b="1" dirty="0" smtClean="0"/>
          </a:p>
          <a:p>
            <a:pPr algn="just">
              <a:buNone/>
            </a:pPr>
            <a:r>
              <a:rPr lang="en-US" sz="2800" b="1" dirty="0" smtClean="0"/>
              <a:t>            As the guardians of a culture's dominant norms and values, they play a pivotal part in all forms of power. They make us see, make us perceive and make us act and consume in accordance with the ruler's ideologies. </a:t>
            </a:r>
          </a:p>
          <a:p>
            <a:pPr algn="just">
              <a:buNone/>
            </a:pPr>
            <a:endParaRPr lang="en-US" dirty="0" smtClean="0"/>
          </a:p>
          <a:p>
            <a:pPr>
              <a:buNone/>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554163"/>
            <a:ext cx="8686800" cy="1803400"/>
          </a:xfrm>
          <a:solidFill>
            <a:schemeClr val="accent1">
              <a:lumMod val="20000"/>
              <a:lumOff val="80000"/>
            </a:schemeClr>
          </a:solidFill>
        </p:spPr>
        <p:txBody>
          <a:bodyPr>
            <a:normAutofit/>
          </a:bodyPr>
          <a:lstStyle/>
          <a:p>
            <a:pPr>
              <a:buNone/>
            </a:pPr>
            <a:r>
              <a:rPr lang="fr-FR" sz="9600" b="1" dirty="0" err="1" smtClean="0">
                <a:effectLst>
                  <a:outerShdw blurRad="38100" dist="38100" dir="2700000" algn="tl">
                    <a:srgbClr val="000000">
                      <a:alpha val="43137"/>
                    </a:srgbClr>
                  </a:outerShdw>
                </a:effectLst>
              </a:rPr>
              <a:t>Thank</a:t>
            </a:r>
            <a:r>
              <a:rPr lang="fr-FR" sz="9600" b="1" dirty="0" smtClean="0">
                <a:effectLst>
                  <a:outerShdw blurRad="38100" dist="38100" dir="2700000" algn="tl">
                    <a:srgbClr val="000000">
                      <a:alpha val="43137"/>
                    </a:srgbClr>
                  </a:outerShdw>
                </a:effectLst>
              </a:rPr>
              <a:t> </a:t>
            </a:r>
            <a:r>
              <a:rPr lang="fr-FR" sz="9600" b="1" dirty="0" err="1" smtClean="0">
                <a:effectLst>
                  <a:outerShdw blurRad="38100" dist="38100" dir="2700000" algn="tl">
                    <a:srgbClr val="000000">
                      <a:alpha val="43137"/>
                    </a:srgbClr>
                  </a:outerShdw>
                </a:effectLst>
              </a:rPr>
              <a:t>you</a:t>
            </a:r>
            <a:r>
              <a:rPr lang="fr-FR" sz="9600" b="1" dirty="0" smtClean="0">
                <a:effectLst>
                  <a:outerShdw blurRad="38100" dist="38100" dir="2700000" algn="tl">
                    <a:srgbClr val="000000">
                      <a:alpha val="43137"/>
                    </a:srgbClr>
                  </a:outerShdw>
                </a:effectLst>
              </a:rPr>
              <a:t> </a:t>
            </a:r>
            <a:endParaRPr lang="fr-FR" sz="9600" b="1" dirty="0">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40000"/>
              <a:lumOff val="60000"/>
            </a:schemeClr>
          </a:solidFill>
          <a:ln w="28575">
            <a:solidFill>
              <a:schemeClr val="tx1"/>
            </a:solidFill>
          </a:ln>
        </p:spPr>
        <p:txBody>
          <a:bodyPr>
            <a:normAutofit/>
          </a:bodyPr>
          <a:lstStyle/>
          <a:p>
            <a:pPr>
              <a:buNone/>
            </a:pPr>
            <a:r>
              <a:rPr lang="fr-FR" sz="4000" b="1" dirty="0" err="1" smtClean="0">
                <a:solidFill>
                  <a:srgbClr val="FF0000"/>
                </a:solidFill>
                <a:effectLst>
                  <a:outerShdw blurRad="38100" dist="38100" dir="2700000" algn="tl">
                    <a:srgbClr val="000000">
                      <a:alpha val="43137"/>
                    </a:srgbClr>
                  </a:outerShdw>
                </a:effectLst>
              </a:rPr>
              <a:t>What</a:t>
            </a:r>
            <a:r>
              <a:rPr lang="fr-FR" sz="4000" b="1" dirty="0" smtClean="0">
                <a:solidFill>
                  <a:srgbClr val="FF0000"/>
                </a:solidFill>
                <a:effectLst>
                  <a:outerShdw blurRad="38100" dist="38100" dir="2700000" algn="tl">
                    <a:srgbClr val="000000">
                      <a:alpha val="43137"/>
                    </a:srgbClr>
                  </a:outerShdw>
                </a:effectLst>
              </a:rPr>
              <a:t> </a:t>
            </a:r>
            <a:r>
              <a:rPr lang="fr-FR" sz="4000" b="1" dirty="0" err="1" smtClean="0">
                <a:solidFill>
                  <a:srgbClr val="FF0000"/>
                </a:solidFill>
                <a:effectLst>
                  <a:outerShdw blurRad="38100" dist="38100" dir="2700000" algn="tl">
                    <a:srgbClr val="000000">
                      <a:alpha val="43137"/>
                    </a:srgbClr>
                  </a:outerShdw>
                </a:effectLst>
              </a:rPr>
              <a:t>is</a:t>
            </a:r>
            <a:r>
              <a:rPr lang="fr-FR" sz="4000" b="1" dirty="0" smtClean="0">
                <a:solidFill>
                  <a:srgbClr val="FF0000"/>
                </a:solidFill>
                <a:effectLst>
                  <a:outerShdw blurRad="38100" dist="38100" dir="2700000" algn="tl">
                    <a:srgbClr val="000000">
                      <a:alpha val="43137"/>
                    </a:srgbClr>
                  </a:outerShdw>
                </a:effectLst>
              </a:rPr>
              <a:t> </a:t>
            </a:r>
            <a:r>
              <a:rPr lang="fr-FR" sz="4000" b="1" dirty="0" err="1" smtClean="0">
                <a:solidFill>
                  <a:srgbClr val="FF0000"/>
                </a:solidFill>
                <a:effectLst>
                  <a:outerShdw blurRad="38100" dist="38100" dir="2700000" algn="tl">
                    <a:srgbClr val="000000">
                      <a:alpha val="43137"/>
                    </a:srgbClr>
                  </a:outerShdw>
                </a:effectLst>
              </a:rPr>
              <a:t>ideology</a:t>
            </a:r>
            <a:r>
              <a:rPr lang="fr-FR" sz="4000" b="1" dirty="0" smtClean="0">
                <a:solidFill>
                  <a:srgbClr val="FF0000"/>
                </a:solidFill>
                <a:effectLst>
                  <a:outerShdw blurRad="38100" dist="38100" dir="2700000" algn="tl">
                    <a:srgbClr val="000000">
                      <a:alpha val="43137"/>
                    </a:srgbClr>
                  </a:outerShdw>
                </a:effectLst>
              </a:rPr>
              <a:t>?</a:t>
            </a:r>
          </a:p>
          <a:p>
            <a:pPr algn="just">
              <a:buNone/>
            </a:pPr>
            <a:r>
              <a:rPr lang="fr-FR" sz="3600" b="1" dirty="0" smtClean="0">
                <a:effectLst>
                  <a:outerShdw blurRad="38100" dist="38100" dir="2700000" algn="tl">
                    <a:srgbClr val="000000">
                      <a:alpha val="43137"/>
                    </a:srgbClr>
                  </a:outerShdw>
                </a:effectLst>
              </a:rPr>
              <a:t>        </a:t>
            </a:r>
            <a:r>
              <a:rPr lang="en-US"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Historically</a:t>
            </a:r>
            <a:r>
              <a:rPr lang="fr-FR" sz="3600" b="1" dirty="0" smtClean="0">
                <a:effectLst>
                  <a:outerShdw blurRad="38100" dist="38100" dir="2700000" algn="tl">
                    <a:srgbClr val="000000">
                      <a:alpha val="43137"/>
                    </a:srgbClr>
                  </a:outerShdw>
                </a:effectLst>
              </a:rPr>
              <a:t>, the </a:t>
            </a:r>
            <a:r>
              <a:rPr lang="fr-FR" sz="3600" b="1" dirty="0" err="1" smtClean="0">
                <a:effectLst>
                  <a:outerShdw blurRad="38100" dist="38100" dir="2700000" algn="tl">
                    <a:srgbClr val="000000">
                      <a:alpha val="43137"/>
                    </a:srgbClr>
                  </a:outerShdw>
                </a:effectLst>
              </a:rPr>
              <a:t>study</a:t>
            </a:r>
            <a:r>
              <a:rPr lang="fr-FR" sz="3600" b="1" dirty="0" smtClean="0">
                <a:effectLst>
                  <a:outerShdw blurRad="38100" dist="38100" dir="2700000" algn="tl">
                    <a:srgbClr val="000000">
                      <a:alpha val="43137"/>
                    </a:srgbClr>
                  </a:outerShdw>
                </a:effectLst>
              </a:rPr>
              <a:t> of </a:t>
            </a:r>
            <a:r>
              <a:rPr lang="fr-FR" sz="3600" b="1" dirty="0" err="1" smtClean="0">
                <a:effectLst>
                  <a:outerShdw blurRad="38100" dist="38100" dir="2700000" algn="tl">
                    <a:srgbClr val="000000">
                      <a:alpha val="43137"/>
                    </a:srgbClr>
                  </a:outerShdw>
                </a:effectLst>
              </a:rPr>
              <a:t>ideology</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stated</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when</a:t>
            </a:r>
            <a:r>
              <a:rPr lang="fr-FR" sz="3600" b="1" dirty="0" smtClean="0">
                <a:effectLst>
                  <a:outerShdw blurRad="38100" dist="38100" dir="2700000" algn="tl">
                    <a:srgbClr val="000000">
                      <a:alpha val="43137"/>
                    </a:srgbClr>
                  </a:outerShdw>
                </a:effectLst>
              </a:rPr>
              <a:t> French </a:t>
            </a:r>
            <a:r>
              <a:rPr lang="fr-FR" sz="3600" b="1" dirty="0" err="1" smtClean="0">
                <a:effectLst>
                  <a:outerShdw blurRad="38100" dist="38100" dir="2700000" algn="tl">
                    <a:srgbClr val="000000">
                      <a:alpha val="43137"/>
                    </a:srgbClr>
                  </a:outerShdw>
                </a:effectLst>
              </a:rPr>
              <a:t>Aristocrat</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Destutt</a:t>
            </a:r>
            <a:r>
              <a:rPr lang="fr-FR" sz="3600" b="1" dirty="0" smtClean="0">
                <a:effectLst>
                  <a:outerShdw blurRad="38100" dist="38100" dir="2700000" algn="tl">
                    <a:srgbClr val="000000">
                      <a:alpha val="43137"/>
                    </a:srgbClr>
                  </a:outerShdw>
                </a:effectLst>
              </a:rPr>
              <a:t> de Tracy </a:t>
            </a:r>
            <a:r>
              <a:rPr lang="fr-FR" sz="3600" b="1" dirty="0" err="1" smtClean="0">
                <a:effectLst>
                  <a:outerShdw blurRad="38100" dist="38100" dir="2700000" algn="tl">
                    <a:srgbClr val="000000">
                      <a:alpha val="43137"/>
                    </a:srgbClr>
                  </a:outerShdw>
                </a:effectLst>
              </a:rPr>
              <a:t>who</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fought</a:t>
            </a:r>
            <a:r>
              <a:rPr lang="fr-FR" sz="3600" b="1" dirty="0" smtClean="0">
                <a:effectLst>
                  <a:outerShdw blurRad="38100" dist="38100" dir="2700000" algn="tl">
                    <a:srgbClr val="000000">
                      <a:alpha val="43137"/>
                    </a:srgbClr>
                  </a:outerShdw>
                </a:effectLst>
              </a:rPr>
              <a:t> as a </a:t>
            </a:r>
            <a:r>
              <a:rPr lang="fr-FR" sz="3600" b="1" dirty="0" err="1" smtClean="0">
                <a:effectLst>
                  <a:outerShdw blurRad="38100" dist="38100" dir="2700000" algn="tl">
                    <a:srgbClr val="000000">
                      <a:alpha val="43137"/>
                    </a:srgbClr>
                  </a:outerShdw>
                </a:effectLst>
              </a:rPr>
              <a:t>soldier</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during</a:t>
            </a:r>
            <a:r>
              <a:rPr lang="fr-FR" sz="3600" b="1" dirty="0" smtClean="0">
                <a:effectLst>
                  <a:outerShdw blurRad="38100" dist="38100" dir="2700000" algn="tl">
                    <a:srgbClr val="000000">
                      <a:alpha val="43137"/>
                    </a:srgbClr>
                  </a:outerShdw>
                </a:effectLst>
              </a:rPr>
              <a:t> the French  </a:t>
            </a:r>
            <a:r>
              <a:rPr lang="fr-FR" sz="3600" b="1" dirty="0" err="1" smtClean="0">
                <a:effectLst>
                  <a:outerShdw blurRad="38100" dist="38100" dir="2700000" algn="tl">
                    <a:srgbClr val="000000">
                      <a:alpha val="43137"/>
                    </a:srgbClr>
                  </a:outerShdw>
                </a:effectLst>
              </a:rPr>
              <a:t>Revolution</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proposed</a:t>
            </a:r>
            <a:r>
              <a:rPr lang="fr-FR" sz="3600" b="1" dirty="0" smtClean="0">
                <a:effectLst>
                  <a:outerShdw blurRad="38100" dist="38100" dir="2700000" algn="tl">
                    <a:srgbClr val="000000">
                      <a:alpha val="43137"/>
                    </a:srgbClr>
                  </a:outerShdw>
                </a:effectLst>
              </a:rPr>
              <a:t>  ‘ a science  of </a:t>
            </a:r>
            <a:r>
              <a:rPr lang="fr-FR" sz="3600" b="1" dirty="0" err="1" smtClean="0">
                <a:effectLst>
                  <a:outerShdw blurRad="38100" dist="38100" dir="2700000" algn="tl">
                    <a:srgbClr val="000000">
                      <a:alpha val="43137"/>
                    </a:srgbClr>
                  </a:outerShdw>
                </a:effectLst>
              </a:rPr>
              <a:t>ideas</a:t>
            </a:r>
            <a:r>
              <a:rPr lang="fr-FR" sz="3600" b="1" dirty="0" smtClean="0">
                <a:effectLst>
                  <a:outerShdw blurRad="38100" dist="38100" dir="2700000" algn="tl">
                    <a:srgbClr val="000000">
                      <a:alpha val="43137"/>
                    </a:srgbClr>
                  </a:outerShdw>
                </a:effectLst>
              </a:rPr>
              <a:t> ‘ in </a:t>
            </a:r>
            <a:r>
              <a:rPr lang="fr-FR" sz="3600" b="1" dirty="0" err="1" smtClean="0">
                <a:effectLst>
                  <a:outerShdw blurRad="38100" dist="38100" dir="2700000" algn="tl">
                    <a:srgbClr val="000000">
                      <a:alpha val="43137"/>
                    </a:srgbClr>
                  </a:outerShdw>
                </a:effectLst>
              </a:rPr>
              <a:t>his</a:t>
            </a:r>
            <a:r>
              <a:rPr lang="fr-FR" sz="3600" b="1" dirty="0" smtClean="0">
                <a:effectLst>
                  <a:outerShdw blurRad="38100" dist="38100" dir="2700000" algn="tl">
                    <a:srgbClr val="000000">
                      <a:alpha val="43137"/>
                    </a:srgbClr>
                  </a:outerShdw>
                </a:effectLst>
              </a:rPr>
              <a:t> prison </a:t>
            </a:r>
            <a:r>
              <a:rPr lang="fr-FR" sz="3600" b="1" dirty="0" err="1" smtClean="0">
                <a:effectLst>
                  <a:outerShdw blurRad="38100" dist="38100" dir="2700000" algn="tl">
                    <a:srgbClr val="000000">
                      <a:alpha val="43137"/>
                    </a:srgbClr>
                  </a:outerShdw>
                </a:effectLst>
              </a:rPr>
              <a:t>sell</a:t>
            </a:r>
            <a:r>
              <a:rPr lang="fr-FR" sz="3600" b="1" dirty="0" smtClean="0">
                <a:effectLst>
                  <a:outerShdw blurRad="38100" dist="38100" dir="2700000" algn="tl">
                    <a:srgbClr val="000000">
                      <a:alpha val="43137"/>
                    </a:srgbClr>
                  </a:outerShdw>
                </a:effectLst>
              </a:rPr>
              <a:t> and </a:t>
            </a:r>
            <a:r>
              <a:rPr lang="fr-FR" sz="3600" b="1" dirty="0" err="1" smtClean="0">
                <a:effectLst>
                  <a:outerShdw blurRad="38100" dist="38100" dir="2700000" algn="tl">
                    <a:srgbClr val="000000">
                      <a:alpha val="43137"/>
                    </a:srgbClr>
                  </a:outerShdw>
                </a:effectLst>
              </a:rPr>
              <a:t>called</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it</a:t>
            </a:r>
            <a:r>
              <a:rPr lang="fr-FR" sz="3600" b="1" dirty="0" smtClean="0">
                <a:effectLst>
                  <a:outerShdw blurRad="38100" dist="38100" dir="2700000" algn="tl">
                    <a:srgbClr val="000000">
                      <a:alpha val="43137"/>
                    </a:srgbClr>
                  </a:outerShdw>
                </a:effectLst>
              </a:rPr>
              <a:t> ‘ </a:t>
            </a:r>
            <a:r>
              <a:rPr lang="fr-FR" sz="3600" b="1" dirty="0" err="1" smtClean="0">
                <a:effectLst>
                  <a:outerShdw blurRad="38100" dist="38100" dir="2700000" algn="tl">
                    <a:srgbClr val="000000">
                      <a:alpha val="43137"/>
                    </a:srgbClr>
                  </a:outerShdw>
                </a:effectLst>
              </a:rPr>
              <a:t>ideologie</a:t>
            </a:r>
            <a:r>
              <a:rPr lang="fr-FR" sz="3600" b="1" dirty="0" smtClean="0">
                <a:effectLst>
                  <a:outerShdw blurRad="38100" dist="38100" dir="2700000" algn="tl">
                    <a:srgbClr val="000000">
                      <a:alpha val="43137"/>
                    </a:srgbClr>
                  </a:outerShdw>
                </a:effectLst>
              </a:rPr>
              <a:t>’. </a:t>
            </a:r>
          </a:p>
          <a:p>
            <a:pPr algn="just">
              <a:buNone/>
            </a:pPr>
            <a:endParaRPr lang="fr-FR" sz="3600" b="1" dirty="0" smtClean="0">
              <a:effectLst>
                <a:outerShdw blurRad="38100" dist="38100" dir="2700000" algn="tl">
                  <a:srgbClr val="000000">
                    <a:alpha val="43137"/>
                  </a:srgbClr>
                </a:outerShdw>
              </a:effectLst>
            </a:endParaRPr>
          </a:p>
          <a:p>
            <a:pPr algn="just">
              <a:buNone/>
            </a:pP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Since</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then</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sociologists</a:t>
            </a:r>
            <a:r>
              <a:rPr lang="fr-FR" sz="3600" b="1" dirty="0" smtClean="0">
                <a:effectLst>
                  <a:outerShdw blurRad="38100" dist="38100" dir="2700000" algn="tl">
                    <a:srgbClr val="000000">
                      <a:alpha val="43137"/>
                    </a:srgbClr>
                  </a:outerShdw>
                </a:effectLst>
              </a:rPr>
              <a:t> and </a:t>
            </a:r>
            <a:r>
              <a:rPr lang="fr-FR" sz="3600" b="1" dirty="0" err="1" smtClean="0">
                <a:effectLst>
                  <a:outerShdw blurRad="38100" dist="38100" dir="2700000" algn="tl">
                    <a:srgbClr val="000000">
                      <a:alpha val="43137"/>
                    </a:srgbClr>
                  </a:outerShdw>
                </a:effectLst>
              </a:rPr>
              <a:t>linguists</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alike</a:t>
            </a:r>
            <a:r>
              <a:rPr lang="fr-FR" sz="3600" b="1" dirty="0" smtClean="0">
                <a:effectLst>
                  <a:outerShdw blurRad="38100" dist="38100" dir="2700000" algn="tl">
                    <a:srgbClr val="000000">
                      <a:alpha val="43137"/>
                    </a:srgbClr>
                  </a:outerShdw>
                </a:effectLst>
              </a:rPr>
              <a:t>  have  </a:t>
            </a:r>
            <a:r>
              <a:rPr lang="fr-FR" sz="3600" b="1" dirty="0" err="1" smtClean="0">
                <a:effectLst>
                  <a:outerShdw blurRad="38100" dist="38100" dir="2700000" algn="tl">
                    <a:srgbClr val="000000">
                      <a:alpha val="43137"/>
                    </a:srgbClr>
                  </a:outerShdw>
                </a:effectLst>
              </a:rPr>
              <a:t>defined</a:t>
            </a:r>
            <a:r>
              <a:rPr lang="fr-FR" sz="3600" b="1" dirty="0" smtClean="0">
                <a:effectLst>
                  <a:outerShdw blurRad="38100" dist="38100" dir="2700000" algn="tl">
                    <a:srgbClr val="000000">
                      <a:alpha val="43137"/>
                    </a:srgbClr>
                  </a:outerShdw>
                </a:effectLst>
              </a:rPr>
              <a:t>  the </a:t>
            </a:r>
            <a:r>
              <a:rPr lang="fr-FR" sz="3600" b="1" dirty="0" err="1" smtClean="0">
                <a:effectLst>
                  <a:outerShdw blurRad="38100" dist="38100" dir="2700000" algn="tl">
                    <a:srgbClr val="000000">
                      <a:alpha val="43137"/>
                    </a:srgbClr>
                  </a:outerShdw>
                </a:effectLst>
              </a:rPr>
              <a:t>term</a:t>
            </a:r>
            <a:r>
              <a:rPr lang="fr-FR" sz="3600" b="1" dirty="0" smtClean="0">
                <a:effectLst>
                  <a:outerShdw blurRad="38100" dist="38100" dir="2700000" algn="tl">
                    <a:srgbClr val="000000">
                      <a:alpha val="43137"/>
                    </a:srgbClr>
                  </a:outerShdw>
                </a:effectLst>
              </a:rPr>
              <a:t> in the </a:t>
            </a:r>
            <a:r>
              <a:rPr lang="fr-FR" sz="3600" b="1" dirty="0" err="1" smtClean="0">
                <a:effectLst>
                  <a:outerShdw blurRad="38100" dist="38100" dir="2700000" algn="tl">
                    <a:srgbClr val="000000">
                      <a:alpha val="43137"/>
                    </a:srgbClr>
                  </a:outerShdw>
                </a:effectLst>
              </a:rPr>
              <a:t>field</a:t>
            </a:r>
            <a:r>
              <a:rPr lang="fr-FR" sz="3600" b="1" dirty="0" smtClean="0">
                <a:effectLst>
                  <a:outerShdw blurRad="38100" dist="38100" dir="2700000" algn="tl">
                    <a:srgbClr val="000000">
                      <a:alpha val="43137"/>
                    </a:srgbClr>
                  </a:outerShdw>
                </a:effectLst>
              </a:rPr>
              <a:t>  of </a:t>
            </a:r>
            <a:r>
              <a:rPr lang="fr-FR" sz="3600" b="1" dirty="0" err="1" smtClean="0">
                <a:effectLst>
                  <a:outerShdw blurRad="38100" dist="38100" dir="2700000" algn="tl">
                    <a:srgbClr val="000000">
                      <a:alpha val="43137"/>
                    </a:srgbClr>
                  </a:outerShdw>
                </a:effectLst>
              </a:rPr>
              <a:t>their</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interests</a:t>
            </a:r>
            <a:r>
              <a:rPr lang="fr-FR" sz="3600" b="1" dirty="0" smtClean="0">
                <a:effectLst>
                  <a:outerShdw blurRad="38100" dist="38100" dir="2700000" algn="tl">
                    <a:srgbClr val="000000">
                      <a:alpha val="43137"/>
                    </a:srgbClr>
                  </a:outerShdw>
                </a:effectLst>
              </a:rPr>
              <a:t>.</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0"/>
            <a:ext cx="9001156" cy="6858000"/>
          </a:xfrm>
          <a:solidFill>
            <a:schemeClr val="accent1">
              <a:lumMod val="20000"/>
              <a:lumOff val="80000"/>
            </a:schemeClr>
          </a:solidFill>
        </p:spPr>
        <p:txBody>
          <a:bodyPr>
            <a:noAutofit/>
          </a:bodyPr>
          <a:lstStyle/>
          <a:p>
            <a:pPr algn="just">
              <a:buNone/>
            </a:pPr>
            <a:r>
              <a:rPr lang="en-US" sz="1800" dirty="0" smtClean="0"/>
              <a:t>               </a:t>
            </a:r>
            <a:r>
              <a:rPr lang="en-US" sz="4000" dirty="0" smtClean="0">
                <a:latin typeface="Times New Roman" pitchFamily="18" charset="0"/>
                <a:cs typeface="Times New Roman" pitchFamily="18" charset="0"/>
              </a:rPr>
              <a:t>According  to </a:t>
            </a:r>
            <a:r>
              <a:rPr lang="en-US" sz="4000" dirty="0" err="1" smtClean="0">
                <a:latin typeface="Times New Roman" pitchFamily="18" charset="0"/>
                <a:cs typeface="Times New Roman" pitchFamily="18" charset="0"/>
              </a:rPr>
              <a:t>Gramsei</a:t>
            </a:r>
            <a:r>
              <a:rPr lang="en-US" sz="4000" dirty="0" smtClean="0">
                <a:latin typeface="Times New Roman" pitchFamily="18" charset="0"/>
                <a:cs typeface="Times New Roman" pitchFamily="18" charset="0"/>
              </a:rPr>
              <a:t> ( 1971), ideology is  </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conception of the world that is implicitly manifested  in art, law, in economic activity and the manifestations of individual  and collective  life”. </a:t>
            </a:r>
          </a:p>
          <a:p>
            <a:pPr algn="just">
              <a:buNone/>
            </a:pP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dirty="0" smtClean="0">
                <a:latin typeface="Times New Roman" pitchFamily="18" charset="0"/>
                <a:cs typeface="Times New Roman" pitchFamily="18" charset="0"/>
              </a:rPr>
              <a:t>This conception  is linguistically theorized by </a:t>
            </a:r>
            <a:r>
              <a:rPr lang="en-US" sz="4000" dirty="0" err="1" smtClean="0">
                <a:latin typeface="Times New Roman" pitchFamily="18" charset="0"/>
                <a:cs typeface="Times New Roman" pitchFamily="18" charset="0"/>
              </a:rPr>
              <a:t>Pecheux</a:t>
            </a:r>
            <a:r>
              <a:rPr lang="en-US" sz="4000" dirty="0" smtClean="0">
                <a:latin typeface="Times New Roman" pitchFamily="18" charset="0"/>
                <a:cs typeface="Times New Roman" pitchFamily="18" charset="0"/>
              </a:rPr>
              <a:t>            ( 1982), who asserts that </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“there is no practice except  by and in ideology.”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20000"/>
              <a:lumOff val="80000"/>
            </a:schemeClr>
          </a:solidFill>
        </p:spPr>
        <p:txBody>
          <a:bodyPr>
            <a:normAutofit/>
          </a:bodyPr>
          <a:lstStyle/>
          <a:p>
            <a:pPr algn="just">
              <a:buNone/>
            </a:pPr>
            <a:r>
              <a:rPr lang="en-US" dirty="0" smtClean="0"/>
              <a:t>              </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Central to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this</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conception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is</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Volisinov’s</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( 1973)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Marxism</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and the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Philosophy</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of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language</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which</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constitutes</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a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starting</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point  in the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study</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of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discourse</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and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ideology</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a:t>
            </a:r>
          </a:p>
          <a:p>
            <a:pPr algn="just">
              <a:buNone/>
            </a:pPr>
            <a:endPar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It </a:t>
            </a:r>
            <a:r>
              <a:rPr lang="fr-FR" sz="3600" b="1"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is</a:t>
            </a:r>
            <a:r>
              <a:rPr lang="fr-FR"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the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only</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work</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that</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explicitly</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seeks</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to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elaborate</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Marxist</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philosophy</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of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language</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 </a:t>
            </a:r>
            <a:r>
              <a:rPr lang="fr-FR" sz="3600" b="1"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Lecercle</a:t>
            </a:r>
            <a:r>
              <a:rPr lang="fr-FR"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2000, P.105) </a:t>
            </a:r>
            <a:r>
              <a:rPr lang="fr-FR" sz="3600" b="1"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Volosinov</a:t>
            </a:r>
            <a:r>
              <a:rPr lang="fr-FR"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‘s ( 1973) central </a:t>
            </a:r>
            <a:r>
              <a:rPr lang="fr-FR" sz="3600" b="1"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thesis</a:t>
            </a:r>
            <a:r>
              <a:rPr lang="fr-FR"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is</a:t>
            </a:r>
            <a:r>
              <a:rPr lang="fr-FR"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without</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signs</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there</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is</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no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ideology</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t>
            </a:r>
            <a:endParaRPr lang="fr-FR" sz="36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20000"/>
              <a:lumOff val="80000"/>
            </a:schemeClr>
          </a:solidFill>
        </p:spPr>
        <p:txBody>
          <a:bodyPr>
            <a:normAutofit/>
          </a:bodyPr>
          <a:lstStyle/>
          <a:p>
            <a:pPr algn="just">
              <a:buNone/>
            </a:pPr>
            <a:r>
              <a:rPr lang="en-US" i="1" dirty="0" smtClean="0">
                <a:solidFill>
                  <a:schemeClr val="tx1"/>
                </a:solidFill>
              </a:rPr>
              <a:t>           </a:t>
            </a:r>
            <a:r>
              <a:rPr lang="en-US" sz="3600" b="1" dirty="0" smtClean="0">
                <a:solidFill>
                  <a:schemeClr val="tx1"/>
                </a:solidFill>
                <a:latin typeface="Times New Roman" pitchFamily="18" charset="0"/>
                <a:cs typeface="Times New Roman" pitchFamily="18" charset="0"/>
              </a:rPr>
              <a:t>One type of sign  is language . The sign possesses  meanings, represents, portrays, or stands for something lying outside of itself.</a:t>
            </a:r>
          </a:p>
          <a:p>
            <a:pPr algn="just">
              <a:buNone/>
            </a:pPr>
            <a:endParaRPr lang="en-US" b="1" i="1" dirty="0" smtClean="0">
              <a:solidFill>
                <a:schemeClr val="tx1"/>
              </a:solidFill>
              <a:latin typeface="Times New Roman" pitchFamily="18" charset="0"/>
              <a:cs typeface="Times New Roman" pitchFamily="18" charset="0"/>
            </a:endParaRPr>
          </a:p>
          <a:p>
            <a:pPr algn="just">
              <a:buNone/>
            </a:pPr>
            <a:r>
              <a:rPr lang="en-US" b="1" i="1" dirty="0" smtClean="0">
                <a:solidFill>
                  <a:schemeClr val="tx1"/>
                </a:solidFill>
                <a:latin typeface="Times New Roman" pitchFamily="18" charset="0"/>
                <a:cs typeface="Times New Roman" pitchFamily="18" charset="0"/>
              </a:rPr>
              <a:t>             </a:t>
            </a:r>
            <a:r>
              <a:rPr lang="en-US" sz="3200" b="1" dirty="0" smtClean="0">
                <a:solidFill>
                  <a:schemeClr val="tx1"/>
                </a:solidFill>
                <a:latin typeface="Times New Roman" pitchFamily="18" charset="0"/>
                <a:cs typeface="Times New Roman" pitchFamily="18" charset="0"/>
              </a:rPr>
              <a:t>A word or an image is a sign, because it has meaning</a:t>
            </a:r>
            <a:r>
              <a:rPr lang="en-US" sz="3200" b="1" i="1" dirty="0" smtClean="0">
                <a:solidFill>
                  <a:schemeClr val="tx1"/>
                </a:solidFill>
                <a:latin typeface="Times New Roman" pitchFamily="18" charset="0"/>
                <a:cs typeface="Times New Roman" pitchFamily="18" charset="0"/>
              </a:rPr>
              <a:t>. </a:t>
            </a:r>
            <a:r>
              <a:rPr lang="en-US" sz="3200" b="1" i="1" dirty="0" smtClean="0">
                <a:solidFill>
                  <a:srgbClr val="C00000"/>
                </a:solidFill>
                <a:latin typeface="Times New Roman" pitchFamily="18" charset="0"/>
                <a:cs typeface="Times New Roman" pitchFamily="18" charset="0"/>
              </a:rPr>
              <a:t>Whenever a sign is present, ideology is present, </a:t>
            </a:r>
            <a:r>
              <a:rPr lang="en-US" sz="3200" b="1" dirty="0" smtClean="0">
                <a:solidFill>
                  <a:schemeClr val="tx1"/>
                </a:solidFill>
                <a:latin typeface="Times New Roman" pitchFamily="18" charset="0"/>
                <a:cs typeface="Times New Roman" pitchFamily="18" charset="0"/>
              </a:rPr>
              <a:t>for example  a hammer and a stickle on the flag of communist party or the world’ liberalize’ in the sentence ‘ governments must liberalize the world trade’.</a:t>
            </a:r>
            <a:endParaRPr lang="fr-FR" sz="3200" b="1" dirty="0">
              <a:solidFill>
                <a:schemeClr val="tx1"/>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20000"/>
              <a:lumOff val="80000"/>
            </a:schemeClr>
          </a:solidFill>
        </p:spPr>
        <p:txBody>
          <a:bodyPr>
            <a:normAutofit/>
          </a:bodyPr>
          <a:lstStyle/>
          <a:p>
            <a:pPr algn="just">
              <a:buNone/>
            </a:pPr>
            <a:r>
              <a:rPr lang="en-US" sz="3200" b="1" dirty="0" smtClean="0">
                <a:latin typeface="Times New Roman" pitchFamily="18" charset="0"/>
                <a:cs typeface="Times New Roman" pitchFamily="18" charset="0"/>
              </a:rPr>
              <a:t>            Everything that is </a:t>
            </a:r>
            <a:r>
              <a:rPr lang="en-US" sz="3200" b="1" dirty="0" smtClean="0">
                <a:solidFill>
                  <a:srgbClr val="C00000"/>
                </a:solidFill>
                <a:latin typeface="Times New Roman" pitchFamily="18" charset="0"/>
                <a:cs typeface="Times New Roman" pitchFamily="18" charset="0"/>
              </a:rPr>
              <a:t>ideological possesses semiotic  value. Every ideological sign is not only a reflection of a reality but it also is a material segment of that reality</a:t>
            </a:r>
            <a:r>
              <a:rPr lang="en-US" sz="3200" b="1" dirty="0" smtClean="0">
                <a:latin typeface="Times New Roman" pitchFamily="18" charset="0"/>
                <a:cs typeface="Times New Roman" pitchFamily="18" charset="0"/>
              </a:rPr>
              <a:t> ( Volisinov, 1976).</a:t>
            </a:r>
          </a:p>
          <a:p>
            <a:pPr algn="just">
              <a:buNone/>
            </a:pPr>
            <a:endParaRPr lang="en-US" sz="3200" b="1" dirty="0" smtClean="0">
              <a:latin typeface="Times New Roman" pitchFamily="18" charset="0"/>
              <a:cs typeface="Times New Roman" pitchFamily="18" charset="0"/>
            </a:endParaRPr>
          </a:p>
          <a:p>
            <a:pPr algn="just">
              <a:buNone/>
            </a:pPr>
            <a:r>
              <a:rPr lang="en-US" sz="3200" b="1" dirty="0" smtClean="0">
                <a:latin typeface="Times New Roman" pitchFamily="18" charset="0"/>
                <a:cs typeface="Times New Roman" pitchFamily="18" charset="0"/>
              </a:rPr>
              <a:t>       Similarly Luis </a:t>
            </a:r>
            <a:r>
              <a:rPr lang="en-US" sz="3200" b="1" dirty="0" err="1" smtClean="0">
                <a:latin typeface="Times New Roman" pitchFamily="18" charset="0"/>
                <a:cs typeface="Times New Roman" pitchFamily="18" charset="0"/>
              </a:rPr>
              <a:t>Althusser</a:t>
            </a:r>
            <a:r>
              <a:rPr lang="en-US" sz="3200" b="1" dirty="0" smtClean="0">
                <a:latin typeface="Times New Roman" pitchFamily="18" charset="0"/>
                <a:cs typeface="Times New Roman" pitchFamily="18" charset="0"/>
              </a:rPr>
              <a:t>, a Marxist follower, in his celebrated essays ideology and ideological state apparatuses ( 1971) also paved the way of      </a:t>
            </a:r>
            <a:r>
              <a:rPr lang="en-US" sz="3200" b="1" dirty="0" smtClean="0">
                <a:solidFill>
                  <a:srgbClr val="C00000"/>
                </a:solidFill>
                <a:latin typeface="Times New Roman" pitchFamily="18" charset="0"/>
                <a:cs typeface="Times New Roman" pitchFamily="18" charset="0"/>
              </a:rPr>
              <a:t>‘ modern’</a:t>
            </a:r>
            <a:r>
              <a:rPr lang="en-US" sz="3200" b="1" dirty="0" smtClean="0">
                <a:latin typeface="Times New Roman" pitchFamily="18" charset="0"/>
                <a:cs typeface="Times New Roman" pitchFamily="18" charset="0"/>
              </a:rPr>
              <a:t> </a:t>
            </a:r>
            <a:r>
              <a:rPr lang="en-US" sz="3200" b="1" dirty="0" smtClean="0">
                <a:solidFill>
                  <a:srgbClr val="C00000"/>
                </a:solidFill>
                <a:latin typeface="Times New Roman" pitchFamily="18" charset="0"/>
                <a:cs typeface="Times New Roman" pitchFamily="18" charset="0"/>
              </a:rPr>
              <a:t>theory  of discourse and ideology</a:t>
            </a:r>
            <a:r>
              <a:rPr lang="en-US" sz="3200" b="1" dirty="0" smtClean="0">
                <a:latin typeface="Times New Roman" pitchFamily="18" charset="0"/>
                <a:cs typeface="Times New Roman" pitchFamily="18" charset="0"/>
              </a:rPr>
              <a:t>. He pointed out </a:t>
            </a:r>
            <a:r>
              <a:rPr lang="en-US" sz="3200" b="1" dirty="0" smtClean="0">
                <a:solidFill>
                  <a:srgbClr val="C00000"/>
                </a:solidFill>
                <a:latin typeface="Times New Roman" pitchFamily="18" charset="0"/>
                <a:cs typeface="Times New Roman" pitchFamily="18" charset="0"/>
              </a:rPr>
              <a:t>that material productions, institutions, apparatuses and so forth  could be constituted into social entity  through discourse.</a:t>
            </a:r>
            <a:endParaRPr lang="fr-FR" sz="3200" b="1" dirty="0">
              <a:solidFill>
                <a:srgbClr val="C00000"/>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0"/>
            <a:ext cx="9001156" cy="6858000"/>
          </a:xfrm>
          <a:solidFill>
            <a:schemeClr val="accent1">
              <a:lumMod val="20000"/>
              <a:lumOff val="80000"/>
            </a:schemeClr>
          </a:solidFill>
        </p:spPr>
        <p:txBody>
          <a:bodyPr>
            <a:normAutofit/>
          </a:bodyPr>
          <a:lstStyle/>
          <a:p>
            <a:pPr algn="just">
              <a:buNone/>
            </a:pPr>
            <a:r>
              <a:rPr lang="fr-FR" dirty="0" smtClean="0"/>
              <a:t>             </a:t>
            </a:r>
            <a:r>
              <a:rPr lang="fr-FR" sz="3600" dirty="0" err="1" smtClean="0">
                <a:latin typeface="Times New Roman" pitchFamily="18" charset="0"/>
                <a:cs typeface="Times New Roman" pitchFamily="18" charset="0"/>
              </a:rPr>
              <a:t>Accordingly</a:t>
            </a:r>
            <a:r>
              <a:rPr lang="fr-FR" sz="3600" dirty="0" smtClean="0">
                <a:latin typeface="Times New Roman" pitchFamily="18" charset="0"/>
                <a:cs typeface="Times New Roman" pitchFamily="18" charset="0"/>
              </a:rPr>
              <a:t>, regards </a:t>
            </a:r>
            <a:r>
              <a:rPr lang="fr-FR" sz="3600" dirty="0" err="1" smtClean="0">
                <a:latin typeface="Times New Roman" pitchFamily="18" charset="0"/>
                <a:cs typeface="Times New Roman" pitchFamily="18" charset="0"/>
              </a:rPr>
              <a:t>discourse</a:t>
            </a:r>
            <a:r>
              <a:rPr lang="fr-FR" sz="3600" dirty="0" smtClean="0">
                <a:latin typeface="Times New Roman" pitchFamily="18" charset="0"/>
                <a:cs typeface="Times New Roman" pitchFamily="18" charset="0"/>
              </a:rPr>
              <a:t> </a:t>
            </a:r>
            <a:r>
              <a:rPr lang="fr-FR" sz="3600" b="1" dirty="0" err="1" smtClean="0">
                <a:solidFill>
                  <a:srgbClr val="C00000"/>
                </a:solidFill>
                <a:latin typeface="Times New Roman" pitchFamily="18" charset="0"/>
                <a:cs typeface="Times New Roman" pitchFamily="18" charset="0"/>
              </a:rPr>
              <a:t>particular</a:t>
            </a:r>
            <a:r>
              <a:rPr lang="fr-FR" sz="3600" b="1" dirty="0" smtClean="0">
                <a:solidFill>
                  <a:srgbClr val="C00000"/>
                </a:solidFill>
                <a:latin typeface="Times New Roman" pitchFamily="18" charset="0"/>
                <a:cs typeface="Times New Roman" pitchFamily="18" charset="0"/>
              </a:rPr>
              <a:t> </a:t>
            </a:r>
            <a:r>
              <a:rPr lang="fr-FR" sz="3600" b="1" dirty="0" err="1" smtClean="0">
                <a:solidFill>
                  <a:srgbClr val="C00000"/>
                </a:solidFill>
                <a:latin typeface="Times New Roman" pitchFamily="18" charset="0"/>
                <a:cs typeface="Times New Roman" pitchFamily="18" charset="0"/>
              </a:rPr>
              <a:t>ways</a:t>
            </a:r>
            <a:r>
              <a:rPr lang="fr-FR" sz="3600" b="1" dirty="0" smtClean="0">
                <a:solidFill>
                  <a:srgbClr val="C00000"/>
                </a:solidFill>
                <a:latin typeface="Times New Roman" pitchFamily="18" charset="0"/>
                <a:cs typeface="Times New Roman" pitchFamily="18" charset="0"/>
              </a:rPr>
              <a:t> of </a:t>
            </a:r>
            <a:r>
              <a:rPr lang="fr-FR" sz="3600" b="1" dirty="0" err="1" smtClean="0">
                <a:solidFill>
                  <a:srgbClr val="C00000"/>
                </a:solidFill>
                <a:latin typeface="Times New Roman" pitchFamily="18" charset="0"/>
                <a:cs typeface="Times New Roman" pitchFamily="18" charset="0"/>
              </a:rPr>
              <a:t>representing</a:t>
            </a:r>
            <a:r>
              <a:rPr lang="fr-FR" sz="3600" b="1" dirty="0" smtClean="0">
                <a:solidFill>
                  <a:srgbClr val="C00000"/>
                </a:solidFill>
                <a:latin typeface="Times New Roman" pitchFamily="18" charset="0"/>
                <a:cs typeface="Times New Roman" pitchFamily="18" charset="0"/>
              </a:rPr>
              <a:t> the social world and </a:t>
            </a:r>
            <a:r>
              <a:rPr lang="fr-FR" sz="3600" b="1" dirty="0" err="1" smtClean="0">
                <a:solidFill>
                  <a:srgbClr val="C00000"/>
                </a:solidFill>
                <a:latin typeface="Times New Roman" pitchFamily="18" charset="0"/>
                <a:cs typeface="Times New Roman" pitchFamily="18" charset="0"/>
              </a:rPr>
              <a:t>globalization</a:t>
            </a:r>
            <a:r>
              <a:rPr lang="fr-FR" sz="3600" b="1" dirty="0" smtClean="0">
                <a:solidFill>
                  <a:srgbClr val="C00000"/>
                </a:solidFill>
                <a:latin typeface="Times New Roman" pitchFamily="18" charset="0"/>
                <a:cs typeface="Times New Roman" pitchFamily="18" charset="0"/>
              </a:rPr>
              <a:t> as a </a:t>
            </a:r>
            <a:r>
              <a:rPr lang="fr-FR" sz="3600" b="1" dirty="0" err="1" smtClean="0">
                <a:solidFill>
                  <a:srgbClr val="C00000"/>
                </a:solidFill>
                <a:latin typeface="Times New Roman" pitchFamily="18" charset="0"/>
                <a:cs typeface="Times New Roman" pitchFamily="18" charset="0"/>
              </a:rPr>
              <a:t>constructed</a:t>
            </a:r>
            <a:r>
              <a:rPr lang="fr-FR" sz="3600" b="1" dirty="0" smtClean="0">
                <a:solidFill>
                  <a:srgbClr val="C00000"/>
                </a:solidFill>
                <a:latin typeface="Times New Roman" pitchFamily="18" charset="0"/>
                <a:cs typeface="Times New Roman" pitchFamily="18" charset="0"/>
              </a:rPr>
              <a:t> reality in </a:t>
            </a:r>
            <a:r>
              <a:rPr lang="fr-FR" sz="3600" b="1" dirty="0" err="1" smtClean="0">
                <a:solidFill>
                  <a:srgbClr val="C00000"/>
                </a:solidFill>
                <a:latin typeface="Times New Roman" pitchFamily="18" charset="0"/>
                <a:cs typeface="Times New Roman" pitchFamily="18" charset="0"/>
              </a:rPr>
              <a:t>which</a:t>
            </a:r>
            <a:r>
              <a:rPr lang="fr-FR" sz="3600" b="1" dirty="0" smtClean="0">
                <a:solidFill>
                  <a:srgbClr val="C00000"/>
                </a:solidFill>
                <a:latin typeface="Times New Roman" pitchFamily="18" charset="0"/>
                <a:cs typeface="Times New Roman" pitchFamily="18" charset="0"/>
              </a:rPr>
              <a:t> </a:t>
            </a:r>
            <a:r>
              <a:rPr lang="fr-FR" sz="3600" b="1" dirty="0" err="1" smtClean="0">
                <a:solidFill>
                  <a:srgbClr val="C00000"/>
                </a:solidFill>
                <a:latin typeface="Times New Roman" pitchFamily="18" charset="0"/>
                <a:cs typeface="Times New Roman" pitchFamily="18" charset="0"/>
              </a:rPr>
              <a:t>discourse</a:t>
            </a:r>
            <a:r>
              <a:rPr lang="fr-FR" sz="3600" b="1" dirty="0" smtClean="0">
                <a:solidFill>
                  <a:srgbClr val="C00000"/>
                </a:solidFill>
                <a:latin typeface="Times New Roman" pitchFamily="18" charset="0"/>
                <a:cs typeface="Times New Roman" pitchFamily="18" charset="0"/>
              </a:rPr>
              <a:t>  </a:t>
            </a:r>
            <a:r>
              <a:rPr lang="fr-FR" sz="3600" b="1" dirty="0" err="1" smtClean="0">
                <a:solidFill>
                  <a:srgbClr val="C00000"/>
                </a:solidFill>
                <a:latin typeface="Times New Roman" pitchFamily="18" charset="0"/>
                <a:cs typeface="Times New Roman" pitchFamily="18" charset="0"/>
              </a:rPr>
              <a:t>can</a:t>
            </a:r>
            <a:r>
              <a:rPr lang="fr-FR" sz="3600" b="1" dirty="0" smtClean="0">
                <a:solidFill>
                  <a:srgbClr val="C00000"/>
                </a:solidFill>
                <a:latin typeface="Times New Roman" pitchFamily="18" charset="0"/>
                <a:cs typeface="Times New Roman" pitchFamily="18" charset="0"/>
              </a:rPr>
              <a:t> </a:t>
            </a:r>
            <a:r>
              <a:rPr lang="fr-FR" sz="3600" b="1" dirty="0" err="1" smtClean="0">
                <a:solidFill>
                  <a:srgbClr val="C00000"/>
                </a:solidFill>
                <a:latin typeface="Times New Roman" pitchFamily="18" charset="0"/>
                <a:cs typeface="Times New Roman" pitchFamily="18" charset="0"/>
              </a:rPr>
              <a:t>contribute</a:t>
            </a:r>
            <a:r>
              <a:rPr lang="fr-FR" sz="3600" b="1" dirty="0" smtClean="0">
                <a:solidFill>
                  <a:srgbClr val="C00000"/>
                </a:solidFill>
                <a:latin typeface="Times New Roman" pitchFamily="18" charset="0"/>
                <a:cs typeface="Times New Roman" pitchFamily="18" charset="0"/>
              </a:rPr>
              <a:t> to </a:t>
            </a:r>
            <a:r>
              <a:rPr lang="fr-FR" sz="3600" b="1" dirty="0" err="1" smtClean="0">
                <a:solidFill>
                  <a:srgbClr val="C00000"/>
                </a:solidFill>
                <a:latin typeface="Times New Roman" pitchFamily="18" charset="0"/>
                <a:cs typeface="Times New Roman" pitchFamily="18" charset="0"/>
              </a:rPr>
              <a:t>its</a:t>
            </a:r>
            <a:r>
              <a:rPr lang="fr-FR" sz="3600" b="1" dirty="0" smtClean="0">
                <a:solidFill>
                  <a:srgbClr val="C00000"/>
                </a:solidFill>
                <a:latin typeface="Times New Roman" pitchFamily="18" charset="0"/>
                <a:cs typeface="Times New Roman" pitchFamily="18" charset="0"/>
              </a:rPr>
              <a:t> construction.</a:t>
            </a:r>
          </a:p>
          <a:p>
            <a:pPr algn="just">
              <a:buNone/>
            </a:pPr>
            <a:endParaRPr lang="fr-FR" sz="3600" b="1" dirty="0" smtClean="0">
              <a:solidFill>
                <a:srgbClr val="C00000"/>
              </a:solidFill>
              <a:latin typeface="Times New Roman" pitchFamily="18" charset="0"/>
              <a:cs typeface="Times New Roman" pitchFamily="18" charset="0"/>
            </a:endParaRPr>
          </a:p>
          <a:p>
            <a:pPr algn="just">
              <a:buNone/>
            </a:pPr>
            <a:r>
              <a:rPr lang="fr-FR" sz="3600" b="1" dirty="0" smtClean="0">
                <a:solidFill>
                  <a:srgbClr val="C00000"/>
                </a:solidFill>
                <a:latin typeface="Times New Roman" pitchFamily="18" charset="0"/>
                <a:cs typeface="Times New Roman" pitchFamily="18" charset="0"/>
              </a:rPr>
              <a:t>   </a:t>
            </a:r>
            <a:r>
              <a:rPr lang="fr-FR" sz="3600" b="1" dirty="0" err="1" smtClean="0">
                <a:solidFill>
                  <a:schemeClr val="tx1"/>
                </a:solidFill>
                <a:latin typeface="Times New Roman" pitchFamily="18" charset="0"/>
                <a:cs typeface="Times New Roman" pitchFamily="18" charset="0"/>
              </a:rPr>
              <a:t>These</a:t>
            </a:r>
            <a:r>
              <a:rPr lang="fr-FR" sz="3600" b="1" dirty="0" smtClean="0">
                <a:solidFill>
                  <a:schemeClr val="tx1"/>
                </a:solidFill>
                <a:latin typeface="Times New Roman" pitchFamily="18" charset="0"/>
                <a:cs typeface="Times New Roman" pitchFamily="18" charset="0"/>
              </a:rPr>
              <a:t>  </a:t>
            </a:r>
            <a:r>
              <a:rPr lang="fr-FR" sz="3600" b="1" dirty="0" err="1" smtClean="0">
                <a:solidFill>
                  <a:schemeClr val="tx1"/>
                </a:solidFill>
                <a:latin typeface="Times New Roman" pitchFamily="18" charset="0"/>
                <a:cs typeface="Times New Roman" pitchFamily="18" charset="0"/>
              </a:rPr>
              <a:t>objects</a:t>
            </a:r>
            <a:r>
              <a:rPr lang="fr-FR" sz="3600" b="1" dirty="0" smtClean="0">
                <a:solidFill>
                  <a:schemeClr val="tx1"/>
                </a:solidFill>
                <a:latin typeface="Times New Roman" pitchFamily="18" charset="0"/>
                <a:cs typeface="Times New Roman" pitchFamily="18" charset="0"/>
              </a:rPr>
              <a:t> </a:t>
            </a:r>
            <a:r>
              <a:rPr lang="fr-FR" sz="3600" b="1" dirty="0" err="1" smtClean="0">
                <a:solidFill>
                  <a:schemeClr val="tx1"/>
                </a:solidFill>
                <a:latin typeface="Times New Roman" pitchFamily="18" charset="0"/>
                <a:cs typeface="Times New Roman" pitchFamily="18" charset="0"/>
              </a:rPr>
              <a:t>include</a:t>
            </a:r>
            <a:r>
              <a:rPr lang="fr-FR" sz="3600" b="1" dirty="0" smtClean="0">
                <a:solidFill>
                  <a:schemeClr val="tx1"/>
                </a:solidFill>
                <a:latin typeface="Times New Roman" pitchFamily="18" charset="0"/>
                <a:cs typeface="Times New Roman" pitchFamily="18" charset="0"/>
              </a:rPr>
              <a:t> </a:t>
            </a:r>
            <a:r>
              <a:rPr lang="fr-FR" sz="3600" b="1" dirty="0" smtClean="0">
                <a:solidFill>
                  <a:srgbClr val="C00000"/>
                </a:solidFill>
                <a:latin typeface="Times New Roman" pitchFamily="18" charset="0"/>
                <a:cs typeface="Times New Roman" pitchFamily="18" charset="0"/>
              </a:rPr>
              <a:t>capital, </a:t>
            </a:r>
            <a:r>
              <a:rPr lang="fr-FR" sz="3600" b="1" dirty="0" err="1" smtClean="0">
                <a:solidFill>
                  <a:srgbClr val="C00000"/>
                </a:solidFill>
                <a:latin typeface="Times New Roman" pitchFamily="18" charset="0"/>
                <a:cs typeface="Times New Roman" pitchFamily="18" charset="0"/>
              </a:rPr>
              <a:t>economic</a:t>
            </a:r>
            <a:r>
              <a:rPr lang="fr-FR" sz="3600" b="1" dirty="0" smtClean="0">
                <a:solidFill>
                  <a:srgbClr val="C00000"/>
                </a:solidFill>
                <a:latin typeface="Times New Roman" pitchFamily="18" charset="0"/>
                <a:cs typeface="Times New Roman" pitchFamily="18" charset="0"/>
              </a:rPr>
              <a:t> and cultural </a:t>
            </a:r>
            <a:r>
              <a:rPr lang="fr-FR" sz="3600" b="1" dirty="0" err="1" smtClean="0">
                <a:solidFill>
                  <a:srgbClr val="C00000"/>
                </a:solidFill>
                <a:latin typeface="Times New Roman" pitchFamily="18" charset="0"/>
                <a:cs typeface="Times New Roman" pitchFamily="18" charset="0"/>
              </a:rPr>
              <a:t>systems</a:t>
            </a:r>
            <a:r>
              <a:rPr lang="fr-FR" sz="3600" b="1" dirty="0" smtClean="0">
                <a:solidFill>
                  <a:srgbClr val="C00000"/>
                </a:solidFill>
                <a:latin typeface="Times New Roman" pitchFamily="18" charset="0"/>
                <a:cs typeface="Times New Roman" pitchFamily="18" charset="0"/>
              </a:rPr>
              <a:t>, the </a:t>
            </a:r>
            <a:r>
              <a:rPr lang="fr-FR" sz="3600" b="1" dirty="0" err="1" smtClean="0">
                <a:solidFill>
                  <a:srgbClr val="C00000"/>
                </a:solidFill>
                <a:latin typeface="Times New Roman" pitchFamily="18" charset="0"/>
                <a:cs typeface="Times New Roman" pitchFamily="18" charset="0"/>
              </a:rPr>
              <a:t>role</a:t>
            </a:r>
            <a:r>
              <a:rPr lang="fr-FR" sz="3600" b="1" dirty="0" smtClean="0">
                <a:solidFill>
                  <a:srgbClr val="C00000"/>
                </a:solidFill>
                <a:latin typeface="Times New Roman" pitchFamily="18" charset="0"/>
                <a:cs typeface="Times New Roman" pitchFamily="18" charset="0"/>
              </a:rPr>
              <a:t> of management and </a:t>
            </a:r>
            <a:r>
              <a:rPr lang="fr-FR" sz="3600" b="1" dirty="0" err="1" smtClean="0">
                <a:solidFill>
                  <a:srgbClr val="C00000"/>
                </a:solidFill>
                <a:latin typeface="Times New Roman" pitchFamily="18" charset="0"/>
                <a:cs typeface="Times New Roman" pitchFamily="18" charset="0"/>
              </a:rPr>
              <a:t>simiosis</a:t>
            </a:r>
            <a:r>
              <a:rPr lang="fr-FR" sz="3600" b="1" dirty="0" smtClean="0">
                <a:solidFill>
                  <a:srgbClr val="C00000"/>
                </a:solidFill>
                <a:latin typeface="Times New Roman" pitchFamily="18" charset="0"/>
                <a:cs typeface="Times New Roman" pitchFamily="18" charset="0"/>
              </a:rPr>
              <a:t>( </a:t>
            </a:r>
            <a:r>
              <a:rPr lang="fr-FR" sz="3600" b="1" dirty="0" err="1" smtClean="0">
                <a:solidFill>
                  <a:srgbClr val="C00000"/>
                </a:solidFill>
                <a:latin typeface="Times New Roman" pitchFamily="18" charset="0"/>
                <a:cs typeface="Times New Roman" pitchFamily="18" charset="0"/>
              </a:rPr>
              <a:t>disourse</a:t>
            </a:r>
            <a:r>
              <a:rPr lang="fr-FR" sz="3600" b="1" dirty="0" smtClean="0">
                <a:solidFill>
                  <a:srgbClr val="C00000"/>
                </a:solidFill>
                <a:latin typeface="Times New Roman" pitchFamily="18" charset="0"/>
                <a:cs typeface="Times New Roman" pitchFamily="18" charset="0"/>
              </a:rPr>
              <a:t>).</a:t>
            </a:r>
            <a:endParaRPr lang="fr-FR" sz="3600" b="1" dirty="0">
              <a:solidFill>
                <a:srgbClr val="C0000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20000"/>
              <a:lumOff val="80000"/>
            </a:schemeClr>
          </a:solidFill>
        </p:spPr>
        <p:txBody>
          <a:bodyPr>
            <a:normAutofit/>
          </a:bodyPr>
          <a:lstStyle/>
          <a:p>
            <a:pPr algn="just">
              <a:buNone/>
            </a:pPr>
            <a:r>
              <a:rPr lang="en-US" dirty="0" smtClean="0"/>
              <a:t>               </a:t>
            </a:r>
            <a:endParaRPr lang="en-US" b="1" dirty="0" smtClean="0">
              <a:effectLst>
                <a:outerShdw blurRad="38100" dist="38100" dir="2700000" algn="tl">
                  <a:srgbClr val="000000">
                    <a:alpha val="43137"/>
                  </a:srgbClr>
                </a:outerShdw>
              </a:effectLst>
            </a:endParaRPr>
          </a:p>
          <a:p>
            <a:pPr algn="just">
              <a:buNone/>
            </a:pPr>
            <a:r>
              <a:rPr lang="en-US" b="1" dirty="0" smtClean="0">
                <a:effectLst>
                  <a:outerShdw blurRad="38100" dist="38100" dir="2700000" algn="tl">
                    <a:srgbClr val="000000">
                      <a:alpha val="43137"/>
                    </a:srgbClr>
                  </a:outerShdw>
                </a:effectLst>
              </a:rPr>
              <a:t>            From these constructed objects emerge </a:t>
            </a:r>
            <a:r>
              <a:rPr lang="en-US"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social-relations  between objects and social agents, bringing people and their economy as  well as culture into </a:t>
            </a:r>
            <a:r>
              <a:rPr lang="en-US"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interaction</a:t>
            </a:r>
            <a:r>
              <a:rPr lang="en-US"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t>
            </a:r>
          </a:p>
          <a:p>
            <a:pPr algn="just">
              <a:buNone/>
            </a:pPr>
            <a:endParaRPr lang="en-US"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The interaction between </a:t>
            </a:r>
            <a:r>
              <a:rPr lang="en-US"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social agents and objects involve discourse that enables to </a:t>
            </a:r>
            <a:r>
              <a:rPr lang="en-US"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represent </a:t>
            </a:r>
            <a:r>
              <a:rPr lang="en-US"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beliefs and values.</a:t>
            </a:r>
            <a:endParaRPr lang="fr-FR"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14290"/>
            <a:ext cx="8686800" cy="6357982"/>
          </a:xfrm>
          <a:solidFill>
            <a:schemeClr val="accent1">
              <a:lumMod val="20000"/>
              <a:lumOff val="80000"/>
            </a:schemeClr>
          </a:solidFill>
        </p:spPr>
        <p:txBody>
          <a:bodyPr>
            <a:normAutofit lnSpcReduction="10000"/>
          </a:bodyPr>
          <a:lstStyle/>
          <a:p>
            <a:pPr algn="just">
              <a:buNone/>
            </a:pPr>
            <a:r>
              <a:rPr lang="en-US" dirty="0" smtClean="0"/>
              <a:t>                   </a:t>
            </a:r>
            <a:r>
              <a:rPr lang="en-US" sz="4000" dirty="0" smtClean="0">
                <a:latin typeface="Times New Roman" pitchFamily="18" charset="0"/>
                <a:cs typeface="Times New Roman" pitchFamily="18" charset="0"/>
              </a:rPr>
              <a:t>Ideology  as </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 system of ideas, beliefs and values that enact dominance and positions</a:t>
            </a:r>
            <a:r>
              <a:rPr lang="en-US" sz="4000" dirty="0" smtClean="0">
                <a:latin typeface="Times New Roman" pitchFamily="18" charset="0"/>
                <a:cs typeface="Times New Roman" pitchFamily="18" charset="0"/>
              </a:rPr>
              <a:t>. </a:t>
            </a:r>
          </a:p>
          <a:p>
            <a:pPr algn="just">
              <a:buNone/>
            </a:pPr>
            <a:endParaRPr lang="en-US" sz="4000" dirty="0" smtClean="0">
              <a:latin typeface="Times New Roman" pitchFamily="18" charset="0"/>
              <a:cs typeface="Times New Roman" pitchFamily="18" charset="0"/>
            </a:endParaRPr>
          </a:p>
          <a:p>
            <a:pPr algn="just">
              <a:buNone/>
            </a:pPr>
            <a:r>
              <a:rPr lang="en-US" sz="4000" dirty="0" smtClean="0">
                <a:latin typeface="Times New Roman" pitchFamily="18" charset="0"/>
                <a:cs typeface="Times New Roman" pitchFamily="18" charset="0"/>
              </a:rPr>
              <a:t>               It further draws from CDA a standpoint that </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ideology is </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representation  </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of power, dominance and legitimization by social </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groups </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Van </a:t>
            </a:r>
            <a:r>
              <a:rPr lang="en-US" sz="40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Dijk</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1998)</a:t>
            </a:r>
          </a:p>
          <a:p>
            <a:pPr algn="just">
              <a:buNone/>
            </a:pPr>
            <a:r>
              <a:rPr lang="en-US" sz="4000" dirty="0" smtClean="0">
                <a:latin typeface="Times New Roman" pitchFamily="18" charset="0"/>
                <a:cs typeface="Times New Roman" pitchFamily="18" charset="0"/>
              </a:rPr>
              <a:t>            </a:t>
            </a:r>
            <a:endParaRPr lang="fr-FR" sz="4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139</TotalTime>
  <Words>742</Words>
  <Application>Microsoft Office PowerPoint</Application>
  <PresentationFormat>Affichage à l'écran (4:3)</PresentationFormat>
  <Paragraphs>45</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Débit</vt:lpstr>
      <vt:lpstr>S 2.1. LANGUAGE &amp; IDEOLOGY</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&amp; IDEOLOGY</dc:title>
  <dc:creator>HP</dc:creator>
  <cp:lastModifiedBy>HP</cp:lastModifiedBy>
  <cp:revision>8</cp:revision>
  <dcterms:created xsi:type="dcterms:W3CDTF">2019-05-19T15:15:08Z</dcterms:created>
  <dcterms:modified xsi:type="dcterms:W3CDTF">2021-04-12T20:49:08Z</dcterms:modified>
</cp:coreProperties>
</file>