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Lst>
  <p:notesMasterIdLst>
    <p:notesMasterId r:id="rId55"/>
  </p:notesMasterIdLst>
  <p:handoutMasterIdLst>
    <p:handoutMasterId r:id="rId56"/>
  </p:handoutMasterIdLst>
  <p:sldIdLst>
    <p:sldId id="669" r:id="rId2"/>
    <p:sldId id="448" r:id="rId3"/>
    <p:sldId id="646" r:id="rId4"/>
    <p:sldId id="647" r:id="rId5"/>
    <p:sldId id="649" r:id="rId6"/>
    <p:sldId id="625" r:id="rId7"/>
    <p:sldId id="628" r:id="rId8"/>
    <p:sldId id="650" r:id="rId9"/>
    <p:sldId id="651" r:id="rId10"/>
    <p:sldId id="652" r:id="rId11"/>
    <p:sldId id="653" r:id="rId12"/>
    <p:sldId id="654" r:id="rId13"/>
    <p:sldId id="655" r:id="rId14"/>
    <p:sldId id="656" r:id="rId15"/>
    <p:sldId id="678" r:id="rId16"/>
    <p:sldId id="679" r:id="rId17"/>
    <p:sldId id="658" r:id="rId18"/>
    <p:sldId id="659" r:id="rId19"/>
    <p:sldId id="660" r:id="rId20"/>
    <p:sldId id="661" r:id="rId21"/>
    <p:sldId id="662" r:id="rId22"/>
    <p:sldId id="663" r:id="rId23"/>
    <p:sldId id="664" r:id="rId24"/>
    <p:sldId id="665" r:id="rId25"/>
    <p:sldId id="690" r:id="rId26"/>
    <p:sldId id="694" r:id="rId27"/>
    <p:sldId id="695" r:id="rId28"/>
    <p:sldId id="696" r:id="rId29"/>
    <p:sldId id="697" r:id="rId30"/>
    <p:sldId id="698" r:id="rId31"/>
    <p:sldId id="699" r:id="rId32"/>
    <p:sldId id="700" r:id="rId33"/>
    <p:sldId id="701" r:id="rId34"/>
    <p:sldId id="702" r:id="rId35"/>
    <p:sldId id="703" r:id="rId36"/>
    <p:sldId id="680" r:id="rId37"/>
    <p:sldId id="635" r:id="rId38"/>
    <p:sldId id="666" r:id="rId39"/>
    <p:sldId id="561" r:id="rId40"/>
    <p:sldId id="571" r:id="rId41"/>
    <p:sldId id="667" r:id="rId42"/>
    <p:sldId id="668" r:id="rId43"/>
    <p:sldId id="670" r:id="rId44"/>
    <p:sldId id="671" r:id="rId45"/>
    <p:sldId id="672" r:id="rId46"/>
    <p:sldId id="590" r:id="rId47"/>
    <p:sldId id="681" r:id="rId48"/>
    <p:sldId id="673" r:id="rId49"/>
    <p:sldId id="674" r:id="rId50"/>
    <p:sldId id="675" r:id="rId51"/>
    <p:sldId id="676" r:id="rId52"/>
    <p:sldId id="677" r:id="rId53"/>
    <p:sldId id="682" r:id="rId54"/>
  </p:sldIdLst>
  <p:sldSz cx="9144000" cy="6858000" type="screen4x3"/>
  <p:notesSz cx="7104063" cy="10234613"/>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مقطع افتراضي" id="{F9EC71A1-6736-4D37-A3C7-513B4C9AD796}">
          <p14:sldIdLst>
            <p14:sldId id="669"/>
            <p14:sldId id="448"/>
            <p14:sldId id="646"/>
            <p14:sldId id="647"/>
            <p14:sldId id="649"/>
          </p14:sldIdLst>
        </p14:section>
        <p14:section name="مقطع بدون عنوان" id="{85873E07-6115-45EB-8E49-872A9EB4B6B8}">
          <p14:sldIdLst>
            <p14:sldId id="625"/>
            <p14:sldId id="628"/>
            <p14:sldId id="650"/>
            <p14:sldId id="651"/>
            <p14:sldId id="652"/>
            <p14:sldId id="653"/>
            <p14:sldId id="654"/>
            <p14:sldId id="655"/>
            <p14:sldId id="656"/>
            <p14:sldId id="678"/>
            <p14:sldId id="679"/>
            <p14:sldId id="658"/>
            <p14:sldId id="659"/>
            <p14:sldId id="660"/>
            <p14:sldId id="661"/>
            <p14:sldId id="662"/>
            <p14:sldId id="663"/>
            <p14:sldId id="664"/>
          </p14:sldIdLst>
        </p14:section>
        <p14:section name="مقطع بدون عنوان" id="{AD129D4E-1A31-41DF-8979-9E894B76B003}">
          <p14:sldIdLst>
            <p14:sldId id="665"/>
            <p14:sldId id="690"/>
            <p14:sldId id="694"/>
            <p14:sldId id="695"/>
            <p14:sldId id="696"/>
            <p14:sldId id="697"/>
            <p14:sldId id="698"/>
            <p14:sldId id="699"/>
            <p14:sldId id="700"/>
            <p14:sldId id="701"/>
            <p14:sldId id="702"/>
            <p14:sldId id="703"/>
            <p14:sldId id="680"/>
            <p14:sldId id="635"/>
            <p14:sldId id="666"/>
            <p14:sldId id="561"/>
            <p14:sldId id="571"/>
            <p14:sldId id="667"/>
            <p14:sldId id="668"/>
            <p14:sldId id="670"/>
            <p14:sldId id="671"/>
            <p14:sldId id="672"/>
            <p14:sldId id="590"/>
            <p14:sldId id="681"/>
            <p14:sldId id="673"/>
            <p14:sldId id="674"/>
            <p14:sldId id="675"/>
            <p14:sldId id="676"/>
            <p14:sldId id="677"/>
            <p14:sldId id="6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996633"/>
    <a:srgbClr val="009999"/>
    <a:srgbClr val="663300"/>
    <a:srgbClr val="DDDDDD"/>
    <a:srgbClr val="C0C0C0"/>
    <a:srgbClr val="B2B2B2"/>
    <a:srgbClr val="FFCC99"/>
    <a:srgbClr val="800000"/>
    <a:srgbClr val="00C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نمط ذو سمات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نمط متوسط 1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7" autoAdjust="0"/>
    <p:restoredTop sz="94484" autoAdjust="0"/>
  </p:normalViewPr>
  <p:slideViewPr>
    <p:cSldViewPr>
      <p:cViewPr varScale="1">
        <p:scale>
          <a:sx n="71" d="100"/>
          <a:sy n="71" d="100"/>
        </p:scale>
        <p:origin x="1008" y="60"/>
      </p:cViewPr>
      <p:guideLst>
        <p:guide orient="horz" pos="2160"/>
        <p:guide pos="2880"/>
      </p:guideLst>
    </p:cSldViewPr>
  </p:slideViewPr>
  <p:outlineViewPr>
    <p:cViewPr>
      <p:scale>
        <a:sx n="33" d="100"/>
        <a:sy n="33" d="100"/>
      </p:scale>
      <p:origin x="0" y="185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2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9202" cy="512304"/>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lvl1pPr>
              <a:defRPr sz="1200"/>
            </a:lvl1pPr>
          </a:lstStyle>
          <a:p>
            <a:endParaRPr lang="fr-FR"/>
          </a:p>
        </p:txBody>
      </p:sp>
      <p:sp>
        <p:nvSpPr>
          <p:cNvPr id="62467" name="Rectangle 3"/>
          <p:cNvSpPr>
            <a:spLocks noGrp="1" noChangeArrowheads="1"/>
          </p:cNvSpPr>
          <p:nvPr>
            <p:ph type="dt" sz="quarter" idx="1"/>
          </p:nvPr>
        </p:nvSpPr>
        <p:spPr bwMode="auto">
          <a:xfrm>
            <a:off x="4023203" y="0"/>
            <a:ext cx="3079202" cy="512304"/>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lvl1pPr algn="r">
              <a:defRPr sz="1200"/>
            </a:lvl1pPr>
          </a:lstStyle>
          <a:p>
            <a:endParaRPr lang="fr-FR"/>
          </a:p>
        </p:txBody>
      </p:sp>
      <p:sp>
        <p:nvSpPr>
          <p:cNvPr id="62468" name="Rectangle 4"/>
          <p:cNvSpPr>
            <a:spLocks noGrp="1" noChangeArrowheads="1"/>
          </p:cNvSpPr>
          <p:nvPr>
            <p:ph type="ftr" sz="quarter" idx="2"/>
          </p:nvPr>
        </p:nvSpPr>
        <p:spPr bwMode="auto">
          <a:xfrm>
            <a:off x="0" y="9720673"/>
            <a:ext cx="3079202" cy="512303"/>
          </a:xfrm>
          <a:prstGeom prst="rect">
            <a:avLst/>
          </a:prstGeom>
          <a:noFill/>
          <a:ln w="9525">
            <a:noFill/>
            <a:miter lim="800000"/>
            <a:headEnd/>
            <a:tailEnd/>
          </a:ln>
          <a:effectLst/>
        </p:spPr>
        <p:txBody>
          <a:bodyPr vert="horz" wrap="square" lIns="94796" tIns="47398" rIns="94796" bIns="47398" numCol="1" anchor="b" anchorCtr="0" compatLnSpc="1">
            <a:prstTxWarp prst="textNoShape">
              <a:avLst/>
            </a:prstTxWarp>
          </a:bodyPr>
          <a:lstStyle>
            <a:lvl1pPr>
              <a:defRPr sz="1200"/>
            </a:lvl1pPr>
          </a:lstStyle>
          <a:p>
            <a:endParaRPr lang="fr-FR"/>
          </a:p>
        </p:txBody>
      </p:sp>
      <p:sp>
        <p:nvSpPr>
          <p:cNvPr id="62469" name="Rectangle 5"/>
          <p:cNvSpPr>
            <a:spLocks noGrp="1" noChangeArrowheads="1"/>
          </p:cNvSpPr>
          <p:nvPr>
            <p:ph type="sldNum" sz="quarter" idx="3"/>
          </p:nvPr>
        </p:nvSpPr>
        <p:spPr bwMode="auto">
          <a:xfrm>
            <a:off x="4023203" y="9720673"/>
            <a:ext cx="3079202" cy="512303"/>
          </a:xfrm>
          <a:prstGeom prst="rect">
            <a:avLst/>
          </a:prstGeom>
          <a:noFill/>
          <a:ln w="9525">
            <a:noFill/>
            <a:miter lim="800000"/>
            <a:headEnd/>
            <a:tailEnd/>
          </a:ln>
          <a:effectLst/>
        </p:spPr>
        <p:txBody>
          <a:bodyPr vert="horz" wrap="square" lIns="94796" tIns="47398" rIns="94796" bIns="47398" numCol="1" anchor="b" anchorCtr="0" compatLnSpc="1">
            <a:prstTxWarp prst="textNoShape">
              <a:avLst/>
            </a:prstTxWarp>
          </a:bodyPr>
          <a:lstStyle>
            <a:lvl1pPr algn="r">
              <a:defRPr sz="1200"/>
            </a:lvl1pPr>
          </a:lstStyle>
          <a:p>
            <a:fld id="{6255BBE9-ADF2-45CB-A410-52EC4BA2F9CB}" type="slidenum">
              <a:rPr lang="fr-FR"/>
              <a:pPr/>
              <a:t>‹#›</a:t>
            </a:fld>
            <a:endParaRPr lang="fr-FR"/>
          </a:p>
        </p:txBody>
      </p:sp>
    </p:spTree>
    <p:extLst>
      <p:ext uri="{BB962C8B-B14F-4D97-AF65-F5344CB8AC3E}">
        <p14:creationId xmlns:p14="http://schemas.microsoft.com/office/powerpoint/2010/main" val="267885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9202" cy="512304"/>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lvl1pPr>
              <a:defRPr sz="1200"/>
            </a:lvl1pPr>
          </a:lstStyle>
          <a:p>
            <a:endParaRPr lang="fr-FR"/>
          </a:p>
        </p:txBody>
      </p:sp>
      <p:sp>
        <p:nvSpPr>
          <p:cNvPr id="7171" name="Rectangle 3"/>
          <p:cNvSpPr>
            <a:spLocks noGrp="1" noChangeArrowheads="1"/>
          </p:cNvSpPr>
          <p:nvPr>
            <p:ph type="dt" idx="1"/>
          </p:nvPr>
        </p:nvSpPr>
        <p:spPr bwMode="auto">
          <a:xfrm>
            <a:off x="4023203" y="0"/>
            <a:ext cx="3079202" cy="512304"/>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lvl1pPr algn="r">
              <a:defRPr sz="1200"/>
            </a:lvl1pPr>
          </a:lstStyle>
          <a:p>
            <a:endParaRPr lang="fr-FR"/>
          </a:p>
        </p:txBody>
      </p:sp>
      <p:sp>
        <p:nvSpPr>
          <p:cNvPr id="7172" name="Rectangle 4"/>
          <p:cNvSpPr>
            <a:spLocks noGrp="1" noRot="1" noChangeAspect="1" noChangeArrowheads="1" noTextEdit="1"/>
          </p:cNvSpPr>
          <p:nvPr>
            <p:ph type="sldImg" idx="2"/>
          </p:nvPr>
        </p:nvSpPr>
        <p:spPr bwMode="auto">
          <a:xfrm>
            <a:off x="993775" y="768350"/>
            <a:ext cx="5116513" cy="3836988"/>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710075" y="4861155"/>
            <a:ext cx="5683914" cy="4605821"/>
          </a:xfrm>
          <a:prstGeom prst="rect">
            <a:avLst/>
          </a:prstGeom>
          <a:noFill/>
          <a:ln w="9525">
            <a:noFill/>
            <a:miter lim="800000"/>
            <a:headEnd/>
            <a:tailEnd/>
          </a:ln>
          <a:effectLst/>
        </p:spPr>
        <p:txBody>
          <a:bodyPr vert="horz" wrap="square" lIns="94796" tIns="47398" rIns="94796" bIns="4739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174" name="Rectangle 6"/>
          <p:cNvSpPr>
            <a:spLocks noGrp="1" noChangeArrowheads="1"/>
          </p:cNvSpPr>
          <p:nvPr>
            <p:ph type="ftr" sz="quarter" idx="4"/>
          </p:nvPr>
        </p:nvSpPr>
        <p:spPr bwMode="auto">
          <a:xfrm>
            <a:off x="0" y="9720673"/>
            <a:ext cx="3079202" cy="512303"/>
          </a:xfrm>
          <a:prstGeom prst="rect">
            <a:avLst/>
          </a:prstGeom>
          <a:noFill/>
          <a:ln w="9525">
            <a:noFill/>
            <a:miter lim="800000"/>
            <a:headEnd/>
            <a:tailEnd/>
          </a:ln>
          <a:effectLst/>
        </p:spPr>
        <p:txBody>
          <a:bodyPr vert="horz" wrap="square" lIns="94796" tIns="47398" rIns="94796" bIns="47398" numCol="1" anchor="b" anchorCtr="0" compatLnSpc="1">
            <a:prstTxWarp prst="textNoShape">
              <a:avLst/>
            </a:prstTxWarp>
          </a:bodyPr>
          <a:lstStyle>
            <a:lvl1pPr>
              <a:defRPr sz="1200"/>
            </a:lvl1pPr>
          </a:lstStyle>
          <a:p>
            <a:endParaRPr lang="fr-FR"/>
          </a:p>
        </p:txBody>
      </p:sp>
      <p:sp>
        <p:nvSpPr>
          <p:cNvPr id="7175" name="Rectangle 7"/>
          <p:cNvSpPr>
            <a:spLocks noGrp="1" noChangeArrowheads="1"/>
          </p:cNvSpPr>
          <p:nvPr>
            <p:ph type="sldNum" sz="quarter" idx="5"/>
          </p:nvPr>
        </p:nvSpPr>
        <p:spPr bwMode="auto">
          <a:xfrm>
            <a:off x="4023203" y="9720673"/>
            <a:ext cx="3079202" cy="512303"/>
          </a:xfrm>
          <a:prstGeom prst="rect">
            <a:avLst/>
          </a:prstGeom>
          <a:noFill/>
          <a:ln w="9525">
            <a:noFill/>
            <a:miter lim="800000"/>
            <a:headEnd/>
            <a:tailEnd/>
          </a:ln>
          <a:effectLst/>
        </p:spPr>
        <p:txBody>
          <a:bodyPr vert="horz" wrap="square" lIns="94796" tIns="47398" rIns="94796" bIns="47398" numCol="1" anchor="b" anchorCtr="0" compatLnSpc="1">
            <a:prstTxWarp prst="textNoShape">
              <a:avLst/>
            </a:prstTxWarp>
          </a:bodyPr>
          <a:lstStyle>
            <a:lvl1pPr algn="r">
              <a:defRPr sz="1200"/>
            </a:lvl1pPr>
          </a:lstStyle>
          <a:p>
            <a:fld id="{B83BB06C-5CC9-4287-B395-595365F42D21}" type="slidenum">
              <a:rPr lang="fr-FR"/>
              <a:pPr/>
              <a:t>‹#›</a:t>
            </a:fld>
            <a:endParaRPr lang="fr-FR"/>
          </a:p>
        </p:txBody>
      </p:sp>
    </p:spTree>
    <p:extLst>
      <p:ext uri="{BB962C8B-B14F-4D97-AF65-F5344CB8AC3E}">
        <p14:creationId xmlns:p14="http://schemas.microsoft.com/office/powerpoint/2010/main" val="1063589483"/>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3775" y="768350"/>
            <a:ext cx="5116513" cy="3836988"/>
          </a:xfrm>
        </p:spPr>
      </p:sp>
      <p:sp>
        <p:nvSpPr>
          <p:cNvPr id="3" name="Espace réservé des commentaires 2"/>
          <p:cNvSpPr>
            <a:spLocks noGrp="1"/>
          </p:cNvSpPr>
          <p:nvPr>
            <p:ph type="body" idx="1"/>
          </p:nvPr>
        </p:nvSpPr>
        <p:spPr/>
        <p:txBody>
          <a:bodyPr>
            <a:normAutofit/>
          </a:bodyPr>
          <a:lstStyle/>
          <a:p>
            <a:r>
              <a:rPr lang="fr-FR" dirty="0" smtClean="0"/>
              <a:t> </a:t>
            </a:r>
            <a:r>
              <a:rPr lang="fr-FR" sz="1200" kern="1200" baseline="0" dirty="0" smtClean="0">
                <a:solidFill>
                  <a:schemeClr val="tx1"/>
                </a:solidFill>
                <a:latin typeface="Arial" pitchFamily="34" charset="0"/>
                <a:ea typeface="+mn-ea"/>
                <a:cs typeface="Arial" pitchFamily="34" charset="0"/>
              </a:rPr>
              <a:t>Les Campylobacters </a:t>
            </a:r>
            <a:r>
              <a:rPr lang="fr-FR" sz="1200" kern="1200" baseline="0" dirty="0" err="1" smtClean="0">
                <a:solidFill>
                  <a:schemeClr val="tx1"/>
                </a:solidFill>
                <a:latin typeface="Arial" pitchFamily="34" charset="0"/>
                <a:ea typeface="+mn-ea"/>
                <a:cs typeface="Arial" pitchFamily="34" charset="0"/>
              </a:rPr>
              <a:t>thermotolérants</a:t>
            </a:r>
            <a:r>
              <a:rPr lang="fr-FR" sz="1200" kern="1200" baseline="0" dirty="0" smtClean="0">
                <a:solidFill>
                  <a:schemeClr val="tx1"/>
                </a:solidFill>
                <a:latin typeface="Arial" pitchFamily="34" charset="0"/>
                <a:ea typeface="+mn-ea"/>
                <a:cs typeface="Arial" pitchFamily="34" charset="0"/>
              </a:rPr>
              <a:t> sont considérés comme étant la principale …. </a:t>
            </a:r>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2</a:t>
            </a:fld>
            <a:endParaRPr lang="fr-FR"/>
          </a:p>
        </p:txBody>
      </p:sp>
    </p:spTree>
    <p:extLst>
      <p:ext uri="{BB962C8B-B14F-4D97-AF65-F5344CB8AC3E}">
        <p14:creationId xmlns:p14="http://schemas.microsoft.com/office/powerpoint/2010/main" val="123927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latin typeface="Arial" pitchFamily="34" charset="0"/>
                <a:ea typeface="+mn-ea"/>
                <a:cs typeface="Arial" pitchFamily="34" charset="0"/>
              </a:rPr>
              <a:t>Generalement</a:t>
            </a:r>
            <a:r>
              <a:rPr lang="en-US" sz="1200" kern="1200" baseline="0" dirty="0" smtClean="0">
                <a:solidFill>
                  <a:schemeClr val="tx1"/>
                </a:solidFill>
                <a:latin typeface="Arial" pitchFamily="34" charset="0"/>
                <a:ea typeface="+mn-ea"/>
                <a:cs typeface="Arial" pitchFamily="34" charset="0"/>
              </a:rPr>
              <a:t> les </a:t>
            </a:r>
            <a:r>
              <a:rPr lang="en-US" sz="1200" kern="1200" baseline="0" dirty="0" err="1" smtClean="0">
                <a:solidFill>
                  <a:schemeClr val="tx1"/>
                </a:solidFill>
                <a:latin typeface="Arial" pitchFamily="34" charset="0"/>
                <a:ea typeface="+mn-ea"/>
                <a:cs typeface="Arial" pitchFamily="34" charset="0"/>
              </a:rPr>
              <a:t>campylo</a:t>
            </a:r>
            <a:r>
              <a:rPr lang="fr-FR" sz="1200" kern="1200" baseline="0" dirty="0" smtClean="0">
                <a:solidFill>
                  <a:schemeClr val="tx1"/>
                </a:solidFill>
                <a:latin typeface="Arial" pitchFamily="34" charset="0"/>
                <a:ea typeface="+mn-ea"/>
                <a:cs typeface="Arial" pitchFamily="34" charset="0"/>
              </a:rPr>
              <a:t> </a:t>
            </a:r>
            <a:r>
              <a:rPr lang="fr-FR" sz="1200" kern="1200" dirty="0" smtClean="0">
                <a:solidFill>
                  <a:schemeClr val="tx1"/>
                </a:solidFill>
                <a:latin typeface="Arial" pitchFamily="34" charset="0"/>
                <a:ea typeface="+mn-ea"/>
                <a:cs typeface="Arial" pitchFamily="34" charset="0"/>
              </a:rPr>
              <a:t>n’entraînent pas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i="1" dirty="0" err="1" smtClean="0">
                <a:solidFill>
                  <a:schemeClr val="accent3">
                    <a:lumMod val="75000"/>
                  </a:schemeClr>
                </a:solidFill>
              </a:rPr>
              <a:t>Campylobacter</a:t>
            </a:r>
            <a:r>
              <a:rPr lang="fr-FR" b="1" i="1" dirty="0" smtClean="0">
                <a:solidFill>
                  <a:schemeClr val="accent3">
                    <a:lumMod val="75000"/>
                  </a:schemeClr>
                </a:solidFill>
              </a:rPr>
              <a:t> </a:t>
            </a:r>
            <a:r>
              <a:rPr lang="fr-FR" dirty="0" smtClean="0">
                <a:solidFill>
                  <a:schemeClr val="accent3">
                    <a:lumMod val="75000"/>
                  </a:schemeClr>
                </a:solidFill>
              </a:rPr>
              <a:t> est une bactérie commensale du poulet qui se trouve principalement dans le cæcum et de l’intestin  grêle, mais la bactérie peut-être isolée dans d’autres portions du tube digestif et même dans le foie et la rate</a:t>
            </a:r>
            <a:r>
              <a:rPr lang="fr-FR" dirty="0" smtClean="0"/>
              <a:t> </a:t>
            </a:r>
            <a:endParaRPr lang="fr-FR" dirty="0" smtClean="0">
              <a:solidFill>
                <a:schemeClr val="accent3">
                  <a:lumMod val="75000"/>
                </a:schemeClr>
              </a:solidFill>
            </a:endParaRPr>
          </a:p>
          <a:p>
            <a:r>
              <a:rPr lang="fr-FR" dirty="0" smtClean="0"/>
              <a:t>                                                                                                                                        </a:t>
            </a:r>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13</a:t>
            </a:fld>
            <a:endParaRPr lang="fr-FR"/>
          </a:p>
        </p:txBody>
      </p:sp>
    </p:spTree>
    <p:extLst>
      <p:ext uri="{BB962C8B-B14F-4D97-AF65-F5344CB8AC3E}">
        <p14:creationId xmlns:p14="http://schemas.microsoft.com/office/powerpoint/2010/main" val="46886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latin typeface="Arial" pitchFamily="34" charset="0"/>
                <a:ea typeface="+mn-ea"/>
                <a:cs typeface="Arial" pitchFamily="34" charset="0"/>
              </a:rPr>
              <a:t>Generalement</a:t>
            </a:r>
            <a:r>
              <a:rPr lang="en-US" sz="1200" kern="1200" baseline="0" dirty="0" smtClean="0">
                <a:solidFill>
                  <a:schemeClr val="tx1"/>
                </a:solidFill>
                <a:latin typeface="Arial" pitchFamily="34" charset="0"/>
                <a:ea typeface="+mn-ea"/>
                <a:cs typeface="Arial" pitchFamily="34" charset="0"/>
              </a:rPr>
              <a:t> les </a:t>
            </a:r>
            <a:r>
              <a:rPr lang="en-US" sz="1200" kern="1200" baseline="0" dirty="0" err="1" smtClean="0">
                <a:solidFill>
                  <a:schemeClr val="tx1"/>
                </a:solidFill>
                <a:latin typeface="Arial" pitchFamily="34" charset="0"/>
                <a:ea typeface="+mn-ea"/>
                <a:cs typeface="Arial" pitchFamily="34" charset="0"/>
              </a:rPr>
              <a:t>campylo</a:t>
            </a:r>
            <a:r>
              <a:rPr lang="fr-FR" sz="1200" kern="1200" baseline="0" dirty="0" smtClean="0">
                <a:solidFill>
                  <a:schemeClr val="tx1"/>
                </a:solidFill>
                <a:latin typeface="Arial" pitchFamily="34" charset="0"/>
                <a:ea typeface="+mn-ea"/>
                <a:cs typeface="Arial" pitchFamily="34" charset="0"/>
              </a:rPr>
              <a:t> </a:t>
            </a:r>
            <a:r>
              <a:rPr lang="fr-FR" sz="1200" kern="1200" dirty="0" smtClean="0">
                <a:solidFill>
                  <a:schemeClr val="tx1"/>
                </a:solidFill>
                <a:latin typeface="Arial" pitchFamily="34" charset="0"/>
                <a:ea typeface="+mn-ea"/>
                <a:cs typeface="Arial" pitchFamily="34" charset="0"/>
              </a:rPr>
              <a:t>n’entraînent pas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i="1" dirty="0" err="1" smtClean="0">
                <a:solidFill>
                  <a:schemeClr val="accent3">
                    <a:lumMod val="75000"/>
                  </a:schemeClr>
                </a:solidFill>
              </a:rPr>
              <a:t>Campylobacter</a:t>
            </a:r>
            <a:r>
              <a:rPr lang="fr-FR" b="1" i="1" dirty="0" smtClean="0">
                <a:solidFill>
                  <a:schemeClr val="accent3">
                    <a:lumMod val="75000"/>
                  </a:schemeClr>
                </a:solidFill>
              </a:rPr>
              <a:t> </a:t>
            </a:r>
            <a:r>
              <a:rPr lang="fr-FR" dirty="0" smtClean="0">
                <a:solidFill>
                  <a:schemeClr val="accent3">
                    <a:lumMod val="75000"/>
                  </a:schemeClr>
                </a:solidFill>
              </a:rPr>
              <a:t> est une bactérie commensale du poulet qui se trouve principalement dans le cæcum et de l’intestin  grêle, mais la bactérie peut-être isolée dans d’autres portions du tube digestif et même dans le foie et la rate</a:t>
            </a:r>
            <a:r>
              <a:rPr lang="fr-FR" dirty="0" smtClean="0"/>
              <a:t> </a:t>
            </a:r>
            <a:endParaRPr lang="fr-FR" dirty="0" smtClean="0">
              <a:solidFill>
                <a:schemeClr val="accent3">
                  <a:lumMod val="75000"/>
                </a:schemeClr>
              </a:solidFill>
            </a:endParaRPr>
          </a:p>
          <a:p>
            <a:r>
              <a:rPr lang="fr-FR" dirty="0" smtClean="0"/>
              <a:t>                                                                                                                                        </a:t>
            </a:r>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14</a:t>
            </a:fld>
            <a:endParaRPr lang="fr-FR"/>
          </a:p>
        </p:txBody>
      </p:sp>
    </p:spTree>
    <p:extLst>
      <p:ext uri="{BB962C8B-B14F-4D97-AF65-F5344CB8AC3E}">
        <p14:creationId xmlns:p14="http://schemas.microsoft.com/office/powerpoint/2010/main" val="3623616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smtClean="0">
                <a:solidFill>
                  <a:schemeClr val="tx1"/>
                </a:solidFill>
                <a:latin typeface="Arial" pitchFamily="34" charset="0"/>
                <a:ea typeface="+mn-ea"/>
                <a:cs typeface="Arial" pitchFamily="34" charset="0"/>
              </a:rPr>
              <a:t>A</a:t>
            </a:r>
            <a:r>
              <a:rPr lang="fr-FR" sz="1200" kern="1200" baseline="0" dirty="0" smtClean="0">
                <a:solidFill>
                  <a:schemeClr val="tx1"/>
                </a:solidFill>
                <a:latin typeface="Arial" pitchFamily="34" charset="0"/>
                <a:ea typeface="+mn-ea"/>
                <a:cs typeface="Arial" pitchFamily="34" charset="0"/>
              </a:rPr>
              <a:t> travers de</a:t>
            </a:r>
            <a:r>
              <a:rPr lang="fr-FR" sz="1200" kern="1200" dirty="0" smtClean="0">
                <a:solidFill>
                  <a:schemeClr val="tx1"/>
                </a:solidFill>
                <a:latin typeface="Arial" pitchFamily="34" charset="0"/>
                <a:ea typeface="+mn-ea"/>
                <a:cs typeface="Arial" pitchFamily="34" charset="0"/>
              </a:rPr>
              <a:t> la présente étude on a </a:t>
            </a:r>
            <a:r>
              <a:rPr lang="en-US" baseline="0" dirty="0" err="1" smtClean="0"/>
              <a:t>vis</a:t>
            </a:r>
            <a:r>
              <a:rPr lang="fr-FR" sz="1200" kern="1200" dirty="0" smtClean="0">
                <a:solidFill>
                  <a:schemeClr val="tx1"/>
                </a:solidFill>
                <a:latin typeface="Arial" pitchFamily="34" charset="0"/>
                <a:ea typeface="+mn-ea"/>
                <a:cs typeface="Arial" pitchFamily="34" charset="0"/>
              </a:rPr>
              <a:t>é</a:t>
            </a:r>
            <a:r>
              <a:rPr lang="en-US" baseline="0" dirty="0" smtClean="0"/>
              <a:t> </a:t>
            </a:r>
            <a:r>
              <a:rPr lang="en-US" baseline="0" dirty="0" err="1" smtClean="0"/>
              <a:t>comme</a:t>
            </a:r>
            <a:r>
              <a:rPr lang="en-US" baseline="0" dirty="0" smtClean="0"/>
              <a:t> </a:t>
            </a:r>
            <a:r>
              <a:rPr lang="en-US" baseline="0" dirty="0" err="1" smtClean="0"/>
              <a:t>objectifs</a:t>
            </a:r>
            <a:r>
              <a:rPr lang="en-US" baseline="0" dirty="0" smtClean="0"/>
              <a:t>:</a:t>
            </a:r>
            <a:endParaRPr lang="fr-FR" dirty="0" smtClean="0"/>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37</a:t>
            </a:fld>
            <a:endParaRPr lang="fr-FR"/>
          </a:p>
        </p:txBody>
      </p:sp>
    </p:spTree>
    <p:extLst>
      <p:ext uri="{BB962C8B-B14F-4D97-AF65-F5344CB8AC3E}">
        <p14:creationId xmlns:p14="http://schemas.microsoft.com/office/powerpoint/2010/main" val="2287660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5363" y="768350"/>
            <a:ext cx="5113337" cy="3836988"/>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39</a:t>
            </a:fld>
            <a:endParaRPr lang="fr-FR"/>
          </a:p>
        </p:txBody>
      </p:sp>
    </p:spTree>
    <p:extLst>
      <p:ext uri="{BB962C8B-B14F-4D97-AF65-F5344CB8AC3E}">
        <p14:creationId xmlns:p14="http://schemas.microsoft.com/office/powerpoint/2010/main" val="649114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5363" y="768350"/>
            <a:ext cx="5113337" cy="3836988"/>
          </a:xfrm>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Arial" pitchFamily="34" charset="0"/>
                <a:ea typeface="+mn-ea"/>
                <a:cs typeface="Arial" pitchFamily="34" charset="0"/>
              </a:rPr>
              <a:t>Sur l’ensemble de 260 prélèvements aviaires, nous avons isolés 172 souches de </a:t>
            </a:r>
            <a:r>
              <a:rPr lang="fr-FR" sz="1200" i="1" kern="1200" dirty="0" smtClean="0">
                <a:solidFill>
                  <a:schemeClr val="tx1"/>
                </a:solidFill>
                <a:latin typeface="Arial" pitchFamily="34" charset="0"/>
                <a:ea typeface="+mn-ea"/>
                <a:cs typeface="Arial" pitchFamily="34" charset="0"/>
              </a:rPr>
              <a:t>C.TT</a:t>
            </a:r>
            <a:r>
              <a:rPr lang="fr-FR" sz="1200" kern="1200" dirty="0" smtClean="0">
                <a:solidFill>
                  <a:schemeClr val="tx1"/>
                </a:solidFill>
                <a:latin typeface="Arial" pitchFamily="34" charset="0"/>
                <a:ea typeface="+mn-ea"/>
                <a:cs typeface="Arial" pitchFamily="34" charset="0"/>
              </a:rPr>
              <a:t>, soit un taux d’isolement de (66%)</a:t>
            </a:r>
            <a:r>
              <a:rPr lang="en-US" sz="1200" kern="1200" dirty="0" smtClean="0">
                <a:solidFill>
                  <a:schemeClr val="tx1"/>
                </a:solidFill>
                <a:latin typeface="Arial" pitchFamily="34" charset="0"/>
                <a:ea typeface="+mn-ea"/>
                <a:cs typeface="Arial" pitchFamily="34" charset="0"/>
              </a:rPr>
              <a:t>.</a:t>
            </a:r>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40</a:t>
            </a:fld>
            <a:endParaRPr lang="fr-FR"/>
          </a:p>
        </p:txBody>
      </p:sp>
    </p:spTree>
    <p:extLst>
      <p:ext uri="{BB962C8B-B14F-4D97-AF65-F5344CB8AC3E}">
        <p14:creationId xmlns:p14="http://schemas.microsoft.com/office/powerpoint/2010/main" val="789175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5363" y="768350"/>
            <a:ext cx="5113337" cy="3836988"/>
          </a:xfrm>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Arial" pitchFamily="34" charset="0"/>
                <a:ea typeface="+mn-ea"/>
                <a:cs typeface="Arial" pitchFamily="34" charset="0"/>
              </a:rPr>
              <a:t>Sur l’ensemble de 260 prélèvements aviaires, nous avons isolés 172 souches de </a:t>
            </a:r>
            <a:r>
              <a:rPr lang="fr-FR" sz="1200" i="1" kern="1200" dirty="0" smtClean="0">
                <a:solidFill>
                  <a:schemeClr val="tx1"/>
                </a:solidFill>
                <a:latin typeface="Arial" pitchFamily="34" charset="0"/>
                <a:ea typeface="+mn-ea"/>
                <a:cs typeface="Arial" pitchFamily="34" charset="0"/>
              </a:rPr>
              <a:t>C.TT</a:t>
            </a:r>
            <a:r>
              <a:rPr lang="fr-FR" sz="1200" kern="1200" dirty="0" smtClean="0">
                <a:solidFill>
                  <a:schemeClr val="tx1"/>
                </a:solidFill>
                <a:latin typeface="Arial" pitchFamily="34" charset="0"/>
                <a:ea typeface="+mn-ea"/>
                <a:cs typeface="Arial" pitchFamily="34" charset="0"/>
              </a:rPr>
              <a:t>, soit un taux d’isolement de (66%)</a:t>
            </a:r>
            <a:r>
              <a:rPr lang="en-US" sz="1200" kern="1200" dirty="0" smtClean="0">
                <a:solidFill>
                  <a:schemeClr val="tx1"/>
                </a:solidFill>
                <a:latin typeface="Arial" pitchFamily="34" charset="0"/>
                <a:ea typeface="+mn-ea"/>
                <a:cs typeface="Arial" pitchFamily="34" charset="0"/>
              </a:rPr>
              <a:t>.</a:t>
            </a:r>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41</a:t>
            </a:fld>
            <a:endParaRPr lang="fr-FR"/>
          </a:p>
        </p:txBody>
      </p:sp>
    </p:spTree>
    <p:extLst>
      <p:ext uri="{BB962C8B-B14F-4D97-AF65-F5344CB8AC3E}">
        <p14:creationId xmlns:p14="http://schemas.microsoft.com/office/powerpoint/2010/main" val="4293872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5363" y="768350"/>
            <a:ext cx="5113337" cy="3836988"/>
          </a:xfrm>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Arial" pitchFamily="34" charset="0"/>
                <a:ea typeface="+mn-ea"/>
                <a:cs typeface="Arial" pitchFamily="34" charset="0"/>
              </a:rPr>
              <a:t>Sur l’ensemble de 260 prélèvements aviaires, nous avons isolés 172 souches de </a:t>
            </a:r>
            <a:r>
              <a:rPr lang="fr-FR" sz="1200" i="1" kern="1200" dirty="0" smtClean="0">
                <a:solidFill>
                  <a:schemeClr val="tx1"/>
                </a:solidFill>
                <a:latin typeface="Arial" pitchFamily="34" charset="0"/>
                <a:ea typeface="+mn-ea"/>
                <a:cs typeface="Arial" pitchFamily="34" charset="0"/>
              </a:rPr>
              <a:t>C.TT</a:t>
            </a:r>
            <a:r>
              <a:rPr lang="fr-FR" sz="1200" kern="1200" dirty="0" smtClean="0">
                <a:solidFill>
                  <a:schemeClr val="tx1"/>
                </a:solidFill>
                <a:latin typeface="Arial" pitchFamily="34" charset="0"/>
                <a:ea typeface="+mn-ea"/>
                <a:cs typeface="Arial" pitchFamily="34" charset="0"/>
              </a:rPr>
              <a:t>, soit un taux d’isolement de (66%)</a:t>
            </a:r>
            <a:r>
              <a:rPr lang="en-US" sz="1200" kern="1200" dirty="0" smtClean="0">
                <a:solidFill>
                  <a:schemeClr val="tx1"/>
                </a:solidFill>
                <a:latin typeface="Arial" pitchFamily="34" charset="0"/>
                <a:ea typeface="+mn-ea"/>
                <a:cs typeface="Arial" pitchFamily="34" charset="0"/>
              </a:rPr>
              <a:t>.</a:t>
            </a:r>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42</a:t>
            </a:fld>
            <a:endParaRPr lang="fr-FR"/>
          </a:p>
        </p:txBody>
      </p:sp>
    </p:spTree>
    <p:extLst>
      <p:ext uri="{BB962C8B-B14F-4D97-AF65-F5344CB8AC3E}">
        <p14:creationId xmlns:p14="http://schemas.microsoft.com/office/powerpoint/2010/main" val="2079858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5363" y="768350"/>
            <a:ext cx="5113337" cy="3836988"/>
          </a:xfrm>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Arial" pitchFamily="34" charset="0"/>
                <a:ea typeface="+mn-ea"/>
                <a:cs typeface="Arial" pitchFamily="34" charset="0"/>
              </a:rPr>
              <a:t>Sur l’ensemble de 260 prélèvements aviaires, nous avons isolés 172 souches de </a:t>
            </a:r>
            <a:r>
              <a:rPr lang="fr-FR" sz="1200" i="1" kern="1200" dirty="0" smtClean="0">
                <a:solidFill>
                  <a:schemeClr val="tx1"/>
                </a:solidFill>
                <a:latin typeface="Arial" pitchFamily="34" charset="0"/>
                <a:ea typeface="+mn-ea"/>
                <a:cs typeface="Arial" pitchFamily="34" charset="0"/>
              </a:rPr>
              <a:t>C.TT</a:t>
            </a:r>
            <a:r>
              <a:rPr lang="fr-FR" sz="1200" kern="1200" dirty="0" smtClean="0">
                <a:solidFill>
                  <a:schemeClr val="tx1"/>
                </a:solidFill>
                <a:latin typeface="Arial" pitchFamily="34" charset="0"/>
                <a:ea typeface="+mn-ea"/>
                <a:cs typeface="Arial" pitchFamily="34" charset="0"/>
              </a:rPr>
              <a:t>, soit un taux d’isolement de (66%)</a:t>
            </a:r>
            <a:r>
              <a:rPr lang="en-US" sz="1200" kern="1200" dirty="0" smtClean="0">
                <a:solidFill>
                  <a:schemeClr val="tx1"/>
                </a:solidFill>
                <a:latin typeface="Arial" pitchFamily="34" charset="0"/>
                <a:ea typeface="+mn-ea"/>
                <a:cs typeface="Arial" pitchFamily="34" charset="0"/>
              </a:rPr>
              <a:t>.</a:t>
            </a:r>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43</a:t>
            </a:fld>
            <a:endParaRPr lang="fr-FR"/>
          </a:p>
        </p:txBody>
      </p:sp>
    </p:spTree>
    <p:extLst>
      <p:ext uri="{BB962C8B-B14F-4D97-AF65-F5344CB8AC3E}">
        <p14:creationId xmlns:p14="http://schemas.microsoft.com/office/powerpoint/2010/main" val="2874137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5363" y="768350"/>
            <a:ext cx="5113337" cy="3836988"/>
          </a:xfrm>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Arial" pitchFamily="34" charset="0"/>
                <a:ea typeface="+mn-ea"/>
                <a:cs typeface="Arial" pitchFamily="34" charset="0"/>
              </a:rPr>
              <a:t>Sur l’ensemble de 260 prélèvements aviaires, nous avons isolés 172 souches de </a:t>
            </a:r>
            <a:r>
              <a:rPr lang="fr-FR" sz="1200" i="1" kern="1200" dirty="0" smtClean="0">
                <a:solidFill>
                  <a:schemeClr val="tx1"/>
                </a:solidFill>
                <a:latin typeface="Arial" pitchFamily="34" charset="0"/>
                <a:ea typeface="+mn-ea"/>
                <a:cs typeface="Arial" pitchFamily="34" charset="0"/>
              </a:rPr>
              <a:t>C.TT</a:t>
            </a:r>
            <a:r>
              <a:rPr lang="fr-FR" sz="1200" kern="1200" dirty="0" smtClean="0">
                <a:solidFill>
                  <a:schemeClr val="tx1"/>
                </a:solidFill>
                <a:latin typeface="Arial" pitchFamily="34" charset="0"/>
                <a:ea typeface="+mn-ea"/>
                <a:cs typeface="Arial" pitchFamily="34" charset="0"/>
              </a:rPr>
              <a:t>, soit un taux d’isolement de (66%)</a:t>
            </a:r>
            <a:r>
              <a:rPr lang="en-US" sz="1200" kern="1200" dirty="0" smtClean="0">
                <a:solidFill>
                  <a:schemeClr val="tx1"/>
                </a:solidFill>
                <a:latin typeface="Arial" pitchFamily="34" charset="0"/>
                <a:ea typeface="+mn-ea"/>
                <a:cs typeface="Arial" pitchFamily="34" charset="0"/>
              </a:rPr>
              <a:t>.</a:t>
            </a:r>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44</a:t>
            </a:fld>
            <a:endParaRPr lang="fr-FR"/>
          </a:p>
        </p:txBody>
      </p:sp>
    </p:spTree>
    <p:extLst>
      <p:ext uri="{BB962C8B-B14F-4D97-AF65-F5344CB8AC3E}">
        <p14:creationId xmlns:p14="http://schemas.microsoft.com/office/powerpoint/2010/main" val="34846248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5363" y="768350"/>
            <a:ext cx="5113337" cy="3836988"/>
          </a:xfrm>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Arial" pitchFamily="34" charset="0"/>
                <a:ea typeface="+mn-ea"/>
                <a:cs typeface="Arial" pitchFamily="34" charset="0"/>
              </a:rPr>
              <a:t>Sur l’ensemble de 260 prélèvements aviaires, nous avons isolés 172 souches de </a:t>
            </a:r>
            <a:r>
              <a:rPr lang="fr-FR" sz="1200" i="1" kern="1200" dirty="0" smtClean="0">
                <a:solidFill>
                  <a:schemeClr val="tx1"/>
                </a:solidFill>
                <a:latin typeface="Arial" pitchFamily="34" charset="0"/>
                <a:ea typeface="+mn-ea"/>
                <a:cs typeface="Arial" pitchFamily="34" charset="0"/>
              </a:rPr>
              <a:t>C.TT</a:t>
            </a:r>
            <a:r>
              <a:rPr lang="fr-FR" sz="1200" kern="1200" dirty="0" smtClean="0">
                <a:solidFill>
                  <a:schemeClr val="tx1"/>
                </a:solidFill>
                <a:latin typeface="Arial" pitchFamily="34" charset="0"/>
                <a:ea typeface="+mn-ea"/>
                <a:cs typeface="Arial" pitchFamily="34" charset="0"/>
              </a:rPr>
              <a:t>, soit un taux d’isolement de (66%)</a:t>
            </a:r>
            <a:r>
              <a:rPr lang="en-US" sz="1200" kern="1200" dirty="0" smtClean="0">
                <a:solidFill>
                  <a:schemeClr val="tx1"/>
                </a:solidFill>
                <a:latin typeface="Arial" pitchFamily="34" charset="0"/>
                <a:ea typeface="+mn-ea"/>
                <a:cs typeface="Arial" pitchFamily="34" charset="0"/>
              </a:rPr>
              <a:t>.</a:t>
            </a:r>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45</a:t>
            </a:fld>
            <a:endParaRPr lang="fr-FR"/>
          </a:p>
        </p:txBody>
      </p:sp>
    </p:spTree>
    <p:extLst>
      <p:ext uri="{BB962C8B-B14F-4D97-AF65-F5344CB8AC3E}">
        <p14:creationId xmlns:p14="http://schemas.microsoft.com/office/powerpoint/2010/main" val="1197703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3775" y="768350"/>
            <a:ext cx="5116513" cy="3836988"/>
          </a:xfrm>
        </p:spPr>
      </p:sp>
      <p:sp>
        <p:nvSpPr>
          <p:cNvPr id="3" name="Espace réservé des commentaires 2"/>
          <p:cNvSpPr>
            <a:spLocks noGrp="1"/>
          </p:cNvSpPr>
          <p:nvPr>
            <p:ph type="body" idx="1"/>
          </p:nvPr>
        </p:nvSpPr>
        <p:spPr/>
        <p:txBody>
          <a:bodyPr>
            <a:normAutofit/>
          </a:bodyPr>
          <a:lstStyle/>
          <a:p>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3</a:t>
            </a:fld>
            <a:endParaRPr lang="fr-FR"/>
          </a:p>
        </p:txBody>
      </p:sp>
    </p:spTree>
    <p:extLst>
      <p:ext uri="{BB962C8B-B14F-4D97-AF65-F5344CB8AC3E}">
        <p14:creationId xmlns:p14="http://schemas.microsoft.com/office/powerpoint/2010/main" val="1306093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5363" y="768350"/>
            <a:ext cx="5113337" cy="3836988"/>
          </a:xfrm>
        </p:spPr>
      </p:sp>
      <p:sp>
        <p:nvSpPr>
          <p:cNvPr id="3" name="Espace réservé des commentaires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On </a:t>
            </a:r>
            <a:r>
              <a:rPr lang="fr-FR" dirty="0" err="1" smtClean="0"/>
              <a:t>pass</a:t>
            </a:r>
            <a:r>
              <a:rPr lang="fr-FR" dirty="0" smtClean="0"/>
              <a:t> a</a:t>
            </a:r>
            <a:r>
              <a:rPr lang="fr-FR" baseline="0" dirty="0" smtClean="0"/>
              <a:t> la </a:t>
            </a:r>
            <a:r>
              <a:rPr lang="fr-FR" baseline="0" dirty="0" err="1" smtClean="0"/>
              <a:t>discussi</a:t>
            </a:r>
            <a:r>
              <a:rPr lang="fr-FR" baseline="0" dirty="0" smtClean="0"/>
              <a:t> 1</a:t>
            </a:r>
            <a:r>
              <a:rPr lang="fr-FR" baseline="30000" dirty="0" smtClean="0"/>
              <a:t>er</a:t>
            </a:r>
            <a:r>
              <a:rPr lang="fr-FR" baseline="0" dirty="0" smtClean="0"/>
              <a:t>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83BB06C-5CC9-4287-B395-595365F42D21}" type="slidenum">
              <a:rPr lang="fr-FR" smtClean="0"/>
              <a:pPr/>
              <a:t>46</a:t>
            </a:fld>
            <a:endParaRPr lang="fr-FR"/>
          </a:p>
        </p:txBody>
      </p:sp>
    </p:spTree>
    <p:extLst>
      <p:ext uri="{BB962C8B-B14F-4D97-AF65-F5344CB8AC3E}">
        <p14:creationId xmlns:p14="http://schemas.microsoft.com/office/powerpoint/2010/main" val="804902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Pour</a:t>
            </a:r>
            <a:r>
              <a:rPr lang="en-US" baseline="0" dirty="0" smtClean="0"/>
              <a:t> la  </a:t>
            </a:r>
            <a:r>
              <a:rPr lang="en-US" baseline="0" dirty="0" err="1" smtClean="0"/>
              <a:t>morphologie</a:t>
            </a:r>
            <a:r>
              <a:rPr lang="en-US" baseline="0" dirty="0" smtClean="0"/>
              <a:t> ,</a:t>
            </a:r>
            <a:r>
              <a:rPr lang="en-US" baseline="0" dirty="0" err="1" smtClean="0"/>
              <a:t>comme</a:t>
            </a:r>
            <a:r>
              <a:rPr lang="en-US" baseline="0" dirty="0" smtClean="0"/>
              <a:t>  </a:t>
            </a:r>
            <a:r>
              <a:rPr lang="en-US" baseline="0" dirty="0" err="1" smtClean="0"/>
              <a:t>vous</a:t>
            </a:r>
            <a:r>
              <a:rPr lang="en-US" baseline="0" dirty="0" smtClean="0"/>
              <a:t> </a:t>
            </a:r>
            <a:r>
              <a:rPr lang="en-US" baseline="0" dirty="0" err="1" smtClean="0"/>
              <a:t>voyez</a:t>
            </a:r>
            <a:r>
              <a:rPr lang="en-US" baseline="0" dirty="0" smtClean="0"/>
              <a:t> les campy </a:t>
            </a:r>
            <a:r>
              <a:rPr lang="en-US" baseline="0" dirty="0" err="1" smtClean="0"/>
              <a:t>sont</a:t>
            </a:r>
            <a:r>
              <a:rPr lang="en-US" baseline="0" dirty="0" smtClean="0"/>
              <a:t> des </a:t>
            </a:r>
            <a:r>
              <a:rPr lang="en-US" baseline="0" dirty="0" err="1" smtClean="0"/>
              <a:t>bacilles</a:t>
            </a:r>
            <a:r>
              <a:rPr lang="en-US" baseline="0" dirty="0" smtClean="0"/>
              <a:t>…….</a:t>
            </a:r>
            <a:endParaRPr lang="fr-FR" dirty="0" smtClean="0"/>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6</a:t>
            </a:fld>
            <a:endParaRPr lang="fr-FR"/>
          </a:p>
        </p:txBody>
      </p:sp>
    </p:spTree>
    <p:extLst>
      <p:ext uri="{BB962C8B-B14F-4D97-AF65-F5344CB8AC3E}">
        <p14:creationId xmlns:p14="http://schemas.microsoft.com/office/powerpoint/2010/main" val="2375970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latin typeface="Arial" pitchFamily="34" charset="0"/>
                <a:ea typeface="+mn-ea"/>
                <a:cs typeface="Arial" pitchFamily="34" charset="0"/>
              </a:rPr>
              <a:t>Generalement</a:t>
            </a:r>
            <a:r>
              <a:rPr lang="en-US" sz="1200" kern="1200" baseline="0" dirty="0" smtClean="0">
                <a:solidFill>
                  <a:schemeClr val="tx1"/>
                </a:solidFill>
                <a:latin typeface="Arial" pitchFamily="34" charset="0"/>
                <a:ea typeface="+mn-ea"/>
                <a:cs typeface="Arial" pitchFamily="34" charset="0"/>
              </a:rPr>
              <a:t> les </a:t>
            </a:r>
            <a:r>
              <a:rPr lang="en-US" sz="1200" kern="1200" baseline="0" dirty="0" err="1" smtClean="0">
                <a:solidFill>
                  <a:schemeClr val="tx1"/>
                </a:solidFill>
                <a:latin typeface="Arial" pitchFamily="34" charset="0"/>
                <a:ea typeface="+mn-ea"/>
                <a:cs typeface="Arial" pitchFamily="34" charset="0"/>
              </a:rPr>
              <a:t>campylo</a:t>
            </a:r>
            <a:r>
              <a:rPr lang="fr-FR" sz="1200" kern="1200" baseline="0" dirty="0" smtClean="0">
                <a:solidFill>
                  <a:schemeClr val="tx1"/>
                </a:solidFill>
                <a:latin typeface="Arial" pitchFamily="34" charset="0"/>
                <a:ea typeface="+mn-ea"/>
                <a:cs typeface="Arial" pitchFamily="34" charset="0"/>
              </a:rPr>
              <a:t> </a:t>
            </a:r>
            <a:r>
              <a:rPr lang="fr-FR" sz="1200" kern="1200" dirty="0" smtClean="0">
                <a:solidFill>
                  <a:schemeClr val="tx1"/>
                </a:solidFill>
                <a:latin typeface="Arial" pitchFamily="34" charset="0"/>
                <a:ea typeface="+mn-ea"/>
                <a:cs typeface="Arial" pitchFamily="34" charset="0"/>
              </a:rPr>
              <a:t>n’entraînent pas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i="1" dirty="0" err="1" smtClean="0">
                <a:solidFill>
                  <a:schemeClr val="accent3">
                    <a:lumMod val="75000"/>
                  </a:schemeClr>
                </a:solidFill>
              </a:rPr>
              <a:t>Campylobacter</a:t>
            </a:r>
            <a:r>
              <a:rPr lang="fr-FR" b="1" i="1" dirty="0" smtClean="0">
                <a:solidFill>
                  <a:schemeClr val="accent3">
                    <a:lumMod val="75000"/>
                  </a:schemeClr>
                </a:solidFill>
              </a:rPr>
              <a:t> </a:t>
            </a:r>
            <a:r>
              <a:rPr lang="fr-FR" dirty="0" smtClean="0">
                <a:solidFill>
                  <a:schemeClr val="accent3">
                    <a:lumMod val="75000"/>
                  </a:schemeClr>
                </a:solidFill>
              </a:rPr>
              <a:t> est une bactérie commensale du poulet qui se trouve principalement dans le cæcum et de l’intestin  grêle, mais la bactérie peut-être isolée dans d’autres portions du tube digestif et même dans le foie et la rate</a:t>
            </a:r>
            <a:r>
              <a:rPr lang="fr-FR" dirty="0" smtClean="0"/>
              <a:t> </a:t>
            </a:r>
            <a:endParaRPr lang="fr-FR" dirty="0" smtClean="0">
              <a:solidFill>
                <a:schemeClr val="accent3">
                  <a:lumMod val="75000"/>
                </a:schemeClr>
              </a:solidFill>
            </a:endParaRPr>
          </a:p>
          <a:p>
            <a:r>
              <a:rPr lang="fr-FR" dirty="0" smtClean="0"/>
              <a:t>                                                                                                                                        </a:t>
            </a:r>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7</a:t>
            </a:fld>
            <a:endParaRPr lang="fr-FR"/>
          </a:p>
        </p:txBody>
      </p:sp>
    </p:spTree>
    <p:extLst>
      <p:ext uri="{BB962C8B-B14F-4D97-AF65-F5344CB8AC3E}">
        <p14:creationId xmlns:p14="http://schemas.microsoft.com/office/powerpoint/2010/main" val="3703434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latin typeface="Arial" pitchFamily="34" charset="0"/>
                <a:ea typeface="+mn-ea"/>
                <a:cs typeface="Arial" pitchFamily="34" charset="0"/>
              </a:rPr>
              <a:t>Generalement</a:t>
            </a:r>
            <a:r>
              <a:rPr lang="en-US" sz="1200" kern="1200" baseline="0" dirty="0" smtClean="0">
                <a:solidFill>
                  <a:schemeClr val="tx1"/>
                </a:solidFill>
                <a:latin typeface="Arial" pitchFamily="34" charset="0"/>
                <a:ea typeface="+mn-ea"/>
                <a:cs typeface="Arial" pitchFamily="34" charset="0"/>
              </a:rPr>
              <a:t> les </a:t>
            </a:r>
            <a:r>
              <a:rPr lang="en-US" sz="1200" kern="1200" baseline="0" dirty="0" err="1" smtClean="0">
                <a:solidFill>
                  <a:schemeClr val="tx1"/>
                </a:solidFill>
                <a:latin typeface="Arial" pitchFamily="34" charset="0"/>
                <a:ea typeface="+mn-ea"/>
                <a:cs typeface="Arial" pitchFamily="34" charset="0"/>
              </a:rPr>
              <a:t>campylo</a:t>
            </a:r>
            <a:r>
              <a:rPr lang="fr-FR" sz="1200" kern="1200" baseline="0" dirty="0" smtClean="0">
                <a:solidFill>
                  <a:schemeClr val="tx1"/>
                </a:solidFill>
                <a:latin typeface="Arial" pitchFamily="34" charset="0"/>
                <a:ea typeface="+mn-ea"/>
                <a:cs typeface="Arial" pitchFamily="34" charset="0"/>
              </a:rPr>
              <a:t> </a:t>
            </a:r>
            <a:r>
              <a:rPr lang="fr-FR" sz="1200" kern="1200" dirty="0" smtClean="0">
                <a:solidFill>
                  <a:schemeClr val="tx1"/>
                </a:solidFill>
                <a:latin typeface="Arial" pitchFamily="34" charset="0"/>
                <a:ea typeface="+mn-ea"/>
                <a:cs typeface="Arial" pitchFamily="34" charset="0"/>
              </a:rPr>
              <a:t>n’entraînent pas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i="1" dirty="0" err="1" smtClean="0">
                <a:solidFill>
                  <a:schemeClr val="accent3">
                    <a:lumMod val="75000"/>
                  </a:schemeClr>
                </a:solidFill>
              </a:rPr>
              <a:t>Campylobacter</a:t>
            </a:r>
            <a:r>
              <a:rPr lang="fr-FR" b="1" i="1" dirty="0" smtClean="0">
                <a:solidFill>
                  <a:schemeClr val="accent3">
                    <a:lumMod val="75000"/>
                  </a:schemeClr>
                </a:solidFill>
              </a:rPr>
              <a:t> </a:t>
            </a:r>
            <a:r>
              <a:rPr lang="fr-FR" dirty="0" smtClean="0">
                <a:solidFill>
                  <a:schemeClr val="accent3">
                    <a:lumMod val="75000"/>
                  </a:schemeClr>
                </a:solidFill>
              </a:rPr>
              <a:t> est une bactérie commensale du poulet qui se trouve principalement dans le cæcum et de l’intestin  grêle, mais la bactérie peut-être isolée dans d’autres portions du tube digestif et même dans le foie et la rate</a:t>
            </a:r>
            <a:r>
              <a:rPr lang="fr-FR" dirty="0" smtClean="0"/>
              <a:t> </a:t>
            </a:r>
            <a:endParaRPr lang="fr-FR" dirty="0" smtClean="0">
              <a:solidFill>
                <a:schemeClr val="accent3">
                  <a:lumMod val="75000"/>
                </a:schemeClr>
              </a:solidFill>
            </a:endParaRPr>
          </a:p>
          <a:p>
            <a:r>
              <a:rPr lang="fr-FR" dirty="0" smtClean="0"/>
              <a:t>                                                                                                                                        </a:t>
            </a:r>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8</a:t>
            </a:fld>
            <a:endParaRPr lang="fr-FR"/>
          </a:p>
        </p:txBody>
      </p:sp>
    </p:spTree>
    <p:extLst>
      <p:ext uri="{BB962C8B-B14F-4D97-AF65-F5344CB8AC3E}">
        <p14:creationId xmlns:p14="http://schemas.microsoft.com/office/powerpoint/2010/main" val="3524594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latin typeface="Arial" pitchFamily="34" charset="0"/>
                <a:ea typeface="+mn-ea"/>
                <a:cs typeface="Arial" pitchFamily="34" charset="0"/>
              </a:rPr>
              <a:t>Generalement</a:t>
            </a:r>
            <a:r>
              <a:rPr lang="en-US" sz="1200" kern="1200" baseline="0" dirty="0" smtClean="0">
                <a:solidFill>
                  <a:schemeClr val="tx1"/>
                </a:solidFill>
                <a:latin typeface="Arial" pitchFamily="34" charset="0"/>
                <a:ea typeface="+mn-ea"/>
                <a:cs typeface="Arial" pitchFamily="34" charset="0"/>
              </a:rPr>
              <a:t> les </a:t>
            </a:r>
            <a:r>
              <a:rPr lang="en-US" sz="1200" kern="1200" baseline="0" dirty="0" err="1" smtClean="0">
                <a:solidFill>
                  <a:schemeClr val="tx1"/>
                </a:solidFill>
                <a:latin typeface="Arial" pitchFamily="34" charset="0"/>
                <a:ea typeface="+mn-ea"/>
                <a:cs typeface="Arial" pitchFamily="34" charset="0"/>
              </a:rPr>
              <a:t>campylo</a:t>
            </a:r>
            <a:r>
              <a:rPr lang="fr-FR" sz="1200" kern="1200" baseline="0" dirty="0" smtClean="0">
                <a:solidFill>
                  <a:schemeClr val="tx1"/>
                </a:solidFill>
                <a:latin typeface="Arial" pitchFamily="34" charset="0"/>
                <a:ea typeface="+mn-ea"/>
                <a:cs typeface="Arial" pitchFamily="34" charset="0"/>
              </a:rPr>
              <a:t> </a:t>
            </a:r>
            <a:r>
              <a:rPr lang="fr-FR" sz="1200" kern="1200" dirty="0" smtClean="0">
                <a:solidFill>
                  <a:schemeClr val="tx1"/>
                </a:solidFill>
                <a:latin typeface="Arial" pitchFamily="34" charset="0"/>
                <a:ea typeface="+mn-ea"/>
                <a:cs typeface="Arial" pitchFamily="34" charset="0"/>
              </a:rPr>
              <a:t>n’entraînent pas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i="1" dirty="0" err="1" smtClean="0">
                <a:solidFill>
                  <a:schemeClr val="accent3">
                    <a:lumMod val="75000"/>
                  </a:schemeClr>
                </a:solidFill>
              </a:rPr>
              <a:t>Campylobacter</a:t>
            </a:r>
            <a:r>
              <a:rPr lang="fr-FR" b="1" i="1" dirty="0" smtClean="0">
                <a:solidFill>
                  <a:schemeClr val="accent3">
                    <a:lumMod val="75000"/>
                  </a:schemeClr>
                </a:solidFill>
              </a:rPr>
              <a:t> </a:t>
            </a:r>
            <a:r>
              <a:rPr lang="fr-FR" dirty="0" smtClean="0">
                <a:solidFill>
                  <a:schemeClr val="accent3">
                    <a:lumMod val="75000"/>
                  </a:schemeClr>
                </a:solidFill>
              </a:rPr>
              <a:t> est une bactérie commensale du poulet qui se trouve principalement dans le cæcum et de l’intestin  grêle, mais la bactérie peut-être isolée dans d’autres portions du tube digestif et même dans le foie et la rate</a:t>
            </a:r>
            <a:r>
              <a:rPr lang="fr-FR" dirty="0" smtClean="0"/>
              <a:t> </a:t>
            </a:r>
            <a:endParaRPr lang="fr-FR" dirty="0" smtClean="0">
              <a:solidFill>
                <a:schemeClr val="accent3">
                  <a:lumMod val="75000"/>
                </a:schemeClr>
              </a:solidFill>
            </a:endParaRPr>
          </a:p>
          <a:p>
            <a:r>
              <a:rPr lang="fr-FR" dirty="0" smtClean="0"/>
              <a:t>                                                                                                                                        </a:t>
            </a:r>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9</a:t>
            </a:fld>
            <a:endParaRPr lang="fr-FR"/>
          </a:p>
        </p:txBody>
      </p:sp>
    </p:spTree>
    <p:extLst>
      <p:ext uri="{BB962C8B-B14F-4D97-AF65-F5344CB8AC3E}">
        <p14:creationId xmlns:p14="http://schemas.microsoft.com/office/powerpoint/2010/main" val="162310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latin typeface="Arial" pitchFamily="34" charset="0"/>
                <a:ea typeface="+mn-ea"/>
                <a:cs typeface="Arial" pitchFamily="34" charset="0"/>
              </a:rPr>
              <a:t>Generalement</a:t>
            </a:r>
            <a:r>
              <a:rPr lang="en-US" sz="1200" kern="1200" baseline="0" dirty="0" smtClean="0">
                <a:solidFill>
                  <a:schemeClr val="tx1"/>
                </a:solidFill>
                <a:latin typeface="Arial" pitchFamily="34" charset="0"/>
                <a:ea typeface="+mn-ea"/>
                <a:cs typeface="Arial" pitchFamily="34" charset="0"/>
              </a:rPr>
              <a:t> les </a:t>
            </a:r>
            <a:r>
              <a:rPr lang="en-US" sz="1200" kern="1200" baseline="0" dirty="0" err="1" smtClean="0">
                <a:solidFill>
                  <a:schemeClr val="tx1"/>
                </a:solidFill>
                <a:latin typeface="Arial" pitchFamily="34" charset="0"/>
                <a:ea typeface="+mn-ea"/>
                <a:cs typeface="Arial" pitchFamily="34" charset="0"/>
              </a:rPr>
              <a:t>campylo</a:t>
            </a:r>
            <a:r>
              <a:rPr lang="fr-FR" sz="1200" kern="1200" baseline="0" dirty="0" smtClean="0">
                <a:solidFill>
                  <a:schemeClr val="tx1"/>
                </a:solidFill>
                <a:latin typeface="Arial" pitchFamily="34" charset="0"/>
                <a:ea typeface="+mn-ea"/>
                <a:cs typeface="Arial" pitchFamily="34" charset="0"/>
              </a:rPr>
              <a:t> </a:t>
            </a:r>
            <a:r>
              <a:rPr lang="fr-FR" sz="1200" kern="1200" dirty="0" smtClean="0">
                <a:solidFill>
                  <a:schemeClr val="tx1"/>
                </a:solidFill>
                <a:latin typeface="Arial" pitchFamily="34" charset="0"/>
                <a:ea typeface="+mn-ea"/>
                <a:cs typeface="Arial" pitchFamily="34" charset="0"/>
              </a:rPr>
              <a:t>n’entraînent pas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i="1" dirty="0" err="1" smtClean="0">
                <a:solidFill>
                  <a:schemeClr val="accent3">
                    <a:lumMod val="75000"/>
                  </a:schemeClr>
                </a:solidFill>
              </a:rPr>
              <a:t>Campylobacter</a:t>
            </a:r>
            <a:r>
              <a:rPr lang="fr-FR" b="1" i="1" dirty="0" smtClean="0">
                <a:solidFill>
                  <a:schemeClr val="accent3">
                    <a:lumMod val="75000"/>
                  </a:schemeClr>
                </a:solidFill>
              </a:rPr>
              <a:t> </a:t>
            </a:r>
            <a:r>
              <a:rPr lang="fr-FR" dirty="0" smtClean="0">
                <a:solidFill>
                  <a:schemeClr val="accent3">
                    <a:lumMod val="75000"/>
                  </a:schemeClr>
                </a:solidFill>
              </a:rPr>
              <a:t> est une bactérie commensale du poulet qui se trouve principalement dans le cæcum et de l’intestin  grêle, mais la bactérie peut-être isolée dans d’autres portions du tube digestif et même dans le foie et la rate</a:t>
            </a:r>
            <a:r>
              <a:rPr lang="fr-FR" dirty="0" smtClean="0"/>
              <a:t> </a:t>
            </a:r>
            <a:endParaRPr lang="fr-FR" dirty="0" smtClean="0">
              <a:solidFill>
                <a:schemeClr val="accent3">
                  <a:lumMod val="75000"/>
                </a:schemeClr>
              </a:solidFill>
            </a:endParaRPr>
          </a:p>
          <a:p>
            <a:r>
              <a:rPr lang="fr-FR" dirty="0" smtClean="0"/>
              <a:t>                                                                                                                                        </a:t>
            </a:r>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10</a:t>
            </a:fld>
            <a:endParaRPr lang="fr-FR"/>
          </a:p>
        </p:txBody>
      </p:sp>
    </p:spTree>
    <p:extLst>
      <p:ext uri="{BB962C8B-B14F-4D97-AF65-F5344CB8AC3E}">
        <p14:creationId xmlns:p14="http://schemas.microsoft.com/office/powerpoint/2010/main" val="449060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latin typeface="Arial" pitchFamily="34" charset="0"/>
                <a:ea typeface="+mn-ea"/>
                <a:cs typeface="Arial" pitchFamily="34" charset="0"/>
              </a:rPr>
              <a:t>Generalement</a:t>
            </a:r>
            <a:r>
              <a:rPr lang="en-US" sz="1200" kern="1200" baseline="0" dirty="0" smtClean="0">
                <a:solidFill>
                  <a:schemeClr val="tx1"/>
                </a:solidFill>
                <a:latin typeface="Arial" pitchFamily="34" charset="0"/>
                <a:ea typeface="+mn-ea"/>
                <a:cs typeface="Arial" pitchFamily="34" charset="0"/>
              </a:rPr>
              <a:t> les </a:t>
            </a:r>
            <a:r>
              <a:rPr lang="en-US" sz="1200" kern="1200" baseline="0" dirty="0" err="1" smtClean="0">
                <a:solidFill>
                  <a:schemeClr val="tx1"/>
                </a:solidFill>
                <a:latin typeface="Arial" pitchFamily="34" charset="0"/>
                <a:ea typeface="+mn-ea"/>
                <a:cs typeface="Arial" pitchFamily="34" charset="0"/>
              </a:rPr>
              <a:t>campylo</a:t>
            </a:r>
            <a:r>
              <a:rPr lang="fr-FR" sz="1200" kern="1200" baseline="0" dirty="0" smtClean="0">
                <a:solidFill>
                  <a:schemeClr val="tx1"/>
                </a:solidFill>
                <a:latin typeface="Arial" pitchFamily="34" charset="0"/>
                <a:ea typeface="+mn-ea"/>
                <a:cs typeface="Arial" pitchFamily="34" charset="0"/>
              </a:rPr>
              <a:t> </a:t>
            </a:r>
            <a:r>
              <a:rPr lang="fr-FR" sz="1200" kern="1200" dirty="0" smtClean="0">
                <a:solidFill>
                  <a:schemeClr val="tx1"/>
                </a:solidFill>
                <a:latin typeface="Arial" pitchFamily="34" charset="0"/>
                <a:ea typeface="+mn-ea"/>
                <a:cs typeface="Arial" pitchFamily="34" charset="0"/>
              </a:rPr>
              <a:t>n’entraînent pas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i="1" dirty="0" err="1" smtClean="0">
                <a:solidFill>
                  <a:schemeClr val="accent3">
                    <a:lumMod val="75000"/>
                  </a:schemeClr>
                </a:solidFill>
              </a:rPr>
              <a:t>Campylobacter</a:t>
            </a:r>
            <a:r>
              <a:rPr lang="fr-FR" b="1" i="1" dirty="0" smtClean="0">
                <a:solidFill>
                  <a:schemeClr val="accent3">
                    <a:lumMod val="75000"/>
                  </a:schemeClr>
                </a:solidFill>
              </a:rPr>
              <a:t> </a:t>
            </a:r>
            <a:r>
              <a:rPr lang="fr-FR" dirty="0" smtClean="0">
                <a:solidFill>
                  <a:schemeClr val="accent3">
                    <a:lumMod val="75000"/>
                  </a:schemeClr>
                </a:solidFill>
              </a:rPr>
              <a:t> est une bactérie commensale du poulet qui se trouve principalement dans le cæcum et de l’intestin  grêle, mais la bactérie peut-être isolée dans d’autres portions du tube digestif et même dans le foie et la rate</a:t>
            </a:r>
            <a:r>
              <a:rPr lang="fr-FR" dirty="0" smtClean="0"/>
              <a:t> </a:t>
            </a:r>
            <a:endParaRPr lang="fr-FR" dirty="0" smtClean="0">
              <a:solidFill>
                <a:schemeClr val="accent3">
                  <a:lumMod val="75000"/>
                </a:schemeClr>
              </a:solidFill>
            </a:endParaRPr>
          </a:p>
          <a:p>
            <a:r>
              <a:rPr lang="fr-FR" dirty="0" smtClean="0"/>
              <a:t>                                                                                                                                        </a:t>
            </a:r>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11</a:t>
            </a:fld>
            <a:endParaRPr lang="fr-FR"/>
          </a:p>
        </p:txBody>
      </p:sp>
    </p:spTree>
    <p:extLst>
      <p:ext uri="{BB962C8B-B14F-4D97-AF65-F5344CB8AC3E}">
        <p14:creationId xmlns:p14="http://schemas.microsoft.com/office/powerpoint/2010/main" val="2749544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err="1" smtClean="0">
                <a:solidFill>
                  <a:schemeClr val="tx1"/>
                </a:solidFill>
                <a:latin typeface="Arial" pitchFamily="34" charset="0"/>
                <a:ea typeface="+mn-ea"/>
                <a:cs typeface="Arial" pitchFamily="34" charset="0"/>
              </a:rPr>
              <a:t>Generalement</a:t>
            </a:r>
            <a:r>
              <a:rPr lang="en-US" sz="1200" kern="1200" baseline="0" dirty="0" smtClean="0">
                <a:solidFill>
                  <a:schemeClr val="tx1"/>
                </a:solidFill>
                <a:latin typeface="Arial" pitchFamily="34" charset="0"/>
                <a:ea typeface="+mn-ea"/>
                <a:cs typeface="Arial" pitchFamily="34" charset="0"/>
              </a:rPr>
              <a:t> les </a:t>
            </a:r>
            <a:r>
              <a:rPr lang="en-US" sz="1200" kern="1200" baseline="0" dirty="0" err="1" smtClean="0">
                <a:solidFill>
                  <a:schemeClr val="tx1"/>
                </a:solidFill>
                <a:latin typeface="Arial" pitchFamily="34" charset="0"/>
                <a:ea typeface="+mn-ea"/>
                <a:cs typeface="Arial" pitchFamily="34" charset="0"/>
              </a:rPr>
              <a:t>campylo</a:t>
            </a:r>
            <a:r>
              <a:rPr lang="fr-FR" sz="1200" kern="1200" baseline="0" dirty="0" smtClean="0">
                <a:solidFill>
                  <a:schemeClr val="tx1"/>
                </a:solidFill>
                <a:latin typeface="Arial" pitchFamily="34" charset="0"/>
                <a:ea typeface="+mn-ea"/>
                <a:cs typeface="Arial" pitchFamily="34" charset="0"/>
              </a:rPr>
              <a:t> </a:t>
            </a:r>
            <a:r>
              <a:rPr lang="fr-FR" sz="1200" kern="1200" dirty="0" smtClean="0">
                <a:solidFill>
                  <a:schemeClr val="tx1"/>
                </a:solidFill>
                <a:latin typeface="Arial" pitchFamily="34" charset="0"/>
                <a:ea typeface="+mn-ea"/>
                <a:cs typeface="Arial" pitchFamily="34" charset="0"/>
              </a:rPr>
              <a:t>n’entraînent pas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i="1" dirty="0" err="1" smtClean="0">
                <a:solidFill>
                  <a:schemeClr val="accent3">
                    <a:lumMod val="75000"/>
                  </a:schemeClr>
                </a:solidFill>
              </a:rPr>
              <a:t>Campylobacter</a:t>
            </a:r>
            <a:r>
              <a:rPr lang="fr-FR" b="1" i="1" dirty="0" smtClean="0">
                <a:solidFill>
                  <a:schemeClr val="accent3">
                    <a:lumMod val="75000"/>
                  </a:schemeClr>
                </a:solidFill>
              </a:rPr>
              <a:t> </a:t>
            </a:r>
            <a:r>
              <a:rPr lang="fr-FR" dirty="0" smtClean="0">
                <a:solidFill>
                  <a:schemeClr val="accent3">
                    <a:lumMod val="75000"/>
                  </a:schemeClr>
                </a:solidFill>
              </a:rPr>
              <a:t> est une bactérie commensale du poulet qui se trouve principalement dans le cæcum et de l’intestin  grêle, mais la bactérie peut-être isolée dans d’autres portions du tube digestif et même dans le foie et la rate</a:t>
            </a:r>
            <a:r>
              <a:rPr lang="fr-FR" dirty="0" smtClean="0"/>
              <a:t> </a:t>
            </a:r>
            <a:endParaRPr lang="fr-FR" dirty="0" smtClean="0">
              <a:solidFill>
                <a:schemeClr val="accent3">
                  <a:lumMod val="75000"/>
                </a:schemeClr>
              </a:solidFill>
            </a:endParaRPr>
          </a:p>
          <a:p>
            <a:r>
              <a:rPr lang="fr-FR" dirty="0" smtClean="0"/>
              <a:t>                                                                                                                                        </a:t>
            </a:r>
          </a:p>
          <a:p>
            <a:endParaRPr lang="fr-FR" dirty="0"/>
          </a:p>
        </p:txBody>
      </p:sp>
      <p:sp>
        <p:nvSpPr>
          <p:cNvPr id="4" name="عنصر نائب لرقم الشريحة 3"/>
          <p:cNvSpPr>
            <a:spLocks noGrp="1"/>
          </p:cNvSpPr>
          <p:nvPr>
            <p:ph type="sldNum" sz="quarter" idx="10"/>
          </p:nvPr>
        </p:nvSpPr>
        <p:spPr/>
        <p:txBody>
          <a:bodyPr/>
          <a:lstStyle/>
          <a:p>
            <a:fld id="{B83BB06C-5CC9-4287-B395-595365F42D21}" type="slidenum">
              <a:rPr lang="fr-FR" smtClean="0"/>
              <a:pPr/>
              <a:t>12</a:t>
            </a:fld>
            <a:endParaRPr lang="fr-FR"/>
          </a:p>
        </p:txBody>
      </p:sp>
    </p:spTree>
    <p:extLst>
      <p:ext uri="{BB962C8B-B14F-4D97-AF65-F5344CB8AC3E}">
        <p14:creationId xmlns:p14="http://schemas.microsoft.com/office/powerpoint/2010/main" val="330086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28354" name="Rectangle 2"/>
          <p:cNvSpPr>
            <a:spLocks noGrp="1" noChangeArrowheads="1"/>
          </p:cNvSpPr>
          <p:nvPr>
            <p:ph type="ctrTitle"/>
          </p:nvPr>
        </p:nvSpPr>
        <p:spPr>
          <a:xfrm>
            <a:off x="914400" y="1524000"/>
            <a:ext cx="7623175" cy="1752600"/>
          </a:xfrm>
        </p:spPr>
        <p:txBody>
          <a:bodyPr/>
          <a:lstStyle>
            <a:lvl1pPr>
              <a:defRPr sz="5000"/>
            </a:lvl1pPr>
          </a:lstStyle>
          <a:p>
            <a:r>
              <a:rPr lang="fr-FR" altLang="en-US"/>
              <a:t>Cliquez pour modifier le style du titre</a:t>
            </a:r>
          </a:p>
        </p:txBody>
      </p:sp>
      <p:sp>
        <p:nvSpPr>
          <p:cNvPr id="2283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fr-FR" altLang="en-US"/>
              <a:t>Cliquez pour modifier le style des sous-titres du masque</a:t>
            </a:r>
          </a:p>
        </p:txBody>
      </p:sp>
      <p:sp>
        <p:nvSpPr>
          <p:cNvPr id="228356" name="Rectangle 4"/>
          <p:cNvSpPr>
            <a:spLocks noGrp="1" noChangeArrowheads="1"/>
          </p:cNvSpPr>
          <p:nvPr>
            <p:ph type="dt" sz="half" idx="2"/>
          </p:nvPr>
        </p:nvSpPr>
        <p:spPr>
          <a:xfrm>
            <a:off x="179388" y="6243638"/>
            <a:ext cx="1584325" cy="457200"/>
          </a:xfrm>
        </p:spPr>
        <p:txBody>
          <a:bodyPr/>
          <a:lstStyle>
            <a:lvl1pPr>
              <a:defRPr/>
            </a:lvl1pPr>
          </a:lstStyle>
          <a:p>
            <a:r>
              <a:rPr lang="fr-FR" altLang="en-US" smtClean="0"/>
              <a:t>Faiçal AZOUAOU</a:t>
            </a:r>
            <a:endParaRPr lang="fr-FR" altLang="en-US"/>
          </a:p>
        </p:txBody>
      </p:sp>
      <p:sp>
        <p:nvSpPr>
          <p:cNvPr id="228357" name="Rectangle 5"/>
          <p:cNvSpPr>
            <a:spLocks noGrp="1" noChangeArrowheads="1"/>
          </p:cNvSpPr>
          <p:nvPr>
            <p:ph type="ftr" sz="quarter" idx="3"/>
          </p:nvPr>
        </p:nvSpPr>
        <p:spPr>
          <a:xfrm>
            <a:off x="1908175" y="6243638"/>
            <a:ext cx="5400675" cy="457200"/>
          </a:xfrm>
        </p:spPr>
        <p:txBody>
          <a:bodyPr/>
          <a:lstStyle>
            <a:lvl1pPr>
              <a:defRPr i="0"/>
            </a:lvl1pPr>
          </a:lstStyle>
          <a:p>
            <a:r>
              <a:rPr lang="fr-FR" altLang="en-US" smtClean="0"/>
              <a:t>Incidence des Campylobacter thermotolérants sur la santé humaine et animale</a:t>
            </a:r>
            <a:endParaRPr lang="fr-FR" altLang="en-US"/>
          </a:p>
        </p:txBody>
      </p:sp>
      <p:sp>
        <p:nvSpPr>
          <p:cNvPr id="228358" name="Rectangle 6"/>
          <p:cNvSpPr>
            <a:spLocks noGrp="1" noChangeArrowheads="1"/>
          </p:cNvSpPr>
          <p:nvPr>
            <p:ph type="sldNum" sz="quarter" idx="4"/>
          </p:nvPr>
        </p:nvSpPr>
        <p:spPr>
          <a:xfrm>
            <a:off x="7956550" y="6243638"/>
            <a:ext cx="730250" cy="457200"/>
          </a:xfrm>
        </p:spPr>
        <p:txBody>
          <a:bodyPr/>
          <a:lstStyle>
            <a:lvl1pPr>
              <a:defRPr/>
            </a:lvl1pPr>
          </a:lstStyle>
          <a:p>
            <a:fld id="{06EA661B-4740-4800-B243-04442E8AC5FF}" type="slidenum">
              <a:rPr lang="fr-FR" altLang="en-US"/>
              <a:pPr/>
              <a:t>‹#›</a:t>
            </a:fld>
            <a:endParaRPr lang="fr-FR" altLang="en-US"/>
          </a:p>
        </p:txBody>
      </p:sp>
      <p:sp>
        <p:nvSpPr>
          <p:cNvPr id="2283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fr-FR"/>
          </a:p>
        </p:txBody>
      </p:sp>
      <p:sp>
        <p:nvSpPr>
          <p:cNvPr id="2283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fr-F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smtClean="0"/>
              <a:t>Faiçal AZOUAOU</a:t>
            </a:r>
            <a:endParaRPr lang="fr-FR" altLang="en-US"/>
          </a:p>
        </p:txBody>
      </p:sp>
      <p:sp>
        <p:nvSpPr>
          <p:cNvPr id="5" name="Espace réservé du pied de page 4"/>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6" name="Espace réservé du numéro de diapositive 5"/>
          <p:cNvSpPr>
            <a:spLocks noGrp="1"/>
          </p:cNvSpPr>
          <p:nvPr>
            <p:ph type="sldNum" sz="quarter" idx="12"/>
          </p:nvPr>
        </p:nvSpPr>
        <p:spPr/>
        <p:txBody>
          <a:bodyPr/>
          <a:lstStyle>
            <a:lvl1pPr>
              <a:defRPr/>
            </a:lvl1pPr>
          </a:lstStyle>
          <a:p>
            <a:fld id="{90F9A9CC-DA19-44B4-A721-A9C777183280}" type="slidenum">
              <a:rPr lang="fr-FR" altLang="en-US"/>
              <a:pPr/>
              <a:t>‹#›</a:t>
            </a:fld>
            <a:endParaRPr lang="fr-F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smtClean="0"/>
              <a:t>Faiçal AZOUAOU</a:t>
            </a:r>
            <a:endParaRPr lang="fr-FR" altLang="en-US"/>
          </a:p>
        </p:txBody>
      </p:sp>
      <p:sp>
        <p:nvSpPr>
          <p:cNvPr id="5" name="Espace réservé du pied de page 4"/>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6" name="Espace réservé du numéro de diapositive 5"/>
          <p:cNvSpPr>
            <a:spLocks noGrp="1"/>
          </p:cNvSpPr>
          <p:nvPr>
            <p:ph type="sldNum" sz="quarter" idx="12"/>
          </p:nvPr>
        </p:nvSpPr>
        <p:spPr/>
        <p:txBody>
          <a:bodyPr/>
          <a:lstStyle>
            <a:lvl1pPr>
              <a:defRPr/>
            </a:lvl1pPr>
          </a:lstStyle>
          <a:p>
            <a:fld id="{4EF0045A-5AC6-4BE0-8825-49857B1004B6}" type="slidenum">
              <a:rPr lang="fr-FR" altLang="en-US"/>
              <a:pPr/>
              <a:t>‹#›</a:t>
            </a:fld>
            <a:endParaRPr lang="fr-F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FR"/>
          </a:p>
        </p:txBody>
      </p:sp>
      <p:sp>
        <p:nvSpPr>
          <p:cNvPr id="3" name="Espace réservé du graphique SmartArt 2"/>
          <p:cNvSpPr>
            <a:spLocks noGrp="1"/>
          </p:cNvSpPr>
          <p:nvPr>
            <p:ph type="dgm" idx="1"/>
          </p:nvPr>
        </p:nvSpPr>
        <p:spPr>
          <a:xfrm>
            <a:off x="457200" y="1600200"/>
            <a:ext cx="8229600" cy="4530725"/>
          </a:xfrm>
        </p:spPr>
        <p:txBody>
          <a:bodyPr/>
          <a:lstStyle/>
          <a:p>
            <a:endParaRPr lang="fr-FR"/>
          </a:p>
        </p:txBody>
      </p:sp>
      <p:sp>
        <p:nvSpPr>
          <p:cNvPr id="4" name="Espace réservé de la date 3"/>
          <p:cNvSpPr>
            <a:spLocks noGrp="1"/>
          </p:cNvSpPr>
          <p:nvPr>
            <p:ph type="dt" sz="half" idx="10"/>
          </p:nvPr>
        </p:nvSpPr>
        <p:spPr>
          <a:xfrm>
            <a:off x="323850" y="6243638"/>
            <a:ext cx="1368425" cy="457200"/>
          </a:xfrm>
        </p:spPr>
        <p:txBody>
          <a:bodyPr/>
          <a:lstStyle>
            <a:lvl1pPr>
              <a:defRPr/>
            </a:lvl1pPr>
          </a:lstStyle>
          <a:p>
            <a:r>
              <a:rPr lang="fr-FR" smtClean="0"/>
              <a:t>Faiçal AZOUAOU</a:t>
            </a:r>
            <a:endParaRPr lang="fr-FR" altLang="en-US"/>
          </a:p>
        </p:txBody>
      </p:sp>
      <p:sp>
        <p:nvSpPr>
          <p:cNvPr id="5" name="Espace réservé du pied de page 4"/>
          <p:cNvSpPr>
            <a:spLocks noGrp="1"/>
          </p:cNvSpPr>
          <p:nvPr>
            <p:ph type="ftr" sz="quarter" idx="11"/>
          </p:nvPr>
        </p:nvSpPr>
        <p:spPr>
          <a:xfrm>
            <a:off x="2124075" y="6248400"/>
            <a:ext cx="5184775" cy="457200"/>
          </a:xfrm>
        </p:spPr>
        <p:txBody>
          <a:bodyPr/>
          <a:lstStyle>
            <a:lvl1pPr>
              <a:defRPr/>
            </a:lvl1pPr>
          </a:lstStyle>
          <a:p>
            <a:r>
              <a:rPr lang="fr-FR" altLang="ko-KR" smtClean="0"/>
              <a:t>Incidence des Campylobacter thermotolérants sur la santé humaine et animale</a:t>
            </a:r>
            <a:endParaRPr lang="fr-FR" altLang="en-US"/>
          </a:p>
        </p:txBody>
      </p:sp>
      <p:sp>
        <p:nvSpPr>
          <p:cNvPr id="6" name="Espace réservé du numéro de diapositive 5"/>
          <p:cNvSpPr>
            <a:spLocks noGrp="1"/>
          </p:cNvSpPr>
          <p:nvPr>
            <p:ph type="sldNum" sz="quarter" idx="12"/>
          </p:nvPr>
        </p:nvSpPr>
        <p:spPr>
          <a:xfrm>
            <a:off x="7524750" y="6243638"/>
            <a:ext cx="1162050" cy="457200"/>
          </a:xfrm>
        </p:spPr>
        <p:txBody>
          <a:bodyPr/>
          <a:lstStyle>
            <a:lvl1pPr>
              <a:defRPr/>
            </a:lvl1pPr>
          </a:lstStyle>
          <a:p>
            <a:fld id="{269A134A-68C3-439E-9592-374097946EFE}" type="slidenum">
              <a:rPr lang="fr-FR" altLang="en-US"/>
              <a:pPr/>
              <a:t>‹#›</a:t>
            </a:fld>
            <a:endParaRPr lang="fr-FR"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7813"/>
            <a:ext cx="8229600" cy="1139825"/>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30725"/>
          </a:xfrm>
        </p:spPr>
        <p:txBody>
          <a:bodyPr/>
          <a:lstStyle/>
          <a:p>
            <a:endParaRPr lang="fr-FR"/>
          </a:p>
        </p:txBody>
      </p:sp>
      <p:sp>
        <p:nvSpPr>
          <p:cNvPr id="4" name="Espace réservé de la date 3"/>
          <p:cNvSpPr>
            <a:spLocks noGrp="1"/>
          </p:cNvSpPr>
          <p:nvPr>
            <p:ph type="dt" sz="half" idx="10"/>
          </p:nvPr>
        </p:nvSpPr>
        <p:spPr>
          <a:xfrm>
            <a:off x="323850" y="6243638"/>
            <a:ext cx="1368425" cy="457200"/>
          </a:xfrm>
        </p:spPr>
        <p:txBody>
          <a:bodyPr/>
          <a:lstStyle>
            <a:lvl1pPr>
              <a:defRPr/>
            </a:lvl1pPr>
          </a:lstStyle>
          <a:p>
            <a:r>
              <a:rPr lang="fr-FR" smtClean="0"/>
              <a:t>Faiçal AZOUAOU</a:t>
            </a:r>
            <a:endParaRPr lang="fr-FR" altLang="en-US"/>
          </a:p>
        </p:txBody>
      </p:sp>
      <p:sp>
        <p:nvSpPr>
          <p:cNvPr id="5" name="Espace réservé du pied de page 4"/>
          <p:cNvSpPr>
            <a:spLocks noGrp="1"/>
          </p:cNvSpPr>
          <p:nvPr>
            <p:ph type="ftr" sz="quarter" idx="11"/>
          </p:nvPr>
        </p:nvSpPr>
        <p:spPr>
          <a:xfrm>
            <a:off x="2124075" y="6248400"/>
            <a:ext cx="5184775" cy="457200"/>
          </a:xfrm>
        </p:spPr>
        <p:txBody>
          <a:bodyPr/>
          <a:lstStyle>
            <a:lvl1pPr>
              <a:defRPr/>
            </a:lvl1pPr>
          </a:lstStyle>
          <a:p>
            <a:r>
              <a:rPr lang="fr-FR" altLang="ko-KR" smtClean="0"/>
              <a:t>Incidence des Campylobacter thermotolérants sur la santé humaine et animale</a:t>
            </a:r>
            <a:endParaRPr lang="fr-FR" altLang="en-US"/>
          </a:p>
        </p:txBody>
      </p:sp>
      <p:sp>
        <p:nvSpPr>
          <p:cNvPr id="6" name="Espace réservé du numéro de diapositive 5"/>
          <p:cNvSpPr>
            <a:spLocks noGrp="1"/>
          </p:cNvSpPr>
          <p:nvPr>
            <p:ph type="sldNum" sz="quarter" idx="12"/>
          </p:nvPr>
        </p:nvSpPr>
        <p:spPr>
          <a:xfrm>
            <a:off x="7524750" y="6243638"/>
            <a:ext cx="1162050" cy="457200"/>
          </a:xfrm>
        </p:spPr>
        <p:txBody>
          <a:bodyPr/>
          <a:lstStyle>
            <a:lvl1pPr>
              <a:defRPr/>
            </a:lvl1pPr>
          </a:lstStyle>
          <a:p>
            <a:fld id="{10022900-FFEB-460C-B163-C434EF066F8F}" type="slidenum">
              <a:rPr lang="fr-FR" altLang="en-US"/>
              <a:pPr/>
              <a:t>‹#›</a:t>
            </a:fld>
            <a:endParaRPr lang="fr-F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smtClean="0"/>
              <a:t>Faiçal AZOUAOU</a:t>
            </a:r>
            <a:endParaRPr lang="fr-FR" altLang="en-US"/>
          </a:p>
        </p:txBody>
      </p:sp>
      <p:sp>
        <p:nvSpPr>
          <p:cNvPr id="5" name="Espace réservé du pied de page 4"/>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6" name="Espace réservé du numéro de diapositive 5"/>
          <p:cNvSpPr>
            <a:spLocks noGrp="1"/>
          </p:cNvSpPr>
          <p:nvPr>
            <p:ph type="sldNum" sz="quarter" idx="12"/>
          </p:nvPr>
        </p:nvSpPr>
        <p:spPr/>
        <p:txBody>
          <a:bodyPr/>
          <a:lstStyle>
            <a:lvl1pPr>
              <a:defRPr/>
            </a:lvl1pPr>
          </a:lstStyle>
          <a:p>
            <a:fld id="{E93331D3-FE87-4864-A74A-25CB0233002C}" type="slidenum">
              <a:rPr lang="fr-FR" altLang="en-US"/>
              <a:pPr/>
              <a:t>‹#›</a:t>
            </a:fld>
            <a:endParaRPr lang="fr-F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r>
              <a:rPr lang="fr-FR" smtClean="0"/>
              <a:t>Faiçal AZOUAOU</a:t>
            </a:r>
            <a:endParaRPr lang="fr-FR" altLang="en-US"/>
          </a:p>
        </p:txBody>
      </p:sp>
      <p:sp>
        <p:nvSpPr>
          <p:cNvPr id="5" name="Espace réservé du pied de page 4"/>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6" name="Espace réservé du numéro de diapositive 5"/>
          <p:cNvSpPr>
            <a:spLocks noGrp="1"/>
          </p:cNvSpPr>
          <p:nvPr>
            <p:ph type="sldNum" sz="quarter" idx="12"/>
          </p:nvPr>
        </p:nvSpPr>
        <p:spPr/>
        <p:txBody>
          <a:bodyPr/>
          <a:lstStyle>
            <a:lvl1pPr>
              <a:defRPr/>
            </a:lvl1pPr>
          </a:lstStyle>
          <a:p>
            <a:fld id="{4CDD26CB-A041-453B-BA5D-873CE0A401B9}" type="slidenum">
              <a:rPr lang="fr-FR" altLang="en-US"/>
              <a:pPr/>
              <a:t>‹#›</a:t>
            </a:fld>
            <a:endParaRPr lang="fr-F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r>
              <a:rPr lang="fr-FR" smtClean="0"/>
              <a:t>Faiçal AZOUAOU</a:t>
            </a:r>
            <a:endParaRPr lang="fr-FR" altLang="en-US"/>
          </a:p>
        </p:txBody>
      </p:sp>
      <p:sp>
        <p:nvSpPr>
          <p:cNvPr id="6" name="Espace réservé du pied de page 5"/>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7" name="Espace réservé du numéro de diapositive 6"/>
          <p:cNvSpPr>
            <a:spLocks noGrp="1"/>
          </p:cNvSpPr>
          <p:nvPr>
            <p:ph type="sldNum" sz="quarter" idx="12"/>
          </p:nvPr>
        </p:nvSpPr>
        <p:spPr/>
        <p:txBody>
          <a:bodyPr/>
          <a:lstStyle>
            <a:lvl1pPr>
              <a:defRPr/>
            </a:lvl1pPr>
          </a:lstStyle>
          <a:p>
            <a:fld id="{92104F63-F42D-49F2-A1DB-1A95502C5968}" type="slidenum">
              <a:rPr lang="fr-FR" altLang="en-US"/>
              <a:pPr/>
              <a:t>‹#›</a:t>
            </a:fld>
            <a:endParaRPr lang="fr-F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r>
              <a:rPr lang="fr-FR" smtClean="0"/>
              <a:t>Faiçal AZOUAOU</a:t>
            </a:r>
            <a:endParaRPr lang="fr-FR" altLang="en-US"/>
          </a:p>
        </p:txBody>
      </p:sp>
      <p:sp>
        <p:nvSpPr>
          <p:cNvPr id="8" name="Espace réservé du pied de page 7"/>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9" name="Espace réservé du numéro de diapositive 8"/>
          <p:cNvSpPr>
            <a:spLocks noGrp="1"/>
          </p:cNvSpPr>
          <p:nvPr>
            <p:ph type="sldNum" sz="quarter" idx="12"/>
          </p:nvPr>
        </p:nvSpPr>
        <p:spPr/>
        <p:txBody>
          <a:bodyPr/>
          <a:lstStyle>
            <a:lvl1pPr>
              <a:defRPr/>
            </a:lvl1pPr>
          </a:lstStyle>
          <a:p>
            <a:fld id="{D24D2DAD-5BA2-4B8E-A38E-5EF153B5E587}" type="slidenum">
              <a:rPr lang="fr-FR" altLang="en-US"/>
              <a:pPr/>
              <a:t>‹#›</a:t>
            </a:fld>
            <a:endParaRPr lang="fr-F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r>
              <a:rPr lang="fr-FR" smtClean="0"/>
              <a:t>Faiçal AZOUAOU</a:t>
            </a:r>
            <a:endParaRPr lang="fr-FR" altLang="en-US"/>
          </a:p>
        </p:txBody>
      </p:sp>
      <p:sp>
        <p:nvSpPr>
          <p:cNvPr id="4" name="Espace réservé du pied de page 3"/>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5" name="Espace réservé du numéro de diapositive 4"/>
          <p:cNvSpPr>
            <a:spLocks noGrp="1"/>
          </p:cNvSpPr>
          <p:nvPr>
            <p:ph type="sldNum" sz="quarter" idx="12"/>
          </p:nvPr>
        </p:nvSpPr>
        <p:spPr/>
        <p:txBody>
          <a:bodyPr/>
          <a:lstStyle>
            <a:lvl1pPr>
              <a:defRPr/>
            </a:lvl1pPr>
          </a:lstStyle>
          <a:p>
            <a:fld id="{2BD158D5-65A3-42F1-B86C-D15100B1C8F7}" type="slidenum">
              <a:rPr lang="fr-FR" altLang="en-US"/>
              <a:pPr/>
              <a:t>‹#›</a:t>
            </a:fld>
            <a:endParaRPr lang="fr-F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fr-FR" smtClean="0"/>
              <a:t>Faiçal AZOUAOU</a:t>
            </a:r>
            <a:endParaRPr lang="fr-FR" altLang="en-US"/>
          </a:p>
        </p:txBody>
      </p:sp>
      <p:sp>
        <p:nvSpPr>
          <p:cNvPr id="3" name="Espace réservé du pied de page 2"/>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4" name="Espace réservé du numéro de diapositive 3"/>
          <p:cNvSpPr>
            <a:spLocks noGrp="1"/>
          </p:cNvSpPr>
          <p:nvPr>
            <p:ph type="sldNum" sz="quarter" idx="12"/>
          </p:nvPr>
        </p:nvSpPr>
        <p:spPr/>
        <p:txBody>
          <a:bodyPr/>
          <a:lstStyle>
            <a:lvl1pPr>
              <a:defRPr/>
            </a:lvl1pPr>
          </a:lstStyle>
          <a:p>
            <a:fld id="{1C2ECCF0-859C-4694-81BB-4A58B7CFFAE9}" type="slidenum">
              <a:rPr lang="fr-FR" altLang="en-US"/>
              <a:pPr/>
              <a:t>‹#›</a:t>
            </a:fld>
            <a:endParaRPr lang="fr-F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smtClean="0"/>
              <a:t>Faiçal AZOUAOU</a:t>
            </a:r>
            <a:endParaRPr lang="fr-FR" altLang="en-US"/>
          </a:p>
        </p:txBody>
      </p:sp>
      <p:sp>
        <p:nvSpPr>
          <p:cNvPr id="6" name="Espace réservé du pied de page 5"/>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7" name="Espace réservé du numéro de diapositive 6"/>
          <p:cNvSpPr>
            <a:spLocks noGrp="1"/>
          </p:cNvSpPr>
          <p:nvPr>
            <p:ph type="sldNum" sz="quarter" idx="12"/>
          </p:nvPr>
        </p:nvSpPr>
        <p:spPr/>
        <p:txBody>
          <a:bodyPr/>
          <a:lstStyle>
            <a:lvl1pPr>
              <a:defRPr/>
            </a:lvl1pPr>
          </a:lstStyle>
          <a:p>
            <a:fld id="{AD5A2FFB-A96D-44F3-95FF-D9D6B8A1814C}" type="slidenum">
              <a:rPr lang="fr-FR" altLang="en-US"/>
              <a:pPr/>
              <a:t>‹#›</a:t>
            </a:fld>
            <a:endParaRPr lang="fr-F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smtClean="0"/>
              <a:t>Faiçal AZOUAOU</a:t>
            </a:r>
            <a:endParaRPr lang="fr-FR" altLang="en-US"/>
          </a:p>
        </p:txBody>
      </p:sp>
      <p:sp>
        <p:nvSpPr>
          <p:cNvPr id="6" name="Espace réservé du pied de page 5"/>
          <p:cNvSpPr>
            <a:spLocks noGrp="1"/>
          </p:cNvSpPr>
          <p:nvPr>
            <p:ph type="ftr" sz="quarter" idx="11"/>
          </p:nvPr>
        </p:nvSpPr>
        <p:spPr/>
        <p:txBody>
          <a:bodyPr/>
          <a:lstStyle>
            <a:lvl1pPr>
              <a:defRPr/>
            </a:lvl1pPr>
          </a:lstStyle>
          <a:p>
            <a:r>
              <a:rPr lang="fr-FR" altLang="ko-KR" smtClean="0"/>
              <a:t>Incidence des Campylobacter thermotolérants sur la santé humaine et animale</a:t>
            </a:r>
            <a:endParaRPr lang="fr-FR" altLang="en-US"/>
          </a:p>
        </p:txBody>
      </p:sp>
      <p:sp>
        <p:nvSpPr>
          <p:cNvPr id="7" name="Espace réservé du numéro de diapositive 6"/>
          <p:cNvSpPr>
            <a:spLocks noGrp="1"/>
          </p:cNvSpPr>
          <p:nvPr>
            <p:ph type="sldNum" sz="quarter" idx="12"/>
          </p:nvPr>
        </p:nvSpPr>
        <p:spPr/>
        <p:txBody>
          <a:bodyPr/>
          <a:lstStyle>
            <a:lvl1pPr>
              <a:defRPr/>
            </a:lvl1pPr>
          </a:lstStyle>
          <a:p>
            <a:fld id="{58A50292-F0B3-4862-B5C6-D0D6E4699A6B}" type="slidenum">
              <a:rPr lang="fr-FR" altLang="en-US"/>
              <a:pPr/>
              <a:t>‹#›</a:t>
            </a:fld>
            <a:endParaRPr lang="fr-F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en-US" smtClean="0"/>
              <a:t>Cliquez pour modifier le style du titre</a:t>
            </a:r>
          </a:p>
        </p:txBody>
      </p:sp>
      <p:sp>
        <p:nvSpPr>
          <p:cNvPr id="2273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227332" name="Rectangle 4"/>
          <p:cNvSpPr>
            <a:spLocks noGrp="1" noChangeArrowheads="1"/>
          </p:cNvSpPr>
          <p:nvPr>
            <p:ph type="dt" sz="half" idx="2"/>
          </p:nvPr>
        </p:nvSpPr>
        <p:spPr bwMode="auto">
          <a:xfrm>
            <a:off x="323850" y="6243638"/>
            <a:ext cx="13684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r>
              <a:rPr lang="fr-FR" smtClean="0"/>
              <a:t>Faiçal AZOUAOU</a:t>
            </a:r>
            <a:endParaRPr lang="fr-FR" altLang="en-US"/>
          </a:p>
        </p:txBody>
      </p:sp>
      <p:sp>
        <p:nvSpPr>
          <p:cNvPr id="227333" name="Rectangle 5"/>
          <p:cNvSpPr>
            <a:spLocks noGrp="1" noChangeArrowheads="1"/>
          </p:cNvSpPr>
          <p:nvPr>
            <p:ph type="ftr" sz="quarter" idx="3"/>
          </p:nvPr>
        </p:nvSpPr>
        <p:spPr bwMode="auto">
          <a:xfrm>
            <a:off x="2124075" y="6248400"/>
            <a:ext cx="51847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i="1">
                <a:latin typeface="+mj-lt"/>
                <a:ea typeface="Gulim" pitchFamily="34" charset="-127"/>
              </a:defRPr>
            </a:lvl1pPr>
          </a:lstStyle>
          <a:p>
            <a:r>
              <a:rPr lang="fr-FR" altLang="ko-KR" smtClean="0"/>
              <a:t>Incidence des Campylobacter thermotolérants sur la santé humaine et animale</a:t>
            </a:r>
            <a:endParaRPr lang="fr-FR" altLang="en-US"/>
          </a:p>
        </p:txBody>
      </p:sp>
      <p:sp>
        <p:nvSpPr>
          <p:cNvPr id="227334" name="Rectangle 6"/>
          <p:cNvSpPr>
            <a:spLocks noGrp="1" noChangeArrowheads="1"/>
          </p:cNvSpPr>
          <p:nvPr>
            <p:ph type="sldNum" sz="quarter" idx="4"/>
          </p:nvPr>
        </p:nvSpPr>
        <p:spPr bwMode="auto">
          <a:xfrm>
            <a:off x="7524750" y="6243638"/>
            <a:ext cx="11620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5AE22B13-5147-4301-A9FF-BD6FB27DD50A}" type="slidenum">
              <a:rPr lang="fr-FR" altLang="en-US"/>
              <a:pPr/>
              <a:t>‹#›</a:t>
            </a:fld>
            <a:endParaRPr lang="fr-FR" altLang="en-US"/>
          </a:p>
        </p:txBody>
      </p:sp>
      <p:sp>
        <p:nvSpPr>
          <p:cNvPr id="2273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fr-FR"/>
          </a:p>
        </p:txBody>
      </p:sp>
      <p:sp>
        <p:nvSpPr>
          <p:cNvPr id="2273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fr-F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iming>
    <p:tnLst>
      <p:par>
        <p:cTn id="1" dur="indefinite" restart="never" nodeType="tmRoot"/>
      </p:par>
    </p:tnLst>
  </p:timing>
  <p:hf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cs typeface="Arial" pitchFamily="34" charset="0"/>
        </a:defRPr>
      </a:lvl2pPr>
      <a:lvl3pPr algn="l" rtl="0" fontAlgn="base">
        <a:spcBef>
          <a:spcPct val="0"/>
        </a:spcBef>
        <a:spcAft>
          <a:spcPct val="0"/>
        </a:spcAft>
        <a:defRPr sz="4200">
          <a:solidFill>
            <a:schemeClr val="tx2"/>
          </a:solidFill>
          <a:latin typeface="Garamond" pitchFamily="18" charset="0"/>
          <a:cs typeface="Arial" pitchFamily="34" charset="0"/>
        </a:defRPr>
      </a:lvl3pPr>
      <a:lvl4pPr algn="l" rtl="0" fontAlgn="base">
        <a:spcBef>
          <a:spcPct val="0"/>
        </a:spcBef>
        <a:spcAft>
          <a:spcPct val="0"/>
        </a:spcAft>
        <a:defRPr sz="4200">
          <a:solidFill>
            <a:schemeClr val="tx2"/>
          </a:solidFill>
          <a:latin typeface="Garamond" pitchFamily="18" charset="0"/>
          <a:cs typeface="Arial" pitchFamily="34" charset="0"/>
        </a:defRPr>
      </a:lvl4pPr>
      <a:lvl5pPr algn="l" rtl="0" fontAlgn="base">
        <a:spcBef>
          <a:spcPct val="0"/>
        </a:spcBef>
        <a:spcAft>
          <a:spcPct val="0"/>
        </a:spcAft>
        <a:defRPr sz="4200">
          <a:solidFill>
            <a:schemeClr val="tx2"/>
          </a:solidFill>
          <a:latin typeface="Garamond" pitchFamily="18" charset="0"/>
          <a:cs typeface="Arial" pitchFamily="34" charset="0"/>
        </a:defRPr>
      </a:lvl5pPr>
      <a:lvl6pPr marL="457200" algn="l" rtl="0" fontAlgn="base">
        <a:spcBef>
          <a:spcPct val="0"/>
        </a:spcBef>
        <a:spcAft>
          <a:spcPct val="0"/>
        </a:spcAft>
        <a:defRPr sz="4200">
          <a:solidFill>
            <a:schemeClr val="tx2"/>
          </a:solidFill>
          <a:latin typeface="Garamond" pitchFamily="18" charset="0"/>
          <a:cs typeface="Arial" pitchFamily="34" charset="0"/>
        </a:defRPr>
      </a:lvl6pPr>
      <a:lvl7pPr marL="914400" algn="l" rtl="0" fontAlgn="base">
        <a:spcBef>
          <a:spcPct val="0"/>
        </a:spcBef>
        <a:spcAft>
          <a:spcPct val="0"/>
        </a:spcAft>
        <a:defRPr sz="4200">
          <a:solidFill>
            <a:schemeClr val="tx2"/>
          </a:solidFill>
          <a:latin typeface="Garamond" pitchFamily="18" charset="0"/>
          <a:cs typeface="Arial" pitchFamily="34" charset="0"/>
        </a:defRPr>
      </a:lvl7pPr>
      <a:lvl8pPr marL="1371600" algn="l" rtl="0" fontAlgn="base">
        <a:spcBef>
          <a:spcPct val="0"/>
        </a:spcBef>
        <a:spcAft>
          <a:spcPct val="0"/>
        </a:spcAft>
        <a:defRPr sz="4200">
          <a:solidFill>
            <a:schemeClr val="tx2"/>
          </a:solidFill>
          <a:latin typeface="Garamond" pitchFamily="18" charset="0"/>
          <a:cs typeface="Arial" pitchFamily="34" charset="0"/>
        </a:defRPr>
      </a:lvl8pPr>
      <a:lvl9pPr marL="1828800" algn="l" rtl="0" fontAlgn="base">
        <a:spcBef>
          <a:spcPct val="0"/>
        </a:spcBef>
        <a:spcAft>
          <a:spcPct val="0"/>
        </a:spcAft>
        <a:defRPr sz="4200">
          <a:solidFill>
            <a:schemeClr val="tx2"/>
          </a:solidFill>
          <a:latin typeface="Garamond" pitchFamily="18" charset="0"/>
          <a:cs typeface="Arial" pitchFamily="34"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156048" y="188640"/>
            <a:ext cx="8664424" cy="5840060"/>
          </a:xfrm>
          <a:prstGeom prst="rect">
            <a:avLst/>
          </a:prstGeom>
          <a:noFill/>
        </p:spPr>
        <p:txBody>
          <a:bodyPr wrap="square" rtlCol="0">
            <a:spAutoFit/>
          </a:bodyPr>
          <a:lstStyle/>
          <a:p>
            <a:pPr indent="457200" algn="just">
              <a:lnSpc>
                <a:spcPct val="150000"/>
              </a:lnSpc>
            </a:pP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A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paragraph</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is group of sentences about a single topic.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Together</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the sentences of the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paragraph</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explain</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the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writer’s</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main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idea</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most</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important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idea</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about the topic. In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academic</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writing, a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paragraph</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is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often</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between</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five and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ten</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sentences long , but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it</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can be longer or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shorter</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depending</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on the topic. The first sentence of a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paragraph</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is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usually</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indented</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moved</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in) a few </a:t>
            </a:r>
            <a:r>
              <a:rPr lang="fr-FR" sz="3600" b="1" dirty="0" err="1" smtClean="0">
                <a:solidFill>
                  <a:schemeClr val="accent5">
                    <a:lumMod val="60000"/>
                    <a:lumOff val="40000"/>
                  </a:schemeClr>
                </a:solidFill>
                <a:latin typeface="Angsana New" panose="02020603050405020304" pitchFamily="18" charset="-34"/>
                <a:cs typeface="Angsana New" panose="02020603050405020304" pitchFamily="18" charset="-34"/>
              </a:rPr>
              <a:t>spaces</a:t>
            </a:r>
            <a:r>
              <a:rPr lang="fr-FR" sz="3600" b="1" dirty="0" smtClean="0">
                <a:solidFill>
                  <a:schemeClr val="accent5">
                    <a:lumMod val="60000"/>
                    <a:lumOff val="40000"/>
                  </a:schemeClr>
                </a:solidFill>
                <a:latin typeface="Angsana New" panose="02020603050405020304" pitchFamily="18" charset="-34"/>
                <a:cs typeface="Angsana New" panose="02020603050405020304" pitchFamily="18" charset="-34"/>
              </a:rPr>
              <a:t> .</a:t>
            </a:r>
          </a:p>
        </p:txBody>
      </p:sp>
      <p:sp>
        <p:nvSpPr>
          <p:cNvPr id="7" name="Rectangle 2"/>
          <p:cNvSpPr txBox="1">
            <a:spLocks noChangeArrowheads="1"/>
          </p:cNvSpPr>
          <p:nvPr/>
        </p:nvSpPr>
        <p:spPr bwMode="auto">
          <a:xfrm>
            <a:off x="251520" y="507743"/>
            <a:ext cx="11161240" cy="19131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cs typeface="Arial" pitchFamily="34" charset="0"/>
              </a:defRPr>
            </a:lvl2pPr>
            <a:lvl3pPr algn="l" rtl="0" fontAlgn="base">
              <a:spcBef>
                <a:spcPct val="0"/>
              </a:spcBef>
              <a:spcAft>
                <a:spcPct val="0"/>
              </a:spcAft>
              <a:defRPr sz="4200">
                <a:solidFill>
                  <a:schemeClr val="tx2"/>
                </a:solidFill>
                <a:latin typeface="Garamond" pitchFamily="18" charset="0"/>
                <a:cs typeface="Arial" pitchFamily="34" charset="0"/>
              </a:defRPr>
            </a:lvl3pPr>
            <a:lvl4pPr algn="l" rtl="0" fontAlgn="base">
              <a:spcBef>
                <a:spcPct val="0"/>
              </a:spcBef>
              <a:spcAft>
                <a:spcPct val="0"/>
              </a:spcAft>
              <a:defRPr sz="4200">
                <a:solidFill>
                  <a:schemeClr val="tx2"/>
                </a:solidFill>
                <a:latin typeface="Garamond" pitchFamily="18" charset="0"/>
                <a:cs typeface="Arial" pitchFamily="34" charset="0"/>
              </a:defRPr>
            </a:lvl4pPr>
            <a:lvl5pPr algn="l" rtl="0" fontAlgn="base">
              <a:spcBef>
                <a:spcPct val="0"/>
              </a:spcBef>
              <a:spcAft>
                <a:spcPct val="0"/>
              </a:spcAft>
              <a:defRPr sz="4200">
                <a:solidFill>
                  <a:schemeClr val="tx2"/>
                </a:solidFill>
                <a:latin typeface="Garamond" pitchFamily="18" charset="0"/>
                <a:cs typeface="Arial" pitchFamily="34" charset="0"/>
              </a:defRPr>
            </a:lvl5pPr>
            <a:lvl6pPr marL="457200" algn="l" rtl="0" fontAlgn="base">
              <a:spcBef>
                <a:spcPct val="0"/>
              </a:spcBef>
              <a:spcAft>
                <a:spcPct val="0"/>
              </a:spcAft>
              <a:defRPr sz="4200">
                <a:solidFill>
                  <a:schemeClr val="tx2"/>
                </a:solidFill>
                <a:latin typeface="Garamond" pitchFamily="18" charset="0"/>
                <a:cs typeface="Arial" pitchFamily="34" charset="0"/>
              </a:defRPr>
            </a:lvl6pPr>
            <a:lvl7pPr marL="914400" algn="l" rtl="0" fontAlgn="base">
              <a:spcBef>
                <a:spcPct val="0"/>
              </a:spcBef>
              <a:spcAft>
                <a:spcPct val="0"/>
              </a:spcAft>
              <a:defRPr sz="4200">
                <a:solidFill>
                  <a:schemeClr val="tx2"/>
                </a:solidFill>
                <a:latin typeface="Garamond" pitchFamily="18" charset="0"/>
                <a:cs typeface="Arial" pitchFamily="34" charset="0"/>
              </a:defRPr>
            </a:lvl7pPr>
            <a:lvl8pPr marL="1371600" algn="l" rtl="0" fontAlgn="base">
              <a:spcBef>
                <a:spcPct val="0"/>
              </a:spcBef>
              <a:spcAft>
                <a:spcPct val="0"/>
              </a:spcAft>
              <a:defRPr sz="4200">
                <a:solidFill>
                  <a:schemeClr val="tx2"/>
                </a:solidFill>
                <a:latin typeface="Garamond" pitchFamily="18" charset="0"/>
                <a:cs typeface="Arial" pitchFamily="34" charset="0"/>
              </a:defRPr>
            </a:lvl8pPr>
            <a:lvl9pPr marL="1828800" algn="l" rtl="0" fontAlgn="base">
              <a:spcBef>
                <a:spcPct val="0"/>
              </a:spcBef>
              <a:spcAft>
                <a:spcPct val="0"/>
              </a:spcAft>
              <a:defRPr sz="4200">
                <a:solidFill>
                  <a:schemeClr val="tx2"/>
                </a:solidFill>
                <a:latin typeface="Garamond" pitchFamily="18" charset="0"/>
                <a:cs typeface="Arial" pitchFamily="34" charset="0"/>
              </a:defRPr>
            </a:lvl9pPr>
          </a:lstStyle>
          <a:p>
            <a:pPr algn="ctr"/>
            <a:r>
              <a:rPr lang="fr-FR" sz="9600" kern="0" dirty="0" smtClean="0">
                <a:solidFill>
                  <a:srgbClr val="663300"/>
                </a:solidFill>
                <a:latin typeface="Baskerville Old Face" panose="02020602080505020303" pitchFamily="18" charset="0"/>
                <a:cs typeface="DecoType Naskh Extensions" panose="02010400000000000000" pitchFamily="2" charset="-78"/>
              </a:rPr>
              <a:t>Paragraph </a:t>
            </a:r>
          </a:p>
          <a:p>
            <a:pPr algn="ctr"/>
            <a:r>
              <a:rPr lang="fr-FR" sz="9600" kern="0" dirty="0" smtClean="0">
                <a:solidFill>
                  <a:srgbClr val="663300"/>
                </a:solidFill>
                <a:latin typeface="Baskerville Old Face" panose="02020602080505020303" pitchFamily="18" charset="0"/>
                <a:cs typeface="DecoType Naskh Extensions" panose="02010400000000000000" pitchFamily="2" charset="-78"/>
              </a:rPr>
              <a:t>writing </a:t>
            </a:r>
            <a:endParaRPr lang="fr-FR" sz="9600" kern="0" dirty="0">
              <a:solidFill>
                <a:srgbClr val="663300"/>
              </a:solidFill>
              <a:latin typeface="Baskerville Old Face" panose="02020602080505020303" pitchFamily="18" charset="0"/>
              <a:cs typeface="DecoType Naskh Extensions" panose="02010400000000000000" pitchFamily="2" charset="-78"/>
            </a:endParaRPr>
          </a:p>
        </p:txBody>
      </p:sp>
    </p:spTree>
    <p:extLst>
      <p:ext uri="{BB962C8B-B14F-4D97-AF65-F5344CB8AC3E}">
        <p14:creationId xmlns:p14="http://schemas.microsoft.com/office/powerpoint/2010/main" val="407203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471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4432"/>
            <a:ext cx="2517775" cy="668552"/>
            <a:chOff x="-17445" y="425215"/>
            <a:chExt cx="2517775" cy="668552"/>
          </a:xfrm>
        </p:grpSpPr>
        <p:pic>
          <p:nvPicPr>
            <p:cNvPr id="10"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25215"/>
              <a:ext cx="2500330"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 </a:t>
              </a:r>
              <a:endParaRPr lang="fr-FR" b="1" dirty="0">
                <a:solidFill>
                  <a:schemeClr val="bg1"/>
                </a:solidFill>
                <a:latin typeface="Times New Roman" pitchFamily="18" charset="0"/>
                <a:cs typeface="Times New Roman" pitchFamily="18" charset="0"/>
              </a:endParaRPr>
            </a:p>
          </p:txBody>
        </p:sp>
      </p:grpSp>
      <p:sp>
        <p:nvSpPr>
          <p:cNvPr id="12" name="Parallélogramme 23"/>
          <p:cNvSpPr/>
          <p:nvPr/>
        </p:nvSpPr>
        <p:spPr>
          <a:xfrm>
            <a:off x="3131840" y="-24"/>
            <a:ext cx="1836000" cy="576000"/>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topic</a:t>
            </a:r>
            <a:r>
              <a:rPr lang="fr-FR" sz="1400" b="1" dirty="0">
                <a:solidFill>
                  <a:schemeClr val="bg1"/>
                </a:solidFill>
                <a:latin typeface="Times New Roman" pitchFamily="18" charset="0"/>
                <a:cs typeface="Times New Roman" pitchFamily="18" charset="0"/>
              </a:rPr>
              <a:t> sentence </a:t>
            </a:r>
          </a:p>
        </p:txBody>
      </p:sp>
      <p:sp>
        <p:nvSpPr>
          <p:cNvPr id="13" name="Parallélogramme 24"/>
          <p:cNvSpPr/>
          <p:nvPr/>
        </p:nvSpPr>
        <p:spPr>
          <a:xfrm>
            <a:off x="4967840" y="-24"/>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supporting</a:t>
            </a:r>
            <a:r>
              <a:rPr lang="fr-FR" sz="1400" b="1" dirty="0">
                <a:solidFill>
                  <a:schemeClr val="bg1"/>
                </a:solidFill>
                <a:latin typeface="Times New Roman" pitchFamily="18" charset="0"/>
                <a:cs typeface="Times New Roman" pitchFamily="18" charset="0"/>
              </a:rPr>
              <a:t> sentences </a:t>
            </a:r>
          </a:p>
        </p:txBody>
      </p:sp>
      <p:sp>
        <p:nvSpPr>
          <p:cNvPr id="14" name="Parallélogramme 25"/>
          <p:cNvSpPr/>
          <p:nvPr/>
        </p:nvSpPr>
        <p:spPr>
          <a:xfrm>
            <a:off x="6804248" y="0"/>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grpSp>
        <p:nvGrpSpPr>
          <p:cNvPr id="18" name="Group 58"/>
          <p:cNvGrpSpPr>
            <a:grpSpLocks/>
          </p:cNvGrpSpPr>
          <p:nvPr/>
        </p:nvGrpSpPr>
        <p:grpSpPr bwMode="auto">
          <a:xfrm rot="16200000" flipH="1">
            <a:off x="3790678" y="173232"/>
            <a:ext cx="108000" cy="1260000"/>
            <a:chOff x="3424" y="1389"/>
            <a:chExt cx="182" cy="2132"/>
          </a:xfrm>
        </p:grpSpPr>
        <p:sp>
          <p:nvSpPr>
            <p:cNvPr id="19"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0"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8" name="مستطيل 27"/>
          <p:cNvSpPr/>
          <p:nvPr/>
        </p:nvSpPr>
        <p:spPr>
          <a:xfrm>
            <a:off x="6866308" y="28990"/>
            <a:ext cx="1666132" cy="807722"/>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 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p>
          <a:p>
            <a:pPr marL="0" lvl="1" algn="ctr"/>
            <a:r>
              <a:rPr lang="fr-FR" sz="1400" b="1" dirty="0">
                <a:solidFill>
                  <a:schemeClr val="bg1"/>
                </a:solidFill>
                <a:latin typeface="Times New Roman" pitchFamily="18" charset="0"/>
                <a:cs typeface="Times New Roman" pitchFamily="18" charset="0"/>
              </a:rPr>
              <a:t>sentence</a:t>
            </a:r>
          </a:p>
          <a:p>
            <a:pPr marL="0" lvl="1" algn="ctr">
              <a:lnSpc>
                <a:spcPct val="150000"/>
              </a:lnSpc>
            </a:pPr>
            <a:endParaRPr lang="fr-FR" sz="1400" b="1" dirty="0" smtClean="0">
              <a:solidFill>
                <a:schemeClr val="bg1"/>
              </a:solidFill>
              <a:latin typeface="Times New Roman" pitchFamily="18" charset="0"/>
              <a:cs typeface="Times New Roman" pitchFamily="18" charset="0"/>
            </a:endParaRPr>
          </a:p>
        </p:txBody>
      </p:sp>
      <p:grpSp>
        <p:nvGrpSpPr>
          <p:cNvPr id="36" name="Group 58"/>
          <p:cNvGrpSpPr>
            <a:grpSpLocks/>
          </p:cNvGrpSpPr>
          <p:nvPr/>
        </p:nvGrpSpPr>
        <p:grpSpPr bwMode="auto">
          <a:xfrm rot="16200000" flipH="1">
            <a:off x="5995124" y="-816768"/>
            <a:ext cx="108000" cy="3240000"/>
            <a:chOff x="3424" y="1389"/>
            <a:chExt cx="182" cy="2132"/>
          </a:xfrm>
        </p:grpSpPr>
        <p:sp>
          <p:nvSpPr>
            <p:cNvPr id="3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39" name="Picture 2" descr="C:\Users\must19\Desktop\taous ppt\Spheres\CRIMSON.png"/>
          <p:cNvPicPr>
            <a:picLocks noChangeAspect="1" noChangeArrowheads="1"/>
          </p:cNvPicPr>
          <p:nvPr/>
        </p:nvPicPr>
        <p:blipFill>
          <a:blip r:embed="rId4" cstate="print"/>
          <a:srcRect/>
          <a:stretch>
            <a:fillRect/>
          </a:stretch>
        </p:blipFill>
        <p:spPr bwMode="auto">
          <a:xfrm>
            <a:off x="7475331" y="571480"/>
            <a:ext cx="481045" cy="481045"/>
          </a:xfrm>
          <a:prstGeom prst="rect">
            <a:avLst/>
          </a:prstGeom>
          <a:ln>
            <a:noFill/>
          </a:ln>
          <a:effectLst>
            <a:outerShdw blurRad="190500" algn="tl" rotWithShape="0">
              <a:srgbClr val="000000">
                <a:alpha val="70000"/>
              </a:srgbClr>
            </a:outerShdw>
          </a:effectLst>
        </p:spPr>
      </p:pic>
      <p:sp>
        <p:nvSpPr>
          <p:cNvPr id="30" name="مستطيل 29"/>
          <p:cNvSpPr/>
          <p:nvPr/>
        </p:nvSpPr>
        <p:spPr>
          <a:xfrm>
            <a:off x="-32" y="580618"/>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sp>
        <p:nvSpPr>
          <p:cNvPr id="24" name="TextBox 1"/>
          <p:cNvSpPr txBox="1"/>
          <p:nvPr/>
        </p:nvSpPr>
        <p:spPr>
          <a:xfrm>
            <a:off x="683568" y="1321604"/>
            <a:ext cx="4320480"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Analysis of the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p>
        </p:txBody>
      </p:sp>
      <p:sp>
        <p:nvSpPr>
          <p:cNvPr id="25" name="TextBox 2"/>
          <p:cNvSpPr txBox="1"/>
          <p:nvPr/>
        </p:nvSpPr>
        <p:spPr>
          <a:xfrm>
            <a:off x="683568" y="1916832"/>
            <a:ext cx="7776864" cy="3785652"/>
          </a:xfrm>
          <a:prstGeom prst="rect">
            <a:avLst/>
          </a:prstGeom>
          <a:noFill/>
        </p:spPr>
        <p:txBody>
          <a:bodyPr wrap="square" rtlCol="0">
            <a:spAutoFit/>
          </a:bodyPr>
          <a:lstStyle/>
          <a:p>
            <a:pPr algn="just">
              <a:lnSpc>
                <a:spcPct val="150000"/>
              </a:lnSpc>
            </a:pPr>
            <a:r>
              <a:rPr lang="en-US" sz="2000" b="1" u="sng" dirty="0" smtClean="0">
                <a:solidFill>
                  <a:schemeClr val="accent1">
                    <a:lumMod val="50000"/>
                  </a:schemeClr>
                </a:solidFill>
                <a:latin typeface="Times New Roman" panose="02020603050405020304" pitchFamily="18" charset="0"/>
                <a:cs typeface="Times New Roman" panose="02020603050405020304" pitchFamily="18" charset="0"/>
              </a:rPr>
              <a:t>Supporting sentences </a:t>
            </a:r>
            <a:r>
              <a:rPr lang="en-US" sz="20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000" b="1" dirty="0" smtClean="0">
                <a:solidFill>
                  <a:srgbClr val="663300"/>
                </a:solidFill>
                <a:latin typeface="Times New Roman" panose="02020603050405020304" pitchFamily="18" charset="0"/>
                <a:cs typeface="Times New Roman" panose="02020603050405020304" pitchFamily="18" charset="0"/>
              </a:rPr>
              <a:t>develop the paragraph and give details </a:t>
            </a:r>
            <a:r>
              <a:rPr lang="en-US" sz="2000" b="1" dirty="0">
                <a:solidFill>
                  <a:srgbClr val="663300"/>
                </a:solidFill>
                <a:latin typeface="Times New Roman" panose="02020603050405020304" pitchFamily="18" charset="0"/>
                <a:cs typeface="Times New Roman" panose="02020603050405020304" pitchFamily="18" charset="0"/>
              </a:rPr>
              <a:t>about its health care system, standard of education, and its urban </a:t>
            </a:r>
            <a:r>
              <a:rPr lang="en-US" sz="2000" b="1" dirty="0" smtClean="0">
                <a:solidFill>
                  <a:srgbClr val="663300"/>
                </a:solidFill>
                <a:latin typeface="Times New Roman" panose="02020603050405020304" pitchFamily="18" charset="0"/>
                <a:cs typeface="Times New Roman" panose="02020603050405020304" pitchFamily="18" charset="0"/>
              </a:rPr>
              <a:t>centres . By giving examples (hospital </a:t>
            </a:r>
            <a:r>
              <a:rPr lang="en-US" sz="2000" b="1" dirty="0">
                <a:solidFill>
                  <a:srgbClr val="663300"/>
                </a:solidFill>
                <a:latin typeface="Times New Roman" panose="02020603050405020304" pitchFamily="18" charset="0"/>
                <a:cs typeface="Times New Roman" panose="02020603050405020304" pitchFamily="18" charset="0"/>
              </a:rPr>
              <a:t>and </a:t>
            </a:r>
            <a:r>
              <a:rPr lang="en-US" sz="2000" b="1" dirty="0" smtClean="0">
                <a:solidFill>
                  <a:srgbClr val="663300"/>
                </a:solidFill>
                <a:latin typeface="Times New Roman" panose="02020603050405020304" pitchFamily="18" charset="0"/>
                <a:cs typeface="Times New Roman" panose="02020603050405020304" pitchFamily="18" charset="0"/>
              </a:rPr>
              <a:t>physician services), by giving </a:t>
            </a:r>
            <a:r>
              <a:rPr lang="en-US" sz="2000" b="1" dirty="0">
                <a:solidFill>
                  <a:srgbClr val="663300"/>
                </a:solidFill>
                <a:latin typeface="Times New Roman" panose="02020603050405020304" pitchFamily="18" charset="0"/>
                <a:cs typeface="Times New Roman" panose="02020603050405020304" pitchFamily="18" charset="0"/>
              </a:rPr>
              <a:t>rates (all levels of government </a:t>
            </a:r>
            <a:r>
              <a:rPr lang="en-US" sz="2000" b="1" dirty="0" smtClean="0">
                <a:solidFill>
                  <a:srgbClr val="663300"/>
                </a:solidFill>
                <a:latin typeface="Times New Roman" panose="02020603050405020304" pitchFamily="18" charset="0"/>
                <a:cs typeface="Times New Roman" panose="02020603050405020304" pitchFamily="18" charset="0"/>
              </a:rPr>
              <a:t>from kindergarten </a:t>
            </a:r>
            <a:r>
              <a:rPr lang="en-US" sz="2000" b="1" dirty="0">
                <a:solidFill>
                  <a:srgbClr val="663300"/>
                </a:solidFill>
                <a:latin typeface="Times New Roman" panose="02020603050405020304" pitchFamily="18" charset="0"/>
                <a:cs typeface="Times New Roman" panose="02020603050405020304" pitchFamily="18" charset="0"/>
              </a:rPr>
              <a:t>to secondary levels and has resulted in a 99% national literacy rate) , by giving a counting about the cleanest cities in the world which found in Canada (Calgary, Alberta and Ottawa, Ontario ranking first and fourth on the Sierra </a:t>
            </a:r>
            <a:r>
              <a:rPr lang="en-US" sz="2000" b="1" dirty="0" smtClean="0">
                <a:solidFill>
                  <a:srgbClr val="663300"/>
                </a:solidFill>
                <a:latin typeface="Times New Roman" panose="02020603050405020304" pitchFamily="18" charset="0"/>
                <a:cs typeface="Times New Roman" panose="02020603050405020304" pitchFamily="18" charset="0"/>
              </a:rPr>
              <a:t>Club’s cleanest </a:t>
            </a:r>
            <a:r>
              <a:rPr lang="en-US" sz="2000" b="1" dirty="0">
                <a:solidFill>
                  <a:srgbClr val="663300"/>
                </a:solidFill>
                <a:latin typeface="Times New Roman" panose="02020603050405020304" pitchFamily="18" charset="0"/>
                <a:cs typeface="Times New Roman" panose="02020603050405020304" pitchFamily="18" charset="0"/>
              </a:rPr>
              <a:t>cities in the world </a:t>
            </a:r>
            <a:r>
              <a:rPr lang="en-US" sz="2000" b="1" dirty="0" smtClean="0">
                <a:solidFill>
                  <a:srgbClr val="663300"/>
                </a:solidFill>
                <a:latin typeface="Times New Roman" panose="02020603050405020304" pitchFamily="18" charset="0"/>
                <a:cs typeface="Times New Roman" panose="02020603050405020304" pitchFamily="18" charset="0"/>
              </a:rPr>
              <a:t>).</a:t>
            </a:r>
            <a:endParaRPr lang="en-US" sz="2000"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0770675"/>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471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4432"/>
            <a:ext cx="2517775" cy="668552"/>
            <a:chOff x="-17445" y="425215"/>
            <a:chExt cx="2517775" cy="668552"/>
          </a:xfrm>
        </p:grpSpPr>
        <p:pic>
          <p:nvPicPr>
            <p:cNvPr id="10"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25215"/>
              <a:ext cx="2500330"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 </a:t>
              </a:r>
              <a:endParaRPr lang="fr-FR" b="1" dirty="0">
                <a:solidFill>
                  <a:schemeClr val="bg1"/>
                </a:solidFill>
                <a:latin typeface="Times New Roman" pitchFamily="18" charset="0"/>
                <a:cs typeface="Times New Roman" pitchFamily="18" charset="0"/>
              </a:endParaRPr>
            </a:p>
          </p:txBody>
        </p:sp>
      </p:grpSp>
      <p:sp>
        <p:nvSpPr>
          <p:cNvPr id="12" name="Parallélogramme 23"/>
          <p:cNvSpPr/>
          <p:nvPr/>
        </p:nvSpPr>
        <p:spPr>
          <a:xfrm>
            <a:off x="3096040" y="-24"/>
            <a:ext cx="1836000" cy="576000"/>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topic</a:t>
            </a:r>
            <a:r>
              <a:rPr lang="fr-FR" sz="1400" b="1" dirty="0">
                <a:solidFill>
                  <a:schemeClr val="bg1"/>
                </a:solidFill>
                <a:latin typeface="Times New Roman" pitchFamily="18" charset="0"/>
                <a:cs typeface="Times New Roman" pitchFamily="18" charset="0"/>
              </a:rPr>
              <a:t> sentence </a:t>
            </a:r>
          </a:p>
        </p:txBody>
      </p:sp>
      <p:sp>
        <p:nvSpPr>
          <p:cNvPr id="13" name="Parallélogramme 24"/>
          <p:cNvSpPr/>
          <p:nvPr/>
        </p:nvSpPr>
        <p:spPr>
          <a:xfrm>
            <a:off x="4932040" y="-24"/>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supporting</a:t>
            </a:r>
            <a:r>
              <a:rPr lang="fr-FR" sz="1400" b="1" dirty="0">
                <a:solidFill>
                  <a:schemeClr val="bg1"/>
                </a:solidFill>
                <a:latin typeface="Times New Roman" pitchFamily="18" charset="0"/>
                <a:cs typeface="Times New Roman" pitchFamily="18" charset="0"/>
              </a:rPr>
              <a:t> sentences </a:t>
            </a:r>
          </a:p>
        </p:txBody>
      </p:sp>
      <p:sp>
        <p:nvSpPr>
          <p:cNvPr id="14" name="Parallélogramme 25"/>
          <p:cNvSpPr/>
          <p:nvPr/>
        </p:nvSpPr>
        <p:spPr>
          <a:xfrm>
            <a:off x="6768448" y="0"/>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grpSp>
        <p:nvGrpSpPr>
          <p:cNvPr id="18" name="Group 58"/>
          <p:cNvGrpSpPr>
            <a:grpSpLocks/>
          </p:cNvGrpSpPr>
          <p:nvPr/>
        </p:nvGrpSpPr>
        <p:grpSpPr bwMode="auto">
          <a:xfrm rot="16200000" flipH="1">
            <a:off x="3790678" y="173232"/>
            <a:ext cx="108000" cy="1260000"/>
            <a:chOff x="3424" y="1389"/>
            <a:chExt cx="182" cy="2132"/>
          </a:xfrm>
        </p:grpSpPr>
        <p:sp>
          <p:nvSpPr>
            <p:cNvPr id="19"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0"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8" name="مستطيل 27"/>
          <p:cNvSpPr/>
          <p:nvPr/>
        </p:nvSpPr>
        <p:spPr>
          <a:xfrm>
            <a:off x="6804248" y="28990"/>
            <a:ext cx="1666132" cy="807722"/>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 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p>
          <a:p>
            <a:pPr marL="0" lvl="1" algn="ctr"/>
            <a:r>
              <a:rPr lang="fr-FR" sz="1400" b="1" dirty="0">
                <a:solidFill>
                  <a:schemeClr val="bg1"/>
                </a:solidFill>
                <a:latin typeface="Times New Roman" pitchFamily="18" charset="0"/>
                <a:cs typeface="Times New Roman" pitchFamily="18" charset="0"/>
              </a:rPr>
              <a:t>sentence</a:t>
            </a:r>
          </a:p>
          <a:p>
            <a:pPr marL="0" lvl="1" algn="ctr">
              <a:lnSpc>
                <a:spcPct val="150000"/>
              </a:lnSpc>
            </a:pPr>
            <a:endParaRPr lang="fr-FR" sz="1400" b="1" dirty="0" smtClean="0">
              <a:solidFill>
                <a:schemeClr val="bg1"/>
              </a:solidFill>
              <a:latin typeface="Times New Roman" pitchFamily="18" charset="0"/>
              <a:cs typeface="Times New Roman" pitchFamily="18" charset="0"/>
            </a:endParaRPr>
          </a:p>
        </p:txBody>
      </p:sp>
      <p:grpSp>
        <p:nvGrpSpPr>
          <p:cNvPr id="36" name="Group 58"/>
          <p:cNvGrpSpPr>
            <a:grpSpLocks/>
          </p:cNvGrpSpPr>
          <p:nvPr/>
        </p:nvGrpSpPr>
        <p:grpSpPr bwMode="auto">
          <a:xfrm rot="16200000" flipH="1">
            <a:off x="5977124" y="-798768"/>
            <a:ext cx="108000" cy="3204000"/>
            <a:chOff x="3424" y="1389"/>
            <a:chExt cx="182" cy="2132"/>
          </a:xfrm>
        </p:grpSpPr>
        <p:sp>
          <p:nvSpPr>
            <p:cNvPr id="3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39" name="Picture 2" descr="C:\Users\must19\Desktop\taous ppt\Spheres\CRIMSON.png"/>
          <p:cNvPicPr>
            <a:picLocks noChangeAspect="1" noChangeArrowheads="1"/>
          </p:cNvPicPr>
          <p:nvPr/>
        </p:nvPicPr>
        <p:blipFill>
          <a:blip r:embed="rId4" cstate="print"/>
          <a:srcRect/>
          <a:stretch>
            <a:fillRect/>
          </a:stretch>
        </p:blipFill>
        <p:spPr bwMode="auto">
          <a:xfrm>
            <a:off x="7475331" y="571480"/>
            <a:ext cx="481045" cy="481045"/>
          </a:xfrm>
          <a:prstGeom prst="rect">
            <a:avLst/>
          </a:prstGeom>
          <a:ln>
            <a:noFill/>
          </a:ln>
          <a:effectLst>
            <a:outerShdw blurRad="190500" algn="tl" rotWithShape="0">
              <a:srgbClr val="000000">
                <a:alpha val="70000"/>
              </a:srgbClr>
            </a:outerShdw>
          </a:effectLst>
        </p:spPr>
      </p:pic>
      <p:sp>
        <p:nvSpPr>
          <p:cNvPr id="30" name="مستطيل 29"/>
          <p:cNvSpPr/>
          <p:nvPr/>
        </p:nvSpPr>
        <p:spPr>
          <a:xfrm>
            <a:off x="-32" y="580618"/>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sp>
        <p:nvSpPr>
          <p:cNvPr id="24" name="TextBox 1"/>
          <p:cNvSpPr txBox="1"/>
          <p:nvPr/>
        </p:nvSpPr>
        <p:spPr>
          <a:xfrm>
            <a:off x="683568" y="1321604"/>
            <a:ext cx="4320480"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Analysis of the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p>
        </p:txBody>
      </p:sp>
      <p:sp>
        <p:nvSpPr>
          <p:cNvPr id="26" name="TextBox 2"/>
          <p:cNvSpPr txBox="1"/>
          <p:nvPr/>
        </p:nvSpPr>
        <p:spPr>
          <a:xfrm>
            <a:off x="611560" y="1984772"/>
            <a:ext cx="7920880" cy="2934458"/>
          </a:xfrm>
          <a:prstGeom prst="rect">
            <a:avLst/>
          </a:prstGeom>
          <a:noFill/>
        </p:spPr>
        <p:txBody>
          <a:bodyPr wrap="square" rtlCol="0">
            <a:spAutoFit/>
          </a:bodyPr>
          <a:lstStyle/>
          <a:p>
            <a:pPr algn="just">
              <a:lnSpc>
                <a:spcPct val="200000"/>
              </a:lnSpc>
            </a:pPr>
            <a:r>
              <a:rPr lang="en-US" sz="2400" b="1" u="sng" dirty="0" smtClean="0">
                <a:solidFill>
                  <a:schemeClr val="accent1">
                    <a:lumMod val="50000"/>
                  </a:schemeClr>
                </a:solidFill>
                <a:latin typeface="Times New Roman" panose="02020603050405020304" pitchFamily="18" charset="0"/>
                <a:cs typeface="Times New Roman" panose="02020603050405020304" pitchFamily="18" charset="0"/>
              </a:rPr>
              <a:t>Concluding sentence</a:t>
            </a:r>
            <a:r>
              <a:rPr lang="en-US" sz="2400" b="1" dirty="0">
                <a:solidFill>
                  <a:schemeClr val="accent1">
                    <a:lumMod val="50000"/>
                  </a:schemeClr>
                </a:solidFill>
                <a:latin typeface="Times New Roman" panose="02020603050405020304" pitchFamily="18" charset="0"/>
                <a:cs typeface="Times New Roman" panose="02020603050405020304" pitchFamily="18" charset="0"/>
              </a:rPr>
              <a:t>: </a:t>
            </a:r>
            <a:endParaRPr lang="en-US" sz="2400" b="1"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200000"/>
              </a:lnSpc>
            </a:pPr>
            <a:r>
              <a:rPr lang="en-US" sz="2400" b="1" dirty="0" smtClean="0">
                <a:solidFill>
                  <a:srgbClr val="663300"/>
                </a:solidFill>
                <a:latin typeface="Times New Roman" panose="02020603050405020304" pitchFamily="18" charset="0"/>
                <a:cs typeface="Times New Roman" panose="02020603050405020304" pitchFamily="18" charset="0"/>
              </a:rPr>
              <a:t>Overall</a:t>
            </a:r>
            <a:r>
              <a:rPr lang="en-US" sz="2400" b="1" dirty="0">
                <a:solidFill>
                  <a:srgbClr val="663300"/>
                </a:solidFill>
                <a:latin typeface="Times New Roman" panose="02020603050405020304" pitchFamily="18" charset="0"/>
                <a:cs typeface="Times New Roman" panose="02020603050405020304" pitchFamily="18" charset="0"/>
              </a:rPr>
              <a:t>, Canada has more to offer with its health care, education, and cities that would be a wonderful for anyone anywhere on </a:t>
            </a:r>
            <a:r>
              <a:rPr lang="en-US" sz="2400" b="1" dirty="0" smtClean="0">
                <a:solidFill>
                  <a:srgbClr val="663300"/>
                </a:solidFill>
                <a:latin typeface="Times New Roman" panose="02020603050405020304" pitchFamily="18" charset="0"/>
                <a:cs typeface="Times New Roman" panose="02020603050405020304" pitchFamily="18" charset="0"/>
              </a:rPr>
              <a:t>the planet </a:t>
            </a:r>
            <a:r>
              <a:rPr lang="en-US" sz="2400" b="1" dirty="0">
                <a:solidFill>
                  <a:srgbClr val="663300"/>
                </a:solidFill>
                <a:latin typeface="Times New Roman" panose="02020603050405020304" pitchFamily="18" charset="0"/>
                <a:cs typeface="Times New Roman" panose="02020603050405020304" pitchFamily="18" charset="0"/>
              </a:rPr>
              <a:t>or in orbit above it</a:t>
            </a:r>
            <a:r>
              <a:rPr lang="en-US" sz="2400" b="1" dirty="0" smtClean="0">
                <a:solidFill>
                  <a:srgbClr val="663300"/>
                </a:solidFill>
                <a:latin typeface="Times New Roman" panose="02020603050405020304" pitchFamily="18" charset="0"/>
                <a:cs typeface="Times New Roman" panose="02020603050405020304" pitchFamily="18" charset="0"/>
              </a:rPr>
              <a:t>.</a:t>
            </a:r>
            <a:endParaRPr lang="en-US" sz="2400"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525575"/>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471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4432"/>
            <a:ext cx="2517775" cy="668552"/>
            <a:chOff x="-17445" y="425215"/>
            <a:chExt cx="2517775" cy="668552"/>
          </a:xfrm>
        </p:grpSpPr>
        <p:pic>
          <p:nvPicPr>
            <p:cNvPr id="10"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25215"/>
              <a:ext cx="2500330"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 </a:t>
              </a:r>
              <a:endParaRPr lang="fr-FR" b="1" dirty="0">
                <a:solidFill>
                  <a:schemeClr val="bg1"/>
                </a:solidFill>
                <a:latin typeface="Times New Roman" pitchFamily="18" charset="0"/>
                <a:cs typeface="Times New Roman" pitchFamily="18" charset="0"/>
              </a:endParaRPr>
            </a:p>
          </p:txBody>
        </p:sp>
      </p:grpSp>
      <p:sp>
        <p:nvSpPr>
          <p:cNvPr id="12" name="Parallélogramme 23"/>
          <p:cNvSpPr/>
          <p:nvPr/>
        </p:nvSpPr>
        <p:spPr>
          <a:xfrm>
            <a:off x="3096040" y="-24"/>
            <a:ext cx="1836000" cy="576000"/>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topic</a:t>
            </a:r>
            <a:r>
              <a:rPr lang="fr-FR" sz="1400" b="1" dirty="0">
                <a:solidFill>
                  <a:schemeClr val="bg1"/>
                </a:solidFill>
                <a:latin typeface="Times New Roman" pitchFamily="18" charset="0"/>
                <a:cs typeface="Times New Roman" pitchFamily="18" charset="0"/>
              </a:rPr>
              <a:t> sentence </a:t>
            </a:r>
          </a:p>
        </p:txBody>
      </p:sp>
      <p:sp>
        <p:nvSpPr>
          <p:cNvPr id="13" name="Parallélogramme 24"/>
          <p:cNvSpPr/>
          <p:nvPr/>
        </p:nvSpPr>
        <p:spPr>
          <a:xfrm>
            <a:off x="4932040" y="-24"/>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supporting</a:t>
            </a:r>
            <a:r>
              <a:rPr lang="fr-FR" sz="1400" b="1" dirty="0">
                <a:solidFill>
                  <a:schemeClr val="bg1"/>
                </a:solidFill>
                <a:latin typeface="Times New Roman" pitchFamily="18" charset="0"/>
                <a:cs typeface="Times New Roman" pitchFamily="18" charset="0"/>
              </a:rPr>
              <a:t> sentences </a:t>
            </a:r>
          </a:p>
        </p:txBody>
      </p:sp>
      <p:sp>
        <p:nvSpPr>
          <p:cNvPr id="14" name="Parallélogramme 25"/>
          <p:cNvSpPr/>
          <p:nvPr/>
        </p:nvSpPr>
        <p:spPr>
          <a:xfrm>
            <a:off x="6768448" y="0"/>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grpSp>
        <p:nvGrpSpPr>
          <p:cNvPr id="18" name="Group 58"/>
          <p:cNvGrpSpPr>
            <a:grpSpLocks/>
          </p:cNvGrpSpPr>
          <p:nvPr/>
        </p:nvGrpSpPr>
        <p:grpSpPr bwMode="auto">
          <a:xfrm rot="16200000" flipH="1">
            <a:off x="3790678" y="173232"/>
            <a:ext cx="108000" cy="1260000"/>
            <a:chOff x="3424" y="1389"/>
            <a:chExt cx="182" cy="2132"/>
          </a:xfrm>
        </p:grpSpPr>
        <p:sp>
          <p:nvSpPr>
            <p:cNvPr id="19"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0"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8" name="مستطيل 27"/>
          <p:cNvSpPr/>
          <p:nvPr/>
        </p:nvSpPr>
        <p:spPr>
          <a:xfrm>
            <a:off x="6804248" y="28990"/>
            <a:ext cx="1666132" cy="807722"/>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 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p>
          <a:p>
            <a:pPr marL="0" lvl="1" algn="ctr"/>
            <a:r>
              <a:rPr lang="fr-FR" sz="1400" b="1" dirty="0">
                <a:solidFill>
                  <a:schemeClr val="bg1"/>
                </a:solidFill>
                <a:latin typeface="Times New Roman" pitchFamily="18" charset="0"/>
                <a:cs typeface="Times New Roman" pitchFamily="18" charset="0"/>
              </a:rPr>
              <a:t>sentence</a:t>
            </a:r>
          </a:p>
          <a:p>
            <a:pPr marL="0" lvl="1" algn="ctr">
              <a:lnSpc>
                <a:spcPct val="150000"/>
              </a:lnSpc>
            </a:pPr>
            <a:endParaRPr lang="fr-FR" sz="1400" b="1" dirty="0" smtClean="0">
              <a:solidFill>
                <a:schemeClr val="bg1"/>
              </a:solidFill>
              <a:latin typeface="Times New Roman" pitchFamily="18" charset="0"/>
              <a:cs typeface="Times New Roman" pitchFamily="18" charset="0"/>
            </a:endParaRPr>
          </a:p>
        </p:txBody>
      </p:sp>
      <p:grpSp>
        <p:nvGrpSpPr>
          <p:cNvPr id="36" name="Group 58"/>
          <p:cNvGrpSpPr>
            <a:grpSpLocks/>
          </p:cNvGrpSpPr>
          <p:nvPr/>
        </p:nvGrpSpPr>
        <p:grpSpPr bwMode="auto">
          <a:xfrm rot="16200000" flipH="1">
            <a:off x="5995124" y="-816768"/>
            <a:ext cx="108000" cy="3240000"/>
            <a:chOff x="3424" y="1389"/>
            <a:chExt cx="182" cy="2132"/>
          </a:xfrm>
        </p:grpSpPr>
        <p:sp>
          <p:nvSpPr>
            <p:cNvPr id="3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39" name="Picture 2" descr="C:\Users\must19\Desktop\taous ppt\Spheres\CRIMSON.png"/>
          <p:cNvPicPr>
            <a:picLocks noChangeAspect="1" noChangeArrowheads="1"/>
          </p:cNvPicPr>
          <p:nvPr/>
        </p:nvPicPr>
        <p:blipFill>
          <a:blip r:embed="rId4" cstate="print"/>
          <a:srcRect/>
          <a:stretch>
            <a:fillRect/>
          </a:stretch>
        </p:blipFill>
        <p:spPr bwMode="auto">
          <a:xfrm>
            <a:off x="7475331" y="571480"/>
            <a:ext cx="481045" cy="481045"/>
          </a:xfrm>
          <a:prstGeom prst="rect">
            <a:avLst/>
          </a:prstGeom>
          <a:ln>
            <a:noFill/>
          </a:ln>
          <a:effectLst>
            <a:outerShdw blurRad="190500" algn="tl" rotWithShape="0">
              <a:srgbClr val="000000">
                <a:alpha val="70000"/>
              </a:srgbClr>
            </a:outerShdw>
          </a:effectLst>
        </p:spPr>
      </p:pic>
      <p:sp>
        <p:nvSpPr>
          <p:cNvPr id="30" name="مستطيل 29"/>
          <p:cNvSpPr/>
          <p:nvPr/>
        </p:nvSpPr>
        <p:spPr>
          <a:xfrm>
            <a:off x="-32" y="580618"/>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sp>
        <p:nvSpPr>
          <p:cNvPr id="25" name="TextBox 1"/>
          <p:cNvSpPr txBox="1"/>
          <p:nvPr/>
        </p:nvSpPr>
        <p:spPr>
          <a:xfrm>
            <a:off x="467544" y="2174246"/>
            <a:ext cx="8208912" cy="2118850"/>
          </a:xfrm>
          <a:prstGeom prst="rect">
            <a:avLst/>
          </a:prstGeom>
          <a:noFill/>
        </p:spPr>
        <p:txBody>
          <a:bodyPr wrap="square" rtlCol="0">
            <a:spAutoFit/>
          </a:bodyPr>
          <a:lstStyle/>
          <a:p>
            <a:pPr algn="just"/>
            <a:r>
              <a:rPr lang="fr-FR" sz="2800" b="1" dirty="0" smtClean="0">
                <a:solidFill>
                  <a:srgbClr val="C00000"/>
                </a:solidFill>
                <a:latin typeface="Times New Roman" panose="02020603050405020304" pitchFamily="18" charset="0"/>
                <a:cs typeface="Times New Roman" panose="02020603050405020304" pitchFamily="18" charset="0"/>
              </a:rPr>
              <a:t>NOTE</a:t>
            </a:r>
          </a:p>
          <a:p>
            <a:pPr indent="457200" algn="just">
              <a:lnSpc>
                <a:spcPct val="150000"/>
              </a:lnSpc>
            </a:pPr>
            <a:r>
              <a:rPr lang="fr-FR" sz="2400" b="1" dirty="0" smtClean="0">
                <a:solidFill>
                  <a:srgbClr val="663300"/>
                </a:solidFill>
                <a:latin typeface="Times New Roman" panose="02020603050405020304" pitchFamily="18" charset="0"/>
                <a:cs typeface="Times New Roman" panose="02020603050405020304" pitchFamily="18" charset="0"/>
              </a:rPr>
              <a:t>We can find the topic sentence at the end or even in the middle of the </a:t>
            </a:r>
            <a:r>
              <a:rPr lang="fr-FR" sz="2400" b="1" dirty="0" err="1" smtClean="0">
                <a:solidFill>
                  <a:srgbClr val="663300"/>
                </a:solidFill>
                <a:latin typeface="Times New Roman" panose="02020603050405020304" pitchFamily="18" charset="0"/>
                <a:cs typeface="Times New Roman" panose="02020603050405020304" pitchFamily="18" charset="0"/>
              </a:rPr>
              <a:t>paragraph</a:t>
            </a:r>
            <a:r>
              <a:rPr lang="fr-FR" sz="2400" b="1" dirty="0" smtClean="0">
                <a:solidFill>
                  <a:srgbClr val="663300"/>
                </a:solidFill>
                <a:latin typeface="Times New Roman" panose="02020603050405020304" pitchFamily="18" charset="0"/>
                <a:cs typeface="Times New Roman" panose="02020603050405020304" pitchFamily="18" charset="0"/>
              </a:rPr>
              <a:t>. But place </a:t>
            </a:r>
            <a:r>
              <a:rPr lang="fr-FR" sz="2400" b="1" dirty="0" err="1" smtClean="0">
                <a:solidFill>
                  <a:srgbClr val="663300"/>
                </a:solidFill>
                <a:latin typeface="Times New Roman" panose="02020603050405020304" pitchFamily="18" charset="0"/>
                <a:cs typeface="Times New Roman" panose="02020603050405020304" pitchFamily="18" charset="0"/>
              </a:rPr>
              <a:t>it</a:t>
            </a:r>
            <a:r>
              <a:rPr lang="fr-FR" sz="2400" b="1" dirty="0" smtClean="0">
                <a:solidFill>
                  <a:srgbClr val="663300"/>
                </a:solidFill>
                <a:latin typeface="Times New Roman" panose="02020603050405020304" pitchFamily="18" charset="0"/>
                <a:cs typeface="Times New Roman" panose="02020603050405020304" pitchFamily="18" charset="0"/>
              </a:rPr>
              <a:t> at the end or in the middle is a more difficult </a:t>
            </a:r>
            <a:r>
              <a:rPr lang="fr-FR" sz="2400" b="1" dirty="0" err="1" smtClean="0">
                <a:solidFill>
                  <a:srgbClr val="663300"/>
                </a:solidFill>
                <a:latin typeface="Times New Roman" panose="02020603050405020304" pitchFamily="18" charset="0"/>
                <a:cs typeface="Times New Roman" panose="02020603050405020304" pitchFamily="18" charset="0"/>
              </a:rPr>
              <a:t>skill</a:t>
            </a:r>
            <a:r>
              <a:rPr lang="fr-FR" sz="2400" b="1" dirty="0" smtClean="0">
                <a:solidFill>
                  <a:srgbClr val="6633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70083427"/>
      </p:ext>
    </p:extLst>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471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4432"/>
            <a:ext cx="2517775" cy="668552"/>
            <a:chOff x="-17445" y="425215"/>
            <a:chExt cx="2517775" cy="668552"/>
          </a:xfrm>
        </p:grpSpPr>
        <p:pic>
          <p:nvPicPr>
            <p:cNvPr id="10"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25215"/>
              <a:ext cx="2500330"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 </a:t>
              </a:r>
              <a:endParaRPr lang="fr-FR" b="1" dirty="0">
                <a:solidFill>
                  <a:schemeClr val="bg1"/>
                </a:solidFill>
                <a:latin typeface="Times New Roman" pitchFamily="18" charset="0"/>
                <a:cs typeface="Times New Roman" pitchFamily="18" charset="0"/>
              </a:endParaRPr>
            </a:p>
          </p:txBody>
        </p:sp>
      </p:grpSp>
      <p:sp>
        <p:nvSpPr>
          <p:cNvPr id="12" name="Parallélogramme 23"/>
          <p:cNvSpPr/>
          <p:nvPr/>
        </p:nvSpPr>
        <p:spPr>
          <a:xfrm>
            <a:off x="3096040" y="-24"/>
            <a:ext cx="1836000" cy="576000"/>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topic</a:t>
            </a:r>
            <a:r>
              <a:rPr lang="fr-FR" sz="1400" b="1" dirty="0">
                <a:solidFill>
                  <a:schemeClr val="bg1"/>
                </a:solidFill>
                <a:latin typeface="Times New Roman" pitchFamily="18" charset="0"/>
                <a:cs typeface="Times New Roman" pitchFamily="18" charset="0"/>
              </a:rPr>
              <a:t> sentence </a:t>
            </a:r>
          </a:p>
        </p:txBody>
      </p:sp>
      <p:sp>
        <p:nvSpPr>
          <p:cNvPr id="13" name="Parallélogramme 24"/>
          <p:cNvSpPr/>
          <p:nvPr/>
        </p:nvSpPr>
        <p:spPr>
          <a:xfrm>
            <a:off x="4932040" y="-24"/>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supporting</a:t>
            </a:r>
            <a:r>
              <a:rPr lang="fr-FR" sz="1400" b="1" dirty="0">
                <a:solidFill>
                  <a:schemeClr val="bg1"/>
                </a:solidFill>
                <a:latin typeface="Times New Roman" pitchFamily="18" charset="0"/>
                <a:cs typeface="Times New Roman" pitchFamily="18" charset="0"/>
              </a:rPr>
              <a:t> sentences </a:t>
            </a:r>
          </a:p>
        </p:txBody>
      </p:sp>
      <p:sp>
        <p:nvSpPr>
          <p:cNvPr id="14" name="Parallélogramme 25"/>
          <p:cNvSpPr/>
          <p:nvPr/>
        </p:nvSpPr>
        <p:spPr>
          <a:xfrm>
            <a:off x="6768448" y="8688"/>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grpSp>
        <p:nvGrpSpPr>
          <p:cNvPr id="18" name="Group 58"/>
          <p:cNvGrpSpPr>
            <a:grpSpLocks/>
          </p:cNvGrpSpPr>
          <p:nvPr/>
        </p:nvGrpSpPr>
        <p:grpSpPr bwMode="auto">
          <a:xfrm rot="16200000" flipH="1">
            <a:off x="3790678" y="173232"/>
            <a:ext cx="108000" cy="1260000"/>
            <a:chOff x="3424" y="1389"/>
            <a:chExt cx="182" cy="2132"/>
          </a:xfrm>
        </p:grpSpPr>
        <p:sp>
          <p:nvSpPr>
            <p:cNvPr id="19"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0"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8" name="مستطيل 27"/>
          <p:cNvSpPr/>
          <p:nvPr/>
        </p:nvSpPr>
        <p:spPr>
          <a:xfrm>
            <a:off x="6804248" y="28990"/>
            <a:ext cx="1666132" cy="807722"/>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 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p>
          <a:p>
            <a:pPr marL="0" lvl="1" algn="ctr"/>
            <a:r>
              <a:rPr lang="fr-FR" sz="1400" b="1" dirty="0">
                <a:solidFill>
                  <a:schemeClr val="bg1"/>
                </a:solidFill>
                <a:latin typeface="Times New Roman" pitchFamily="18" charset="0"/>
                <a:cs typeface="Times New Roman" pitchFamily="18" charset="0"/>
              </a:rPr>
              <a:t>sentence</a:t>
            </a:r>
          </a:p>
          <a:p>
            <a:pPr marL="0" lvl="1" algn="ctr">
              <a:lnSpc>
                <a:spcPct val="150000"/>
              </a:lnSpc>
            </a:pPr>
            <a:endParaRPr lang="fr-FR" sz="1400" b="1" dirty="0" smtClean="0">
              <a:solidFill>
                <a:schemeClr val="bg1"/>
              </a:solidFill>
              <a:latin typeface="Times New Roman" pitchFamily="18" charset="0"/>
              <a:cs typeface="Times New Roman" pitchFamily="18" charset="0"/>
            </a:endParaRPr>
          </a:p>
        </p:txBody>
      </p:sp>
      <p:grpSp>
        <p:nvGrpSpPr>
          <p:cNvPr id="36" name="Group 58"/>
          <p:cNvGrpSpPr>
            <a:grpSpLocks/>
          </p:cNvGrpSpPr>
          <p:nvPr/>
        </p:nvGrpSpPr>
        <p:grpSpPr bwMode="auto">
          <a:xfrm rot="16200000" flipH="1">
            <a:off x="6013124" y="-834768"/>
            <a:ext cx="108000" cy="3276000"/>
            <a:chOff x="3424" y="1389"/>
            <a:chExt cx="182" cy="2132"/>
          </a:xfrm>
        </p:grpSpPr>
        <p:sp>
          <p:nvSpPr>
            <p:cNvPr id="3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39" name="Picture 2" descr="C:\Users\must19\Desktop\taous ppt\Spheres\CRIMSON.png"/>
          <p:cNvPicPr>
            <a:picLocks noChangeAspect="1" noChangeArrowheads="1"/>
          </p:cNvPicPr>
          <p:nvPr/>
        </p:nvPicPr>
        <p:blipFill>
          <a:blip r:embed="rId4" cstate="print"/>
          <a:srcRect/>
          <a:stretch>
            <a:fillRect/>
          </a:stretch>
        </p:blipFill>
        <p:spPr bwMode="auto">
          <a:xfrm>
            <a:off x="7475331" y="571480"/>
            <a:ext cx="481045" cy="481045"/>
          </a:xfrm>
          <a:prstGeom prst="rect">
            <a:avLst/>
          </a:prstGeom>
          <a:ln>
            <a:noFill/>
          </a:ln>
          <a:effectLst>
            <a:outerShdw blurRad="190500" algn="tl" rotWithShape="0">
              <a:srgbClr val="000000">
                <a:alpha val="70000"/>
              </a:srgbClr>
            </a:outerShdw>
          </a:effectLst>
        </p:spPr>
      </p:pic>
      <p:sp>
        <p:nvSpPr>
          <p:cNvPr id="30" name="مستطيل 29"/>
          <p:cNvSpPr/>
          <p:nvPr/>
        </p:nvSpPr>
        <p:spPr>
          <a:xfrm>
            <a:off x="-32" y="580618"/>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sp>
        <p:nvSpPr>
          <p:cNvPr id="23" name="TextBox 1"/>
          <p:cNvSpPr txBox="1"/>
          <p:nvPr/>
        </p:nvSpPr>
        <p:spPr>
          <a:xfrm>
            <a:off x="539552" y="1581865"/>
            <a:ext cx="8208912" cy="4295407"/>
          </a:xfrm>
          <a:prstGeom prst="rect">
            <a:avLst/>
          </a:prstGeom>
          <a:noFill/>
        </p:spPr>
        <p:txBody>
          <a:bodyPr wrap="square" rtlCol="0">
            <a:spAutoFit/>
          </a:bodyPr>
          <a:lstStyle/>
          <a:p>
            <a:pPr algn="just">
              <a:lnSpc>
                <a:spcPct val="150000"/>
              </a:lnSpc>
            </a:pP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 </a:t>
            </a: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01 </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2400" b="1" dirty="0" smtClean="0">
                <a:solidFill>
                  <a:srgbClr val="663300"/>
                </a:solidFill>
                <a:latin typeface="Times New Roman" panose="02020603050405020304" pitchFamily="18" charset="0"/>
                <a:cs typeface="Times New Roman" panose="02020603050405020304" pitchFamily="18" charset="0"/>
              </a:rPr>
              <a:t>Topic Sentence at the end </a:t>
            </a:r>
          </a:p>
          <a:p>
            <a:pPr indent="432000" algn="just">
              <a:lnSpc>
                <a:spcPct val="150000"/>
              </a:lnSpc>
            </a:pPr>
            <a:r>
              <a:rPr lang="fr-FR" b="1" dirty="0" smtClean="0">
                <a:solidFill>
                  <a:srgbClr val="663300"/>
                </a:solidFill>
                <a:latin typeface="Times New Roman" panose="02020603050405020304" pitchFamily="18" charset="0"/>
                <a:cs typeface="Times New Roman" panose="02020603050405020304" pitchFamily="18" charset="0"/>
              </a:rPr>
              <a:t>People do </a:t>
            </a:r>
            <a:r>
              <a:rPr lang="fr-FR" b="1" dirty="0" err="1" smtClean="0">
                <a:solidFill>
                  <a:srgbClr val="663300"/>
                </a:solidFill>
                <a:latin typeface="Times New Roman" panose="02020603050405020304" pitchFamily="18" charset="0"/>
                <a:cs typeface="Times New Roman" panose="02020603050405020304" pitchFamily="18" charset="0"/>
              </a:rPr>
              <a:t>it</a:t>
            </a:r>
            <a:r>
              <a:rPr lang="fr-FR" b="1" dirty="0" smtClean="0">
                <a:solidFill>
                  <a:srgbClr val="663300"/>
                </a:solidFill>
                <a:latin typeface="Times New Roman" panose="02020603050405020304" pitchFamily="18" charset="0"/>
                <a:cs typeface="Times New Roman" panose="02020603050405020304" pitchFamily="18" charset="0"/>
              </a:rPr>
              <a:t> everyday. They log on to their favorite website and browse for hours ,checking out bargains . They dump every possible wish into their shopping carts , knowing they can </a:t>
            </a:r>
            <a:r>
              <a:rPr lang="fr-FR" b="1" dirty="0" err="1" smtClean="0">
                <a:solidFill>
                  <a:srgbClr val="663300"/>
                </a:solidFill>
                <a:latin typeface="Times New Roman" panose="02020603050405020304" pitchFamily="18" charset="0"/>
                <a:cs typeface="Times New Roman" panose="02020603050405020304" pitchFamily="18" charset="0"/>
              </a:rPr>
              <a:t>cast</a:t>
            </a:r>
            <a:r>
              <a:rPr lang="fr-FR" b="1" dirty="0" smtClean="0">
                <a:solidFill>
                  <a:srgbClr val="663300"/>
                </a:solidFill>
                <a:latin typeface="Times New Roman" panose="02020603050405020304" pitchFamily="18" charset="0"/>
                <a:cs typeface="Times New Roman" panose="02020603050405020304" pitchFamily="18" charset="0"/>
              </a:rPr>
              <a:t> each one aside before they finalize </a:t>
            </a:r>
            <a:r>
              <a:rPr lang="fr-FR" b="1" dirty="0" err="1" smtClean="0">
                <a:solidFill>
                  <a:srgbClr val="663300"/>
                </a:solidFill>
                <a:latin typeface="Times New Roman" panose="02020603050405020304" pitchFamily="18" charset="0"/>
                <a:cs typeface="Times New Roman" panose="02020603050405020304" pitchFamily="18" charset="0"/>
              </a:rPr>
              <a:t>their</a:t>
            </a:r>
            <a:r>
              <a:rPr lang="fr-FR" b="1" dirty="0" smtClean="0">
                <a:solidFill>
                  <a:srgbClr val="663300"/>
                </a:solidFill>
                <a:latin typeface="Times New Roman" panose="02020603050405020304" pitchFamily="18" charset="0"/>
                <a:cs typeface="Times New Roman" panose="02020603050405020304" pitchFamily="18" charset="0"/>
              </a:rPr>
              <a:t> </a:t>
            </a:r>
            <a:r>
              <a:rPr lang="fr-FR" b="1" dirty="0" err="1" smtClean="0">
                <a:solidFill>
                  <a:srgbClr val="663300"/>
                </a:solidFill>
                <a:latin typeface="Times New Roman" panose="02020603050405020304" pitchFamily="18" charset="0"/>
                <a:cs typeface="Times New Roman" panose="02020603050405020304" pitchFamily="18" charset="0"/>
              </a:rPr>
              <a:t>purchases</a:t>
            </a:r>
            <a:r>
              <a:rPr lang="fr-FR" b="1" dirty="0" smtClean="0">
                <a:solidFill>
                  <a:srgbClr val="663300"/>
                </a:solidFill>
                <a:latin typeface="Times New Roman" panose="02020603050405020304" pitchFamily="18" charset="0"/>
                <a:cs typeface="Times New Roman" panose="02020603050405020304" pitchFamily="18" charset="0"/>
              </a:rPr>
              <a:t>. On the way , they </a:t>
            </a:r>
            <a:r>
              <a:rPr lang="fr-FR" b="1" dirty="0" err="1" smtClean="0">
                <a:solidFill>
                  <a:srgbClr val="663300"/>
                </a:solidFill>
                <a:latin typeface="Times New Roman" panose="02020603050405020304" pitchFamily="18" charset="0"/>
                <a:cs typeface="Times New Roman" panose="02020603050405020304" pitchFamily="18" charset="0"/>
              </a:rPr>
              <a:t>may</a:t>
            </a:r>
            <a:r>
              <a:rPr lang="fr-FR" b="1" dirty="0" smtClean="0">
                <a:solidFill>
                  <a:srgbClr val="663300"/>
                </a:solidFill>
                <a:latin typeface="Times New Roman" panose="02020603050405020304" pitchFamily="18" charset="0"/>
                <a:cs typeface="Times New Roman" panose="02020603050405020304" pitchFamily="18" charset="0"/>
              </a:rPr>
              <a:t> enter a sweepstakes in the hopes of winning a trip to Cabo San Lucas ,or maybe even a new SUV. And </a:t>
            </a:r>
            <a:r>
              <a:rPr lang="fr-FR" b="1" dirty="0" err="1" smtClean="0">
                <a:solidFill>
                  <a:srgbClr val="663300"/>
                </a:solidFill>
                <a:latin typeface="Times New Roman" panose="02020603050405020304" pitchFamily="18" charset="0"/>
                <a:cs typeface="Times New Roman" panose="02020603050405020304" pitchFamily="18" charset="0"/>
              </a:rPr>
              <a:t>then</a:t>
            </a:r>
            <a:r>
              <a:rPr lang="fr-FR" b="1" dirty="0" smtClean="0">
                <a:solidFill>
                  <a:srgbClr val="663300"/>
                </a:solidFill>
                <a:latin typeface="Times New Roman" panose="02020603050405020304" pitchFamily="18" charset="0"/>
                <a:cs typeface="Times New Roman" panose="02020603050405020304" pitchFamily="18" charset="0"/>
              </a:rPr>
              <a:t>, </a:t>
            </a:r>
            <a:r>
              <a:rPr lang="fr-FR" b="1" dirty="0" err="1" smtClean="0">
                <a:solidFill>
                  <a:srgbClr val="663300"/>
                </a:solidFill>
                <a:latin typeface="Times New Roman" panose="02020603050405020304" pitchFamily="18" charset="0"/>
                <a:cs typeface="Times New Roman" panose="02020603050405020304" pitchFamily="18" charset="0"/>
              </a:rPr>
              <a:t>when</a:t>
            </a:r>
            <a:r>
              <a:rPr lang="fr-FR" b="1" dirty="0" smtClean="0">
                <a:solidFill>
                  <a:srgbClr val="663300"/>
                </a:solidFill>
                <a:latin typeface="Times New Roman" panose="02020603050405020304" pitchFamily="18" charset="0"/>
                <a:cs typeface="Times New Roman" panose="02020603050405020304" pitchFamily="18" charset="0"/>
              </a:rPr>
              <a:t> they have decided on their purchases, they enter private information </a:t>
            </a:r>
            <a:r>
              <a:rPr lang="fr-FR" b="1" dirty="0" err="1" smtClean="0">
                <a:solidFill>
                  <a:srgbClr val="663300"/>
                </a:solidFill>
                <a:latin typeface="Times New Roman" panose="02020603050405020304" pitchFamily="18" charset="0"/>
                <a:cs typeface="Times New Roman" panose="02020603050405020304" pitchFamily="18" charset="0"/>
              </a:rPr>
              <a:t>without</a:t>
            </a:r>
            <a:r>
              <a:rPr lang="fr-FR" b="1" dirty="0" smtClean="0">
                <a:solidFill>
                  <a:srgbClr val="663300"/>
                </a:solidFill>
                <a:latin typeface="Times New Roman" panose="02020603050405020304" pitchFamily="18" charset="0"/>
                <a:cs typeface="Times New Roman" panose="02020603050405020304" pitchFamily="18" charset="0"/>
              </a:rPr>
              <a:t> </a:t>
            </a:r>
            <a:r>
              <a:rPr lang="fr-FR" b="1" dirty="0" err="1" smtClean="0">
                <a:solidFill>
                  <a:srgbClr val="663300"/>
                </a:solidFill>
                <a:latin typeface="Times New Roman" panose="02020603050405020304" pitchFamily="18" charset="0"/>
                <a:cs typeface="Times New Roman" panose="02020603050405020304" pitchFamily="18" charset="0"/>
              </a:rPr>
              <a:t>giving</a:t>
            </a:r>
            <a:r>
              <a:rPr lang="fr-FR" b="1" dirty="0" smtClean="0">
                <a:solidFill>
                  <a:srgbClr val="663300"/>
                </a:solidFill>
                <a:latin typeface="Times New Roman" panose="02020603050405020304" pitchFamily="18" charset="0"/>
                <a:cs typeface="Times New Roman" panose="02020603050405020304" pitchFamily="18" charset="0"/>
              </a:rPr>
              <a:t> </a:t>
            </a:r>
            <a:r>
              <a:rPr lang="fr-FR" b="1" dirty="0" err="1" smtClean="0">
                <a:solidFill>
                  <a:srgbClr val="663300"/>
                </a:solidFill>
                <a:latin typeface="Times New Roman" panose="02020603050405020304" pitchFamily="18" charset="0"/>
                <a:cs typeface="Times New Roman" panose="02020603050405020304" pitchFamily="18" charset="0"/>
              </a:rPr>
              <a:t>it</a:t>
            </a:r>
            <a:r>
              <a:rPr lang="fr-FR" b="1" dirty="0" smtClean="0">
                <a:solidFill>
                  <a:srgbClr val="663300"/>
                </a:solidFill>
                <a:latin typeface="Times New Roman" panose="02020603050405020304" pitchFamily="18" charset="0"/>
                <a:cs typeface="Times New Roman" panose="02020603050405020304" pitchFamily="18" charset="0"/>
              </a:rPr>
              <a:t> a </a:t>
            </a:r>
            <a:r>
              <a:rPr lang="fr-FR" b="1" dirty="0" err="1" smtClean="0">
                <a:solidFill>
                  <a:srgbClr val="663300"/>
                </a:solidFill>
                <a:latin typeface="Times New Roman" panose="02020603050405020304" pitchFamily="18" charset="0"/>
                <a:cs typeface="Times New Roman" panose="02020603050405020304" pitchFamily="18" charset="0"/>
              </a:rPr>
              <a:t>thought</a:t>
            </a:r>
            <a:r>
              <a:rPr lang="fr-FR" b="1" dirty="0" smtClean="0">
                <a:solidFill>
                  <a:srgbClr val="663300"/>
                </a:solidFill>
                <a:latin typeface="Times New Roman" panose="02020603050405020304" pitchFamily="18" charset="0"/>
                <a:cs typeface="Times New Roman" panose="02020603050405020304" pitchFamily="18" charset="0"/>
              </a:rPr>
              <a:t>. With a stroke , they release their </a:t>
            </a:r>
            <a:r>
              <a:rPr lang="fr-FR" b="1" dirty="0" err="1" smtClean="0">
                <a:solidFill>
                  <a:srgbClr val="663300"/>
                </a:solidFill>
                <a:latin typeface="Times New Roman" panose="02020603050405020304" pitchFamily="18" charset="0"/>
                <a:cs typeface="Times New Roman" panose="02020603050405020304" pitchFamily="18" charset="0"/>
              </a:rPr>
              <a:t>personal</a:t>
            </a:r>
            <a:r>
              <a:rPr lang="fr-FR" b="1" dirty="0" smtClean="0">
                <a:solidFill>
                  <a:srgbClr val="663300"/>
                </a:solidFill>
                <a:latin typeface="Times New Roman" panose="02020603050405020304" pitchFamily="18" charset="0"/>
                <a:cs typeface="Times New Roman" panose="02020603050405020304" pitchFamily="18" charset="0"/>
              </a:rPr>
              <a:t> data into what </a:t>
            </a:r>
            <a:r>
              <a:rPr lang="fr-FR" b="1" dirty="0" err="1" smtClean="0">
                <a:solidFill>
                  <a:srgbClr val="663300"/>
                </a:solidFill>
                <a:latin typeface="Times New Roman" panose="02020603050405020304" pitchFamily="18" charset="0"/>
                <a:cs typeface="Times New Roman" panose="02020603050405020304" pitchFamily="18" charset="0"/>
              </a:rPr>
              <a:t>may</a:t>
            </a:r>
            <a:r>
              <a:rPr lang="fr-FR" b="1" dirty="0" smtClean="0">
                <a:solidFill>
                  <a:srgbClr val="663300"/>
                </a:solidFill>
                <a:latin typeface="Times New Roman" panose="02020603050405020304" pitchFamily="18" charset="0"/>
                <a:cs typeface="Times New Roman" panose="02020603050405020304" pitchFamily="18" charset="0"/>
              </a:rPr>
              <a:t> or </a:t>
            </a:r>
            <a:r>
              <a:rPr lang="fr-FR" b="1" dirty="0" err="1" smtClean="0">
                <a:solidFill>
                  <a:srgbClr val="663300"/>
                </a:solidFill>
                <a:latin typeface="Times New Roman" panose="02020603050405020304" pitchFamily="18" charset="0"/>
                <a:cs typeface="Times New Roman" panose="02020603050405020304" pitchFamily="18" charset="0"/>
              </a:rPr>
              <a:t>may</a:t>
            </a:r>
            <a:r>
              <a:rPr lang="fr-FR" b="1" dirty="0" smtClean="0">
                <a:solidFill>
                  <a:srgbClr val="663300"/>
                </a:solidFill>
                <a:latin typeface="Times New Roman" panose="02020603050405020304" pitchFamily="18" charset="0"/>
                <a:cs typeface="Times New Roman" panose="02020603050405020304" pitchFamily="18" charset="0"/>
              </a:rPr>
              <a:t> not </a:t>
            </a:r>
            <a:r>
              <a:rPr lang="fr-FR" b="1" dirty="0" err="1" smtClean="0">
                <a:solidFill>
                  <a:srgbClr val="663300"/>
                </a:solidFill>
                <a:latin typeface="Times New Roman" panose="02020603050405020304" pitchFamily="18" charset="0"/>
                <a:cs typeface="Times New Roman" panose="02020603050405020304" pitchFamily="18" charset="0"/>
              </a:rPr>
              <a:t>be</a:t>
            </a:r>
            <a:r>
              <a:rPr lang="fr-FR" b="1" dirty="0" smtClean="0">
                <a:solidFill>
                  <a:srgbClr val="663300"/>
                </a:solidFill>
                <a:latin typeface="Times New Roman" panose="02020603050405020304" pitchFamily="18" charset="0"/>
                <a:cs typeface="Times New Roman" panose="02020603050405020304" pitchFamily="18" charset="0"/>
              </a:rPr>
              <a:t> a secure zone . </a:t>
            </a:r>
            <a:r>
              <a:rPr lang="fr-FR" b="1" dirty="0" smtClean="0">
                <a:solidFill>
                  <a:srgbClr val="A50021"/>
                </a:solidFill>
                <a:latin typeface="Times New Roman" panose="02020603050405020304" pitchFamily="18" charset="0"/>
                <a:cs typeface="Times New Roman" panose="02020603050405020304" pitchFamily="18" charset="0"/>
              </a:rPr>
              <a:t>Despite what much of the public </a:t>
            </a:r>
            <a:r>
              <a:rPr lang="fr-FR" b="1" dirty="0" err="1" smtClean="0">
                <a:solidFill>
                  <a:srgbClr val="A50021"/>
                </a:solidFill>
                <a:latin typeface="Times New Roman" panose="02020603050405020304" pitchFamily="18" charset="0"/>
                <a:cs typeface="Times New Roman" panose="02020603050405020304" pitchFamily="18" charset="0"/>
              </a:rPr>
              <a:t>believes</a:t>
            </a:r>
            <a:r>
              <a:rPr lang="fr-FR" b="1" dirty="0" smtClean="0">
                <a:solidFill>
                  <a:srgbClr val="A50021"/>
                </a:solidFill>
                <a:latin typeface="Times New Roman" panose="02020603050405020304" pitchFamily="18" charset="0"/>
                <a:cs typeface="Times New Roman" panose="02020603050405020304" pitchFamily="18" charset="0"/>
              </a:rPr>
              <a:t> , Internet shopping is not </a:t>
            </a:r>
            <a:r>
              <a:rPr lang="fr-FR" b="1" dirty="0" err="1" smtClean="0">
                <a:solidFill>
                  <a:srgbClr val="A50021"/>
                </a:solidFill>
                <a:latin typeface="Times New Roman" panose="02020603050405020304" pitchFamily="18" charset="0"/>
                <a:cs typeface="Times New Roman" panose="02020603050405020304" pitchFamily="18" charset="0"/>
              </a:rPr>
              <a:t>safe</a:t>
            </a:r>
            <a:r>
              <a:rPr lang="fr-FR" b="1" dirty="0" smtClean="0">
                <a:solidFill>
                  <a:srgbClr val="A50021"/>
                </a:solidFill>
                <a:latin typeface="Times New Roman" panose="02020603050405020304" pitchFamily="18" charset="0"/>
                <a:cs typeface="Times New Roman" panose="02020603050405020304" pitchFamily="18" charset="0"/>
              </a:rPr>
              <a:t>.</a:t>
            </a:r>
          </a:p>
          <a:p>
            <a:pPr algn="just">
              <a:lnSpc>
                <a:spcPct val="150000"/>
              </a:lnSpc>
            </a:pPr>
            <a:endParaRPr lang="fr-FR" sz="1400" b="1" dirty="0">
              <a:solidFill>
                <a:srgbClr val="A5002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032231"/>
      </p:ext>
    </p:extLst>
  </p:cSld>
  <p:clrMapOvr>
    <a:masterClrMapping/>
  </p:clrMapOvr>
  <p:transition spd="med">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4572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4432"/>
            <a:ext cx="2517775" cy="668552"/>
            <a:chOff x="-17445" y="425215"/>
            <a:chExt cx="2517775" cy="668552"/>
          </a:xfrm>
        </p:grpSpPr>
        <p:pic>
          <p:nvPicPr>
            <p:cNvPr id="10"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25215"/>
              <a:ext cx="2500330"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 </a:t>
              </a:r>
              <a:endParaRPr lang="fr-FR" b="1" dirty="0">
                <a:solidFill>
                  <a:schemeClr val="bg1"/>
                </a:solidFill>
                <a:latin typeface="Times New Roman" pitchFamily="18" charset="0"/>
                <a:cs typeface="Times New Roman" pitchFamily="18" charset="0"/>
              </a:endParaRPr>
            </a:p>
          </p:txBody>
        </p:sp>
      </p:grpSp>
      <p:sp>
        <p:nvSpPr>
          <p:cNvPr id="12" name="Parallélogramme 23"/>
          <p:cNvSpPr/>
          <p:nvPr/>
        </p:nvSpPr>
        <p:spPr>
          <a:xfrm>
            <a:off x="3096040" y="-24"/>
            <a:ext cx="1836000" cy="576000"/>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topic</a:t>
            </a:r>
            <a:r>
              <a:rPr lang="fr-FR" sz="1400" b="1" dirty="0">
                <a:solidFill>
                  <a:schemeClr val="bg1"/>
                </a:solidFill>
                <a:latin typeface="Times New Roman" pitchFamily="18" charset="0"/>
                <a:cs typeface="Times New Roman" pitchFamily="18" charset="0"/>
              </a:rPr>
              <a:t> sentence </a:t>
            </a:r>
          </a:p>
        </p:txBody>
      </p:sp>
      <p:sp>
        <p:nvSpPr>
          <p:cNvPr id="13" name="Parallélogramme 24"/>
          <p:cNvSpPr/>
          <p:nvPr/>
        </p:nvSpPr>
        <p:spPr>
          <a:xfrm>
            <a:off x="4932040" y="-24"/>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supporting</a:t>
            </a:r>
            <a:r>
              <a:rPr lang="fr-FR" sz="1400" b="1" dirty="0">
                <a:solidFill>
                  <a:schemeClr val="bg1"/>
                </a:solidFill>
                <a:latin typeface="Times New Roman" pitchFamily="18" charset="0"/>
                <a:cs typeface="Times New Roman" pitchFamily="18" charset="0"/>
              </a:rPr>
              <a:t> sentences </a:t>
            </a:r>
          </a:p>
        </p:txBody>
      </p:sp>
      <p:sp>
        <p:nvSpPr>
          <p:cNvPr id="14" name="Parallélogramme 25"/>
          <p:cNvSpPr/>
          <p:nvPr/>
        </p:nvSpPr>
        <p:spPr>
          <a:xfrm>
            <a:off x="6768448" y="0"/>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grpSp>
        <p:nvGrpSpPr>
          <p:cNvPr id="18" name="Group 58"/>
          <p:cNvGrpSpPr>
            <a:grpSpLocks/>
          </p:cNvGrpSpPr>
          <p:nvPr/>
        </p:nvGrpSpPr>
        <p:grpSpPr bwMode="auto">
          <a:xfrm rot="16200000" flipH="1">
            <a:off x="3790678" y="173232"/>
            <a:ext cx="108000" cy="1260000"/>
            <a:chOff x="3424" y="1389"/>
            <a:chExt cx="182" cy="2132"/>
          </a:xfrm>
        </p:grpSpPr>
        <p:sp>
          <p:nvSpPr>
            <p:cNvPr id="19"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0"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8" name="مستطيل 27"/>
          <p:cNvSpPr/>
          <p:nvPr/>
        </p:nvSpPr>
        <p:spPr>
          <a:xfrm>
            <a:off x="6804248" y="28990"/>
            <a:ext cx="1666132" cy="807722"/>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 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p>
          <a:p>
            <a:pPr marL="0" lvl="1" algn="ctr"/>
            <a:r>
              <a:rPr lang="fr-FR" sz="1400" b="1" dirty="0">
                <a:solidFill>
                  <a:schemeClr val="bg1"/>
                </a:solidFill>
                <a:latin typeface="Times New Roman" pitchFamily="18" charset="0"/>
                <a:cs typeface="Times New Roman" pitchFamily="18" charset="0"/>
              </a:rPr>
              <a:t>sentence</a:t>
            </a:r>
          </a:p>
          <a:p>
            <a:pPr marL="0" lvl="1" algn="ctr">
              <a:lnSpc>
                <a:spcPct val="150000"/>
              </a:lnSpc>
            </a:pPr>
            <a:endParaRPr lang="fr-FR" sz="1400" b="1" dirty="0" smtClean="0">
              <a:solidFill>
                <a:schemeClr val="bg1"/>
              </a:solidFill>
              <a:latin typeface="Times New Roman" pitchFamily="18" charset="0"/>
              <a:cs typeface="Times New Roman" pitchFamily="18" charset="0"/>
            </a:endParaRPr>
          </a:p>
        </p:txBody>
      </p:sp>
      <p:grpSp>
        <p:nvGrpSpPr>
          <p:cNvPr id="36" name="Group 58"/>
          <p:cNvGrpSpPr>
            <a:grpSpLocks/>
          </p:cNvGrpSpPr>
          <p:nvPr/>
        </p:nvGrpSpPr>
        <p:grpSpPr bwMode="auto">
          <a:xfrm rot="16200000" flipH="1">
            <a:off x="5959124" y="-780768"/>
            <a:ext cx="108000" cy="3168000"/>
            <a:chOff x="3424" y="1389"/>
            <a:chExt cx="182" cy="2132"/>
          </a:xfrm>
        </p:grpSpPr>
        <p:sp>
          <p:nvSpPr>
            <p:cNvPr id="3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39" name="Picture 2" descr="C:\Users\must19\Desktop\taous ppt\Spheres\CRIMSON.png"/>
          <p:cNvPicPr>
            <a:picLocks noChangeAspect="1" noChangeArrowheads="1"/>
          </p:cNvPicPr>
          <p:nvPr/>
        </p:nvPicPr>
        <p:blipFill>
          <a:blip r:embed="rId4" cstate="print"/>
          <a:srcRect/>
          <a:stretch>
            <a:fillRect/>
          </a:stretch>
        </p:blipFill>
        <p:spPr bwMode="auto">
          <a:xfrm>
            <a:off x="7380312" y="571691"/>
            <a:ext cx="481045" cy="481045"/>
          </a:xfrm>
          <a:prstGeom prst="rect">
            <a:avLst/>
          </a:prstGeom>
          <a:ln>
            <a:noFill/>
          </a:ln>
          <a:effectLst>
            <a:outerShdw blurRad="190500" algn="tl" rotWithShape="0">
              <a:srgbClr val="000000">
                <a:alpha val="70000"/>
              </a:srgbClr>
            </a:outerShdw>
          </a:effectLst>
        </p:spPr>
      </p:pic>
      <p:sp>
        <p:nvSpPr>
          <p:cNvPr id="30" name="مستطيل 29"/>
          <p:cNvSpPr/>
          <p:nvPr/>
        </p:nvSpPr>
        <p:spPr>
          <a:xfrm>
            <a:off x="-32" y="580618"/>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sp>
        <p:nvSpPr>
          <p:cNvPr id="24" name="TextBox 1"/>
          <p:cNvSpPr txBox="1"/>
          <p:nvPr/>
        </p:nvSpPr>
        <p:spPr>
          <a:xfrm>
            <a:off x="467544" y="1524664"/>
            <a:ext cx="8136904" cy="3970318"/>
          </a:xfrm>
          <a:prstGeom prst="rect">
            <a:avLst/>
          </a:prstGeom>
          <a:noFill/>
        </p:spPr>
        <p:txBody>
          <a:bodyPr wrap="square" rtlCol="0">
            <a:spAutoFit/>
          </a:bodyPr>
          <a:lstStyle/>
          <a:p>
            <a:pPr algn="just">
              <a:lnSpc>
                <a:spcPct val="150000"/>
              </a:lnSpc>
            </a:pPr>
            <a:r>
              <a:rPr lang="en-US"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 </a:t>
            </a:r>
            <a:r>
              <a:rPr lang="en-US"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02</a:t>
            </a:r>
            <a:r>
              <a:rPr lang="en-US"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en-US" sz="2400" b="1" dirty="0" smtClean="0">
                <a:solidFill>
                  <a:srgbClr val="663300"/>
                </a:solidFill>
                <a:latin typeface="Times New Roman" panose="02020603050405020304" pitchFamily="18" charset="0"/>
                <a:cs typeface="Times New Roman" panose="02020603050405020304" pitchFamily="18" charset="0"/>
              </a:rPr>
              <a:t>Topic </a:t>
            </a:r>
            <a:r>
              <a:rPr lang="en-US" sz="2400" b="1" dirty="0">
                <a:solidFill>
                  <a:srgbClr val="663300"/>
                </a:solidFill>
                <a:latin typeface="Times New Roman" panose="02020603050405020304" pitchFamily="18" charset="0"/>
                <a:cs typeface="Times New Roman" panose="02020603050405020304" pitchFamily="18" charset="0"/>
              </a:rPr>
              <a:t>Sentence in the middle</a:t>
            </a:r>
          </a:p>
          <a:p>
            <a:pPr indent="432000" algn="just">
              <a:lnSpc>
                <a:spcPct val="150000"/>
              </a:lnSpc>
            </a:pPr>
            <a:r>
              <a:rPr lang="en-US" b="1" dirty="0">
                <a:solidFill>
                  <a:srgbClr val="663300"/>
                </a:solidFill>
                <a:latin typeface="Times New Roman" panose="02020603050405020304" pitchFamily="18" charset="0"/>
                <a:cs typeface="Times New Roman" panose="02020603050405020304" pitchFamily="18" charset="0"/>
              </a:rPr>
              <a:t>When a camera flash is used in a low-light environment, the subject's eyes may appear red in the finished photograph. What is known as "red-eye" is the result of light from the flash reflecting off the pupils of the eyes. </a:t>
            </a:r>
            <a:r>
              <a:rPr lang="en-US" b="1" dirty="0">
                <a:solidFill>
                  <a:srgbClr val="A50021"/>
                </a:solidFill>
                <a:latin typeface="Times New Roman" panose="02020603050405020304" pitchFamily="18" charset="0"/>
                <a:cs typeface="Times New Roman" panose="02020603050405020304" pitchFamily="18" charset="0"/>
              </a:rPr>
              <a:t>The phenomenon of red-eye can be lessened by using the red-eye reduction feature found on many SLR cameras. </a:t>
            </a:r>
            <a:r>
              <a:rPr lang="en-US" b="1" dirty="0">
                <a:solidFill>
                  <a:srgbClr val="663300"/>
                </a:solidFill>
                <a:latin typeface="Times New Roman" panose="02020603050405020304" pitchFamily="18" charset="0"/>
                <a:cs typeface="Times New Roman" panose="02020603050405020304" pitchFamily="18" charset="0"/>
              </a:rPr>
              <a:t>This feature activates a lamp which shines a small light directly into the subject's eyes. When this happens, the diameter of the pupil is reduced, thus tightening the opening in the iris. Since a smaller pupil means a smaller host for the reflection, the chances of red-eye occurring are greatly reduced.</a:t>
            </a:r>
          </a:p>
        </p:txBody>
      </p:sp>
    </p:spTree>
    <p:extLst>
      <p:ext uri="{BB962C8B-B14F-4D97-AF65-F5344CB8AC3E}">
        <p14:creationId xmlns:p14="http://schemas.microsoft.com/office/powerpoint/2010/main" val="1063337475"/>
      </p:ext>
    </p:extLst>
  </p:cSld>
  <p:clrMapOvr>
    <a:masterClrMapping/>
  </p:clrMapOvr>
  <p:transition spd="med">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70354"/>
            <a:ext cx="4428000" cy="0"/>
          </a:xfrm>
          <a:prstGeom prst="straightConnector1">
            <a:avLst/>
          </a:prstGeom>
          <a:ln>
            <a:headEnd type="diamond" w="med" len="med"/>
            <a:tailEnd type="diamond"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17998"/>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8"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28604"/>
            <a:ext cx="2517775" cy="665163"/>
            <a:chOff x="-17445" y="428604"/>
            <a:chExt cx="2517775" cy="665163"/>
          </a:xfrm>
        </p:grpSpPr>
        <p:pic>
          <p:nvPicPr>
            <p:cNvPr id="10"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508610"/>
              <a:ext cx="2500330" cy="400110"/>
            </a:xfrm>
            <a:prstGeom prst="rect">
              <a:avLst/>
            </a:prstGeom>
            <a:noFill/>
          </p:spPr>
          <p:txBody>
            <a:bodyPr wrap="square" rtlCol="0">
              <a:spAutoFit/>
            </a:bodyPr>
            <a:lstStyle/>
            <a:p>
              <a:pPr algn="ctr"/>
              <a:r>
                <a:rPr lang="fr-FR" sz="2000" b="1" dirty="0">
                  <a:solidFill>
                    <a:schemeClr val="bg1"/>
                  </a:solidFill>
                  <a:latin typeface="Times New Roman" pitchFamily="18" charset="0"/>
                  <a:cs typeface="Times New Roman" pitchFamily="18" charset="0"/>
                </a:rPr>
                <a:t>Paragraph structure </a:t>
              </a:r>
            </a:p>
          </p:txBody>
        </p:sp>
      </p:grpSp>
      <p:sp>
        <p:nvSpPr>
          <p:cNvPr id="12" name="Parallélogramme 23"/>
          <p:cNvSpPr/>
          <p:nvPr/>
        </p:nvSpPr>
        <p:spPr>
          <a:xfrm>
            <a:off x="3096040" y="-24"/>
            <a:ext cx="1836000" cy="5760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topic</a:t>
            </a:r>
            <a:r>
              <a:rPr lang="fr-FR" sz="1400" b="1" dirty="0">
                <a:solidFill>
                  <a:schemeClr val="bg1"/>
                </a:solidFill>
                <a:latin typeface="Times New Roman" pitchFamily="18" charset="0"/>
                <a:cs typeface="Times New Roman" pitchFamily="18" charset="0"/>
              </a:rPr>
              <a:t> sentence </a:t>
            </a:r>
          </a:p>
        </p:txBody>
      </p:sp>
      <p:grpSp>
        <p:nvGrpSpPr>
          <p:cNvPr id="13" name="Group 58"/>
          <p:cNvGrpSpPr>
            <a:grpSpLocks/>
          </p:cNvGrpSpPr>
          <p:nvPr/>
        </p:nvGrpSpPr>
        <p:grpSpPr bwMode="auto">
          <a:xfrm rot="16200000" flipH="1">
            <a:off x="3772678" y="167080"/>
            <a:ext cx="108000" cy="1224000"/>
            <a:chOff x="3424" y="1389"/>
            <a:chExt cx="182" cy="2132"/>
          </a:xfrm>
        </p:grpSpPr>
        <p:sp>
          <p:nvSpPr>
            <p:cNvPr id="14"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5"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16" name="Group 58"/>
          <p:cNvGrpSpPr>
            <a:grpSpLocks/>
          </p:cNvGrpSpPr>
          <p:nvPr/>
        </p:nvGrpSpPr>
        <p:grpSpPr bwMode="auto">
          <a:xfrm rot="16200000" flipH="1">
            <a:off x="4934248" y="80712"/>
            <a:ext cx="108000" cy="1404000"/>
            <a:chOff x="3424" y="1389"/>
            <a:chExt cx="182" cy="2132"/>
          </a:xfrm>
        </p:grpSpPr>
        <p:sp>
          <p:nvSpPr>
            <p:cNvPr id="1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19" name="Parallélogramme 31"/>
          <p:cNvSpPr/>
          <p:nvPr/>
        </p:nvSpPr>
        <p:spPr>
          <a:xfrm>
            <a:off x="4932040" y="-24"/>
            <a:ext cx="1836000" cy="5760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supporting</a:t>
            </a:r>
            <a:r>
              <a:rPr lang="fr-FR" sz="1400" b="1" dirty="0">
                <a:solidFill>
                  <a:schemeClr val="bg1"/>
                </a:solidFill>
                <a:latin typeface="Times New Roman" pitchFamily="18" charset="0"/>
                <a:cs typeface="Times New Roman" pitchFamily="18" charset="0"/>
              </a:rPr>
              <a:t> sentences </a:t>
            </a:r>
          </a:p>
        </p:txBody>
      </p:sp>
      <p:sp>
        <p:nvSpPr>
          <p:cNvPr id="20" name="Parallélogramme 27"/>
          <p:cNvSpPr/>
          <p:nvPr/>
        </p:nvSpPr>
        <p:spPr>
          <a:xfrm>
            <a:off x="6768448" y="-24"/>
            <a:ext cx="1836000" cy="5760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sz="1400" b="1">
                <a:solidFill>
                  <a:schemeClr val="bg1"/>
                </a:solidFill>
                <a:latin typeface="Times New Roman" pitchFamily="18" charset="0"/>
                <a:cs typeface="Times New Roman" pitchFamily="18" charset="0"/>
              </a:rPr>
              <a:t>The concluding </a:t>
            </a:r>
          </a:p>
          <a:p>
            <a:pPr marL="0" lvl="1" algn="ctr"/>
            <a:r>
              <a:rPr lang="fr-FR" sz="1400" b="1">
                <a:solidFill>
                  <a:schemeClr val="bg1"/>
                </a:solidFill>
                <a:latin typeface="Times New Roman" pitchFamily="18" charset="0"/>
                <a:cs typeface="Times New Roman" pitchFamily="18" charset="0"/>
              </a:rPr>
              <a:t>sentence</a:t>
            </a:r>
            <a:endParaRPr lang="fr-FR" sz="1400" b="1" dirty="0">
              <a:solidFill>
                <a:schemeClr val="bg1"/>
              </a:solidFill>
              <a:latin typeface="Times New Roman" pitchFamily="18" charset="0"/>
              <a:cs typeface="Times New Roman" pitchFamily="18" charset="0"/>
            </a:endParaRPr>
          </a:p>
        </p:txBody>
      </p:sp>
      <p:grpSp>
        <p:nvGrpSpPr>
          <p:cNvPr id="21" name="Group 58"/>
          <p:cNvGrpSpPr>
            <a:grpSpLocks/>
          </p:cNvGrpSpPr>
          <p:nvPr/>
        </p:nvGrpSpPr>
        <p:grpSpPr bwMode="auto">
          <a:xfrm rot="16200000" flipH="1">
            <a:off x="6508132" y="-212002"/>
            <a:ext cx="108000" cy="1980000"/>
            <a:chOff x="3424" y="1389"/>
            <a:chExt cx="182" cy="2132"/>
          </a:xfrm>
        </p:grpSpPr>
        <p:sp>
          <p:nvSpPr>
            <p:cNvPr id="22"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3"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29" name="Picture 2" descr="C:\Users\must19\Desktop\taous ppt\Spheres\CRIMSON.png"/>
          <p:cNvPicPr>
            <a:picLocks noChangeAspect="1" noChangeArrowheads="1"/>
          </p:cNvPicPr>
          <p:nvPr/>
        </p:nvPicPr>
        <p:blipFill>
          <a:blip r:embed="rId3" cstate="print"/>
          <a:srcRect/>
          <a:stretch>
            <a:fillRect/>
          </a:stretch>
        </p:blipFill>
        <p:spPr bwMode="auto">
          <a:xfrm>
            <a:off x="7331315" y="571691"/>
            <a:ext cx="481045" cy="481045"/>
          </a:xfrm>
          <a:prstGeom prst="rect">
            <a:avLst/>
          </a:prstGeom>
          <a:ln>
            <a:noFill/>
          </a:ln>
          <a:effectLst>
            <a:outerShdw blurRad="190500" algn="tl" rotWithShape="0">
              <a:srgbClr val="000000">
                <a:alpha val="70000"/>
              </a:srgbClr>
            </a:outerShdw>
          </a:effectLst>
        </p:spPr>
      </p:pic>
      <p:grpSp>
        <p:nvGrpSpPr>
          <p:cNvPr id="30" name="Groupe 19"/>
          <p:cNvGrpSpPr/>
          <p:nvPr/>
        </p:nvGrpSpPr>
        <p:grpSpPr>
          <a:xfrm>
            <a:off x="2055600" y="3098112"/>
            <a:ext cx="5036680" cy="1332000"/>
            <a:chOff x="-17445" y="428604"/>
            <a:chExt cx="2519716" cy="665163"/>
          </a:xfrm>
        </p:grpSpPr>
        <p:pic>
          <p:nvPicPr>
            <p:cNvPr id="31"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32" name="TextBox 104"/>
            <p:cNvSpPr txBox="1"/>
            <p:nvPr/>
          </p:nvSpPr>
          <p:spPr>
            <a:xfrm>
              <a:off x="1941" y="558751"/>
              <a:ext cx="2500330" cy="322759"/>
            </a:xfrm>
            <a:prstGeom prst="rect">
              <a:avLst/>
            </a:prstGeom>
            <a:noFill/>
          </p:spPr>
          <p:txBody>
            <a:bodyPr wrap="square" rtlCol="0">
              <a:spAutoFit/>
            </a:bodyPr>
            <a:lstStyle/>
            <a:p>
              <a:pPr algn="ctr"/>
              <a:r>
                <a:rPr lang="fr-FR" sz="3600" b="1" dirty="0">
                  <a:solidFill>
                    <a:schemeClr val="bg1"/>
                  </a:solidFill>
                  <a:latin typeface="Times New Roman" pitchFamily="18" charset="0"/>
                  <a:cs typeface="Times New Roman" pitchFamily="18" charset="0"/>
                </a:rPr>
                <a:t>Types of </a:t>
              </a:r>
              <a:r>
                <a:rPr lang="fr-FR" sz="3600" b="1" dirty="0" err="1">
                  <a:solidFill>
                    <a:schemeClr val="bg1"/>
                  </a:solidFill>
                  <a:latin typeface="Times New Roman" pitchFamily="18" charset="0"/>
                  <a:cs typeface="Times New Roman" pitchFamily="18" charset="0"/>
                </a:rPr>
                <a:t>paragraphs</a:t>
              </a:r>
              <a:endParaRPr lang="fr-FR" sz="3600" b="1" dirty="0" smtClean="0">
                <a:solidFill>
                  <a:schemeClr val="bg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67548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xit" presetSubtype="0" accel="100000" fill="hold" nodeType="withEffect">
                                  <p:stCondLst>
                                    <p:cond delay="0"/>
                                  </p:stCondLst>
                                  <p:childTnLst>
                                    <p:anim calcmode="lin" valueType="num">
                                      <p:cBhvr>
                                        <p:cTn id="6" dur="2000"/>
                                        <p:tgtEl>
                                          <p:spTgt spid="4"/>
                                        </p:tgtEl>
                                        <p:attrNameLst>
                                          <p:attrName>ppt_w</p:attrName>
                                        </p:attrNameLst>
                                      </p:cBhvr>
                                      <p:tavLst>
                                        <p:tav tm="0">
                                          <p:val>
                                            <p:strVal val="ppt_w"/>
                                          </p:val>
                                        </p:tav>
                                        <p:tav tm="100000">
                                          <p:val>
                                            <p:fltVal val="0"/>
                                          </p:val>
                                        </p:tav>
                                      </p:tavLst>
                                    </p:anim>
                                    <p:anim calcmode="lin" valueType="num">
                                      <p:cBhvr>
                                        <p:cTn id="7" dur="2000"/>
                                        <p:tgtEl>
                                          <p:spTgt spid="4"/>
                                        </p:tgtEl>
                                        <p:attrNameLst>
                                          <p:attrName>ppt_h</p:attrName>
                                        </p:attrNameLst>
                                      </p:cBhvr>
                                      <p:tavLst>
                                        <p:tav tm="0">
                                          <p:val>
                                            <p:strVal val="ppt_h"/>
                                          </p:val>
                                        </p:tav>
                                        <p:tav tm="100000">
                                          <p:val>
                                            <p:fltVal val="0"/>
                                          </p:val>
                                        </p:tav>
                                      </p:tavLst>
                                    </p:anim>
                                    <p:anim calcmode="lin" valueType="num">
                                      <p:cBhvr>
                                        <p:cTn id="8" dur="2000"/>
                                        <p:tgtEl>
                                          <p:spTgt spid="4"/>
                                        </p:tgtEl>
                                        <p:attrNameLst>
                                          <p:attrName>style.rotation</p:attrName>
                                        </p:attrNameLst>
                                      </p:cBhvr>
                                      <p:tavLst>
                                        <p:tav tm="0">
                                          <p:val>
                                            <p:fltVal val="0"/>
                                          </p:val>
                                        </p:tav>
                                        <p:tav tm="100000">
                                          <p:val>
                                            <p:fltVal val="360"/>
                                          </p:val>
                                        </p:tav>
                                      </p:tavLst>
                                    </p:anim>
                                    <p:animEffect transition="out" filter="fade">
                                      <p:cBhvr>
                                        <p:cTn id="9" dur="2000"/>
                                        <p:tgtEl>
                                          <p:spTgt spid="4"/>
                                        </p:tgtEl>
                                      </p:cBhvr>
                                    </p:animEffect>
                                    <p:set>
                                      <p:cBhvr>
                                        <p:cTn id="10" dur="1" fill="hold">
                                          <p:stCondLst>
                                            <p:cond delay="1999"/>
                                          </p:stCondLst>
                                        </p:cTn>
                                        <p:tgtEl>
                                          <p:spTgt spid="4"/>
                                        </p:tgtEl>
                                        <p:attrNameLst>
                                          <p:attrName>style.visibility</p:attrName>
                                        </p:attrNameLst>
                                      </p:cBhvr>
                                      <p:to>
                                        <p:strVal val="hidden"/>
                                      </p:to>
                                    </p:set>
                                  </p:childTnLst>
                                </p:cTn>
                              </p:par>
                              <p:par>
                                <p:cTn id="11" presetID="49" presetClass="exit" presetSubtype="0" accel="100000" fill="hold" nodeType="withEffect">
                                  <p:stCondLst>
                                    <p:cond delay="0"/>
                                  </p:stCondLst>
                                  <p:childTnLst>
                                    <p:anim calcmode="lin" valueType="num">
                                      <p:cBhvr>
                                        <p:cTn id="12" dur="2000"/>
                                        <p:tgtEl>
                                          <p:spTgt spid="5"/>
                                        </p:tgtEl>
                                        <p:attrNameLst>
                                          <p:attrName>ppt_w</p:attrName>
                                        </p:attrNameLst>
                                      </p:cBhvr>
                                      <p:tavLst>
                                        <p:tav tm="0">
                                          <p:val>
                                            <p:strVal val="ppt_w"/>
                                          </p:val>
                                        </p:tav>
                                        <p:tav tm="100000">
                                          <p:val>
                                            <p:fltVal val="0"/>
                                          </p:val>
                                        </p:tav>
                                      </p:tavLst>
                                    </p:anim>
                                    <p:anim calcmode="lin" valueType="num">
                                      <p:cBhvr>
                                        <p:cTn id="13" dur="2000"/>
                                        <p:tgtEl>
                                          <p:spTgt spid="5"/>
                                        </p:tgtEl>
                                        <p:attrNameLst>
                                          <p:attrName>ppt_h</p:attrName>
                                        </p:attrNameLst>
                                      </p:cBhvr>
                                      <p:tavLst>
                                        <p:tav tm="0">
                                          <p:val>
                                            <p:strVal val="ppt_h"/>
                                          </p:val>
                                        </p:tav>
                                        <p:tav tm="100000">
                                          <p:val>
                                            <p:fltVal val="0"/>
                                          </p:val>
                                        </p:tav>
                                      </p:tavLst>
                                    </p:anim>
                                    <p:anim calcmode="lin" valueType="num">
                                      <p:cBhvr>
                                        <p:cTn id="14" dur="2000"/>
                                        <p:tgtEl>
                                          <p:spTgt spid="5"/>
                                        </p:tgtEl>
                                        <p:attrNameLst>
                                          <p:attrName>style.rotation</p:attrName>
                                        </p:attrNameLst>
                                      </p:cBhvr>
                                      <p:tavLst>
                                        <p:tav tm="0">
                                          <p:val>
                                            <p:fltVal val="0"/>
                                          </p:val>
                                        </p:tav>
                                        <p:tav tm="100000">
                                          <p:val>
                                            <p:fltVal val="360"/>
                                          </p:val>
                                        </p:tav>
                                      </p:tavLst>
                                    </p:anim>
                                    <p:animEffect transition="out" filter="fade">
                                      <p:cBhvr>
                                        <p:cTn id="15" dur="2000"/>
                                        <p:tgtEl>
                                          <p:spTgt spid="5"/>
                                        </p:tgtEl>
                                      </p:cBhvr>
                                    </p:animEffect>
                                    <p:set>
                                      <p:cBhvr>
                                        <p:cTn id="16" dur="1" fill="hold">
                                          <p:stCondLst>
                                            <p:cond delay="1999"/>
                                          </p:stCondLst>
                                        </p:cTn>
                                        <p:tgtEl>
                                          <p:spTgt spid="5"/>
                                        </p:tgtEl>
                                        <p:attrNameLst>
                                          <p:attrName>style.visibility</p:attrName>
                                        </p:attrNameLst>
                                      </p:cBhvr>
                                      <p:to>
                                        <p:strVal val="hidden"/>
                                      </p:to>
                                    </p:set>
                                  </p:childTnLst>
                                </p:cTn>
                              </p:par>
                              <p:par>
                                <p:cTn id="17" presetID="49" presetClass="exit" presetSubtype="0" accel="100000" fill="hold" grpId="0" nodeType="withEffect">
                                  <p:stCondLst>
                                    <p:cond delay="0"/>
                                  </p:stCondLst>
                                  <p:childTnLst>
                                    <p:anim calcmode="lin" valueType="num">
                                      <p:cBhvr>
                                        <p:cTn id="18" dur="2000"/>
                                        <p:tgtEl>
                                          <p:spTgt spid="8"/>
                                        </p:tgtEl>
                                        <p:attrNameLst>
                                          <p:attrName>ppt_w</p:attrName>
                                        </p:attrNameLst>
                                      </p:cBhvr>
                                      <p:tavLst>
                                        <p:tav tm="0">
                                          <p:val>
                                            <p:strVal val="ppt_w"/>
                                          </p:val>
                                        </p:tav>
                                        <p:tav tm="100000">
                                          <p:val>
                                            <p:fltVal val="0"/>
                                          </p:val>
                                        </p:tav>
                                      </p:tavLst>
                                    </p:anim>
                                    <p:anim calcmode="lin" valueType="num">
                                      <p:cBhvr>
                                        <p:cTn id="19" dur="2000"/>
                                        <p:tgtEl>
                                          <p:spTgt spid="8"/>
                                        </p:tgtEl>
                                        <p:attrNameLst>
                                          <p:attrName>ppt_h</p:attrName>
                                        </p:attrNameLst>
                                      </p:cBhvr>
                                      <p:tavLst>
                                        <p:tav tm="0">
                                          <p:val>
                                            <p:strVal val="ppt_h"/>
                                          </p:val>
                                        </p:tav>
                                        <p:tav tm="100000">
                                          <p:val>
                                            <p:fltVal val="0"/>
                                          </p:val>
                                        </p:tav>
                                      </p:tavLst>
                                    </p:anim>
                                    <p:anim calcmode="lin" valueType="num">
                                      <p:cBhvr>
                                        <p:cTn id="20" dur="2000"/>
                                        <p:tgtEl>
                                          <p:spTgt spid="8"/>
                                        </p:tgtEl>
                                        <p:attrNameLst>
                                          <p:attrName>style.rotation</p:attrName>
                                        </p:attrNameLst>
                                      </p:cBhvr>
                                      <p:tavLst>
                                        <p:tav tm="0">
                                          <p:val>
                                            <p:fltVal val="0"/>
                                          </p:val>
                                        </p:tav>
                                        <p:tav tm="100000">
                                          <p:val>
                                            <p:fltVal val="360"/>
                                          </p:val>
                                        </p:tav>
                                      </p:tavLst>
                                    </p:anim>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par>
                                <p:cTn id="23" presetID="49" presetClass="exit" presetSubtype="0" accel="100000" fill="hold" nodeType="withEffect">
                                  <p:stCondLst>
                                    <p:cond delay="0"/>
                                  </p:stCondLst>
                                  <p:childTnLst>
                                    <p:anim calcmode="lin" valueType="num">
                                      <p:cBhvr>
                                        <p:cTn id="24" dur="2000"/>
                                        <p:tgtEl>
                                          <p:spTgt spid="9"/>
                                        </p:tgtEl>
                                        <p:attrNameLst>
                                          <p:attrName>ppt_w</p:attrName>
                                        </p:attrNameLst>
                                      </p:cBhvr>
                                      <p:tavLst>
                                        <p:tav tm="0">
                                          <p:val>
                                            <p:strVal val="ppt_w"/>
                                          </p:val>
                                        </p:tav>
                                        <p:tav tm="100000">
                                          <p:val>
                                            <p:fltVal val="0"/>
                                          </p:val>
                                        </p:tav>
                                      </p:tavLst>
                                    </p:anim>
                                    <p:anim calcmode="lin" valueType="num">
                                      <p:cBhvr>
                                        <p:cTn id="25" dur="2000"/>
                                        <p:tgtEl>
                                          <p:spTgt spid="9"/>
                                        </p:tgtEl>
                                        <p:attrNameLst>
                                          <p:attrName>ppt_h</p:attrName>
                                        </p:attrNameLst>
                                      </p:cBhvr>
                                      <p:tavLst>
                                        <p:tav tm="0">
                                          <p:val>
                                            <p:strVal val="ppt_h"/>
                                          </p:val>
                                        </p:tav>
                                        <p:tav tm="100000">
                                          <p:val>
                                            <p:fltVal val="0"/>
                                          </p:val>
                                        </p:tav>
                                      </p:tavLst>
                                    </p:anim>
                                    <p:anim calcmode="lin" valueType="num">
                                      <p:cBhvr>
                                        <p:cTn id="26" dur="2000"/>
                                        <p:tgtEl>
                                          <p:spTgt spid="9"/>
                                        </p:tgtEl>
                                        <p:attrNameLst>
                                          <p:attrName>style.rotation</p:attrName>
                                        </p:attrNameLst>
                                      </p:cBhvr>
                                      <p:tavLst>
                                        <p:tav tm="0">
                                          <p:val>
                                            <p:fltVal val="0"/>
                                          </p:val>
                                        </p:tav>
                                        <p:tav tm="100000">
                                          <p:val>
                                            <p:fltVal val="360"/>
                                          </p:val>
                                        </p:tav>
                                      </p:tavLst>
                                    </p:anim>
                                    <p:animEffect transition="out" filter="fade">
                                      <p:cBhvr>
                                        <p:cTn id="27" dur="2000"/>
                                        <p:tgtEl>
                                          <p:spTgt spid="9"/>
                                        </p:tgtEl>
                                      </p:cBhvr>
                                    </p:animEffect>
                                    <p:set>
                                      <p:cBhvr>
                                        <p:cTn id="28" dur="1" fill="hold">
                                          <p:stCondLst>
                                            <p:cond delay="1999"/>
                                          </p:stCondLst>
                                        </p:cTn>
                                        <p:tgtEl>
                                          <p:spTgt spid="9"/>
                                        </p:tgtEl>
                                        <p:attrNameLst>
                                          <p:attrName>style.visibility</p:attrName>
                                        </p:attrNameLst>
                                      </p:cBhvr>
                                      <p:to>
                                        <p:strVal val="hidden"/>
                                      </p:to>
                                    </p:set>
                                  </p:childTnLst>
                                </p:cTn>
                              </p:par>
                              <p:par>
                                <p:cTn id="29" presetID="49" presetClass="exit" presetSubtype="0" accel="100000" fill="hold" grpId="0" nodeType="withEffect">
                                  <p:stCondLst>
                                    <p:cond delay="0"/>
                                  </p:stCondLst>
                                  <p:childTnLst>
                                    <p:anim calcmode="lin" valueType="num">
                                      <p:cBhvr>
                                        <p:cTn id="30" dur="2000"/>
                                        <p:tgtEl>
                                          <p:spTgt spid="12"/>
                                        </p:tgtEl>
                                        <p:attrNameLst>
                                          <p:attrName>ppt_w</p:attrName>
                                        </p:attrNameLst>
                                      </p:cBhvr>
                                      <p:tavLst>
                                        <p:tav tm="0">
                                          <p:val>
                                            <p:strVal val="ppt_w"/>
                                          </p:val>
                                        </p:tav>
                                        <p:tav tm="100000">
                                          <p:val>
                                            <p:fltVal val="0"/>
                                          </p:val>
                                        </p:tav>
                                      </p:tavLst>
                                    </p:anim>
                                    <p:anim calcmode="lin" valueType="num">
                                      <p:cBhvr>
                                        <p:cTn id="31" dur="2000"/>
                                        <p:tgtEl>
                                          <p:spTgt spid="12"/>
                                        </p:tgtEl>
                                        <p:attrNameLst>
                                          <p:attrName>ppt_h</p:attrName>
                                        </p:attrNameLst>
                                      </p:cBhvr>
                                      <p:tavLst>
                                        <p:tav tm="0">
                                          <p:val>
                                            <p:strVal val="ppt_h"/>
                                          </p:val>
                                        </p:tav>
                                        <p:tav tm="100000">
                                          <p:val>
                                            <p:fltVal val="0"/>
                                          </p:val>
                                        </p:tav>
                                      </p:tavLst>
                                    </p:anim>
                                    <p:anim calcmode="lin" valueType="num">
                                      <p:cBhvr>
                                        <p:cTn id="32" dur="2000"/>
                                        <p:tgtEl>
                                          <p:spTgt spid="12"/>
                                        </p:tgtEl>
                                        <p:attrNameLst>
                                          <p:attrName>style.rotation</p:attrName>
                                        </p:attrNameLst>
                                      </p:cBhvr>
                                      <p:tavLst>
                                        <p:tav tm="0">
                                          <p:val>
                                            <p:fltVal val="0"/>
                                          </p:val>
                                        </p:tav>
                                        <p:tav tm="100000">
                                          <p:val>
                                            <p:fltVal val="360"/>
                                          </p:val>
                                        </p:tav>
                                      </p:tavLst>
                                    </p:anim>
                                    <p:animEffect transition="out" filter="fade">
                                      <p:cBhvr>
                                        <p:cTn id="33" dur="2000"/>
                                        <p:tgtEl>
                                          <p:spTgt spid="12"/>
                                        </p:tgtEl>
                                      </p:cBhvr>
                                    </p:animEffect>
                                    <p:set>
                                      <p:cBhvr>
                                        <p:cTn id="34" dur="1" fill="hold">
                                          <p:stCondLst>
                                            <p:cond delay="1999"/>
                                          </p:stCondLst>
                                        </p:cTn>
                                        <p:tgtEl>
                                          <p:spTgt spid="12"/>
                                        </p:tgtEl>
                                        <p:attrNameLst>
                                          <p:attrName>style.visibility</p:attrName>
                                        </p:attrNameLst>
                                      </p:cBhvr>
                                      <p:to>
                                        <p:strVal val="hidden"/>
                                      </p:to>
                                    </p:set>
                                  </p:childTnLst>
                                </p:cTn>
                              </p:par>
                              <p:par>
                                <p:cTn id="35" presetID="49" presetClass="exit" presetSubtype="0" accel="100000" fill="hold" nodeType="withEffect">
                                  <p:stCondLst>
                                    <p:cond delay="0"/>
                                  </p:stCondLst>
                                  <p:childTnLst>
                                    <p:anim calcmode="lin" valueType="num">
                                      <p:cBhvr>
                                        <p:cTn id="36" dur="2000"/>
                                        <p:tgtEl>
                                          <p:spTgt spid="13"/>
                                        </p:tgtEl>
                                        <p:attrNameLst>
                                          <p:attrName>ppt_w</p:attrName>
                                        </p:attrNameLst>
                                      </p:cBhvr>
                                      <p:tavLst>
                                        <p:tav tm="0">
                                          <p:val>
                                            <p:strVal val="ppt_w"/>
                                          </p:val>
                                        </p:tav>
                                        <p:tav tm="100000">
                                          <p:val>
                                            <p:fltVal val="0"/>
                                          </p:val>
                                        </p:tav>
                                      </p:tavLst>
                                    </p:anim>
                                    <p:anim calcmode="lin" valueType="num">
                                      <p:cBhvr>
                                        <p:cTn id="37" dur="2000"/>
                                        <p:tgtEl>
                                          <p:spTgt spid="13"/>
                                        </p:tgtEl>
                                        <p:attrNameLst>
                                          <p:attrName>ppt_h</p:attrName>
                                        </p:attrNameLst>
                                      </p:cBhvr>
                                      <p:tavLst>
                                        <p:tav tm="0">
                                          <p:val>
                                            <p:strVal val="ppt_h"/>
                                          </p:val>
                                        </p:tav>
                                        <p:tav tm="100000">
                                          <p:val>
                                            <p:fltVal val="0"/>
                                          </p:val>
                                        </p:tav>
                                      </p:tavLst>
                                    </p:anim>
                                    <p:anim calcmode="lin" valueType="num">
                                      <p:cBhvr>
                                        <p:cTn id="38" dur="2000"/>
                                        <p:tgtEl>
                                          <p:spTgt spid="13"/>
                                        </p:tgtEl>
                                        <p:attrNameLst>
                                          <p:attrName>style.rotation</p:attrName>
                                        </p:attrNameLst>
                                      </p:cBhvr>
                                      <p:tavLst>
                                        <p:tav tm="0">
                                          <p:val>
                                            <p:fltVal val="0"/>
                                          </p:val>
                                        </p:tav>
                                        <p:tav tm="100000">
                                          <p:val>
                                            <p:fltVal val="360"/>
                                          </p:val>
                                        </p:tav>
                                      </p:tavLst>
                                    </p:anim>
                                    <p:animEffect transition="out" filter="fade">
                                      <p:cBhvr>
                                        <p:cTn id="39" dur="2000"/>
                                        <p:tgtEl>
                                          <p:spTgt spid="13"/>
                                        </p:tgtEl>
                                      </p:cBhvr>
                                    </p:animEffect>
                                    <p:set>
                                      <p:cBhvr>
                                        <p:cTn id="40" dur="1" fill="hold">
                                          <p:stCondLst>
                                            <p:cond delay="1999"/>
                                          </p:stCondLst>
                                        </p:cTn>
                                        <p:tgtEl>
                                          <p:spTgt spid="13"/>
                                        </p:tgtEl>
                                        <p:attrNameLst>
                                          <p:attrName>style.visibility</p:attrName>
                                        </p:attrNameLst>
                                      </p:cBhvr>
                                      <p:to>
                                        <p:strVal val="hidden"/>
                                      </p:to>
                                    </p:set>
                                  </p:childTnLst>
                                </p:cTn>
                              </p:par>
                              <p:par>
                                <p:cTn id="41" presetID="49" presetClass="exit" presetSubtype="0" accel="100000" fill="hold" nodeType="withEffect">
                                  <p:stCondLst>
                                    <p:cond delay="0"/>
                                  </p:stCondLst>
                                  <p:childTnLst>
                                    <p:anim calcmode="lin" valueType="num">
                                      <p:cBhvr>
                                        <p:cTn id="42" dur="2000"/>
                                        <p:tgtEl>
                                          <p:spTgt spid="16"/>
                                        </p:tgtEl>
                                        <p:attrNameLst>
                                          <p:attrName>ppt_w</p:attrName>
                                        </p:attrNameLst>
                                      </p:cBhvr>
                                      <p:tavLst>
                                        <p:tav tm="0">
                                          <p:val>
                                            <p:strVal val="ppt_w"/>
                                          </p:val>
                                        </p:tav>
                                        <p:tav tm="100000">
                                          <p:val>
                                            <p:fltVal val="0"/>
                                          </p:val>
                                        </p:tav>
                                      </p:tavLst>
                                    </p:anim>
                                    <p:anim calcmode="lin" valueType="num">
                                      <p:cBhvr>
                                        <p:cTn id="43" dur="2000"/>
                                        <p:tgtEl>
                                          <p:spTgt spid="16"/>
                                        </p:tgtEl>
                                        <p:attrNameLst>
                                          <p:attrName>ppt_h</p:attrName>
                                        </p:attrNameLst>
                                      </p:cBhvr>
                                      <p:tavLst>
                                        <p:tav tm="0">
                                          <p:val>
                                            <p:strVal val="ppt_h"/>
                                          </p:val>
                                        </p:tav>
                                        <p:tav tm="100000">
                                          <p:val>
                                            <p:fltVal val="0"/>
                                          </p:val>
                                        </p:tav>
                                      </p:tavLst>
                                    </p:anim>
                                    <p:anim calcmode="lin" valueType="num">
                                      <p:cBhvr>
                                        <p:cTn id="44" dur="2000"/>
                                        <p:tgtEl>
                                          <p:spTgt spid="16"/>
                                        </p:tgtEl>
                                        <p:attrNameLst>
                                          <p:attrName>style.rotation</p:attrName>
                                        </p:attrNameLst>
                                      </p:cBhvr>
                                      <p:tavLst>
                                        <p:tav tm="0">
                                          <p:val>
                                            <p:fltVal val="0"/>
                                          </p:val>
                                        </p:tav>
                                        <p:tav tm="100000">
                                          <p:val>
                                            <p:fltVal val="360"/>
                                          </p:val>
                                        </p:tav>
                                      </p:tavLst>
                                    </p:anim>
                                    <p:animEffect transition="out" filter="fade">
                                      <p:cBhvr>
                                        <p:cTn id="45" dur="2000"/>
                                        <p:tgtEl>
                                          <p:spTgt spid="16"/>
                                        </p:tgtEl>
                                      </p:cBhvr>
                                    </p:animEffect>
                                    <p:set>
                                      <p:cBhvr>
                                        <p:cTn id="46" dur="1" fill="hold">
                                          <p:stCondLst>
                                            <p:cond delay="1999"/>
                                          </p:stCondLst>
                                        </p:cTn>
                                        <p:tgtEl>
                                          <p:spTgt spid="16"/>
                                        </p:tgtEl>
                                        <p:attrNameLst>
                                          <p:attrName>style.visibility</p:attrName>
                                        </p:attrNameLst>
                                      </p:cBhvr>
                                      <p:to>
                                        <p:strVal val="hidden"/>
                                      </p:to>
                                    </p:set>
                                  </p:childTnLst>
                                </p:cTn>
                              </p:par>
                              <p:par>
                                <p:cTn id="47" presetID="49" presetClass="exit" presetSubtype="0" accel="100000" fill="hold" grpId="0" nodeType="withEffect">
                                  <p:stCondLst>
                                    <p:cond delay="0"/>
                                  </p:stCondLst>
                                  <p:childTnLst>
                                    <p:anim calcmode="lin" valueType="num">
                                      <p:cBhvr>
                                        <p:cTn id="48" dur="2000"/>
                                        <p:tgtEl>
                                          <p:spTgt spid="19"/>
                                        </p:tgtEl>
                                        <p:attrNameLst>
                                          <p:attrName>ppt_w</p:attrName>
                                        </p:attrNameLst>
                                      </p:cBhvr>
                                      <p:tavLst>
                                        <p:tav tm="0">
                                          <p:val>
                                            <p:strVal val="ppt_w"/>
                                          </p:val>
                                        </p:tav>
                                        <p:tav tm="100000">
                                          <p:val>
                                            <p:fltVal val="0"/>
                                          </p:val>
                                        </p:tav>
                                      </p:tavLst>
                                    </p:anim>
                                    <p:anim calcmode="lin" valueType="num">
                                      <p:cBhvr>
                                        <p:cTn id="49" dur="2000"/>
                                        <p:tgtEl>
                                          <p:spTgt spid="19"/>
                                        </p:tgtEl>
                                        <p:attrNameLst>
                                          <p:attrName>ppt_h</p:attrName>
                                        </p:attrNameLst>
                                      </p:cBhvr>
                                      <p:tavLst>
                                        <p:tav tm="0">
                                          <p:val>
                                            <p:strVal val="ppt_h"/>
                                          </p:val>
                                        </p:tav>
                                        <p:tav tm="100000">
                                          <p:val>
                                            <p:fltVal val="0"/>
                                          </p:val>
                                        </p:tav>
                                      </p:tavLst>
                                    </p:anim>
                                    <p:anim calcmode="lin" valueType="num">
                                      <p:cBhvr>
                                        <p:cTn id="50" dur="2000"/>
                                        <p:tgtEl>
                                          <p:spTgt spid="19"/>
                                        </p:tgtEl>
                                        <p:attrNameLst>
                                          <p:attrName>style.rotation</p:attrName>
                                        </p:attrNameLst>
                                      </p:cBhvr>
                                      <p:tavLst>
                                        <p:tav tm="0">
                                          <p:val>
                                            <p:fltVal val="0"/>
                                          </p:val>
                                        </p:tav>
                                        <p:tav tm="100000">
                                          <p:val>
                                            <p:fltVal val="360"/>
                                          </p:val>
                                        </p:tav>
                                      </p:tavLst>
                                    </p:anim>
                                    <p:animEffect transition="out" filter="fade">
                                      <p:cBhvr>
                                        <p:cTn id="51" dur="2000"/>
                                        <p:tgtEl>
                                          <p:spTgt spid="19"/>
                                        </p:tgtEl>
                                      </p:cBhvr>
                                    </p:animEffect>
                                    <p:set>
                                      <p:cBhvr>
                                        <p:cTn id="52" dur="1" fill="hold">
                                          <p:stCondLst>
                                            <p:cond delay="1999"/>
                                          </p:stCondLst>
                                        </p:cTn>
                                        <p:tgtEl>
                                          <p:spTgt spid="19"/>
                                        </p:tgtEl>
                                        <p:attrNameLst>
                                          <p:attrName>style.visibility</p:attrName>
                                        </p:attrNameLst>
                                      </p:cBhvr>
                                      <p:to>
                                        <p:strVal val="hidden"/>
                                      </p:to>
                                    </p:set>
                                  </p:childTnLst>
                                </p:cTn>
                              </p:par>
                              <p:par>
                                <p:cTn id="53" presetID="49" presetClass="exit" presetSubtype="0" accel="100000" fill="hold" grpId="0" nodeType="withEffect">
                                  <p:stCondLst>
                                    <p:cond delay="0"/>
                                  </p:stCondLst>
                                  <p:childTnLst>
                                    <p:anim calcmode="lin" valueType="num">
                                      <p:cBhvr>
                                        <p:cTn id="54" dur="2000"/>
                                        <p:tgtEl>
                                          <p:spTgt spid="20"/>
                                        </p:tgtEl>
                                        <p:attrNameLst>
                                          <p:attrName>ppt_w</p:attrName>
                                        </p:attrNameLst>
                                      </p:cBhvr>
                                      <p:tavLst>
                                        <p:tav tm="0">
                                          <p:val>
                                            <p:strVal val="ppt_w"/>
                                          </p:val>
                                        </p:tav>
                                        <p:tav tm="100000">
                                          <p:val>
                                            <p:fltVal val="0"/>
                                          </p:val>
                                        </p:tav>
                                      </p:tavLst>
                                    </p:anim>
                                    <p:anim calcmode="lin" valueType="num">
                                      <p:cBhvr>
                                        <p:cTn id="55" dur="2000"/>
                                        <p:tgtEl>
                                          <p:spTgt spid="20"/>
                                        </p:tgtEl>
                                        <p:attrNameLst>
                                          <p:attrName>ppt_h</p:attrName>
                                        </p:attrNameLst>
                                      </p:cBhvr>
                                      <p:tavLst>
                                        <p:tav tm="0">
                                          <p:val>
                                            <p:strVal val="ppt_h"/>
                                          </p:val>
                                        </p:tav>
                                        <p:tav tm="100000">
                                          <p:val>
                                            <p:fltVal val="0"/>
                                          </p:val>
                                        </p:tav>
                                      </p:tavLst>
                                    </p:anim>
                                    <p:anim calcmode="lin" valueType="num">
                                      <p:cBhvr>
                                        <p:cTn id="56" dur="2000"/>
                                        <p:tgtEl>
                                          <p:spTgt spid="20"/>
                                        </p:tgtEl>
                                        <p:attrNameLst>
                                          <p:attrName>style.rotation</p:attrName>
                                        </p:attrNameLst>
                                      </p:cBhvr>
                                      <p:tavLst>
                                        <p:tav tm="0">
                                          <p:val>
                                            <p:fltVal val="0"/>
                                          </p:val>
                                        </p:tav>
                                        <p:tav tm="100000">
                                          <p:val>
                                            <p:fltVal val="360"/>
                                          </p:val>
                                        </p:tav>
                                      </p:tavLst>
                                    </p:anim>
                                    <p:animEffect transition="out" filter="fade">
                                      <p:cBhvr>
                                        <p:cTn id="57" dur="2000"/>
                                        <p:tgtEl>
                                          <p:spTgt spid="20"/>
                                        </p:tgtEl>
                                      </p:cBhvr>
                                    </p:animEffect>
                                    <p:set>
                                      <p:cBhvr>
                                        <p:cTn id="58" dur="1" fill="hold">
                                          <p:stCondLst>
                                            <p:cond delay="1999"/>
                                          </p:stCondLst>
                                        </p:cTn>
                                        <p:tgtEl>
                                          <p:spTgt spid="20"/>
                                        </p:tgtEl>
                                        <p:attrNameLst>
                                          <p:attrName>style.visibility</p:attrName>
                                        </p:attrNameLst>
                                      </p:cBhvr>
                                      <p:to>
                                        <p:strVal val="hidden"/>
                                      </p:to>
                                    </p:set>
                                  </p:childTnLst>
                                </p:cTn>
                              </p:par>
                              <p:par>
                                <p:cTn id="59" presetID="49" presetClass="exit" presetSubtype="0" accel="100000" fill="hold" nodeType="withEffect">
                                  <p:stCondLst>
                                    <p:cond delay="0"/>
                                  </p:stCondLst>
                                  <p:childTnLst>
                                    <p:anim calcmode="lin" valueType="num">
                                      <p:cBhvr>
                                        <p:cTn id="60" dur="2000"/>
                                        <p:tgtEl>
                                          <p:spTgt spid="21"/>
                                        </p:tgtEl>
                                        <p:attrNameLst>
                                          <p:attrName>ppt_w</p:attrName>
                                        </p:attrNameLst>
                                      </p:cBhvr>
                                      <p:tavLst>
                                        <p:tav tm="0">
                                          <p:val>
                                            <p:strVal val="ppt_w"/>
                                          </p:val>
                                        </p:tav>
                                        <p:tav tm="100000">
                                          <p:val>
                                            <p:fltVal val="0"/>
                                          </p:val>
                                        </p:tav>
                                      </p:tavLst>
                                    </p:anim>
                                    <p:anim calcmode="lin" valueType="num">
                                      <p:cBhvr>
                                        <p:cTn id="61" dur="2000"/>
                                        <p:tgtEl>
                                          <p:spTgt spid="21"/>
                                        </p:tgtEl>
                                        <p:attrNameLst>
                                          <p:attrName>ppt_h</p:attrName>
                                        </p:attrNameLst>
                                      </p:cBhvr>
                                      <p:tavLst>
                                        <p:tav tm="0">
                                          <p:val>
                                            <p:strVal val="ppt_h"/>
                                          </p:val>
                                        </p:tav>
                                        <p:tav tm="100000">
                                          <p:val>
                                            <p:fltVal val="0"/>
                                          </p:val>
                                        </p:tav>
                                      </p:tavLst>
                                    </p:anim>
                                    <p:anim calcmode="lin" valueType="num">
                                      <p:cBhvr>
                                        <p:cTn id="62" dur="2000"/>
                                        <p:tgtEl>
                                          <p:spTgt spid="21"/>
                                        </p:tgtEl>
                                        <p:attrNameLst>
                                          <p:attrName>style.rotation</p:attrName>
                                        </p:attrNameLst>
                                      </p:cBhvr>
                                      <p:tavLst>
                                        <p:tav tm="0">
                                          <p:val>
                                            <p:fltVal val="0"/>
                                          </p:val>
                                        </p:tav>
                                        <p:tav tm="100000">
                                          <p:val>
                                            <p:fltVal val="360"/>
                                          </p:val>
                                        </p:tav>
                                      </p:tavLst>
                                    </p:anim>
                                    <p:animEffect transition="out" filter="fade">
                                      <p:cBhvr>
                                        <p:cTn id="63" dur="2000"/>
                                        <p:tgtEl>
                                          <p:spTgt spid="21"/>
                                        </p:tgtEl>
                                      </p:cBhvr>
                                    </p:animEffect>
                                    <p:set>
                                      <p:cBhvr>
                                        <p:cTn id="64" dur="1" fill="hold">
                                          <p:stCondLst>
                                            <p:cond delay="1999"/>
                                          </p:stCondLst>
                                        </p:cTn>
                                        <p:tgtEl>
                                          <p:spTgt spid="21"/>
                                        </p:tgtEl>
                                        <p:attrNameLst>
                                          <p:attrName>style.visibility</p:attrName>
                                        </p:attrNameLst>
                                      </p:cBhvr>
                                      <p:to>
                                        <p:strVal val="hidden"/>
                                      </p:to>
                                    </p:set>
                                  </p:childTnLst>
                                </p:cTn>
                              </p:par>
                              <p:par>
                                <p:cTn id="65" presetID="49" presetClass="exit" presetSubtype="0" accel="100000" fill="hold" nodeType="withEffect">
                                  <p:stCondLst>
                                    <p:cond delay="0"/>
                                  </p:stCondLst>
                                  <p:childTnLst>
                                    <p:anim calcmode="lin" valueType="num">
                                      <p:cBhvr>
                                        <p:cTn id="66" dur="2000"/>
                                        <p:tgtEl>
                                          <p:spTgt spid="29"/>
                                        </p:tgtEl>
                                        <p:attrNameLst>
                                          <p:attrName>ppt_w</p:attrName>
                                        </p:attrNameLst>
                                      </p:cBhvr>
                                      <p:tavLst>
                                        <p:tav tm="0">
                                          <p:val>
                                            <p:strVal val="ppt_w"/>
                                          </p:val>
                                        </p:tav>
                                        <p:tav tm="100000">
                                          <p:val>
                                            <p:fltVal val="0"/>
                                          </p:val>
                                        </p:tav>
                                      </p:tavLst>
                                    </p:anim>
                                    <p:anim calcmode="lin" valueType="num">
                                      <p:cBhvr>
                                        <p:cTn id="67" dur="2000"/>
                                        <p:tgtEl>
                                          <p:spTgt spid="29"/>
                                        </p:tgtEl>
                                        <p:attrNameLst>
                                          <p:attrName>ppt_h</p:attrName>
                                        </p:attrNameLst>
                                      </p:cBhvr>
                                      <p:tavLst>
                                        <p:tav tm="0">
                                          <p:val>
                                            <p:strVal val="ppt_h"/>
                                          </p:val>
                                        </p:tav>
                                        <p:tav tm="100000">
                                          <p:val>
                                            <p:fltVal val="0"/>
                                          </p:val>
                                        </p:tav>
                                      </p:tavLst>
                                    </p:anim>
                                    <p:anim calcmode="lin" valueType="num">
                                      <p:cBhvr>
                                        <p:cTn id="68" dur="2000"/>
                                        <p:tgtEl>
                                          <p:spTgt spid="29"/>
                                        </p:tgtEl>
                                        <p:attrNameLst>
                                          <p:attrName>style.rotation</p:attrName>
                                        </p:attrNameLst>
                                      </p:cBhvr>
                                      <p:tavLst>
                                        <p:tav tm="0">
                                          <p:val>
                                            <p:fltVal val="0"/>
                                          </p:val>
                                        </p:tav>
                                        <p:tav tm="100000">
                                          <p:val>
                                            <p:fltVal val="360"/>
                                          </p:val>
                                        </p:tav>
                                      </p:tavLst>
                                    </p:anim>
                                    <p:animEffect transition="out" filter="fade">
                                      <p:cBhvr>
                                        <p:cTn id="69" dur="2000"/>
                                        <p:tgtEl>
                                          <p:spTgt spid="29"/>
                                        </p:tgtEl>
                                      </p:cBhvr>
                                    </p:animEffect>
                                    <p:set>
                                      <p:cBhvr>
                                        <p:cTn id="70" dur="1" fill="hold">
                                          <p:stCondLst>
                                            <p:cond delay="1999"/>
                                          </p:stCondLst>
                                        </p:cTn>
                                        <p:tgtEl>
                                          <p:spTgt spid="29"/>
                                        </p:tgtEl>
                                        <p:attrNameLst>
                                          <p:attrName>style.visibility</p:attrName>
                                        </p:attrNameLst>
                                      </p:cBhvr>
                                      <p:to>
                                        <p:strVal val="hidden"/>
                                      </p:to>
                                    </p:set>
                                  </p:childTnLst>
                                </p:cTn>
                              </p:par>
                              <p:par>
                                <p:cTn id="71" presetID="31" presetClass="entr" presetSubtype="0" fill="hold" nodeType="withEffect">
                                  <p:stCondLst>
                                    <p:cond delay="0"/>
                                  </p:stCondLst>
                                  <p:iterate type="lt">
                                    <p:tmPct val="5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ppt_w</p:attrName>
                                        </p:attrNameLst>
                                      </p:cBhvr>
                                      <p:tavLst>
                                        <p:tav tm="0">
                                          <p:val>
                                            <p:fltVal val="0"/>
                                          </p:val>
                                        </p:tav>
                                        <p:tav tm="100000">
                                          <p:val>
                                            <p:strVal val="#ppt_w"/>
                                          </p:val>
                                        </p:tav>
                                      </p:tavLst>
                                    </p:anim>
                                    <p:anim calcmode="lin" valueType="num">
                                      <p:cBhvr>
                                        <p:cTn id="74" dur="1000" fill="hold"/>
                                        <p:tgtEl>
                                          <p:spTgt spid="30"/>
                                        </p:tgtEl>
                                        <p:attrNameLst>
                                          <p:attrName>ppt_h</p:attrName>
                                        </p:attrNameLst>
                                      </p:cBhvr>
                                      <p:tavLst>
                                        <p:tav tm="0">
                                          <p:val>
                                            <p:fltVal val="0"/>
                                          </p:val>
                                        </p:tav>
                                        <p:tav tm="100000">
                                          <p:val>
                                            <p:strVal val="#ppt_h"/>
                                          </p:val>
                                        </p:tav>
                                      </p:tavLst>
                                    </p:anim>
                                    <p:anim calcmode="lin" valueType="num">
                                      <p:cBhvr>
                                        <p:cTn id="75" dur="1000" fill="hold"/>
                                        <p:tgtEl>
                                          <p:spTgt spid="30"/>
                                        </p:tgtEl>
                                        <p:attrNameLst>
                                          <p:attrName>style.rotation</p:attrName>
                                        </p:attrNameLst>
                                      </p:cBhvr>
                                      <p:tavLst>
                                        <p:tav tm="0">
                                          <p:val>
                                            <p:fltVal val="90"/>
                                          </p:val>
                                        </p:tav>
                                        <p:tav tm="100000">
                                          <p:val>
                                            <p:fltVal val="0"/>
                                          </p:val>
                                        </p:tav>
                                      </p:tavLst>
                                    </p:anim>
                                    <p:animEffect transition="in" filter="fade">
                                      <p:cBhvr>
                                        <p:cTn id="76" dur="1000"/>
                                        <p:tgtEl>
                                          <p:spTgt spid="30"/>
                                        </p:tgtEl>
                                      </p:cBhvr>
                                    </p:animEffect>
                                  </p:childTnLst>
                                </p:cTn>
                              </p:par>
                            </p:childTnLst>
                          </p:cTn>
                        </p:par>
                        <p:par>
                          <p:cTn id="77" fill="hold">
                            <p:stCondLst>
                              <p:cond delay="2000"/>
                            </p:stCondLst>
                            <p:childTnLst>
                              <p:par>
                                <p:cTn id="78" presetID="56" presetClass="path" presetSubtype="0" accel="50000" decel="50000" fill="hold" nodeType="afterEffect">
                                  <p:stCondLst>
                                    <p:cond delay="1000"/>
                                  </p:stCondLst>
                                  <p:iterate type="lt">
                                    <p:tmPct val="0"/>
                                  </p:iterate>
                                  <p:childTnLst>
                                    <p:animMotion origin="layout" path="M -3.61111E-6 -2.59259E-6 L -0.36232 -0.43727 " pathEditMode="relative" rAng="0" ptsTypes="AA">
                                      <p:cBhvr>
                                        <p:cTn id="79" dur="2000" fill="hold"/>
                                        <p:tgtEl>
                                          <p:spTgt spid="30"/>
                                        </p:tgtEl>
                                        <p:attrNameLst>
                                          <p:attrName>ppt_x</p:attrName>
                                          <p:attrName>ppt_y</p:attrName>
                                        </p:attrNameLst>
                                      </p:cBhvr>
                                      <p:rCtr x="-18125" y="-21875"/>
                                    </p:animMotion>
                                  </p:childTnLst>
                                </p:cTn>
                              </p:par>
                              <p:par>
                                <p:cTn id="80" presetID="6" presetClass="emph" presetSubtype="0" fill="hold" nodeType="withEffect">
                                  <p:stCondLst>
                                    <p:cond delay="1600"/>
                                  </p:stCondLst>
                                  <p:iterate type="lt">
                                    <p:tmPct val="0"/>
                                  </p:iterate>
                                  <p:childTnLst>
                                    <p:animScale>
                                      <p:cBhvr>
                                        <p:cTn id="81" dur="2000" fill="hold"/>
                                        <p:tgtEl>
                                          <p:spTgt spid="30"/>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347864" y="785794"/>
            <a:ext cx="5040000" cy="0"/>
          </a:xfrm>
          <a:prstGeom prst="straightConnector1">
            <a:avLst/>
          </a:prstGeom>
          <a:ln w="57150" cmpd="sng">
            <a:headEnd type="none" w="med" len="med"/>
            <a:tailEnd type="triangle" w="med" len="med"/>
          </a:ln>
          <a:effectLst/>
        </p:spPr>
        <p:style>
          <a:lnRef idx="3">
            <a:schemeClr val="accent1"/>
          </a:lnRef>
          <a:fillRef idx="0">
            <a:schemeClr val="accent1"/>
          </a:fillRef>
          <a:effectRef idx="2">
            <a:schemeClr val="accent1"/>
          </a:effectRef>
          <a:fontRef idx="minor">
            <a:schemeClr val="tx1"/>
          </a:fontRef>
        </p:style>
      </p:cxnSp>
      <p:sp>
        <p:nvSpPr>
          <p:cNvPr id="5" name="Parallélogramme 69"/>
          <p:cNvSpPr/>
          <p:nvPr/>
        </p:nvSpPr>
        <p:spPr>
          <a:xfrm>
            <a:off x="2555928" y="-24"/>
            <a:ext cx="136800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endParaRPr lang="fr-FR" sz="1400" b="1" dirty="0" smtClean="0">
              <a:solidFill>
                <a:srgbClr val="009999">
                  <a:lumMod val="50000"/>
                </a:srgbClr>
              </a:solidFill>
              <a:latin typeface="Times New Roman" pitchFamily="18" charset="0"/>
              <a:cs typeface="Times New Roman" pitchFamily="18" charset="0"/>
            </a:endParaRPr>
          </a:p>
          <a:p>
            <a:pPr marL="0" lvl="1" algn="ctr"/>
            <a:r>
              <a:rPr lang="fr-FR" sz="1400" b="1" dirty="0" smtClean="0">
                <a:solidFill>
                  <a:srgbClr val="009999">
                    <a:lumMod val="50000"/>
                  </a:srgbClr>
                </a:solidFill>
                <a:latin typeface="Times New Roman" pitchFamily="18" charset="0"/>
                <a:cs typeface="Times New Roman" pitchFamily="18" charset="0"/>
              </a:rPr>
              <a:t>Descriptive </a:t>
            </a:r>
            <a:r>
              <a:rPr lang="fr-FR" sz="1400" b="1" dirty="0" err="1">
                <a:solidFill>
                  <a:srgbClr val="009999">
                    <a:lumMod val="50000"/>
                  </a:srgbClr>
                </a:solidFill>
                <a:latin typeface="Times New Roman" pitchFamily="18" charset="0"/>
                <a:cs typeface="Times New Roman" pitchFamily="18" charset="0"/>
              </a:rPr>
              <a:t>paragraph</a:t>
            </a:r>
            <a:endParaRPr lang="fr-FR" sz="1400" b="1" dirty="0">
              <a:solidFill>
                <a:srgbClr val="009999">
                  <a:lumMod val="50000"/>
                </a:srgbClr>
              </a:solidFill>
              <a:latin typeface="Times New Roman" pitchFamily="18" charset="0"/>
              <a:cs typeface="Times New Roman" pitchFamily="18" charset="0"/>
            </a:endParaRPr>
          </a:p>
          <a:p>
            <a:pPr marL="0" lvl="1" algn="ctr"/>
            <a:endParaRPr lang="fr-FR" sz="1200" b="1" dirty="0">
              <a:solidFill>
                <a:srgbClr val="009999">
                  <a:lumMod val="50000"/>
                </a:srgbClr>
              </a:solidFill>
              <a:latin typeface="Times New Roman" pitchFamily="18" charset="0"/>
              <a:cs typeface="Times New Roman" pitchFamily="18" charset="0"/>
            </a:endParaRPr>
          </a:p>
        </p:txBody>
      </p:sp>
      <p:sp>
        <p:nvSpPr>
          <p:cNvPr id="6" name="Parallélogramme 70"/>
          <p:cNvSpPr/>
          <p:nvPr/>
        </p:nvSpPr>
        <p:spPr>
          <a:xfrm>
            <a:off x="3851920" y="-24"/>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latin typeface="Times New Roman" pitchFamily="18" charset="0"/>
                <a:cs typeface="Times New Roman" pitchFamily="18" charset="0"/>
              </a:rPr>
              <a:t> </a:t>
            </a:r>
            <a:r>
              <a:rPr lang="fr-FR" sz="1200" b="1" dirty="0">
                <a:solidFill>
                  <a:srgbClr val="FFFFFF"/>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7" name="Parallélogramme 71"/>
          <p:cNvSpPr/>
          <p:nvPr/>
        </p:nvSpPr>
        <p:spPr>
          <a:xfrm>
            <a:off x="5148064" y="-24"/>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sz="1050" b="1" dirty="0">
                <a:solidFill>
                  <a:srgbClr val="FFFFFF"/>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8" name="Parallélogramme 72"/>
          <p:cNvSpPr/>
          <p:nvPr/>
        </p:nvSpPr>
        <p:spPr>
          <a:xfrm>
            <a:off x="6444208" y="-24"/>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b="1" dirty="0">
                <a:solidFill>
                  <a:srgbClr val="FFFFFF"/>
                </a:solidFill>
                <a:latin typeface="Times New Roman" pitchFamily="18" charset="0"/>
                <a:cs typeface="Times New Roman" pitchFamily="18" charset="0"/>
              </a:rPr>
              <a:t> Persuasive </a:t>
            </a:r>
            <a:r>
              <a:rPr lang="fr-FR" sz="1400" b="1" dirty="0" err="1">
                <a:solidFill>
                  <a:srgbClr val="FFFFFF"/>
                </a:solidFill>
                <a:latin typeface="Times New Roman" pitchFamily="18" charset="0"/>
                <a:cs typeface="Times New Roman" pitchFamily="18" charset="0"/>
              </a:rPr>
              <a:t>paragraph</a:t>
            </a:r>
            <a:endParaRPr lang="fr-FR" sz="1400" b="1" dirty="0">
              <a:latin typeface="Times New Roman" pitchFamily="18" charset="0"/>
              <a:cs typeface="Times New Roman" pitchFamily="18" charset="0"/>
            </a:endParaRPr>
          </a:p>
        </p:txBody>
      </p:sp>
      <p:grpSp>
        <p:nvGrpSpPr>
          <p:cNvPr id="9" name="Group 58"/>
          <p:cNvGrpSpPr>
            <a:grpSpLocks/>
          </p:cNvGrpSpPr>
          <p:nvPr/>
        </p:nvGrpSpPr>
        <p:grpSpPr bwMode="auto">
          <a:xfrm rot="16200000" flipH="1">
            <a:off x="2717880" y="156357"/>
            <a:ext cx="108000" cy="1224000"/>
            <a:chOff x="3424" y="1389"/>
            <a:chExt cx="182" cy="2132"/>
          </a:xfrm>
        </p:grpSpPr>
        <p:sp>
          <p:nvSpPr>
            <p:cNvPr id="1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12" name="Picture 2" descr="C:\Users\must19\Desktop\taous ppt\Spheres\CRIMSON.png"/>
          <p:cNvPicPr>
            <a:picLocks noChangeAspect="1" noChangeArrowheads="1"/>
          </p:cNvPicPr>
          <p:nvPr/>
        </p:nvPicPr>
        <p:blipFill>
          <a:blip r:embed="rId2" cstate="print"/>
          <a:srcRect/>
          <a:stretch>
            <a:fillRect/>
          </a:stretch>
        </p:blipFill>
        <p:spPr bwMode="auto">
          <a:xfrm>
            <a:off x="2447881" y="519063"/>
            <a:ext cx="481045" cy="481045"/>
          </a:xfrm>
          <a:prstGeom prst="rect">
            <a:avLst/>
          </a:prstGeom>
          <a:ln>
            <a:noFill/>
          </a:ln>
          <a:effectLst>
            <a:outerShdw blurRad="190500" algn="tl" rotWithShape="0">
              <a:srgbClr val="000000">
                <a:alpha val="70000"/>
              </a:srgbClr>
            </a:outerShdw>
          </a:effectLst>
        </p:spPr>
      </p:pic>
      <p:grpSp>
        <p:nvGrpSpPr>
          <p:cNvPr id="19" name="مجموعة 18"/>
          <p:cNvGrpSpPr/>
          <p:nvPr/>
        </p:nvGrpSpPr>
        <p:grpSpPr>
          <a:xfrm>
            <a:off x="-31" y="428604"/>
            <a:ext cx="2535857" cy="665163"/>
            <a:chOff x="-31" y="428604"/>
            <a:chExt cx="2535857" cy="665163"/>
          </a:xfrm>
        </p:grpSpPr>
        <p:pic>
          <p:nvPicPr>
            <p:cNvPr id="20" name="Picture 2"/>
            <p:cNvPicPr>
              <a:picLocks noChangeAspect="1" noChangeArrowheads="1"/>
            </p:cNvPicPr>
            <p:nvPr/>
          </p:nvPicPr>
          <p:blipFill>
            <a:blip r:embed="rId3" cstate="print"/>
            <a:srcRect/>
            <a:stretch>
              <a:fillRect/>
            </a:stretch>
          </p:blipFill>
          <p:spPr bwMode="auto">
            <a:xfrm>
              <a:off x="-31" y="428604"/>
              <a:ext cx="2513348" cy="665163"/>
            </a:xfrm>
            <a:prstGeom prst="rect">
              <a:avLst/>
            </a:prstGeom>
            <a:noFill/>
            <a:ln w="9525">
              <a:noFill/>
              <a:miter lim="800000"/>
              <a:headEnd/>
              <a:tailEnd/>
            </a:ln>
            <a:effectLst/>
          </p:spPr>
        </p:pic>
        <p:sp>
          <p:nvSpPr>
            <p:cNvPr id="21" name="TextBox 104"/>
            <p:cNvSpPr txBox="1"/>
            <p:nvPr/>
          </p:nvSpPr>
          <p:spPr>
            <a:xfrm>
              <a:off x="35496" y="539388"/>
              <a:ext cx="2500330" cy="369332"/>
            </a:xfrm>
            <a:prstGeom prst="rect">
              <a:avLst/>
            </a:prstGeom>
            <a:noFill/>
          </p:spPr>
          <p:txBody>
            <a:bodyPr wrap="square" rtlCol="0">
              <a:spAutoFit/>
            </a:bodyPr>
            <a:lstStyle/>
            <a:p>
              <a:pPr lvl="0" algn="ctr"/>
              <a:r>
                <a:rPr lang="fr-FR" b="1" dirty="0">
                  <a:solidFill>
                    <a:srgbClr val="FFFFFF"/>
                  </a:solidFill>
                  <a:latin typeface="Times New Roman" pitchFamily="18" charset="0"/>
                  <a:cs typeface="Times New Roman" pitchFamily="18" charset="0"/>
                </a:rPr>
                <a:t>Types of </a:t>
              </a:r>
              <a:r>
                <a:rPr lang="fr-FR" b="1" dirty="0" err="1">
                  <a:solidFill>
                    <a:srgbClr val="FFFFFF"/>
                  </a:solidFill>
                  <a:latin typeface="Times New Roman" pitchFamily="18" charset="0"/>
                  <a:cs typeface="Times New Roman" pitchFamily="18" charset="0"/>
                </a:rPr>
                <a:t>paragraphs</a:t>
              </a:r>
              <a:endParaRPr lang="fr-FR" b="1" dirty="0">
                <a:solidFill>
                  <a:srgbClr val="FFFFFF"/>
                </a:solidFill>
                <a:latin typeface="Times New Roman" pitchFamily="18" charset="0"/>
                <a:cs typeface="Times New Roman" pitchFamily="18" charset="0"/>
              </a:endParaRPr>
            </a:p>
          </p:txBody>
        </p:sp>
      </p:grpSp>
      <p:sp>
        <p:nvSpPr>
          <p:cNvPr id="22" name="Parallélogramme 72"/>
          <p:cNvSpPr/>
          <p:nvPr/>
        </p:nvSpPr>
        <p:spPr>
          <a:xfrm>
            <a:off x="7740504" y="-24"/>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rgbClr val="FFFFFF"/>
                </a:solidFill>
                <a:latin typeface="Times New Roman" pitchFamily="18" charset="0"/>
                <a:cs typeface="Times New Roman" pitchFamily="18" charset="0"/>
              </a:rPr>
              <a:t>Other Types of </a:t>
            </a:r>
            <a:r>
              <a:rPr lang="fr-FR" sz="1200" b="1" dirty="0" err="1">
                <a:solidFill>
                  <a:srgbClr val="FFFFFF"/>
                </a:solidFill>
                <a:latin typeface="Times New Roman" pitchFamily="18" charset="0"/>
                <a:cs typeface="Times New Roman" pitchFamily="18" charset="0"/>
              </a:rPr>
              <a:t>paragraphs</a:t>
            </a:r>
            <a:r>
              <a:rPr lang="fr-FR" sz="1200" b="1" dirty="0">
                <a:solidFill>
                  <a:srgbClr val="FFFFFF"/>
                </a:solidFill>
                <a:latin typeface="Times New Roman" pitchFamily="18" charset="0"/>
                <a:cs typeface="Times New Roman" pitchFamily="18" charset="0"/>
              </a:rPr>
              <a:t> </a:t>
            </a:r>
          </a:p>
        </p:txBody>
      </p:sp>
      <p:sp>
        <p:nvSpPr>
          <p:cNvPr id="23" name="TextBox 2"/>
          <p:cNvSpPr txBox="1"/>
          <p:nvPr/>
        </p:nvSpPr>
        <p:spPr>
          <a:xfrm>
            <a:off x="422273" y="2276872"/>
            <a:ext cx="8254183" cy="2592826"/>
          </a:xfrm>
          <a:prstGeom prst="rect">
            <a:avLst/>
          </a:prstGeom>
          <a:noFill/>
        </p:spPr>
        <p:txBody>
          <a:bodyPr wrap="square" rtlCol="0">
            <a:spAutoFit/>
          </a:bodyPr>
          <a:lstStyle/>
          <a:p>
            <a:pPr indent="457200" algn="just">
              <a:lnSpc>
                <a:spcPct val="150000"/>
              </a:lnSpc>
            </a:pP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1. Descriptive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indent="457200" algn="just">
              <a:lnSpc>
                <a:spcPct val="150000"/>
              </a:lnSpc>
            </a:pPr>
            <a:r>
              <a:rPr lang="en-US" sz="2400" b="1" dirty="0" smtClean="0">
                <a:solidFill>
                  <a:srgbClr val="663300"/>
                </a:solidFill>
                <a:latin typeface="Times New Roman" panose="02020603050405020304" pitchFamily="18" charset="0"/>
                <a:cs typeface="Times New Roman" panose="02020603050405020304" pitchFamily="18" charset="0"/>
              </a:rPr>
              <a:t>Descriptive </a:t>
            </a:r>
            <a:r>
              <a:rPr lang="en-US" sz="2400" b="1" dirty="0">
                <a:solidFill>
                  <a:srgbClr val="663300"/>
                </a:solidFill>
                <a:latin typeface="Times New Roman" panose="02020603050405020304" pitchFamily="18" charset="0"/>
                <a:cs typeface="Times New Roman" panose="02020603050405020304" pitchFamily="18" charset="0"/>
              </a:rPr>
              <a:t>is type of writing that focuses on describing the character, events, and place in great detail, which about how something or someone looks. </a:t>
            </a:r>
            <a:r>
              <a:rPr lang="en-US" sz="2400" b="1" dirty="0" smtClean="0">
                <a:solidFill>
                  <a:srgbClr val="663300"/>
                </a:solidFill>
                <a:latin typeface="Times New Roman" panose="02020603050405020304" pitchFamily="18" charset="0"/>
                <a:cs typeface="Times New Roman" panose="02020603050405020304" pitchFamily="18" charset="0"/>
              </a:rPr>
              <a:t> </a:t>
            </a:r>
            <a:endParaRPr lang="en-US" sz="2400" b="1" dirty="0">
              <a:solidFill>
                <a:srgbClr val="663300"/>
              </a:solidFill>
              <a:latin typeface="Times New Roman" panose="02020603050405020304" pitchFamily="18" charset="0"/>
              <a:cs typeface="Times New Roman" panose="02020603050405020304" pitchFamily="18" charset="0"/>
            </a:endParaRPr>
          </a:p>
          <a:p>
            <a:pPr algn="just">
              <a:lnSpc>
                <a:spcPct val="150000"/>
              </a:lnSpc>
            </a:pPr>
            <a:endParaRPr lang="fr-FR" sz="1400" b="1" dirty="0">
              <a:solidFill>
                <a:srgbClr val="663300"/>
              </a:solidFill>
              <a:latin typeface="Times New Roman" panose="02020603050405020304" pitchFamily="18" charset="0"/>
              <a:cs typeface="Times New Roman" panose="02020603050405020304" pitchFamily="18" charset="0"/>
            </a:endParaRPr>
          </a:p>
        </p:txBody>
      </p:sp>
      <p:sp>
        <p:nvSpPr>
          <p:cNvPr id="25" name="مربع نص 24"/>
          <p:cNvSpPr txBox="1"/>
          <p:nvPr/>
        </p:nvSpPr>
        <p:spPr>
          <a:xfrm>
            <a:off x="539552" y="1556792"/>
            <a:ext cx="4316490" cy="800219"/>
          </a:xfrm>
          <a:prstGeom prst="rect">
            <a:avLst/>
          </a:prstGeom>
          <a:noFill/>
        </p:spPr>
        <p:txBody>
          <a:bodyPr wrap="square" rtlCol="0">
            <a:spAutoFit/>
          </a:bodyPr>
          <a:lstStyle/>
          <a:p>
            <a:r>
              <a:rPr lang="fr-FR" sz="2800" dirty="0">
                <a:ln w="0">
                  <a:solidFill>
                    <a:srgbClr val="009999"/>
                  </a:solidFill>
                </a:ln>
                <a:solidFill>
                  <a:schemeClr val="accent1">
                    <a:lumMod val="50000"/>
                  </a:schemeClr>
                </a:solidFill>
                <a:effectLst>
                  <a:reflection blurRad="6350" stA="53000" endA="300" endPos="35500" dir="5400000" sy="-90000" algn="bl" rotWithShape="0"/>
                </a:effectLst>
                <a:latin typeface="Times New Roman" pitchFamily="18" charset="0"/>
                <a:cs typeface="Times New Roman" pitchFamily="18" charset="0"/>
              </a:rPr>
              <a:t>Types of </a:t>
            </a:r>
            <a:r>
              <a:rPr lang="fr-FR" sz="2800" dirty="0" err="1">
                <a:ln w="0">
                  <a:solidFill>
                    <a:srgbClr val="009999"/>
                  </a:solidFill>
                </a:ln>
                <a:solidFill>
                  <a:schemeClr val="accent1">
                    <a:lumMod val="50000"/>
                  </a:schemeClr>
                </a:solidFill>
                <a:effectLst>
                  <a:reflection blurRad="6350" stA="53000" endA="300" endPos="35500" dir="5400000" sy="-90000" algn="bl" rotWithShape="0"/>
                </a:effectLst>
                <a:latin typeface="Times New Roman" pitchFamily="18" charset="0"/>
                <a:cs typeface="Times New Roman" pitchFamily="18" charset="0"/>
              </a:rPr>
              <a:t>paragraphs</a:t>
            </a:r>
            <a:endParaRPr lang="fr-FR" sz="2800" dirty="0">
              <a:ln w="0">
                <a:solidFill>
                  <a:srgbClr val="009999"/>
                </a:solidFill>
              </a:ln>
              <a:solidFill>
                <a:schemeClr val="accent1">
                  <a:lumMod val="50000"/>
                </a:schemeClr>
              </a:solidFill>
              <a:effectLst>
                <a:reflection blurRad="6350" stA="53000" endA="300" endPos="35500" dir="5400000" sy="-90000" algn="bl" rotWithShape="0"/>
              </a:effectLst>
              <a:latin typeface="Times New Roman" pitchFamily="18" charset="0"/>
              <a:cs typeface="Times New Roman" pitchFamily="18" charset="0"/>
            </a:endParaRPr>
          </a:p>
          <a:p>
            <a:endParaRPr lang="en-US" dirty="0">
              <a:solidFill>
                <a:srgbClr val="FF0000"/>
              </a:solidFill>
            </a:endParaRPr>
          </a:p>
        </p:txBody>
      </p:sp>
    </p:spTree>
    <p:extLst>
      <p:ext uri="{BB962C8B-B14F-4D97-AF65-F5344CB8AC3E}">
        <p14:creationId xmlns:p14="http://schemas.microsoft.com/office/powerpoint/2010/main" val="414577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400" fill="hold"/>
                                        <p:tgtEl>
                                          <p:spTgt spid="5"/>
                                        </p:tgtEl>
                                        <p:attrNameLst>
                                          <p:attrName>ppt_x</p:attrName>
                                        </p:attrNameLst>
                                      </p:cBhvr>
                                      <p:tavLst>
                                        <p:tav tm="0">
                                          <p:val>
                                            <p:strVal val="#ppt_x-.2"/>
                                          </p:val>
                                        </p:tav>
                                        <p:tav tm="100000">
                                          <p:val>
                                            <p:strVal val="#ppt_x"/>
                                          </p:val>
                                        </p:tav>
                                      </p:tavLst>
                                    </p:anim>
                                    <p:anim calcmode="lin" valueType="num">
                                      <p:cBhvr>
                                        <p:cTn id="8" dur="14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400"/>
                                        <p:tgtEl>
                                          <p:spTgt spid="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400" fill="hold"/>
                                        <p:tgtEl>
                                          <p:spTgt spid="6"/>
                                        </p:tgtEl>
                                        <p:attrNameLst>
                                          <p:attrName>ppt_x</p:attrName>
                                        </p:attrNameLst>
                                      </p:cBhvr>
                                      <p:tavLst>
                                        <p:tav tm="0">
                                          <p:val>
                                            <p:strVal val="#ppt_x-.2"/>
                                          </p:val>
                                        </p:tav>
                                        <p:tav tm="100000">
                                          <p:val>
                                            <p:strVal val="#ppt_x"/>
                                          </p:val>
                                        </p:tav>
                                      </p:tavLst>
                                    </p:anim>
                                    <p:anim calcmode="lin" valueType="num">
                                      <p:cBhvr>
                                        <p:cTn id="13" dur="14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400"/>
                                        <p:tgtEl>
                                          <p:spTgt spid="6"/>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300" fill="hold"/>
                                        <p:tgtEl>
                                          <p:spTgt spid="7"/>
                                        </p:tgtEl>
                                        <p:attrNameLst>
                                          <p:attrName>ppt_x</p:attrName>
                                        </p:attrNameLst>
                                      </p:cBhvr>
                                      <p:tavLst>
                                        <p:tav tm="0">
                                          <p:val>
                                            <p:strVal val="#ppt_x-.2"/>
                                          </p:val>
                                        </p:tav>
                                        <p:tav tm="100000">
                                          <p:val>
                                            <p:strVal val="#ppt_x"/>
                                          </p:val>
                                        </p:tav>
                                      </p:tavLst>
                                    </p:anim>
                                    <p:anim calcmode="lin" valueType="num">
                                      <p:cBhvr>
                                        <p:cTn id="18" dur="13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9" dur="1300"/>
                                        <p:tgtEl>
                                          <p:spTgt spid="7"/>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200" fill="hold"/>
                                        <p:tgtEl>
                                          <p:spTgt spid="8"/>
                                        </p:tgtEl>
                                        <p:attrNameLst>
                                          <p:attrName>ppt_x</p:attrName>
                                        </p:attrNameLst>
                                      </p:cBhvr>
                                      <p:tavLst>
                                        <p:tav tm="0">
                                          <p:val>
                                            <p:strVal val="#ppt_x-.2"/>
                                          </p:val>
                                        </p:tav>
                                        <p:tav tm="100000">
                                          <p:val>
                                            <p:strVal val="#ppt_x"/>
                                          </p:val>
                                        </p:tav>
                                      </p:tavLst>
                                    </p:anim>
                                    <p:anim calcmode="lin" valueType="num">
                                      <p:cBhvr>
                                        <p:cTn id="23" dur="12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200"/>
                                        <p:tgtEl>
                                          <p:spTgt spid="8"/>
                                        </p:tgtEl>
                                      </p:cBhvr>
                                    </p:animEffect>
                                  </p:childTnLst>
                                </p:cTn>
                              </p:par>
                              <p:par>
                                <p:cTn id="25" presetID="12" presetClass="entr" presetSubtype="8" fill="hold" nodeType="withEffect">
                                  <p:stCondLst>
                                    <p:cond delay="1200"/>
                                  </p:stCondLst>
                                  <p:childTnLst>
                                    <p:set>
                                      <p:cBhvr>
                                        <p:cTn id="26" dur="1" fill="hold">
                                          <p:stCondLst>
                                            <p:cond delay="0"/>
                                          </p:stCondLst>
                                        </p:cTn>
                                        <p:tgtEl>
                                          <p:spTgt spid="12"/>
                                        </p:tgtEl>
                                        <p:attrNameLst>
                                          <p:attrName>style.visibility</p:attrName>
                                        </p:attrNameLst>
                                      </p:cBhvr>
                                      <p:to>
                                        <p:strVal val="visible"/>
                                      </p:to>
                                    </p:set>
                                    <p:animEffect transition="in" filter="slide(fromLeft)">
                                      <p:cBhvr>
                                        <p:cTn id="27" dur="1300"/>
                                        <p:tgtEl>
                                          <p:spTgt spid="12"/>
                                        </p:tgtEl>
                                      </p:cBhvr>
                                    </p:animEffect>
                                  </p:childTnLst>
                                </p:cTn>
                              </p:par>
                              <p:par>
                                <p:cTn id="28" presetID="63" presetClass="path" presetSubtype="0" accel="50000" decel="50000" fill="hold" nodeType="withEffect">
                                  <p:stCondLst>
                                    <p:cond delay="1200"/>
                                  </p:stCondLst>
                                  <p:childTnLst>
                                    <p:animMotion origin="layout" path="M -0.06961 0.00092 L 0.05903 0.00092 " pathEditMode="relative" rAng="0" ptsTypes="AA">
                                      <p:cBhvr>
                                        <p:cTn id="29" dur="1300" fill="hold"/>
                                        <p:tgtEl>
                                          <p:spTgt spid="12"/>
                                        </p:tgtEl>
                                        <p:attrNameLst>
                                          <p:attrName>ppt_x</p:attrName>
                                          <p:attrName>ppt_y</p:attrName>
                                        </p:attrNameLst>
                                      </p:cBhvr>
                                      <p:rCtr x="6424" y="0"/>
                                    </p:animMotion>
                                  </p:childTnLst>
                                </p:cTn>
                              </p:par>
                              <p:par>
                                <p:cTn id="30" presetID="29" presetClass="entr" presetSubtype="0" fill="hold" nodeType="withEffect">
                                  <p:stCondLst>
                                    <p:cond delay="1200"/>
                                  </p:stCondLst>
                                  <p:childTnLst>
                                    <p:set>
                                      <p:cBhvr>
                                        <p:cTn id="31" dur="1" fill="hold">
                                          <p:stCondLst>
                                            <p:cond delay="0"/>
                                          </p:stCondLst>
                                        </p:cTn>
                                        <p:tgtEl>
                                          <p:spTgt spid="9"/>
                                        </p:tgtEl>
                                        <p:attrNameLst>
                                          <p:attrName>style.visibility</p:attrName>
                                        </p:attrNameLst>
                                      </p:cBhvr>
                                      <p:to>
                                        <p:strVal val="visible"/>
                                      </p:to>
                                    </p:set>
                                    <p:anim calcmode="lin" valueType="num">
                                      <p:cBhvr>
                                        <p:cTn id="32" dur="1300" fill="hold"/>
                                        <p:tgtEl>
                                          <p:spTgt spid="9"/>
                                        </p:tgtEl>
                                        <p:attrNameLst>
                                          <p:attrName>ppt_x</p:attrName>
                                        </p:attrNameLst>
                                      </p:cBhvr>
                                      <p:tavLst>
                                        <p:tav tm="0">
                                          <p:val>
                                            <p:strVal val="#ppt_x-.2"/>
                                          </p:val>
                                        </p:tav>
                                        <p:tav tm="100000">
                                          <p:val>
                                            <p:strVal val="#ppt_x"/>
                                          </p:val>
                                        </p:tav>
                                      </p:tavLst>
                                    </p:anim>
                                    <p:anim calcmode="lin" valueType="num">
                                      <p:cBhvr>
                                        <p:cTn id="33" dur="13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4" dur="1300"/>
                                        <p:tgtEl>
                                          <p:spTgt spid="9"/>
                                        </p:tgtEl>
                                      </p:cBhvr>
                                    </p:animEffect>
                                  </p:childTnLst>
                                </p:cTn>
                              </p:par>
                              <p:par>
                                <p:cTn id="35" presetID="10" presetClass="entr" presetSubtype="0" fill="hold" nodeType="withEffect">
                                  <p:stCondLst>
                                    <p:cond delay="180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900"/>
                                        <p:tgtEl>
                                          <p:spTgt spid="4"/>
                                        </p:tgtEl>
                                      </p:cBhvr>
                                    </p:animEffect>
                                  </p:childTnLst>
                                </p:cTn>
                              </p:par>
                              <p:par>
                                <p:cTn id="38" presetID="63" presetClass="path" presetSubtype="0" accel="50000" decel="50000" fill="hold" nodeType="withEffect">
                                  <p:stCondLst>
                                    <p:cond delay="1900"/>
                                  </p:stCondLst>
                                  <p:childTnLst>
                                    <p:animMotion origin="layout" path="M -0.40209 -0.00301 L 3.33333E-6 -3.33333E-6 " pathEditMode="relative" rAng="0" ptsTypes="AA">
                                      <p:cBhvr>
                                        <p:cTn id="39" dur="800" fill="hold"/>
                                        <p:tgtEl>
                                          <p:spTgt spid="4"/>
                                        </p:tgtEl>
                                        <p:attrNameLst>
                                          <p:attrName>ppt_x</p:attrName>
                                          <p:attrName>ppt_y</p:attrName>
                                        </p:attrNameLst>
                                      </p:cBhvr>
                                      <p:rCtr x="20104" y="139"/>
                                    </p:animMotion>
                                  </p:childTnLst>
                                </p:cTn>
                              </p:par>
                              <p:par>
                                <p:cTn id="40" presetID="29"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1200" fill="hold"/>
                                        <p:tgtEl>
                                          <p:spTgt spid="22"/>
                                        </p:tgtEl>
                                        <p:attrNameLst>
                                          <p:attrName>ppt_x</p:attrName>
                                        </p:attrNameLst>
                                      </p:cBhvr>
                                      <p:tavLst>
                                        <p:tav tm="0">
                                          <p:val>
                                            <p:strVal val="#ppt_x-.2"/>
                                          </p:val>
                                        </p:tav>
                                        <p:tav tm="100000">
                                          <p:val>
                                            <p:strVal val="#ppt_x"/>
                                          </p:val>
                                        </p:tav>
                                      </p:tavLst>
                                    </p:anim>
                                    <p:anim calcmode="lin" valueType="num">
                                      <p:cBhvr>
                                        <p:cTn id="43" dur="12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44" dur="12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left)">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up)">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2" grpId="0" animBg="1"/>
      <p:bldP spid="23"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élogramme 23"/>
          <p:cNvSpPr/>
          <p:nvPr/>
        </p:nvSpPr>
        <p:spPr>
          <a:xfrm>
            <a:off x="2555776" y="-24"/>
            <a:ext cx="136800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200" b="1" dirty="0">
                <a:solidFill>
                  <a:schemeClr val="accent1">
                    <a:lumMod val="50000"/>
                  </a:schemeClr>
                </a:solidFill>
                <a:latin typeface="Times New Roman" pitchFamily="18" charset="0"/>
                <a:cs typeface="Times New Roman" pitchFamily="18" charset="0"/>
              </a:rPr>
              <a:t> </a:t>
            </a:r>
            <a:endParaRPr lang="fr-FR" sz="1200" b="1" dirty="0" smtClean="0">
              <a:solidFill>
                <a:schemeClr val="accent1">
                  <a:lumMod val="50000"/>
                </a:schemeClr>
              </a:solidFill>
              <a:latin typeface="Times New Roman" pitchFamily="18" charset="0"/>
              <a:cs typeface="Times New Roman" pitchFamily="18" charset="0"/>
            </a:endParaRPr>
          </a:p>
          <a:p>
            <a:pPr marL="0" lvl="1" algn="ctr"/>
            <a:r>
              <a:rPr lang="fr-FR" sz="1400" b="1" dirty="0" smtClean="0">
                <a:solidFill>
                  <a:schemeClr val="accent1">
                    <a:lumMod val="50000"/>
                  </a:schemeClr>
                </a:solidFill>
                <a:latin typeface="Times New Roman" pitchFamily="18" charset="0"/>
                <a:cs typeface="Times New Roman" pitchFamily="18" charset="0"/>
              </a:rPr>
              <a:t>Descriptive </a:t>
            </a:r>
            <a:r>
              <a:rPr lang="fr-FR" sz="1400" b="1" dirty="0" err="1">
                <a:solidFill>
                  <a:schemeClr val="accent1">
                    <a:lumMod val="50000"/>
                  </a:schemeClr>
                </a:solidFill>
                <a:latin typeface="Times New Roman" pitchFamily="18" charset="0"/>
                <a:cs typeface="Times New Roman" pitchFamily="18" charset="0"/>
              </a:rPr>
              <a:t>paragraph</a:t>
            </a:r>
            <a:endParaRPr lang="fr-FR" sz="1400" b="1" dirty="0">
              <a:solidFill>
                <a:schemeClr val="accent1">
                  <a:lumMod val="50000"/>
                </a:schemeClr>
              </a:solidFill>
              <a:latin typeface="Times New Roman" pitchFamily="18" charset="0"/>
              <a:cs typeface="Times New Roman" pitchFamily="18" charset="0"/>
            </a:endParaRPr>
          </a:p>
          <a:p>
            <a:pPr marL="0" lvl="1" algn="ctr"/>
            <a:endParaRPr lang="fr-FR" sz="1200" b="1" dirty="0">
              <a:solidFill>
                <a:schemeClr val="accent1">
                  <a:lumMod val="50000"/>
                </a:schemeClr>
              </a:solidFill>
              <a:latin typeface="Times New Roman" pitchFamily="18" charset="0"/>
              <a:cs typeface="Times New Roman" pitchFamily="18" charset="0"/>
            </a:endParaRPr>
          </a:p>
        </p:txBody>
      </p:sp>
      <p:sp>
        <p:nvSpPr>
          <p:cNvPr id="5" name="Parallélogramme 24"/>
          <p:cNvSpPr/>
          <p:nvPr/>
        </p:nvSpPr>
        <p:spPr>
          <a:xfrm>
            <a:off x="3852072" y="-24"/>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200" b="1" dirty="0">
                <a:latin typeface="Times New Roman" pitchFamily="18" charset="0"/>
                <a:cs typeface="Times New Roman" pitchFamily="18" charset="0"/>
              </a:rPr>
              <a:t> </a:t>
            </a:r>
            <a:r>
              <a:rPr lang="fr-FR" sz="1400" b="1" dirty="0">
                <a:latin typeface="Times New Roman" pitchFamily="18" charset="0"/>
                <a:cs typeface="Times New Roman" pitchFamily="18" charset="0"/>
              </a:rPr>
              <a:t>Narrative </a:t>
            </a:r>
            <a:r>
              <a:rPr lang="fr-FR" sz="1400" b="1" dirty="0" err="1">
                <a:latin typeface="Times New Roman" pitchFamily="18" charset="0"/>
                <a:cs typeface="Times New Roman" pitchFamily="18" charset="0"/>
              </a:rPr>
              <a:t>paragraph</a:t>
            </a:r>
            <a:endParaRPr lang="fr-FR" sz="1400" b="1" dirty="0">
              <a:latin typeface="Times New Roman" pitchFamily="18" charset="0"/>
              <a:cs typeface="Times New Roman" pitchFamily="18" charset="0"/>
            </a:endParaRPr>
          </a:p>
        </p:txBody>
      </p:sp>
      <p:sp>
        <p:nvSpPr>
          <p:cNvPr id="6" name="Parallélogramme 20"/>
          <p:cNvSpPr/>
          <p:nvPr/>
        </p:nvSpPr>
        <p:spPr>
          <a:xfrm>
            <a:off x="7739942" y="0"/>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fr-FR" sz="1400" b="1" dirty="0">
                <a:latin typeface="Times New Roman" pitchFamily="18" charset="0"/>
                <a:cs typeface="Times New Roman" pitchFamily="18" charset="0"/>
              </a:rPr>
              <a:t> </a:t>
            </a:r>
            <a:r>
              <a:rPr lang="fr-FR" sz="1200" b="1" dirty="0" smtClean="0">
                <a:latin typeface="Times New Roman" pitchFamily="18" charset="0"/>
                <a:cs typeface="Times New Roman" pitchFamily="18" charset="0"/>
              </a:rPr>
              <a:t>Other Types </a:t>
            </a:r>
            <a:r>
              <a:rPr lang="fr-FR" sz="1200" b="1" dirty="0">
                <a:latin typeface="Times New Roman" pitchFamily="18" charset="0"/>
                <a:cs typeface="Times New Roman" pitchFamily="18" charset="0"/>
              </a:rPr>
              <a:t>of </a:t>
            </a:r>
            <a:r>
              <a:rPr lang="fr-FR" sz="1200" b="1" dirty="0" err="1">
                <a:latin typeface="Times New Roman" pitchFamily="18" charset="0"/>
                <a:cs typeface="Times New Roman" pitchFamily="18" charset="0"/>
              </a:rPr>
              <a:t>paragraphs</a:t>
            </a:r>
            <a:r>
              <a:rPr lang="fr-FR" sz="1200" b="1" dirty="0">
                <a:latin typeface="Times New Roman" pitchFamily="18" charset="0"/>
                <a:cs typeface="Times New Roman" pitchFamily="18" charset="0"/>
              </a:rPr>
              <a:t> </a:t>
            </a:r>
          </a:p>
        </p:txBody>
      </p:sp>
      <p:grpSp>
        <p:nvGrpSpPr>
          <p:cNvPr id="26" name="مجموعة 25"/>
          <p:cNvGrpSpPr/>
          <p:nvPr/>
        </p:nvGrpSpPr>
        <p:grpSpPr>
          <a:xfrm>
            <a:off x="6444360" y="-46548"/>
            <a:ext cx="1368000" cy="546590"/>
            <a:chOff x="6490148" y="-46548"/>
            <a:chExt cx="1368000" cy="546590"/>
          </a:xfrm>
        </p:grpSpPr>
        <p:sp>
          <p:nvSpPr>
            <p:cNvPr id="27" name="Parallélogramme 26"/>
            <p:cNvSpPr/>
            <p:nvPr/>
          </p:nvSpPr>
          <p:spPr>
            <a:xfrm>
              <a:off x="6490148"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lnSpc>
                  <a:spcPct val="150000"/>
                </a:lnSpc>
              </a:pPr>
              <a:r>
                <a:rPr lang="fr-FR" sz="900" b="1" dirty="0" smtClean="0">
                  <a:latin typeface="Times New Roman" pitchFamily="18" charset="0"/>
                  <a:cs typeface="Times New Roman" pitchFamily="18" charset="0"/>
                </a:rPr>
                <a:t> </a:t>
              </a:r>
            </a:p>
            <a:p>
              <a:pPr marL="0" lvl="1" algn="ctr"/>
              <a:endParaRPr lang="fr-FR" sz="900" b="1" dirty="0">
                <a:latin typeface="Times New Roman" pitchFamily="18" charset="0"/>
                <a:cs typeface="Times New Roman" pitchFamily="18" charset="0"/>
              </a:endParaRPr>
            </a:p>
          </p:txBody>
        </p:sp>
        <p:sp>
          <p:nvSpPr>
            <p:cNvPr id="28" name="مستطيل 27"/>
            <p:cNvSpPr/>
            <p:nvPr/>
          </p:nvSpPr>
          <p:spPr>
            <a:xfrm>
              <a:off x="6572264" y="-46548"/>
              <a:ext cx="1285884" cy="523220"/>
            </a:xfrm>
            <a:prstGeom prst="rect">
              <a:avLst/>
            </a:prstGeom>
          </p:spPr>
          <p:txBody>
            <a:bodyPr wrap="square">
              <a:spAutoFit/>
            </a:bodyPr>
            <a:lstStyle/>
            <a:p>
              <a:pPr marL="0" lvl="1" algn="ctr"/>
              <a:r>
                <a:rPr lang="fr-FR" sz="1400" b="1" dirty="0" smtClean="0">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 Persuasive </a:t>
              </a:r>
              <a:r>
                <a:rPr lang="fr-FR" sz="1400" b="1" dirty="0" err="1">
                  <a:solidFill>
                    <a:schemeClr val="bg1"/>
                  </a:solidFill>
                  <a:latin typeface="Times New Roman" pitchFamily="18" charset="0"/>
                  <a:cs typeface="Times New Roman" pitchFamily="18" charset="0"/>
                </a:rPr>
                <a:t>paragraph</a:t>
              </a:r>
              <a:endParaRPr lang="fr-FR" sz="1400" b="1" dirty="0" smtClean="0">
                <a:solidFill>
                  <a:schemeClr val="bg1"/>
                </a:solidFill>
                <a:latin typeface="Times New Roman" pitchFamily="18" charset="0"/>
                <a:cs typeface="Times New Roman" pitchFamily="18" charset="0"/>
              </a:endParaRPr>
            </a:p>
          </p:txBody>
        </p:sp>
      </p:grpSp>
      <p:grpSp>
        <p:nvGrpSpPr>
          <p:cNvPr id="29" name="مجموعة 28"/>
          <p:cNvGrpSpPr/>
          <p:nvPr/>
        </p:nvGrpSpPr>
        <p:grpSpPr>
          <a:xfrm>
            <a:off x="5004048" y="-27384"/>
            <a:ext cx="1666132" cy="527426"/>
            <a:chOff x="5072066" y="-27384"/>
            <a:chExt cx="1666132" cy="527426"/>
          </a:xfrm>
        </p:grpSpPr>
        <p:sp>
          <p:nvSpPr>
            <p:cNvPr id="30" name="Parallélogramme 25"/>
            <p:cNvSpPr/>
            <p:nvPr/>
          </p:nvSpPr>
          <p:spPr>
            <a:xfrm>
              <a:off x="5204264"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lnSpc>
                  <a:spcPct val="150000"/>
                </a:lnSpc>
              </a:pPr>
              <a:r>
                <a:rPr lang="fr-FR" sz="900" b="1" dirty="0" smtClean="0">
                  <a:latin typeface="Times New Roman" pitchFamily="18" charset="0"/>
                  <a:cs typeface="Times New Roman" pitchFamily="18" charset="0"/>
                </a:rPr>
                <a:t> </a:t>
              </a:r>
            </a:p>
            <a:p>
              <a:pPr algn="ctr"/>
              <a:endParaRPr lang="fr-FR" sz="900" b="1" dirty="0">
                <a:latin typeface="Times New Roman" pitchFamily="18" charset="0"/>
                <a:cs typeface="Times New Roman" pitchFamily="18" charset="0"/>
              </a:endParaRPr>
            </a:p>
          </p:txBody>
        </p:sp>
        <p:sp>
          <p:nvSpPr>
            <p:cNvPr id="31" name="مستطيل 30"/>
            <p:cNvSpPr/>
            <p:nvPr/>
          </p:nvSpPr>
          <p:spPr>
            <a:xfrm>
              <a:off x="5072066" y="-27384"/>
              <a:ext cx="1666132" cy="523220"/>
            </a:xfrm>
            <a:prstGeom prst="rect">
              <a:avLst/>
            </a:prstGeom>
          </p:spPr>
          <p:txBody>
            <a:bodyPr wrap="square">
              <a:spAutoFit/>
            </a:bodyPr>
            <a:lstStyle/>
            <a:p>
              <a:pPr marL="0" lvl="1" algn="ctr"/>
              <a:r>
                <a:rPr lang="fr-FR" sz="1050" b="1" dirty="0">
                  <a:solidFill>
                    <a:schemeClr val="bg1"/>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Expository </a:t>
              </a:r>
              <a:r>
                <a:rPr lang="fr-FR" sz="1400" b="1" dirty="0" err="1">
                  <a:solidFill>
                    <a:schemeClr val="bg1"/>
                  </a:solidFill>
                  <a:latin typeface="Times New Roman" pitchFamily="18" charset="0"/>
                  <a:cs typeface="Times New Roman" pitchFamily="18" charset="0"/>
                </a:rPr>
                <a:t>paragraph</a:t>
              </a:r>
              <a:endParaRPr lang="fr-FR" sz="1400" b="1" dirty="0" smtClean="0">
                <a:solidFill>
                  <a:schemeClr val="bg1"/>
                </a:solidFill>
                <a:latin typeface="Times New Roman" pitchFamily="18" charset="0"/>
                <a:cs typeface="Times New Roman" pitchFamily="18" charset="0"/>
              </a:endParaRPr>
            </a:p>
          </p:txBody>
        </p:sp>
      </p:grpSp>
      <p:cxnSp>
        <p:nvCxnSpPr>
          <p:cNvPr id="32" name="Straight Arrow Connector 61"/>
          <p:cNvCxnSpPr/>
          <p:nvPr/>
        </p:nvCxnSpPr>
        <p:spPr>
          <a:xfrm>
            <a:off x="3428992" y="785794"/>
            <a:ext cx="5040000" cy="0"/>
          </a:xfrm>
          <a:prstGeom prst="straightConnector1">
            <a:avLst/>
          </a:prstGeom>
          <a:ln w="57150" cmpd="sng">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33" name="Group 58"/>
          <p:cNvGrpSpPr>
            <a:grpSpLocks/>
          </p:cNvGrpSpPr>
          <p:nvPr/>
        </p:nvGrpSpPr>
        <p:grpSpPr bwMode="auto">
          <a:xfrm rot="16200000" flipH="1">
            <a:off x="2800678" y="443232"/>
            <a:ext cx="108000" cy="720000"/>
            <a:chOff x="3424" y="983"/>
            <a:chExt cx="182" cy="2132"/>
          </a:xfrm>
        </p:grpSpPr>
        <p:sp>
          <p:nvSpPr>
            <p:cNvPr id="34" name="Rectangle 59"/>
            <p:cNvSpPr>
              <a:spLocks noChangeArrowheads="1"/>
            </p:cNvSpPr>
            <p:nvPr/>
          </p:nvSpPr>
          <p:spPr bwMode="auto">
            <a:xfrm>
              <a:off x="3424" y="983"/>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35" name="Rectangle 60"/>
            <p:cNvSpPr>
              <a:spLocks noChangeArrowheads="1"/>
            </p:cNvSpPr>
            <p:nvPr/>
          </p:nvSpPr>
          <p:spPr bwMode="auto">
            <a:xfrm>
              <a:off x="3515" y="983"/>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36" name="Picture 2" descr="C:\Users\must19\Desktop\taous ppt\Spheres\CRIMSON.png"/>
          <p:cNvPicPr>
            <a:picLocks noChangeAspect="1" noChangeArrowheads="1"/>
          </p:cNvPicPr>
          <p:nvPr/>
        </p:nvPicPr>
        <p:blipFill>
          <a:blip r:embed="rId2" cstate="print"/>
          <a:srcRect/>
          <a:stretch>
            <a:fillRect/>
          </a:stretch>
        </p:blipFill>
        <p:spPr bwMode="auto">
          <a:xfrm>
            <a:off x="2987824" y="590501"/>
            <a:ext cx="481045" cy="481045"/>
          </a:xfrm>
          <a:prstGeom prst="rect">
            <a:avLst/>
          </a:prstGeom>
          <a:ln>
            <a:noFill/>
          </a:ln>
          <a:effectLst>
            <a:outerShdw blurRad="190500" algn="tl" rotWithShape="0">
              <a:srgbClr val="000000">
                <a:alpha val="70000"/>
              </a:srgbClr>
            </a:outerShdw>
          </a:effectLst>
        </p:spPr>
      </p:pic>
      <p:grpSp>
        <p:nvGrpSpPr>
          <p:cNvPr id="37" name="مجموعة 36"/>
          <p:cNvGrpSpPr/>
          <p:nvPr/>
        </p:nvGrpSpPr>
        <p:grpSpPr>
          <a:xfrm>
            <a:off x="-31" y="477821"/>
            <a:ext cx="2882369" cy="665163"/>
            <a:chOff x="1" y="431993"/>
            <a:chExt cx="2882369" cy="665163"/>
          </a:xfrm>
        </p:grpSpPr>
        <p:pic>
          <p:nvPicPr>
            <p:cNvPr id="38" name="Picture 2"/>
            <p:cNvPicPr>
              <a:picLocks noChangeAspect="1" noChangeArrowheads="1"/>
            </p:cNvPicPr>
            <p:nvPr/>
          </p:nvPicPr>
          <p:blipFill>
            <a:blip r:embed="rId3" cstate="print"/>
            <a:srcRect/>
            <a:stretch>
              <a:fillRect/>
            </a:stretch>
          </p:blipFill>
          <p:spPr bwMode="auto">
            <a:xfrm>
              <a:off x="1" y="431993"/>
              <a:ext cx="2513348" cy="665163"/>
            </a:xfrm>
            <a:prstGeom prst="rect">
              <a:avLst/>
            </a:prstGeom>
            <a:noFill/>
            <a:ln w="9525">
              <a:noFill/>
              <a:miter lim="800000"/>
              <a:headEnd/>
              <a:tailEnd/>
            </a:ln>
            <a:effectLst/>
          </p:spPr>
        </p:pic>
        <p:sp>
          <p:nvSpPr>
            <p:cNvPr id="39" name="مستطيل 38"/>
            <p:cNvSpPr/>
            <p:nvPr/>
          </p:nvSpPr>
          <p:spPr>
            <a:xfrm>
              <a:off x="35528" y="534790"/>
              <a:ext cx="2846842" cy="400110"/>
            </a:xfrm>
            <a:prstGeom prst="rect">
              <a:avLst/>
            </a:prstGeom>
          </p:spPr>
          <p:txBody>
            <a:bodyPr wrap="square">
              <a:spAutoFit/>
            </a:bodyPr>
            <a:lstStyle/>
            <a:p>
              <a:r>
                <a:rPr lang="fr-FR" sz="2000" b="1" dirty="0">
                  <a:solidFill>
                    <a:schemeClr val="bg1"/>
                  </a:solidFill>
                  <a:latin typeface="Times New Roman" pitchFamily="18" charset="0"/>
                  <a:cs typeface="Times New Roman" pitchFamily="18" charset="0"/>
                </a:rPr>
                <a:t> Types </a:t>
              </a:r>
              <a:r>
                <a:rPr lang="fr-FR" sz="2000" b="1" dirty="0" smtClean="0">
                  <a:solidFill>
                    <a:schemeClr val="bg1"/>
                  </a:solidFill>
                  <a:latin typeface="Times New Roman" pitchFamily="18" charset="0"/>
                  <a:cs typeface="Times New Roman" pitchFamily="18" charset="0"/>
                </a:rPr>
                <a:t>of </a:t>
              </a:r>
              <a:r>
                <a:rPr lang="fr-FR" sz="2000" b="1" dirty="0" err="1" smtClean="0">
                  <a:solidFill>
                    <a:schemeClr val="bg1"/>
                  </a:solidFill>
                  <a:latin typeface="Times New Roman" pitchFamily="18" charset="0"/>
                  <a:cs typeface="Times New Roman" pitchFamily="18" charset="0"/>
                </a:rPr>
                <a:t>paragraphs</a:t>
              </a:r>
              <a:endParaRPr lang="fr-FR" sz="2000" b="1" dirty="0">
                <a:solidFill>
                  <a:schemeClr val="bg1"/>
                </a:solidFill>
                <a:latin typeface="Times New Roman" pitchFamily="18" charset="0"/>
                <a:cs typeface="Times New Roman" pitchFamily="18" charset="0"/>
              </a:endParaRPr>
            </a:p>
          </p:txBody>
        </p:sp>
      </p:grpSp>
      <p:sp>
        <p:nvSpPr>
          <p:cNvPr id="21" name="TextBox 2"/>
          <p:cNvSpPr txBox="1"/>
          <p:nvPr/>
        </p:nvSpPr>
        <p:spPr>
          <a:xfrm>
            <a:off x="323528" y="1124744"/>
            <a:ext cx="8496944" cy="4893647"/>
          </a:xfrm>
          <a:prstGeom prst="rect">
            <a:avLst/>
          </a:prstGeom>
          <a:noFill/>
        </p:spPr>
        <p:txBody>
          <a:bodyPr wrap="square" rtlCol="0">
            <a:spAutoFit/>
          </a:bodyPr>
          <a:lstStyle/>
          <a:p>
            <a:pPr algn="just"/>
            <a:endParaRPr lang="en-US" dirty="0" smtClean="0"/>
          </a:p>
          <a:p>
            <a:pPr algn="just"/>
            <a:r>
              <a:rPr lang="en-US"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 </a:t>
            </a:r>
          </a:p>
          <a:p>
            <a:pPr indent="432000" algn="just">
              <a:lnSpc>
                <a:spcPct val="150000"/>
              </a:lnSpc>
            </a:pPr>
            <a:r>
              <a:rPr lang="en-US" b="1" dirty="0">
                <a:solidFill>
                  <a:srgbClr val="663300"/>
                </a:solidFill>
                <a:latin typeface="Times New Roman" panose="02020603050405020304" pitchFamily="18" charset="0"/>
                <a:cs typeface="Times New Roman" panose="02020603050405020304" pitchFamily="18" charset="0"/>
              </a:rPr>
              <a:t>Sunset is the time of day when our sky meets the outer space solar winds. </a:t>
            </a:r>
            <a:r>
              <a:rPr lang="en-US" b="1" dirty="0" smtClean="0">
                <a:solidFill>
                  <a:srgbClr val="663300"/>
                </a:solidFill>
                <a:latin typeface="Times New Roman" panose="02020603050405020304" pitchFamily="18" charset="0"/>
                <a:cs typeface="Times New Roman" panose="02020603050405020304" pitchFamily="18" charset="0"/>
              </a:rPr>
              <a:t>There are </a:t>
            </a:r>
            <a:r>
              <a:rPr lang="en-US" b="1" dirty="0">
                <a:solidFill>
                  <a:srgbClr val="663300"/>
                </a:solidFill>
                <a:latin typeface="Times New Roman" panose="02020603050405020304" pitchFamily="18" charset="0"/>
                <a:cs typeface="Times New Roman" panose="02020603050405020304" pitchFamily="18" charset="0"/>
              </a:rPr>
              <a:t>blue, pink, and purple swirls, spinning and twisting, like clouds of balloons </a:t>
            </a:r>
            <a:r>
              <a:rPr lang="en-US" b="1" dirty="0" smtClean="0">
                <a:solidFill>
                  <a:srgbClr val="663300"/>
                </a:solidFill>
                <a:latin typeface="Times New Roman" panose="02020603050405020304" pitchFamily="18" charset="0"/>
                <a:cs typeface="Times New Roman" panose="02020603050405020304" pitchFamily="18" charset="0"/>
              </a:rPr>
              <a:t>caught in </a:t>
            </a:r>
            <a:r>
              <a:rPr lang="en-US" b="1" dirty="0">
                <a:solidFill>
                  <a:srgbClr val="663300"/>
                </a:solidFill>
                <a:latin typeface="Times New Roman" panose="02020603050405020304" pitchFamily="18" charset="0"/>
                <a:cs typeface="Times New Roman" panose="02020603050405020304" pitchFamily="18" charset="0"/>
              </a:rPr>
              <a:t>a blender. The sun moves slowly to hide behind the line of horizon, while the </a:t>
            </a:r>
            <a:r>
              <a:rPr lang="en-US" b="1" dirty="0" smtClean="0">
                <a:solidFill>
                  <a:srgbClr val="663300"/>
                </a:solidFill>
                <a:latin typeface="Times New Roman" panose="02020603050405020304" pitchFamily="18" charset="0"/>
                <a:cs typeface="Times New Roman" panose="02020603050405020304" pitchFamily="18" charset="0"/>
              </a:rPr>
              <a:t>moon races </a:t>
            </a:r>
            <a:r>
              <a:rPr lang="en-US" b="1" dirty="0">
                <a:solidFill>
                  <a:srgbClr val="663300"/>
                </a:solidFill>
                <a:latin typeface="Times New Roman" panose="02020603050405020304" pitchFamily="18" charset="0"/>
                <a:cs typeface="Times New Roman" panose="02020603050405020304" pitchFamily="18" charset="0"/>
              </a:rPr>
              <a:t>to take its place in prominence atop the night sky. People slow to a crawl, entranced, fully forgetting the deeds that still must be done. There is a coolness, a calmness, when the sun does set</a:t>
            </a:r>
            <a:r>
              <a:rPr lang="en-US" b="1" dirty="0" smtClean="0">
                <a:solidFill>
                  <a:srgbClr val="663300"/>
                </a:solidFill>
                <a:latin typeface="Times New Roman" panose="02020603050405020304" pitchFamily="18" charset="0"/>
                <a:cs typeface="Times New Roman" panose="02020603050405020304" pitchFamily="18" charset="0"/>
              </a:rPr>
              <a:t>. </a:t>
            </a:r>
            <a:r>
              <a:rPr lang="en-US" b="1" dirty="0">
                <a:solidFill>
                  <a:srgbClr val="663300"/>
                </a:solidFill>
                <a:latin typeface="Times New Roman" panose="02020603050405020304" pitchFamily="18" charset="0"/>
                <a:cs typeface="Times New Roman" panose="02020603050405020304" pitchFamily="18" charset="0"/>
              </a:rPr>
              <a:t>S</a:t>
            </a:r>
            <a:r>
              <a:rPr lang="en-US" b="1" dirty="0" smtClean="0">
                <a:solidFill>
                  <a:srgbClr val="663300"/>
                </a:solidFill>
                <a:latin typeface="Times New Roman" panose="02020603050405020304" pitchFamily="18" charset="0"/>
                <a:cs typeface="Times New Roman" panose="02020603050405020304" pitchFamily="18" charset="0"/>
              </a:rPr>
              <a:t>wirls</a:t>
            </a:r>
            <a:r>
              <a:rPr lang="en-US" b="1" dirty="0">
                <a:solidFill>
                  <a:srgbClr val="663300"/>
                </a:solidFill>
                <a:latin typeface="Times New Roman" panose="02020603050405020304" pitchFamily="18" charset="0"/>
                <a:cs typeface="Times New Roman" panose="02020603050405020304" pitchFamily="18" charset="0"/>
              </a:rPr>
              <a:t>, spinning and twisting, like clouds of balloons caught in a blender. The sun moves slowly to hide behind the line of horizon, while the moon races to take its place in prominence atop the night sky. People slow to a crawl, entranced, fully forgetting the deeds that still must be done. There is a coolness, a calmness, when the sun does set.</a:t>
            </a:r>
            <a:endParaRPr lang="fr-FR"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681266"/>
      </p:ext>
    </p:extLst>
  </p:cSld>
  <p:clrMapOvr>
    <a:masterClrMapping/>
  </p:clrMapOvr>
  <p:transition spd="med">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811512"/>
            <a:ext cx="5364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59156"/>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7821"/>
            <a:ext cx="2517775" cy="665163"/>
            <a:chOff x="-17445" y="428604"/>
            <a:chExt cx="2517775" cy="665163"/>
          </a:xfrm>
        </p:grpSpPr>
        <p:pic>
          <p:nvPicPr>
            <p:cNvPr id="10"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99463"/>
              <a:ext cx="2500330" cy="400110"/>
            </a:xfrm>
            <a:prstGeom prst="rect">
              <a:avLst/>
            </a:prstGeom>
            <a:noFill/>
          </p:spPr>
          <p:txBody>
            <a:bodyPr wrap="square" rtlCol="0">
              <a:spAutoFit/>
            </a:bodyPr>
            <a:lstStyle/>
            <a:p>
              <a:pPr algn="ctr"/>
              <a:r>
                <a:rPr lang="fr-FR" b="1" dirty="0">
                  <a:solidFill>
                    <a:schemeClr val="bg1"/>
                  </a:solidFill>
                  <a:latin typeface="Times New Roman" pitchFamily="18" charset="0"/>
                  <a:cs typeface="Times New Roman" pitchFamily="18" charset="0"/>
                </a:rPr>
                <a:t> </a:t>
              </a:r>
              <a:r>
                <a:rPr lang="fr-FR" sz="2000" b="1" dirty="0">
                  <a:solidFill>
                    <a:schemeClr val="bg1"/>
                  </a:solidFill>
                  <a:latin typeface="Times New Roman" pitchFamily="18" charset="0"/>
                  <a:cs typeface="Times New Roman" pitchFamily="18" charset="0"/>
                </a:rPr>
                <a:t>Types of </a:t>
              </a:r>
              <a:r>
                <a:rPr lang="fr-FR" sz="2000" b="1" dirty="0" err="1" smtClean="0">
                  <a:solidFill>
                    <a:schemeClr val="bg1"/>
                  </a:solidFill>
                  <a:latin typeface="Times New Roman" pitchFamily="18" charset="0"/>
                  <a:cs typeface="Times New Roman" pitchFamily="18" charset="0"/>
                </a:rPr>
                <a:t>paragraphs</a:t>
              </a:r>
              <a:endParaRPr lang="fr-FR" sz="2000" b="1" dirty="0">
                <a:solidFill>
                  <a:schemeClr val="bg1"/>
                </a:solidFill>
                <a:latin typeface="Times New Roman" pitchFamily="18" charset="0"/>
                <a:cs typeface="Times New Roman" pitchFamily="18" charset="0"/>
              </a:endParaRPr>
            </a:p>
          </p:txBody>
        </p:sp>
      </p:grpSp>
      <p:sp>
        <p:nvSpPr>
          <p:cNvPr id="12" name="Parallélogramme 23"/>
          <p:cNvSpPr/>
          <p:nvPr/>
        </p:nvSpPr>
        <p:spPr>
          <a:xfrm>
            <a:off x="2555928" y="-24"/>
            <a:ext cx="1368000" cy="500042"/>
          </a:xfrm>
          <a:prstGeom prst="parallelogram">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accent1">
                    <a:lumMod val="75000"/>
                  </a:schemeClr>
                </a:solidFill>
                <a:latin typeface="Times New Roman" pitchFamily="18" charset="0"/>
                <a:cs typeface="Times New Roman" pitchFamily="18" charset="0"/>
              </a:rPr>
              <a:t>Descriptive </a:t>
            </a:r>
            <a:r>
              <a:rPr lang="fr-FR" sz="1400" b="1" dirty="0" err="1">
                <a:solidFill>
                  <a:schemeClr val="accent1">
                    <a:lumMod val="75000"/>
                  </a:schemeClr>
                </a:solidFill>
                <a:latin typeface="Times New Roman" pitchFamily="18" charset="0"/>
                <a:cs typeface="Times New Roman" pitchFamily="18" charset="0"/>
              </a:rPr>
              <a:t>paragraph</a:t>
            </a:r>
            <a:endParaRPr lang="fr-FR" sz="1400" b="1" dirty="0">
              <a:solidFill>
                <a:schemeClr val="accent1">
                  <a:lumMod val="75000"/>
                </a:schemeClr>
              </a:solidFill>
              <a:latin typeface="Times New Roman" pitchFamily="18" charset="0"/>
              <a:cs typeface="Times New Roman" pitchFamily="18" charset="0"/>
            </a:endParaRPr>
          </a:p>
        </p:txBody>
      </p:sp>
      <p:sp>
        <p:nvSpPr>
          <p:cNvPr id="13"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latin typeface="Times New Roman" pitchFamily="18" charset="0"/>
                <a:cs typeface="Times New Roman" pitchFamily="18" charset="0"/>
              </a:rPr>
              <a:t>Narrative </a:t>
            </a:r>
            <a:r>
              <a:rPr lang="fr-FR" sz="1400" b="1" dirty="0" err="1" smtClean="0">
                <a:latin typeface="Times New Roman" pitchFamily="18" charset="0"/>
                <a:cs typeface="Times New Roman" pitchFamily="18" charset="0"/>
              </a:rPr>
              <a:t>paragraph</a:t>
            </a:r>
            <a:endParaRPr lang="fr-FR" sz="1400" b="1" dirty="0">
              <a:latin typeface="Times New Roman" pitchFamily="18" charset="0"/>
              <a:cs typeface="Times New Roman" pitchFamily="18" charset="0"/>
            </a:endParaRPr>
          </a:p>
        </p:txBody>
      </p:sp>
      <p:sp>
        <p:nvSpPr>
          <p:cNvPr id="14" name="Parallélogramme 25"/>
          <p:cNvSpPr/>
          <p:nvPr/>
        </p:nvSpPr>
        <p:spPr>
          <a:xfrm>
            <a:off x="5148064"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lnSpc>
                <a:spcPct val="150000"/>
              </a:lnSpc>
            </a:pPr>
            <a:r>
              <a:rPr lang="fr-FR" sz="900" b="1" dirty="0" smtClean="0">
                <a:latin typeface="Times New Roman" pitchFamily="18" charset="0"/>
                <a:cs typeface="Times New Roman" pitchFamily="18" charset="0"/>
              </a:rPr>
              <a:t> </a:t>
            </a:r>
          </a:p>
          <a:p>
            <a:pPr algn="ctr"/>
            <a:endParaRPr lang="fr-FR" sz="900" b="1" dirty="0">
              <a:latin typeface="Times New Roman" pitchFamily="18" charset="0"/>
              <a:cs typeface="Times New Roman" pitchFamily="18" charset="0"/>
            </a:endParaRPr>
          </a:p>
        </p:txBody>
      </p:sp>
      <p:sp>
        <p:nvSpPr>
          <p:cNvPr id="15" name="Parallélogramme 26"/>
          <p:cNvSpPr/>
          <p:nvPr/>
        </p:nvSpPr>
        <p:spPr>
          <a:xfrm>
            <a:off x="6444360"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lnSpc>
                <a:spcPct val="150000"/>
              </a:lnSpc>
            </a:pPr>
            <a:r>
              <a:rPr lang="fr-FR" sz="900" b="1" dirty="0" smtClean="0">
                <a:latin typeface="Times New Roman" pitchFamily="18" charset="0"/>
                <a:cs typeface="Times New Roman" pitchFamily="18" charset="0"/>
              </a:rPr>
              <a:t> </a:t>
            </a:r>
          </a:p>
          <a:p>
            <a:pPr marL="0" lvl="1" algn="ctr"/>
            <a:endParaRPr lang="fr-FR" sz="900" b="1" dirty="0">
              <a:latin typeface="Times New Roman" pitchFamily="18" charset="0"/>
              <a:cs typeface="Times New Roman" pitchFamily="18" charset="0"/>
            </a:endParaRPr>
          </a:p>
        </p:txBody>
      </p:sp>
      <p:sp>
        <p:nvSpPr>
          <p:cNvPr id="16" name="Parallélogramme 20"/>
          <p:cNvSpPr/>
          <p:nvPr/>
        </p:nvSpPr>
        <p:spPr>
          <a:xfrm>
            <a:off x="7739942" y="0"/>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fr-FR" sz="1400" b="1" dirty="0">
                <a:latin typeface="Times New Roman" pitchFamily="18" charset="0"/>
                <a:cs typeface="Times New Roman" pitchFamily="18" charset="0"/>
              </a:rPr>
              <a:t> </a:t>
            </a:r>
            <a:r>
              <a:rPr lang="fr-FR" sz="1200" b="1" dirty="0">
                <a:latin typeface="Times New Roman" pitchFamily="18" charset="0"/>
                <a:cs typeface="Times New Roman" pitchFamily="18" charset="0"/>
              </a:rPr>
              <a:t>Other Types of </a:t>
            </a:r>
            <a:r>
              <a:rPr lang="fr-FR" sz="1200" b="1" dirty="0" err="1">
                <a:latin typeface="Times New Roman" pitchFamily="18" charset="0"/>
                <a:cs typeface="Times New Roman" pitchFamily="18" charset="0"/>
              </a:rPr>
              <a:t>paragraphs</a:t>
            </a:r>
            <a:r>
              <a:rPr lang="fr-FR" sz="1200" b="1" dirty="0">
                <a:latin typeface="Times New Roman" pitchFamily="18" charset="0"/>
                <a:cs typeface="Times New Roman" pitchFamily="18" charset="0"/>
              </a:rPr>
              <a:t> </a:t>
            </a:r>
          </a:p>
        </p:txBody>
      </p:sp>
      <p:grpSp>
        <p:nvGrpSpPr>
          <p:cNvPr id="17" name="Group 58"/>
          <p:cNvGrpSpPr>
            <a:grpSpLocks/>
          </p:cNvGrpSpPr>
          <p:nvPr/>
        </p:nvGrpSpPr>
        <p:grpSpPr bwMode="auto">
          <a:xfrm rot="16200000" flipH="1">
            <a:off x="3772678" y="208238"/>
            <a:ext cx="108000" cy="1224000"/>
            <a:chOff x="3424" y="1389"/>
            <a:chExt cx="182" cy="2132"/>
          </a:xfrm>
        </p:grpSpPr>
        <p:sp>
          <p:nvSpPr>
            <p:cNvPr id="1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1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23" name="Picture 2" descr="C:\Users\must19\Desktop\taous ppt\Spheres\CRIMSON.png"/>
          <p:cNvPicPr>
            <a:picLocks noChangeAspect="1" noChangeArrowheads="1"/>
          </p:cNvPicPr>
          <p:nvPr/>
        </p:nvPicPr>
        <p:blipFill>
          <a:blip r:embed="rId3" cstate="print"/>
          <a:srcRect/>
          <a:stretch>
            <a:fillRect/>
          </a:stretch>
        </p:blipFill>
        <p:spPr bwMode="auto">
          <a:xfrm>
            <a:off x="3000364" y="548680"/>
            <a:ext cx="481045" cy="481045"/>
          </a:xfrm>
          <a:prstGeom prst="rect">
            <a:avLst/>
          </a:prstGeom>
          <a:ln>
            <a:noFill/>
          </a:ln>
          <a:effectLst>
            <a:outerShdw blurRad="190500" algn="tl" rotWithShape="0">
              <a:srgbClr val="000000">
                <a:alpha val="70000"/>
              </a:srgbClr>
            </a:outerShdw>
          </a:effectLst>
        </p:spPr>
      </p:pic>
      <p:sp>
        <p:nvSpPr>
          <p:cNvPr id="24" name="مستطيل 23"/>
          <p:cNvSpPr/>
          <p:nvPr/>
        </p:nvSpPr>
        <p:spPr>
          <a:xfrm>
            <a:off x="6536736" y="-27384"/>
            <a:ext cx="1285884" cy="523220"/>
          </a:xfrm>
          <a:prstGeom prst="rect">
            <a:avLst/>
          </a:prstGeom>
        </p:spPr>
        <p:txBody>
          <a:bodyPr wrap="square">
            <a:spAutoFit/>
          </a:bodyPr>
          <a:lstStyle/>
          <a:p>
            <a:pPr marL="0" lvl="1" algn="ctr"/>
            <a:r>
              <a:rPr lang="fr-FR" sz="900" b="1" dirty="0" smtClean="0">
                <a:latin typeface="Times New Roman" pitchFamily="18" charset="0"/>
                <a:cs typeface="Times New Roman" pitchFamily="18" charset="0"/>
              </a:rPr>
              <a:t> </a:t>
            </a:r>
            <a:r>
              <a:rPr lang="fr-FR" sz="1050" b="1" dirty="0">
                <a:solidFill>
                  <a:schemeClr val="bg1"/>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a:solidFill>
                  <a:schemeClr val="bg1"/>
                </a:solidFill>
                <a:latin typeface="Times New Roman" pitchFamily="18" charset="0"/>
                <a:cs typeface="Times New Roman" pitchFamily="18" charset="0"/>
              </a:rPr>
              <a:t>paragraph</a:t>
            </a:r>
            <a:endParaRPr lang="fr-FR" sz="1400" b="1" dirty="0" smtClean="0">
              <a:solidFill>
                <a:schemeClr val="bg1"/>
              </a:solidFill>
              <a:latin typeface="Times New Roman" pitchFamily="18" charset="0"/>
              <a:cs typeface="Times New Roman" pitchFamily="18" charset="0"/>
            </a:endParaRPr>
          </a:p>
        </p:txBody>
      </p:sp>
      <p:sp>
        <p:nvSpPr>
          <p:cNvPr id="25" name="مستطيل 24"/>
          <p:cNvSpPr/>
          <p:nvPr/>
        </p:nvSpPr>
        <p:spPr>
          <a:xfrm>
            <a:off x="5036538" y="-27384"/>
            <a:ext cx="1666132" cy="523220"/>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Expository </a:t>
            </a:r>
            <a:r>
              <a:rPr lang="fr-FR" sz="1400" b="1" dirty="0" err="1">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sp>
        <p:nvSpPr>
          <p:cNvPr id="26" name="TextBox 2"/>
          <p:cNvSpPr txBox="1"/>
          <p:nvPr/>
        </p:nvSpPr>
        <p:spPr>
          <a:xfrm>
            <a:off x="821960" y="2477795"/>
            <a:ext cx="7782488" cy="2862322"/>
          </a:xfrm>
          <a:prstGeom prst="rect">
            <a:avLst/>
          </a:prstGeom>
          <a:noFill/>
        </p:spPr>
        <p:txBody>
          <a:bodyPr wrap="square" rtlCol="0">
            <a:spAutoFit/>
          </a:bodyPr>
          <a:lstStyle/>
          <a:p>
            <a:pPr indent="457200" algn="just">
              <a:lnSpc>
                <a:spcPct val="200000"/>
              </a:lnSpc>
            </a:pPr>
            <a:r>
              <a:rPr lang="en-US" sz="2400" b="1" dirty="0" smtClean="0">
                <a:solidFill>
                  <a:srgbClr val="663300"/>
                </a:solidFill>
                <a:latin typeface="Times New Roman" panose="02020603050405020304" pitchFamily="18" charset="0"/>
                <a:cs typeface="Times New Roman" panose="02020603050405020304" pitchFamily="18" charset="0"/>
              </a:rPr>
              <a:t>This </a:t>
            </a:r>
            <a:r>
              <a:rPr lang="en-US" sz="2400" b="1" dirty="0">
                <a:solidFill>
                  <a:srgbClr val="663300"/>
                </a:solidFill>
                <a:latin typeface="Times New Roman" panose="02020603050405020304" pitchFamily="18" charset="0"/>
                <a:cs typeface="Times New Roman" panose="02020603050405020304" pitchFamily="18" charset="0"/>
              </a:rPr>
              <a:t>type of writing is simply telling a story which may be actual or imagination, it characterized by specific structure and methods for organization the events.</a:t>
            </a:r>
          </a:p>
          <a:p>
            <a:pPr>
              <a:lnSpc>
                <a:spcPct val="200000"/>
              </a:lnSpc>
            </a:pPr>
            <a:endParaRPr lang="en-US" dirty="0"/>
          </a:p>
        </p:txBody>
      </p:sp>
      <p:sp>
        <p:nvSpPr>
          <p:cNvPr id="27" name="مربع نص 26"/>
          <p:cNvSpPr txBox="1"/>
          <p:nvPr/>
        </p:nvSpPr>
        <p:spPr>
          <a:xfrm>
            <a:off x="1006969" y="1924493"/>
            <a:ext cx="3251054"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2. Narrative </a:t>
            </a:r>
            <a:r>
              <a:rPr lang="fr-FR" sz="24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114092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500" fill="hold"/>
                                        <p:tgtEl>
                                          <p:spTgt spid="17"/>
                                        </p:tgtEl>
                                        <p:attrNameLst>
                                          <p:attrName>ppt_x</p:attrName>
                                        </p:attrNameLst>
                                      </p:cBhvr>
                                      <p:tavLst>
                                        <p:tav tm="0">
                                          <p:val>
                                            <p:strVal val="#ppt_x-.2"/>
                                          </p:val>
                                        </p:tav>
                                        <p:tav tm="100000">
                                          <p:val>
                                            <p:strVal val="#ppt_x"/>
                                          </p:val>
                                        </p:tav>
                                      </p:tavLst>
                                    </p:anim>
                                    <p:anim calcmode="lin" valueType="num">
                                      <p:cBhvr>
                                        <p:cTn id="8" dur="15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9" dur="1500"/>
                                        <p:tgtEl>
                                          <p:spTgt spid="17"/>
                                        </p:tgtEl>
                                      </p:cBhvr>
                                    </p:animEffect>
                                  </p:childTnLst>
                                </p:cTn>
                              </p:par>
                              <p:par>
                                <p:cTn id="10" presetID="63" presetClass="path" presetSubtype="0" accel="50000" decel="50000" fill="hold" nodeType="withEffect">
                                  <p:stCondLst>
                                    <p:cond delay="0"/>
                                  </p:stCondLst>
                                  <p:childTnLst>
                                    <p:animMotion origin="layout" path="M -0.00399 0.0037 L 0.14115 0.0037 " pathEditMode="relative" rAng="0" ptsTypes="AA">
                                      <p:cBhvr>
                                        <p:cTn id="11" dur="2000" fill="hold"/>
                                        <p:tgtEl>
                                          <p:spTgt spid="23"/>
                                        </p:tgtEl>
                                        <p:attrNameLst>
                                          <p:attrName>ppt_x</p:attrName>
                                          <p:attrName>ppt_y</p:attrName>
                                        </p:attrNameLst>
                                      </p:cBhvr>
                                      <p:rCtr x="7257" y="0"/>
                                    </p:animMotion>
                                  </p:childTnLst>
                                </p:cTn>
                              </p:par>
                              <p:par>
                                <p:cTn id="12" presetID="1" presetClass="emph" presetSubtype="2" fill="hold" nodeType="withEffect">
                                  <p:stCondLst>
                                    <p:cond delay="0"/>
                                  </p:stCondLst>
                                  <p:childTnLst>
                                    <p:animClr clrSpc="rgb" dir="cw">
                                      <p:cBhvr>
                                        <p:cTn id="13" dur="2600" fill="hold"/>
                                        <p:tgtEl>
                                          <p:spTgt spid="12"/>
                                        </p:tgtEl>
                                        <p:attrNameLst>
                                          <p:attrName>fillcolor</p:attrName>
                                        </p:attrNameLst>
                                      </p:cBhvr>
                                      <p:to>
                                        <a:schemeClr val="accent1"/>
                                      </p:to>
                                    </p:animClr>
                                    <p:set>
                                      <p:cBhvr>
                                        <p:cTn id="14" dur="2600" fill="hold"/>
                                        <p:tgtEl>
                                          <p:spTgt spid="12"/>
                                        </p:tgtEl>
                                        <p:attrNameLst>
                                          <p:attrName>fill.type</p:attrName>
                                        </p:attrNameLst>
                                      </p:cBhvr>
                                      <p:to>
                                        <p:strVal val="solid"/>
                                      </p:to>
                                    </p:set>
                                    <p:set>
                                      <p:cBhvr>
                                        <p:cTn id="15" dur="2600" fill="hold"/>
                                        <p:tgtEl>
                                          <p:spTgt spid="12"/>
                                        </p:tgtEl>
                                        <p:attrNameLst>
                                          <p:attrName>fill.on</p:attrName>
                                        </p:attrNameLst>
                                      </p:cBhvr>
                                      <p:to>
                                        <p:strVal val="true"/>
                                      </p:to>
                                    </p:set>
                                  </p:childTnLst>
                                </p:cTn>
                              </p:par>
                              <p:par>
                                <p:cTn id="16" presetID="3" presetClass="emph" presetSubtype="2" fill="hold" grpId="0" nodeType="withEffect">
                                  <p:stCondLst>
                                    <p:cond delay="0"/>
                                  </p:stCondLst>
                                  <p:childTnLst>
                                    <p:animClr clrSpc="rgb" dir="cw">
                                      <p:cBhvr override="childStyle">
                                        <p:cTn id="17" dur="2600" fill="hold"/>
                                        <p:tgtEl>
                                          <p:spTgt spid="12"/>
                                        </p:tgtEl>
                                        <p:attrNameLst>
                                          <p:attrName>style.color</p:attrName>
                                        </p:attrNameLst>
                                      </p:cBhvr>
                                      <p:to>
                                        <a:schemeClr val="bg1"/>
                                      </p:to>
                                    </p:animClr>
                                  </p:childTnLst>
                                </p:cTn>
                              </p:par>
                              <p:par>
                                <p:cTn id="18" presetID="1" presetClass="emph" presetSubtype="2" fill="hold" nodeType="withEffect">
                                  <p:stCondLst>
                                    <p:cond delay="0"/>
                                  </p:stCondLst>
                                  <p:childTnLst>
                                    <p:animClr clrSpc="rgb" dir="cw">
                                      <p:cBhvr>
                                        <p:cTn id="19" dur="2600" fill="hold"/>
                                        <p:tgtEl>
                                          <p:spTgt spid="13"/>
                                        </p:tgtEl>
                                        <p:attrNameLst>
                                          <p:attrName>fillcolor</p:attrName>
                                        </p:attrNameLst>
                                      </p:cBhvr>
                                      <p:to>
                                        <a:schemeClr val="bg1"/>
                                      </p:to>
                                    </p:animClr>
                                    <p:set>
                                      <p:cBhvr>
                                        <p:cTn id="20" dur="2600" fill="hold"/>
                                        <p:tgtEl>
                                          <p:spTgt spid="13"/>
                                        </p:tgtEl>
                                        <p:attrNameLst>
                                          <p:attrName>fill.type</p:attrName>
                                        </p:attrNameLst>
                                      </p:cBhvr>
                                      <p:to>
                                        <p:strVal val="solid"/>
                                      </p:to>
                                    </p:set>
                                    <p:set>
                                      <p:cBhvr>
                                        <p:cTn id="21" dur="2600" fill="hold"/>
                                        <p:tgtEl>
                                          <p:spTgt spid="13"/>
                                        </p:tgtEl>
                                        <p:attrNameLst>
                                          <p:attrName>fill.on</p:attrName>
                                        </p:attrNameLst>
                                      </p:cBhvr>
                                      <p:to>
                                        <p:strVal val="true"/>
                                      </p:to>
                                    </p:set>
                                  </p:childTnLst>
                                </p:cTn>
                              </p:par>
                              <p:par>
                                <p:cTn id="22" presetID="3" presetClass="emph" presetSubtype="2" fill="hold" grpId="0" nodeType="withEffect">
                                  <p:stCondLst>
                                    <p:cond delay="0"/>
                                  </p:stCondLst>
                                  <p:childTnLst>
                                    <p:animClr clrSpc="rgb" dir="cw">
                                      <p:cBhvr override="childStyle">
                                        <p:cTn id="23" dur="2600" fill="hold"/>
                                        <p:tgtEl>
                                          <p:spTgt spid="13"/>
                                        </p:tgtEl>
                                        <p:attrNameLst>
                                          <p:attrName>style.color</p:attrName>
                                        </p:attrNameLst>
                                      </p:cBhvr>
                                      <p:to>
                                        <a:schemeClr val="hlink"/>
                                      </p:to>
                                    </p:animClr>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1000"/>
                                        <p:tgtEl>
                                          <p:spTgt spid="27"/>
                                        </p:tgtEl>
                                      </p:cBhvr>
                                    </p:animEffect>
                                    <p:anim calcmode="lin" valueType="num">
                                      <p:cBhvr>
                                        <p:cTn id="29" dur="1000" fill="hold"/>
                                        <p:tgtEl>
                                          <p:spTgt spid="27"/>
                                        </p:tgtEl>
                                        <p:attrNameLst>
                                          <p:attrName>ppt_x</p:attrName>
                                        </p:attrNameLst>
                                      </p:cBhvr>
                                      <p:tavLst>
                                        <p:tav tm="0">
                                          <p:val>
                                            <p:strVal val="#ppt_x"/>
                                          </p:val>
                                        </p:tav>
                                        <p:tav tm="100000">
                                          <p:val>
                                            <p:strVal val="#ppt_x"/>
                                          </p:val>
                                        </p:tav>
                                      </p:tavLst>
                                    </p:anim>
                                    <p:anim calcmode="lin" valueType="num">
                                      <p:cBhvr>
                                        <p:cTn id="30" dur="1000" fill="hold"/>
                                        <p:tgtEl>
                                          <p:spTgt spid="27"/>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00"/>
                                        <p:tgtEl>
                                          <p:spTgt spid="26"/>
                                        </p:tgtEl>
                                      </p:cBhvr>
                                    </p:animEffect>
                                    <p:anim calcmode="lin" valueType="num">
                                      <p:cBhvr>
                                        <p:cTn id="34" dur="1000" fill="hold"/>
                                        <p:tgtEl>
                                          <p:spTgt spid="26"/>
                                        </p:tgtEl>
                                        <p:attrNameLst>
                                          <p:attrName>ppt_x</p:attrName>
                                        </p:attrNameLst>
                                      </p:cBhvr>
                                      <p:tavLst>
                                        <p:tav tm="0">
                                          <p:val>
                                            <p:strVal val="#ppt_x"/>
                                          </p:val>
                                        </p:tav>
                                        <p:tav tm="100000">
                                          <p:val>
                                            <p:strVal val="#ppt_x"/>
                                          </p:val>
                                        </p:tav>
                                      </p:tavLst>
                                    </p:anim>
                                    <p:anim calcmode="lin" valueType="num">
                                      <p:cBhvr>
                                        <p:cTn id="3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6" grpId="0"/>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811512"/>
            <a:ext cx="5364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59156"/>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7821"/>
            <a:ext cx="2517775" cy="665163"/>
            <a:chOff x="-17445" y="428604"/>
            <a:chExt cx="2517775" cy="665163"/>
          </a:xfrm>
        </p:grpSpPr>
        <p:pic>
          <p:nvPicPr>
            <p:cNvPr id="10"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99463"/>
              <a:ext cx="2500330" cy="400110"/>
            </a:xfrm>
            <a:prstGeom prst="rect">
              <a:avLst/>
            </a:prstGeom>
            <a:noFill/>
          </p:spPr>
          <p:txBody>
            <a:bodyPr wrap="square" rtlCol="0">
              <a:spAutoFit/>
            </a:bodyPr>
            <a:lstStyle/>
            <a:p>
              <a:pPr algn="ctr"/>
              <a:r>
                <a:rPr lang="fr-FR" b="1" dirty="0">
                  <a:solidFill>
                    <a:schemeClr val="bg1"/>
                  </a:solidFill>
                  <a:latin typeface="Times New Roman" pitchFamily="18" charset="0"/>
                  <a:cs typeface="Times New Roman" pitchFamily="18" charset="0"/>
                </a:rPr>
                <a:t> </a:t>
              </a:r>
              <a:r>
                <a:rPr lang="fr-FR" sz="2000" b="1" dirty="0">
                  <a:solidFill>
                    <a:schemeClr val="bg1"/>
                  </a:solidFill>
                  <a:latin typeface="Times New Roman" pitchFamily="18" charset="0"/>
                  <a:cs typeface="Times New Roman" pitchFamily="18" charset="0"/>
                </a:rPr>
                <a:t>Types of </a:t>
              </a:r>
              <a:r>
                <a:rPr lang="fr-FR" sz="2000" b="1" dirty="0" err="1" smtClean="0">
                  <a:solidFill>
                    <a:schemeClr val="bg1"/>
                  </a:solidFill>
                  <a:latin typeface="Times New Roman" pitchFamily="18" charset="0"/>
                  <a:cs typeface="Times New Roman" pitchFamily="18" charset="0"/>
                </a:rPr>
                <a:t>paragraphs</a:t>
              </a:r>
              <a:endParaRPr lang="fr-FR" sz="2000" b="1" dirty="0">
                <a:solidFill>
                  <a:schemeClr val="bg1"/>
                </a:solidFill>
                <a:latin typeface="Times New Roman" pitchFamily="18" charset="0"/>
                <a:cs typeface="Times New Roman" pitchFamily="18" charset="0"/>
              </a:endParaRPr>
            </a:p>
          </p:txBody>
        </p:sp>
      </p:grpSp>
      <p:sp>
        <p:nvSpPr>
          <p:cNvPr id="12" name="Parallélogramme 23"/>
          <p:cNvSpPr/>
          <p:nvPr/>
        </p:nvSpPr>
        <p:spPr>
          <a:xfrm>
            <a:off x="2555776" y="-24"/>
            <a:ext cx="1368000" cy="500042"/>
          </a:xfrm>
          <a:prstGeom prst="parallelogram">
            <a:avLst/>
          </a:prstGeom>
          <a:solidFill>
            <a:srgbClr val="009999"/>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Descriptive </a:t>
            </a:r>
            <a:r>
              <a:rPr lang="fr-FR" sz="1400" b="1" dirty="0" err="1">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sp>
        <p:nvSpPr>
          <p:cNvPr id="13" name="Parallélogramme 24"/>
          <p:cNvSpPr/>
          <p:nvPr/>
        </p:nvSpPr>
        <p:spPr>
          <a:xfrm>
            <a:off x="3851920" y="-24"/>
            <a:ext cx="1368000"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solidFill>
                  <a:schemeClr val="accent1">
                    <a:lumMod val="50000"/>
                  </a:schemeClr>
                </a:solidFill>
                <a:latin typeface="Times New Roman" pitchFamily="18" charset="0"/>
                <a:cs typeface="Times New Roman" pitchFamily="18" charset="0"/>
              </a:rPr>
              <a:t>Narrative </a:t>
            </a:r>
            <a:r>
              <a:rPr lang="fr-FR" sz="1400" b="1" dirty="0" err="1" smtClean="0">
                <a:solidFill>
                  <a:schemeClr val="accent1">
                    <a:lumMod val="50000"/>
                  </a:schemeClr>
                </a:solidFill>
                <a:latin typeface="Times New Roman" pitchFamily="18" charset="0"/>
                <a:cs typeface="Times New Roman" pitchFamily="18" charset="0"/>
              </a:rPr>
              <a:t>paragraph</a:t>
            </a:r>
            <a:endParaRPr lang="fr-FR" sz="1400" b="1" dirty="0">
              <a:solidFill>
                <a:schemeClr val="accent1">
                  <a:lumMod val="50000"/>
                </a:schemeClr>
              </a:solidFill>
              <a:latin typeface="Times New Roman" pitchFamily="18" charset="0"/>
              <a:cs typeface="Times New Roman" pitchFamily="18" charset="0"/>
            </a:endParaRPr>
          </a:p>
        </p:txBody>
      </p:sp>
      <p:sp>
        <p:nvSpPr>
          <p:cNvPr id="14" name="Parallélogramme 25"/>
          <p:cNvSpPr/>
          <p:nvPr/>
        </p:nvSpPr>
        <p:spPr>
          <a:xfrm>
            <a:off x="5148064"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lnSpc>
                <a:spcPct val="150000"/>
              </a:lnSpc>
            </a:pPr>
            <a:r>
              <a:rPr lang="fr-FR" sz="900" b="1" dirty="0" smtClean="0">
                <a:latin typeface="Times New Roman" pitchFamily="18" charset="0"/>
                <a:cs typeface="Times New Roman" pitchFamily="18" charset="0"/>
              </a:rPr>
              <a:t> </a:t>
            </a:r>
          </a:p>
          <a:p>
            <a:pPr algn="ctr"/>
            <a:endParaRPr lang="fr-FR" sz="900" b="1" dirty="0">
              <a:latin typeface="Times New Roman" pitchFamily="18" charset="0"/>
              <a:cs typeface="Times New Roman" pitchFamily="18" charset="0"/>
            </a:endParaRPr>
          </a:p>
        </p:txBody>
      </p:sp>
      <p:sp>
        <p:nvSpPr>
          <p:cNvPr id="15" name="Parallélogramme 26"/>
          <p:cNvSpPr/>
          <p:nvPr/>
        </p:nvSpPr>
        <p:spPr>
          <a:xfrm>
            <a:off x="6444360"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lnSpc>
                <a:spcPct val="150000"/>
              </a:lnSpc>
            </a:pPr>
            <a:r>
              <a:rPr lang="fr-FR" sz="900" b="1" dirty="0" smtClean="0">
                <a:latin typeface="Times New Roman" pitchFamily="18" charset="0"/>
                <a:cs typeface="Times New Roman" pitchFamily="18" charset="0"/>
              </a:rPr>
              <a:t> </a:t>
            </a:r>
          </a:p>
          <a:p>
            <a:pPr marL="0" lvl="1" algn="ctr"/>
            <a:endParaRPr lang="fr-FR" sz="900" b="1" dirty="0">
              <a:latin typeface="Times New Roman" pitchFamily="18" charset="0"/>
              <a:cs typeface="Times New Roman" pitchFamily="18" charset="0"/>
            </a:endParaRPr>
          </a:p>
        </p:txBody>
      </p:sp>
      <p:sp>
        <p:nvSpPr>
          <p:cNvPr id="16" name="Parallélogramme 20"/>
          <p:cNvSpPr/>
          <p:nvPr/>
        </p:nvSpPr>
        <p:spPr>
          <a:xfrm>
            <a:off x="7739942" y="0"/>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fr-FR" sz="1400" b="1" dirty="0">
                <a:latin typeface="Times New Roman" pitchFamily="18" charset="0"/>
                <a:cs typeface="Times New Roman" pitchFamily="18" charset="0"/>
              </a:rPr>
              <a:t> </a:t>
            </a:r>
            <a:r>
              <a:rPr lang="fr-FR" sz="1200" b="1" dirty="0">
                <a:latin typeface="Times New Roman" pitchFamily="18" charset="0"/>
                <a:cs typeface="Times New Roman" pitchFamily="18" charset="0"/>
              </a:rPr>
              <a:t>Other Types of </a:t>
            </a:r>
            <a:r>
              <a:rPr lang="fr-FR" sz="1200" b="1" dirty="0" err="1">
                <a:latin typeface="Times New Roman" pitchFamily="18" charset="0"/>
                <a:cs typeface="Times New Roman" pitchFamily="18" charset="0"/>
              </a:rPr>
              <a:t>paragraphs</a:t>
            </a:r>
            <a:r>
              <a:rPr lang="fr-FR" sz="1200" b="1" dirty="0">
                <a:latin typeface="Times New Roman" pitchFamily="18" charset="0"/>
                <a:cs typeface="Times New Roman" pitchFamily="18" charset="0"/>
              </a:rPr>
              <a:t> </a:t>
            </a:r>
          </a:p>
        </p:txBody>
      </p:sp>
      <p:grpSp>
        <p:nvGrpSpPr>
          <p:cNvPr id="17" name="Group 58"/>
          <p:cNvGrpSpPr>
            <a:grpSpLocks/>
          </p:cNvGrpSpPr>
          <p:nvPr/>
        </p:nvGrpSpPr>
        <p:grpSpPr bwMode="auto">
          <a:xfrm rot="16200000" flipH="1">
            <a:off x="3772678" y="208238"/>
            <a:ext cx="108000" cy="1224000"/>
            <a:chOff x="3424" y="1389"/>
            <a:chExt cx="182" cy="2132"/>
          </a:xfrm>
        </p:grpSpPr>
        <p:sp>
          <p:nvSpPr>
            <p:cNvPr id="1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1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23" name="Picture 2" descr="C:\Users\must19\Desktop\taous ppt\Spheres\CRIMSON.png"/>
          <p:cNvPicPr>
            <a:picLocks noChangeAspect="1" noChangeArrowheads="1"/>
          </p:cNvPicPr>
          <p:nvPr/>
        </p:nvPicPr>
        <p:blipFill>
          <a:blip r:embed="rId3" cstate="print"/>
          <a:srcRect/>
          <a:stretch>
            <a:fillRect/>
          </a:stretch>
        </p:blipFill>
        <p:spPr bwMode="auto">
          <a:xfrm>
            <a:off x="4162963" y="571691"/>
            <a:ext cx="481045" cy="481045"/>
          </a:xfrm>
          <a:prstGeom prst="rect">
            <a:avLst/>
          </a:prstGeom>
          <a:ln>
            <a:noFill/>
          </a:ln>
          <a:effectLst>
            <a:outerShdw blurRad="190500" algn="tl" rotWithShape="0">
              <a:srgbClr val="000000">
                <a:alpha val="70000"/>
              </a:srgbClr>
            </a:outerShdw>
          </a:effectLst>
        </p:spPr>
      </p:pic>
      <p:sp>
        <p:nvSpPr>
          <p:cNvPr id="24" name="مستطيل 23"/>
          <p:cNvSpPr/>
          <p:nvPr/>
        </p:nvSpPr>
        <p:spPr>
          <a:xfrm>
            <a:off x="6536736" y="-27384"/>
            <a:ext cx="1285884" cy="523220"/>
          </a:xfrm>
          <a:prstGeom prst="rect">
            <a:avLst/>
          </a:prstGeom>
        </p:spPr>
        <p:txBody>
          <a:bodyPr wrap="square">
            <a:spAutoFit/>
          </a:bodyPr>
          <a:lstStyle/>
          <a:p>
            <a:pPr marL="0" lvl="1" algn="ctr"/>
            <a:r>
              <a:rPr lang="fr-FR" sz="900" b="1" dirty="0" smtClean="0">
                <a:latin typeface="Times New Roman" pitchFamily="18" charset="0"/>
                <a:cs typeface="Times New Roman" pitchFamily="18" charset="0"/>
              </a:rPr>
              <a:t> </a:t>
            </a:r>
            <a:r>
              <a:rPr lang="fr-FR" sz="1050" b="1" dirty="0">
                <a:solidFill>
                  <a:schemeClr val="bg1"/>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a:solidFill>
                  <a:schemeClr val="bg1"/>
                </a:solidFill>
                <a:latin typeface="Times New Roman" pitchFamily="18" charset="0"/>
                <a:cs typeface="Times New Roman" pitchFamily="18" charset="0"/>
              </a:rPr>
              <a:t>paragraph</a:t>
            </a:r>
            <a:endParaRPr lang="fr-FR" sz="1400" b="1" dirty="0" smtClean="0">
              <a:solidFill>
                <a:schemeClr val="bg1"/>
              </a:solidFill>
              <a:latin typeface="Times New Roman" pitchFamily="18" charset="0"/>
              <a:cs typeface="Times New Roman" pitchFamily="18" charset="0"/>
            </a:endParaRPr>
          </a:p>
        </p:txBody>
      </p:sp>
      <p:sp>
        <p:nvSpPr>
          <p:cNvPr id="25" name="مستطيل 24"/>
          <p:cNvSpPr/>
          <p:nvPr/>
        </p:nvSpPr>
        <p:spPr>
          <a:xfrm>
            <a:off x="5036538" y="-27384"/>
            <a:ext cx="1666132" cy="523220"/>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Expository </a:t>
            </a:r>
            <a:r>
              <a:rPr lang="fr-FR" sz="1400" b="1" dirty="0" err="1">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sp>
        <p:nvSpPr>
          <p:cNvPr id="28" name="TextBox 1"/>
          <p:cNvSpPr txBox="1"/>
          <p:nvPr/>
        </p:nvSpPr>
        <p:spPr>
          <a:xfrm>
            <a:off x="395536" y="2132856"/>
            <a:ext cx="8136904" cy="3785652"/>
          </a:xfrm>
          <a:prstGeom prst="rect">
            <a:avLst/>
          </a:prstGeom>
          <a:noFill/>
        </p:spPr>
        <p:txBody>
          <a:bodyPr wrap="square" rtlCol="0">
            <a:spAutoFit/>
          </a:bodyPr>
          <a:lstStyle/>
          <a:p>
            <a:pPr indent="432000" algn="just">
              <a:lnSpc>
                <a:spcPct val="150000"/>
              </a:lnSpc>
            </a:pPr>
            <a:r>
              <a:rPr lang="en-US" sz="2000" b="1" dirty="0">
                <a:solidFill>
                  <a:srgbClr val="663300"/>
                </a:solidFill>
                <a:latin typeface="Times New Roman" panose="02020603050405020304" pitchFamily="18" charset="0"/>
                <a:cs typeface="Times New Roman" panose="02020603050405020304" pitchFamily="18" charset="0"/>
              </a:rPr>
              <a:t>It was July 21, 1969, and Neil Armstrong awoke with a start. It was the day he would become the first human being to ever walk on the moon. The journey had begun several days earlier, when on July 16th, the Apollo 11 launched from Earth headed into outer space. On board with Neil Armstrong were Michael Collins and Buzz </a:t>
            </a:r>
            <a:r>
              <a:rPr lang="en-US" sz="2000" b="1" dirty="0" err="1">
                <a:solidFill>
                  <a:srgbClr val="663300"/>
                </a:solidFill>
                <a:latin typeface="Times New Roman" panose="02020603050405020304" pitchFamily="18" charset="0"/>
                <a:cs typeface="Times New Roman" panose="02020603050405020304" pitchFamily="18" charset="0"/>
              </a:rPr>
              <a:t>Aldrin</a:t>
            </a:r>
            <a:r>
              <a:rPr lang="en-US" sz="2000" b="1" dirty="0">
                <a:solidFill>
                  <a:srgbClr val="663300"/>
                </a:solidFill>
                <a:latin typeface="Times New Roman" panose="02020603050405020304" pitchFamily="18" charset="0"/>
                <a:cs typeface="Times New Roman" panose="02020603050405020304" pitchFamily="18" charset="0"/>
              </a:rPr>
              <a:t>. The crew landed on the moon in the Sea of Tranquility a day before the actual walk. Upon Neil’s first step onto the moon’s surface, he declared, “That’s one small step for man, one giant leap for mankind.” It sure was!</a:t>
            </a:r>
            <a:endParaRPr lang="fr-FR" sz="2000" b="1" dirty="0">
              <a:solidFill>
                <a:srgbClr val="663300"/>
              </a:solidFill>
              <a:latin typeface="Times New Roman" panose="02020603050405020304" pitchFamily="18" charset="0"/>
              <a:cs typeface="Times New Roman" panose="02020603050405020304" pitchFamily="18" charset="0"/>
            </a:endParaRPr>
          </a:p>
        </p:txBody>
      </p:sp>
      <p:sp>
        <p:nvSpPr>
          <p:cNvPr id="29" name="TextBox 16"/>
          <p:cNvSpPr txBox="1"/>
          <p:nvPr/>
        </p:nvSpPr>
        <p:spPr>
          <a:xfrm>
            <a:off x="827584" y="1556792"/>
            <a:ext cx="3168352" cy="461665"/>
          </a:xfrm>
          <a:prstGeom prst="rect">
            <a:avLst/>
          </a:prstGeom>
          <a:noFill/>
        </p:spPr>
        <p:txBody>
          <a:bodyPr wrap="square" rtlCol="0">
            <a:spAutoFit/>
          </a:bodyPr>
          <a:lstStyle/>
          <a:p>
            <a:pPr algn="just"/>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1938378962"/>
      </p:ext>
    </p:extLst>
  </p:cSld>
  <p:clrMapOvr>
    <a:masterClrMapping/>
  </p:clrMapOvr>
  <p:transition spd="med">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e 19"/>
          <p:cNvGrpSpPr/>
          <p:nvPr/>
        </p:nvGrpSpPr>
        <p:grpSpPr>
          <a:xfrm>
            <a:off x="0" y="571480"/>
            <a:ext cx="2517775" cy="665163"/>
            <a:chOff x="-17445" y="428604"/>
            <a:chExt cx="2517775" cy="665163"/>
          </a:xfrm>
        </p:grpSpPr>
        <p:pic>
          <p:nvPicPr>
            <p:cNvPr id="12"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7" name="TextBox 104"/>
            <p:cNvSpPr txBox="1"/>
            <p:nvPr/>
          </p:nvSpPr>
          <p:spPr>
            <a:xfrm>
              <a:off x="214282" y="500042"/>
              <a:ext cx="2000264" cy="461665"/>
            </a:xfrm>
            <a:prstGeom prst="rect">
              <a:avLst/>
            </a:prstGeom>
            <a:noFill/>
          </p:spPr>
          <p:txBody>
            <a:bodyPr wrap="square" rtlCol="0">
              <a:spAutoFit/>
            </a:bodyPr>
            <a:lstStyle/>
            <a:p>
              <a:pPr algn="ctr"/>
              <a:r>
                <a:rPr lang="fr-FR" sz="2400"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grpSp>
      <p:sp>
        <p:nvSpPr>
          <p:cNvPr id="9" name="Rectangle 3"/>
          <p:cNvSpPr/>
          <p:nvPr/>
        </p:nvSpPr>
        <p:spPr>
          <a:xfrm>
            <a:off x="755576" y="1772816"/>
            <a:ext cx="7632848" cy="4708981"/>
          </a:xfrm>
          <a:prstGeom prst="rect">
            <a:avLst/>
          </a:prstGeom>
        </p:spPr>
        <p:txBody>
          <a:bodyPr wrap="square">
            <a:spAutoFit/>
          </a:bodyPr>
          <a:lstStyle/>
          <a:p>
            <a:pPr indent="457200" algn="just">
              <a:lnSpc>
                <a:spcPct val="150000"/>
              </a:lnSpc>
            </a:pPr>
            <a:r>
              <a:rPr lang="en-US" sz="2000" b="1" dirty="0" smtClean="0">
                <a:solidFill>
                  <a:srgbClr val="663300"/>
                </a:solidFill>
                <a:latin typeface="Times New Roman" panose="02020603050405020304" pitchFamily="18" charset="0"/>
                <a:cs typeface="Times New Roman" panose="02020603050405020304" pitchFamily="18" charset="0"/>
              </a:rPr>
              <a:t>Writing </a:t>
            </a:r>
            <a:r>
              <a:rPr lang="en-US" sz="2000" b="1" dirty="0">
                <a:solidFill>
                  <a:srgbClr val="663300"/>
                </a:solidFill>
                <a:latin typeface="Times New Roman" panose="02020603050405020304" pitchFamily="18" charset="0"/>
                <a:cs typeface="Times New Roman" panose="02020603050405020304" pitchFamily="18" charset="0"/>
              </a:rPr>
              <a:t>is one of the most important skill in English </a:t>
            </a:r>
            <a:r>
              <a:rPr lang="en-US" sz="2000" b="1" dirty="0" smtClean="0">
                <a:solidFill>
                  <a:srgbClr val="663300"/>
                </a:solidFill>
                <a:latin typeface="Times New Roman" panose="02020603050405020304" pitchFamily="18" charset="0"/>
                <a:cs typeface="Times New Roman" panose="02020603050405020304" pitchFamily="18" charset="0"/>
              </a:rPr>
              <a:t>language, </a:t>
            </a:r>
            <a:r>
              <a:rPr lang="en-US" sz="2000" b="1" dirty="0">
                <a:solidFill>
                  <a:srgbClr val="663300"/>
                </a:solidFill>
                <a:latin typeface="Times New Roman" panose="02020603050405020304" pitchFamily="18" charset="0"/>
                <a:cs typeface="Times New Roman" panose="02020603050405020304" pitchFamily="18" charset="0"/>
              </a:rPr>
              <a:t>which </a:t>
            </a:r>
            <a:r>
              <a:rPr lang="en-US" sz="2000" b="1" dirty="0" smtClean="0">
                <a:solidFill>
                  <a:srgbClr val="663300"/>
                </a:solidFill>
                <a:latin typeface="Times New Roman" panose="02020603050405020304" pitchFamily="18" charset="0"/>
                <a:cs typeface="Times New Roman" panose="02020603050405020304" pitchFamily="18" charset="0"/>
              </a:rPr>
              <a:t>it construct </a:t>
            </a:r>
            <a:r>
              <a:rPr lang="en-US" sz="2000" b="1" dirty="0">
                <a:solidFill>
                  <a:srgbClr val="663300"/>
                </a:solidFill>
                <a:latin typeface="Times New Roman" panose="02020603050405020304" pitchFamily="18" charset="0"/>
                <a:cs typeface="Times New Roman" panose="02020603050405020304" pitchFamily="18" charset="0"/>
              </a:rPr>
              <a:t>larger part from the smaller one; that is the writer uses words </a:t>
            </a:r>
            <a:r>
              <a:rPr lang="en-US" sz="2000" b="1" dirty="0" smtClean="0">
                <a:solidFill>
                  <a:srgbClr val="663300"/>
                </a:solidFill>
                <a:latin typeface="Times New Roman" panose="02020603050405020304" pitchFamily="18" charset="0"/>
                <a:cs typeface="Times New Roman" panose="02020603050405020304" pitchFamily="18" charset="0"/>
              </a:rPr>
              <a:t>to combine </a:t>
            </a:r>
            <a:r>
              <a:rPr lang="en-US" sz="2000" b="1" dirty="0">
                <a:solidFill>
                  <a:srgbClr val="663300"/>
                </a:solidFill>
                <a:latin typeface="Times New Roman" panose="02020603050405020304" pitchFamily="18" charset="0"/>
                <a:cs typeface="Times New Roman" panose="02020603050405020304" pitchFamily="18" charset="0"/>
              </a:rPr>
              <a:t>sentences, sentences to make a paragraph and paragraph to form </a:t>
            </a:r>
            <a:r>
              <a:rPr lang="en-US" sz="2000" b="1" dirty="0" smtClean="0">
                <a:solidFill>
                  <a:srgbClr val="663300"/>
                </a:solidFill>
                <a:latin typeface="Times New Roman" panose="02020603050405020304" pitchFamily="18" charset="0"/>
                <a:cs typeface="Times New Roman" panose="02020603050405020304" pitchFamily="18" charset="0"/>
              </a:rPr>
              <a:t>a whole </a:t>
            </a:r>
            <a:r>
              <a:rPr lang="en-US" sz="2000" b="1" dirty="0">
                <a:solidFill>
                  <a:srgbClr val="663300"/>
                </a:solidFill>
                <a:latin typeface="Times New Roman" panose="02020603050405020304" pitchFamily="18" charset="0"/>
                <a:cs typeface="Times New Roman" panose="02020603050405020304" pitchFamily="18" charset="0"/>
              </a:rPr>
              <a:t>composition. However this </a:t>
            </a:r>
            <a:r>
              <a:rPr lang="en-US" sz="2000" b="1" dirty="0" smtClean="0">
                <a:solidFill>
                  <a:srgbClr val="663300"/>
                </a:solidFill>
                <a:latin typeface="Times New Roman" panose="02020603050405020304" pitchFamily="18" charset="0"/>
                <a:cs typeface="Times New Roman" panose="02020603050405020304" pitchFamily="18" charset="0"/>
              </a:rPr>
              <a:t>Lecture is </a:t>
            </a:r>
            <a:r>
              <a:rPr lang="en-US" sz="2000" b="1" dirty="0">
                <a:solidFill>
                  <a:srgbClr val="663300"/>
                </a:solidFill>
                <a:latin typeface="Times New Roman" panose="02020603050405020304" pitchFamily="18" charset="0"/>
                <a:cs typeface="Times New Roman" panose="02020603050405020304" pitchFamily="18" charset="0"/>
              </a:rPr>
              <a:t>focuses on at one of basic </a:t>
            </a:r>
            <a:r>
              <a:rPr lang="en-US" sz="2000" b="1" dirty="0" smtClean="0">
                <a:solidFill>
                  <a:srgbClr val="663300"/>
                </a:solidFill>
                <a:latin typeface="Times New Roman" panose="02020603050405020304" pitchFamily="18" charset="0"/>
                <a:cs typeface="Times New Roman" panose="02020603050405020304" pitchFamily="18" charset="0"/>
              </a:rPr>
              <a:t>units of</a:t>
            </a:r>
            <a:r>
              <a:rPr lang="en-US" sz="2000" b="1" dirty="0">
                <a:solidFill>
                  <a:srgbClr val="663300"/>
                </a:solidFill>
                <a:latin typeface="Times New Roman" panose="02020603050405020304" pitchFamily="18" charset="0"/>
                <a:cs typeface="Times New Roman" panose="02020603050405020304" pitchFamily="18" charset="0"/>
              </a:rPr>
              <a:t> </a:t>
            </a:r>
            <a:r>
              <a:rPr lang="en-US" sz="2000" b="1" dirty="0" smtClean="0">
                <a:solidFill>
                  <a:srgbClr val="663300"/>
                </a:solidFill>
                <a:latin typeface="Times New Roman" panose="02020603050405020304" pitchFamily="18" charset="0"/>
                <a:cs typeface="Times New Roman" panose="02020603050405020304" pitchFamily="18" charset="0"/>
              </a:rPr>
              <a:t>great </a:t>
            </a:r>
            <a:r>
              <a:rPr lang="en-US" sz="2000" b="1" dirty="0">
                <a:solidFill>
                  <a:srgbClr val="663300"/>
                </a:solidFill>
                <a:latin typeface="Times New Roman" panose="02020603050405020304" pitchFamily="18" charset="0"/>
                <a:cs typeface="Times New Roman" panose="02020603050405020304" pitchFamily="18" charset="0"/>
              </a:rPr>
              <a:t>writing that deal with paragraph </a:t>
            </a:r>
            <a:r>
              <a:rPr lang="en-US" sz="2000" b="1" dirty="0" smtClean="0">
                <a:solidFill>
                  <a:srgbClr val="663300"/>
                </a:solidFill>
                <a:latin typeface="Times New Roman" panose="02020603050405020304" pitchFamily="18" charset="0"/>
                <a:cs typeface="Times New Roman" panose="02020603050405020304" pitchFamily="18" charset="0"/>
              </a:rPr>
              <a:t>writing. Mastering </a:t>
            </a:r>
            <a:r>
              <a:rPr lang="en-US" sz="2000" b="1" dirty="0">
                <a:solidFill>
                  <a:srgbClr val="663300"/>
                </a:solidFill>
                <a:latin typeface="Times New Roman" panose="02020603050405020304" pitchFamily="18" charset="0"/>
                <a:cs typeface="Times New Roman" panose="02020603050405020304" pitchFamily="18" charset="0"/>
              </a:rPr>
              <a:t>the art </a:t>
            </a:r>
            <a:r>
              <a:rPr lang="en-US" sz="2000" b="1" dirty="0" smtClean="0">
                <a:solidFill>
                  <a:srgbClr val="663300"/>
                </a:solidFill>
                <a:latin typeface="Times New Roman" panose="02020603050405020304" pitchFamily="18" charset="0"/>
                <a:cs typeface="Times New Roman" panose="02020603050405020304" pitchFamily="18" charset="0"/>
              </a:rPr>
              <a:t>of writing </a:t>
            </a:r>
            <a:r>
              <a:rPr lang="en-US" sz="2000" b="1" dirty="0">
                <a:solidFill>
                  <a:srgbClr val="663300"/>
                </a:solidFill>
                <a:latin typeface="Times New Roman" panose="02020603050405020304" pitchFamily="18" charset="0"/>
                <a:cs typeface="Times New Roman" panose="02020603050405020304" pitchFamily="18" charset="0"/>
              </a:rPr>
              <a:t>a paragraph is essential to success in any form of </a:t>
            </a:r>
            <a:r>
              <a:rPr lang="en-US" sz="2000" b="1" dirty="0" smtClean="0">
                <a:solidFill>
                  <a:srgbClr val="663300"/>
                </a:solidFill>
                <a:latin typeface="Times New Roman" panose="02020603050405020304" pitchFamily="18" charset="0"/>
                <a:cs typeface="Times New Roman" panose="02020603050405020304" pitchFamily="18" charset="0"/>
              </a:rPr>
              <a:t>writing. the main goal of this lecture is to help you how to write good paragraphs. </a:t>
            </a:r>
            <a:endParaRPr lang="en-US" sz="2000" b="1" dirty="0">
              <a:solidFill>
                <a:srgbClr val="663300"/>
              </a:solidFill>
              <a:latin typeface="Times New Roman" panose="02020603050405020304" pitchFamily="18" charset="0"/>
              <a:cs typeface="Times New Roman" panose="02020603050405020304" pitchFamily="18" charset="0"/>
            </a:endParaRPr>
          </a:p>
          <a:p>
            <a:pPr algn="just">
              <a:lnSpc>
                <a:spcPct val="150000"/>
              </a:lnSpc>
            </a:pPr>
            <a:endParaRPr lang="en-US" sz="2000" b="1" dirty="0" smtClean="0">
              <a:solidFill>
                <a:srgbClr val="800000"/>
              </a:solidFill>
              <a:latin typeface="Times New Roman" panose="02020603050405020304" pitchFamily="18" charset="0"/>
              <a:cs typeface="Times New Roman" panose="02020603050405020304" pitchFamily="18" charset="0"/>
            </a:endParaRPr>
          </a:p>
          <a:p>
            <a:pPr algn="just">
              <a:lnSpc>
                <a:spcPct val="150000"/>
              </a:lnSpc>
            </a:pPr>
            <a:r>
              <a:rPr lang="en-US" sz="2000" b="1" dirty="0" smtClean="0">
                <a:solidFill>
                  <a:srgbClr val="800000"/>
                </a:solidFill>
                <a:latin typeface="Times New Roman" panose="02020603050405020304" pitchFamily="18" charset="0"/>
                <a:cs typeface="Times New Roman" panose="02020603050405020304" pitchFamily="18" charset="0"/>
              </a:rPr>
              <a:t> </a:t>
            </a:r>
            <a:endParaRPr lang="fr-FR" sz="2000" b="1" dirty="0">
              <a:solidFill>
                <a:srgbClr val="80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advTm="7526">
        <p15:prstTrans prst="curtains"/>
      </p:transition>
    </mc:Choice>
    <mc:Fallback xmlns="">
      <p:transition spd="slow" advTm="752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lide(fromLeft)">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5364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7821"/>
            <a:ext cx="2517775" cy="665163"/>
            <a:chOff x="-17445" y="428604"/>
            <a:chExt cx="2517775" cy="665163"/>
          </a:xfrm>
        </p:grpSpPr>
        <p:pic>
          <p:nvPicPr>
            <p:cNvPr id="10"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531401"/>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12" name="Parallélogramme 23"/>
          <p:cNvSpPr/>
          <p:nvPr/>
        </p:nvSpPr>
        <p:spPr>
          <a:xfrm>
            <a:off x="255592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13" name="Parallélogramme 24"/>
          <p:cNvSpPr/>
          <p:nvPr/>
        </p:nvSpPr>
        <p:spPr>
          <a:xfrm>
            <a:off x="3851920" y="-24"/>
            <a:ext cx="1368000"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009999">
                    <a:lumMod val="50000"/>
                  </a:srgbClr>
                </a:solidFill>
                <a:latin typeface="Times New Roman" pitchFamily="18" charset="0"/>
                <a:cs typeface="Times New Roman" pitchFamily="18" charset="0"/>
              </a:rPr>
              <a:t>Narrative </a:t>
            </a:r>
            <a:r>
              <a:rPr lang="fr-FR" sz="1400" b="1" dirty="0" err="1">
                <a:solidFill>
                  <a:srgbClr val="009999">
                    <a:lumMod val="50000"/>
                  </a:srgbClr>
                </a:solidFill>
                <a:latin typeface="Times New Roman" pitchFamily="18" charset="0"/>
                <a:cs typeface="Times New Roman" pitchFamily="18" charset="0"/>
              </a:rPr>
              <a:t>paragraph</a:t>
            </a:r>
            <a:endParaRPr lang="fr-FR" sz="1400" b="1" dirty="0">
              <a:solidFill>
                <a:srgbClr val="009999">
                  <a:lumMod val="50000"/>
                </a:srgbClr>
              </a:solidFill>
              <a:latin typeface="Times New Roman" pitchFamily="18" charset="0"/>
              <a:cs typeface="Times New Roman" pitchFamily="18" charset="0"/>
            </a:endParaRPr>
          </a:p>
        </p:txBody>
      </p:sp>
      <p:sp>
        <p:nvSpPr>
          <p:cNvPr id="14"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15" name="Parallélogramme 26"/>
          <p:cNvSpPr/>
          <p:nvPr/>
        </p:nvSpPr>
        <p:spPr>
          <a:xfrm>
            <a:off x="6444360"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16" name="Parallélogramme 20"/>
          <p:cNvSpPr/>
          <p:nvPr/>
        </p:nvSpPr>
        <p:spPr>
          <a:xfrm>
            <a:off x="7739942" y="0"/>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rgbClr val="FFFFFF"/>
                </a:solidFill>
                <a:latin typeface="Times New Roman" pitchFamily="18" charset="0"/>
                <a:cs typeface="Times New Roman" pitchFamily="18" charset="0"/>
              </a:rPr>
              <a:t>Other Types of </a:t>
            </a:r>
            <a:r>
              <a:rPr lang="fr-FR" sz="1200" b="1" dirty="0" err="1">
                <a:solidFill>
                  <a:srgbClr val="FFFFFF"/>
                </a:solidFill>
                <a:latin typeface="Times New Roman" pitchFamily="18" charset="0"/>
                <a:cs typeface="Times New Roman" pitchFamily="18" charset="0"/>
              </a:rPr>
              <a:t>paragraphs</a:t>
            </a:r>
            <a:r>
              <a:rPr lang="fr-FR" sz="1200" b="1" dirty="0">
                <a:solidFill>
                  <a:srgbClr val="FFFFFF"/>
                </a:solidFill>
                <a:latin typeface="Times New Roman" pitchFamily="18" charset="0"/>
                <a:cs typeface="Times New Roman" pitchFamily="18" charset="0"/>
              </a:rPr>
              <a:t> </a:t>
            </a:r>
          </a:p>
        </p:txBody>
      </p:sp>
      <p:grpSp>
        <p:nvGrpSpPr>
          <p:cNvPr id="17" name="Group 58"/>
          <p:cNvGrpSpPr>
            <a:grpSpLocks/>
          </p:cNvGrpSpPr>
          <p:nvPr/>
        </p:nvGrpSpPr>
        <p:grpSpPr bwMode="auto">
          <a:xfrm rot="16200000" flipH="1">
            <a:off x="3790678" y="173232"/>
            <a:ext cx="108000" cy="1260000"/>
            <a:chOff x="3424" y="1389"/>
            <a:chExt cx="182" cy="2132"/>
          </a:xfrm>
        </p:grpSpPr>
        <p:sp>
          <p:nvSpPr>
            <p:cNvPr id="1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0" name="مستطيل 19"/>
          <p:cNvSpPr/>
          <p:nvPr/>
        </p:nvSpPr>
        <p:spPr>
          <a:xfrm>
            <a:off x="5072066" y="-47993"/>
            <a:ext cx="1666132" cy="746743"/>
          </a:xfrm>
          <a:prstGeom prst="rect">
            <a:avLst/>
          </a:prstGeom>
        </p:spPr>
        <p:txBody>
          <a:bodyPr wrap="square">
            <a:spAutoFit/>
          </a:bodyPr>
          <a:lstStyle/>
          <a:p>
            <a:pPr marL="0" lvl="1" algn="ctr"/>
            <a:r>
              <a:rPr lang="fr-FR" sz="110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a:p>
            <a:pPr marL="0" lvl="1" algn="ctr">
              <a:lnSpc>
                <a:spcPct val="150000"/>
              </a:lnSpc>
            </a:pPr>
            <a:endParaRPr lang="fr-FR" sz="1100" b="1" dirty="0" smtClean="0">
              <a:solidFill>
                <a:schemeClr val="bg1"/>
              </a:solidFill>
              <a:latin typeface="Times New Roman" pitchFamily="18" charset="0"/>
              <a:cs typeface="Times New Roman" pitchFamily="18" charset="0"/>
            </a:endParaRPr>
          </a:p>
        </p:txBody>
      </p:sp>
      <p:sp>
        <p:nvSpPr>
          <p:cNvPr id="21" name="مستطيل 20"/>
          <p:cNvSpPr/>
          <p:nvPr/>
        </p:nvSpPr>
        <p:spPr>
          <a:xfrm>
            <a:off x="6480688" y="-27384"/>
            <a:ext cx="1285884" cy="523220"/>
          </a:xfrm>
          <a:prstGeom prst="rect">
            <a:avLst/>
          </a:prstGeom>
        </p:spPr>
        <p:txBody>
          <a:bodyPr wrap="square">
            <a:spAutoFit/>
          </a:bodyPr>
          <a:lstStyle/>
          <a:p>
            <a:pPr marL="0" lvl="1" algn="ctr"/>
            <a:r>
              <a:rPr lang="fr-FR" sz="1400" b="1" dirty="0" smtClean="0">
                <a:latin typeface="Times New Roman" pitchFamily="18" charset="0"/>
                <a:cs typeface="Times New Roman" pitchFamily="18" charset="0"/>
              </a:rPr>
              <a:t> </a:t>
            </a:r>
            <a:r>
              <a:rPr lang="fr-FR" sz="140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 Persuasive </a:t>
            </a:r>
            <a:r>
              <a:rPr lang="fr-FR" sz="1400" b="1" dirty="0" err="1">
                <a:solidFill>
                  <a:srgbClr val="FFFFFF"/>
                </a:solidFill>
                <a:latin typeface="Times New Roman" pitchFamily="18" charset="0"/>
                <a:cs typeface="Times New Roman" pitchFamily="18" charset="0"/>
              </a:rPr>
              <a:t>paragraph</a:t>
            </a:r>
            <a:endParaRPr lang="fr-FR" sz="1400" b="1" dirty="0" smtClean="0">
              <a:solidFill>
                <a:schemeClr val="bg1"/>
              </a:solidFill>
              <a:latin typeface="Times New Roman" pitchFamily="18" charset="0"/>
              <a:cs typeface="Times New Roman" pitchFamily="18" charset="0"/>
            </a:endParaRPr>
          </a:p>
        </p:txBody>
      </p:sp>
      <p:grpSp>
        <p:nvGrpSpPr>
          <p:cNvPr id="26" name="Group 58"/>
          <p:cNvGrpSpPr>
            <a:grpSpLocks/>
          </p:cNvGrpSpPr>
          <p:nvPr/>
        </p:nvGrpSpPr>
        <p:grpSpPr bwMode="auto">
          <a:xfrm rot="16200000" flipH="1">
            <a:off x="5005124" y="173232"/>
            <a:ext cx="108000" cy="1260000"/>
            <a:chOff x="3424" y="1389"/>
            <a:chExt cx="182" cy="2132"/>
          </a:xfrm>
        </p:grpSpPr>
        <p:sp>
          <p:nvSpPr>
            <p:cNvPr id="2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29" name="Picture 2" descr="C:\Users\must19\Desktop\taous ppt\Spheres\CRIMSON.png"/>
          <p:cNvPicPr>
            <a:picLocks noChangeAspect="1" noChangeArrowheads="1"/>
          </p:cNvPicPr>
          <p:nvPr/>
        </p:nvPicPr>
        <p:blipFill>
          <a:blip r:embed="rId3" cstate="print"/>
          <a:srcRect/>
          <a:stretch>
            <a:fillRect/>
          </a:stretch>
        </p:blipFill>
        <p:spPr bwMode="auto">
          <a:xfrm>
            <a:off x="4214810" y="571480"/>
            <a:ext cx="481045" cy="481045"/>
          </a:xfrm>
          <a:prstGeom prst="rect">
            <a:avLst/>
          </a:prstGeom>
          <a:ln>
            <a:noFill/>
          </a:ln>
          <a:effectLst>
            <a:outerShdw blurRad="190500" algn="tl" rotWithShape="0">
              <a:srgbClr val="000000">
                <a:alpha val="70000"/>
              </a:srgbClr>
            </a:outerShdw>
          </a:effectLst>
        </p:spPr>
      </p:pic>
      <p:sp>
        <p:nvSpPr>
          <p:cNvPr id="30" name="TextBox 7"/>
          <p:cNvSpPr txBox="1"/>
          <p:nvPr/>
        </p:nvSpPr>
        <p:spPr>
          <a:xfrm>
            <a:off x="1187624" y="2516703"/>
            <a:ext cx="7056784" cy="1684564"/>
          </a:xfrm>
          <a:prstGeom prst="rect">
            <a:avLst/>
          </a:prstGeom>
          <a:noFill/>
        </p:spPr>
        <p:txBody>
          <a:bodyPr wrap="square" rtlCol="0">
            <a:spAutoFit/>
          </a:bodyPr>
          <a:lstStyle/>
          <a:p>
            <a:pPr algn="ctr">
              <a:lnSpc>
                <a:spcPct val="200000"/>
              </a:lnSpc>
            </a:pPr>
            <a:r>
              <a:rPr lang="en-US" sz="2800" b="1" dirty="0">
                <a:solidFill>
                  <a:srgbClr val="663300"/>
                </a:solidFill>
                <a:latin typeface="Times New Roman" panose="02020603050405020304" pitchFamily="18" charset="0"/>
                <a:cs typeface="Times New Roman" panose="02020603050405020304" pitchFamily="18" charset="0"/>
              </a:rPr>
              <a:t>E</a:t>
            </a:r>
            <a:r>
              <a:rPr lang="en-US" sz="2800" b="1" dirty="0" smtClean="0">
                <a:solidFill>
                  <a:srgbClr val="663300"/>
                </a:solidFill>
                <a:latin typeface="Times New Roman" panose="02020603050405020304" pitchFamily="18" charset="0"/>
                <a:cs typeface="Times New Roman" panose="02020603050405020304" pitchFamily="18" charset="0"/>
              </a:rPr>
              <a:t>xpository </a:t>
            </a:r>
            <a:r>
              <a:rPr lang="en-US" sz="2800" b="1" dirty="0">
                <a:solidFill>
                  <a:srgbClr val="663300"/>
                </a:solidFill>
                <a:latin typeface="Times New Roman" panose="02020603050405020304" pitchFamily="18" charset="0"/>
                <a:cs typeface="Times New Roman" panose="02020603050405020304" pitchFamily="18" charset="0"/>
              </a:rPr>
              <a:t>paragraph gives direction or uses facts and details to explain information.</a:t>
            </a:r>
          </a:p>
        </p:txBody>
      </p:sp>
      <p:sp>
        <p:nvSpPr>
          <p:cNvPr id="31" name="TextBox 8"/>
          <p:cNvSpPr txBox="1"/>
          <p:nvPr/>
        </p:nvSpPr>
        <p:spPr>
          <a:xfrm>
            <a:off x="1043608" y="1868631"/>
            <a:ext cx="3672408" cy="523220"/>
          </a:xfrm>
          <a:prstGeom prst="rect">
            <a:avLst/>
          </a:prstGeom>
          <a:noFill/>
        </p:spPr>
        <p:txBody>
          <a:bodyPr wrap="square" rtlCol="0">
            <a:spAutoFit/>
          </a:bodyPr>
          <a:lstStyle/>
          <a:p>
            <a:r>
              <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3. Expository </a:t>
            </a:r>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endPar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358367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2.77778E-6 1.85185E-6 L 0.1467 0.00092 " pathEditMode="relative" rAng="0" ptsTypes="AA">
                                      <p:cBhvr>
                                        <p:cTn id="6" dur="2100" fill="hold"/>
                                        <p:tgtEl>
                                          <p:spTgt spid="29"/>
                                        </p:tgtEl>
                                        <p:attrNameLst>
                                          <p:attrName>ppt_x</p:attrName>
                                          <p:attrName>ppt_y</p:attrName>
                                        </p:attrNameLst>
                                      </p:cBhvr>
                                      <p:rCtr x="73" y="0"/>
                                    </p:animMotion>
                                  </p:childTnLst>
                                </p:cTn>
                              </p:par>
                              <p:par>
                                <p:cTn id="7" presetID="29"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anim calcmode="lin" valueType="num">
                                      <p:cBhvr>
                                        <p:cTn id="9" dur="1400" fill="hold"/>
                                        <p:tgtEl>
                                          <p:spTgt spid="26"/>
                                        </p:tgtEl>
                                        <p:attrNameLst>
                                          <p:attrName>ppt_x</p:attrName>
                                        </p:attrNameLst>
                                      </p:cBhvr>
                                      <p:tavLst>
                                        <p:tav tm="0">
                                          <p:val>
                                            <p:strVal val="#ppt_x-.2"/>
                                          </p:val>
                                        </p:tav>
                                        <p:tav tm="100000">
                                          <p:val>
                                            <p:strVal val="#ppt_x"/>
                                          </p:val>
                                        </p:tav>
                                      </p:tavLst>
                                    </p:anim>
                                    <p:anim calcmode="lin" valueType="num">
                                      <p:cBhvr>
                                        <p:cTn id="10" dur="14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11" dur="1400"/>
                                        <p:tgtEl>
                                          <p:spTgt spid="26"/>
                                        </p:tgtEl>
                                      </p:cBhvr>
                                    </p:animEffect>
                                  </p:childTnLst>
                                </p:cTn>
                              </p:par>
                              <p:par>
                                <p:cTn id="12" presetID="1" presetClass="emph" presetSubtype="2" fill="hold" nodeType="withEffect">
                                  <p:stCondLst>
                                    <p:cond delay="0"/>
                                  </p:stCondLst>
                                  <p:childTnLst>
                                    <p:animClr clrSpc="rgb" dir="cw">
                                      <p:cBhvr>
                                        <p:cTn id="13" dur="2000" fill="hold"/>
                                        <p:tgtEl>
                                          <p:spTgt spid="13"/>
                                        </p:tgtEl>
                                        <p:attrNameLst>
                                          <p:attrName>fillcolor</p:attrName>
                                        </p:attrNameLst>
                                      </p:cBhvr>
                                      <p:to>
                                        <a:schemeClr val="accent1"/>
                                      </p:to>
                                    </p:animClr>
                                    <p:set>
                                      <p:cBhvr>
                                        <p:cTn id="14" dur="2000" fill="hold"/>
                                        <p:tgtEl>
                                          <p:spTgt spid="13"/>
                                        </p:tgtEl>
                                        <p:attrNameLst>
                                          <p:attrName>fill.type</p:attrName>
                                        </p:attrNameLst>
                                      </p:cBhvr>
                                      <p:to>
                                        <p:strVal val="solid"/>
                                      </p:to>
                                    </p:set>
                                    <p:set>
                                      <p:cBhvr>
                                        <p:cTn id="15" dur="2000" fill="hold"/>
                                        <p:tgtEl>
                                          <p:spTgt spid="13"/>
                                        </p:tgtEl>
                                        <p:attrNameLst>
                                          <p:attrName>fill.on</p:attrName>
                                        </p:attrNameLst>
                                      </p:cBhvr>
                                      <p:to>
                                        <p:strVal val="true"/>
                                      </p:to>
                                    </p:set>
                                  </p:childTnLst>
                                </p:cTn>
                              </p:par>
                              <p:par>
                                <p:cTn id="16" presetID="3" presetClass="emph" presetSubtype="2" fill="hold" grpId="0" nodeType="withEffect">
                                  <p:stCondLst>
                                    <p:cond delay="0"/>
                                  </p:stCondLst>
                                  <p:childTnLst>
                                    <p:animClr clrSpc="rgb" dir="cw">
                                      <p:cBhvr override="childStyle">
                                        <p:cTn id="17" dur="2000" fill="hold"/>
                                        <p:tgtEl>
                                          <p:spTgt spid="13"/>
                                        </p:tgtEl>
                                        <p:attrNameLst>
                                          <p:attrName>style.color</p:attrName>
                                        </p:attrNameLst>
                                      </p:cBhvr>
                                      <p:to>
                                        <a:schemeClr val="bg1"/>
                                      </p:to>
                                    </p:animClr>
                                  </p:childTnLst>
                                </p:cTn>
                              </p:par>
                              <p:par>
                                <p:cTn id="18" presetID="1" presetClass="emph" presetSubtype="2" fill="hold" nodeType="withEffect">
                                  <p:stCondLst>
                                    <p:cond delay="0"/>
                                  </p:stCondLst>
                                  <p:childTnLst>
                                    <p:animClr clrSpc="rgb" dir="cw">
                                      <p:cBhvr>
                                        <p:cTn id="19" dur="2000" fill="hold"/>
                                        <p:tgtEl>
                                          <p:spTgt spid="14"/>
                                        </p:tgtEl>
                                        <p:attrNameLst>
                                          <p:attrName>fillcolor</p:attrName>
                                        </p:attrNameLst>
                                      </p:cBhvr>
                                      <p:to>
                                        <a:schemeClr val="bg1"/>
                                      </p:to>
                                    </p:animClr>
                                    <p:set>
                                      <p:cBhvr>
                                        <p:cTn id="20" dur="2000" fill="hold"/>
                                        <p:tgtEl>
                                          <p:spTgt spid="14"/>
                                        </p:tgtEl>
                                        <p:attrNameLst>
                                          <p:attrName>fill.type</p:attrName>
                                        </p:attrNameLst>
                                      </p:cBhvr>
                                      <p:to>
                                        <p:strVal val="solid"/>
                                      </p:to>
                                    </p:set>
                                    <p:set>
                                      <p:cBhvr>
                                        <p:cTn id="21" dur="2000" fill="hold"/>
                                        <p:tgtEl>
                                          <p:spTgt spid="14"/>
                                        </p:tgtEl>
                                        <p:attrNameLst>
                                          <p:attrName>fill.on</p:attrName>
                                        </p:attrNameLst>
                                      </p:cBhvr>
                                      <p:to>
                                        <p:strVal val="true"/>
                                      </p:to>
                                    </p:set>
                                  </p:childTnLst>
                                </p:cTn>
                              </p:par>
                              <p:par>
                                <p:cTn id="22" presetID="3" presetClass="emph" presetSubtype="2" fill="hold" grpId="0" nodeType="withEffect">
                                  <p:stCondLst>
                                    <p:cond delay="0"/>
                                  </p:stCondLst>
                                  <p:childTnLst>
                                    <p:animClr clrSpc="rgb" dir="cw">
                                      <p:cBhvr override="childStyle">
                                        <p:cTn id="23" dur="2000" fill="hold"/>
                                        <p:tgtEl>
                                          <p:spTgt spid="20"/>
                                        </p:tgtEl>
                                        <p:attrNameLst>
                                          <p:attrName>style.color</p:attrName>
                                        </p:attrNameLst>
                                      </p:cBhvr>
                                      <p:to>
                                        <a:schemeClr val="hlink"/>
                                      </p:to>
                                    </p:animClr>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1000"/>
                                        <p:tgtEl>
                                          <p:spTgt spid="31"/>
                                        </p:tgtEl>
                                      </p:cBhvr>
                                    </p:animEffect>
                                    <p:anim calcmode="lin" valueType="num">
                                      <p:cBhvr>
                                        <p:cTn id="29" dur="1000" fill="hold"/>
                                        <p:tgtEl>
                                          <p:spTgt spid="31"/>
                                        </p:tgtEl>
                                        <p:attrNameLst>
                                          <p:attrName>ppt_x</p:attrName>
                                        </p:attrNameLst>
                                      </p:cBhvr>
                                      <p:tavLst>
                                        <p:tav tm="0">
                                          <p:val>
                                            <p:strVal val="#ppt_x"/>
                                          </p:val>
                                        </p:tav>
                                        <p:tav tm="100000">
                                          <p:val>
                                            <p:strVal val="#ppt_x"/>
                                          </p:val>
                                        </p:tav>
                                      </p:tavLst>
                                    </p:anim>
                                    <p:anim calcmode="lin" valueType="num">
                                      <p:cBhvr>
                                        <p:cTn id="30" dur="1000" fill="hold"/>
                                        <p:tgtEl>
                                          <p:spTgt spid="31"/>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1000"/>
                                        <p:tgtEl>
                                          <p:spTgt spid="30"/>
                                        </p:tgtEl>
                                      </p:cBhvr>
                                    </p:animEffect>
                                    <p:anim calcmode="lin" valueType="num">
                                      <p:cBhvr>
                                        <p:cTn id="34" dur="1000" fill="hold"/>
                                        <p:tgtEl>
                                          <p:spTgt spid="30"/>
                                        </p:tgtEl>
                                        <p:attrNameLst>
                                          <p:attrName>ppt_x</p:attrName>
                                        </p:attrNameLst>
                                      </p:cBhvr>
                                      <p:tavLst>
                                        <p:tav tm="0">
                                          <p:val>
                                            <p:strVal val="#ppt_x"/>
                                          </p:val>
                                        </p:tav>
                                        <p:tav tm="100000">
                                          <p:val>
                                            <p:strVal val="#ppt_x"/>
                                          </p:val>
                                        </p:tav>
                                      </p:tavLst>
                                    </p:anim>
                                    <p:anim calcmode="lin" valueType="num">
                                      <p:cBhvr>
                                        <p:cTn id="3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0" grpId="0"/>
      <p:bldP spid="30" grpId="0"/>
      <p:bldP spid="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07712" y="785794"/>
            <a:ext cx="5364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7821"/>
            <a:ext cx="2517775" cy="665163"/>
            <a:chOff x="-17445" y="428604"/>
            <a:chExt cx="2517775" cy="665163"/>
          </a:xfrm>
        </p:grpSpPr>
        <p:pic>
          <p:nvPicPr>
            <p:cNvPr id="10"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531401"/>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12" name="Parallélogramme 23"/>
          <p:cNvSpPr/>
          <p:nvPr/>
        </p:nvSpPr>
        <p:spPr>
          <a:xfrm>
            <a:off x="2555776"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13" name="Parallélogramme 24"/>
          <p:cNvSpPr/>
          <p:nvPr/>
        </p:nvSpPr>
        <p:spPr>
          <a:xfrm>
            <a:off x="3851920" y="-24"/>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chemeClr val="bg1"/>
                </a:solidFill>
                <a:latin typeface="Times New Roman" pitchFamily="18" charset="0"/>
                <a:cs typeface="Times New Roman" pitchFamily="18" charset="0"/>
              </a:rPr>
              <a:t>Narrative </a:t>
            </a:r>
            <a:r>
              <a:rPr lang="fr-FR" sz="1400" b="1" dirty="0" err="1">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sp>
        <p:nvSpPr>
          <p:cNvPr id="14" name="Parallélogramme 25"/>
          <p:cNvSpPr/>
          <p:nvPr/>
        </p:nvSpPr>
        <p:spPr>
          <a:xfrm>
            <a:off x="5148064" y="0"/>
            <a:ext cx="1368000"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15" name="Parallélogramme 26"/>
          <p:cNvSpPr/>
          <p:nvPr/>
        </p:nvSpPr>
        <p:spPr>
          <a:xfrm>
            <a:off x="6444360"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16" name="Parallélogramme 20"/>
          <p:cNvSpPr/>
          <p:nvPr/>
        </p:nvSpPr>
        <p:spPr>
          <a:xfrm>
            <a:off x="7739942" y="0"/>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rgbClr val="FFFFFF"/>
                </a:solidFill>
                <a:latin typeface="Times New Roman" pitchFamily="18" charset="0"/>
                <a:cs typeface="Times New Roman" pitchFamily="18" charset="0"/>
              </a:rPr>
              <a:t>Other Types of </a:t>
            </a:r>
            <a:r>
              <a:rPr lang="fr-FR" sz="1200" b="1" dirty="0" err="1">
                <a:solidFill>
                  <a:srgbClr val="FFFFFF"/>
                </a:solidFill>
                <a:latin typeface="Times New Roman" pitchFamily="18" charset="0"/>
                <a:cs typeface="Times New Roman" pitchFamily="18" charset="0"/>
              </a:rPr>
              <a:t>paragraphs</a:t>
            </a:r>
            <a:r>
              <a:rPr lang="fr-FR" sz="1200" b="1" dirty="0">
                <a:solidFill>
                  <a:srgbClr val="FFFFFF"/>
                </a:solidFill>
                <a:latin typeface="Times New Roman" pitchFamily="18" charset="0"/>
                <a:cs typeface="Times New Roman" pitchFamily="18" charset="0"/>
              </a:rPr>
              <a:t> </a:t>
            </a:r>
          </a:p>
        </p:txBody>
      </p:sp>
      <p:grpSp>
        <p:nvGrpSpPr>
          <p:cNvPr id="17" name="Group 58"/>
          <p:cNvGrpSpPr>
            <a:grpSpLocks/>
          </p:cNvGrpSpPr>
          <p:nvPr/>
        </p:nvGrpSpPr>
        <p:grpSpPr bwMode="auto">
          <a:xfrm rot="16200000" flipH="1">
            <a:off x="3790678" y="173232"/>
            <a:ext cx="108000" cy="1260000"/>
            <a:chOff x="3424" y="1389"/>
            <a:chExt cx="182" cy="2132"/>
          </a:xfrm>
        </p:grpSpPr>
        <p:sp>
          <p:nvSpPr>
            <p:cNvPr id="1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0" name="مستطيل 19"/>
          <p:cNvSpPr/>
          <p:nvPr/>
        </p:nvSpPr>
        <p:spPr>
          <a:xfrm>
            <a:off x="5036538" y="-47993"/>
            <a:ext cx="1666132" cy="746743"/>
          </a:xfrm>
          <a:prstGeom prst="rect">
            <a:avLst/>
          </a:prstGeom>
        </p:spPr>
        <p:txBody>
          <a:bodyPr wrap="square">
            <a:spAutoFit/>
          </a:bodyPr>
          <a:lstStyle/>
          <a:p>
            <a:pPr marL="0" lvl="1" algn="ctr"/>
            <a:r>
              <a:rPr lang="fr-FR" sz="1100" b="1" dirty="0" smtClean="0">
                <a:solidFill>
                  <a:schemeClr val="accent1">
                    <a:lumMod val="50000"/>
                  </a:schemeClr>
                </a:solidFill>
                <a:latin typeface="Times New Roman" pitchFamily="18" charset="0"/>
                <a:cs typeface="Times New Roman" pitchFamily="18" charset="0"/>
              </a:rPr>
              <a:t> </a:t>
            </a:r>
            <a:r>
              <a:rPr lang="fr-FR" sz="1400" b="1" dirty="0">
                <a:solidFill>
                  <a:schemeClr val="accent1">
                    <a:lumMod val="50000"/>
                  </a:schemeClr>
                </a:solidFill>
                <a:latin typeface="Times New Roman" pitchFamily="18" charset="0"/>
                <a:cs typeface="Times New Roman" pitchFamily="18" charset="0"/>
              </a:rPr>
              <a:t>Expository </a:t>
            </a:r>
            <a:r>
              <a:rPr lang="fr-FR" sz="1400" b="1" dirty="0" err="1">
                <a:solidFill>
                  <a:schemeClr val="accent1">
                    <a:lumMod val="50000"/>
                  </a:schemeClr>
                </a:solidFill>
                <a:latin typeface="Times New Roman" pitchFamily="18" charset="0"/>
                <a:cs typeface="Times New Roman" pitchFamily="18" charset="0"/>
              </a:rPr>
              <a:t>paragraph</a:t>
            </a:r>
            <a:endParaRPr lang="fr-FR" sz="1400" b="1" dirty="0">
              <a:solidFill>
                <a:schemeClr val="accent1">
                  <a:lumMod val="50000"/>
                </a:schemeClr>
              </a:solidFill>
              <a:latin typeface="Times New Roman" pitchFamily="18" charset="0"/>
              <a:cs typeface="Times New Roman" pitchFamily="18" charset="0"/>
            </a:endParaRPr>
          </a:p>
          <a:p>
            <a:pPr marL="0" lvl="1" algn="ctr">
              <a:lnSpc>
                <a:spcPct val="150000"/>
              </a:lnSpc>
            </a:pPr>
            <a:endParaRPr lang="fr-FR" sz="1100" b="1" dirty="0" smtClean="0">
              <a:solidFill>
                <a:schemeClr val="bg1"/>
              </a:solidFill>
              <a:latin typeface="Times New Roman" pitchFamily="18" charset="0"/>
              <a:cs typeface="Times New Roman" pitchFamily="18" charset="0"/>
            </a:endParaRPr>
          </a:p>
        </p:txBody>
      </p:sp>
      <p:sp>
        <p:nvSpPr>
          <p:cNvPr id="21" name="مستطيل 20"/>
          <p:cNvSpPr/>
          <p:nvPr/>
        </p:nvSpPr>
        <p:spPr>
          <a:xfrm>
            <a:off x="6480688" y="-27384"/>
            <a:ext cx="1285884" cy="523220"/>
          </a:xfrm>
          <a:prstGeom prst="rect">
            <a:avLst/>
          </a:prstGeom>
        </p:spPr>
        <p:txBody>
          <a:bodyPr wrap="square">
            <a:spAutoFit/>
          </a:bodyPr>
          <a:lstStyle/>
          <a:p>
            <a:pPr marL="0" lvl="1" algn="ctr"/>
            <a:r>
              <a:rPr lang="fr-FR" sz="1400" b="1" dirty="0" smtClean="0">
                <a:latin typeface="Times New Roman" pitchFamily="18" charset="0"/>
                <a:cs typeface="Times New Roman" pitchFamily="18" charset="0"/>
              </a:rPr>
              <a:t> </a:t>
            </a:r>
            <a:r>
              <a:rPr lang="fr-FR" sz="140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 Persuasive </a:t>
            </a:r>
            <a:r>
              <a:rPr lang="fr-FR" sz="1400" b="1" dirty="0" err="1">
                <a:solidFill>
                  <a:srgbClr val="FFFFFF"/>
                </a:solidFill>
                <a:latin typeface="Times New Roman" pitchFamily="18" charset="0"/>
                <a:cs typeface="Times New Roman" pitchFamily="18" charset="0"/>
              </a:rPr>
              <a:t>paragraph</a:t>
            </a:r>
            <a:endParaRPr lang="fr-FR" sz="1400" b="1" dirty="0" smtClean="0">
              <a:solidFill>
                <a:schemeClr val="bg1"/>
              </a:solidFill>
              <a:latin typeface="Times New Roman" pitchFamily="18" charset="0"/>
              <a:cs typeface="Times New Roman" pitchFamily="18" charset="0"/>
            </a:endParaRPr>
          </a:p>
        </p:txBody>
      </p:sp>
      <p:grpSp>
        <p:nvGrpSpPr>
          <p:cNvPr id="26" name="Group 58"/>
          <p:cNvGrpSpPr>
            <a:grpSpLocks/>
          </p:cNvGrpSpPr>
          <p:nvPr/>
        </p:nvGrpSpPr>
        <p:grpSpPr bwMode="auto">
          <a:xfrm rot="16200000" flipH="1">
            <a:off x="5005124" y="173232"/>
            <a:ext cx="108000" cy="1260000"/>
            <a:chOff x="3424" y="1389"/>
            <a:chExt cx="182" cy="2132"/>
          </a:xfrm>
        </p:grpSpPr>
        <p:sp>
          <p:nvSpPr>
            <p:cNvPr id="2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29" name="Picture 2" descr="C:\Users\must19\Desktop\taous ppt\Spheres\CRIMSON.png"/>
          <p:cNvPicPr>
            <a:picLocks noChangeAspect="1" noChangeArrowheads="1"/>
          </p:cNvPicPr>
          <p:nvPr/>
        </p:nvPicPr>
        <p:blipFill>
          <a:blip r:embed="rId3" cstate="print"/>
          <a:srcRect/>
          <a:stretch>
            <a:fillRect/>
          </a:stretch>
        </p:blipFill>
        <p:spPr bwMode="auto">
          <a:xfrm>
            <a:off x="5531115" y="571480"/>
            <a:ext cx="481045" cy="481045"/>
          </a:xfrm>
          <a:prstGeom prst="rect">
            <a:avLst/>
          </a:prstGeom>
          <a:ln>
            <a:noFill/>
          </a:ln>
          <a:effectLst>
            <a:outerShdw blurRad="190500" algn="tl" rotWithShape="0">
              <a:srgbClr val="000000">
                <a:alpha val="70000"/>
              </a:srgbClr>
            </a:outerShdw>
          </a:effectLst>
        </p:spPr>
      </p:pic>
      <p:sp>
        <p:nvSpPr>
          <p:cNvPr id="32" name="TextBox 1"/>
          <p:cNvSpPr txBox="1"/>
          <p:nvPr/>
        </p:nvSpPr>
        <p:spPr>
          <a:xfrm>
            <a:off x="611560" y="1556792"/>
            <a:ext cx="7848872" cy="4201150"/>
          </a:xfrm>
          <a:prstGeom prst="rect">
            <a:avLst/>
          </a:prstGeom>
          <a:noFill/>
        </p:spPr>
        <p:txBody>
          <a:bodyPr wrap="square" rtlCol="0">
            <a:spAutoFit/>
          </a:bodyPr>
          <a:lstStyle/>
          <a:p>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indent="432000" algn="just">
              <a:lnSpc>
                <a:spcPct val="150000"/>
              </a:lnSpc>
            </a:pPr>
            <a:r>
              <a:rPr lang="en-US" b="1" dirty="0">
                <a:solidFill>
                  <a:srgbClr val="663300"/>
                </a:solidFill>
                <a:latin typeface="Times New Roman" panose="02020603050405020304" pitchFamily="18" charset="0"/>
                <a:cs typeface="Times New Roman" panose="02020603050405020304" pitchFamily="18" charset="0"/>
              </a:rPr>
              <a:t>On July 16, 1969, the Apollo 11 spacecraft launched from the Kennedy Space Center in Florida. Its mission was to go where no human being had gone </a:t>
            </a:r>
            <a:r>
              <a:rPr lang="en-US" b="1" dirty="0" smtClean="0">
                <a:solidFill>
                  <a:srgbClr val="663300"/>
                </a:solidFill>
                <a:latin typeface="Times New Roman" panose="02020603050405020304" pitchFamily="18" charset="0"/>
                <a:cs typeface="Times New Roman" panose="02020603050405020304" pitchFamily="18" charset="0"/>
              </a:rPr>
              <a:t>before—the </a:t>
            </a:r>
            <a:r>
              <a:rPr lang="en-US" b="1" dirty="0">
                <a:solidFill>
                  <a:srgbClr val="663300"/>
                </a:solidFill>
                <a:latin typeface="Times New Roman" panose="02020603050405020304" pitchFamily="18" charset="0"/>
                <a:cs typeface="Times New Roman" panose="02020603050405020304" pitchFamily="18" charset="0"/>
              </a:rPr>
              <a:t>moon! The crew consisted of Neil Armstrong, Michael Collins, and Buzz </a:t>
            </a:r>
            <a:r>
              <a:rPr lang="en-US" b="1" dirty="0" err="1">
                <a:solidFill>
                  <a:srgbClr val="663300"/>
                </a:solidFill>
                <a:latin typeface="Times New Roman" panose="02020603050405020304" pitchFamily="18" charset="0"/>
                <a:cs typeface="Times New Roman" panose="02020603050405020304" pitchFamily="18" charset="0"/>
              </a:rPr>
              <a:t>Aldrin</a:t>
            </a:r>
            <a:r>
              <a:rPr lang="en-US" b="1" dirty="0">
                <a:solidFill>
                  <a:srgbClr val="663300"/>
                </a:solidFill>
                <a:latin typeface="Times New Roman" panose="02020603050405020304" pitchFamily="18" charset="0"/>
                <a:cs typeface="Times New Roman" panose="02020603050405020304" pitchFamily="18" charset="0"/>
              </a:rPr>
              <a:t>. The spacecraft landed on the moon in the Sea of Tranquility, a basaltic flood plain, on July 20, 1969. The moonwalk took place the following day. On July 21, 1969, at precisely 10:56 EDT, Commander Neil Armstrong emerged from the Lunar Module and took his famous first step onto the moon’s surface. He declared, “That’s one small step for man, one giant leap for mankind.” It was a monumental moment in human history!</a:t>
            </a:r>
            <a:endParaRPr lang="fr-FR"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0220969"/>
      </p:ext>
    </p:extLst>
  </p:cSld>
  <p:clrMapOvr>
    <a:masterClrMapping/>
  </p:clrMapOvr>
  <p:transition spd="med">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5364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7821"/>
            <a:ext cx="2517775" cy="665163"/>
            <a:chOff x="-17445" y="428604"/>
            <a:chExt cx="2517775" cy="665163"/>
          </a:xfrm>
        </p:grpSpPr>
        <p:pic>
          <p:nvPicPr>
            <p:cNvPr id="10"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531401"/>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12" name="Parallélogramme 23"/>
          <p:cNvSpPr/>
          <p:nvPr/>
        </p:nvSpPr>
        <p:spPr>
          <a:xfrm>
            <a:off x="255592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13"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14" name="Parallélogramme 25"/>
          <p:cNvSpPr/>
          <p:nvPr/>
        </p:nvSpPr>
        <p:spPr>
          <a:xfrm>
            <a:off x="5148064" y="0"/>
            <a:ext cx="1368000"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15" name="Parallélogramme 26"/>
          <p:cNvSpPr/>
          <p:nvPr/>
        </p:nvSpPr>
        <p:spPr>
          <a:xfrm>
            <a:off x="6444360"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16" name="Parallélogramme 20"/>
          <p:cNvSpPr/>
          <p:nvPr/>
        </p:nvSpPr>
        <p:spPr>
          <a:xfrm>
            <a:off x="7739942" y="0"/>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rgbClr val="FFFFFF"/>
                </a:solidFill>
                <a:latin typeface="Times New Roman" pitchFamily="18" charset="0"/>
                <a:cs typeface="Times New Roman" pitchFamily="18" charset="0"/>
              </a:rPr>
              <a:t>Other Types of </a:t>
            </a:r>
            <a:r>
              <a:rPr lang="fr-FR" sz="1200" b="1" dirty="0" err="1">
                <a:solidFill>
                  <a:srgbClr val="FFFFFF"/>
                </a:solidFill>
                <a:latin typeface="Times New Roman" pitchFamily="18" charset="0"/>
                <a:cs typeface="Times New Roman" pitchFamily="18" charset="0"/>
              </a:rPr>
              <a:t>paragraphs</a:t>
            </a:r>
            <a:r>
              <a:rPr lang="fr-FR" sz="1200" b="1" dirty="0">
                <a:solidFill>
                  <a:srgbClr val="FFFFFF"/>
                </a:solidFill>
                <a:latin typeface="Times New Roman" pitchFamily="18" charset="0"/>
                <a:cs typeface="Times New Roman" pitchFamily="18" charset="0"/>
              </a:rPr>
              <a:t> </a:t>
            </a:r>
          </a:p>
        </p:txBody>
      </p:sp>
      <p:grpSp>
        <p:nvGrpSpPr>
          <p:cNvPr id="17" name="Group 58"/>
          <p:cNvGrpSpPr>
            <a:grpSpLocks/>
          </p:cNvGrpSpPr>
          <p:nvPr/>
        </p:nvGrpSpPr>
        <p:grpSpPr bwMode="auto">
          <a:xfrm rot="16200000" flipH="1">
            <a:off x="3768744" y="191232"/>
            <a:ext cx="108000" cy="1224000"/>
            <a:chOff x="3424" y="1389"/>
            <a:chExt cx="182" cy="2132"/>
          </a:xfrm>
        </p:grpSpPr>
        <p:sp>
          <p:nvSpPr>
            <p:cNvPr id="1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0" name="مستطيل 19"/>
          <p:cNvSpPr/>
          <p:nvPr/>
        </p:nvSpPr>
        <p:spPr>
          <a:xfrm>
            <a:off x="5214942" y="-47993"/>
            <a:ext cx="1357322" cy="736548"/>
          </a:xfrm>
          <a:prstGeom prst="rect">
            <a:avLst/>
          </a:prstGeom>
        </p:spPr>
        <p:txBody>
          <a:bodyPr wrap="square">
            <a:spAutoFit/>
          </a:bodyPr>
          <a:lstStyle/>
          <a:p>
            <a:pPr marL="0" lvl="1" algn="ct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rgbClr val="009999">
                    <a:lumMod val="50000"/>
                  </a:srgbClr>
                </a:solidFill>
                <a:latin typeface="Times New Roman" pitchFamily="18" charset="0"/>
                <a:cs typeface="Times New Roman" pitchFamily="18" charset="0"/>
              </a:rPr>
              <a:t>Expository </a:t>
            </a:r>
            <a:r>
              <a:rPr lang="fr-FR" sz="1400" b="1" dirty="0" err="1">
                <a:solidFill>
                  <a:srgbClr val="009999">
                    <a:lumMod val="50000"/>
                  </a:srgbClr>
                </a:solidFill>
                <a:latin typeface="Times New Roman" pitchFamily="18" charset="0"/>
                <a:cs typeface="Times New Roman" pitchFamily="18" charset="0"/>
              </a:rPr>
              <a:t>paragraph</a:t>
            </a:r>
            <a:endParaRPr lang="fr-FR" sz="1400" b="1" dirty="0">
              <a:solidFill>
                <a:srgbClr val="009999">
                  <a:lumMod val="50000"/>
                </a:srgbClr>
              </a:solidFill>
              <a:latin typeface="Times New Roman" pitchFamily="18" charset="0"/>
              <a:cs typeface="Times New Roman" pitchFamily="18" charset="0"/>
            </a:endParaRPr>
          </a:p>
          <a:p>
            <a:pPr marL="0" lvl="1" algn="ctr">
              <a:lnSpc>
                <a:spcPct val="150000"/>
              </a:lnSpc>
            </a:pPr>
            <a:endParaRPr lang="fr-FR" sz="1050" b="1" dirty="0" smtClean="0">
              <a:solidFill>
                <a:schemeClr val="accent1">
                  <a:lumMod val="75000"/>
                </a:schemeClr>
              </a:solidFill>
              <a:latin typeface="Times New Roman" pitchFamily="18" charset="0"/>
              <a:cs typeface="Times New Roman" pitchFamily="18" charset="0"/>
            </a:endParaRPr>
          </a:p>
        </p:txBody>
      </p:sp>
      <p:sp>
        <p:nvSpPr>
          <p:cNvPr id="21" name="مستطيل 20"/>
          <p:cNvSpPr/>
          <p:nvPr/>
        </p:nvSpPr>
        <p:spPr>
          <a:xfrm>
            <a:off x="6536736" y="-46548"/>
            <a:ext cx="1285884" cy="523220"/>
          </a:xfrm>
          <a:prstGeom prst="rect">
            <a:avLst/>
          </a:prstGeom>
        </p:spPr>
        <p:txBody>
          <a:bodyPr wrap="square">
            <a:spAutoFit/>
          </a:bodyPr>
          <a:lstStyle/>
          <a:p>
            <a:pPr marL="0" lvl="1" algn="ctr"/>
            <a:r>
              <a:rPr lang="fr-FR" sz="900" b="1" dirty="0" smtClean="0">
                <a:latin typeface="Times New Roman" pitchFamily="18" charset="0"/>
                <a:cs typeface="Times New Roman" pitchFamily="18" charset="0"/>
              </a:rPr>
              <a:t> </a:t>
            </a: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Persuasive </a:t>
            </a:r>
            <a:r>
              <a:rPr lang="fr-FR" sz="1400" b="1" dirty="0" err="1" smtClean="0">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grpSp>
        <p:nvGrpSpPr>
          <p:cNvPr id="22" name="Group 58"/>
          <p:cNvGrpSpPr>
            <a:grpSpLocks/>
          </p:cNvGrpSpPr>
          <p:nvPr/>
        </p:nvGrpSpPr>
        <p:grpSpPr bwMode="auto">
          <a:xfrm rot="16200000" flipH="1">
            <a:off x="5082744" y="101231"/>
            <a:ext cx="108000" cy="1404000"/>
            <a:chOff x="3424" y="1389"/>
            <a:chExt cx="182" cy="2132"/>
          </a:xfrm>
        </p:grpSpPr>
        <p:sp>
          <p:nvSpPr>
            <p:cNvPr id="2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25" name="Group 58"/>
          <p:cNvGrpSpPr>
            <a:grpSpLocks/>
          </p:cNvGrpSpPr>
          <p:nvPr/>
        </p:nvGrpSpPr>
        <p:grpSpPr bwMode="auto">
          <a:xfrm rot="16200000" flipH="1">
            <a:off x="6298330" y="83232"/>
            <a:ext cx="108000" cy="1440000"/>
            <a:chOff x="3424" y="1389"/>
            <a:chExt cx="182" cy="2132"/>
          </a:xfrm>
        </p:grpSpPr>
        <p:sp>
          <p:nvSpPr>
            <p:cNvPr id="2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28" name="Picture 2" descr="C:\Users\must19\Desktop\taous ppt\Spheres\CRIMSON.png"/>
          <p:cNvPicPr>
            <a:picLocks noChangeAspect="1" noChangeArrowheads="1"/>
          </p:cNvPicPr>
          <p:nvPr/>
        </p:nvPicPr>
        <p:blipFill>
          <a:blip r:embed="rId3" cstate="print"/>
          <a:srcRect/>
          <a:stretch>
            <a:fillRect/>
          </a:stretch>
        </p:blipFill>
        <p:spPr bwMode="auto">
          <a:xfrm>
            <a:off x="5572132" y="590501"/>
            <a:ext cx="481045" cy="481045"/>
          </a:xfrm>
          <a:prstGeom prst="rect">
            <a:avLst/>
          </a:prstGeom>
          <a:ln>
            <a:noFill/>
          </a:ln>
          <a:effectLst>
            <a:outerShdw blurRad="190500" algn="tl" rotWithShape="0">
              <a:srgbClr val="000000">
                <a:alpha val="70000"/>
              </a:srgbClr>
            </a:outerShdw>
          </a:effectLst>
        </p:spPr>
      </p:pic>
      <p:sp>
        <p:nvSpPr>
          <p:cNvPr id="29" name="TextBox 3"/>
          <p:cNvSpPr txBox="1"/>
          <p:nvPr/>
        </p:nvSpPr>
        <p:spPr>
          <a:xfrm>
            <a:off x="971600" y="2276872"/>
            <a:ext cx="7272808" cy="2308324"/>
          </a:xfrm>
          <a:prstGeom prst="rect">
            <a:avLst/>
          </a:prstGeom>
          <a:noFill/>
        </p:spPr>
        <p:txBody>
          <a:bodyPr wrap="square" rtlCol="0">
            <a:spAutoFit/>
          </a:bodyPr>
          <a:lstStyle/>
          <a:p>
            <a:pPr indent="457200" algn="just">
              <a:lnSpc>
                <a:spcPct val="200000"/>
              </a:lnSpc>
            </a:pPr>
            <a:r>
              <a:rPr lang="en-US" sz="2400" b="1" dirty="0">
                <a:solidFill>
                  <a:srgbClr val="663300"/>
                </a:solidFill>
                <a:latin typeface="Times New Roman" panose="02020603050405020304" pitchFamily="18" charset="0"/>
                <a:cs typeface="Times New Roman" panose="02020603050405020304" pitchFamily="18" charset="0"/>
              </a:rPr>
              <a:t>persuasive writing is trying to persuade or </a:t>
            </a:r>
            <a:r>
              <a:rPr lang="en-US" sz="2400" b="1" dirty="0" smtClean="0">
                <a:solidFill>
                  <a:srgbClr val="663300"/>
                </a:solidFill>
                <a:latin typeface="Times New Roman" panose="02020603050405020304" pitchFamily="18" charset="0"/>
                <a:cs typeface="Times New Roman" panose="02020603050405020304" pitchFamily="18" charset="0"/>
              </a:rPr>
              <a:t>convince others that the </a:t>
            </a:r>
            <a:r>
              <a:rPr lang="en-US" sz="2400" b="1" dirty="0">
                <a:solidFill>
                  <a:srgbClr val="663300"/>
                </a:solidFill>
                <a:latin typeface="Times New Roman" panose="02020603050405020304" pitchFamily="18" charset="0"/>
                <a:cs typeface="Times New Roman" panose="02020603050405020304" pitchFamily="18" charset="0"/>
              </a:rPr>
              <a:t>people ought to believe or acts as </a:t>
            </a:r>
            <a:r>
              <a:rPr lang="en-US" sz="2400" b="1" dirty="0" smtClean="0">
                <a:solidFill>
                  <a:srgbClr val="663300"/>
                </a:solidFill>
                <a:latin typeface="Times New Roman" panose="02020603050405020304" pitchFamily="18" charset="0"/>
                <a:cs typeface="Times New Roman" panose="02020603050405020304" pitchFamily="18" charset="0"/>
              </a:rPr>
              <a:t>the writer </a:t>
            </a:r>
            <a:r>
              <a:rPr lang="en-US" sz="2400" b="1" dirty="0">
                <a:solidFill>
                  <a:srgbClr val="663300"/>
                </a:solidFill>
                <a:latin typeface="Times New Roman" panose="02020603050405020304" pitchFamily="18" charset="0"/>
                <a:cs typeface="Times New Roman" panose="02020603050405020304" pitchFamily="18" charset="0"/>
              </a:rPr>
              <a:t>wishes to believe or act.</a:t>
            </a:r>
            <a:endParaRPr lang="fr-FR" sz="2400" b="1" dirty="0">
              <a:solidFill>
                <a:srgbClr val="663300"/>
              </a:solidFill>
              <a:latin typeface="Times New Roman" panose="02020603050405020304" pitchFamily="18" charset="0"/>
              <a:cs typeface="Times New Roman" panose="02020603050405020304" pitchFamily="18" charset="0"/>
            </a:endParaRPr>
          </a:p>
        </p:txBody>
      </p:sp>
      <p:sp>
        <p:nvSpPr>
          <p:cNvPr id="2" name="مربع نص 1"/>
          <p:cNvSpPr txBox="1"/>
          <p:nvPr/>
        </p:nvSpPr>
        <p:spPr>
          <a:xfrm>
            <a:off x="827584" y="1619508"/>
            <a:ext cx="3456384"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4. Persuasive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88758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500" fill="hold"/>
                                        <p:tgtEl>
                                          <p:spTgt spid="25"/>
                                        </p:tgtEl>
                                        <p:attrNameLst>
                                          <p:attrName>ppt_x</p:attrName>
                                        </p:attrNameLst>
                                      </p:cBhvr>
                                      <p:tavLst>
                                        <p:tav tm="0">
                                          <p:val>
                                            <p:strVal val="#ppt_x-.2"/>
                                          </p:val>
                                        </p:tav>
                                        <p:tav tm="100000">
                                          <p:val>
                                            <p:strVal val="#ppt_x"/>
                                          </p:val>
                                        </p:tav>
                                      </p:tavLst>
                                    </p:anim>
                                    <p:anim calcmode="lin" valueType="num">
                                      <p:cBhvr>
                                        <p:cTn id="8" dur="15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1500"/>
                                        <p:tgtEl>
                                          <p:spTgt spid="25"/>
                                        </p:tgtEl>
                                      </p:cBhvr>
                                    </p:animEffect>
                                  </p:childTnLst>
                                </p:cTn>
                              </p:par>
                              <p:par>
                                <p:cTn id="10" presetID="63" presetClass="path" presetSubtype="0" accel="50000" decel="50000" fill="hold" nodeType="withEffect">
                                  <p:stCondLst>
                                    <p:cond delay="0"/>
                                  </p:stCondLst>
                                  <p:childTnLst>
                                    <p:animMotion origin="layout" path="M -4.16667E-6 -4.07407E-6 L 0.14063 -4.07407E-6 " pathEditMode="relative" rAng="0" ptsTypes="AA">
                                      <p:cBhvr>
                                        <p:cTn id="11" dur="2000" fill="hold"/>
                                        <p:tgtEl>
                                          <p:spTgt spid="28"/>
                                        </p:tgtEl>
                                        <p:attrNameLst>
                                          <p:attrName>ppt_x</p:attrName>
                                          <p:attrName>ppt_y</p:attrName>
                                        </p:attrNameLst>
                                      </p:cBhvr>
                                      <p:rCtr x="70" y="0"/>
                                    </p:animMotion>
                                  </p:childTnLst>
                                </p:cTn>
                              </p:par>
                              <p:par>
                                <p:cTn id="12" presetID="1" presetClass="emph" presetSubtype="2" fill="hold" nodeType="withEffect">
                                  <p:stCondLst>
                                    <p:cond delay="0"/>
                                  </p:stCondLst>
                                  <p:childTnLst>
                                    <p:animClr clrSpc="rgb" dir="cw">
                                      <p:cBhvr>
                                        <p:cTn id="13" dur="2600" fill="hold"/>
                                        <p:tgtEl>
                                          <p:spTgt spid="14"/>
                                        </p:tgtEl>
                                        <p:attrNameLst>
                                          <p:attrName>fillcolor</p:attrName>
                                        </p:attrNameLst>
                                      </p:cBhvr>
                                      <p:to>
                                        <a:schemeClr val="accent1"/>
                                      </p:to>
                                    </p:animClr>
                                    <p:set>
                                      <p:cBhvr>
                                        <p:cTn id="14" dur="2600" fill="hold"/>
                                        <p:tgtEl>
                                          <p:spTgt spid="14"/>
                                        </p:tgtEl>
                                        <p:attrNameLst>
                                          <p:attrName>fill.type</p:attrName>
                                        </p:attrNameLst>
                                      </p:cBhvr>
                                      <p:to>
                                        <p:strVal val="solid"/>
                                      </p:to>
                                    </p:set>
                                    <p:set>
                                      <p:cBhvr>
                                        <p:cTn id="15" dur="2600" fill="hold"/>
                                        <p:tgtEl>
                                          <p:spTgt spid="14"/>
                                        </p:tgtEl>
                                        <p:attrNameLst>
                                          <p:attrName>fill.on</p:attrName>
                                        </p:attrNameLst>
                                      </p:cBhvr>
                                      <p:to>
                                        <p:strVal val="true"/>
                                      </p:to>
                                    </p:set>
                                  </p:childTnLst>
                                </p:cTn>
                              </p:par>
                              <p:par>
                                <p:cTn id="16" presetID="3" presetClass="emph" presetSubtype="2" fill="hold" nodeType="withEffect">
                                  <p:stCondLst>
                                    <p:cond delay="0"/>
                                  </p:stCondLst>
                                  <p:childTnLst>
                                    <p:animClr clrSpc="rgb" dir="cw">
                                      <p:cBhvr override="childStyle">
                                        <p:cTn id="17" dur="2600" fill="hold"/>
                                        <p:tgtEl>
                                          <p:spTgt spid="20">
                                            <p:txEl>
                                              <p:pRg st="0" end="0"/>
                                            </p:txEl>
                                          </p:spTgt>
                                        </p:tgtEl>
                                        <p:attrNameLst>
                                          <p:attrName>style.color</p:attrName>
                                        </p:attrNameLst>
                                      </p:cBhvr>
                                      <p:to>
                                        <a:schemeClr val="bg1"/>
                                      </p:to>
                                    </p:animClr>
                                  </p:childTnLst>
                                </p:cTn>
                              </p:par>
                              <p:par>
                                <p:cTn id="18" presetID="1" presetClass="emph" presetSubtype="2" fill="hold" nodeType="withEffect">
                                  <p:stCondLst>
                                    <p:cond delay="0"/>
                                  </p:stCondLst>
                                  <p:childTnLst>
                                    <p:animClr clrSpc="rgb" dir="cw">
                                      <p:cBhvr>
                                        <p:cTn id="19" dur="2600" fill="hold"/>
                                        <p:tgtEl>
                                          <p:spTgt spid="15"/>
                                        </p:tgtEl>
                                        <p:attrNameLst>
                                          <p:attrName>fillcolor</p:attrName>
                                        </p:attrNameLst>
                                      </p:cBhvr>
                                      <p:to>
                                        <a:schemeClr val="bg1"/>
                                      </p:to>
                                    </p:animClr>
                                    <p:set>
                                      <p:cBhvr>
                                        <p:cTn id="20" dur="2600" fill="hold"/>
                                        <p:tgtEl>
                                          <p:spTgt spid="15"/>
                                        </p:tgtEl>
                                        <p:attrNameLst>
                                          <p:attrName>fill.type</p:attrName>
                                        </p:attrNameLst>
                                      </p:cBhvr>
                                      <p:to>
                                        <p:strVal val="solid"/>
                                      </p:to>
                                    </p:set>
                                    <p:set>
                                      <p:cBhvr>
                                        <p:cTn id="21" dur="2600" fill="hold"/>
                                        <p:tgtEl>
                                          <p:spTgt spid="15"/>
                                        </p:tgtEl>
                                        <p:attrNameLst>
                                          <p:attrName>fill.on</p:attrName>
                                        </p:attrNameLst>
                                      </p:cBhvr>
                                      <p:to>
                                        <p:strVal val="true"/>
                                      </p:to>
                                    </p:set>
                                  </p:childTnLst>
                                </p:cTn>
                              </p:par>
                              <p:par>
                                <p:cTn id="22" presetID="3" presetClass="emph" presetSubtype="2" fill="hold" nodeType="withEffect">
                                  <p:stCondLst>
                                    <p:cond delay="0"/>
                                  </p:stCondLst>
                                  <p:childTnLst>
                                    <p:animClr clrSpc="rgb" dir="cw">
                                      <p:cBhvr override="childStyle">
                                        <p:cTn id="23" dur="2600" fill="hold"/>
                                        <p:tgtEl>
                                          <p:spTgt spid="21">
                                            <p:txEl>
                                              <p:pRg st="0" end="0"/>
                                            </p:txEl>
                                          </p:spTgt>
                                        </p:tgtEl>
                                        <p:attrNameLst>
                                          <p:attrName>style.color</p:attrName>
                                        </p:attrNameLst>
                                      </p:cBhvr>
                                      <p:to>
                                        <a:schemeClr val="hlink"/>
                                      </p:to>
                                    </p:animClr>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1000"/>
                                        <p:tgtEl>
                                          <p:spTgt spid="29"/>
                                        </p:tgtEl>
                                      </p:cBhvr>
                                    </p:animEffect>
                                    <p:anim calcmode="lin" valueType="num">
                                      <p:cBhvr>
                                        <p:cTn id="34" dur="1000" fill="hold"/>
                                        <p:tgtEl>
                                          <p:spTgt spid="29"/>
                                        </p:tgtEl>
                                        <p:attrNameLst>
                                          <p:attrName>ppt_x</p:attrName>
                                        </p:attrNameLst>
                                      </p:cBhvr>
                                      <p:tavLst>
                                        <p:tav tm="0">
                                          <p:val>
                                            <p:strVal val="#ppt_x"/>
                                          </p:val>
                                        </p:tav>
                                        <p:tav tm="100000">
                                          <p:val>
                                            <p:strVal val="#ppt_x"/>
                                          </p:val>
                                        </p:tav>
                                      </p:tavLst>
                                    </p:anim>
                                    <p:anim calcmode="lin" valueType="num">
                                      <p:cBhvr>
                                        <p:cTn id="3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5364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7821"/>
            <a:ext cx="2517775" cy="665163"/>
            <a:chOff x="-17445" y="428604"/>
            <a:chExt cx="2517775" cy="665163"/>
          </a:xfrm>
        </p:grpSpPr>
        <p:pic>
          <p:nvPicPr>
            <p:cNvPr id="10"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531401"/>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12" name="Parallélogramme 23"/>
          <p:cNvSpPr/>
          <p:nvPr/>
        </p:nvSpPr>
        <p:spPr>
          <a:xfrm>
            <a:off x="2555776"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13"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14" name="Parallélogramme 25"/>
          <p:cNvSpPr/>
          <p:nvPr/>
        </p:nvSpPr>
        <p:spPr>
          <a:xfrm>
            <a:off x="5148064"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15" name="Parallélogramme 26"/>
          <p:cNvSpPr/>
          <p:nvPr/>
        </p:nvSpPr>
        <p:spPr>
          <a:xfrm>
            <a:off x="6444360" y="0"/>
            <a:ext cx="1368000"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16" name="Parallélogramme 20"/>
          <p:cNvSpPr/>
          <p:nvPr/>
        </p:nvSpPr>
        <p:spPr>
          <a:xfrm>
            <a:off x="7739942" y="0"/>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rgbClr val="FFFFFF"/>
                </a:solidFill>
                <a:latin typeface="Times New Roman" pitchFamily="18" charset="0"/>
                <a:cs typeface="Times New Roman" pitchFamily="18" charset="0"/>
              </a:rPr>
              <a:t>Other Types of </a:t>
            </a:r>
            <a:r>
              <a:rPr lang="fr-FR" sz="1200" b="1" dirty="0" err="1">
                <a:solidFill>
                  <a:srgbClr val="FFFFFF"/>
                </a:solidFill>
                <a:latin typeface="Times New Roman" pitchFamily="18" charset="0"/>
                <a:cs typeface="Times New Roman" pitchFamily="18" charset="0"/>
              </a:rPr>
              <a:t>paragraphs</a:t>
            </a:r>
            <a:r>
              <a:rPr lang="fr-FR" sz="1200" b="1" dirty="0">
                <a:solidFill>
                  <a:srgbClr val="FFFFFF"/>
                </a:solidFill>
                <a:latin typeface="Times New Roman" pitchFamily="18" charset="0"/>
                <a:cs typeface="Times New Roman" pitchFamily="18" charset="0"/>
              </a:rPr>
              <a:t> </a:t>
            </a:r>
          </a:p>
        </p:txBody>
      </p:sp>
      <p:grpSp>
        <p:nvGrpSpPr>
          <p:cNvPr id="17" name="Group 58"/>
          <p:cNvGrpSpPr>
            <a:grpSpLocks/>
          </p:cNvGrpSpPr>
          <p:nvPr/>
        </p:nvGrpSpPr>
        <p:grpSpPr bwMode="auto">
          <a:xfrm rot="16200000" flipH="1">
            <a:off x="3768744" y="191232"/>
            <a:ext cx="108000" cy="1224000"/>
            <a:chOff x="3424" y="1389"/>
            <a:chExt cx="182" cy="2132"/>
          </a:xfrm>
        </p:grpSpPr>
        <p:sp>
          <p:nvSpPr>
            <p:cNvPr id="1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0" name="مستطيل 19"/>
          <p:cNvSpPr/>
          <p:nvPr/>
        </p:nvSpPr>
        <p:spPr>
          <a:xfrm>
            <a:off x="5214942" y="-47993"/>
            <a:ext cx="1357322" cy="765594"/>
          </a:xfrm>
          <a:prstGeom prst="rect">
            <a:avLst/>
          </a:prstGeom>
        </p:spPr>
        <p:txBody>
          <a:bodyPr wrap="square">
            <a:spAutoFit/>
          </a:bodyPr>
          <a:lstStyle/>
          <a:p>
            <a:pPr marL="0" lvl="1" algn="ct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Expository </a:t>
            </a:r>
            <a:r>
              <a:rPr lang="fr-FR" sz="1400" b="1" dirty="0" err="1">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a:p>
            <a:pPr marL="0" lvl="1" algn="ctr">
              <a:lnSpc>
                <a:spcPct val="150000"/>
              </a:lnSpc>
            </a:pPr>
            <a:endParaRPr lang="fr-FR" sz="1050" b="1" dirty="0" smtClean="0">
              <a:solidFill>
                <a:schemeClr val="bg1"/>
              </a:solidFill>
              <a:latin typeface="Times New Roman" pitchFamily="18" charset="0"/>
              <a:cs typeface="Times New Roman" pitchFamily="18" charset="0"/>
            </a:endParaRPr>
          </a:p>
        </p:txBody>
      </p:sp>
      <p:sp>
        <p:nvSpPr>
          <p:cNvPr id="21" name="مستطيل 20"/>
          <p:cNvSpPr/>
          <p:nvPr/>
        </p:nvSpPr>
        <p:spPr>
          <a:xfrm>
            <a:off x="6536736" y="-46548"/>
            <a:ext cx="1285884" cy="523220"/>
          </a:xfrm>
          <a:prstGeom prst="rect">
            <a:avLst/>
          </a:prstGeom>
        </p:spPr>
        <p:txBody>
          <a:bodyPr wrap="square">
            <a:spAutoFit/>
          </a:bodyPr>
          <a:lstStyle/>
          <a:p>
            <a:pPr marL="0" lvl="1" algn="ctr"/>
            <a:r>
              <a:rPr lang="fr-FR" sz="900" b="1" dirty="0" smtClean="0">
                <a:latin typeface="Times New Roman" pitchFamily="18" charset="0"/>
                <a:cs typeface="Times New Roman" pitchFamily="18" charset="0"/>
              </a:rPr>
              <a:t> </a:t>
            </a:r>
            <a:r>
              <a:rPr lang="fr-FR" sz="1050" b="1" dirty="0" smtClean="0">
                <a:solidFill>
                  <a:schemeClr val="bg1"/>
                </a:solidFill>
                <a:latin typeface="Times New Roman" pitchFamily="18" charset="0"/>
                <a:cs typeface="Times New Roman" pitchFamily="18" charset="0"/>
              </a:rPr>
              <a:t> </a:t>
            </a:r>
            <a:r>
              <a:rPr lang="fr-FR" sz="1400" b="1" dirty="0">
                <a:solidFill>
                  <a:schemeClr val="accent1">
                    <a:lumMod val="50000"/>
                  </a:schemeClr>
                </a:solidFill>
                <a:latin typeface="Times New Roman" pitchFamily="18" charset="0"/>
                <a:cs typeface="Times New Roman" pitchFamily="18" charset="0"/>
              </a:rPr>
              <a:t>Persuasive </a:t>
            </a:r>
            <a:r>
              <a:rPr lang="fr-FR" sz="1400" b="1" dirty="0" err="1" smtClean="0">
                <a:solidFill>
                  <a:schemeClr val="accent1">
                    <a:lumMod val="50000"/>
                  </a:schemeClr>
                </a:solidFill>
                <a:latin typeface="Times New Roman" pitchFamily="18" charset="0"/>
                <a:cs typeface="Times New Roman" pitchFamily="18" charset="0"/>
              </a:rPr>
              <a:t>paragraph</a:t>
            </a:r>
            <a:endParaRPr lang="fr-FR" sz="1400" b="1" dirty="0">
              <a:solidFill>
                <a:schemeClr val="accent1">
                  <a:lumMod val="50000"/>
                </a:schemeClr>
              </a:solidFill>
              <a:latin typeface="Times New Roman" pitchFamily="18" charset="0"/>
              <a:cs typeface="Times New Roman" pitchFamily="18" charset="0"/>
            </a:endParaRPr>
          </a:p>
        </p:txBody>
      </p:sp>
      <p:grpSp>
        <p:nvGrpSpPr>
          <p:cNvPr id="22" name="Group 58"/>
          <p:cNvGrpSpPr>
            <a:grpSpLocks/>
          </p:cNvGrpSpPr>
          <p:nvPr/>
        </p:nvGrpSpPr>
        <p:grpSpPr bwMode="auto">
          <a:xfrm rot="16200000" flipH="1">
            <a:off x="5082744" y="101231"/>
            <a:ext cx="108000" cy="1404000"/>
            <a:chOff x="3424" y="1389"/>
            <a:chExt cx="182" cy="2132"/>
          </a:xfrm>
        </p:grpSpPr>
        <p:sp>
          <p:nvSpPr>
            <p:cNvPr id="2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25" name="Group 58"/>
          <p:cNvGrpSpPr>
            <a:grpSpLocks/>
          </p:cNvGrpSpPr>
          <p:nvPr/>
        </p:nvGrpSpPr>
        <p:grpSpPr bwMode="auto">
          <a:xfrm rot="16200000" flipH="1">
            <a:off x="6298330" y="83232"/>
            <a:ext cx="108000" cy="1440000"/>
            <a:chOff x="3424" y="1389"/>
            <a:chExt cx="182" cy="2132"/>
          </a:xfrm>
        </p:grpSpPr>
        <p:sp>
          <p:nvSpPr>
            <p:cNvPr id="2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28" name="Picture 2" descr="C:\Users\must19\Desktop\taous ppt\Spheres\CRIMSON.png"/>
          <p:cNvPicPr>
            <a:picLocks noChangeAspect="1" noChangeArrowheads="1"/>
          </p:cNvPicPr>
          <p:nvPr/>
        </p:nvPicPr>
        <p:blipFill>
          <a:blip r:embed="rId3" cstate="print"/>
          <a:srcRect/>
          <a:stretch>
            <a:fillRect/>
          </a:stretch>
        </p:blipFill>
        <p:spPr bwMode="auto">
          <a:xfrm>
            <a:off x="6827259" y="571691"/>
            <a:ext cx="481045" cy="481045"/>
          </a:xfrm>
          <a:prstGeom prst="rect">
            <a:avLst/>
          </a:prstGeom>
          <a:ln>
            <a:noFill/>
          </a:ln>
          <a:effectLst>
            <a:outerShdw blurRad="190500" algn="tl" rotWithShape="0">
              <a:srgbClr val="000000">
                <a:alpha val="70000"/>
              </a:srgbClr>
            </a:outerShdw>
          </a:effectLst>
        </p:spPr>
      </p:pic>
      <p:sp>
        <p:nvSpPr>
          <p:cNvPr id="30" name="TextBox 6"/>
          <p:cNvSpPr txBox="1"/>
          <p:nvPr/>
        </p:nvSpPr>
        <p:spPr>
          <a:xfrm>
            <a:off x="467544" y="1340768"/>
            <a:ext cx="8352928" cy="4616648"/>
          </a:xfrm>
          <a:prstGeom prst="rect">
            <a:avLst/>
          </a:prstGeom>
          <a:noFill/>
        </p:spPr>
        <p:txBody>
          <a:bodyPr wrap="square" rtlCol="0">
            <a:spAutoFit/>
          </a:bodyPr>
          <a:lstStyle/>
          <a:p>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 </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indent="432000" algn="just">
              <a:lnSpc>
                <a:spcPct val="150000"/>
              </a:lnSpc>
            </a:pPr>
            <a:r>
              <a:rPr lang="en-US" b="1" dirty="0">
                <a:solidFill>
                  <a:srgbClr val="663300"/>
                </a:solidFill>
                <a:latin typeface="Times New Roman" panose="02020603050405020304" pitchFamily="18" charset="0"/>
                <a:cs typeface="Times New Roman" panose="02020603050405020304" pitchFamily="18" charset="0"/>
              </a:rPr>
              <a:t>The school fair is right around the corner, and tickets have just gone on sale. We are selling a limited number of tickets at a discount, so move fast and get yours while they are still available. This is going to be an event you will not want to miss! First off, the school fair is a great value when compared with other forms of entertainment. Also, your ticket purchase will help our school, and when you help the school, it helps the entire community. But that’s not all! Every ticket you purchase enters you in a drawing to win fabulous prizes. And don’t forget, you will have mountains of fun because there are acres and acres of great rides, fun games, and entertaining attractions! Spend time with your family and friends at our school fair. Buy your tickets now!</a:t>
            </a:r>
            <a:endParaRPr lang="fr-FR"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8966882"/>
      </p:ext>
    </p:extLst>
  </p:cSld>
  <p:clrMapOvr>
    <a:masterClrMapping/>
  </p:clrMapOvr>
  <p:transition spd="med">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rgbClr val="FFFFFF"/>
                </a:solidFill>
                <a:latin typeface="Times New Roman" pitchFamily="18" charset="0"/>
                <a:cs typeface="Times New Roman" pitchFamily="18" charset="0"/>
              </a:rPr>
              <a:t>Other Types of </a:t>
            </a:r>
            <a:r>
              <a:rPr lang="fr-FR" sz="1200" b="1" dirty="0" err="1">
                <a:solidFill>
                  <a:srgbClr val="FFFFFF"/>
                </a:solidFill>
                <a:latin typeface="Times New Roman" pitchFamily="18" charset="0"/>
                <a:cs typeface="Times New Roman" pitchFamily="18" charset="0"/>
              </a:rPr>
              <a:t>paragraphs</a:t>
            </a:r>
            <a:r>
              <a:rPr lang="fr-FR" sz="1200" b="1" dirty="0">
                <a:solidFill>
                  <a:srgbClr val="FFFFFF"/>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rgbClr val="009999">
                    <a:lumMod val="50000"/>
                  </a:srgbClr>
                </a:solidFill>
                <a:latin typeface="Times New Roman" pitchFamily="18" charset="0"/>
                <a:cs typeface="Times New Roman" pitchFamily="18" charset="0"/>
              </a:rPr>
              <a:t>Persuasive </a:t>
            </a:r>
            <a:r>
              <a:rPr lang="fr-FR" sz="1400" b="1" dirty="0" err="1" smtClean="0">
                <a:solidFill>
                  <a:srgbClr val="009999">
                    <a:lumMod val="50000"/>
                  </a:srgbClr>
                </a:solidFill>
                <a:latin typeface="Times New Roman" pitchFamily="18" charset="0"/>
                <a:cs typeface="Times New Roman" pitchFamily="18" charset="0"/>
              </a:rPr>
              <a:t>paragraph</a:t>
            </a:r>
            <a:endParaRPr lang="fr-FR" sz="1400" b="1" dirty="0">
              <a:solidFill>
                <a:srgbClr val="009999">
                  <a:lumMod val="50000"/>
                </a:srgbClr>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6786578" y="519063"/>
            <a:ext cx="481045" cy="481045"/>
          </a:xfrm>
          <a:prstGeom prst="rect">
            <a:avLst/>
          </a:prstGeom>
          <a:ln>
            <a:noFill/>
          </a:ln>
          <a:effectLst>
            <a:outerShdw blurRad="190500" algn="tl" rotWithShape="0">
              <a:srgbClr val="000000">
                <a:alpha val="70000"/>
              </a:srgbClr>
            </a:outerShdw>
          </a:effectLst>
        </p:spPr>
      </p:pic>
      <p:sp>
        <p:nvSpPr>
          <p:cNvPr id="2" name="TextBox 1"/>
          <p:cNvSpPr txBox="1"/>
          <p:nvPr/>
        </p:nvSpPr>
        <p:spPr>
          <a:xfrm>
            <a:off x="827584" y="2564904"/>
            <a:ext cx="7920880" cy="1953868"/>
          </a:xfrm>
          <a:prstGeom prst="rect">
            <a:avLst/>
          </a:prstGeom>
          <a:noFill/>
        </p:spPr>
        <p:txBody>
          <a:bodyPr wrap="square" rtlCol="0">
            <a:spAutoFit/>
          </a:bodyPr>
          <a:lstStyle/>
          <a:p>
            <a:pPr algn="just">
              <a:lnSpc>
                <a:spcPct val="150000"/>
              </a:lnSpc>
            </a:pPr>
            <a:r>
              <a:rPr lang="en-US" sz="2800" b="1" dirty="0">
                <a:solidFill>
                  <a:srgbClr val="663300"/>
                </a:solidFill>
                <a:latin typeface="Times New Roman" panose="02020603050405020304" pitchFamily="18" charset="0"/>
                <a:cs typeface="Times New Roman" panose="02020603050405020304" pitchFamily="18" charset="0"/>
              </a:rPr>
              <a:t>An argumentative  paragraph presents a point of view and provides evidence for the point of </a:t>
            </a:r>
            <a:r>
              <a:rPr lang="en-US" sz="2800" b="1" dirty="0" smtClean="0">
                <a:solidFill>
                  <a:srgbClr val="663300"/>
                </a:solidFill>
                <a:latin typeface="Times New Roman" panose="02020603050405020304" pitchFamily="18" charset="0"/>
                <a:cs typeface="Times New Roman" panose="02020603050405020304" pitchFamily="18" charset="0"/>
              </a:rPr>
              <a:t>view taken</a:t>
            </a:r>
            <a:r>
              <a:rPr lang="en-US" sz="2800" b="1" dirty="0">
                <a:solidFill>
                  <a:srgbClr val="663300"/>
                </a:solidFill>
                <a:latin typeface="Times New Roman" panose="02020603050405020304" pitchFamily="18" charset="0"/>
                <a:cs typeface="Times New Roman" panose="02020603050405020304" pitchFamily="18" charset="0"/>
              </a:rPr>
              <a:t>. </a:t>
            </a:r>
            <a:endParaRPr lang="fr-FR" sz="2800" b="1" dirty="0">
              <a:solidFill>
                <a:srgbClr val="6633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043608" y="1628800"/>
            <a:ext cx="4528524" cy="523220"/>
          </a:xfrm>
          <a:prstGeom prst="rect">
            <a:avLst/>
          </a:prstGeom>
          <a:noFill/>
        </p:spPr>
        <p:txBody>
          <a:bodyPr wrap="square" rtlCol="0">
            <a:spAutoFit/>
          </a:bodyPr>
          <a:lstStyle/>
          <a:p>
            <a:r>
              <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Argumentative</a:t>
            </a:r>
            <a:r>
              <a:rPr lang="fr-FR" sz="2000" dirty="0" smtClean="0"/>
              <a:t>  </a:t>
            </a:r>
            <a:r>
              <a:rPr lang="fr-FR" sz="28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r>
              <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p>
        </p:txBody>
      </p:sp>
    </p:spTree>
    <p:extLst>
      <p:ext uri="{BB962C8B-B14F-4D97-AF65-F5344CB8AC3E}">
        <p14:creationId xmlns:p14="http://schemas.microsoft.com/office/powerpoint/2010/main" val="222770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slide(fromLeft)">
                                      <p:cBhvr>
                                        <p:cTn id="7" dur="1700"/>
                                        <p:tgtEl>
                                          <p:spTgt spid="79"/>
                                        </p:tgtEl>
                                      </p:cBhvr>
                                    </p:animEffect>
                                  </p:childTnLst>
                                </p:cTn>
                              </p:par>
                              <p:par>
                                <p:cTn id="8" presetID="63" presetClass="path" presetSubtype="0" accel="50000" decel="50000" fill="hold" nodeType="withEffect">
                                  <p:stCondLst>
                                    <p:cond delay="0"/>
                                  </p:stCondLst>
                                  <p:childTnLst>
                                    <p:animMotion origin="layout" path="M -2.77778E-6 4.07407E-6 L 0.14115 4.07407E-6 " pathEditMode="relative" rAng="0" ptsTypes="AA">
                                      <p:cBhvr>
                                        <p:cTn id="9" dur="2000" fill="hold"/>
                                        <p:tgtEl>
                                          <p:spTgt spid="82"/>
                                        </p:tgtEl>
                                        <p:attrNameLst>
                                          <p:attrName>ppt_x</p:attrName>
                                          <p:attrName>ppt_y</p:attrName>
                                        </p:attrNameLst>
                                      </p:cBhvr>
                                      <p:rCtr x="70" y="0"/>
                                    </p:animMotion>
                                  </p:childTnLst>
                                </p:cTn>
                              </p:par>
                              <p:par>
                                <p:cTn id="10" presetID="1" presetClass="emph" presetSubtype="2" fill="hold" nodeType="withEffect">
                                  <p:stCondLst>
                                    <p:cond delay="0"/>
                                  </p:stCondLst>
                                  <p:childTnLst>
                                    <p:animClr clrSpc="rgb" dir="cw">
                                      <p:cBhvr>
                                        <p:cTn id="11" dur="2500" fill="hold"/>
                                        <p:tgtEl>
                                          <p:spTgt spid="52"/>
                                        </p:tgtEl>
                                        <p:attrNameLst>
                                          <p:attrName>fillcolor</p:attrName>
                                        </p:attrNameLst>
                                      </p:cBhvr>
                                      <p:to>
                                        <a:schemeClr val="accent1"/>
                                      </p:to>
                                    </p:animClr>
                                    <p:set>
                                      <p:cBhvr>
                                        <p:cTn id="12" dur="2500" fill="hold"/>
                                        <p:tgtEl>
                                          <p:spTgt spid="52"/>
                                        </p:tgtEl>
                                        <p:attrNameLst>
                                          <p:attrName>fill.type</p:attrName>
                                        </p:attrNameLst>
                                      </p:cBhvr>
                                      <p:to>
                                        <p:strVal val="solid"/>
                                      </p:to>
                                    </p:set>
                                    <p:set>
                                      <p:cBhvr>
                                        <p:cTn id="13" dur="2500" fill="hold"/>
                                        <p:tgtEl>
                                          <p:spTgt spid="52"/>
                                        </p:tgtEl>
                                        <p:attrNameLst>
                                          <p:attrName>fill.on</p:attrName>
                                        </p:attrNameLst>
                                      </p:cBhvr>
                                      <p:to>
                                        <p:strVal val="true"/>
                                      </p:to>
                                    </p:set>
                                  </p:childTnLst>
                                </p:cTn>
                              </p:par>
                              <p:par>
                                <p:cTn id="14" presetID="3" presetClass="emph" presetSubtype="2" fill="hold" nodeType="withEffect">
                                  <p:stCondLst>
                                    <p:cond delay="0"/>
                                  </p:stCondLst>
                                  <p:childTnLst>
                                    <p:animClr clrSpc="rgb" dir="cw">
                                      <p:cBhvr override="childStyle">
                                        <p:cTn id="15" dur="2500" fill="hold"/>
                                        <p:tgtEl>
                                          <p:spTgt spid="55">
                                            <p:txEl>
                                              <p:pRg st="0" end="0"/>
                                            </p:txEl>
                                          </p:spTgt>
                                        </p:tgtEl>
                                        <p:attrNameLst>
                                          <p:attrName>style.color</p:attrName>
                                        </p:attrNameLst>
                                      </p:cBhvr>
                                      <p:to>
                                        <a:schemeClr val="bg1"/>
                                      </p:to>
                                    </p:animClr>
                                  </p:childTnLst>
                                </p:cTn>
                              </p:par>
                              <p:par>
                                <p:cTn id="16" presetID="1" presetClass="emph" presetSubtype="2" fill="hold" nodeType="withEffect">
                                  <p:stCondLst>
                                    <p:cond delay="0"/>
                                  </p:stCondLst>
                                  <p:childTnLst>
                                    <p:animClr clrSpc="rgb" dir="cw">
                                      <p:cBhvr>
                                        <p:cTn id="17" dur="2700" fill="hold"/>
                                        <p:tgtEl>
                                          <p:spTgt spid="53"/>
                                        </p:tgtEl>
                                        <p:attrNameLst>
                                          <p:attrName>fillcolor</p:attrName>
                                        </p:attrNameLst>
                                      </p:cBhvr>
                                      <p:to>
                                        <a:schemeClr val="bg1"/>
                                      </p:to>
                                    </p:animClr>
                                    <p:set>
                                      <p:cBhvr>
                                        <p:cTn id="18" dur="2700" fill="hold"/>
                                        <p:tgtEl>
                                          <p:spTgt spid="53"/>
                                        </p:tgtEl>
                                        <p:attrNameLst>
                                          <p:attrName>fill.type</p:attrName>
                                        </p:attrNameLst>
                                      </p:cBhvr>
                                      <p:to>
                                        <p:strVal val="solid"/>
                                      </p:to>
                                    </p:set>
                                    <p:set>
                                      <p:cBhvr>
                                        <p:cTn id="19" dur="2700" fill="hold"/>
                                        <p:tgtEl>
                                          <p:spTgt spid="53"/>
                                        </p:tgtEl>
                                        <p:attrNameLst>
                                          <p:attrName>fill.on</p:attrName>
                                        </p:attrNameLst>
                                      </p:cBhvr>
                                      <p:to>
                                        <p:strVal val="true"/>
                                      </p:to>
                                    </p:set>
                                  </p:childTnLst>
                                </p:cTn>
                              </p:par>
                              <p:par>
                                <p:cTn id="20" presetID="3" presetClass="emph" presetSubtype="2" fill="hold" grpId="0" nodeType="withEffect">
                                  <p:stCondLst>
                                    <p:cond delay="0"/>
                                  </p:stCondLst>
                                  <p:childTnLst>
                                    <p:animClr clrSpc="rgb" dir="cw">
                                      <p:cBhvr override="childStyle">
                                        <p:cTn id="21" dur="2700" fill="hold"/>
                                        <p:tgtEl>
                                          <p:spTgt spid="53"/>
                                        </p:tgtEl>
                                        <p:attrNameLst>
                                          <p:attrName>style.color</p:attrName>
                                        </p:attrNameLst>
                                      </p:cBhvr>
                                      <p:to>
                                        <a:schemeClr val="hlink"/>
                                      </p:to>
                                    </p:animClr>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2"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2" name="TextBox 1"/>
          <p:cNvSpPr txBox="1"/>
          <p:nvPr/>
        </p:nvSpPr>
        <p:spPr>
          <a:xfrm>
            <a:off x="528736" y="1268760"/>
            <a:ext cx="8075712" cy="5078313"/>
          </a:xfrm>
          <a:prstGeom prst="rect">
            <a:avLst/>
          </a:prstGeom>
          <a:noFill/>
        </p:spPr>
        <p:txBody>
          <a:bodyPr wrap="square" rtlCol="0">
            <a:spAutoFit/>
          </a:bodyPr>
          <a:lstStyle/>
          <a:p>
            <a:pPr indent="432000" algn="just">
              <a:lnSpc>
                <a:spcPct val="150000"/>
              </a:lnSpc>
            </a:pP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 </a:t>
            </a:r>
            <a:endParaRPr lang="fr-FR" sz="16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indent="432000" algn="just">
              <a:lnSpc>
                <a:spcPct val="150000"/>
              </a:lnSpc>
            </a:pPr>
            <a:r>
              <a:rPr lang="en-US" sz="1600" b="1" dirty="0" smtClean="0">
                <a:solidFill>
                  <a:srgbClr val="663300"/>
                </a:solidFill>
                <a:latin typeface="Times New Roman" panose="02020603050405020304" pitchFamily="18" charset="0"/>
                <a:cs typeface="Times New Roman" panose="02020603050405020304" pitchFamily="18" charset="0"/>
              </a:rPr>
              <a:t>Epidemiological </a:t>
            </a:r>
            <a:r>
              <a:rPr lang="en-US" sz="1600" b="1" dirty="0">
                <a:solidFill>
                  <a:srgbClr val="663300"/>
                </a:solidFill>
                <a:latin typeface="Times New Roman" panose="02020603050405020304" pitchFamily="18" charset="0"/>
                <a:cs typeface="Times New Roman" panose="02020603050405020304" pitchFamily="18" charset="0"/>
              </a:rPr>
              <a:t>studies have severe limitations. Firstly, such studies </a:t>
            </a:r>
            <a:r>
              <a:rPr lang="en-US" sz="1600" b="1" dirty="0" smtClean="0">
                <a:solidFill>
                  <a:srgbClr val="663300"/>
                </a:solidFill>
                <a:latin typeface="Times New Roman" panose="02020603050405020304" pitchFamily="18" charset="0"/>
                <a:cs typeface="Times New Roman" panose="02020603050405020304" pitchFamily="18" charset="0"/>
              </a:rPr>
              <a:t>can seldom </a:t>
            </a:r>
            <a:r>
              <a:rPr lang="en-US" sz="1600" b="1" dirty="0">
                <a:solidFill>
                  <a:srgbClr val="663300"/>
                </a:solidFill>
                <a:latin typeface="Times New Roman" panose="02020603050405020304" pitchFamily="18" charset="0"/>
                <a:cs typeface="Times New Roman" panose="02020603050405020304" pitchFamily="18" charset="0"/>
              </a:rPr>
              <a:t>be </a:t>
            </a:r>
            <a:r>
              <a:rPr lang="en-US" sz="1600" b="1" dirty="0" smtClean="0">
                <a:solidFill>
                  <a:srgbClr val="663300"/>
                </a:solidFill>
                <a:latin typeface="Times New Roman" panose="02020603050405020304" pitchFamily="18" charset="0"/>
                <a:cs typeface="Times New Roman" panose="02020603050405020304" pitchFamily="18" charset="0"/>
              </a:rPr>
              <a:t>made in </a:t>
            </a:r>
            <a:r>
              <a:rPr lang="en-US" sz="1600" b="1" dirty="0">
                <a:solidFill>
                  <a:srgbClr val="663300"/>
                </a:solidFill>
                <a:latin typeface="Times New Roman" panose="02020603050405020304" pitchFamily="18" charset="0"/>
                <a:cs typeface="Times New Roman" panose="02020603050405020304" pitchFamily="18" charset="0"/>
              </a:rPr>
              <a:t>adherence to all the requirements of experimental </a:t>
            </a:r>
            <a:r>
              <a:rPr lang="en-US" sz="1600" b="1" dirty="0" smtClean="0">
                <a:solidFill>
                  <a:srgbClr val="663300"/>
                </a:solidFill>
                <a:latin typeface="Times New Roman" panose="02020603050405020304" pitchFamily="18" charset="0"/>
                <a:cs typeface="Times New Roman" panose="02020603050405020304" pitchFamily="18" charset="0"/>
              </a:rPr>
              <a:t>science since </a:t>
            </a:r>
            <a:r>
              <a:rPr lang="en-US" sz="1600" b="1" dirty="0">
                <a:solidFill>
                  <a:srgbClr val="663300"/>
                </a:solidFill>
                <a:latin typeface="Times New Roman" panose="02020603050405020304" pitchFamily="18" charset="0"/>
                <a:cs typeface="Times New Roman" panose="02020603050405020304" pitchFamily="18" charset="0"/>
              </a:rPr>
              <a:t>the ‘objects’ being </a:t>
            </a:r>
            <a:r>
              <a:rPr lang="en-US" sz="1600" b="1" dirty="0" smtClean="0">
                <a:solidFill>
                  <a:srgbClr val="663300"/>
                </a:solidFill>
                <a:latin typeface="Times New Roman" panose="02020603050405020304" pitchFamily="18" charset="0"/>
                <a:cs typeface="Times New Roman" panose="02020603050405020304" pitchFamily="18" charset="0"/>
              </a:rPr>
              <a:t>studied are </a:t>
            </a:r>
            <a:r>
              <a:rPr lang="en-US" sz="1600" b="1" dirty="0">
                <a:solidFill>
                  <a:srgbClr val="663300"/>
                </a:solidFill>
                <a:latin typeface="Times New Roman" panose="02020603050405020304" pitchFamily="18" charset="0"/>
                <a:cs typeface="Times New Roman" panose="02020603050405020304" pitchFamily="18" charset="0"/>
              </a:rPr>
              <a:t>people and they come with a variety </a:t>
            </a:r>
            <a:r>
              <a:rPr lang="en-US" sz="1600" b="1" dirty="0" smtClean="0">
                <a:solidFill>
                  <a:srgbClr val="663300"/>
                </a:solidFill>
                <a:latin typeface="Times New Roman" panose="02020603050405020304" pitchFamily="18" charset="0"/>
                <a:cs typeface="Times New Roman" panose="02020603050405020304" pitchFamily="18" charset="0"/>
              </a:rPr>
              <a:t>of </a:t>
            </a:r>
            <a:r>
              <a:rPr lang="en-US" sz="1600" b="1" dirty="0" err="1" smtClean="0">
                <a:solidFill>
                  <a:srgbClr val="663300"/>
                </a:solidFill>
                <a:latin typeface="Times New Roman" panose="02020603050405020304" pitchFamily="18" charset="0"/>
                <a:cs typeface="Times New Roman" panose="02020603050405020304" pitchFamily="18" charset="0"/>
              </a:rPr>
              <a:t>behaviours</a:t>
            </a:r>
            <a:r>
              <a:rPr lang="en-US" sz="1600" b="1" dirty="0" smtClean="0">
                <a:solidFill>
                  <a:srgbClr val="663300"/>
                </a:solidFill>
                <a:latin typeface="Times New Roman" panose="02020603050405020304" pitchFamily="18" charset="0"/>
                <a:cs typeface="Times New Roman" panose="02020603050405020304" pitchFamily="18" charset="0"/>
              </a:rPr>
              <a:t> </a:t>
            </a:r>
            <a:r>
              <a:rPr lang="en-US" sz="1600" b="1" dirty="0">
                <a:solidFill>
                  <a:srgbClr val="663300"/>
                </a:solidFill>
                <a:latin typeface="Times New Roman" panose="02020603050405020304" pitchFamily="18" charset="0"/>
                <a:cs typeface="Times New Roman" panose="02020603050405020304" pitchFamily="18" charset="0"/>
              </a:rPr>
              <a:t>and appetites. Secondly, the study </a:t>
            </a:r>
            <a:r>
              <a:rPr lang="en-US" sz="1600" b="1" dirty="0" smtClean="0">
                <a:solidFill>
                  <a:srgbClr val="663300"/>
                </a:solidFill>
                <a:latin typeface="Times New Roman" panose="02020603050405020304" pitchFamily="18" charset="0"/>
                <a:cs typeface="Times New Roman" panose="02020603050405020304" pitchFamily="18" charset="0"/>
              </a:rPr>
              <a:t>can take </a:t>
            </a:r>
            <a:r>
              <a:rPr lang="en-US" sz="1600" b="1" dirty="0">
                <a:solidFill>
                  <a:srgbClr val="663300"/>
                </a:solidFill>
                <a:latin typeface="Times New Roman" panose="02020603050405020304" pitchFamily="18" charset="0"/>
                <a:cs typeface="Times New Roman" panose="02020603050405020304" pitchFamily="18" charset="0"/>
              </a:rPr>
              <a:t>place only in </a:t>
            </a:r>
            <a:r>
              <a:rPr lang="en-US" sz="1600" b="1" dirty="0" smtClean="0">
                <a:solidFill>
                  <a:srgbClr val="663300"/>
                </a:solidFill>
                <a:latin typeface="Times New Roman" panose="02020603050405020304" pitchFamily="18" charset="0"/>
                <a:cs typeface="Times New Roman" panose="02020603050405020304" pitchFamily="18" charset="0"/>
              </a:rPr>
              <a:t>the conditions </a:t>
            </a:r>
            <a:r>
              <a:rPr lang="en-US" sz="1600" b="1" dirty="0">
                <a:solidFill>
                  <a:srgbClr val="663300"/>
                </a:solidFill>
                <a:latin typeface="Times New Roman" panose="02020603050405020304" pitchFamily="18" charset="0"/>
                <a:cs typeface="Times New Roman" panose="02020603050405020304" pitchFamily="18" charset="0"/>
              </a:rPr>
              <a:t>that have occurred, and not in a laboratory re-creation of </a:t>
            </a:r>
            <a:r>
              <a:rPr lang="en-US" sz="1600" b="1" dirty="0" smtClean="0">
                <a:solidFill>
                  <a:srgbClr val="663300"/>
                </a:solidFill>
                <a:latin typeface="Times New Roman" panose="02020603050405020304" pitchFamily="18" charset="0"/>
                <a:cs typeface="Times New Roman" panose="02020603050405020304" pitchFamily="18" charset="0"/>
              </a:rPr>
              <a:t>them where </a:t>
            </a:r>
            <a:r>
              <a:rPr lang="en-US" sz="1600" b="1" dirty="0">
                <a:solidFill>
                  <a:srgbClr val="663300"/>
                </a:solidFill>
                <a:latin typeface="Times New Roman" panose="02020603050405020304" pitchFamily="18" charset="0"/>
                <a:cs typeface="Times New Roman" panose="02020603050405020304" pitchFamily="18" charset="0"/>
              </a:rPr>
              <a:t>certain factors can be varied systematically to determine their </a:t>
            </a:r>
            <a:r>
              <a:rPr lang="en-US" sz="1600" b="1" dirty="0" smtClean="0">
                <a:solidFill>
                  <a:srgbClr val="663300"/>
                </a:solidFill>
                <a:latin typeface="Times New Roman" panose="02020603050405020304" pitchFamily="18" charset="0"/>
                <a:cs typeface="Times New Roman" panose="02020603050405020304" pitchFamily="18" charset="0"/>
              </a:rPr>
              <a:t>influence and </a:t>
            </a:r>
            <a:r>
              <a:rPr lang="en-US" sz="1600" b="1" dirty="0">
                <a:solidFill>
                  <a:srgbClr val="663300"/>
                </a:solidFill>
                <a:latin typeface="Times New Roman" panose="02020603050405020304" pitchFamily="18" charset="0"/>
                <a:cs typeface="Times New Roman" panose="02020603050405020304" pitchFamily="18" charset="0"/>
              </a:rPr>
              <a:t>effect. </a:t>
            </a:r>
            <a:r>
              <a:rPr lang="en-US" sz="1600" b="1" dirty="0" smtClean="0">
                <a:solidFill>
                  <a:srgbClr val="663300"/>
                </a:solidFill>
                <a:latin typeface="Times New Roman" panose="02020603050405020304" pitchFamily="18" charset="0"/>
                <a:cs typeface="Times New Roman" panose="02020603050405020304" pitchFamily="18" charset="0"/>
              </a:rPr>
              <a:t>Most seriously</a:t>
            </a:r>
            <a:r>
              <a:rPr lang="en-US" sz="1600" b="1" dirty="0">
                <a:solidFill>
                  <a:srgbClr val="663300"/>
                </a:solidFill>
                <a:latin typeface="Times New Roman" panose="02020603050405020304" pitchFamily="18" charset="0"/>
                <a:cs typeface="Times New Roman" panose="02020603050405020304" pitchFamily="18" charset="0"/>
              </a:rPr>
              <a:t>, epidemiological studies can take decades to </a:t>
            </a:r>
            <a:r>
              <a:rPr lang="en-US" sz="1600" b="1" dirty="0" smtClean="0">
                <a:solidFill>
                  <a:srgbClr val="663300"/>
                </a:solidFill>
                <a:latin typeface="Times New Roman" panose="02020603050405020304" pitchFamily="18" charset="0"/>
                <a:cs typeface="Times New Roman" panose="02020603050405020304" pitchFamily="18" charset="0"/>
              </a:rPr>
              <a:t>be completed</a:t>
            </a:r>
            <a:r>
              <a:rPr lang="en-US" sz="1600" b="1" dirty="0">
                <a:solidFill>
                  <a:srgbClr val="663300"/>
                </a:solidFill>
                <a:latin typeface="Times New Roman" panose="02020603050405020304" pitchFamily="18" charset="0"/>
                <a:cs typeface="Times New Roman" panose="02020603050405020304" pitchFamily="18" charset="0"/>
              </a:rPr>
              <a:t>, so that by the time </a:t>
            </a:r>
            <a:r>
              <a:rPr lang="en-US" sz="1600" b="1" dirty="0" smtClean="0">
                <a:solidFill>
                  <a:srgbClr val="663300"/>
                </a:solidFill>
                <a:latin typeface="Times New Roman" panose="02020603050405020304" pitchFamily="18" charset="0"/>
                <a:cs typeface="Times New Roman" panose="02020603050405020304" pitchFamily="18" charset="0"/>
              </a:rPr>
              <a:t>a positive </a:t>
            </a:r>
            <a:r>
              <a:rPr lang="en-US" sz="1600" b="1" dirty="0">
                <a:solidFill>
                  <a:srgbClr val="663300"/>
                </a:solidFill>
                <a:latin typeface="Times New Roman" panose="02020603050405020304" pitchFamily="18" charset="0"/>
                <a:cs typeface="Times New Roman" panose="02020603050405020304" pitchFamily="18" charset="0"/>
              </a:rPr>
              <a:t>result becomes evident, </a:t>
            </a:r>
            <a:r>
              <a:rPr lang="en-US" sz="1600" b="1" dirty="0" smtClean="0">
                <a:solidFill>
                  <a:srgbClr val="663300"/>
                </a:solidFill>
                <a:latin typeface="Times New Roman" panose="02020603050405020304" pitchFamily="18" charset="0"/>
                <a:cs typeface="Times New Roman" panose="02020603050405020304" pitchFamily="18" charset="0"/>
              </a:rPr>
              <a:t>large numbers </a:t>
            </a:r>
            <a:r>
              <a:rPr lang="en-US" sz="1600" b="1" dirty="0">
                <a:solidFill>
                  <a:srgbClr val="663300"/>
                </a:solidFill>
                <a:latin typeface="Times New Roman" panose="02020603050405020304" pitchFamily="18" charset="0"/>
                <a:cs typeface="Times New Roman" panose="02020603050405020304" pitchFamily="18" charset="0"/>
              </a:rPr>
              <a:t>of workers may have been damaged or </a:t>
            </a:r>
            <a:r>
              <a:rPr lang="en-US" sz="1600" b="1" dirty="0" smtClean="0">
                <a:solidFill>
                  <a:srgbClr val="663300"/>
                </a:solidFill>
                <a:latin typeface="Times New Roman" panose="02020603050405020304" pitchFamily="18" charset="0"/>
                <a:cs typeface="Times New Roman" panose="02020603050405020304" pitchFamily="18" charset="0"/>
              </a:rPr>
              <a:t>injured irreversibly</a:t>
            </a:r>
            <a:r>
              <a:rPr lang="en-US" sz="1600" b="1" dirty="0">
                <a:solidFill>
                  <a:srgbClr val="663300"/>
                </a:solidFill>
                <a:latin typeface="Times New Roman" panose="02020603050405020304" pitchFamily="18" charset="0"/>
                <a:cs typeface="Times New Roman" panose="02020603050405020304" pitchFamily="18" charset="0"/>
              </a:rPr>
              <a:t>. </a:t>
            </a:r>
            <a:r>
              <a:rPr lang="en-US" sz="1600" b="1" dirty="0" smtClean="0">
                <a:solidFill>
                  <a:srgbClr val="663300"/>
                </a:solidFill>
                <a:latin typeface="Times New Roman" panose="02020603050405020304" pitchFamily="18" charset="0"/>
                <a:cs typeface="Times New Roman" panose="02020603050405020304" pitchFamily="18" charset="0"/>
              </a:rPr>
              <a:t>Hence, the </a:t>
            </a:r>
            <a:r>
              <a:rPr lang="en-US" sz="1600" b="1" dirty="0">
                <a:solidFill>
                  <a:srgbClr val="663300"/>
                </a:solidFill>
                <a:latin typeface="Times New Roman" panose="02020603050405020304" pitchFamily="18" charset="0"/>
                <a:cs typeface="Times New Roman" panose="02020603050405020304" pitchFamily="18" charset="0"/>
              </a:rPr>
              <a:t>identification of occupational disease cannot be allowed to rest </a:t>
            </a:r>
            <a:r>
              <a:rPr lang="en-US" sz="1600" b="1" dirty="0" smtClean="0">
                <a:solidFill>
                  <a:srgbClr val="663300"/>
                </a:solidFill>
                <a:latin typeface="Times New Roman" panose="02020603050405020304" pitchFamily="18" charset="0"/>
                <a:cs typeface="Times New Roman" panose="02020603050405020304" pitchFamily="18" charset="0"/>
              </a:rPr>
              <a:t>on epidemiology </a:t>
            </a:r>
            <a:r>
              <a:rPr lang="en-US" sz="1600" b="1" dirty="0">
                <a:solidFill>
                  <a:srgbClr val="663300"/>
                </a:solidFill>
                <a:latin typeface="Times New Roman" panose="02020603050405020304" pitchFamily="18" charset="0"/>
                <a:cs typeface="Times New Roman" panose="02020603050405020304" pitchFamily="18" charset="0"/>
              </a:rPr>
              <a:t>alone — in effect, to a policy of ‘counting the victims’. It must </a:t>
            </a:r>
            <a:r>
              <a:rPr lang="en-US" sz="1600" b="1" dirty="0" smtClean="0">
                <a:solidFill>
                  <a:srgbClr val="663300"/>
                </a:solidFill>
                <a:latin typeface="Times New Roman" panose="02020603050405020304" pitchFamily="18" charset="0"/>
                <a:cs typeface="Times New Roman" panose="02020603050405020304" pitchFamily="18" charset="0"/>
              </a:rPr>
              <a:t>be backed by experimentation </a:t>
            </a:r>
            <a:r>
              <a:rPr lang="en-US" sz="1600" b="1" dirty="0">
                <a:solidFill>
                  <a:srgbClr val="663300"/>
                </a:solidFill>
                <a:latin typeface="Times New Roman" panose="02020603050405020304" pitchFamily="18" charset="0"/>
                <a:cs typeface="Times New Roman" panose="02020603050405020304" pitchFamily="18" charset="0"/>
              </a:rPr>
              <a:t>and other methods of predicting the likely </a:t>
            </a:r>
            <a:r>
              <a:rPr lang="en-US" sz="1600" b="1" dirty="0" smtClean="0">
                <a:solidFill>
                  <a:srgbClr val="663300"/>
                </a:solidFill>
                <a:latin typeface="Times New Roman" panose="02020603050405020304" pitchFamily="18" charset="0"/>
                <a:cs typeface="Times New Roman" panose="02020603050405020304" pitchFamily="18" charset="0"/>
              </a:rPr>
              <a:t>health impact </a:t>
            </a:r>
            <a:r>
              <a:rPr lang="en-US" sz="1600" b="1" dirty="0">
                <a:solidFill>
                  <a:srgbClr val="663300"/>
                </a:solidFill>
                <a:latin typeface="Times New Roman" panose="02020603050405020304" pitchFamily="18" charset="0"/>
                <a:cs typeface="Times New Roman" panose="02020603050405020304" pitchFamily="18" charset="0"/>
              </a:rPr>
              <a:t>on workers of </a:t>
            </a:r>
            <a:r>
              <a:rPr lang="en-US" sz="1600" b="1" dirty="0" smtClean="0">
                <a:solidFill>
                  <a:srgbClr val="663300"/>
                </a:solidFill>
                <a:latin typeface="Times New Roman" panose="02020603050405020304" pitchFamily="18" charset="0"/>
                <a:cs typeface="Times New Roman" panose="02020603050405020304" pitchFamily="18" charset="0"/>
              </a:rPr>
              <a:t>new chemicals</a:t>
            </a:r>
            <a:r>
              <a:rPr lang="en-US" sz="1600" b="1" dirty="0">
                <a:solidFill>
                  <a:srgbClr val="663300"/>
                </a:solidFill>
                <a:latin typeface="Times New Roman" panose="02020603050405020304" pitchFamily="18" charset="0"/>
                <a:cs typeface="Times New Roman" panose="02020603050405020304" pitchFamily="18" charset="0"/>
              </a:rPr>
              <a:t>, processes </a:t>
            </a:r>
            <a:r>
              <a:rPr lang="en-US" sz="1600" b="1" dirty="0" smtClean="0">
                <a:solidFill>
                  <a:srgbClr val="663300"/>
                </a:solidFill>
                <a:latin typeface="Times New Roman" panose="02020603050405020304" pitchFamily="18" charset="0"/>
                <a:cs typeface="Times New Roman" panose="02020603050405020304" pitchFamily="18" charset="0"/>
              </a:rPr>
              <a:t>or technologies</a:t>
            </a:r>
            <a:r>
              <a:rPr lang="en-US" sz="1600" b="1" dirty="0">
                <a:solidFill>
                  <a:srgbClr val="663300"/>
                </a:solidFill>
                <a:latin typeface="Times New Roman" panose="02020603050405020304" pitchFamily="18" charset="0"/>
                <a:cs typeface="Times New Roman" panose="02020603050405020304" pitchFamily="18" charset="0"/>
              </a:rPr>
              <a:t>. </a:t>
            </a:r>
            <a:br>
              <a:rPr lang="en-US" sz="1600" b="1" dirty="0">
                <a:solidFill>
                  <a:srgbClr val="663300"/>
                </a:solidFill>
                <a:latin typeface="Times New Roman" panose="02020603050405020304" pitchFamily="18" charset="0"/>
                <a:cs typeface="Times New Roman" panose="02020603050405020304" pitchFamily="18" charset="0"/>
              </a:rPr>
            </a:br>
            <a:endParaRPr lang="fr-FR" sz="1600"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021676"/>
      </p:ext>
    </p:extLst>
  </p:cSld>
  <p:clrMapOvr>
    <a:masterClrMapping/>
  </p:clrMapOvr>
  <p:transition spd="med">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28" name="TextBox 3"/>
          <p:cNvSpPr txBox="1"/>
          <p:nvPr/>
        </p:nvSpPr>
        <p:spPr>
          <a:xfrm>
            <a:off x="1187624" y="1556792"/>
            <a:ext cx="4896544" cy="461665"/>
          </a:xfrm>
          <a:prstGeom prst="rect">
            <a:avLst/>
          </a:prstGeom>
          <a:noFill/>
        </p:spPr>
        <p:txBody>
          <a:bodyPr wrap="square" rtlCol="0">
            <a:spAutoFit/>
          </a:bodyPr>
          <a:lstStyle/>
          <a:p>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Classification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9" name="TextBox 1"/>
          <p:cNvSpPr txBox="1"/>
          <p:nvPr/>
        </p:nvSpPr>
        <p:spPr>
          <a:xfrm>
            <a:off x="961340" y="2276872"/>
            <a:ext cx="7211060" cy="2862322"/>
          </a:xfrm>
          <a:prstGeom prst="rect">
            <a:avLst/>
          </a:prstGeom>
          <a:noFill/>
        </p:spPr>
        <p:txBody>
          <a:bodyPr wrap="square" rtlCol="0">
            <a:spAutoFit/>
          </a:bodyPr>
          <a:lstStyle/>
          <a:p>
            <a:pPr algn="just">
              <a:lnSpc>
                <a:spcPct val="150000"/>
              </a:lnSpc>
            </a:pPr>
            <a:r>
              <a:rPr lang="en-US" sz="2400" b="1" dirty="0">
                <a:solidFill>
                  <a:srgbClr val="663300"/>
                </a:solidFill>
                <a:latin typeface="Times New Roman" panose="02020603050405020304" pitchFamily="18" charset="0"/>
                <a:cs typeface="Times New Roman" panose="02020603050405020304" pitchFamily="18" charset="0"/>
              </a:rPr>
              <a:t>In</a:t>
            </a:r>
            <a:r>
              <a:rPr lang="en-US" dirty="0">
                <a:solidFill>
                  <a:srgbClr val="000000"/>
                </a:solidFill>
                <a:latin typeface="ArialMT"/>
              </a:rPr>
              <a:t> </a:t>
            </a:r>
            <a:r>
              <a:rPr lang="en-US" sz="2400" b="1" dirty="0">
                <a:solidFill>
                  <a:srgbClr val="663300"/>
                </a:solidFill>
                <a:latin typeface="Times New Roman" panose="02020603050405020304" pitchFamily="18" charset="0"/>
                <a:cs typeface="Times New Roman" panose="02020603050405020304" pitchFamily="18" charset="0"/>
              </a:rPr>
              <a:t>a classification paragraph, separate items are </a:t>
            </a:r>
            <a:r>
              <a:rPr lang="en-US" sz="2400" b="1" dirty="0" smtClean="0">
                <a:solidFill>
                  <a:srgbClr val="663300"/>
                </a:solidFill>
                <a:latin typeface="Times New Roman" panose="02020603050405020304" pitchFamily="18" charset="0"/>
                <a:cs typeface="Times New Roman" panose="02020603050405020304" pitchFamily="18" charset="0"/>
              </a:rPr>
              <a:t>grouped into </a:t>
            </a:r>
            <a:r>
              <a:rPr lang="en-US" sz="2400" b="1" dirty="0">
                <a:solidFill>
                  <a:srgbClr val="663300"/>
                </a:solidFill>
                <a:latin typeface="Times New Roman" panose="02020603050405020304" pitchFamily="18" charset="0"/>
                <a:cs typeface="Times New Roman" panose="02020603050405020304" pitchFamily="18" charset="0"/>
              </a:rPr>
              <a:t>categories according to </a:t>
            </a:r>
            <a:r>
              <a:rPr lang="en-US" sz="2400" b="1" dirty="0" smtClean="0">
                <a:solidFill>
                  <a:srgbClr val="663300"/>
                </a:solidFill>
                <a:latin typeface="Times New Roman" panose="02020603050405020304" pitchFamily="18" charset="0"/>
                <a:cs typeface="Times New Roman" panose="02020603050405020304" pitchFamily="18" charset="0"/>
              </a:rPr>
              <a:t>shared characteristics. Depending </a:t>
            </a:r>
            <a:r>
              <a:rPr lang="en-US" sz="2400" b="1" dirty="0">
                <a:solidFill>
                  <a:srgbClr val="663300"/>
                </a:solidFill>
                <a:latin typeface="Times New Roman" panose="02020603050405020304" pitchFamily="18" charset="0"/>
                <a:cs typeface="Times New Roman" panose="02020603050405020304" pitchFamily="18" charset="0"/>
              </a:rPr>
              <a:t>on the subject, you may be asked to </a:t>
            </a:r>
            <a:r>
              <a:rPr lang="en-US" sz="2400" b="1" dirty="0" smtClean="0">
                <a:solidFill>
                  <a:srgbClr val="663300"/>
                </a:solidFill>
                <a:latin typeface="Times New Roman" panose="02020603050405020304" pitchFamily="18" charset="0"/>
                <a:cs typeface="Times New Roman" panose="02020603050405020304" pitchFamily="18" charset="0"/>
              </a:rPr>
              <a:t>classify people</a:t>
            </a:r>
            <a:r>
              <a:rPr lang="en-US" sz="2400" b="1" dirty="0">
                <a:solidFill>
                  <a:srgbClr val="663300"/>
                </a:solidFill>
                <a:latin typeface="Times New Roman" panose="02020603050405020304" pitchFamily="18" charset="0"/>
                <a:cs typeface="Times New Roman" panose="02020603050405020304" pitchFamily="18" charset="0"/>
              </a:rPr>
              <a:t>, organisms, </a:t>
            </a:r>
            <a:r>
              <a:rPr lang="en-US" sz="2400" b="1" dirty="0" smtClean="0">
                <a:solidFill>
                  <a:srgbClr val="663300"/>
                </a:solidFill>
                <a:latin typeface="Times New Roman" panose="02020603050405020304" pitchFamily="18" charset="0"/>
                <a:cs typeface="Times New Roman" panose="02020603050405020304" pitchFamily="18" charset="0"/>
              </a:rPr>
              <a:t>things or </a:t>
            </a:r>
            <a:r>
              <a:rPr lang="en-US" sz="2400" b="1" dirty="0">
                <a:solidFill>
                  <a:srgbClr val="663300"/>
                </a:solidFill>
                <a:latin typeface="Times New Roman" panose="02020603050405020304" pitchFamily="18" charset="0"/>
                <a:cs typeface="Times New Roman" panose="02020603050405020304" pitchFamily="18" charset="0"/>
              </a:rPr>
              <a:t>ideas. </a:t>
            </a:r>
            <a:br>
              <a:rPr lang="en-US" sz="2400" b="1" dirty="0">
                <a:solidFill>
                  <a:srgbClr val="663300"/>
                </a:solidFill>
                <a:latin typeface="Times New Roman" panose="02020603050405020304" pitchFamily="18" charset="0"/>
                <a:cs typeface="Times New Roman" panose="02020603050405020304" pitchFamily="18" charset="0"/>
              </a:rPr>
            </a:br>
            <a:endParaRPr lang="fr-FR" sz="2400"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994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31" name="TextBox 1"/>
          <p:cNvSpPr txBox="1"/>
          <p:nvPr/>
        </p:nvSpPr>
        <p:spPr>
          <a:xfrm>
            <a:off x="539552" y="1412776"/>
            <a:ext cx="8064896" cy="3970318"/>
          </a:xfrm>
          <a:prstGeom prst="rect">
            <a:avLst/>
          </a:prstGeom>
          <a:noFill/>
        </p:spPr>
        <p:txBody>
          <a:bodyPr wrap="square" rtlCol="0">
            <a:spAutoFit/>
          </a:bodyPr>
          <a:lstStyle/>
          <a:p>
            <a:pPr indent="432000">
              <a:lnSpc>
                <a:spcPct val="150000"/>
              </a:lnSpc>
            </a:pP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 </a:t>
            </a:r>
            <a:endParaRPr lang="fr-FR" sz="20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indent="432000" algn="just">
              <a:lnSpc>
                <a:spcPct val="150000"/>
              </a:lnSpc>
            </a:pPr>
            <a:r>
              <a:rPr lang="en-US" sz="2000" b="1" dirty="0" smtClean="0">
                <a:solidFill>
                  <a:srgbClr val="663300"/>
                </a:solidFill>
                <a:latin typeface="Times New Roman" panose="02020603050405020304" pitchFamily="18" charset="0"/>
                <a:cs typeface="Times New Roman" panose="02020603050405020304" pitchFamily="18" charset="0"/>
              </a:rPr>
              <a:t>Malinowski </a:t>
            </a:r>
            <a:r>
              <a:rPr lang="en-US" sz="2000" b="1" dirty="0">
                <a:solidFill>
                  <a:srgbClr val="663300"/>
                </a:solidFill>
                <a:latin typeface="Times New Roman" panose="02020603050405020304" pitchFamily="18" charset="0"/>
                <a:cs typeface="Times New Roman" panose="02020603050405020304" pitchFamily="18" charset="0"/>
              </a:rPr>
              <a:t>proposed a three-way classification for folktales </a:t>
            </a:r>
            <a:r>
              <a:rPr lang="en-US" sz="2000" b="1" dirty="0" smtClean="0">
                <a:solidFill>
                  <a:srgbClr val="663300"/>
                </a:solidFill>
                <a:latin typeface="Times New Roman" panose="02020603050405020304" pitchFamily="18" charset="0"/>
                <a:cs typeface="Times New Roman" panose="02020603050405020304" pitchFamily="18" charset="0"/>
              </a:rPr>
              <a:t>and distinguished </a:t>
            </a:r>
            <a:r>
              <a:rPr lang="en-US" sz="2000" b="1" dirty="0">
                <a:solidFill>
                  <a:srgbClr val="663300"/>
                </a:solidFill>
                <a:latin typeface="Times New Roman" panose="02020603050405020304" pitchFamily="18" charset="0"/>
                <a:cs typeface="Times New Roman" panose="02020603050405020304" pitchFamily="18" charset="0"/>
              </a:rPr>
              <a:t>between  myth, legend and fairy story. The first of </a:t>
            </a:r>
            <a:r>
              <a:rPr lang="en-US" sz="2000" b="1" dirty="0" smtClean="0">
                <a:solidFill>
                  <a:srgbClr val="663300"/>
                </a:solidFill>
                <a:latin typeface="Times New Roman" panose="02020603050405020304" pitchFamily="18" charset="0"/>
                <a:cs typeface="Times New Roman" panose="02020603050405020304" pitchFamily="18" charset="0"/>
              </a:rPr>
              <a:t>these, he </a:t>
            </a:r>
            <a:r>
              <a:rPr lang="en-US" sz="2000" b="1" dirty="0">
                <a:solidFill>
                  <a:srgbClr val="663300"/>
                </a:solidFill>
                <a:latin typeface="Times New Roman" panose="02020603050405020304" pitchFamily="18" charset="0"/>
                <a:cs typeface="Times New Roman" panose="02020603050405020304" pitchFamily="18" charset="0"/>
              </a:rPr>
              <a:t>suggested, represents a statement of a higher and more </a:t>
            </a:r>
            <a:r>
              <a:rPr lang="en-US" sz="2000" b="1" dirty="0" smtClean="0">
                <a:solidFill>
                  <a:srgbClr val="663300"/>
                </a:solidFill>
                <a:latin typeface="Times New Roman" panose="02020603050405020304" pitchFamily="18" charset="0"/>
                <a:cs typeface="Times New Roman" panose="02020603050405020304" pitchFamily="18" charset="0"/>
              </a:rPr>
              <a:t>important truth </a:t>
            </a:r>
            <a:r>
              <a:rPr lang="en-US" sz="2000" b="1" dirty="0">
                <a:solidFill>
                  <a:srgbClr val="663300"/>
                </a:solidFill>
                <a:latin typeface="Times New Roman" panose="02020603050405020304" pitchFamily="18" charset="0"/>
                <a:cs typeface="Times New Roman" panose="02020603050405020304" pitchFamily="18" charset="0"/>
              </a:rPr>
              <a:t>of a primeval reality. As such, it is regarded as </a:t>
            </a:r>
            <a:r>
              <a:rPr lang="en-US" sz="2000" b="1" dirty="0" smtClean="0">
                <a:solidFill>
                  <a:srgbClr val="663300"/>
                </a:solidFill>
                <a:latin typeface="Times New Roman" panose="02020603050405020304" pitchFamily="18" charset="0"/>
                <a:cs typeface="Times New Roman" panose="02020603050405020304" pitchFamily="18" charset="0"/>
              </a:rPr>
              <a:t>sacred. Fairy stories</a:t>
            </a:r>
            <a:r>
              <a:rPr lang="en-US" sz="2000" b="1" dirty="0">
                <a:solidFill>
                  <a:srgbClr val="663300"/>
                </a:solidFill>
                <a:latin typeface="Times New Roman" panose="02020603050405020304" pitchFamily="18" charset="0"/>
                <a:cs typeface="Times New Roman" panose="02020603050405020304" pitchFamily="18" charset="0"/>
              </a:rPr>
              <a:t>, on the other hand, are simply entertainment. </a:t>
            </a:r>
            <a:r>
              <a:rPr lang="en-US" sz="2000" b="1" dirty="0" smtClean="0">
                <a:solidFill>
                  <a:srgbClr val="663300"/>
                </a:solidFill>
                <a:latin typeface="Times New Roman" panose="02020603050405020304" pitchFamily="18" charset="0"/>
                <a:cs typeface="Times New Roman" panose="02020603050405020304" pitchFamily="18" charset="0"/>
              </a:rPr>
              <a:t>Nobody attaches any special significance </a:t>
            </a:r>
            <a:r>
              <a:rPr lang="en-US" sz="2000" b="1" dirty="0">
                <a:solidFill>
                  <a:srgbClr val="663300"/>
                </a:solidFill>
                <a:latin typeface="Times New Roman" panose="02020603050405020304" pitchFamily="18" charset="0"/>
                <a:cs typeface="Times New Roman" panose="02020603050405020304" pitchFamily="18" charset="0"/>
              </a:rPr>
              <a:t>to them, and nobody believes them to be </a:t>
            </a:r>
            <a:r>
              <a:rPr lang="en-US" sz="2000" b="1" dirty="0" smtClean="0">
                <a:solidFill>
                  <a:srgbClr val="663300"/>
                </a:solidFill>
                <a:latin typeface="Times New Roman" panose="02020603050405020304" pitchFamily="18" charset="0"/>
                <a:cs typeface="Times New Roman" panose="02020603050405020304" pitchFamily="18" charset="0"/>
              </a:rPr>
              <a:t>true. Legends</a:t>
            </a:r>
            <a:r>
              <a:rPr lang="en-US" sz="2000" b="1" dirty="0">
                <a:solidFill>
                  <a:srgbClr val="663300"/>
                </a:solidFill>
                <a:latin typeface="Times New Roman" panose="02020603050405020304" pitchFamily="18" charset="0"/>
                <a:cs typeface="Times New Roman" panose="02020603050405020304" pitchFamily="18" charset="0"/>
              </a:rPr>
              <a:t>, however, </a:t>
            </a:r>
            <a:r>
              <a:rPr lang="en-US" sz="2000" b="1" dirty="0" smtClean="0">
                <a:solidFill>
                  <a:srgbClr val="663300"/>
                </a:solidFill>
                <a:latin typeface="Times New Roman" panose="02020603050405020304" pitchFamily="18" charset="0"/>
                <a:cs typeface="Times New Roman" panose="02020603050405020304" pitchFamily="18" charset="0"/>
              </a:rPr>
              <a:t>are believed </a:t>
            </a:r>
            <a:r>
              <a:rPr lang="en-US" sz="2000" b="1" dirty="0">
                <a:solidFill>
                  <a:srgbClr val="663300"/>
                </a:solidFill>
                <a:latin typeface="Times New Roman" panose="02020603050405020304" pitchFamily="18" charset="0"/>
                <a:cs typeface="Times New Roman" panose="02020603050405020304" pitchFamily="18" charset="0"/>
              </a:rPr>
              <a:t>to be true historical accounts. </a:t>
            </a:r>
          </a:p>
        </p:txBody>
      </p:sp>
    </p:spTree>
    <p:extLst>
      <p:ext uri="{BB962C8B-B14F-4D97-AF65-F5344CB8AC3E}">
        <p14:creationId xmlns:p14="http://schemas.microsoft.com/office/powerpoint/2010/main" val="1519614323"/>
      </p:ext>
    </p:extLst>
  </p:cSld>
  <p:clrMapOvr>
    <a:masterClrMapping/>
  </p:clrMapOvr>
  <p:transition spd="med">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29" name="TextBox 3"/>
          <p:cNvSpPr txBox="1"/>
          <p:nvPr/>
        </p:nvSpPr>
        <p:spPr>
          <a:xfrm>
            <a:off x="1187624" y="1827981"/>
            <a:ext cx="4896544" cy="523220"/>
          </a:xfrm>
          <a:prstGeom prst="rect">
            <a:avLst/>
          </a:prstGeom>
          <a:noFill/>
        </p:spPr>
        <p:txBody>
          <a:bodyPr wrap="square" rtlCol="0">
            <a:spAutoFit/>
          </a:bodyPr>
          <a:lstStyle/>
          <a:p>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Process</a:t>
            </a:r>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endPar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32" name="TextBox 1"/>
          <p:cNvSpPr txBox="1"/>
          <p:nvPr/>
        </p:nvSpPr>
        <p:spPr>
          <a:xfrm>
            <a:off x="755576" y="2620069"/>
            <a:ext cx="7992888" cy="1307537"/>
          </a:xfrm>
          <a:prstGeom prst="rect">
            <a:avLst/>
          </a:prstGeom>
          <a:noFill/>
        </p:spPr>
        <p:txBody>
          <a:bodyPr wrap="square" rtlCol="0">
            <a:spAutoFit/>
          </a:bodyPr>
          <a:lstStyle/>
          <a:p>
            <a:pPr algn="ctr">
              <a:lnSpc>
                <a:spcPct val="150000"/>
              </a:lnSpc>
            </a:pPr>
            <a:r>
              <a:rPr lang="fr-FR" sz="2800" b="1" dirty="0">
                <a:solidFill>
                  <a:srgbClr val="663300"/>
                </a:solidFill>
                <a:latin typeface="Times New Roman" panose="02020603050405020304" pitchFamily="18" charset="0"/>
                <a:cs typeface="Times New Roman" panose="02020603050405020304" pitchFamily="18" charset="0"/>
              </a:rPr>
              <a:t>A </a:t>
            </a:r>
            <a:r>
              <a:rPr lang="fr-FR" sz="2800" b="1" dirty="0" err="1">
                <a:solidFill>
                  <a:srgbClr val="663300"/>
                </a:solidFill>
                <a:latin typeface="Times New Roman" panose="02020603050405020304" pitchFamily="18" charset="0"/>
                <a:cs typeface="Times New Roman" panose="02020603050405020304" pitchFamily="18" charset="0"/>
              </a:rPr>
              <a:t>process</a:t>
            </a:r>
            <a:r>
              <a:rPr lang="fr-FR" sz="2800" b="1" dirty="0">
                <a:solidFill>
                  <a:srgbClr val="663300"/>
                </a:solidFill>
                <a:latin typeface="Times New Roman" panose="02020603050405020304" pitchFamily="18" charset="0"/>
                <a:cs typeface="Times New Roman" panose="02020603050405020304" pitchFamily="18" charset="0"/>
              </a:rPr>
              <a:t> </a:t>
            </a:r>
            <a:r>
              <a:rPr lang="fr-FR" sz="2800" b="1" dirty="0" err="1">
                <a:solidFill>
                  <a:srgbClr val="663300"/>
                </a:solidFill>
                <a:latin typeface="Times New Roman" panose="02020603050405020304" pitchFamily="18" charset="0"/>
                <a:cs typeface="Times New Roman" panose="02020603050405020304" pitchFamily="18" charset="0"/>
              </a:rPr>
              <a:t>paragraph</a:t>
            </a:r>
            <a:r>
              <a:rPr lang="fr-FR" sz="2800" b="1" dirty="0">
                <a:solidFill>
                  <a:srgbClr val="663300"/>
                </a:solidFill>
                <a:latin typeface="Times New Roman" panose="02020603050405020304" pitchFamily="18" charset="0"/>
                <a:cs typeface="Times New Roman" panose="02020603050405020304" pitchFamily="18" charset="0"/>
              </a:rPr>
              <a:t> tells how to do </a:t>
            </a:r>
            <a:r>
              <a:rPr lang="fr-FR" sz="2800" b="1" dirty="0" err="1">
                <a:solidFill>
                  <a:srgbClr val="663300"/>
                </a:solidFill>
                <a:latin typeface="Times New Roman" panose="02020603050405020304" pitchFamily="18" charset="0"/>
                <a:cs typeface="Times New Roman" panose="02020603050405020304" pitchFamily="18" charset="0"/>
              </a:rPr>
              <a:t>something</a:t>
            </a:r>
            <a:r>
              <a:rPr lang="fr-FR" sz="2800" b="1" dirty="0">
                <a:solidFill>
                  <a:srgbClr val="663300"/>
                </a:solidFill>
                <a:latin typeface="Times New Roman" panose="02020603050405020304" pitchFamily="18" charset="0"/>
                <a:cs typeface="Times New Roman" panose="02020603050405020304" pitchFamily="18" charset="0"/>
              </a:rPr>
              <a:t> </a:t>
            </a:r>
            <a:r>
              <a:rPr lang="fr-FR" sz="2800" b="1" dirty="0" smtClean="0">
                <a:solidFill>
                  <a:srgbClr val="663300"/>
                </a:solidFill>
                <a:latin typeface="Times New Roman" panose="02020603050405020304" pitchFamily="18" charset="0"/>
                <a:cs typeface="Times New Roman" panose="02020603050405020304" pitchFamily="18" charset="0"/>
              </a:rPr>
              <a:t>or  </a:t>
            </a:r>
            <a:r>
              <a:rPr lang="fr-FR" sz="2800" b="1" dirty="0" err="1" smtClean="0">
                <a:solidFill>
                  <a:srgbClr val="663300"/>
                </a:solidFill>
                <a:latin typeface="Times New Roman" panose="02020603050405020304" pitchFamily="18" charset="0"/>
                <a:cs typeface="Times New Roman" panose="02020603050405020304" pitchFamily="18" charset="0"/>
              </a:rPr>
              <a:t>explains</a:t>
            </a:r>
            <a:r>
              <a:rPr lang="fr-FR" sz="2800" b="1" dirty="0" smtClean="0">
                <a:solidFill>
                  <a:srgbClr val="663300"/>
                </a:solidFill>
                <a:latin typeface="Times New Roman" panose="02020603050405020304" pitchFamily="18" charset="0"/>
                <a:cs typeface="Times New Roman" panose="02020603050405020304" pitchFamily="18" charset="0"/>
              </a:rPr>
              <a:t> </a:t>
            </a:r>
            <a:r>
              <a:rPr lang="fr-FR" sz="2800" b="1" dirty="0">
                <a:solidFill>
                  <a:srgbClr val="663300"/>
                </a:solidFill>
                <a:latin typeface="Times New Roman" panose="02020603050405020304" pitchFamily="18" charset="0"/>
                <a:cs typeface="Times New Roman" panose="02020603050405020304" pitchFamily="18" charset="0"/>
              </a:rPr>
              <a:t>how </a:t>
            </a:r>
            <a:r>
              <a:rPr lang="fr-FR" sz="2800" b="1" dirty="0" err="1">
                <a:solidFill>
                  <a:srgbClr val="663300"/>
                </a:solidFill>
                <a:latin typeface="Times New Roman" panose="02020603050405020304" pitchFamily="18" charset="0"/>
                <a:cs typeface="Times New Roman" panose="02020603050405020304" pitchFamily="18" charset="0"/>
              </a:rPr>
              <a:t>something</a:t>
            </a:r>
            <a:r>
              <a:rPr lang="fr-FR" sz="2800" b="1" dirty="0">
                <a:solidFill>
                  <a:srgbClr val="663300"/>
                </a:solidFill>
                <a:latin typeface="Times New Roman" panose="02020603050405020304" pitchFamily="18" charset="0"/>
                <a:cs typeface="Times New Roman" panose="02020603050405020304" pitchFamily="18" charset="0"/>
              </a:rPr>
              <a:t> </a:t>
            </a:r>
            <a:r>
              <a:rPr lang="fr-FR" sz="2800" b="1" dirty="0" err="1">
                <a:solidFill>
                  <a:srgbClr val="663300"/>
                </a:solidFill>
                <a:latin typeface="Times New Roman" panose="02020603050405020304" pitchFamily="18" charset="0"/>
                <a:cs typeface="Times New Roman" panose="02020603050405020304" pitchFamily="18" charset="0"/>
              </a:rPr>
              <a:t>happened</a:t>
            </a:r>
            <a:r>
              <a:rPr lang="fr-FR" sz="2800" b="1" dirty="0">
                <a:solidFill>
                  <a:srgbClr val="6633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2145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30" name="TextBox 1"/>
          <p:cNvSpPr txBox="1"/>
          <p:nvPr/>
        </p:nvSpPr>
        <p:spPr>
          <a:xfrm>
            <a:off x="395536" y="1052736"/>
            <a:ext cx="8424936" cy="4998804"/>
          </a:xfrm>
          <a:prstGeom prst="rect">
            <a:avLst/>
          </a:prstGeom>
          <a:noFill/>
        </p:spPr>
        <p:txBody>
          <a:bodyPr wrap="square" rtlCol="0">
            <a:spAutoFit/>
          </a:bodyPr>
          <a:lstStyle/>
          <a:p>
            <a:pPr lvl="0" indent="432000" algn="just">
              <a:lnSpc>
                <a:spcPct val="115000"/>
              </a:lnSpc>
              <a:spcAft>
                <a:spcPts val="1000"/>
              </a:spcAft>
            </a:pPr>
            <a:r>
              <a:rPr lang="fr-FR" sz="20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a:t>
            </a:r>
            <a:endParaRPr lang="fr-FR"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lvl="0" indent="432000" algn="just">
              <a:lnSpc>
                <a:spcPct val="115000"/>
              </a:lnSpc>
              <a:spcAft>
                <a:spcPts val="1000"/>
              </a:spcAft>
            </a:pPr>
            <a:r>
              <a:rPr lang="en-US" b="1" dirty="0" smtClean="0">
                <a:solidFill>
                  <a:srgbClr val="663300"/>
                </a:solidFill>
                <a:latin typeface="Times New Roman" panose="02020603050405020304" pitchFamily="18" charset="0"/>
                <a:cs typeface="Times New Roman" panose="02020603050405020304" pitchFamily="18" charset="0"/>
              </a:rPr>
              <a:t> If you want to </a:t>
            </a:r>
            <a:r>
              <a:rPr lang="en-US" b="1" dirty="0">
                <a:solidFill>
                  <a:srgbClr val="663300"/>
                </a:solidFill>
                <a:latin typeface="Times New Roman" panose="02020603050405020304" pitchFamily="18" charset="0"/>
                <a:cs typeface="Times New Roman" panose="02020603050405020304" pitchFamily="18" charset="0"/>
              </a:rPr>
              <a:t>get good results in an exam, you should carry out three steps. Firstly, you should revise theories of all subjects. You can revise theories by reading books, reviewing the material after each class and doing exercises regularly .One important thing you should remember is that you shouldn't learn new lessons but the basic ones .Secondly, sometimes revising lesson, you may not understand it thoroughly. Don't worry because this step will help you overcome it. You should discuss with your friends, your teachers and ask them for help about the matters that you don't know well. Thirdly, don't forget to take care of yourself during the exam preparation. It is very important to be in good mental and physical condition for the exam. After you finish studying, take some time to relax. Do not stay up too late and try to get good night's sleep. And the last thing is to keep a positive attitude about the exam as it is a way to demonstrate your knowledge but not as imposing challenge. If you follow three steps above, I believe that you will be successful in the exam.</a:t>
            </a:r>
            <a:endParaRPr lang="fr-FR"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772726"/>
      </p:ext>
    </p:extLst>
  </p:cSld>
  <p:clrMapOvr>
    <a:masterClrMapping/>
  </p:clrMapOvr>
  <p:transition spd="med">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3" cstate="print"/>
          <a:srcRect/>
          <a:stretch>
            <a:fillRect/>
          </a:stretch>
        </p:blipFill>
        <p:spPr bwMode="auto">
          <a:xfrm>
            <a:off x="0" y="571480"/>
            <a:ext cx="2517775" cy="665163"/>
          </a:xfrm>
          <a:prstGeom prst="rect">
            <a:avLst/>
          </a:prstGeom>
          <a:noFill/>
          <a:ln w="9525">
            <a:noFill/>
            <a:miter lim="800000"/>
            <a:headEnd/>
            <a:tailEnd/>
          </a:ln>
          <a:effectLst/>
        </p:spPr>
      </p:pic>
      <p:sp>
        <p:nvSpPr>
          <p:cNvPr id="6" name="TextBox 4"/>
          <p:cNvSpPr txBox="1"/>
          <p:nvPr/>
        </p:nvSpPr>
        <p:spPr>
          <a:xfrm>
            <a:off x="35496" y="735087"/>
            <a:ext cx="2952328" cy="400110"/>
          </a:xfrm>
          <a:prstGeom prst="rect">
            <a:avLst/>
          </a:prstGeom>
          <a:noFill/>
        </p:spPr>
        <p:txBody>
          <a:bodyPr wrap="square" rtlCol="0">
            <a:spAutoFit/>
          </a:bodyPr>
          <a:lstStyle/>
          <a:p>
            <a:r>
              <a:rPr lang="fr-FR" sz="2000" b="1" dirty="0" smtClean="0">
                <a:solidFill>
                  <a:schemeClr val="bg1"/>
                </a:solidFill>
                <a:latin typeface="Times New Roman" panose="02020603050405020304" pitchFamily="18" charset="0"/>
                <a:cs typeface="Times New Roman" panose="02020603050405020304" pitchFamily="18" charset="0"/>
              </a:rPr>
              <a:t>Paragraph definition</a:t>
            </a:r>
            <a:endParaRPr lang="fr-FR" sz="2000" b="1" dirty="0">
              <a:solidFill>
                <a:schemeClr val="bg1"/>
              </a:solidFill>
              <a:latin typeface="Times New Roman" panose="02020603050405020304" pitchFamily="18" charset="0"/>
              <a:cs typeface="Times New Roman" panose="02020603050405020304" pitchFamily="18" charset="0"/>
            </a:endParaRPr>
          </a:p>
        </p:txBody>
      </p:sp>
      <p:sp>
        <p:nvSpPr>
          <p:cNvPr id="7" name="TextBox 3"/>
          <p:cNvSpPr txBox="1"/>
          <p:nvPr/>
        </p:nvSpPr>
        <p:spPr>
          <a:xfrm>
            <a:off x="539552" y="1934830"/>
            <a:ext cx="8064896" cy="2862322"/>
          </a:xfrm>
          <a:prstGeom prst="rect">
            <a:avLst/>
          </a:prstGeom>
          <a:noFill/>
        </p:spPr>
        <p:txBody>
          <a:bodyPr wrap="square" rtlCol="0">
            <a:spAutoFit/>
          </a:bodyPr>
          <a:lstStyle/>
          <a:p>
            <a:pPr indent="457200" algn="just">
              <a:lnSpc>
                <a:spcPct val="150000"/>
              </a:lnSpc>
            </a:pPr>
            <a:r>
              <a:rPr lang="fr-FR" sz="2000" b="1" dirty="0" smtClean="0">
                <a:solidFill>
                  <a:srgbClr val="663300"/>
                </a:solidFill>
                <a:latin typeface="Times New Roman" panose="02020603050405020304" pitchFamily="18" charset="0"/>
                <a:cs typeface="Times New Roman" panose="02020603050405020304" pitchFamily="18" charset="0"/>
              </a:rPr>
              <a:t>A </a:t>
            </a:r>
            <a:r>
              <a:rPr lang="fr-FR" sz="2000" b="1" dirty="0" err="1" smtClean="0">
                <a:solidFill>
                  <a:srgbClr val="663300"/>
                </a:solidFill>
                <a:latin typeface="Times New Roman" panose="02020603050405020304" pitchFamily="18" charset="0"/>
                <a:cs typeface="Times New Roman" panose="02020603050405020304" pitchFamily="18" charset="0"/>
              </a:rPr>
              <a:t>paragraph</a:t>
            </a:r>
            <a:r>
              <a:rPr lang="fr-FR" sz="2000" b="1" dirty="0" smtClean="0">
                <a:solidFill>
                  <a:srgbClr val="663300"/>
                </a:solidFill>
                <a:latin typeface="Times New Roman" panose="02020603050405020304" pitchFamily="18" charset="0"/>
                <a:cs typeface="Times New Roman" panose="02020603050405020304" pitchFamily="18" charset="0"/>
              </a:rPr>
              <a:t> is group of sentences about a single topic. </a:t>
            </a:r>
            <a:r>
              <a:rPr lang="fr-FR" sz="2000" b="1" dirty="0" err="1" smtClean="0">
                <a:solidFill>
                  <a:srgbClr val="663300"/>
                </a:solidFill>
                <a:latin typeface="Times New Roman" panose="02020603050405020304" pitchFamily="18" charset="0"/>
                <a:cs typeface="Times New Roman" panose="02020603050405020304" pitchFamily="18" charset="0"/>
              </a:rPr>
              <a:t>Together</a:t>
            </a:r>
            <a:r>
              <a:rPr lang="fr-FR" sz="2000" b="1" dirty="0" smtClean="0">
                <a:solidFill>
                  <a:srgbClr val="663300"/>
                </a:solidFill>
                <a:latin typeface="Times New Roman" panose="02020603050405020304" pitchFamily="18" charset="0"/>
                <a:cs typeface="Times New Roman" panose="02020603050405020304" pitchFamily="18" charset="0"/>
              </a:rPr>
              <a:t>, the sentences of the </a:t>
            </a:r>
            <a:r>
              <a:rPr lang="fr-FR" sz="2000" b="1" dirty="0" err="1" smtClean="0">
                <a:solidFill>
                  <a:srgbClr val="663300"/>
                </a:solidFill>
                <a:latin typeface="Times New Roman" panose="02020603050405020304" pitchFamily="18" charset="0"/>
                <a:cs typeface="Times New Roman" panose="02020603050405020304" pitchFamily="18" charset="0"/>
              </a:rPr>
              <a:t>paragraph</a:t>
            </a:r>
            <a:r>
              <a:rPr lang="fr-FR" sz="2000" b="1" dirty="0" smtClean="0">
                <a:solidFill>
                  <a:srgbClr val="663300"/>
                </a:solidFill>
                <a:latin typeface="Times New Roman" panose="02020603050405020304" pitchFamily="18" charset="0"/>
                <a:cs typeface="Times New Roman" panose="02020603050405020304" pitchFamily="18" charset="0"/>
              </a:rPr>
              <a:t> </a:t>
            </a:r>
            <a:r>
              <a:rPr lang="fr-FR" sz="2000" b="1" dirty="0" err="1" smtClean="0">
                <a:solidFill>
                  <a:srgbClr val="663300"/>
                </a:solidFill>
                <a:latin typeface="Times New Roman" panose="02020603050405020304" pitchFamily="18" charset="0"/>
                <a:cs typeface="Times New Roman" panose="02020603050405020304" pitchFamily="18" charset="0"/>
              </a:rPr>
              <a:t>explain</a:t>
            </a:r>
            <a:r>
              <a:rPr lang="fr-FR" sz="2000" b="1" dirty="0" smtClean="0">
                <a:solidFill>
                  <a:srgbClr val="663300"/>
                </a:solidFill>
                <a:latin typeface="Times New Roman" panose="02020603050405020304" pitchFamily="18" charset="0"/>
                <a:cs typeface="Times New Roman" panose="02020603050405020304" pitchFamily="18" charset="0"/>
              </a:rPr>
              <a:t> the </a:t>
            </a:r>
            <a:r>
              <a:rPr lang="fr-FR" sz="2000" b="1" dirty="0" err="1" smtClean="0">
                <a:solidFill>
                  <a:srgbClr val="663300"/>
                </a:solidFill>
                <a:latin typeface="Times New Roman" panose="02020603050405020304" pitchFamily="18" charset="0"/>
                <a:cs typeface="Times New Roman" panose="02020603050405020304" pitchFamily="18" charset="0"/>
              </a:rPr>
              <a:t>writer’s</a:t>
            </a:r>
            <a:r>
              <a:rPr lang="fr-FR" sz="2000" b="1" dirty="0" smtClean="0">
                <a:solidFill>
                  <a:srgbClr val="663300"/>
                </a:solidFill>
                <a:latin typeface="Times New Roman" panose="02020603050405020304" pitchFamily="18" charset="0"/>
                <a:cs typeface="Times New Roman" panose="02020603050405020304" pitchFamily="18" charset="0"/>
              </a:rPr>
              <a:t> main </a:t>
            </a:r>
            <a:r>
              <a:rPr lang="fr-FR" sz="2000" b="1" dirty="0" err="1" smtClean="0">
                <a:solidFill>
                  <a:srgbClr val="663300"/>
                </a:solidFill>
                <a:latin typeface="Times New Roman" panose="02020603050405020304" pitchFamily="18" charset="0"/>
                <a:cs typeface="Times New Roman" panose="02020603050405020304" pitchFamily="18" charset="0"/>
              </a:rPr>
              <a:t>idea</a:t>
            </a:r>
            <a:r>
              <a:rPr lang="fr-FR" sz="2000" b="1" dirty="0" smtClean="0">
                <a:solidFill>
                  <a:srgbClr val="663300"/>
                </a:solidFill>
                <a:latin typeface="Times New Roman" panose="02020603050405020304" pitchFamily="18" charset="0"/>
                <a:cs typeface="Times New Roman" panose="02020603050405020304" pitchFamily="18" charset="0"/>
              </a:rPr>
              <a:t> (</a:t>
            </a:r>
            <a:r>
              <a:rPr lang="fr-FR" sz="2000" b="1" dirty="0" err="1" smtClean="0">
                <a:solidFill>
                  <a:srgbClr val="663300"/>
                </a:solidFill>
                <a:latin typeface="Times New Roman" panose="02020603050405020304" pitchFamily="18" charset="0"/>
                <a:cs typeface="Times New Roman" panose="02020603050405020304" pitchFamily="18" charset="0"/>
              </a:rPr>
              <a:t>most</a:t>
            </a:r>
            <a:r>
              <a:rPr lang="fr-FR" sz="2000" b="1" dirty="0" smtClean="0">
                <a:solidFill>
                  <a:srgbClr val="663300"/>
                </a:solidFill>
                <a:latin typeface="Times New Roman" panose="02020603050405020304" pitchFamily="18" charset="0"/>
                <a:cs typeface="Times New Roman" panose="02020603050405020304" pitchFamily="18" charset="0"/>
              </a:rPr>
              <a:t> important </a:t>
            </a:r>
            <a:r>
              <a:rPr lang="fr-FR" sz="2000" b="1" dirty="0" err="1" smtClean="0">
                <a:solidFill>
                  <a:srgbClr val="663300"/>
                </a:solidFill>
                <a:latin typeface="Times New Roman" panose="02020603050405020304" pitchFamily="18" charset="0"/>
                <a:cs typeface="Times New Roman" panose="02020603050405020304" pitchFamily="18" charset="0"/>
              </a:rPr>
              <a:t>idea</a:t>
            </a:r>
            <a:r>
              <a:rPr lang="fr-FR" sz="2000" b="1" dirty="0" smtClean="0">
                <a:solidFill>
                  <a:srgbClr val="663300"/>
                </a:solidFill>
                <a:latin typeface="Times New Roman" panose="02020603050405020304" pitchFamily="18" charset="0"/>
                <a:cs typeface="Times New Roman" panose="02020603050405020304" pitchFamily="18" charset="0"/>
              </a:rPr>
              <a:t>) about the topic. In </a:t>
            </a:r>
            <a:r>
              <a:rPr lang="fr-FR" sz="2000" b="1" dirty="0" err="1" smtClean="0">
                <a:solidFill>
                  <a:srgbClr val="663300"/>
                </a:solidFill>
                <a:latin typeface="Times New Roman" panose="02020603050405020304" pitchFamily="18" charset="0"/>
                <a:cs typeface="Times New Roman" panose="02020603050405020304" pitchFamily="18" charset="0"/>
              </a:rPr>
              <a:t>academic</a:t>
            </a:r>
            <a:r>
              <a:rPr lang="fr-FR" sz="2000" b="1" dirty="0" smtClean="0">
                <a:solidFill>
                  <a:srgbClr val="663300"/>
                </a:solidFill>
                <a:latin typeface="Times New Roman" panose="02020603050405020304" pitchFamily="18" charset="0"/>
                <a:cs typeface="Times New Roman" panose="02020603050405020304" pitchFamily="18" charset="0"/>
              </a:rPr>
              <a:t> writing, a </a:t>
            </a:r>
            <a:r>
              <a:rPr lang="fr-FR" sz="2000" b="1" dirty="0" err="1" smtClean="0">
                <a:solidFill>
                  <a:srgbClr val="663300"/>
                </a:solidFill>
                <a:latin typeface="Times New Roman" panose="02020603050405020304" pitchFamily="18" charset="0"/>
                <a:cs typeface="Times New Roman" panose="02020603050405020304" pitchFamily="18" charset="0"/>
              </a:rPr>
              <a:t>paragraph</a:t>
            </a:r>
            <a:r>
              <a:rPr lang="fr-FR" sz="2000" b="1" dirty="0" smtClean="0">
                <a:solidFill>
                  <a:srgbClr val="663300"/>
                </a:solidFill>
                <a:latin typeface="Times New Roman" panose="02020603050405020304" pitchFamily="18" charset="0"/>
                <a:cs typeface="Times New Roman" panose="02020603050405020304" pitchFamily="18" charset="0"/>
              </a:rPr>
              <a:t> is </a:t>
            </a:r>
            <a:r>
              <a:rPr lang="fr-FR" sz="2000" b="1" dirty="0" err="1" smtClean="0">
                <a:solidFill>
                  <a:srgbClr val="663300"/>
                </a:solidFill>
                <a:latin typeface="Times New Roman" panose="02020603050405020304" pitchFamily="18" charset="0"/>
                <a:cs typeface="Times New Roman" panose="02020603050405020304" pitchFamily="18" charset="0"/>
              </a:rPr>
              <a:t>often</a:t>
            </a:r>
            <a:r>
              <a:rPr lang="fr-FR" sz="2000" b="1" dirty="0" smtClean="0">
                <a:solidFill>
                  <a:srgbClr val="663300"/>
                </a:solidFill>
                <a:latin typeface="Times New Roman" panose="02020603050405020304" pitchFamily="18" charset="0"/>
                <a:cs typeface="Times New Roman" panose="02020603050405020304" pitchFamily="18" charset="0"/>
              </a:rPr>
              <a:t> </a:t>
            </a:r>
            <a:r>
              <a:rPr lang="fr-FR" sz="2000" b="1" dirty="0" err="1" smtClean="0">
                <a:solidFill>
                  <a:srgbClr val="663300"/>
                </a:solidFill>
                <a:latin typeface="Times New Roman" panose="02020603050405020304" pitchFamily="18" charset="0"/>
                <a:cs typeface="Times New Roman" panose="02020603050405020304" pitchFamily="18" charset="0"/>
              </a:rPr>
              <a:t>between</a:t>
            </a:r>
            <a:r>
              <a:rPr lang="fr-FR" sz="2000" b="1" dirty="0" smtClean="0">
                <a:solidFill>
                  <a:srgbClr val="663300"/>
                </a:solidFill>
                <a:latin typeface="Times New Roman" panose="02020603050405020304" pitchFamily="18" charset="0"/>
                <a:cs typeface="Times New Roman" panose="02020603050405020304" pitchFamily="18" charset="0"/>
              </a:rPr>
              <a:t> five and </a:t>
            </a:r>
            <a:r>
              <a:rPr lang="fr-FR" sz="2000" b="1" dirty="0" err="1" smtClean="0">
                <a:solidFill>
                  <a:srgbClr val="663300"/>
                </a:solidFill>
                <a:latin typeface="Times New Roman" panose="02020603050405020304" pitchFamily="18" charset="0"/>
                <a:cs typeface="Times New Roman" panose="02020603050405020304" pitchFamily="18" charset="0"/>
              </a:rPr>
              <a:t>ten</a:t>
            </a:r>
            <a:r>
              <a:rPr lang="fr-FR" sz="2000" b="1" dirty="0" smtClean="0">
                <a:solidFill>
                  <a:srgbClr val="663300"/>
                </a:solidFill>
                <a:latin typeface="Times New Roman" panose="02020603050405020304" pitchFamily="18" charset="0"/>
                <a:cs typeface="Times New Roman" panose="02020603050405020304" pitchFamily="18" charset="0"/>
              </a:rPr>
              <a:t> sentences long , but </a:t>
            </a:r>
            <a:r>
              <a:rPr lang="fr-FR" sz="2000" b="1" dirty="0" err="1" smtClean="0">
                <a:solidFill>
                  <a:srgbClr val="663300"/>
                </a:solidFill>
                <a:latin typeface="Times New Roman" panose="02020603050405020304" pitchFamily="18" charset="0"/>
                <a:cs typeface="Times New Roman" panose="02020603050405020304" pitchFamily="18" charset="0"/>
              </a:rPr>
              <a:t>it</a:t>
            </a:r>
            <a:r>
              <a:rPr lang="fr-FR" sz="2000" b="1" dirty="0" smtClean="0">
                <a:solidFill>
                  <a:srgbClr val="663300"/>
                </a:solidFill>
                <a:latin typeface="Times New Roman" panose="02020603050405020304" pitchFamily="18" charset="0"/>
                <a:cs typeface="Times New Roman" panose="02020603050405020304" pitchFamily="18" charset="0"/>
              </a:rPr>
              <a:t> can be longer or </a:t>
            </a:r>
            <a:r>
              <a:rPr lang="fr-FR" sz="2000" b="1" dirty="0" err="1" smtClean="0">
                <a:solidFill>
                  <a:srgbClr val="663300"/>
                </a:solidFill>
                <a:latin typeface="Times New Roman" panose="02020603050405020304" pitchFamily="18" charset="0"/>
                <a:cs typeface="Times New Roman" panose="02020603050405020304" pitchFamily="18" charset="0"/>
              </a:rPr>
              <a:t>shorter</a:t>
            </a:r>
            <a:r>
              <a:rPr lang="fr-FR" sz="2000" b="1" dirty="0" smtClean="0">
                <a:solidFill>
                  <a:srgbClr val="663300"/>
                </a:solidFill>
                <a:latin typeface="Times New Roman" panose="02020603050405020304" pitchFamily="18" charset="0"/>
                <a:cs typeface="Times New Roman" panose="02020603050405020304" pitchFamily="18" charset="0"/>
              </a:rPr>
              <a:t> , </a:t>
            </a:r>
            <a:r>
              <a:rPr lang="fr-FR" sz="2000" b="1" dirty="0" err="1" smtClean="0">
                <a:solidFill>
                  <a:srgbClr val="663300"/>
                </a:solidFill>
                <a:latin typeface="Times New Roman" panose="02020603050405020304" pitchFamily="18" charset="0"/>
                <a:cs typeface="Times New Roman" panose="02020603050405020304" pitchFamily="18" charset="0"/>
              </a:rPr>
              <a:t>depending</a:t>
            </a:r>
            <a:r>
              <a:rPr lang="fr-FR" sz="2000" b="1" dirty="0" smtClean="0">
                <a:solidFill>
                  <a:srgbClr val="663300"/>
                </a:solidFill>
                <a:latin typeface="Times New Roman" panose="02020603050405020304" pitchFamily="18" charset="0"/>
                <a:cs typeface="Times New Roman" panose="02020603050405020304" pitchFamily="18" charset="0"/>
              </a:rPr>
              <a:t> on the topic. The first sentence of a </a:t>
            </a:r>
            <a:r>
              <a:rPr lang="fr-FR" sz="2000" b="1" dirty="0" err="1" smtClean="0">
                <a:solidFill>
                  <a:srgbClr val="663300"/>
                </a:solidFill>
                <a:latin typeface="Times New Roman" panose="02020603050405020304" pitchFamily="18" charset="0"/>
                <a:cs typeface="Times New Roman" panose="02020603050405020304" pitchFamily="18" charset="0"/>
              </a:rPr>
              <a:t>paragraph</a:t>
            </a:r>
            <a:r>
              <a:rPr lang="fr-FR" sz="2000" b="1" dirty="0" smtClean="0">
                <a:solidFill>
                  <a:srgbClr val="663300"/>
                </a:solidFill>
                <a:latin typeface="Times New Roman" panose="02020603050405020304" pitchFamily="18" charset="0"/>
                <a:cs typeface="Times New Roman" panose="02020603050405020304" pitchFamily="18" charset="0"/>
              </a:rPr>
              <a:t> is </a:t>
            </a:r>
            <a:r>
              <a:rPr lang="fr-FR" sz="2000" b="1" dirty="0" err="1" smtClean="0">
                <a:solidFill>
                  <a:srgbClr val="663300"/>
                </a:solidFill>
                <a:latin typeface="Times New Roman" panose="02020603050405020304" pitchFamily="18" charset="0"/>
                <a:cs typeface="Times New Roman" panose="02020603050405020304" pitchFamily="18" charset="0"/>
              </a:rPr>
              <a:t>usually</a:t>
            </a:r>
            <a:r>
              <a:rPr lang="fr-FR" sz="2000" b="1" dirty="0" smtClean="0">
                <a:solidFill>
                  <a:srgbClr val="663300"/>
                </a:solidFill>
                <a:latin typeface="Times New Roman" panose="02020603050405020304" pitchFamily="18" charset="0"/>
                <a:cs typeface="Times New Roman" panose="02020603050405020304" pitchFamily="18" charset="0"/>
              </a:rPr>
              <a:t> </a:t>
            </a:r>
            <a:r>
              <a:rPr lang="fr-FR" sz="2000" b="1" dirty="0" err="1" smtClean="0">
                <a:solidFill>
                  <a:srgbClr val="663300"/>
                </a:solidFill>
                <a:latin typeface="Times New Roman" panose="02020603050405020304" pitchFamily="18" charset="0"/>
                <a:cs typeface="Times New Roman" panose="02020603050405020304" pitchFamily="18" charset="0"/>
              </a:rPr>
              <a:t>indented</a:t>
            </a:r>
            <a:r>
              <a:rPr lang="fr-FR" sz="2000" b="1" dirty="0" smtClean="0">
                <a:solidFill>
                  <a:srgbClr val="663300"/>
                </a:solidFill>
                <a:latin typeface="Times New Roman" panose="02020603050405020304" pitchFamily="18" charset="0"/>
                <a:cs typeface="Times New Roman" panose="02020603050405020304" pitchFamily="18" charset="0"/>
              </a:rPr>
              <a:t> ( </a:t>
            </a:r>
            <a:r>
              <a:rPr lang="fr-FR" sz="2000" b="1" dirty="0" err="1" smtClean="0">
                <a:solidFill>
                  <a:srgbClr val="663300"/>
                </a:solidFill>
                <a:latin typeface="Times New Roman" panose="02020603050405020304" pitchFamily="18" charset="0"/>
                <a:cs typeface="Times New Roman" panose="02020603050405020304" pitchFamily="18" charset="0"/>
              </a:rPr>
              <a:t>moved</a:t>
            </a:r>
            <a:r>
              <a:rPr lang="fr-FR" sz="2000" b="1" dirty="0" smtClean="0">
                <a:solidFill>
                  <a:srgbClr val="663300"/>
                </a:solidFill>
                <a:latin typeface="Times New Roman" panose="02020603050405020304" pitchFamily="18" charset="0"/>
                <a:cs typeface="Times New Roman" panose="02020603050405020304" pitchFamily="18" charset="0"/>
              </a:rPr>
              <a:t> in) a few </a:t>
            </a:r>
            <a:r>
              <a:rPr lang="fr-FR" sz="2000" b="1" dirty="0" err="1" smtClean="0">
                <a:solidFill>
                  <a:srgbClr val="663300"/>
                </a:solidFill>
                <a:latin typeface="Times New Roman" panose="02020603050405020304" pitchFamily="18" charset="0"/>
                <a:cs typeface="Times New Roman" panose="02020603050405020304" pitchFamily="18" charset="0"/>
              </a:rPr>
              <a:t>spaces</a:t>
            </a:r>
            <a:r>
              <a:rPr lang="fr-FR" sz="2000" b="1" dirty="0" smtClean="0">
                <a:solidFill>
                  <a:srgbClr val="6633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69443821"/>
      </p:ext>
    </p:extLst>
  </p:cSld>
  <p:clrMapOvr>
    <a:masterClrMapping/>
  </p:clrMapOvr>
  <p:transition spd="slow" advTm="7526">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ppt_x</p:attrName>
                                        </p:attrNameLst>
                                      </p:cBhvr>
                                      <p:tavLst>
                                        <p:tav tm="0">
                                          <p:val>
                                            <p:strVal val="#ppt_x-#ppt_w*1.125000"/>
                                          </p:val>
                                        </p:tav>
                                        <p:tav tm="100000">
                                          <p:val>
                                            <p:strVal val="#ppt_x"/>
                                          </p:val>
                                        </p:tav>
                                      </p:tavLst>
                                    </p:anim>
                                    <p:animEffect transition="in" filter="wipe(right)">
                                      <p:cBhvr>
                                        <p:cTn id="8" dur="500"/>
                                        <p:tgtEl>
                                          <p:spTgt spid="12"/>
                                        </p:tgtEl>
                                      </p:cBhvr>
                                    </p:animEffect>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28" name="TextBox 3"/>
          <p:cNvSpPr txBox="1"/>
          <p:nvPr/>
        </p:nvSpPr>
        <p:spPr>
          <a:xfrm>
            <a:off x="971600" y="1681644"/>
            <a:ext cx="4896544" cy="523220"/>
          </a:xfrm>
          <a:prstGeom prst="rect">
            <a:avLst/>
          </a:prstGeom>
          <a:noFill/>
        </p:spPr>
        <p:txBody>
          <a:bodyPr wrap="square" rtlCol="0">
            <a:spAutoFit/>
          </a:bodyPr>
          <a:lstStyle/>
          <a:p>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Compare or  </a:t>
            </a:r>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Contrast</a:t>
            </a:r>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endPar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9" name="TextBox 1"/>
          <p:cNvSpPr txBox="1"/>
          <p:nvPr/>
        </p:nvSpPr>
        <p:spPr>
          <a:xfrm>
            <a:off x="683568" y="2420888"/>
            <a:ext cx="7992888" cy="1384995"/>
          </a:xfrm>
          <a:prstGeom prst="rect">
            <a:avLst/>
          </a:prstGeom>
          <a:noFill/>
        </p:spPr>
        <p:txBody>
          <a:bodyPr wrap="square" rtlCol="0">
            <a:spAutoFit/>
          </a:bodyPr>
          <a:lstStyle/>
          <a:p>
            <a:pPr>
              <a:lnSpc>
                <a:spcPct val="150000"/>
              </a:lnSpc>
            </a:pPr>
            <a:r>
              <a:rPr lang="fr-FR" sz="2800" b="1" dirty="0">
                <a:solidFill>
                  <a:srgbClr val="663300"/>
                </a:solidFill>
                <a:latin typeface="Times New Roman" panose="02020603050405020304" pitchFamily="18" charset="0"/>
                <a:cs typeface="Times New Roman" panose="02020603050405020304" pitchFamily="18" charset="0"/>
              </a:rPr>
              <a:t>A compare or </a:t>
            </a:r>
            <a:r>
              <a:rPr lang="fr-FR" sz="2800" b="1" dirty="0" err="1">
                <a:solidFill>
                  <a:srgbClr val="663300"/>
                </a:solidFill>
                <a:latin typeface="Times New Roman" panose="02020603050405020304" pitchFamily="18" charset="0"/>
                <a:cs typeface="Times New Roman" panose="02020603050405020304" pitchFamily="18" charset="0"/>
              </a:rPr>
              <a:t>contrast</a:t>
            </a:r>
            <a:r>
              <a:rPr lang="fr-FR" sz="2800" b="1" dirty="0">
                <a:solidFill>
                  <a:srgbClr val="663300"/>
                </a:solidFill>
                <a:latin typeface="Times New Roman" panose="02020603050405020304" pitchFamily="18" charset="0"/>
                <a:cs typeface="Times New Roman" panose="02020603050405020304" pitchFamily="18" charset="0"/>
              </a:rPr>
              <a:t> </a:t>
            </a:r>
            <a:r>
              <a:rPr lang="fr-FR" sz="2800" b="1" dirty="0" err="1">
                <a:solidFill>
                  <a:srgbClr val="663300"/>
                </a:solidFill>
                <a:latin typeface="Times New Roman" panose="02020603050405020304" pitchFamily="18" charset="0"/>
                <a:cs typeface="Times New Roman" panose="02020603050405020304" pitchFamily="18" charset="0"/>
              </a:rPr>
              <a:t>paragraph</a:t>
            </a:r>
            <a:r>
              <a:rPr lang="fr-FR" sz="2800" b="1" dirty="0">
                <a:solidFill>
                  <a:srgbClr val="663300"/>
                </a:solidFill>
                <a:latin typeface="Times New Roman" panose="02020603050405020304" pitchFamily="18" charset="0"/>
                <a:cs typeface="Times New Roman" panose="02020603050405020304" pitchFamily="18" charset="0"/>
              </a:rPr>
              <a:t> </a:t>
            </a:r>
            <a:r>
              <a:rPr lang="fr-FR" sz="2800" b="1" dirty="0" err="1">
                <a:solidFill>
                  <a:srgbClr val="663300"/>
                </a:solidFill>
                <a:latin typeface="Times New Roman" panose="02020603050405020304" pitchFamily="18" charset="0"/>
                <a:cs typeface="Times New Roman" panose="02020603050405020304" pitchFamily="18" charset="0"/>
              </a:rPr>
              <a:t>is</a:t>
            </a:r>
            <a:r>
              <a:rPr lang="fr-FR" sz="2800" b="1" dirty="0">
                <a:solidFill>
                  <a:srgbClr val="663300"/>
                </a:solidFill>
                <a:latin typeface="Times New Roman" panose="02020603050405020304" pitchFamily="18" charset="0"/>
                <a:cs typeface="Times New Roman" panose="02020603050405020304" pitchFamily="18" charset="0"/>
              </a:rPr>
              <a:t> </a:t>
            </a:r>
            <a:r>
              <a:rPr lang="fr-FR" sz="2800" b="1" dirty="0" err="1">
                <a:solidFill>
                  <a:srgbClr val="663300"/>
                </a:solidFill>
                <a:latin typeface="Times New Roman" panose="02020603050405020304" pitchFamily="18" charset="0"/>
                <a:cs typeface="Times New Roman" panose="02020603050405020304" pitchFamily="18" charset="0"/>
              </a:rPr>
              <a:t>required</a:t>
            </a:r>
            <a:r>
              <a:rPr lang="fr-FR" sz="2800" b="1" dirty="0">
                <a:solidFill>
                  <a:srgbClr val="663300"/>
                </a:solidFill>
                <a:latin typeface="Times New Roman" panose="02020603050405020304" pitchFamily="18" charset="0"/>
                <a:cs typeface="Times New Roman" panose="02020603050405020304" pitchFamily="18" charset="0"/>
              </a:rPr>
              <a:t> </a:t>
            </a:r>
            <a:r>
              <a:rPr lang="fr-FR" sz="2800" b="1" dirty="0" smtClean="0">
                <a:solidFill>
                  <a:srgbClr val="663300"/>
                </a:solidFill>
                <a:latin typeface="Times New Roman" panose="02020603050405020304" pitchFamily="18" charset="0"/>
                <a:cs typeface="Times New Roman" panose="02020603050405020304" pitchFamily="18" charset="0"/>
              </a:rPr>
              <a:t>if </a:t>
            </a:r>
            <a:r>
              <a:rPr lang="fr-FR" sz="2800" b="1" dirty="0" err="1" smtClean="0">
                <a:solidFill>
                  <a:srgbClr val="663300"/>
                </a:solidFill>
                <a:latin typeface="Times New Roman" panose="02020603050405020304" pitchFamily="18" charset="0"/>
                <a:cs typeface="Times New Roman" panose="02020603050405020304" pitchFamily="18" charset="0"/>
              </a:rPr>
              <a:t>you</a:t>
            </a:r>
            <a:r>
              <a:rPr lang="fr-FR" sz="2800" b="1" dirty="0" smtClean="0">
                <a:solidFill>
                  <a:srgbClr val="663300"/>
                </a:solidFill>
                <a:latin typeface="Times New Roman" panose="02020603050405020304" pitchFamily="18" charset="0"/>
                <a:cs typeface="Times New Roman" panose="02020603050405020304" pitchFamily="18" charset="0"/>
              </a:rPr>
              <a:t> </a:t>
            </a:r>
            <a:r>
              <a:rPr lang="fr-FR" sz="2800" b="1" dirty="0">
                <a:solidFill>
                  <a:srgbClr val="663300"/>
                </a:solidFill>
                <a:latin typeface="Times New Roman" panose="02020603050405020304" pitchFamily="18" charset="0"/>
                <a:cs typeface="Times New Roman" panose="02020603050405020304" pitchFamily="18" charset="0"/>
              </a:rPr>
              <a:t>are </a:t>
            </a:r>
            <a:r>
              <a:rPr lang="fr-FR" sz="2800" b="1" dirty="0" err="1">
                <a:solidFill>
                  <a:srgbClr val="663300"/>
                </a:solidFill>
                <a:latin typeface="Times New Roman" panose="02020603050405020304" pitchFamily="18" charset="0"/>
                <a:cs typeface="Times New Roman" panose="02020603050405020304" pitchFamily="18" charset="0"/>
              </a:rPr>
              <a:t>asked</a:t>
            </a:r>
            <a:r>
              <a:rPr lang="fr-FR" sz="2800" b="1" dirty="0">
                <a:solidFill>
                  <a:srgbClr val="663300"/>
                </a:solidFill>
                <a:latin typeface="Times New Roman" panose="02020603050405020304" pitchFamily="18" charset="0"/>
                <a:cs typeface="Times New Roman" panose="02020603050405020304" pitchFamily="18" charset="0"/>
              </a:rPr>
              <a:t> to examine </a:t>
            </a:r>
            <a:r>
              <a:rPr lang="fr-FR" sz="2800" b="1" dirty="0" err="1">
                <a:solidFill>
                  <a:srgbClr val="663300"/>
                </a:solidFill>
                <a:latin typeface="Times New Roman" panose="02020603050405020304" pitchFamily="18" charset="0"/>
                <a:cs typeface="Times New Roman" panose="02020603050405020304" pitchFamily="18" charset="0"/>
              </a:rPr>
              <a:t>similarities</a:t>
            </a:r>
            <a:r>
              <a:rPr lang="fr-FR" sz="2800" b="1" dirty="0">
                <a:solidFill>
                  <a:srgbClr val="663300"/>
                </a:solidFill>
                <a:latin typeface="Times New Roman" panose="02020603050405020304" pitchFamily="18" charset="0"/>
                <a:cs typeface="Times New Roman" panose="02020603050405020304" pitchFamily="18" charset="0"/>
              </a:rPr>
              <a:t> </a:t>
            </a:r>
            <a:r>
              <a:rPr lang="fr-FR" sz="2800" b="1" dirty="0" smtClean="0">
                <a:solidFill>
                  <a:srgbClr val="663300"/>
                </a:solidFill>
                <a:latin typeface="Times New Roman" panose="02020603050405020304" pitchFamily="18" charset="0"/>
                <a:cs typeface="Times New Roman" panose="02020603050405020304" pitchFamily="18" charset="0"/>
              </a:rPr>
              <a:t>or </a:t>
            </a:r>
            <a:r>
              <a:rPr lang="fr-FR" sz="2800" b="1" dirty="0" err="1" smtClean="0">
                <a:solidFill>
                  <a:srgbClr val="663300"/>
                </a:solidFill>
                <a:latin typeface="Times New Roman" panose="02020603050405020304" pitchFamily="18" charset="0"/>
                <a:cs typeface="Times New Roman" panose="02020603050405020304" pitchFamily="18" charset="0"/>
              </a:rPr>
              <a:t>differences</a:t>
            </a:r>
            <a:r>
              <a:rPr lang="fr-FR" sz="2800" b="1" dirty="0" smtClean="0">
                <a:solidFill>
                  <a:srgbClr val="663300"/>
                </a:solidFill>
                <a:latin typeface="Times New Roman" panose="02020603050405020304" pitchFamily="18" charset="0"/>
                <a:cs typeface="Times New Roman" panose="02020603050405020304" pitchFamily="18" charset="0"/>
              </a:rPr>
              <a:t> </a:t>
            </a:r>
            <a:r>
              <a:rPr lang="fr-FR" sz="2800" b="1" dirty="0">
                <a:solidFill>
                  <a:srgbClr val="6633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1162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30" name="TextBox 1"/>
          <p:cNvSpPr txBox="1"/>
          <p:nvPr/>
        </p:nvSpPr>
        <p:spPr>
          <a:xfrm>
            <a:off x="395536" y="1009853"/>
            <a:ext cx="8424936" cy="5083443"/>
          </a:xfrm>
          <a:prstGeom prst="rect">
            <a:avLst/>
          </a:prstGeom>
          <a:noFill/>
        </p:spPr>
        <p:txBody>
          <a:bodyPr wrap="square" rtlCol="0">
            <a:spAutoFit/>
          </a:bodyPr>
          <a:lstStyle/>
          <a:p>
            <a:pPr indent="432000" algn="just">
              <a:lnSpc>
                <a:spcPct val="150000"/>
              </a:lnSpc>
              <a:spcAft>
                <a:spcPts val="1000"/>
              </a:spcAft>
            </a:pP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 </a:t>
            </a:r>
            <a:endParaRPr lang="fr-FR" sz="20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indent="432000" algn="just">
              <a:lnSpc>
                <a:spcPct val="200000"/>
              </a:lnSpc>
              <a:spcAft>
                <a:spcPts val="1000"/>
              </a:spcAft>
            </a:pPr>
            <a:r>
              <a:rPr lang="en-US" sz="2000" b="1" dirty="0" smtClean="0">
                <a:solidFill>
                  <a:srgbClr val="663300"/>
                </a:solidFill>
                <a:latin typeface="Times New Roman" panose="02020603050405020304" pitchFamily="18" charset="0"/>
                <a:cs typeface="Times New Roman" panose="02020603050405020304" pitchFamily="18" charset="0"/>
              </a:rPr>
              <a:t>Oceans </a:t>
            </a:r>
            <a:r>
              <a:rPr lang="en-US" sz="2000" b="1" dirty="0">
                <a:solidFill>
                  <a:srgbClr val="663300"/>
                </a:solidFill>
                <a:latin typeface="Times New Roman" panose="02020603050405020304" pitchFamily="18" charset="0"/>
                <a:cs typeface="Times New Roman" panose="02020603050405020304" pitchFamily="18" charset="0"/>
              </a:rPr>
              <a:t>and lakes have much in common, but they are also quite different. Both are bodies of water, but oceans are very large bodies of salt water, while lakes are much smaller bodies of fresh water. Lakes are usually surrounded by land, while oceans are what surround continents. Both have plants and animals living in them. The ocean is home to the largest animals on the planet, whereas lakes support much smaller forms of life. When it is time for a vacation, both will make a great place to visit and enjoy.</a:t>
            </a:r>
            <a:endParaRPr lang="fr-FR" sz="2000"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728527"/>
      </p:ext>
    </p:extLst>
  </p:cSld>
  <p:clrMapOvr>
    <a:masterClrMapping/>
  </p:clrMapOvr>
  <p:transition spd="med">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28" name="TextBox 3"/>
          <p:cNvSpPr txBox="1"/>
          <p:nvPr/>
        </p:nvSpPr>
        <p:spPr>
          <a:xfrm>
            <a:off x="1187624" y="1681644"/>
            <a:ext cx="4896544" cy="523220"/>
          </a:xfrm>
          <a:prstGeom prst="rect">
            <a:avLst/>
          </a:prstGeom>
          <a:noFill/>
        </p:spPr>
        <p:txBody>
          <a:bodyPr wrap="square" rtlCol="0">
            <a:spAutoFit/>
          </a:bodyPr>
          <a:lstStyle/>
          <a:p>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Cause and </a:t>
            </a:r>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effect</a:t>
            </a:r>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endPar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9" name="TextBox 1"/>
          <p:cNvSpPr txBox="1"/>
          <p:nvPr/>
        </p:nvSpPr>
        <p:spPr>
          <a:xfrm>
            <a:off x="683568" y="2708920"/>
            <a:ext cx="7848872" cy="1754326"/>
          </a:xfrm>
          <a:prstGeom prst="rect">
            <a:avLst/>
          </a:prstGeom>
          <a:noFill/>
        </p:spPr>
        <p:txBody>
          <a:bodyPr wrap="square" rtlCol="0">
            <a:spAutoFit/>
          </a:bodyPr>
          <a:lstStyle/>
          <a:p>
            <a:pPr algn="just">
              <a:lnSpc>
                <a:spcPct val="150000"/>
              </a:lnSpc>
            </a:pPr>
            <a:r>
              <a:rPr lang="fr-FR" sz="2400" b="1" dirty="0">
                <a:solidFill>
                  <a:srgbClr val="663300"/>
                </a:solidFill>
                <a:latin typeface="Times New Roman" panose="02020603050405020304" pitchFamily="18" charset="0"/>
                <a:cs typeface="Times New Roman" panose="02020603050405020304" pitchFamily="18" charset="0"/>
              </a:rPr>
              <a:t>Cause and </a:t>
            </a:r>
            <a:r>
              <a:rPr lang="en-US" sz="2400" b="1" dirty="0" smtClean="0">
                <a:solidFill>
                  <a:srgbClr val="663300"/>
                </a:solidFill>
                <a:latin typeface="Times New Roman" panose="02020603050405020304" pitchFamily="18" charset="0"/>
                <a:cs typeface="Times New Roman" panose="02020603050405020304" pitchFamily="18" charset="0"/>
              </a:rPr>
              <a:t>effect</a:t>
            </a:r>
            <a:r>
              <a:rPr lang="fr-FR" sz="2400" b="1" dirty="0" smtClean="0">
                <a:solidFill>
                  <a:srgbClr val="663300"/>
                </a:solidFill>
                <a:latin typeface="Times New Roman" panose="02020603050405020304" pitchFamily="18" charset="0"/>
                <a:cs typeface="Times New Roman" panose="02020603050405020304" pitchFamily="18" charset="0"/>
              </a:rPr>
              <a:t> </a:t>
            </a:r>
            <a:r>
              <a:rPr lang="fr-FR" sz="2400" b="1" dirty="0" err="1">
                <a:solidFill>
                  <a:srgbClr val="663300"/>
                </a:solidFill>
                <a:latin typeface="Times New Roman" panose="02020603050405020304" pitchFamily="18" charset="0"/>
                <a:cs typeface="Times New Roman" panose="02020603050405020304" pitchFamily="18" charset="0"/>
              </a:rPr>
              <a:t>paragraph</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err="1">
                <a:solidFill>
                  <a:srgbClr val="663300"/>
                </a:solidFill>
                <a:latin typeface="Times New Roman" panose="02020603050405020304" pitchFamily="18" charset="0"/>
                <a:cs typeface="Times New Roman" panose="02020603050405020304" pitchFamily="18" charset="0"/>
              </a:rPr>
              <a:t>is</a:t>
            </a:r>
            <a:r>
              <a:rPr lang="fr-FR" sz="2400" b="1" dirty="0">
                <a:solidFill>
                  <a:srgbClr val="663300"/>
                </a:solidFill>
                <a:latin typeface="Times New Roman" panose="02020603050405020304" pitchFamily="18" charset="0"/>
                <a:cs typeface="Times New Roman" panose="02020603050405020304" pitchFamily="18" charset="0"/>
              </a:rPr>
              <a:t> a </a:t>
            </a:r>
            <a:r>
              <a:rPr lang="fr-FR" sz="2400" b="1" dirty="0" err="1">
                <a:solidFill>
                  <a:srgbClr val="663300"/>
                </a:solidFill>
                <a:latin typeface="Times New Roman" panose="02020603050405020304" pitchFamily="18" charset="0"/>
                <a:cs typeface="Times New Roman" panose="02020603050405020304" pitchFamily="18" charset="0"/>
              </a:rPr>
              <a:t>paragraph</a:t>
            </a:r>
            <a:r>
              <a:rPr lang="fr-FR" sz="2400" b="1" dirty="0">
                <a:solidFill>
                  <a:srgbClr val="663300"/>
                </a:solidFill>
                <a:latin typeface="Times New Roman" panose="02020603050405020304" pitchFamily="18" charset="0"/>
                <a:cs typeface="Times New Roman" panose="02020603050405020304" pitchFamily="18" charset="0"/>
              </a:rPr>
              <a:t> in </a:t>
            </a:r>
            <a:r>
              <a:rPr lang="fr-FR" sz="2400" b="1" dirty="0" err="1" smtClean="0">
                <a:solidFill>
                  <a:srgbClr val="663300"/>
                </a:solidFill>
                <a:latin typeface="Times New Roman" panose="02020603050405020304" pitchFamily="18" charset="0"/>
                <a:cs typeface="Times New Roman" panose="02020603050405020304" pitchFamily="18" charset="0"/>
              </a:rPr>
              <a:t>which</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smtClean="0">
                <a:solidFill>
                  <a:srgbClr val="663300"/>
                </a:solidFill>
                <a:latin typeface="Times New Roman" panose="02020603050405020304" pitchFamily="18" charset="0"/>
                <a:cs typeface="Times New Roman" panose="02020603050405020304" pitchFamily="18" charset="0"/>
              </a:rPr>
              <a:t>the  </a:t>
            </a:r>
            <a:r>
              <a:rPr lang="fr-FR" sz="2400" b="1" dirty="0" err="1">
                <a:solidFill>
                  <a:srgbClr val="663300"/>
                </a:solidFill>
                <a:latin typeface="Times New Roman" panose="02020603050405020304" pitchFamily="18" charset="0"/>
                <a:cs typeface="Times New Roman" panose="02020603050405020304" pitchFamily="18" charset="0"/>
              </a:rPr>
              <a:t>writer</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err="1">
                <a:solidFill>
                  <a:srgbClr val="663300"/>
                </a:solidFill>
                <a:latin typeface="Times New Roman" panose="02020603050405020304" pitchFamily="18" charset="0"/>
                <a:cs typeface="Times New Roman" panose="02020603050405020304" pitchFamily="18" charset="0"/>
              </a:rPr>
              <a:t>analyzes</a:t>
            </a:r>
            <a:r>
              <a:rPr lang="fr-FR" sz="2400" b="1" dirty="0">
                <a:solidFill>
                  <a:srgbClr val="663300"/>
                </a:solidFill>
                <a:latin typeface="Times New Roman" panose="02020603050405020304" pitchFamily="18" charset="0"/>
                <a:cs typeface="Times New Roman" panose="02020603050405020304" pitchFamily="18" charset="0"/>
              </a:rPr>
              <a:t> the </a:t>
            </a:r>
            <a:r>
              <a:rPr lang="fr-FR" sz="2400" b="1" dirty="0" err="1">
                <a:solidFill>
                  <a:srgbClr val="663300"/>
                </a:solidFill>
                <a:latin typeface="Times New Roman" panose="02020603050405020304" pitchFamily="18" charset="0"/>
                <a:cs typeface="Times New Roman" panose="02020603050405020304" pitchFamily="18" charset="0"/>
              </a:rPr>
              <a:t>reasons</a:t>
            </a:r>
            <a:r>
              <a:rPr lang="fr-FR" sz="2400" b="1" dirty="0">
                <a:solidFill>
                  <a:srgbClr val="663300"/>
                </a:solidFill>
                <a:latin typeface="Times New Roman" panose="02020603050405020304" pitchFamily="18" charset="0"/>
                <a:cs typeface="Times New Roman" panose="02020603050405020304" pitchFamily="18" charset="0"/>
              </a:rPr>
              <a:t> and the </a:t>
            </a:r>
            <a:r>
              <a:rPr lang="fr-FR" sz="2400" b="1" dirty="0" err="1">
                <a:solidFill>
                  <a:srgbClr val="663300"/>
                </a:solidFill>
                <a:latin typeface="Times New Roman" panose="02020603050405020304" pitchFamily="18" charset="0"/>
                <a:cs typeface="Times New Roman" panose="02020603050405020304" pitchFamily="18" charset="0"/>
              </a:rPr>
              <a:t>consequences</a:t>
            </a:r>
            <a:r>
              <a:rPr lang="fr-FR" sz="2400" b="1" dirty="0">
                <a:solidFill>
                  <a:srgbClr val="663300"/>
                </a:solidFill>
                <a:latin typeface="Times New Roman" panose="02020603050405020304" pitchFamily="18" charset="0"/>
                <a:cs typeface="Times New Roman" panose="02020603050405020304" pitchFamily="18" charset="0"/>
              </a:rPr>
              <a:t> of an action , </a:t>
            </a:r>
            <a:r>
              <a:rPr lang="fr-FR" sz="2400" b="1" dirty="0" err="1">
                <a:solidFill>
                  <a:srgbClr val="663300"/>
                </a:solidFill>
                <a:latin typeface="Times New Roman" panose="02020603050405020304" pitchFamily="18" charset="0"/>
                <a:cs typeface="Times New Roman" panose="02020603050405020304" pitchFamily="18" charset="0"/>
              </a:rPr>
              <a:t>event</a:t>
            </a:r>
            <a:r>
              <a:rPr lang="fr-FR" sz="2400" b="1" dirty="0">
                <a:solidFill>
                  <a:srgbClr val="663300"/>
                </a:solidFill>
                <a:latin typeface="Times New Roman" panose="02020603050405020304" pitchFamily="18" charset="0"/>
                <a:cs typeface="Times New Roman" panose="02020603050405020304" pitchFamily="18" charset="0"/>
              </a:rPr>
              <a:t> , or </a:t>
            </a:r>
            <a:r>
              <a:rPr lang="fr-FR" sz="2400" b="1" dirty="0" err="1">
                <a:solidFill>
                  <a:srgbClr val="663300"/>
                </a:solidFill>
                <a:latin typeface="Times New Roman" panose="02020603050405020304" pitchFamily="18" charset="0"/>
                <a:cs typeface="Times New Roman" panose="02020603050405020304" pitchFamily="18" charset="0"/>
              </a:rPr>
              <a:t>decision</a:t>
            </a:r>
            <a:r>
              <a:rPr lang="fr-FR" sz="2400" b="1" dirty="0">
                <a:solidFill>
                  <a:srgbClr val="6633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7057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30" name="TextBox 1"/>
          <p:cNvSpPr txBox="1"/>
          <p:nvPr/>
        </p:nvSpPr>
        <p:spPr>
          <a:xfrm>
            <a:off x="467544" y="1464078"/>
            <a:ext cx="8352928" cy="4560223"/>
          </a:xfrm>
          <a:prstGeom prst="rect">
            <a:avLst/>
          </a:prstGeom>
          <a:noFill/>
        </p:spPr>
        <p:txBody>
          <a:bodyPr wrap="square" rtlCol="0">
            <a:spAutoFit/>
          </a:bodyPr>
          <a:lstStyle/>
          <a:p>
            <a:pPr indent="457200" algn="just">
              <a:spcAft>
                <a:spcPts val="1000"/>
              </a:spcAft>
            </a:pPr>
            <a:r>
              <a:rPr lang="fr-FR" sz="20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 </a:t>
            </a:r>
            <a:endParaRPr lang="fr-FR" sz="16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indent="457200" algn="just">
              <a:lnSpc>
                <a:spcPct val="150000"/>
              </a:lnSpc>
              <a:spcAft>
                <a:spcPts val="1000"/>
              </a:spcAft>
            </a:pPr>
            <a:r>
              <a:rPr lang="en-US" sz="1600" b="1" dirty="0" smtClean="0">
                <a:solidFill>
                  <a:srgbClr val="663300"/>
                </a:solidFill>
                <a:latin typeface="Times New Roman" panose="02020603050405020304" pitchFamily="18" charset="0"/>
                <a:cs typeface="Times New Roman" panose="02020603050405020304" pitchFamily="18" charset="0"/>
              </a:rPr>
              <a:t>Nowadays </a:t>
            </a:r>
            <a:r>
              <a:rPr lang="en-US" sz="1600" b="1" dirty="0">
                <a:solidFill>
                  <a:srgbClr val="663300"/>
                </a:solidFill>
                <a:latin typeface="Times New Roman" panose="02020603050405020304" pitchFamily="18" charset="0"/>
                <a:cs typeface="Times New Roman" panose="02020603050405020304" pitchFamily="18" charset="0"/>
              </a:rPr>
              <a:t>the technology have an incredible advance, consequently , the cellphone too. They are very useful in study, in business and other fields. Also it permits people to stay connected with their family no matter how far they are. However, the smartphone has a lot of negative effects. First of all , people started to be antisocial with one other. For example, during the lunch time with friends the most of people are texting with the other or reading the posts on Facebook or </a:t>
            </a:r>
            <a:r>
              <a:rPr lang="en-US" sz="1600" b="1" dirty="0" err="1">
                <a:solidFill>
                  <a:srgbClr val="663300"/>
                </a:solidFill>
                <a:latin typeface="Times New Roman" panose="02020603050405020304" pitchFamily="18" charset="0"/>
                <a:cs typeface="Times New Roman" panose="02020603050405020304" pitchFamily="18" charset="0"/>
              </a:rPr>
              <a:t>Instagram</a:t>
            </a:r>
            <a:r>
              <a:rPr lang="en-US" sz="1600" b="1" dirty="0">
                <a:solidFill>
                  <a:srgbClr val="663300"/>
                </a:solidFill>
                <a:latin typeface="Times New Roman" panose="02020603050405020304" pitchFamily="18" charset="0"/>
                <a:cs typeface="Times New Roman" panose="02020603050405020304" pitchFamily="18" charset="0"/>
              </a:rPr>
              <a:t> instead of talking to each other. A second negative effect is that they can affect the health of the people. Smart  phones receive and transmit radio frequency signals that can damage people’s body and can cause irreversible illness. Finally, the excessive use of smart phones combined with driving can put people’s lives in danger. Most of car accidents are because of the usage of smartphones while driving. To sum up, these are three of many negative effects of excessive use of smartphone.</a:t>
            </a:r>
            <a:endParaRPr lang="fr-FR" sz="1600"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486651"/>
      </p:ext>
    </p:extLst>
  </p:cSld>
  <p:clrMapOvr>
    <a:masterClrMapping/>
  </p:clrMapOvr>
  <p:transition spd="med">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28" name="TextBox 3"/>
          <p:cNvSpPr txBox="1"/>
          <p:nvPr/>
        </p:nvSpPr>
        <p:spPr>
          <a:xfrm>
            <a:off x="1187624" y="1897668"/>
            <a:ext cx="4896544" cy="523220"/>
          </a:xfrm>
          <a:prstGeom prst="rect">
            <a:avLst/>
          </a:prstGeom>
          <a:noFill/>
        </p:spPr>
        <p:txBody>
          <a:bodyPr wrap="square" rtlCol="0">
            <a:spAutoFit/>
          </a:bodyPr>
          <a:lstStyle/>
          <a:p>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Problem</a:t>
            </a:r>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and </a:t>
            </a:r>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sollution</a:t>
            </a:r>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endPar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9" name="TextBox 1"/>
          <p:cNvSpPr txBox="1"/>
          <p:nvPr/>
        </p:nvSpPr>
        <p:spPr>
          <a:xfrm>
            <a:off x="899592" y="2749149"/>
            <a:ext cx="7632848" cy="1687963"/>
          </a:xfrm>
          <a:prstGeom prst="rect">
            <a:avLst/>
          </a:prstGeom>
          <a:noFill/>
        </p:spPr>
        <p:txBody>
          <a:bodyPr wrap="square" rtlCol="0">
            <a:spAutoFit/>
          </a:bodyPr>
          <a:lstStyle/>
          <a:p>
            <a:pPr algn="just">
              <a:lnSpc>
                <a:spcPct val="150000"/>
              </a:lnSpc>
            </a:pPr>
            <a:r>
              <a:rPr lang="fr-FR" sz="2400" b="1" dirty="0" err="1">
                <a:solidFill>
                  <a:srgbClr val="663300"/>
                </a:solidFill>
                <a:latin typeface="Times New Roman" panose="02020603050405020304" pitchFamily="18" charset="0"/>
                <a:cs typeface="Times New Roman" panose="02020603050405020304" pitchFamily="18" charset="0"/>
              </a:rPr>
              <a:t>Problem</a:t>
            </a:r>
            <a:r>
              <a:rPr lang="fr-FR" sz="2400" b="1" dirty="0">
                <a:solidFill>
                  <a:srgbClr val="663300"/>
                </a:solidFill>
                <a:latin typeface="Times New Roman" panose="02020603050405020304" pitchFamily="18" charset="0"/>
                <a:cs typeface="Times New Roman" panose="02020603050405020304" pitchFamily="18" charset="0"/>
              </a:rPr>
              <a:t> and </a:t>
            </a:r>
            <a:r>
              <a:rPr lang="fr-FR" sz="2400" b="1" dirty="0" err="1">
                <a:solidFill>
                  <a:srgbClr val="663300"/>
                </a:solidFill>
                <a:latin typeface="Times New Roman" panose="02020603050405020304" pitchFamily="18" charset="0"/>
                <a:cs typeface="Times New Roman" panose="02020603050405020304" pitchFamily="18" charset="0"/>
              </a:rPr>
              <a:t>sollution</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err="1">
                <a:solidFill>
                  <a:srgbClr val="663300"/>
                </a:solidFill>
                <a:latin typeface="Times New Roman" panose="02020603050405020304" pitchFamily="18" charset="0"/>
                <a:cs typeface="Times New Roman" panose="02020603050405020304" pitchFamily="18" charset="0"/>
              </a:rPr>
              <a:t>paragraph</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err="1">
                <a:solidFill>
                  <a:srgbClr val="663300"/>
                </a:solidFill>
                <a:latin typeface="Times New Roman" panose="02020603050405020304" pitchFamily="18" charset="0"/>
                <a:cs typeface="Times New Roman" panose="02020603050405020304" pitchFamily="18" charset="0"/>
              </a:rPr>
              <a:t>is</a:t>
            </a:r>
            <a:r>
              <a:rPr lang="fr-FR" sz="2400" b="1" dirty="0">
                <a:solidFill>
                  <a:srgbClr val="663300"/>
                </a:solidFill>
                <a:latin typeface="Times New Roman" panose="02020603050405020304" pitchFamily="18" charset="0"/>
                <a:cs typeface="Times New Roman" panose="02020603050405020304" pitchFamily="18" charset="0"/>
              </a:rPr>
              <a:t> a </a:t>
            </a:r>
            <a:r>
              <a:rPr lang="fr-FR" sz="2400" b="1" dirty="0" err="1">
                <a:solidFill>
                  <a:srgbClr val="663300"/>
                </a:solidFill>
                <a:latin typeface="Times New Roman" panose="02020603050405020304" pitchFamily="18" charset="0"/>
                <a:cs typeface="Times New Roman" panose="02020603050405020304" pitchFamily="18" charset="0"/>
              </a:rPr>
              <a:t>paragraph</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smtClean="0">
                <a:solidFill>
                  <a:srgbClr val="663300"/>
                </a:solidFill>
                <a:latin typeface="Times New Roman" panose="02020603050405020304" pitchFamily="18" charset="0"/>
                <a:cs typeface="Times New Roman" panose="02020603050405020304" pitchFamily="18" charset="0"/>
              </a:rPr>
              <a:t>in </a:t>
            </a:r>
            <a:r>
              <a:rPr lang="fr-FR" sz="2400" b="1" dirty="0" err="1" smtClean="0">
                <a:solidFill>
                  <a:srgbClr val="663300"/>
                </a:solidFill>
                <a:latin typeface="Times New Roman" panose="02020603050405020304" pitchFamily="18" charset="0"/>
                <a:cs typeface="Times New Roman" panose="02020603050405020304" pitchFamily="18" charset="0"/>
              </a:rPr>
              <a:t>which</a:t>
            </a:r>
            <a:r>
              <a:rPr lang="fr-FR" sz="2400" b="1" dirty="0" smtClean="0">
                <a:solidFill>
                  <a:srgbClr val="663300"/>
                </a:solidFill>
                <a:latin typeface="Times New Roman" panose="02020603050405020304" pitchFamily="18" charset="0"/>
                <a:cs typeface="Times New Roman" panose="02020603050405020304" pitchFamily="18" charset="0"/>
              </a:rPr>
              <a:t> </a:t>
            </a:r>
            <a:r>
              <a:rPr lang="fr-FR" sz="2400" b="1" dirty="0">
                <a:solidFill>
                  <a:srgbClr val="663300"/>
                </a:solidFill>
                <a:latin typeface="Times New Roman" panose="02020603050405020304" pitchFamily="18" charset="0"/>
                <a:cs typeface="Times New Roman" panose="02020603050405020304" pitchFamily="18" charset="0"/>
              </a:rPr>
              <a:t>the </a:t>
            </a:r>
            <a:r>
              <a:rPr lang="fr-FR" sz="2400" b="1" dirty="0" err="1">
                <a:solidFill>
                  <a:srgbClr val="663300"/>
                </a:solidFill>
                <a:latin typeface="Times New Roman" panose="02020603050405020304" pitchFamily="18" charset="0"/>
                <a:cs typeface="Times New Roman" panose="02020603050405020304" pitchFamily="18" charset="0"/>
              </a:rPr>
              <a:t>writer</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err="1">
                <a:solidFill>
                  <a:srgbClr val="663300"/>
                </a:solidFill>
                <a:latin typeface="Times New Roman" panose="02020603050405020304" pitchFamily="18" charset="0"/>
                <a:cs typeface="Times New Roman" panose="02020603050405020304" pitchFamily="18" charset="0"/>
              </a:rPr>
              <a:t>analyzed</a:t>
            </a:r>
            <a:r>
              <a:rPr lang="fr-FR" sz="2400" b="1" dirty="0">
                <a:solidFill>
                  <a:srgbClr val="663300"/>
                </a:solidFill>
                <a:latin typeface="Times New Roman" panose="02020603050405020304" pitchFamily="18" charset="0"/>
                <a:cs typeface="Times New Roman" panose="02020603050405020304" pitchFamily="18" charset="0"/>
              </a:rPr>
              <a:t> a </a:t>
            </a:r>
            <a:r>
              <a:rPr lang="fr-FR" sz="2400" b="1" dirty="0" err="1">
                <a:solidFill>
                  <a:srgbClr val="663300"/>
                </a:solidFill>
                <a:latin typeface="Times New Roman" panose="02020603050405020304" pitchFamily="18" charset="0"/>
                <a:cs typeface="Times New Roman" panose="02020603050405020304" pitchFamily="18" charset="0"/>
              </a:rPr>
              <a:t>topic</a:t>
            </a:r>
            <a:r>
              <a:rPr lang="fr-FR" sz="2400" b="1" dirty="0">
                <a:solidFill>
                  <a:srgbClr val="663300"/>
                </a:solidFill>
                <a:latin typeface="Times New Roman" panose="02020603050405020304" pitchFamily="18" charset="0"/>
                <a:cs typeface="Times New Roman" panose="02020603050405020304" pitchFamily="18" charset="0"/>
              </a:rPr>
              <a:t> by </a:t>
            </a:r>
            <a:r>
              <a:rPr lang="fr-FR" sz="2400" b="1" dirty="0" err="1">
                <a:solidFill>
                  <a:srgbClr val="663300"/>
                </a:solidFill>
                <a:latin typeface="Times New Roman" panose="02020603050405020304" pitchFamily="18" charset="0"/>
                <a:cs typeface="Times New Roman" panose="02020603050405020304" pitchFamily="18" charset="0"/>
              </a:rPr>
              <a:t>identifying</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smtClean="0">
                <a:solidFill>
                  <a:srgbClr val="663300"/>
                </a:solidFill>
                <a:latin typeface="Times New Roman" panose="02020603050405020304" pitchFamily="18" charset="0"/>
                <a:cs typeface="Times New Roman" panose="02020603050405020304" pitchFamily="18" charset="0"/>
              </a:rPr>
              <a:t>a </a:t>
            </a:r>
            <a:r>
              <a:rPr lang="fr-FR" sz="2400" b="1" dirty="0" err="1" smtClean="0">
                <a:solidFill>
                  <a:srgbClr val="663300"/>
                </a:solidFill>
                <a:latin typeface="Times New Roman" panose="02020603050405020304" pitchFamily="18" charset="0"/>
                <a:cs typeface="Times New Roman" panose="02020603050405020304" pitchFamily="18" charset="0"/>
              </a:rPr>
              <a:t>problem</a:t>
            </a:r>
            <a:r>
              <a:rPr lang="fr-FR" sz="2400" b="1" dirty="0" smtClean="0">
                <a:solidFill>
                  <a:srgbClr val="663300"/>
                </a:solidFill>
                <a:latin typeface="Times New Roman" panose="02020603050405020304" pitchFamily="18" charset="0"/>
                <a:cs typeface="Times New Roman" panose="02020603050405020304" pitchFamily="18" charset="0"/>
              </a:rPr>
              <a:t> </a:t>
            </a:r>
            <a:r>
              <a:rPr lang="fr-FR" sz="2400" b="1" dirty="0">
                <a:solidFill>
                  <a:srgbClr val="663300"/>
                </a:solidFill>
                <a:latin typeface="Times New Roman" panose="02020603050405020304" pitchFamily="18" charset="0"/>
                <a:cs typeface="Times New Roman" panose="02020603050405020304" pitchFamily="18" charset="0"/>
              </a:rPr>
              <a:t>and </a:t>
            </a:r>
            <a:r>
              <a:rPr lang="fr-FR" sz="2400" b="1" dirty="0" err="1">
                <a:solidFill>
                  <a:srgbClr val="663300"/>
                </a:solidFill>
                <a:latin typeface="Times New Roman" panose="02020603050405020304" pitchFamily="18" charset="0"/>
                <a:cs typeface="Times New Roman" panose="02020603050405020304" pitchFamily="18" charset="0"/>
              </a:rPr>
              <a:t>proposing</a:t>
            </a:r>
            <a:r>
              <a:rPr lang="fr-FR" sz="2400" b="1" dirty="0">
                <a:solidFill>
                  <a:srgbClr val="663300"/>
                </a:solidFill>
                <a:latin typeface="Times New Roman" panose="02020603050405020304" pitchFamily="18" charset="0"/>
                <a:cs typeface="Times New Roman" panose="02020603050405020304" pitchFamily="18" charset="0"/>
              </a:rPr>
              <a:t> one or more </a:t>
            </a:r>
            <a:r>
              <a:rPr lang="fr-FR" sz="2400" b="1" dirty="0" err="1">
                <a:solidFill>
                  <a:srgbClr val="663300"/>
                </a:solidFill>
                <a:latin typeface="Times New Roman" panose="02020603050405020304" pitchFamily="18" charset="0"/>
                <a:cs typeface="Times New Roman" panose="02020603050405020304" pitchFamily="18" charset="0"/>
              </a:rPr>
              <a:t>sollutions</a:t>
            </a:r>
            <a:r>
              <a:rPr lang="fr-FR" sz="2400" b="1" dirty="0">
                <a:solidFill>
                  <a:srgbClr val="663300"/>
                </a:solidFill>
                <a:latin typeface="Times New Roman" panose="02020603050405020304" pitchFamily="18" charset="0"/>
                <a:cs typeface="Times New Roman" panose="02020603050405020304" pitchFamily="18" charset="0"/>
              </a:rPr>
              <a:t> . </a:t>
            </a:r>
          </a:p>
        </p:txBody>
      </p:sp>
    </p:spTree>
    <p:extLst>
      <p:ext uri="{BB962C8B-B14F-4D97-AF65-F5344CB8AC3E}">
        <p14:creationId xmlns:p14="http://schemas.microsoft.com/office/powerpoint/2010/main" val="6846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61"/>
          <p:cNvCxnSpPr/>
          <p:nvPr/>
        </p:nvCxnSpPr>
        <p:spPr>
          <a:xfrm>
            <a:off x="3143240" y="759095"/>
            <a:ext cx="52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42" name="Group 58"/>
          <p:cNvGrpSpPr>
            <a:grpSpLocks/>
          </p:cNvGrpSpPr>
          <p:nvPr/>
        </p:nvGrpSpPr>
        <p:grpSpPr bwMode="auto">
          <a:xfrm rot="16200000" flipH="1">
            <a:off x="3418298" y="-205261"/>
            <a:ext cx="108000" cy="1944000"/>
            <a:chOff x="3424" y="1389"/>
            <a:chExt cx="182" cy="2132"/>
          </a:xfrm>
        </p:grpSpPr>
        <p:sp>
          <p:nvSpPr>
            <p:cNvPr id="43"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44"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45"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46" name="Groupe 19"/>
          <p:cNvGrpSpPr/>
          <p:nvPr/>
        </p:nvGrpSpPr>
        <p:grpSpPr>
          <a:xfrm>
            <a:off x="-17445" y="431993"/>
            <a:ext cx="2517775" cy="665163"/>
            <a:chOff x="-17445" y="428604"/>
            <a:chExt cx="2517775" cy="665163"/>
          </a:xfrm>
        </p:grpSpPr>
        <p:pic>
          <p:nvPicPr>
            <p:cNvPr id="4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48" name="TextBox 104"/>
            <p:cNvSpPr txBox="1"/>
            <p:nvPr/>
          </p:nvSpPr>
          <p:spPr>
            <a:xfrm>
              <a:off x="-32" y="577229"/>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49" name="Parallélogramme 23"/>
          <p:cNvSpPr/>
          <p:nvPr/>
        </p:nvSpPr>
        <p:spPr>
          <a:xfrm>
            <a:off x="2548678" y="-24"/>
            <a:ext cx="1368000" cy="500042"/>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0" name="Parallélogramme 24"/>
          <p:cNvSpPr/>
          <p:nvPr/>
        </p:nvSpPr>
        <p:spPr>
          <a:xfrm>
            <a:off x="3851920" y="-24"/>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sp>
        <p:nvSpPr>
          <p:cNvPr id="51" name="Parallélogramme 25"/>
          <p:cNvSpPr/>
          <p:nvPr/>
        </p:nvSpPr>
        <p:spPr>
          <a:xfrm>
            <a:off x="5148064" y="0"/>
            <a:ext cx="1368000" cy="500042"/>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sp>
        <p:nvSpPr>
          <p:cNvPr id="52" name="Parallélogramme 26"/>
          <p:cNvSpPr/>
          <p:nvPr/>
        </p:nvSpPr>
        <p:spPr>
          <a:xfrm>
            <a:off x="6444360" y="0"/>
            <a:ext cx="1368000" cy="500042"/>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oAutofit/>
          </a:bodyPr>
          <a:lstStyle/>
          <a:p>
            <a:pPr marL="0" lvl="1" algn="ctr"/>
            <a:endParaRPr lang="fr-FR" sz="900" b="1" dirty="0">
              <a:latin typeface="Times New Roman" pitchFamily="18" charset="0"/>
              <a:cs typeface="Times New Roman" pitchFamily="18" charset="0"/>
            </a:endParaRPr>
          </a:p>
        </p:txBody>
      </p:sp>
      <p:sp>
        <p:nvSpPr>
          <p:cNvPr id="53" name="Parallélogramme 20"/>
          <p:cNvSpPr/>
          <p:nvPr/>
        </p:nvSpPr>
        <p:spPr>
          <a:xfrm>
            <a:off x="7739942" y="0"/>
            <a:ext cx="1368562" cy="500042"/>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r>
              <a:rPr lang="fr-FR" sz="1200" b="1" dirty="0">
                <a:solidFill>
                  <a:schemeClr val="accent1">
                    <a:lumMod val="50000"/>
                  </a:schemeClr>
                </a:solidFill>
                <a:latin typeface="Times New Roman" pitchFamily="18" charset="0"/>
                <a:cs typeface="Times New Roman" pitchFamily="18" charset="0"/>
              </a:rPr>
              <a:t>Other Types of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sp>
        <p:nvSpPr>
          <p:cNvPr id="54" name="مستطيل 53"/>
          <p:cNvSpPr/>
          <p:nvPr/>
        </p:nvSpPr>
        <p:spPr>
          <a:xfrm>
            <a:off x="5036538" y="-47993"/>
            <a:ext cx="1666132" cy="523220"/>
          </a:xfrm>
          <a:prstGeom prst="rect">
            <a:avLst/>
          </a:prstGeom>
        </p:spPr>
        <p:txBody>
          <a:bodyPr wrap="square">
            <a:spAutoFit/>
          </a:bodyPr>
          <a:lstStyle/>
          <a:p>
            <a:pPr marL="0" lvl="1" algn="ctr"/>
            <a:r>
              <a:rPr lang="fr-FR" sz="1050" b="1" dirty="0" smtClean="0">
                <a:solidFill>
                  <a:schemeClr val="bg1"/>
                </a:solidFill>
                <a:latin typeface="Times New Roman" pitchFamily="18" charset="0"/>
                <a:cs typeface="Times New Roman" pitchFamily="18" charset="0"/>
              </a:rPr>
              <a:t> </a:t>
            </a: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55" name="مستطيل 54"/>
          <p:cNvSpPr/>
          <p:nvPr/>
        </p:nvSpPr>
        <p:spPr>
          <a:xfrm>
            <a:off x="6536736" y="-46548"/>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050" b="1" dirty="0" smtClean="0">
                <a:solidFill>
                  <a:schemeClr val="accent1">
                    <a:lumMod val="75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smtClean="0">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grpSp>
        <p:nvGrpSpPr>
          <p:cNvPr id="56" name="Group 58"/>
          <p:cNvGrpSpPr>
            <a:grpSpLocks/>
          </p:cNvGrpSpPr>
          <p:nvPr/>
        </p:nvGrpSpPr>
        <p:grpSpPr bwMode="auto">
          <a:xfrm rot="16200000" flipH="1">
            <a:off x="5077124" y="64739"/>
            <a:ext cx="108000" cy="1404000"/>
            <a:chOff x="3424" y="1389"/>
            <a:chExt cx="182" cy="2132"/>
          </a:xfrm>
        </p:grpSpPr>
        <p:sp>
          <p:nvSpPr>
            <p:cNvPr id="5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5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59" name="Group 58"/>
          <p:cNvGrpSpPr>
            <a:grpSpLocks/>
          </p:cNvGrpSpPr>
          <p:nvPr/>
        </p:nvGrpSpPr>
        <p:grpSpPr bwMode="auto">
          <a:xfrm rot="16200000" flipH="1">
            <a:off x="6220132" y="64739"/>
            <a:ext cx="108000" cy="1404000"/>
            <a:chOff x="3424" y="1389"/>
            <a:chExt cx="182" cy="2132"/>
          </a:xfrm>
        </p:grpSpPr>
        <p:sp>
          <p:nvSpPr>
            <p:cNvPr id="6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79" name="Group 58"/>
          <p:cNvGrpSpPr>
            <a:grpSpLocks/>
          </p:cNvGrpSpPr>
          <p:nvPr/>
        </p:nvGrpSpPr>
        <p:grpSpPr bwMode="auto">
          <a:xfrm rot="16200000" flipH="1">
            <a:off x="7602214" y="64739"/>
            <a:ext cx="108000" cy="1404000"/>
            <a:chOff x="3424" y="1389"/>
            <a:chExt cx="182" cy="2132"/>
          </a:xfrm>
        </p:grpSpPr>
        <p:sp>
          <p:nvSpPr>
            <p:cNvPr id="8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8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82" name="Picture 2" descr="C:\Users\must19\Desktop\taous ppt\Spheres\CRIMSON.png"/>
          <p:cNvPicPr>
            <a:picLocks noChangeAspect="1" noChangeArrowheads="1"/>
          </p:cNvPicPr>
          <p:nvPr/>
        </p:nvPicPr>
        <p:blipFill>
          <a:blip r:embed="rId3" cstate="print"/>
          <a:srcRect/>
          <a:stretch>
            <a:fillRect/>
          </a:stretch>
        </p:blipFill>
        <p:spPr bwMode="auto">
          <a:xfrm>
            <a:off x="8051395" y="548680"/>
            <a:ext cx="481045" cy="481045"/>
          </a:xfrm>
          <a:prstGeom prst="rect">
            <a:avLst/>
          </a:prstGeom>
          <a:ln>
            <a:noFill/>
          </a:ln>
          <a:effectLst>
            <a:outerShdw blurRad="190500" algn="tl" rotWithShape="0">
              <a:srgbClr val="000000">
                <a:alpha val="70000"/>
              </a:srgbClr>
            </a:outerShdw>
          </a:effectLst>
        </p:spPr>
      </p:pic>
      <p:sp>
        <p:nvSpPr>
          <p:cNvPr id="30" name="TextBox 3"/>
          <p:cNvSpPr txBox="1"/>
          <p:nvPr/>
        </p:nvSpPr>
        <p:spPr>
          <a:xfrm>
            <a:off x="323528" y="1484784"/>
            <a:ext cx="8568952" cy="4514056"/>
          </a:xfrm>
          <a:prstGeom prst="rect">
            <a:avLst/>
          </a:prstGeom>
          <a:noFill/>
        </p:spPr>
        <p:txBody>
          <a:bodyPr wrap="square" rtlCol="0">
            <a:spAutoFit/>
          </a:bodyPr>
          <a:lstStyle/>
          <a:p>
            <a:pPr indent="432000" algn="just">
              <a:lnSpc>
                <a:spcPct val="150000"/>
              </a:lnSpc>
              <a:spcAft>
                <a:spcPts val="1000"/>
              </a:spcAft>
            </a:pPr>
            <a:r>
              <a:rPr lang="fr-FR" sz="20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 </a:t>
            </a:r>
            <a:endParaRPr lang="fr-FR"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indent="432000" algn="just">
              <a:lnSpc>
                <a:spcPct val="150000"/>
              </a:lnSpc>
              <a:spcAft>
                <a:spcPts val="1000"/>
              </a:spcAft>
            </a:pPr>
            <a:r>
              <a:rPr lang="en-US" b="1" dirty="0" smtClean="0">
                <a:solidFill>
                  <a:srgbClr val="663300"/>
                </a:solidFill>
                <a:latin typeface="Times New Roman" panose="02020603050405020304" pitchFamily="18" charset="0"/>
                <a:cs typeface="Times New Roman" panose="02020603050405020304" pitchFamily="18" charset="0"/>
              </a:rPr>
              <a:t>Drug </a:t>
            </a:r>
            <a:r>
              <a:rPr lang="en-US" b="1" dirty="0">
                <a:solidFill>
                  <a:srgbClr val="663300"/>
                </a:solidFill>
                <a:latin typeface="Times New Roman" panose="02020603050405020304" pitchFamily="18" charset="0"/>
                <a:cs typeface="Times New Roman" panose="02020603050405020304" pitchFamily="18" charset="0"/>
              </a:rPr>
              <a:t>abuse is rife in many countries. Billions of dollars are spent internationally preventing drug use, treating addicts, and fighting drug-related crime. Drug abuse causes multiple problems for countries and communities such as : addicts’ medical and psychological effects , crimes ….However, , the menace of drugs can be fought. Education is the first battle, for example, Children need to be told at home and in school about drugs. People need to be aware of the effects so that they can </a:t>
            </a:r>
            <a:r>
              <a:rPr lang="en-US" b="1" dirty="0" smtClean="0">
                <a:solidFill>
                  <a:srgbClr val="663300"/>
                </a:solidFill>
                <a:latin typeface="Times New Roman" panose="02020603050405020304" pitchFamily="18" charset="0"/>
                <a:cs typeface="Times New Roman" panose="02020603050405020304" pitchFamily="18" charset="0"/>
              </a:rPr>
              <a:t>avoid .</a:t>
            </a:r>
            <a:r>
              <a:rPr lang="en-US" b="1" dirty="0">
                <a:solidFill>
                  <a:srgbClr val="663300"/>
                </a:solidFill>
                <a:latin typeface="Times New Roman" panose="02020603050405020304" pitchFamily="18" charset="0"/>
                <a:cs typeface="Times New Roman" panose="02020603050405020304" pitchFamily="18" charset="0"/>
              </a:rPr>
              <a:t>Also by increasing police manpower and create effective laws to stop dealers. In conclusion, although the problem of drugs may seem impossible to eliminate, there are concrete steps that can be taken to weaken the hold of drugs on society.</a:t>
            </a:r>
            <a:endParaRPr lang="fr-FR"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5546117"/>
      </p:ext>
    </p:extLst>
  </p:cSld>
  <p:clrMapOvr>
    <a:masterClrMapping/>
  </p:clrMapOvr>
  <p:transition spd="med">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26710" y="740074"/>
            <a:ext cx="5184000" cy="0"/>
          </a:xfrm>
          <a:prstGeom prst="straightConnector1">
            <a:avLst/>
          </a:prstGeom>
          <a:ln>
            <a:headEnd type="diamond" w="med" len="med"/>
            <a:tailEnd type="diamond"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387718"/>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8"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28604"/>
            <a:ext cx="2517775" cy="665163"/>
            <a:chOff x="-17445" y="428604"/>
            <a:chExt cx="2517775" cy="665163"/>
          </a:xfrm>
        </p:grpSpPr>
        <p:pic>
          <p:nvPicPr>
            <p:cNvPr id="10"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548680"/>
              <a:ext cx="2500330" cy="400110"/>
            </a:xfrm>
            <a:prstGeom prst="rect">
              <a:avLst/>
            </a:prstGeom>
            <a:noFill/>
          </p:spPr>
          <p:txBody>
            <a:bodyPr wrap="square" rtlCol="0">
              <a:spAutoFit/>
            </a:bodyPr>
            <a:lstStyle/>
            <a:p>
              <a:pPr lvl="0" algn="ctr"/>
              <a:r>
                <a:rPr lang="fr-FR" sz="2000" b="1" dirty="0">
                  <a:solidFill>
                    <a:srgbClr val="FFFFFF"/>
                  </a:solidFill>
                  <a:latin typeface="Times New Roman" pitchFamily="18" charset="0"/>
                  <a:cs typeface="Times New Roman" pitchFamily="18" charset="0"/>
                </a:rPr>
                <a:t>Types of </a:t>
              </a:r>
              <a:r>
                <a:rPr lang="fr-FR" sz="2000" b="1" dirty="0" err="1">
                  <a:solidFill>
                    <a:srgbClr val="FFFFFF"/>
                  </a:solidFill>
                  <a:latin typeface="Times New Roman" pitchFamily="18" charset="0"/>
                  <a:cs typeface="Times New Roman" pitchFamily="18" charset="0"/>
                </a:rPr>
                <a:t>paragraphs</a:t>
              </a:r>
              <a:endParaRPr lang="fr-FR" sz="2000" b="1" dirty="0">
                <a:solidFill>
                  <a:srgbClr val="FFFFFF"/>
                </a:solidFill>
                <a:latin typeface="Times New Roman" pitchFamily="18" charset="0"/>
                <a:cs typeface="Times New Roman" pitchFamily="18" charset="0"/>
              </a:endParaRPr>
            </a:p>
          </p:txBody>
        </p:sp>
      </p:grpSp>
      <p:sp>
        <p:nvSpPr>
          <p:cNvPr id="12" name="Parallélogramme 23"/>
          <p:cNvSpPr/>
          <p:nvPr/>
        </p:nvSpPr>
        <p:spPr>
          <a:xfrm>
            <a:off x="2483768" y="-24"/>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Descriptive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p:txBody>
      </p:sp>
      <p:grpSp>
        <p:nvGrpSpPr>
          <p:cNvPr id="13" name="Group 58"/>
          <p:cNvGrpSpPr>
            <a:grpSpLocks/>
          </p:cNvGrpSpPr>
          <p:nvPr/>
        </p:nvGrpSpPr>
        <p:grpSpPr bwMode="auto">
          <a:xfrm rot="16200000" flipH="1">
            <a:off x="3772678" y="136800"/>
            <a:ext cx="108000" cy="1224000"/>
            <a:chOff x="3424" y="1389"/>
            <a:chExt cx="182" cy="2132"/>
          </a:xfrm>
        </p:grpSpPr>
        <p:sp>
          <p:nvSpPr>
            <p:cNvPr id="14"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5"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16" name="Group 58"/>
          <p:cNvGrpSpPr>
            <a:grpSpLocks/>
          </p:cNvGrpSpPr>
          <p:nvPr/>
        </p:nvGrpSpPr>
        <p:grpSpPr bwMode="auto">
          <a:xfrm rot="16200000" flipH="1">
            <a:off x="4934248" y="50432"/>
            <a:ext cx="108000" cy="1404000"/>
            <a:chOff x="3424" y="1389"/>
            <a:chExt cx="182" cy="2132"/>
          </a:xfrm>
        </p:grpSpPr>
        <p:sp>
          <p:nvSpPr>
            <p:cNvPr id="1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19" name="Parallélogramme 31"/>
          <p:cNvSpPr/>
          <p:nvPr/>
        </p:nvSpPr>
        <p:spPr>
          <a:xfrm>
            <a:off x="3795052" y="-24"/>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endParaRPr lang="fr-FR" sz="1400" b="1" dirty="0">
              <a:solidFill>
                <a:srgbClr val="FFFFFF"/>
              </a:solidFill>
              <a:latin typeface="Times New Roman" pitchFamily="18" charset="0"/>
              <a:cs typeface="Times New Roman" pitchFamily="18" charset="0"/>
            </a:endParaRPr>
          </a:p>
          <a:p>
            <a:pPr lvl="0" algn="ctr"/>
            <a:r>
              <a:rPr lang="fr-FR" sz="1400" b="1" dirty="0">
                <a:solidFill>
                  <a:srgbClr val="FFFFFF"/>
                </a:solidFill>
                <a:latin typeface="Times New Roman" pitchFamily="18" charset="0"/>
                <a:cs typeface="Times New Roman" pitchFamily="18" charset="0"/>
              </a:rPr>
              <a:t>Narrative </a:t>
            </a:r>
            <a:r>
              <a:rPr lang="fr-FR" sz="1400" b="1" dirty="0" err="1">
                <a:solidFill>
                  <a:srgbClr val="FFFFFF"/>
                </a:solidFill>
                <a:latin typeface="Times New Roman" pitchFamily="18" charset="0"/>
                <a:cs typeface="Times New Roman" pitchFamily="18" charset="0"/>
              </a:rPr>
              <a:t>paragraph</a:t>
            </a:r>
            <a:endParaRPr lang="fr-FR" sz="1400" b="1" dirty="0">
              <a:solidFill>
                <a:srgbClr val="FFFFFF"/>
              </a:solidFill>
              <a:latin typeface="Times New Roman" pitchFamily="18" charset="0"/>
              <a:cs typeface="Times New Roman" pitchFamily="18" charset="0"/>
            </a:endParaRPr>
          </a:p>
          <a:p>
            <a:pPr algn="ctr"/>
            <a:r>
              <a:rPr lang="fr-FR" sz="1200" b="1" dirty="0" smtClean="0">
                <a:latin typeface="Times New Roman" pitchFamily="18" charset="0"/>
                <a:cs typeface="Times New Roman" pitchFamily="18" charset="0"/>
              </a:rPr>
              <a:t> </a:t>
            </a:r>
            <a:endParaRPr lang="fr-FR" sz="1200" b="1" dirty="0">
              <a:latin typeface="Times New Roman" pitchFamily="18" charset="0"/>
              <a:cs typeface="Times New Roman" pitchFamily="18" charset="0"/>
            </a:endParaRPr>
          </a:p>
        </p:txBody>
      </p:sp>
      <p:sp>
        <p:nvSpPr>
          <p:cNvPr id="20" name="Parallélogramme 27"/>
          <p:cNvSpPr/>
          <p:nvPr/>
        </p:nvSpPr>
        <p:spPr>
          <a:xfrm>
            <a:off x="5084718" y="-24"/>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200" dirty="0" smtClean="0">
                <a:latin typeface="Times New Roman" pitchFamily="18" charset="0"/>
                <a:cs typeface="Times New Roman" pitchFamily="18" charset="0"/>
              </a:rPr>
              <a:t>  </a:t>
            </a:r>
            <a:endParaRPr lang="fr-FR" sz="1200" dirty="0">
              <a:latin typeface="Times New Roman" pitchFamily="18" charset="0"/>
              <a:cs typeface="Times New Roman" pitchFamily="18" charset="0"/>
            </a:endParaRPr>
          </a:p>
        </p:txBody>
      </p:sp>
      <p:grpSp>
        <p:nvGrpSpPr>
          <p:cNvPr id="21" name="Group 58"/>
          <p:cNvGrpSpPr>
            <a:grpSpLocks/>
          </p:cNvGrpSpPr>
          <p:nvPr/>
        </p:nvGrpSpPr>
        <p:grpSpPr bwMode="auto">
          <a:xfrm rot="16200000" flipH="1">
            <a:off x="6220132" y="45718"/>
            <a:ext cx="108000" cy="1404000"/>
            <a:chOff x="3424" y="1389"/>
            <a:chExt cx="182" cy="2132"/>
          </a:xfrm>
        </p:grpSpPr>
        <p:sp>
          <p:nvSpPr>
            <p:cNvPr id="22"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3"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4" name="Parallélogramme 41"/>
          <p:cNvSpPr/>
          <p:nvPr/>
        </p:nvSpPr>
        <p:spPr>
          <a:xfrm>
            <a:off x="6370602" y="-24"/>
            <a:ext cx="1368562"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sz="900" dirty="0" smtClean="0">
                <a:latin typeface="Times New Roman" pitchFamily="18" charset="0"/>
                <a:cs typeface="Times New Roman" pitchFamily="18" charset="0"/>
              </a:rPr>
              <a:t> </a:t>
            </a:r>
          </a:p>
        </p:txBody>
      </p:sp>
      <p:sp>
        <p:nvSpPr>
          <p:cNvPr id="25" name="Parallélogramme 44"/>
          <p:cNvSpPr/>
          <p:nvPr/>
        </p:nvSpPr>
        <p:spPr>
          <a:xfrm>
            <a:off x="7677812" y="-24"/>
            <a:ext cx="143699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pPr lvl="0" algn="ctr"/>
            <a:r>
              <a:rPr lang="fr-FR" sz="1200" b="1" dirty="0">
                <a:solidFill>
                  <a:schemeClr val="accent1">
                    <a:lumMod val="50000"/>
                  </a:schemeClr>
                </a:solidFill>
                <a:latin typeface="Times New Roman" pitchFamily="18" charset="0"/>
                <a:cs typeface="Times New Roman" pitchFamily="18" charset="0"/>
              </a:rPr>
              <a:t>Other</a:t>
            </a:r>
            <a:r>
              <a:rPr lang="fr-FR" sz="1200" b="1" dirty="0">
                <a:solidFill>
                  <a:srgbClr val="FFFFFF"/>
                </a:solidFill>
                <a:latin typeface="Times New Roman" pitchFamily="18" charset="0"/>
                <a:cs typeface="Times New Roman" pitchFamily="18" charset="0"/>
              </a:rPr>
              <a:t> </a:t>
            </a:r>
            <a:r>
              <a:rPr lang="fr-FR" sz="1200" b="1" dirty="0">
                <a:solidFill>
                  <a:schemeClr val="accent1">
                    <a:lumMod val="50000"/>
                  </a:schemeClr>
                </a:solidFill>
                <a:latin typeface="Times New Roman" pitchFamily="18" charset="0"/>
                <a:cs typeface="Times New Roman" pitchFamily="18" charset="0"/>
              </a:rPr>
              <a:t>Types</a:t>
            </a:r>
            <a:r>
              <a:rPr lang="fr-FR" sz="1200" b="1" dirty="0">
                <a:solidFill>
                  <a:srgbClr val="FFFFFF"/>
                </a:solidFill>
                <a:latin typeface="Times New Roman" pitchFamily="18" charset="0"/>
                <a:cs typeface="Times New Roman" pitchFamily="18" charset="0"/>
              </a:rPr>
              <a:t> </a:t>
            </a:r>
            <a:r>
              <a:rPr lang="fr-FR" sz="1200" b="1" dirty="0">
                <a:solidFill>
                  <a:schemeClr val="accent1">
                    <a:lumMod val="50000"/>
                  </a:schemeClr>
                </a:solidFill>
                <a:latin typeface="Times New Roman" pitchFamily="18" charset="0"/>
                <a:cs typeface="Times New Roman" pitchFamily="18" charset="0"/>
              </a:rPr>
              <a:t>of</a:t>
            </a:r>
            <a:r>
              <a:rPr lang="fr-FR" sz="1200" b="1" dirty="0">
                <a:solidFill>
                  <a:srgbClr val="FFFFFF"/>
                </a:solidFill>
                <a:latin typeface="Times New Roman" pitchFamily="18" charset="0"/>
                <a:cs typeface="Times New Roman" pitchFamily="18" charset="0"/>
              </a:rPr>
              <a:t> </a:t>
            </a:r>
            <a:r>
              <a:rPr lang="fr-FR" sz="1200" b="1" dirty="0" err="1">
                <a:solidFill>
                  <a:schemeClr val="accent1">
                    <a:lumMod val="50000"/>
                  </a:schemeClr>
                </a:solidFill>
                <a:latin typeface="Times New Roman" pitchFamily="18" charset="0"/>
                <a:cs typeface="Times New Roman" pitchFamily="18" charset="0"/>
              </a:rPr>
              <a:t>paragraphs</a:t>
            </a:r>
            <a:r>
              <a:rPr lang="fr-FR" sz="1200" b="1" dirty="0">
                <a:solidFill>
                  <a:schemeClr val="accent1">
                    <a:lumMod val="50000"/>
                  </a:schemeClr>
                </a:solidFill>
                <a:latin typeface="Times New Roman" pitchFamily="18" charset="0"/>
                <a:cs typeface="Times New Roman" pitchFamily="18" charset="0"/>
              </a:rPr>
              <a:t> </a:t>
            </a:r>
          </a:p>
        </p:txBody>
      </p:sp>
      <p:grpSp>
        <p:nvGrpSpPr>
          <p:cNvPr id="26" name="Group 58"/>
          <p:cNvGrpSpPr>
            <a:grpSpLocks/>
          </p:cNvGrpSpPr>
          <p:nvPr/>
        </p:nvGrpSpPr>
        <p:grpSpPr bwMode="auto">
          <a:xfrm rot="16200000" flipH="1">
            <a:off x="7602214" y="45718"/>
            <a:ext cx="108000" cy="1404000"/>
            <a:chOff x="3424" y="1389"/>
            <a:chExt cx="182" cy="2132"/>
          </a:xfrm>
        </p:grpSpPr>
        <p:sp>
          <p:nvSpPr>
            <p:cNvPr id="2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29" name="Picture 2" descr="C:\Users\must19\Desktop\taous ppt\Spheres\CRIMSON.png"/>
          <p:cNvPicPr>
            <a:picLocks noChangeAspect="1" noChangeArrowheads="1"/>
          </p:cNvPicPr>
          <p:nvPr/>
        </p:nvPicPr>
        <p:blipFill>
          <a:blip r:embed="rId3" cstate="print"/>
          <a:srcRect/>
          <a:stretch>
            <a:fillRect/>
          </a:stretch>
        </p:blipFill>
        <p:spPr bwMode="auto">
          <a:xfrm>
            <a:off x="8234359" y="500042"/>
            <a:ext cx="481045" cy="481045"/>
          </a:xfrm>
          <a:prstGeom prst="rect">
            <a:avLst/>
          </a:prstGeom>
          <a:ln>
            <a:noFill/>
          </a:ln>
          <a:effectLst>
            <a:outerShdw blurRad="190500" algn="tl" rotWithShape="0">
              <a:srgbClr val="000000">
                <a:alpha val="70000"/>
              </a:srgbClr>
            </a:outerShdw>
          </a:effectLst>
        </p:spPr>
      </p:pic>
      <p:grpSp>
        <p:nvGrpSpPr>
          <p:cNvPr id="30" name="Groupe 19"/>
          <p:cNvGrpSpPr/>
          <p:nvPr/>
        </p:nvGrpSpPr>
        <p:grpSpPr>
          <a:xfrm>
            <a:off x="2055600" y="3098112"/>
            <a:ext cx="5032800" cy="1332000"/>
            <a:chOff x="-17445" y="428604"/>
            <a:chExt cx="2517775" cy="665163"/>
          </a:xfrm>
        </p:grpSpPr>
        <p:pic>
          <p:nvPicPr>
            <p:cNvPr id="31"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32" name="TextBox 104"/>
            <p:cNvSpPr txBox="1"/>
            <p:nvPr/>
          </p:nvSpPr>
          <p:spPr>
            <a:xfrm>
              <a:off x="-32" y="485964"/>
              <a:ext cx="2500330" cy="537932"/>
            </a:xfrm>
            <a:prstGeom prst="rect">
              <a:avLst/>
            </a:prstGeom>
            <a:noFill/>
          </p:spPr>
          <p:txBody>
            <a:bodyPr wrap="square" rtlCol="0">
              <a:spAutoFit/>
            </a:bodyPr>
            <a:lstStyle/>
            <a:p>
              <a:pPr algn="ctr"/>
              <a:r>
                <a:rPr lang="fr-FR" sz="3200" b="1" dirty="0">
                  <a:solidFill>
                    <a:schemeClr val="bg1"/>
                  </a:solidFill>
                  <a:latin typeface="Times New Roman" pitchFamily="18" charset="0"/>
                  <a:cs typeface="Times New Roman" pitchFamily="18" charset="0"/>
                </a:rPr>
                <a:t>Characteristics of good </a:t>
              </a:r>
              <a:r>
                <a:rPr lang="fr-FR" sz="3200" b="1" dirty="0" err="1">
                  <a:solidFill>
                    <a:schemeClr val="bg1"/>
                  </a:solidFill>
                  <a:latin typeface="Times New Roman" pitchFamily="18" charset="0"/>
                  <a:cs typeface="Times New Roman" pitchFamily="18" charset="0"/>
                </a:rPr>
                <a:t>paragraph</a:t>
              </a:r>
              <a:endParaRPr lang="fr-FR" sz="3200" b="1" dirty="0">
                <a:solidFill>
                  <a:schemeClr val="bg1"/>
                </a:solidFill>
                <a:latin typeface="Times New Roman" pitchFamily="18" charset="0"/>
                <a:cs typeface="Times New Roman" pitchFamily="18" charset="0"/>
              </a:endParaRPr>
            </a:p>
          </p:txBody>
        </p:sp>
      </p:grpSp>
      <p:sp>
        <p:nvSpPr>
          <p:cNvPr id="33" name="مستطيل 32"/>
          <p:cNvSpPr/>
          <p:nvPr/>
        </p:nvSpPr>
        <p:spPr>
          <a:xfrm>
            <a:off x="4961040" y="-47993"/>
            <a:ext cx="1666132" cy="523220"/>
          </a:xfrm>
          <a:prstGeom prst="rect">
            <a:avLst/>
          </a:prstGeom>
        </p:spPr>
        <p:txBody>
          <a:bodyPr wrap="square">
            <a:spAutoFit/>
          </a:bodyPr>
          <a:lstStyle/>
          <a:p>
            <a:pPr marL="0" lvl="1" algn="ctr"/>
            <a:r>
              <a:rPr lang="fr-FR" sz="1400" b="1" dirty="0">
                <a:solidFill>
                  <a:srgbClr val="FFFFFF"/>
                </a:solidFill>
                <a:latin typeface="Times New Roman" pitchFamily="18" charset="0"/>
                <a:cs typeface="Times New Roman" pitchFamily="18" charset="0"/>
              </a:rPr>
              <a:t>Expository </a:t>
            </a:r>
            <a:r>
              <a:rPr lang="fr-FR" sz="1400" b="1" dirty="0" err="1">
                <a:solidFill>
                  <a:srgbClr val="FFFFFF"/>
                </a:solidFill>
                <a:latin typeface="Times New Roman" pitchFamily="18" charset="0"/>
                <a:cs typeface="Times New Roman" pitchFamily="18" charset="0"/>
              </a:rPr>
              <a:t>paragraph</a:t>
            </a:r>
            <a:endParaRPr lang="fr-FR" sz="1050" b="1" dirty="0" smtClean="0">
              <a:solidFill>
                <a:schemeClr val="bg1"/>
              </a:solidFill>
              <a:latin typeface="Times New Roman" pitchFamily="18" charset="0"/>
              <a:cs typeface="Times New Roman" pitchFamily="18" charset="0"/>
            </a:endParaRPr>
          </a:p>
        </p:txBody>
      </p:sp>
      <p:sp>
        <p:nvSpPr>
          <p:cNvPr id="34" name="مستطيل 33"/>
          <p:cNvSpPr/>
          <p:nvPr/>
        </p:nvSpPr>
        <p:spPr>
          <a:xfrm>
            <a:off x="6412858" y="-27384"/>
            <a:ext cx="1285884" cy="523220"/>
          </a:xfrm>
          <a:prstGeom prst="rect">
            <a:avLst/>
          </a:prstGeom>
        </p:spPr>
        <p:txBody>
          <a:bodyPr wrap="square">
            <a:spAutoFit/>
          </a:bodyPr>
          <a:lstStyle/>
          <a:p>
            <a:pPr marL="0" lvl="1" algn="ctr"/>
            <a:r>
              <a:rPr lang="fr-FR" sz="900" b="1" dirty="0" smtClean="0">
                <a:solidFill>
                  <a:schemeClr val="bg1"/>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Persuasive </a:t>
            </a:r>
            <a:r>
              <a:rPr lang="fr-FR" sz="1400" b="1" dirty="0" err="1">
                <a:solidFill>
                  <a:schemeClr val="bg1"/>
                </a:solidFill>
                <a:latin typeface="Times New Roman" pitchFamily="18" charset="0"/>
                <a:cs typeface="Times New Roman" pitchFamily="18" charset="0"/>
              </a:rPr>
              <a:t>paragraph</a:t>
            </a:r>
            <a:endParaRPr lang="fr-FR" sz="1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1327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xit" presetSubtype="0" accel="100000" fill="hold" nodeType="withEffect">
                                  <p:stCondLst>
                                    <p:cond delay="0"/>
                                  </p:stCondLst>
                                  <p:childTnLst>
                                    <p:anim calcmode="lin" valueType="num">
                                      <p:cBhvr>
                                        <p:cTn id="6" dur="2000"/>
                                        <p:tgtEl>
                                          <p:spTgt spid="4"/>
                                        </p:tgtEl>
                                        <p:attrNameLst>
                                          <p:attrName>ppt_w</p:attrName>
                                        </p:attrNameLst>
                                      </p:cBhvr>
                                      <p:tavLst>
                                        <p:tav tm="0">
                                          <p:val>
                                            <p:strVal val="ppt_w"/>
                                          </p:val>
                                        </p:tav>
                                        <p:tav tm="100000">
                                          <p:val>
                                            <p:fltVal val="0"/>
                                          </p:val>
                                        </p:tav>
                                      </p:tavLst>
                                    </p:anim>
                                    <p:anim calcmode="lin" valueType="num">
                                      <p:cBhvr>
                                        <p:cTn id="7" dur="2000"/>
                                        <p:tgtEl>
                                          <p:spTgt spid="4"/>
                                        </p:tgtEl>
                                        <p:attrNameLst>
                                          <p:attrName>ppt_h</p:attrName>
                                        </p:attrNameLst>
                                      </p:cBhvr>
                                      <p:tavLst>
                                        <p:tav tm="0">
                                          <p:val>
                                            <p:strVal val="ppt_h"/>
                                          </p:val>
                                        </p:tav>
                                        <p:tav tm="100000">
                                          <p:val>
                                            <p:fltVal val="0"/>
                                          </p:val>
                                        </p:tav>
                                      </p:tavLst>
                                    </p:anim>
                                    <p:anim calcmode="lin" valueType="num">
                                      <p:cBhvr>
                                        <p:cTn id="8" dur="2000"/>
                                        <p:tgtEl>
                                          <p:spTgt spid="4"/>
                                        </p:tgtEl>
                                        <p:attrNameLst>
                                          <p:attrName>style.rotation</p:attrName>
                                        </p:attrNameLst>
                                      </p:cBhvr>
                                      <p:tavLst>
                                        <p:tav tm="0">
                                          <p:val>
                                            <p:fltVal val="0"/>
                                          </p:val>
                                        </p:tav>
                                        <p:tav tm="100000">
                                          <p:val>
                                            <p:fltVal val="360"/>
                                          </p:val>
                                        </p:tav>
                                      </p:tavLst>
                                    </p:anim>
                                    <p:animEffect transition="out" filter="fade">
                                      <p:cBhvr>
                                        <p:cTn id="9" dur="2000"/>
                                        <p:tgtEl>
                                          <p:spTgt spid="4"/>
                                        </p:tgtEl>
                                      </p:cBhvr>
                                    </p:animEffect>
                                    <p:set>
                                      <p:cBhvr>
                                        <p:cTn id="10" dur="1" fill="hold">
                                          <p:stCondLst>
                                            <p:cond delay="1999"/>
                                          </p:stCondLst>
                                        </p:cTn>
                                        <p:tgtEl>
                                          <p:spTgt spid="4"/>
                                        </p:tgtEl>
                                        <p:attrNameLst>
                                          <p:attrName>style.visibility</p:attrName>
                                        </p:attrNameLst>
                                      </p:cBhvr>
                                      <p:to>
                                        <p:strVal val="hidden"/>
                                      </p:to>
                                    </p:set>
                                  </p:childTnLst>
                                </p:cTn>
                              </p:par>
                              <p:par>
                                <p:cTn id="11" presetID="49" presetClass="exit" presetSubtype="0" accel="100000" fill="hold" nodeType="withEffect">
                                  <p:stCondLst>
                                    <p:cond delay="0"/>
                                  </p:stCondLst>
                                  <p:childTnLst>
                                    <p:anim calcmode="lin" valueType="num">
                                      <p:cBhvr>
                                        <p:cTn id="12" dur="2000"/>
                                        <p:tgtEl>
                                          <p:spTgt spid="5"/>
                                        </p:tgtEl>
                                        <p:attrNameLst>
                                          <p:attrName>ppt_w</p:attrName>
                                        </p:attrNameLst>
                                      </p:cBhvr>
                                      <p:tavLst>
                                        <p:tav tm="0">
                                          <p:val>
                                            <p:strVal val="ppt_w"/>
                                          </p:val>
                                        </p:tav>
                                        <p:tav tm="100000">
                                          <p:val>
                                            <p:fltVal val="0"/>
                                          </p:val>
                                        </p:tav>
                                      </p:tavLst>
                                    </p:anim>
                                    <p:anim calcmode="lin" valueType="num">
                                      <p:cBhvr>
                                        <p:cTn id="13" dur="2000"/>
                                        <p:tgtEl>
                                          <p:spTgt spid="5"/>
                                        </p:tgtEl>
                                        <p:attrNameLst>
                                          <p:attrName>ppt_h</p:attrName>
                                        </p:attrNameLst>
                                      </p:cBhvr>
                                      <p:tavLst>
                                        <p:tav tm="0">
                                          <p:val>
                                            <p:strVal val="ppt_h"/>
                                          </p:val>
                                        </p:tav>
                                        <p:tav tm="100000">
                                          <p:val>
                                            <p:fltVal val="0"/>
                                          </p:val>
                                        </p:tav>
                                      </p:tavLst>
                                    </p:anim>
                                    <p:anim calcmode="lin" valueType="num">
                                      <p:cBhvr>
                                        <p:cTn id="14" dur="2000"/>
                                        <p:tgtEl>
                                          <p:spTgt spid="5"/>
                                        </p:tgtEl>
                                        <p:attrNameLst>
                                          <p:attrName>style.rotation</p:attrName>
                                        </p:attrNameLst>
                                      </p:cBhvr>
                                      <p:tavLst>
                                        <p:tav tm="0">
                                          <p:val>
                                            <p:fltVal val="0"/>
                                          </p:val>
                                        </p:tav>
                                        <p:tav tm="100000">
                                          <p:val>
                                            <p:fltVal val="360"/>
                                          </p:val>
                                        </p:tav>
                                      </p:tavLst>
                                    </p:anim>
                                    <p:animEffect transition="out" filter="fade">
                                      <p:cBhvr>
                                        <p:cTn id="15" dur="2000"/>
                                        <p:tgtEl>
                                          <p:spTgt spid="5"/>
                                        </p:tgtEl>
                                      </p:cBhvr>
                                    </p:animEffect>
                                    <p:set>
                                      <p:cBhvr>
                                        <p:cTn id="16" dur="1" fill="hold">
                                          <p:stCondLst>
                                            <p:cond delay="1999"/>
                                          </p:stCondLst>
                                        </p:cTn>
                                        <p:tgtEl>
                                          <p:spTgt spid="5"/>
                                        </p:tgtEl>
                                        <p:attrNameLst>
                                          <p:attrName>style.visibility</p:attrName>
                                        </p:attrNameLst>
                                      </p:cBhvr>
                                      <p:to>
                                        <p:strVal val="hidden"/>
                                      </p:to>
                                    </p:set>
                                  </p:childTnLst>
                                </p:cTn>
                              </p:par>
                              <p:par>
                                <p:cTn id="17" presetID="49" presetClass="exit" presetSubtype="0" accel="100000" fill="hold" grpId="0" nodeType="withEffect">
                                  <p:stCondLst>
                                    <p:cond delay="0"/>
                                  </p:stCondLst>
                                  <p:childTnLst>
                                    <p:anim calcmode="lin" valueType="num">
                                      <p:cBhvr>
                                        <p:cTn id="18" dur="2000"/>
                                        <p:tgtEl>
                                          <p:spTgt spid="8"/>
                                        </p:tgtEl>
                                        <p:attrNameLst>
                                          <p:attrName>ppt_w</p:attrName>
                                        </p:attrNameLst>
                                      </p:cBhvr>
                                      <p:tavLst>
                                        <p:tav tm="0">
                                          <p:val>
                                            <p:strVal val="ppt_w"/>
                                          </p:val>
                                        </p:tav>
                                        <p:tav tm="100000">
                                          <p:val>
                                            <p:fltVal val="0"/>
                                          </p:val>
                                        </p:tav>
                                      </p:tavLst>
                                    </p:anim>
                                    <p:anim calcmode="lin" valueType="num">
                                      <p:cBhvr>
                                        <p:cTn id="19" dur="2000"/>
                                        <p:tgtEl>
                                          <p:spTgt spid="8"/>
                                        </p:tgtEl>
                                        <p:attrNameLst>
                                          <p:attrName>ppt_h</p:attrName>
                                        </p:attrNameLst>
                                      </p:cBhvr>
                                      <p:tavLst>
                                        <p:tav tm="0">
                                          <p:val>
                                            <p:strVal val="ppt_h"/>
                                          </p:val>
                                        </p:tav>
                                        <p:tav tm="100000">
                                          <p:val>
                                            <p:fltVal val="0"/>
                                          </p:val>
                                        </p:tav>
                                      </p:tavLst>
                                    </p:anim>
                                    <p:anim calcmode="lin" valueType="num">
                                      <p:cBhvr>
                                        <p:cTn id="20" dur="2000"/>
                                        <p:tgtEl>
                                          <p:spTgt spid="8"/>
                                        </p:tgtEl>
                                        <p:attrNameLst>
                                          <p:attrName>style.rotation</p:attrName>
                                        </p:attrNameLst>
                                      </p:cBhvr>
                                      <p:tavLst>
                                        <p:tav tm="0">
                                          <p:val>
                                            <p:fltVal val="0"/>
                                          </p:val>
                                        </p:tav>
                                        <p:tav tm="100000">
                                          <p:val>
                                            <p:fltVal val="360"/>
                                          </p:val>
                                        </p:tav>
                                      </p:tavLst>
                                    </p:anim>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par>
                                <p:cTn id="23" presetID="49" presetClass="exit" presetSubtype="0" accel="100000" fill="hold" nodeType="withEffect">
                                  <p:stCondLst>
                                    <p:cond delay="0"/>
                                  </p:stCondLst>
                                  <p:childTnLst>
                                    <p:anim calcmode="lin" valueType="num">
                                      <p:cBhvr>
                                        <p:cTn id="24" dur="2000"/>
                                        <p:tgtEl>
                                          <p:spTgt spid="9"/>
                                        </p:tgtEl>
                                        <p:attrNameLst>
                                          <p:attrName>ppt_w</p:attrName>
                                        </p:attrNameLst>
                                      </p:cBhvr>
                                      <p:tavLst>
                                        <p:tav tm="0">
                                          <p:val>
                                            <p:strVal val="ppt_w"/>
                                          </p:val>
                                        </p:tav>
                                        <p:tav tm="100000">
                                          <p:val>
                                            <p:fltVal val="0"/>
                                          </p:val>
                                        </p:tav>
                                      </p:tavLst>
                                    </p:anim>
                                    <p:anim calcmode="lin" valueType="num">
                                      <p:cBhvr>
                                        <p:cTn id="25" dur="2000"/>
                                        <p:tgtEl>
                                          <p:spTgt spid="9"/>
                                        </p:tgtEl>
                                        <p:attrNameLst>
                                          <p:attrName>ppt_h</p:attrName>
                                        </p:attrNameLst>
                                      </p:cBhvr>
                                      <p:tavLst>
                                        <p:tav tm="0">
                                          <p:val>
                                            <p:strVal val="ppt_h"/>
                                          </p:val>
                                        </p:tav>
                                        <p:tav tm="100000">
                                          <p:val>
                                            <p:fltVal val="0"/>
                                          </p:val>
                                        </p:tav>
                                      </p:tavLst>
                                    </p:anim>
                                    <p:anim calcmode="lin" valueType="num">
                                      <p:cBhvr>
                                        <p:cTn id="26" dur="2000"/>
                                        <p:tgtEl>
                                          <p:spTgt spid="9"/>
                                        </p:tgtEl>
                                        <p:attrNameLst>
                                          <p:attrName>style.rotation</p:attrName>
                                        </p:attrNameLst>
                                      </p:cBhvr>
                                      <p:tavLst>
                                        <p:tav tm="0">
                                          <p:val>
                                            <p:fltVal val="0"/>
                                          </p:val>
                                        </p:tav>
                                        <p:tav tm="100000">
                                          <p:val>
                                            <p:fltVal val="360"/>
                                          </p:val>
                                        </p:tav>
                                      </p:tavLst>
                                    </p:anim>
                                    <p:animEffect transition="out" filter="fade">
                                      <p:cBhvr>
                                        <p:cTn id="27" dur="2000"/>
                                        <p:tgtEl>
                                          <p:spTgt spid="9"/>
                                        </p:tgtEl>
                                      </p:cBhvr>
                                    </p:animEffect>
                                    <p:set>
                                      <p:cBhvr>
                                        <p:cTn id="28" dur="1" fill="hold">
                                          <p:stCondLst>
                                            <p:cond delay="1999"/>
                                          </p:stCondLst>
                                        </p:cTn>
                                        <p:tgtEl>
                                          <p:spTgt spid="9"/>
                                        </p:tgtEl>
                                        <p:attrNameLst>
                                          <p:attrName>style.visibility</p:attrName>
                                        </p:attrNameLst>
                                      </p:cBhvr>
                                      <p:to>
                                        <p:strVal val="hidden"/>
                                      </p:to>
                                    </p:set>
                                  </p:childTnLst>
                                </p:cTn>
                              </p:par>
                              <p:par>
                                <p:cTn id="29" presetID="49" presetClass="exit" presetSubtype="0" accel="100000" fill="hold" grpId="0" nodeType="withEffect">
                                  <p:stCondLst>
                                    <p:cond delay="0"/>
                                  </p:stCondLst>
                                  <p:childTnLst>
                                    <p:anim calcmode="lin" valueType="num">
                                      <p:cBhvr>
                                        <p:cTn id="30" dur="2000"/>
                                        <p:tgtEl>
                                          <p:spTgt spid="12"/>
                                        </p:tgtEl>
                                        <p:attrNameLst>
                                          <p:attrName>ppt_w</p:attrName>
                                        </p:attrNameLst>
                                      </p:cBhvr>
                                      <p:tavLst>
                                        <p:tav tm="0">
                                          <p:val>
                                            <p:strVal val="ppt_w"/>
                                          </p:val>
                                        </p:tav>
                                        <p:tav tm="100000">
                                          <p:val>
                                            <p:fltVal val="0"/>
                                          </p:val>
                                        </p:tav>
                                      </p:tavLst>
                                    </p:anim>
                                    <p:anim calcmode="lin" valueType="num">
                                      <p:cBhvr>
                                        <p:cTn id="31" dur="2000"/>
                                        <p:tgtEl>
                                          <p:spTgt spid="12"/>
                                        </p:tgtEl>
                                        <p:attrNameLst>
                                          <p:attrName>ppt_h</p:attrName>
                                        </p:attrNameLst>
                                      </p:cBhvr>
                                      <p:tavLst>
                                        <p:tav tm="0">
                                          <p:val>
                                            <p:strVal val="ppt_h"/>
                                          </p:val>
                                        </p:tav>
                                        <p:tav tm="100000">
                                          <p:val>
                                            <p:fltVal val="0"/>
                                          </p:val>
                                        </p:tav>
                                      </p:tavLst>
                                    </p:anim>
                                    <p:anim calcmode="lin" valueType="num">
                                      <p:cBhvr>
                                        <p:cTn id="32" dur="2000"/>
                                        <p:tgtEl>
                                          <p:spTgt spid="12"/>
                                        </p:tgtEl>
                                        <p:attrNameLst>
                                          <p:attrName>style.rotation</p:attrName>
                                        </p:attrNameLst>
                                      </p:cBhvr>
                                      <p:tavLst>
                                        <p:tav tm="0">
                                          <p:val>
                                            <p:fltVal val="0"/>
                                          </p:val>
                                        </p:tav>
                                        <p:tav tm="100000">
                                          <p:val>
                                            <p:fltVal val="360"/>
                                          </p:val>
                                        </p:tav>
                                      </p:tavLst>
                                    </p:anim>
                                    <p:animEffect transition="out" filter="fade">
                                      <p:cBhvr>
                                        <p:cTn id="33" dur="2000"/>
                                        <p:tgtEl>
                                          <p:spTgt spid="12"/>
                                        </p:tgtEl>
                                      </p:cBhvr>
                                    </p:animEffect>
                                    <p:set>
                                      <p:cBhvr>
                                        <p:cTn id="34" dur="1" fill="hold">
                                          <p:stCondLst>
                                            <p:cond delay="1999"/>
                                          </p:stCondLst>
                                        </p:cTn>
                                        <p:tgtEl>
                                          <p:spTgt spid="12"/>
                                        </p:tgtEl>
                                        <p:attrNameLst>
                                          <p:attrName>style.visibility</p:attrName>
                                        </p:attrNameLst>
                                      </p:cBhvr>
                                      <p:to>
                                        <p:strVal val="hidden"/>
                                      </p:to>
                                    </p:set>
                                  </p:childTnLst>
                                </p:cTn>
                              </p:par>
                              <p:par>
                                <p:cTn id="35" presetID="49" presetClass="exit" presetSubtype="0" accel="100000" fill="hold" nodeType="withEffect">
                                  <p:stCondLst>
                                    <p:cond delay="0"/>
                                  </p:stCondLst>
                                  <p:childTnLst>
                                    <p:anim calcmode="lin" valueType="num">
                                      <p:cBhvr>
                                        <p:cTn id="36" dur="2000"/>
                                        <p:tgtEl>
                                          <p:spTgt spid="13"/>
                                        </p:tgtEl>
                                        <p:attrNameLst>
                                          <p:attrName>ppt_w</p:attrName>
                                        </p:attrNameLst>
                                      </p:cBhvr>
                                      <p:tavLst>
                                        <p:tav tm="0">
                                          <p:val>
                                            <p:strVal val="ppt_w"/>
                                          </p:val>
                                        </p:tav>
                                        <p:tav tm="100000">
                                          <p:val>
                                            <p:fltVal val="0"/>
                                          </p:val>
                                        </p:tav>
                                      </p:tavLst>
                                    </p:anim>
                                    <p:anim calcmode="lin" valueType="num">
                                      <p:cBhvr>
                                        <p:cTn id="37" dur="2000"/>
                                        <p:tgtEl>
                                          <p:spTgt spid="13"/>
                                        </p:tgtEl>
                                        <p:attrNameLst>
                                          <p:attrName>ppt_h</p:attrName>
                                        </p:attrNameLst>
                                      </p:cBhvr>
                                      <p:tavLst>
                                        <p:tav tm="0">
                                          <p:val>
                                            <p:strVal val="ppt_h"/>
                                          </p:val>
                                        </p:tav>
                                        <p:tav tm="100000">
                                          <p:val>
                                            <p:fltVal val="0"/>
                                          </p:val>
                                        </p:tav>
                                      </p:tavLst>
                                    </p:anim>
                                    <p:anim calcmode="lin" valueType="num">
                                      <p:cBhvr>
                                        <p:cTn id="38" dur="2000"/>
                                        <p:tgtEl>
                                          <p:spTgt spid="13"/>
                                        </p:tgtEl>
                                        <p:attrNameLst>
                                          <p:attrName>style.rotation</p:attrName>
                                        </p:attrNameLst>
                                      </p:cBhvr>
                                      <p:tavLst>
                                        <p:tav tm="0">
                                          <p:val>
                                            <p:fltVal val="0"/>
                                          </p:val>
                                        </p:tav>
                                        <p:tav tm="100000">
                                          <p:val>
                                            <p:fltVal val="360"/>
                                          </p:val>
                                        </p:tav>
                                      </p:tavLst>
                                    </p:anim>
                                    <p:animEffect transition="out" filter="fade">
                                      <p:cBhvr>
                                        <p:cTn id="39" dur="2000"/>
                                        <p:tgtEl>
                                          <p:spTgt spid="13"/>
                                        </p:tgtEl>
                                      </p:cBhvr>
                                    </p:animEffect>
                                    <p:set>
                                      <p:cBhvr>
                                        <p:cTn id="40" dur="1" fill="hold">
                                          <p:stCondLst>
                                            <p:cond delay="1999"/>
                                          </p:stCondLst>
                                        </p:cTn>
                                        <p:tgtEl>
                                          <p:spTgt spid="13"/>
                                        </p:tgtEl>
                                        <p:attrNameLst>
                                          <p:attrName>style.visibility</p:attrName>
                                        </p:attrNameLst>
                                      </p:cBhvr>
                                      <p:to>
                                        <p:strVal val="hidden"/>
                                      </p:to>
                                    </p:set>
                                  </p:childTnLst>
                                </p:cTn>
                              </p:par>
                              <p:par>
                                <p:cTn id="41" presetID="49" presetClass="exit" presetSubtype="0" accel="100000" fill="hold" nodeType="withEffect">
                                  <p:stCondLst>
                                    <p:cond delay="0"/>
                                  </p:stCondLst>
                                  <p:childTnLst>
                                    <p:anim calcmode="lin" valueType="num">
                                      <p:cBhvr>
                                        <p:cTn id="42" dur="2000"/>
                                        <p:tgtEl>
                                          <p:spTgt spid="16"/>
                                        </p:tgtEl>
                                        <p:attrNameLst>
                                          <p:attrName>ppt_w</p:attrName>
                                        </p:attrNameLst>
                                      </p:cBhvr>
                                      <p:tavLst>
                                        <p:tav tm="0">
                                          <p:val>
                                            <p:strVal val="ppt_w"/>
                                          </p:val>
                                        </p:tav>
                                        <p:tav tm="100000">
                                          <p:val>
                                            <p:fltVal val="0"/>
                                          </p:val>
                                        </p:tav>
                                      </p:tavLst>
                                    </p:anim>
                                    <p:anim calcmode="lin" valueType="num">
                                      <p:cBhvr>
                                        <p:cTn id="43" dur="2000"/>
                                        <p:tgtEl>
                                          <p:spTgt spid="16"/>
                                        </p:tgtEl>
                                        <p:attrNameLst>
                                          <p:attrName>ppt_h</p:attrName>
                                        </p:attrNameLst>
                                      </p:cBhvr>
                                      <p:tavLst>
                                        <p:tav tm="0">
                                          <p:val>
                                            <p:strVal val="ppt_h"/>
                                          </p:val>
                                        </p:tav>
                                        <p:tav tm="100000">
                                          <p:val>
                                            <p:fltVal val="0"/>
                                          </p:val>
                                        </p:tav>
                                      </p:tavLst>
                                    </p:anim>
                                    <p:anim calcmode="lin" valueType="num">
                                      <p:cBhvr>
                                        <p:cTn id="44" dur="2000"/>
                                        <p:tgtEl>
                                          <p:spTgt spid="16"/>
                                        </p:tgtEl>
                                        <p:attrNameLst>
                                          <p:attrName>style.rotation</p:attrName>
                                        </p:attrNameLst>
                                      </p:cBhvr>
                                      <p:tavLst>
                                        <p:tav tm="0">
                                          <p:val>
                                            <p:fltVal val="0"/>
                                          </p:val>
                                        </p:tav>
                                        <p:tav tm="100000">
                                          <p:val>
                                            <p:fltVal val="360"/>
                                          </p:val>
                                        </p:tav>
                                      </p:tavLst>
                                    </p:anim>
                                    <p:animEffect transition="out" filter="fade">
                                      <p:cBhvr>
                                        <p:cTn id="45" dur="2000"/>
                                        <p:tgtEl>
                                          <p:spTgt spid="16"/>
                                        </p:tgtEl>
                                      </p:cBhvr>
                                    </p:animEffect>
                                    <p:set>
                                      <p:cBhvr>
                                        <p:cTn id="46" dur="1" fill="hold">
                                          <p:stCondLst>
                                            <p:cond delay="1999"/>
                                          </p:stCondLst>
                                        </p:cTn>
                                        <p:tgtEl>
                                          <p:spTgt spid="16"/>
                                        </p:tgtEl>
                                        <p:attrNameLst>
                                          <p:attrName>style.visibility</p:attrName>
                                        </p:attrNameLst>
                                      </p:cBhvr>
                                      <p:to>
                                        <p:strVal val="hidden"/>
                                      </p:to>
                                    </p:set>
                                  </p:childTnLst>
                                </p:cTn>
                              </p:par>
                              <p:par>
                                <p:cTn id="47" presetID="49" presetClass="exit" presetSubtype="0" accel="100000" fill="hold" grpId="0" nodeType="withEffect">
                                  <p:stCondLst>
                                    <p:cond delay="0"/>
                                  </p:stCondLst>
                                  <p:childTnLst>
                                    <p:anim calcmode="lin" valueType="num">
                                      <p:cBhvr>
                                        <p:cTn id="48" dur="2000"/>
                                        <p:tgtEl>
                                          <p:spTgt spid="19"/>
                                        </p:tgtEl>
                                        <p:attrNameLst>
                                          <p:attrName>ppt_w</p:attrName>
                                        </p:attrNameLst>
                                      </p:cBhvr>
                                      <p:tavLst>
                                        <p:tav tm="0">
                                          <p:val>
                                            <p:strVal val="ppt_w"/>
                                          </p:val>
                                        </p:tav>
                                        <p:tav tm="100000">
                                          <p:val>
                                            <p:fltVal val="0"/>
                                          </p:val>
                                        </p:tav>
                                      </p:tavLst>
                                    </p:anim>
                                    <p:anim calcmode="lin" valueType="num">
                                      <p:cBhvr>
                                        <p:cTn id="49" dur="2000"/>
                                        <p:tgtEl>
                                          <p:spTgt spid="19"/>
                                        </p:tgtEl>
                                        <p:attrNameLst>
                                          <p:attrName>ppt_h</p:attrName>
                                        </p:attrNameLst>
                                      </p:cBhvr>
                                      <p:tavLst>
                                        <p:tav tm="0">
                                          <p:val>
                                            <p:strVal val="ppt_h"/>
                                          </p:val>
                                        </p:tav>
                                        <p:tav tm="100000">
                                          <p:val>
                                            <p:fltVal val="0"/>
                                          </p:val>
                                        </p:tav>
                                      </p:tavLst>
                                    </p:anim>
                                    <p:anim calcmode="lin" valueType="num">
                                      <p:cBhvr>
                                        <p:cTn id="50" dur="2000"/>
                                        <p:tgtEl>
                                          <p:spTgt spid="19"/>
                                        </p:tgtEl>
                                        <p:attrNameLst>
                                          <p:attrName>style.rotation</p:attrName>
                                        </p:attrNameLst>
                                      </p:cBhvr>
                                      <p:tavLst>
                                        <p:tav tm="0">
                                          <p:val>
                                            <p:fltVal val="0"/>
                                          </p:val>
                                        </p:tav>
                                        <p:tav tm="100000">
                                          <p:val>
                                            <p:fltVal val="360"/>
                                          </p:val>
                                        </p:tav>
                                      </p:tavLst>
                                    </p:anim>
                                    <p:animEffect transition="out" filter="fade">
                                      <p:cBhvr>
                                        <p:cTn id="51" dur="2000"/>
                                        <p:tgtEl>
                                          <p:spTgt spid="19"/>
                                        </p:tgtEl>
                                      </p:cBhvr>
                                    </p:animEffect>
                                    <p:set>
                                      <p:cBhvr>
                                        <p:cTn id="52" dur="1" fill="hold">
                                          <p:stCondLst>
                                            <p:cond delay="1999"/>
                                          </p:stCondLst>
                                        </p:cTn>
                                        <p:tgtEl>
                                          <p:spTgt spid="19"/>
                                        </p:tgtEl>
                                        <p:attrNameLst>
                                          <p:attrName>style.visibility</p:attrName>
                                        </p:attrNameLst>
                                      </p:cBhvr>
                                      <p:to>
                                        <p:strVal val="hidden"/>
                                      </p:to>
                                    </p:set>
                                  </p:childTnLst>
                                </p:cTn>
                              </p:par>
                              <p:par>
                                <p:cTn id="53" presetID="49" presetClass="exit" presetSubtype="0" accel="100000" fill="hold" grpId="0" nodeType="withEffect">
                                  <p:stCondLst>
                                    <p:cond delay="0"/>
                                  </p:stCondLst>
                                  <p:childTnLst>
                                    <p:anim calcmode="lin" valueType="num">
                                      <p:cBhvr>
                                        <p:cTn id="54" dur="2000"/>
                                        <p:tgtEl>
                                          <p:spTgt spid="20"/>
                                        </p:tgtEl>
                                        <p:attrNameLst>
                                          <p:attrName>ppt_w</p:attrName>
                                        </p:attrNameLst>
                                      </p:cBhvr>
                                      <p:tavLst>
                                        <p:tav tm="0">
                                          <p:val>
                                            <p:strVal val="ppt_w"/>
                                          </p:val>
                                        </p:tav>
                                        <p:tav tm="100000">
                                          <p:val>
                                            <p:fltVal val="0"/>
                                          </p:val>
                                        </p:tav>
                                      </p:tavLst>
                                    </p:anim>
                                    <p:anim calcmode="lin" valueType="num">
                                      <p:cBhvr>
                                        <p:cTn id="55" dur="2000"/>
                                        <p:tgtEl>
                                          <p:spTgt spid="20"/>
                                        </p:tgtEl>
                                        <p:attrNameLst>
                                          <p:attrName>ppt_h</p:attrName>
                                        </p:attrNameLst>
                                      </p:cBhvr>
                                      <p:tavLst>
                                        <p:tav tm="0">
                                          <p:val>
                                            <p:strVal val="ppt_h"/>
                                          </p:val>
                                        </p:tav>
                                        <p:tav tm="100000">
                                          <p:val>
                                            <p:fltVal val="0"/>
                                          </p:val>
                                        </p:tav>
                                      </p:tavLst>
                                    </p:anim>
                                    <p:anim calcmode="lin" valueType="num">
                                      <p:cBhvr>
                                        <p:cTn id="56" dur="2000"/>
                                        <p:tgtEl>
                                          <p:spTgt spid="20"/>
                                        </p:tgtEl>
                                        <p:attrNameLst>
                                          <p:attrName>style.rotation</p:attrName>
                                        </p:attrNameLst>
                                      </p:cBhvr>
                                      <p:tavLst>
                                        <p:tav tm="0">
                                          <p:val>
                                            <p:fltVal val="0"/>
                                          </p:val>
                                        </p:tav>
                                        <p:tav tm="100000">
                                          <p:val>
                                            <p:fltVal val="360"/>
                                          </p:val>
                                        </p:tav>
                                      </p:tavLst>
                                    </p:anim>
                                    <p:animEffect transition="out" filter="fade">
                                      <p:cBhvr>
                                        <p:cTn id="57" dur="2000"/>
                                        <p:tgtEl>
                                          <p:spTgt spid="20"/>
                                        </p:tgtEl>
                                      </p:cBhvr>
                                    </p:animEffect>
                                    <p:set>
                                      <p:cBhvr>
                                        <p:cTn id="58" dur="1" fill="hold">
                                          <p:stCondLst>
                                            <p:cond delay="1999"/>
                                          </p:stCondLst>
                                        </p:cTn>
                                        <p:tgtEl>
                                          <p:spTgt spid="20"/>
                                        </p:tgtEl>
                                        <p:attrNameLst>
                                          <p:attrName>style.visibility</p:attrName>
                                        </p:attrNameLst>
                                      </p:cBhvr>
                                      <p:to>
                                        <p:strVal val="hidden"/>
                                      </p:to>
                                    </p:set>
                                  </p:childTnLst>
                                </p:cTn>
                              </p:par>
                              <p:par>
                                <p:cTn id="59" presetID="49" presetClass="exit" presetSubtype="0" accel="100000" fill="hold" nodeType="withEffect">
                                  <p:stCondLst>
                                    <p:cond delay="0"/>
                                  </p:stCondLst>
                                  <p:childTnLst>
                                    <p:anim calcmode="lin" valueType="num">
                                      <p:cBhvr>
                                        <p:cTn id="60" dur="2000"/>
                                        <p:tgtEl>
                                          <p:spTgt spid="21"/>
                                        </p:tgtEl>
                                        <p:attrNameLst>
                                          <p:attrName>ppt_w</p:attrName>
                                        </p:attrNameLst>
                                      </p:cBhvr>
                                      <p:tavLst>
                                        <p:tav tm="0">
                                          <p:val>
                                            <p:strVal val="ppt_w"/>
                                          </p:val>
                                        </p:tav>
                                        <p:tav tm="100000">
                                          <p:val>
                                            <p:fltVal val="0"/>
                                          </p:val>
                                        </p:tav>
                                      </p:tavLst>
                                    </p:anim>
                                    <p:anim calcmode="lin" valueType="num">
                                      <p:cBhvr>
                                        <p:cTn id="61" dur="2000"/>
                                        <p:tgtEl>
                                          <p:spTgt spid="21"/>
                                        </p:tgtEl>
                                        <p:attrNameLst>
                                          <p:attrName>ppt_h</p:attrName>
                                        </p:attrNameLst>
                                      </p:cBhvr>
                                      <p:tavLst>
                                        <p:tav tm="0">
                                          <p:val>
                                            <p:strVal val="ppt_h"/>
                                          </p:val>
                                        </p:tav>
                                        <p:tav tm="100000">
                                          <p:val>
                                            <p:fltVal val="0"/>
                                          </p:val>
                                        </p:tav>
                                      </p:tavLst>
                                    </p:anim>
                                    <p:anim calcmode="lin" valueType="num">
                                      <p:cBhvr>
                                        <p:cTn id="62" dur="2000"/>
                                        <p:tgtEl>
                                          <p:spTgt spid="21"/>
                                        </p:tgtEl>
                                        <p:attrNameLst>
                                          <p:attrName>style.rotation</p:attrName>
                                        </p:attrNameLst>
                                      </p:cBhvr>
                                      <p:tavLst>
                                        <p:tav tm="0">
                                          <p:val>
                                            <p:fltVal val="0"/>
                                          </p:val>
                                        </p:tav>
                                        <p:tav tm="100000">
                                          <p:val>
                                            <p:fltVal val="360"/>
                                          </p:val>
                                        </p:tav>
                                      </p:tavLst>
                                    </p:anim>
                                    <p:animEffect transition="out" filter="fade">
                                      <p:cBhvr>
                                        <p:cTn id="63" dur="2000"/>
                                        <p:tgtEl>
                                          <p:spTgt spid="21"/>
                                        </p:tgtEl>
                                      </p:cBhvr>
                                    </p:animEffect>
                                    <p:set>
                                      <p:cBhvr>
                                        <p:cTn id="64" dur="1" fill="hold">
                                          <p:stCondLst>
                                            <p:cond delay="1999"/>
                                          </p:stCondLst>
                                        </p:cTn>
                                        <p:tgtEl>
                                          <p:spTgt spid="21"/>
                                        </p:tgtEl>
                                        <p:attrNameLst>
                                          <p:attrName>style.visibility</p:attrName>
                                        </p:attrNameLst>
                                      </p:cBhvr>
                                      <p:to>
                                        <p:strVal val="hidden"/>
                                      </p:to>
                                    </p:set>
                                  </p:childTnLst>
                                </p:cTn>
                              </p:par>
                              <p:par>
                                <p:cTn id="65" presetID="49" presetClass="exit" presetSubtype="0" accel="100000" fill="hold" grpId="0" nodeType="withEffect">
                                  <p:stCondLst>
                                    <p:cond delay="0"/>
                                  </p:stCondLst>
                                  <p:childTnLst>
                                    <p:anim calcmode="lin" valueType="num">
                                      <p:cBhvr>
                                        <p:cTn id="66" dur="2000"/>
                                        <p:tgtEl>
                                          <p:spTgt spid="24"/>
                                        </p:tgtEl>
                                        <p:attrNameLst>
                                          <p:attrName>ppt_w</p:attrName>
                                        </p:attrNameLst>
                                      </p:cBhvr>
                                      <p:tavLst>
                                        <p:tav tm="0">
                                          <p:val>
                                            <p:strVal val="ppt_w"/>
                                          </p:val>
                                        </p:tav>
                                        <p:tav tm="100000">
                                          <p:val>
                                            <p:fltVal val="0"/>
                                          </p:val>
                                        </p:tav>
                                      </p:tavLst>
                                    </p:anim>
                                    <p:anim calcmode="lin" valueType="num">
                                      <p:cBhvr>
                                        <p:cTn id="67" dur="2000"/>
                                        <p:tgtEl>
                                          <p:spTgt spid="24"/>
                                        </p:tgtEl>
                                        <p:attrNameLst>
                                          <p:attrName>ppt_h</p:attrName>
                                        </p:attrNameLst>
                                      </p:cBhvr>
                                      <p:tavLst>
                                        <p:tav tm="0">
                                          <p:val>
                                            <p:strVal val="ppt_h"/>
                                          </p:val>
                                        </p:tav>
                                        <p:tav tm="100000">
                                          <p:val>
                                            <p:fltVal val="0"/>
                                          </p:val>
                                        </p:tav>
                                      </p:tavLst>
                                    </p:anim>
                                    <p:anim calcmode="lin" valueType="num">
                                      <p:cBhvr>
                                        <p:cTn id="68" dur="2000"/>
                                        <p:tgtEl>
                                          <p:spTgt spid="24"/>
                                        </p:tgtEl>
                                        <p:attrNameLst>
                                          <p:attrName>style.rotation</p:attrName>
                                        </p:attrNameLst>
                                      </p:cBhvr>
                                      <p:tavLst>
                                        <p:tav tm="0">
                                          <p:val>
                                            <p:fltVal val="0"/>
                                          </p:val>
                                        </p:tav>
                                        <p:tav tm="100000">
                                          <p:val>
                                            <p:fltVal val="360"/>
                                          </p:val>
                                        </p:tav>
                                      </p:tavLst>
                                    </p:anim>
                                    <p:animEffect transition="out" filter="fade">
                                      <p:cBhvr>
                                        <p:cTn id="69" dur="2000"/>
                                        <p:tgtEl>
                                          <p:spTgt spid="24"/>
                                        </p:tgtEl>
                                      </p:cBhvr>
                                    </p:animEffect>
                                    <p:set>
                                      <p:cBhvr>
                                        <p:cTn id="70" dur="1" fill="hold">
                                          <p:stCondLst>
                                            <p:cond delay="1999"/>
                                          </p:stCondLst>
                                        </p:cTn>
                                        <p:tgtEl>
                                          <p:spTgt spid="24"/>
                                        </p:tgtEl>
                                        <p:attrNameLst>
                                          <p:attrName>style.visibility</p:attrName>
                                        </p:attrNameLst>
                                      </p:cBhvr>
                                      <p:to>
                                        <p:strVal val="hidden"/>
                                      </p:to>
                                    </p:set>
                                  </p:childTnLst>
                                </p:cTn>
                              </p:par>
                              <p:par>
                                <p:cTn id="71" presetID="49" presetClass="exit" presetSubtype="0" accel="100000" fill="hold" grpId="0" nodeType="withEffect">
                                  <p:stCondLst>
                                    <p:cond delay="0"/>
                                  </p:stCondLst>
                                  <p:childTnLst>
                                    <p:anim calcmode="lin" valueType="num">
                                      <p:cBhvr>
                                        <p:cTn id="72" dur="2000"/>
                                        <p:tgtEl>
                                          <p:spTgt spid="25"/>
                                        </p:tgtEl>
                                        <p:attrNameLst>
                                          <p:attrName>ppt_w</p:attrName>
                                        </p:attrNameLst>
                                      </p:cBhvr>
                                      <p:tavLst>
                                        <p:tav tm="0">
                                          <p:val>
                                            <p:strVal val="ppt_w"/>
                                          </p:val>
                                        </p:tav>
                                        <p:tav tm="100000">
                                          <p:val>
                                            <p:fltVal val="0"/>
                                          </p:val>
                                        </p:tav>
                                      </p:tavLst>
                                    </p:anim>
                                    <p:anim calcmode="lin" valueType="num">
                                      <p:cBhvr>
                                        <p:cTn id="73" dur="2000"/>
                                        <p:tgtEl>
                                          <p:spTgt spid="25"/>
                                        </p:tgtEl>
                                        <p:attrNameLst>
                                          <p:attrName>ppt_h</p:attrName>
                                        </p:attrNameLst>
                                      </p:cBhvr>
                                      <p:tavLst>
                                        <p:tav tm="0">
                                          <p:val>
                                            <p:strVal val="ppt_h"/>
                                          </p:val>
                                        </p:tav>
                                        <p:tav tm="100000">
                                          <p:val>
                                            <p:fltVal val="0"/>
                                          </p:val>
                                        </p:tav>
                                      </p:tavLst>
                                    </p:anim>
                                    <p:anim calcmode="lin" valueType="num">
                                      <p:cBhvr>
                                        <p:cTn id="74" dur="2000"/>
                                        <p:tgtEl>
                                          <p:spTgt spid="25"/>
                                        </p:tgtEl>
                                        <p:attrNameLst>
                                          <p:attrName>style.rotation</p:attrName>
                                        </p:attrNameLst>
                                      </p:cBhvr>
                                      <p:tavLst>
                                        <p:tav tm="0">
                                          <p:val>
                                            <p:fltVal val="0"/>
                                          </p:val>
                                        </p:tav>
                                        <p:tav tm="100000">
                                          <p:val>
                                            <p:fltVal val="360"/>
                                          </p:val>
                                        </p:tav>
                                      </p:tavLst>
                                    </p:anim>
                                    <p:animEffect transition="out" filter="fade">
                                      <p:cBhvr>
                                        <p:cTn id="75" dur="2000"/>
                                        <p:tgtEl>
                                          <p:spTgt spid="25"/>
                                        </p:tgtEl>
                                      </p:cBhvr>
                                    </p:animEffect>
                                    <p:set>
                                      <p:cBhvr>
                                        <p:cTn id="76" dur="1" fill="hold">
                                          <p:stCondLst>
                                            <p:cond delay="1999"/>
                                          </p:stCondLst>
                                        </p:cTn>
                                        <p:tgtEl>
                                          <p:spTgt spid="25"/>
                                        </p:tgtEl>
                                        <p:attrNameLst>
                                          <p:attrName>style.visibility</p:attrName>
                                        </p:attrNameLst>
                                      </p:cBhvr>
                                      <p:to>
                                        <p:strVal val="hidden"/>
                                      </p:to>
                                    </p:set>
                                  </p:childTnLst>
                                </p:cTn>
                              </p:par>
                              <p:par>
                                <p:cTn id="77" presetID="49" presetClass="exit" presetSubtype="0" accel="100000" fill="hold" nodeType="withEffect">
                                  <p:stCondLst>
                                    <p:cond delay="0"/>
                                  </p:stCondLst>
                                  <p:childTnLst>
                                    <p:anim calcmode="lin" valueType="num">
                                      <p:cBhvr>
                                        <p:cTn id="78" dur="2000"/>
                                        <p:tgtEl>
                                          <p:spTgt spid="26"/>
                                        </p:tgtEl>
                                        <p:attrNameLst>
                                          <p:attrName>ppt_w</p:attrName>
                                        </p:attrNameLst>
                                      </p:cBhvr>
                                      <p:tavLst>
                                        <p:tav tm="0">
                                          <p:val>
                                            <p:strVal val="ppt_w"/>
                                          </p:val>
                                        </p:tav>
                                        <p:tav tm="100000">
                                          <p:val>
                                            <p:fltVal val="0"/>
                                          </p:val>
                                        </p:tav>
                                      </p:tavLst>
                                    </p:anim>
                                    <p:anim calcmode="lin" valueType="num">
                                      <p:cBhvr>
                                        <p:cTn id="79" dur="2000"/>
                                        <p:tgtEl>
                                          <p:spTgt spid="26"/>
                                        </p:tgtEl>
                                        <p:attrNameLst>
                                          <p:attrName>ppt_h</p:attrName>
                                        </p:attrNameLst>
                                      </p:cBhvr>
                                      <p:tavLst>
                                        <p:tav tm="0">
                                          <p:val>
                                            <p:strVal val="ppt_h"/>
                                          </p:val>
                                        </p:tav>
                                        <p:tav tm="100000">
                                          <p:val>
                                            <p:fltVal val="0"/>
                                          </p:val>
                                        </p:tav>
                                      </p:tavLst>
                                    </p:anim>
                                    <p:anim calcmode="lin" valueType="num">
                                      <p:cBhvr>
                                        <p:cTn id="80" dur="2000"/>
                                        <p:tgtEl>
                                          <p:spTgt spid="26"/>
                                        </p:tgtEl>
                                        <p:attrNameLst>
                                          <p:attrName>style.rotation</p:attrName>
                                        </p:attrNameLst>
                                      </p:cBhvr>
                                      <p:tavLst>
                                        <p:tav tm="0">
                                          <p:val>
                                            <p:fltVal val="0"/>
                                          </p:val>
                                        </p:tav>
                                        <p:tav tm="100000">
                                          <p:val>
                                            <p:fltVal val="360"/>
                                          </p:val>
                                        </p:tav>
                                      </p:tavLst>
                                    </p:anim>
                                    <p:animEffect transition="out" filter="fade">
                                      <p:cBhvr>
                                        <p:cTn id="81" dur="2000"/>
                                        <p:tgtEl>
                                          <p:spTgt spid="26"/>
                                        </p:tgtEl>
                                      </p:cBhvr>
                                    </p:animEffect>
                                    <p:set>
                                      <p:cBhvr>
                                        <p:cTn id="82" dur="1" fill="hold">
                                          <p:stCondLst>
                                            <p:cond delay="1999"/>
                                          </p:stCondLst>
                                        </p:cTn>
                                        <p:tgtEl>
                                          <p:spTgt spid="26"/>
                                        </p:tgtEl>
                                        <p:attrNameLst>
                                          <p:attrName>style.visibility</p:attrName>
                                        </p:attrNameLst>
                                      </p:cBhvr>
                                      <p:to>
                                        <p:strVal val="hidden"/>
                                      </p:to>
                                    </p:set>
                                  </p:childTnLst>
                                </p:cTn>
                              </p:par>
                              <p:par>
                                <p:cTn id="83" presetID="49" presetClass="exit" presetSubtype="0" accel="100000" fill="hold" nodeType="withEffect">
                                  <p:stCondLst>
                                    <p:cond delay="0"/>
                                  </p:stCondLst>
                                  <p:childTnLst>
                                    <p:anim calcmode="lin" valueType="num">
                                      <p:cBhvr>
                                        <p:cTn id="84" dur="2000"/>
                                        <p:tgtEl>
                                          <p:spTgt spid="29"/>
                                        </p:tgtEl>
                                        <p:attrNameLst>
                                          <p:attrName>ppt_w</p:attrName>
                                        </p:attrNameLst>
                                      </p:cBhvr>
                                      <p:tavLst>
                                        <p:tav tm="0">
                                          <p:val>
                                            <p:strVal val="ppt_w"/>
                                          </p:val>
                                        </p:tav>
                                        <p:tav tm="100000">
                                          <p:val>
                                            <p:fltVal val="0"/>
                                          </p:val>
                                        </p:tav>
                                      </p:tavLst>
                                    </p:anim>
                                    <p:anim calcmode="lin" valueType="num">
                                      <p:cBhvr>
                                        <p:cTn id="85" dur="2000"/>
                                        <p:tgtEl>
                                          <p:spTgt spid="29"/>
                                        </p:tgtEl>
                                        <p:attrNameLst>
                                          <p:attrName>ppt_h</p:attrName>
                                        </p:attrNameLst>
                                      </p:cBhvr>
                                      <p:tavLst>
                                        <p:tav tm="0">
                                          <p:val>
                                            <p:strVal val="ppt_h"/>
                                          </p:val>
                                        </p:tav>
                                        <p:tav tm="100000">
                                          <p:val>
                                            <p:fltVal val="0"/>
                                          </p:val>
                                        </p:tav>
                                      </p:tavLst>
                                    </p:anim>
                                    <p:anim calcmode="lin" valueType="num">
                                      <p:cBhvr>
                                        <p:cTn id="86" dur="2000"/>
                                        <p:tgtEl>
                                          <p:spTgt spid="29"/>
                                        </p:tgtEl>
                                        <p:attrNameLst>
                                          <p:attrName>style.rotation</p:attrName>
                                        </p:attrNameLst>
                                      </p:cBhvr>
                                      <p:tavLst>
                                        <p:tav tm="0">
                                          <p:val>
                                            <p:fltVal val="0"/>
                                          </p:val>
                                        </p:tav>
                                        <p:tav tm="100000">
                                          <p:val>
                                            <p:fltVal val="360"/>
                                          </p:val>
                                        </p:tav>
                                      </p:tavLst>
                                    </p:anim>
                                    <p:animEffect transition="out" filter="fade">
                                      <p:cBhvr>
                                        <p:cTn id="87" dur="2000"/>
                                        <p:tgtEl>
                                          <p:spTgt spid="29"/>
                                        </p:tgtEl>
                                      </p:cBhvr>
                                    </p:animEffect>
                                    <p:set>
                                      <p:cBhvr>
                                        <p:cTn id="88" dur="1" fill="hold">
                                          <p:stCondLst>
                                            <p:cond delay="1999"/>
                                          </p:stCondLst>
                                        </p:cTn>
                                        <p:tgtEl>
                                          <p:spTgt spid="29"/>
                                        </p:tgtEl>
                                        <p:attrNameLst>
                                          <p:attrName>style.visibility</p:attrName>
                                        </p:attrNameLst>
                                      </p:cBhvr>
                                      <p:to>
                                        <p:strVal val="hidden"/>
                                      </p:to>
                                    </p:set>
                                  </p:childTnLst>
                                </p:cTn>
                              </p:par>
                              <p:par>
                                <p:cTn id="89" presetID="31" presetClass="entr" presetSubtype="0" fill="hold" nodeType="withEffect">
                                  <p:stCondLst>
                                    <p:cond delay="0"/>
                                  </p:stCondLst>
                                  <p:iterate type="lt">
                                    <p:tmPct val="5000"/>
                                  </p:iterate>
                                  <p:childTnLst>
                                    <p:set>
                                      <p:cBhvr>
                                        <p:cTn id="90" dur="1" fill="hold">
                                          <p:stCondLst>
                                            <p:cond delay="0"/>
                                          </p:stCondLst>
                                        </p:cTn>
                                        <p:tgtEl>
                                          <p:spTgt spid="30"/>
                                        </p:tgtEl>
                                        <p:attrNameLst>
                                          <p:attrName>style.visibility</p:attrName>
                                        </p:attrNameLst>
                                      </p:cBhvr>
                                      <p:to>
                                        <p:strVal val="visible"/>
                                      </p:to>
                                    </p:set>
                                    <p:anim calcmode="lin" valueType="num">
                                      <p:cBhvr>
                                        <p:cTn id="91" dur="1000" fill="hold"/>
                                        <p:tgtEl>
                                          <p:spTgt spid="30"/>
                                        </p:tgtEl>
                                        <p:attrNameLst>
                                          <p:attrName>ppt_w</p:attrName>
                                        </p:attrNameLst>
                                      </p:cBhvr>
                                      <p:tavLst>
                                        <p:tav tm="0">
                                          <p:val>
                                            <p:fltVal val="0"/>
                                          </p:val>
                                        </p:tav>
                                        <p:tav tm="100000">
                                          <p:val>
                                            <p:strVal val="#ppt_w"/>
                                          </p:val>
                                        </p:tav>
                                      </p:tavLst>
                                    </p:anim>
                                    <p:anim calcmode="lin" valueType="num">
                                      <p:cBhvr>
                                        <p:cTn id="92" dur="1000" fill="hold"/>
                                        <p:tgtEl>
                                          <p:spTgt spid="30"/>
                                        </p:tgtEl>
                                        <p:attrNameLst>
                                          <p:attrName>ppt_h</p:attrName>
                                        </p:attrNameLst>
                                      </p:cBhvr>
                                      <p:tavLst>
                                        <p:tav tm="0">
                                          <p:val>
                                            <p:fltVal val="0"/>
                                          </p:val>
                                        </p:tav>
                                        <p:tav tm="100000">
                                          <p:val>
                                            <p:strVal val="#ppt_h"/>
                                          </p:val>
                                        </p:tav>
                                      </p:tavLst>
                                    </p:anim>
                                    <p:anim calcmode="lin" valueType="num">
                                      <p:cBhvr>
                                        <p:cTn id="93" dur="1000" fill="hold"/>
                                        <p:tgtEl>
                                          <p:spTgt spid="30"/>
                                        </p:tgtEl>
                                        <p:attrNameLst>
                                          <p:attrName>style.rotation</p:attrName>
                                        </p:attrNameLst>
                                      </p:cBhvr>
                                      <p:tavLst>
                                        <p:tav tm="0">
                                          <p:val>
                                            <p:fltVal val="90"/>
                                          </p:val>
                                        </p:tav>
                                        <p:tav tm="100000">
                                          <p:val>
                                            <p:fltVal val="0"/>
                                          </p:val>
                                        </p:tav>
                                      </p:tavLst>
                                    </p:anim>
                                    <p:animEffect transition="in" filter="fade">
                                      <p:cBhvr>
                                        <p:cTn id="94" dur="1000"/>
                                        <p:tgtEl>
                                          <p:spTgt spid="30"/>
                                        </p:tgtEl>
                                      </p:cBhvr>
                                    </p:animEffect>
                                  </p:childTnLst>
                                </p:cTn>
                              </p:par>
                            </p:childTnLst>
                          </p:cTn>
                        </p:par>
                        <p:par>
                          <p:cTn id="95" fill="hold">
                            <p:stCondLst>
                              <p:cond delay="2000"/>
                            </p:stCondLst>
                            <p:childTnLst>
                              <p:par>
                                <p:cTn id="96" presetID="56" presetClass="path" presetSubtype="0" accel="50000" decel="50000" fill="hold" nodeType="afterEffect">
                                  <p:stCondLst>
                                    <p:cond delay="1000"/>
                                  </p:stCondLst>
                                  <p:iterate type="lt">
                                    <p:tmPct val="0"/>
                                  </p:iterate>
                                  <p:childTnLst>
                                    <p:animMotion origin="layout" path="M 0 -2.59259E-6 L -0.36233 -0.43727 " pathEditMode="relative" rAng="0" ptsTypes="AA">
                                      <p:cBhvr>
                                        <p:cTn id="97" dur="2000" fill="hold"/>
                                        <p:tgtEl>
                                          <p:spTgt spid="30"/>
                                        </p:tgtEl>
                                        <p:attrNameLst>
                                          <p:attrName>ppt_x</p:attrName>
                                          <p:attrName>ppt_y</p:attrName>
                                        </p:attrNameLst>
                                      </p:cBhvr>
                                      <p:rCtr x="-18125" y="-21875"/>
                                    </p:animMotion>
                                  </p:childTnLst>
                                </p:cTn>
                              </p:par>
                              <p:par>
                                <p:cTn id="98" presetID="6" presetClass="emph" presetSubtype="0" fill="hold" nodeType="withEffect">
                                  <p:stCondLst>
                                    <p:cond delay="1000"/>
                                  </p:stCondLst>
                                  <p:iterate type="lt">
                                    <p:tmPct val="0"/>
                                  </p:iterate>
                                  <p:childTnLst>
                                    <p:animScale>
                                      <p:cBhvr>
                                        <p:cTn id="99" dur="2000" fill="hold"/>
                                        <p:tgtEl>
                                          <p:spTgt spid="30"/>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9" grpId="0" animBg="1"/>
      <p:bldP spid="20" grpId="0" animBg="1"/>
      <p:bldP spid="24" grpId="0" animBg="1"/>
      <p:bldP spid="2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61"/>
          <p:cNvCxnSpPr/>
          <p:nvPr/>
        </p:nvCxnSpPr>
        <p:spPr>
          <a:xfrm>
            <a:off x="2483768" y="785794"/>
            <a:ext cx="5760000" cy="0"/>
          </a:xfrm>
          <a:prstGeom prst="straightConnector1">
            <a:avLst/>
          </a:prstGeom>
          <a:ln w="57150" cmpd="sng">
            <a:headEnd type="none" w="med" len="med"/>
            <a:tailEnd type="triangle" w="med" len="med"/>
          </a:ln>
          <a:effectLst/>
        </p:spPr>
        <p:style>
          <a:lnRef idx="3">
            <a:schemeClr val="accent1"/>
          </a:lnRef>
          <a:fillRef idx="0">
            <a:schemeClr val="accent1"/>
          </a:fillRef>
          <a:effectRef idx="2">
            <a:schemeClr val="accent1"/>
          </a:effectRef>
          <a:fontRef idx="minor">
            <a:schemeClr val="tx1"/>
          </a:fontRef>
        </p:style>
      </p:cxnSp>
      <p:sp>
        <p:nvSpPr>
          <p:cNvPr id="42" name="Parallélogramme 69"/>
          <p:cNvSpPr/>
          <p:nvPr/>
        </p:nvSpPr>
        <p:spPr>
          <a:xfrm>
            <a:off x="3131840" y="-24"/>
            <a:ext cx="1440000" cy="500042"/>
          </a:xfrm>
          <a:prstGeom prst="parallelogram">
            <a:avLst/>
          </a:prstGeom>
          <a:solidFill>
            <a:srgbClr val="009999"/>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b="1" dirty="0">
                <a:solidFill>
                  <a:schemeClr val="bg1"/>
                </a:solidFill>
                <a:latin typeface="Times New Roman" pitchFamily="18" charset="0"/>
                <a:cs typeface="Times New Roman" pitchFamily="18" charset="0"/>
              </a:rPr>
              <a:t>Unity</a:t>
            </a:r>
          </a:p>
        </p:txBody>
      </p:sp>
      <p:sp>
        <p:nvSpPr>
          <p:cNvPr id="43" name="Parallélogramme 70"/>
          <p:cNvSpPr/>
          <p:nvPr/>
        </p:nvSpPr>
        <p:spPr>
          <a:xfrm>
            <a:off x="4572000"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b="1" dirty="0">
                <a:latin typeface="Times New Roman" pitchFamily="18" charset="0"/>
                <a:cs typeface="Times New Roman" pitchFamily="18" charset="0"/>
              </a:rPr>
              <a:t>Order</a:t>
            </a:r>
          </a:p>
        </p:txBody>
      </p:sp>
      <p:sp>
        <p:nvSpPr>
          <p:cNvPr id="44" name="Parallélogramme 71"/>
          <p:cNvSpPr/>
          <p:nvPr/>
        </p:nvSpPr>
        <p:spPr>
          <a:xfrm>
            <a:off x="6012160"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a:latin typeface="Times New Roman" pitchFamily="18" charset="0"/>
                <a:cs typeface="Times New Roman" pitchFamily="18" charset="0"/>
              </a:rPr>
              <a:t>Coherence</a:t>
            </a:r>
          </a:p>
        </p:txBody>
      </p:sp>
      <p:sp>
        <p:nvSpPr>
          <p:cNvPr id="45" name="Parallélogramme 72"/>
          <p:cNvSpPr/>
          <p:nvPr/>
        </p:nvSpPr>
        <p:spPr>
          <a:xfrm>
            <a:off x="7452320"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b="1" dirty="0">
              <a:latin typeface="Times New Roman" pitchFamily="18" charset="0"/>
              <a:cs typeface="Times New Roman" pitchFamily="18" charset="0"/>
            </a:endParaRPr>
          </a:p>
        </p:txBody>
      </p:sp>
      <p:grpSp>
        <p:nvGrpSpPr>
          <p:cNvPr id="28" name="مجموعة 27"/>
          <p:cNvGrpSpPr/>
          <p:nvPr/>
        </p:nvGrpSpPr>
        <p:grpSpPr>
          <a:xfrm>
            <a:off x="-108520" y="459581"/>
            <a:ext cx="2699824" cy="665163"/>
            <a:chOff x="-108520" y="428604"/>
            <a:chExt cx="2699824" cy="665163"/>
          </a:xfrm>
        </p:grpSpPr>
        <p:pic>
          <p:nvPicPr>
            <p:cNvPr id="29" name="Picture 2"/>
            <p:cNvPicPr>
              <a:picLocks noChangeAspect="1" noChangeArrowheads="1"/>
            </p:cNvPicPr>
            <p:nvPr/>
          </p:nvPicPr>
          <p:blipFill>
            <a:blip r:embed="rId3" cstate="print"/>
            <a:srcRect/>
            <a:stretch>
              <a:fillRect/>
            </a:stretch>
          </p:blipFill>
          <p:spPr bwMode="auto">
            <a:xfrm>
              <a:off x="-31" y="428604"/>
              <a:ext cx="2513348" cy="665163"/>
            </a:xfrm>
            <a:prstGeom prst="rect">
              <a:avLst/>
            </a:prstGeom>
            <a:noFill/>
            <a:ln w="9525">
              <a:noFill/>
              <a:miter lim="800000"/>
              <a:headEnd/>
              <a:tailEnd/>
            </a:ln>
            <a:effectLst/>
          </p:spPr>
        </p:pic>
        <p:sp>
          <p:nvSpPr>
            <p:cNvPr id="30" name="TextBox 104"/>
            <p:cNvSpPr txBox="1"/>
            <p:nvPr/>
          </p:nvSpPr>
          <p:spPr>
            <a:xfrm>
              <a:off x="-108520" y="508992"/>
              <a:ext cx="2699824" cy="584775"/>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Characteristics of good </a:t>
              </a:r>
              <a:r>
                <a:rPr lang="fr-FR" sz="1600" b="1" dirty="0" err="1" smtClean="0">
                  <a:solidFill>
                    <a:schemeClr val="bg1"/>
                  </a:solidFill>
                  <a:latin typeface="Times New Roman" pitchFamily="18" charset="0"/>
                  <a:cs typeface="Times New Roman" pitchFamily="18" charset="0"/>
                </a:rPr>
                <a:t>paragraph</a:t>
              </a:r>
              <a:endParaRPr lang="fr-FR" sz="1600" b="1" dirty="0">
                <a:solidFill>
                  <a:schemeClr val="bg1"/>
                </a:solidFill>
                <a:latin typeface="Times New Roman" pitchFamily="18" charset="0"/>
                <a:cs typeface="Times New Roman" pitchFamily="18" charset="0"/>
              </a:endParaRPr>
            </a:p>
          </p:txBody>
        </p:sp>
      </p:grpSp>
      <p:sp>
        <p:nvSpPr>
          <p:cNvPr id="3" name="مربع نص 2"/>
          <p:cNvSpPr txBox="1"/>
          <p:nvPr/>
        </p:nvSpPr>
        <p:spPr>
          <a:xfrm>
            <a:off x="7308304" y="44624"/>
            <a:ext cx="1800200" cy="338554"/>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Completeness</a:t>
            </a:r>
          </a:p>
        </p:txBody>
      </p:sp>
      <p:sp>
        <p:nvSpPr>
          <p:cNvPr id="36" name="Rectangle 53"/>
          <p:cNvSpPr/>
          <p:nvPr/>
        </p:nvSpPr>
        <p:spPr>
          <a:xfrm>
            <a:off x="3059832" y="2740858"/>
            <a:ext cx="4286280" cy="400110"/>
          </a:xfrm>
          <a:prstGeom prst="rect">
            <a:avLst/>
          </a:prstGeom>
        </p:spPr>
        <p:txBody>
          <a:bodyPr wrap="square">
            <a:spAutoFit/>
          </a:bodyPr>
          <a:lstStyle/>
          <a:p>
            <a:pPr>
              <a:buClr>
                <a:srgbClr val="C00000"/>
              </a:buClr>
            </a:pPr>
            <a:r>
              <a:rPr lang="fr-FR" sz="2000" b="1" dirty="0">
                <a:solidFill>
                  <a:srgbClr val="663300"/>
                </a:solidFill>
                <a:latin typeface="Times New Roman" pitchFamily="18" charset="0"/>
                <a:cs typeface="Times New Roman" pitchFamily="18" charset="0"/>
              </a:rPr>
              <a:t>Unity;</a:t>
            </a:r>
            <a:endParaRPr lang="fr-FR" sz="2000" b="1" i="1" dirty="0" smtClean="0">
              <a:solidFill>
                <a:srgbClr val="663300"/>
              </a:solidFill>
              <a:latin typeface="Times New Roman" pitchFamily="18" charset="0"/>
              <a:cs typeface="Times New Roman" pitchFamily="18" charset="0"/>
            </a:endParaRPr>
          </a:p>
        </p:txBody>
      </p:sp>
      <p:sp>
        <p:nvSpPr>
          <p:cNvPr id="37" name="Rectangle 55"/>
          <p:cNvSpPr/>
          <p:nvPr/>
        </p:nvSpPr>
        <p:spPr>
          <a:xfrm>
            <a:off x="3059832" y="3460938"/>
            <a:ext cx="4286280" cy="400110"/>
          </a:xfrm>
          <a:prstGeom prst="rect">
            <a:avLst/>
          </a:prstGeom>
        </p:spPr>
        <p:txBody>
          <a:bodyPr wrap="square">
            <a:spAutoFit/>
          </a:bodyPr>
          <a:lstStyle/>
          <a:p>
            <a:pPr>
              <a:buClr>
                <a:srgbClr val="C00000"/>
              </a:buClr>
            </a:pPr>
            <a:r>
              <a:rPr lang="fr-FR" sz="2000" b="1" dirty="0">
                <a:solidFill>
                  <a:srgbClr val="663300"/>
                </a:solidFill>
                <a:latin typeface="Times New Roman" pitchFamily="18" charset="0"/>
                <a:cs typeface="Times New Roman" pitchFamily="18" charset="0"/>
              </a:rPr>
              <a:t>Order;</a:t>
            </a:r>
            <a:endParaRPr lang="fr-FR" sz="2000" b="1" i="1" dirty="0" smtClean="0">
              <a:solidFill>
                <a:srgbClr val="663300"/>
              </a:solidFill>
              <a:latin typeface="Times New Roman" pitchFamily="18" charset="0"/>
              <a:cs typeface="Times New Roman" pitchFamily="18" charset="0"/>
            </a:endParaRPr>
          </a:p>
        </p:txBody>
      </p:sp>
      <p:sp>
        <p:nvSpPr>
          <p:cNvPr id="39" name="Rectangle 54"/>
          <p:cNvSpPr/>
          <p:nvPr/>
        </p:nvSpPr>
        <p:spPr>
          <a:xfrm>
            <a:off x="3059832" y="4181018"/>
            <a:ext cx="4286280" cy="400110"/>
          </a:xfrm>
          <a:prstGeom prst="rect">
            <a:avLst/>
          </a:prstGeom>
        </p:spPr>
        <p:txBody>
          <a:bodyPr wrap="square">
            <a:spAutoFit/>
          </a:bodyPr>
          <a:lstStyle/>
          <a:p>
            <a:pPr>
              <a:buClr>
                <a:srgbClr val="C00000"/>
              </a:buClr>
            </a:pPr>
            <a:r>
              <a:rPr lang="fr-FR" sz="2000" b="1" dirty="0" smtClean="0">
                <a:solidFill>
                  <a:srgbClr val="663300"/>
                </a:solidFill>
                <a:latin typeface="Times New Roman" pitchFamily="18" charset="0"/>
                <a:cs typeface="Times New Roman" pitchFamily="18" charset="0"/>
              </a:rPr>
              <a:t>Coherence;</a:t>
            </a:r>
            <a:endParaRPr lang="fr-FR" sz="2000" b="1" i="1" dirty="0">
              <a:solidFill>
                <a:srgbClr val="663300"/>
              </a:solidFill>
              <a:latin typeface="Times New Roman" pitchFamily="18" charset="0"/>
              <a:cs typeface="Times New Roman" pitchFamily="18" charset="0"/>
            </a:endParaRPr>
          </a:p>
        </p:txBody>
      </p:sp>
      <p:grpSp>
        <p:nvGrpSpPr>
          <p:cNvPr id="59" name="مجموعة 58"/>
          <p:cNvGrpSpPr/>
          <p:nvPr/>
        </p:nvGrpSpPr>
        <p:grpSpPr>
          <a:xfrm>
            <a:off x="2411760" y="2455588"/>
            <a:ext cx="665100" cy="2557588"/>
            <a:chOff x="2411760" y="2385168"/>
            <a:chExt cx="665100" cy="2557588"/>
          </a:xfrm>
        </p:grpSpPr>
        <p:cxnSp>
          <p:nvCxnSpPr>
            <p:cNvPr id="32" name="Connecteur droit 46"/>
            <p:cNvCxnSpPr/>
            <p:nvPr/>
          </p:nvCxnSpPr>
          <p:spPr>
            <a:xfrm rot="16200000" flipH="1">
              <a:off x="1144165" y="3656473"/>
              <a:ext cx="2556000" cy="1339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57" name="مجموعة 56"/>
            <p:cNvGrpSpPr/>
            <p:nvPr/>
          </p:nvGrpSpPr>
          <p:grpSpPr>
            <a:xfrm>
              <a:off x="2411760" y="2908670"/>
              <a:ext cx="665100" cy="2034086"/>
              <a:chOff x="2411760" y="2908670"/>
              <a:chExt cx="665100" cy="2034086"/>
            </a:xfrm>
          </p:grpSpPr>
          <p:cxnSp>
            <p:nvCxnSpPr>
              <p:cNvPr id="33" name="Connecteur droit 49"/>
              <p:cNvCxnSpPr/>
              <p:nvPr/>
            </p:nvCxnSpPr>
            <p:spPr>
              <a:xfrm>
                <a:off x="2428860" y="2908670"/>
                <a:ext cx="648000" cy="1588"/>
              </a:xfrm>
              <a:prstGeom prst="line">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50"/>
              <p:cNvCxnSpPr/>
              <p:nvPr/>
            </p:nvCxnSpPr>
            <p:spPr>
              <a:xfrm>
                <a:off x="2428860" y="3623050"/>
                <a:ext cx="648000" cy="1588"/>
              </a:xfrm>
              <a:prstGeom prst="line">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51"/>
              <p:cNvCxnSpPr/>
              <p:nvPr/>
            </p:nvCxnSpPr>
            <p:spPr>
              <a:xfrm>
                <a:off x="2428860" y="4337430"/>
                <a:ext cx="648000" cy="1588"/>
              </a:xfrm>
              <a:prstGeom prst="line">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49"/>
              <p:cNvCxnSpPr/>
              <p:nvPr/>
            </p:nvCxnSpPr>
            <p:spPr>
              <a:xfrm>
                <a:off x="2411760" y="4941168"/>
                <a:ext cx="648000" cy="1588"/>
              </a:xfrm>
              <a:prstGeom prst="line">
                <a:avLst/>
              </a:prstGeom>
              <a:ln w="38100">
                <a:tailEnd type="triangle"/>
              </a:ln>
            </p:spPr>
            <p:style>
              <a:lnRef idx="1">
                <a:schemeClr val="accent1"/>
              </a:lnRef>
              <a:fillRef idx="0">
                <a:schemeClr val="accent1"/>
              </a:fillRef>
              <a:effectRef idx="0">
                <a:schemeClr val="accent1"/>
              </a:effectRef>
              <a:fontRef idx="minor">
                <a:schemeClr val="tx1"/>
              </a:fontRef>
            </p:style>
          </p:cxnSp>
        </p:grpSp>
      </p:grpSp>
      <p:sp>
        <p:nvSpPr>
          <p:cNvPr id="58" name="مربع نص 57"/>
          <p:cNvSpPr txBox="1"/>
          <p:nvPr/>
        </p:nvSpPr>
        <p:spPr>
          <a:xfrm>
            <a:off x="608497" y="1878817"/>
            <a:ext cx="7062910" cy="614079"/>
          </a:xfrm>
          <a:prstGeom prst="rect">
            <a:avLst/>
          </a:prstGeom>
          <a:noFill/>
        </p:spPr>
        <p:txBody>
          <a:bodyPr wrap="square" rtlCol="0">
            <a:spAutoFit/>
          </a:bodyPr>
          <a:lstStyle/>
          <a:p>
            <a:pPr>
              <a:lnSpc>
                <a:spcPct val="200000"/>
              </a:lnSpc>
            </a:pPr>
            <a:r>
              <a:rPr lang="en-US" sz="2000" b="1" dirty="0">
                <a:solidFill>
                  <a:srgbClr val="663300"/>
                </a:solidFill>
                <a:latin typeface="Times New Roman" pitchFamily="18" charset="0"/>
                <a:cs typeface="Times New Roman" pitchFamily="18" charset="0"/>
              </a:rPr>
              <a:t>There are four essential elements  to good paragraph writing :</a:t>
            </a:r>
          </a:p>
        </p:txBody>
      </p:sp>
      <p:sp>
        <p:nvSpPr>
          <p:cNvPr id="60" name="Rectangle 54"/>
          <p:cNvSpPr/>
          <p:nvPr/>
        </p:nvSpPr>
        <p:spPr>
          <a:xfrm>
            <a:off x="3022024" y="4797152"/>
            <a:ext cx="4286280" cy="400110"/>
          </a:xfrm>
          <a:prstGeom prst="rect">
            <a:avLst/>
          </a:prstGeom>
        </p:spPr>
        <p:txBody>
          <a:bodyPr wrap="square">
            <a:spAutoFit/>
          </a:bodyPr>
          <a:lstStyle/>
          <a:p>
            <a:r>
              <a:rPr lang="en-US" sz="2000" b="1" dirty="0">
                <a:solidFill>
                  <a:srgbClr val="663300"/>
                </a:solidFill>
                <a:latin typeface="Times New Roman" pitchFamily="18" charset="0"/>
                <a:cs typeface="Times New Roman" pitchFamily="18" charset="0"/>
              </a:rPr>
              <a:t>Completeness</a:t>
            </a:r>
            <a:r>
              <a:rPr lang="en-US" sz="2000" b="1" dirty="0" smtClean="0">
                <a:solidFill>
                  <a:srgbClr val="663300"/>
                </a:solidFill>
                <a:latin typeface="Times New Roman" pitchFamily="18" charset="0"/>
                <a:cs typeface="Times New Roman" pitchFamily="18" charset="0"/>
              </a:rPr>
              <a:t>.</a:t>
            </a:r>
            <a:endParaRPr lang="en-US" sz="2000" b="1" dirty="0">
              <a:solidFill>
                <a:srgbClr val="663300"/>
              </a:solidFill>
              <a:latin typeface="Times New Roman" pitchFamily="18" charset="0"/>
              <a:cs typeface="Times New Roman" pitchFamily="18" charset="0"/>
            </a:endParaRPr>
          </a:p>
        </p:txBody>
      </p:sp>
      <p:sp>
        <p:nvSpPr>
          <p:cNvPr id="61" name="مربع نص 60"/>
          <p:cNvSpPr txBox="1"/>
          <p:nvPr/>
        </p:nvSpPr>
        <p:spPr>
          <a:xfrm>
            <a:off x="683568" y="1484784"/>
            <a:ext cx="5616624"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Characteristics of good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1400" fill="hold"/>
                                        <p:tgtEl>
                                          <p:spTgt spid="42"/>
                                        </p:tgtEl>
                                        <p:attrNameLst>
                                          <p:attrName>ppt_x</p:attrName>
                                        </p:attrNameLst>
                                      </p:cBhvr>
                                      <p:tavLst>
                                        <p:tav tm="0">
                                          <p:val>
                                            <p:strVal val="#ppt_x-.2"/>
                                          </p:val>
                                        </p:tav>
                                        <p:tav tm="100000">
                                          <p:val>
                                            <p:strVal val="#ppt_x"/>
                                          </p:val>
                                        </p:tav>
                                      </p:tavLst>
                                    </p:anim>
                                    <p:anim calcmode="lin" valueType="num">
                                      <p:cBhvr>
                                        <p:cTn id="8" dur="1400" fill="hold"/>
                                        <p:tgtEl>
                                          <p:spTgt spid="42"/>
                                        </p:tgtEl>
                                        <p:attrNameLst>
                                          <p:attrName>ppt_y</p:attrName>
                                        </p:attrNameLst>
                                      </p:cBhvr>
                                      <p:tavLst>
                                        <p:tav tm="0">
                                          <p:val>
                                            <p:strVal val="#ppt_y"/>
                                          </p:val>
                                        </p:tav>
                                        <p:tav tm="100000">
                                          <p:val>
                                            <p:strVal val="#ppt_y"/>
                                          </p:val>
                                        </p:tav>
                                      </p:tavLst>
                                    </p:anim>
                                    <p:animEffect transition="in" filter="wipe(right)" prLst="gradientSize: 0.1">
                                      <p:cBhvr>
                                        <p:cTn id="9" dur="1400"/>
                                        <p:tgtEl>
                                          <p:spTgt spid="42"/>
                                        </p:tgtEl>
                                      </p:cBhvr>
                                    </p:animEffect>
                                  </p:childTnLst>
                                </p:cTn>
                              </p:par>
                              <p:par>
                                <p:cTn id="10" presetID="29" presetClass="entr" presetSubtype="0" fill="hold" grpId="1" nodeType="with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1400" fill="hold"/>
                                        <p:tgtEl>
                                          <p:spTgt spid="43"/>
                                        </p:tgtEl>
                                        <p:attrNameLst>
                                          <p:attrName>ppt_x</p:attrName>
                                        </p:attrNameLst>
                                      </p:cBhvr>
                                      <p:tavLst>
                                        <p:tav tm="0">
                                          <p:val>
                                            <p:strVal val="#ppt_x-.2"/>
                                          </p:val>
                                        </p:tav>
                                        <p:tav tm="100000">
                                          <p:val>
                                            <p:strVal val="#ppt_x"/>
                                          </p:val>
                                        </p:tav>
                                      </p:tavLst>
                                    </p:anim>
                                    <p:anim calcmode="lin" valueType="num">
                                      <p:cBhvr>
                                        <p:cTn id="13" dur="1400" fill="hold"/>
                                        <p:tgtEl>
                                          <p:spTgt spid="43"/>
                                        </p:tgtEl>
                                        <p:attrNameLst>
                                          <p:attrName>ppt_y</p:attrName>
                                        </p:attrNameLst>
                                      </p:cBhvr>
                                      <p:tavLst>
                                        <p:tav tm="0">
                                          <p:val>
                                            <p:strVal val="#ppt_y"/>
                                          </p:val>
                                        </p:tav>
                                        <p:tav tm="100000">
                                          <p:val>
                                            <p:strVal val="#ppt_y"/>
                                          </p:val>
                                        </p:tav>
                                      </p:tavLst>
                                    </p:anim>
                                    <p:animEffect transition="in" filter="wipe(right)" prLst="gradientSize: 0.1">
                                      <p:cBhvr>
                                        <p:cTn id="14" dur="1400"/>
                                        <p:tgtEl>
                                          <p:spTgt spid="43"/>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1300" fill="hold"/>
                                        <p:tgtEl>
                                          <p:spTgt spid="44"/>
                                        </p:tgtEl>
                                        <p:attrNameLst>
                                          <p:attrName>ppt_x</p:attrName>
                                        </p:attrNameLst>
                                      </p:cBhvr>
                                      <p:tavLst>
                                        <p:tav tm="0">
                                          <p:val>
                                            <p:strVal val="#ppt_x-.2"/>
                                          </p:val>
                                        </p:tav>
                                        <p:tav tm="100000">
                                          <p:val>
                                            <p:strVal val="#ppt_x"/>
                                          </p:val>
                                        </p:tav>
                                      </p:tavLst>
                                    </p:anim>
                                    <p:anim calcmode="lin" valueType="num">
                                      <p:cBhvr>
                                        <p:cTn id="18" dur="13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9" dur="1300"/>
                                        <p:tgtEl>
                                          <p:spTgt spid="44"/>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p:cTn id="22" dur="1200" fill="hold"/>
                                        <p:tgtEl>
                                          <p:spTgt spid="45"/>
                                        </p:tgtEl>
                                        <p:attrNameLst>
                                          <p:attrName>ppt_x</p:attrName>
                                        </p:attrNameLst>
                                      </p:cBhvr>
                                      <p:tavLst>
                                        <p:tav tm="0">
                                          <p:val>
                                            <p:strVal val="#ppt_x-.2"/>
                                          </p:val>
                                        </p:tav>
                                        <p:tav tm="100000">
                                          <p:val>
                                            <p:strVal val="#ppt_x"/>
                                          </p:val>
                                        </p:tav>
                                      </p:tavLst>
                                    </p:anim>
                                    <p:anim calcmode="lin" valueType="num">
                                      <p:cBhvr>
                                        <p:cTn id="23" dur="1200" fill="hold"/>
                                        <p:tgtEl>
                                          <p:spTgt spid="45"/>
                                        </p:tgtEl>
                                        <p:attrNameLst>
                                          <p:attrName>ppt_y</p:attrName>
                                        </p:attrNameLst>
                                      </p:cBhvr>
                                      <p:tavLst>
                                        <p:tav tm="0">
                                          <p:val>
                                            <p:strVal val="#ppt_y"/>
                                          </p:val>
                                        </p:tav>
                                        <p:tav tm="100000">
                                          <p:val>
                                            <p:strVal val="#ppt_y"/>
                                          </p:val>
                                        </p:tav>
                                      </p:tavLst>
                                    </p:anim>
                                    <p:animEffect transition="in" filter="wipe(right)" prLst="gradientSize: 0.1">
                                      <p:cBhvr>
                                        <p:cTn id="24" dur="1200"/>
                                        <p:tgtEl>
                                          <p:spTgt spid="45"/>
                                        </p:tgtEl>
                                      </p:cBhvr>
                                    </p:animEffect>
                                  </p:childTnLst>
                                </p:cTn>
                              </p:par>
                              <p:par>
                                <p:cTn id="25" presetID="22" presetClass="entr" presetSubtype="8"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wipe(left)">
                                      <p:cBhvr>
                                        <p:cTn id="27" dur="1500"/>
                                        <p:tgtEl>
                                          <p:spTgt spid="38"/>
                                        </p:tgtEl>
                                      </p:cBhvr>
                                    </p:animEffect>
                                  </p:childTnLst>
                                </p:cTn>
                              </p:par>
                              <p:par>
                                <p:cTn id="28" presetID="63" presetClass="path" presetSubtype="0" accel="50000" decel="50000" fill="hold" nodeType="withEffect">
                                  <p:stCondLst>
                                    <p:cond delay="100"/>
                                  </p:stCondLst>
                                  <p:childTnLst>
                                    <p:animMotion origin="layout" path="M -0.40209 -0.00301 L 3.88889E-6 -3.33333E-6 " pathEditMode="relative" rAng="0" ptsTypes="AA">
                                      <p:cBhvr>
                                        <p:cTn id="29" dur="1600" fill="hold"/>
                                        <p:tgtEl>
                                          <p:spTgt spid="38"/>
                                        </p:tgtEl>
                                        <p:attrNameLst>
                                          <p:attrName>ppt_x</p:attrName>
                                          <p:attrName>ppt_y</p:attrName>
                                        </p:attrNameLst>
                                      </p:cBhvr>
                                      <p:rCtr x="20104" y="139"/>
                                    </p:animMotion>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wipe(left)">
                                      <p:cBhvr>
                                        <p:cTn id="34" dur="500"/>
                                        <p:tgtEl>
                                          <p:spTgt spid="61"/>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barn(inVertical)">
                                      <p:cBhvr>
                                        <p:cTn id="39" dur="500"/>
                                        <p:tgtEl>
                                          <p:spTgt spid="5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wipe(left)">
                                      <p:cBhvr>
                                        <p:cTn id="44" dur="500"/>
                                        <p:tgtEl>
                                          <p:spTgt spid="5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left)">
                                      <p:cBhvr>
                                        <p:cTn id="49" dur="500"/>
                                        <p:tgtEl>
                                          <p:spTgt spid="3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wipe(left)">
                                      <p:cBhvr>
                                        <p:cTn id="54" dur="5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wipe(left)">
                                      <p:cBhvr>
                                        <p:cTn id="59" dur="500"/>
                                        <p:tgtEl>
                                          <p:spTgt spid="3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wipe(left)">
                                      <p:cBhvr>
                                        <p:cTn id="6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1" animBg="1"/>
      <p:bldP spid="44" grpId="0" animBg="1"/>
      <p:bldP spid="45" grpId="0" animBg="1"/>
      <p:bldP spid="36" grpId="0"/>
      <p:bldP spid="37" grpId="0"/>
      <p:bldP spid="39" grpId="0"/>
      <p:bldP spid="58" grpId="0"/>
      <p:bldP spid="60" grpId="0"/>
      <p:bldP spid="6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384408" y="768356"/>
            <a:ext cx="4860000" cy="0"/>
          </a:xfrm>
          <a:prstGeom prst="straightConnector1">
            <a:avLst/>
          </a:prstGeom>
          <a:ln w="57150" cmpd="sng">
            <a:headEnd type="none" w="med" len="med"/>
            <a:tailEnd type="triangle" w="med" len="med"/>
          </a:ln>
          <a:effectLst/>
        </p:spPr>
        <p:style>
          <a:lnRef idx="3">
            <a:schemeClr val="accent1"/>
          </a:lnRef>
          <a:fillRef idx="0">
            <a:schemeClr val="accent1"/>
          </a:fillRef>
          <a:effectRef idx="2">
            <a:schemeClr val="accent1"/>
          </a:effectRef>
          <a:fontRef idx="minor">
            <a:schemeClr val="tx1"/>
          </a:fontRef>
        </p:style>
      </p:cxnSp>
      <p:sp>
        <p:nvSpPr>
          <p:cNvPr id="5" name="Parallélogramme 69"/>
          <p:cNvSpPr/>
          <p:nvPr/>
        </p:nvSpPr>
        <p:spPr>
          <a:xfrm>
            <a:off x="3131800" y="-24"/>
            <a:ext cx="144000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b="1" dirty="0">
                <a:solidFill>
                  <a:schemeClr val="accent1">
                    <a:lumMod val="75000"/>
                  </a:schemeClr>
                </a:solidFill>
                <a:latin typeface="Times New Roman" pitchFamily="18" charset="0"/>
                <a:cs typeface="Times New Roman" pitchFamily="18" charset="0"/>
              </a:rPr>
              <a:t>Unity</a:t>
            </a:r>
          </a:p>
        </p:txBody>
      </p:sp>
      <p:sp>
        <p:nvSpPr>
          <p:cNvPr id="6" name="Parallélogramme 70"/>
          <p:cNvSpPr/>
          <p:nvPr/>
        </p:nvSpPr>
        <p:spPr>
          <a:xfrm>
            <a:off x="4571960" y="-24"/>
            <a:ext cx="1512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b="1" dirty="0">
                <a:latin typeface="Times New Roman" pitchFamily="18" charset="0"/>
                <a:cs typeface="Times New Roman" pitchFamily="18" charset="0"/>
              </a:rPr>
              <a:t>Order</a:t>
            </a:r>
          </a:p>
        </p:txBody>
      </p:sp>
      <p:sp>
        <p:nvSpPr>
          <p:cNvPr id="7" name="Parallélogramme 71"/>
          <p:cNvSpPr/>
          <p:nvPr/>
        </p:nvSpPr>
        <p:spPr>
          <a:xfrm>
            <a:off x="60842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a:latin typeface="Times New Roman" pitchFamily="18" charset="0"/>
                <a:cs typeface="Times New Roman" pitchFamily="18" charset="0"/>
              </a:rPr>
              <a:t>Coherence</a:t>
            </a:r>
          </a:p>
        </p:txBody>
      </p:sp>
      <p:sp>
        <p:nvSpPr>
          <p:cNvPr id="8" name="Parallélogramme 7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smtClean="0">
                <a:latin typeface="Times New Roman" pitchFamily="18" charset="0"/>
                <a:cs typeface="Times New Roman" pitchFamily="18" charset="0"/>
              </a:rPr>
              <a:t> </a:t>
            </a:r>
            <a:endParaRPr lang="fr-FR" sz="1400" b="1" dirty="0">
              <a:latin typeface="Times New Roman" pitchFamily="18" charset="0"/>
              <a:cs typeface="Times New Roman" pitchFamily="18" charset="0"/>
            </a:endParaRPr>
          </a:p>
        </p:txBody>
      </p:sp>
      <p:grpSp>
        <p:nvGrpSpPr>
          <p:cNvPr id="9" name="Group 58"/>
          <p:cNvGrpSpPr>
            <a:grpSpLocks/>
          </p:cNvGrpSpPr>
          <p:nvPr/>
        </p:nvGrpSpPr>
        <p:grpSpPr bwMode="auto">
          <a:xfrm rot="16200000" flipH="1">
            <a:off x="3112298" y="102357"/>
            <a:ext cx="108000" cy="1332000"/>
            <a:chOff x="3424" y="1389"/>
            <a:chExt cx="182" cy="2132"/>
          </a:xfrm>
        </p:grpSpPr>
        <p:sp>
          <p:nvSpPr>
            <p:cNvPr id="1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12" name="Picture 2" descr="C:\Users\must19\Desktop\taous ppt\Spheres\CRIMSON.png"/>
          <p:cNvPicPr>
            <a:picLocks noChangeAspect="1" noChangeArrowheads="1"/>
          </p:cNvPicPr>
          <p:nvPr/>
        </p:nvPicPr>
        <p:blipFill>
          <a:blip r:embed="rId2" cstate="print"/>
          <a:srcRect/>
          <a:stretch>
            <a:fillRect/>
          </a:stretch>
        </p:blipFill>
        <p:spPr bwMode="auto">
          <a:xfrm>
            <a:off x="2447881" y="519063"/>
            <a:ext cx="481045" cy="481045"/>
          </a:xfrm>
          <a:prstGeom prst="rect">
            <a:avLst/>
          </a:prstGeom>
          <a:ln>
            <a:noFill/>
          </a:ln>
          <a:effectLst>
            <a:outerShdw blurRad="190500" algn="tl" rotWithShape="0">
              <a:srgbClr val="000000">
                <a:alpha val="70000"/>
              </a:srgbClr>
            </a:outerShdw>
          </a:effectLst>
        </p:spPr>
      </p:pic>
      <p:grpSp>
        <p:nvGrpSpPr>
          <p:cNvPr id="19" name="مجموعة 18"/>
          <p:cNvGrpSpPr/>
          <p:nvPr/>
        </p:nvGrpSpPr>
        <p:grpSpPr>
          <a:xfrm>
            <a:off x="-32" y="459581"/>
            <a:ext cx="2513349" cy="665163"/>
            <a:chOff x="-32" y="428604"/>
            <a:chExt cx="2513349" cy="665163"/>
          </a:xfrm>
        </p:grpSpPr>
        <p:pic>
          <p:nvPicPr>
            <p:cNvPr id="20" name="Picture 2"/>
            <p:cNvPicPr>
              <a:picLocks noChangeAspect="1" noChangeArrowheads="1"/>
            </p:cNvPicPr>
            <p:nvPr/>
          </p:nvPicPr>
          <p:blipFill>
            <a:blip r:embed="rId3" cstate="print"/>
            <a:srcRect/>
            <a:stretch>
              <a:fillRect/>
            </a:stretch>
          </p:blipFill>
          <p:spPr bwMode="auto">
            <a:xfrm>
              <a:off x="-31" y="428604"/>
              <a:ext cx="2513348" cy="665163"/>
            </a:xfrm>
            <a:prstGeom prst="rect">
              <a:avLst/>
            </a:prstGeom>
            <a:noFill/>
            <a:ln w="9525">
              <a:noFill/>
              <a:miter lim="800000"/>
              <a:headEnd/>
              <a:tailEnd/>
            </a:ln>
            <a:effectLst/>
          </p:spPr>
        </p:pic>
        <p:sp>
          <p:nvSpPr>
            <p:cNvPr id="21" name="TextBox 104"/>
            <p:cNvSpPr txBox="1"/>
            <p:nvPr/>
          </p:nvSpPr>
          <p:spPr>
            <a:xfrm>
              <a:off x="-32" y="476672"/>
              <a:ext cx="2500330" cy="584775"/>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Characteristics of good </a:t>
              </a:r>
              <a:r>
                <a:rPr lang="fr-FR" sz="1600" b="1" dirty="0" err="1">
                  <a:solidFill>
                    <a:schemeClr val="bg1"/>
                  </a:solidFill>
                  <a:latin typeface="Times New Roman" pitchFamily="18" charset="0"/>
                  <a:cs typeface="Times New Roman" pitchFamily="18" charset="0"/>
                </a:rPr>
                <a:t>paragraph</a:t>
              </a:r>
              <a:endParaRPr lang="fr-FR" sz="1600" b="1" dirty="0">
                <a:solidFill>
                  <a:schemeClr val="bg1"/>
                </a:solidFill>
                <a:latin typeface="Times New Roman" pitchFamily="18" charset="0"/>
                <a:cs typeface="Times New Roman" pitchFamily="18" charset="0"/>
              </a:endParaRPr>
            </a:p>
          </p:txBody>
        </p:sp>
      </p:grpSp>
      <p:sp>
        <p:nvSpPr>
          <p:cNvPr id="22" name="مربع نص 21"/>
          <p:cNvSpPr txBox="1"/>
          <p:nvPr/>
        </p:nvSpPr>
        <p:spPr>
          <a:xfrm>
            <a:off x="7308304" y="116632"/>
            <a:ext cx="1800200" cy="338554"/>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Completeness</a:t>
            </a:r>
          </a:p>
        </p:txBody>
      </p:sp>
      <p:sp>
        <p:nvSpPr>
          <p:cNvPr id="23" name="TextBox 7"/>
          <p:cNvSpPr txBox="1"/>
          <p:nvPr/>
        </p:nvSpPr>
        <p:spPr>
          <a:xfrm>
            <a:off x="539552" y="1887215"/>
            <a:ext cx="5184576"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 </a:t>
            </a: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Unity</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4" name="Rectangle 8"/>
          <p:cNvSpPr/>
          <p:nvPr/>
        </p:nvSpPr>
        <p:spPr>
          <a:xfrm>
            <a:off x="1035024" y="2492897"/>
            <a:ext cx="7209384" cy="1944216"/>
          </a:xfrm>
          <a:prstGeom prst="rect">
            <a:avLst/>
          </a:prstGeom>
        </p:spPr>
        <p:txBody>
          <a:bodyPr wrap="square">
            <a:spAutoFit/>
          </a:bodyPr>
          <a:lstStyle/>
          <a:p>
            <a:pPr indent="457200" algn="just">
              <a:lnSpc>
                <a:spcPct val="200000"/>
              </a:lnSpc>
            </a:pPr>
            <a:r>
              <a:rPr lang="en-US" sz="2000" b="1" dirty="0">
                <a:solidFill>
                  <a:srgbClr val="663300"/>
                </a:solidFill>
                <a:latin typeface="Times New Roman" pitchFamily="18" charset="0"/>
                <a:cs typeface="Times New Roman" pitchFamily="18" charset="0"/>
              </a:rPr>
              <a:t>Unity means “oneness.” That is, a paragraph must deal with only one single ,controlling idea . A paragraph is unified around the main idea which is  expressed in the topic sentence.</a:t>
            </a:r>
          </a:p>
        </p:txBody>
      </p:sp>
    </p:spTree>
    <p:extLst>
      <p:ext uri="{BB962C8B-B14F-4D97-AF65-F5344CB8AC3E}">
        <p14:creationId xmlns:p14="http://schemas.microsoft.com/office/powerpoint/2010/main" val="313284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400" fill="hold"/>
                                        <p:tgtEl>
                                          <p:spTgt spid="5"/>
                                        </p:tgtEl>
                                        <p:attrNameLst>
                                          <p:attrName>ppt_x</p:attrName>
                                        </p:attrNameLst>
                                      </p:cBhvr>
                                      <p:tavLst>
                                        <p:tav tm="0">
                                          <p:val>
                                            <p:strVal val="#ppt_x-.2"/>
                                          </p:val>
                                        </p:tav>
                                        <p:tav tm="100000">
                                          <p:val>
                                            <p:strVal val="#ppt_x"/>
                                          </p:val>
                                        </p:tav>
                                      </p:tavLst>
                                    </p:anim>
                                    <p:anim calcmode="lin" valueType="num">
                                      <p:cBhvr>
                                        <p:cTn id="8" dur="14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400"/>
                                        <p:tgtEl>
                                          <p:spTgt spid="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400" fill="hold"/>
                                        <p:tgtEl>
                                          <p:spTgt spid="6"/>
                                        </p:tgtEl>
                                        <p:attrNameLst>
                                          <p:attrName>ppt_x</p:attrName>
                                        </p:attrNameLst>
                                      </p:cBhvr>
                                      <p:tavLst>
                                        <p:tav tm="0">
                                          <p:val>
                                            <p:strVal val="#ppt_x-.2"/>
                                          </p:val>
                                        </p:tav>
                                        <p:tav tm="100000">
                                          <p:val>
                                            <p:strVal val="#ppt_x"/>
                                          </p:val>
                                        </p:tav>
                                      </p:tavLst>
                                    </p:anim>
                                    <p:anim calcmode="lin" valueType="num">
                                      <p:cBhvr>
                                        <p:cTn id="13" dur="14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400"/>
                                        <p:tgtEl>
                                          <p:spTgt spid="6"/>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300" fill="hold"/>
                                        <p:tgtEl>
                                          <p:spTgt spid="7"/>
                                        </p:tgtEl>
                                        <p:attrNameLst>
                                          <p:attrName>ppt_x</p:attrName>
                                        </p:attrNameLst>
                                      </p:cBhvr>
                                      <p:tavLst>
                                        <p:tav tm="0">
                                          <p:val>
                                            <p:strVal val="#ppt_x-.2"/>
                                          </p:val>
                                        </p:tav>
                                        <p:tav tm="100000">
                                          <p:val>
                                            <p:strVal val="#ppt_x"/>
                                          </p:val>
                                        </p:tav>
                                      </p:tavLst>
                                    </p:anim>
                                    <p:anim calcmode="lin" valueType="num">
                                      <p:cBhvr>
                                        <p:cTn id="18" dur="13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9" dur="1300"/>
                                        <p:tgtEl>
                                          <p:spTgt spid="7"/>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200" fill="hold"/>
                                        <p:tgtEl>
                                          <p:spTgt spid="8"/>
                                        </p:tgtEl>
                                        <p:attrNameLst>
                                          <p:attrName>ppt_x</p:attrName>
                                        </p:attrNameLst>
                                      </p:cBhvr>
                                      <p:tavLst>
                                        <p:tav tm="0">
                                          <p:val>
                                            <p:strVal val="#ppt_x-.2"/>
                                          </p:val>
                                        </p:tav>
                                        <p:tav tm="100000">
                                          <p:val>
                                            <p:strVal val="#ppt_x"/>
                                          </p:val>
                                        </p:tav>
                                      </p:tavLst>
                                    </p:anim>
                                    <p:anim calcmode="lin" valueType="num">
                                      <p:cBhvr>
                                        <p:cTn id="23" dur="12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200"/>
                                        <p:tgtEl>
                                          <p:spTgt spid="8"/>
                                        </p:tgtEl>
                                      </p:cBhvr>
                                    </p:animEffect>
                                  </p:childTnLst>
                                </p:cTn>
                              </p:par>
                              <p:par>
                                <p:cTn id="25" presetID="12" presetClass="entr" presetSubtype="8" fill="hold" nodeType="withEffect">
                                  <p:stCondLst>
                                    <p:cond delay="700"/>
                                  </p:stCondLst>
                                  <p:childTnLst>
                                    <p:set>
                                      <p:cBhvr>
                                        <p:cTn id="26" dur="1" fill="hold">
                                          <p:stCondLst>
                                            <p:cond delay="0"/>
                                          </p:stCondLst>
                                        </p:cTn>
                                        <p:tgtEl>
                                          <p:spTgt spid="12"/>
                                        </p:tgtEl>
                                        <p:attrNameLst>
                                          <p:attrName>style.visibility</p:attrName>
                                        </p:attrNameLst>
                                      </p:cBhvr>
                                      <p:to>
                                        <p:strVal val="visible"/>
                                      </p:to>
                                    </p:set>
                                    <p:animEffect transition="in" filter="slide(fromLeft)">
                                      <p:cBhvr>
                                        <p:cTn id="27" dur="2300"/>
                                        <p:tgtEl>
                                          <p:spTgt spid="12"/>
                                        </p:tgtEl>
                                      </p:cBhvr>
                                    </p:animEffect>
                                  </p:childTnLst>
                                </p:cTn>
                              </p:par>
                              <p:par>
                                <p:cTn id="28" presetID="63" presetClass="path" presetSubtype="0" accel="50000" decel="50000" fill="hold" nodeType="withEffect">
                                  <p:stCondLst>
                                    <p:cond delay="800"/>
                                  </p:stCondLst>
                                  <p:childTnLst>
                                    <p:animMotion origin="layout" path="M 2.77778E-7 -4.07407E-6 L 0.12865 -4.07407E-6 " pathEditMode="relative" rAng="0" ptsTypes="AA">
                                      <p:cBhvr>
                                        <p:cTn id="29" dur="2300" fill="hold"/>
                                        <p:tgtEl>
                                          <p:spTgt spid="12"/>
                                        </p:tgtEl>
                                        <p:attrNameLst>
                                          <p:attrName>ppt_x</p:attrName>
                                          <p:attrName>ppt_y</p:attrName>
                                        </p:attrNameLst>
                                      </p:cBhvr>
                                      <p:rCtr x="6424" y="0"/>
                                    </p:animMotion>
                                  </p:childTnLst>
                                </p:cTn>
                              </p:par>
                              <p:par>
                                <p:cTn id="30" presetID="29" presetClass="entr" presetSubtype="0" fill="hold" nodeType="withEffect">
                                  <p:stCondLst>
                                    <p:cond delay="900"/>
                                  </p:stCondLst>
                                  <p:childTnLst>
                                    <p:set>
                                      <p:cBhvr>
                                        <p:cTn id="31" dur="1" fill="hold">
                                          <p:stCondLst>
                                            <p:cond delay="0"/>
                                          </p:stCondLst>
                                        </p:cTn>
                                        <p:tgtEl>
                                          <p:spTgt spid="9"/>
                                        </p:tgtEl>
                                        <p:attrNameLst>
                                          <p:attrName>style.visibility</p:attrName>
                                        </p:attrNameLst>
                                      </p:cBhvr>
                                      <p:to>
                                        <p:strVal val="visible"/>
                                      </p:to>
                                    </p:set>
                                    <p:anim calcmode="lin" valueType="num">
                                      <p:cBhvr>
                                        <p:cTn id="32" dur="1300" fill="hold"/>
                                        <p:tgtEl>
                                          <p:spTgt spid="9"/>
                                        </p:tgtEl>
                                        <p:attrNameLst>
                                          <p:attrName>ppt_x</p:attrName>
                                        </p:attrNameLst>
                                      </p:cBhvr>
                                      <p:tavLst>
                                        <p:tav tm="0">
                                          <p:val>
                                            <p:strVal val="#ppt_x-.2"/>
                                          </p:val>
                                        </p:tav>
                                        <p:tav tm="100000">
                                          <p:val>
                                            <p:strVal val="#ppt_x"/>
                                          </p:val>
                                        </p:tav>
                                      </p:tavLst>
                                    </p:anim>
                                    <p:anim calcmode="lin" valueType="num">
                                      <p:cBhvr>
                                        <p:cTn id="33" dur="13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4" dur="1300"/>
                                        <p:tgtEl>
                                          <p:spTgt spid="9"/>
                                        </p:tgtEl>
                                      </p:cBhvr>
                                    </p:animEffect>
                                  </p:childTnLst>
                                </p:cTn>
                              </p:par>
                              <p:par>
                                <p:cTn id="35" presetID="10" presetClass="entr" presetSubtype="0" fill="hold" nodeType="withEffect">
                                  <p:stCondLst>
                                    <p:cond delay="90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600"/>
                                        <p:tgtEl>
                                          <p:spTgt spid="4"/>
                                        </p:tgtEl>
                                      </p:cBhvr>
                                    </p:animEffect>
                                  </p:childTnLst>
                                </p:cTn>
                              </p:par>
                              <p:par>
                                <p:cTn id="38" presetID="63" presetClass="path" presetSubtype="0" accel="50000" decel="50000" fill="hold" nodeType="withEffect">
                                  <p:stCondLst>
                                    <p:cond delay="900"/>
                                  </p:stCondLst>
                                  <p:childTnLst>
                                    <p:animMotion origin="layout" path="M -0.40208 -0.00301 L -3.88889E-6 2.96296E-6 " pathEditMode="relative" rAng="0" ptsTypes="AA">
                                      <p:cBhvr>
                                        <p:cTn id="39" dur="1500" fill="hold"/>
                                        <p:tgtEl>
                                          <p:spTgt spid="4"/>
                                        </p:tgtEl>
                                        <p:attrNameLst>
                                          <p:attrName>ppt_x</p:attrName>
                                          <p:attrName>ppt_y</p:attrName>
                                        </p:attrNameLst>
                                      </p:cBhvr>
                                      <p:rCtr x="20104" y="139"/>
                                    </p:animMotion>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left)">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3" grpId="0"/>
      <p:bldP spid="2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grpSp>
        <p:nvGrpSpPr>
          <p:cNvPr id="2" name="Groupe 19"/>
          <p:cNvGrpSpPr/>
          <p:nvPr/>
        </p:nvGrpSpPr>
        <p:grpSpPr>
          <a:xfrm>
            <a:off x="-17445" y="404664"/>
            <a:ext cx="2517775" cy="665163"/>
            <a:chOff x="-17445" y="428604"/>
            <a:chExt cx="2517775" cy="665163"/>
          </a:xfrm>
        </p:grpSpPr>
        <p:pic>
          <p:nvPicPr>
            <p:cNvPr id="12"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7" name="TextBox 104"/>
            <p:cNvSpPr txBox="1"/>
            <p:nvPr/>
          </p:nvSpPr>
          <p:spPr>
            <a:xfrm>
              <a:off x="-32" y="499463"/>
              <a:ext cx="2500330" cy="584775"/>
            </a:xfrm>
            <a:prstGeom prst="rect">
              <a:avLst/>
            </a:prstGeom>
            <a:noFill/>
          </p:spPr>
          <p:txBody>
            <a:bodyPr wrap="square" rtlCol="0">
              <a:spAutoFit/>
            </a:bodyPr>
            <a:lstStyle/>
            <a:p>
              <a:pPr lvl="0" algn="ctr"/>
              <a:r>
                <a:rPr lang="fr-FR" sz="1600" b="1" dirty="0">
                  <a:solidFill>
                    <a:srgbClr val="FFFFFF"/>
                  </a:solidFill>
                  <a:latin typeface="Times New Roman" pitchFamily="18" charset="0"/>
                  <a:cs typeface="Times New Roman" pitchFamily="18" charset="0"/>
                </a:rPr>
                <a:t>Characteristics of good </a:t>
              </a:r>
              <a:r>
                <a:rPr lang="fr-FR" sz="1600" b="1" dirty="0" err="1">
                  <a:solidFill>
                    <a:srgbClr val="FFFFFF"/>
                  </a:solidFill>
                  <a:latin typeface="Times New Roman" pitchFamily="18" charset="0"/>
                  <a:cs typeface="Times New Roman" pitchFamily="18" charset="0"/>
                </a:rPr>
                <a:t>paragraph</a:t>
              </a:r>
              <a:endParaRPr lang="fr-FR" sz="1600" b="1" dirty="0">
                <a:solidFill>
                  <a:srgbClr val="FFFFFF"/>
                </a:solidFill>
                <a:latin typeface="Times New Roman" pitchFamily="18" charset="0"/>
                <a:cs typeface="Times New Roman" pitchFamily="18" charset="0"/>
              </a:endParaRPr>
            </a:p>
          </p:txBody>
        </p:sp>
      </p:grpSp>
      <p:grpSp>
        <p:nvGrpSpPr>
          <p:cNvPr id="3" name="Group 58"/>
          <p:cNvGrpSpPr>
            <a:grpSpLocks/>
          </p:cNvGrpSpPr>
          <p:nvPr/>
        </p:nvGrpSpPr>
        <p:grpSpPr bwMode="auto">
          <a:xfrm rot="16200000" flipH="1">
            <a:off x="3146498" y="43559"/>
            <a:ext cx="111600" cy="1404000"/>
            <a:chOff x="3424" y="1389"/>
            <a:chExt cx="182" cy="2132"/>
          </a:xfrm>
        </p:grpSpPr>
        <p:sp>
          <p:nvSpPr>
            <p:cNvPr id="6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6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cxnSp>
        <p:nvCxnSpPr>
          <p:cNvPr id="28" name="Straight Arrow Connector 61"/>
          <p:cNvCxnSpPr/>
          <p:nvPr/>
        </p:nvCxnSpPr>
        <p:spPr>
          <a:xfrm>
            <a:off x="3923928" y="739715"/>
            <a:ext cx="43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29" name="Parallélogramme 28"/>
          <p:cNvSpPr/>
          <p:nvPr/>
        </p:nvSpPr>
        <p:spPr>
          <a:xfrm>
            <a:off x="3131800" y="-24"/>
            <a:ext cx="144000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r>
              <a:rPr lang="fr-FR" b="1" dirty="0">
                <a:solidFill>
                  <a:srgbClr val="009999">
                    <a:lumMod val="75000"/>
                  </a:srgbClr>
                </a:solidFill>
                <a:latin typeface="Times New Roman" pitchFamily="18" charset="0"/>
                <a:cs typeface="Times New Roman" pitchFamily="18" charset="0"/>
              </a:rPr>
              <a:t>Unity</a:t>
            </a:r>
            <a:endParaRPr lang="fr-FR" b="1" dirty="0">
              <a:solidFill>
                <a:schemeClr val="accent1">
                  <a:lumMod val="75000"/>
                </a:schemeClr>
              </a:solidFill>
              <a:latin typeface="Times New Roman" pitchFamily="18" charset="0"/>
              <a:cs typeface="Times New Roman" pitchFamily="18" charset="0"/>
            </a:endParaRPr>
          </a:p>
        </p:txBody>
      </p:sp>
      <p:sp>
        <p:nvSpPr>
          <p:cNvPr id="30" name="Parallélogramme 29"/>
          <p:cNvSpPr/>
          <p:nvPr/>
        </p:nvSpPr>
        <p:spPr>
          <a:xfrm>
            <a:off x="4571960" y="-24"/>
            <a:ext cx="1512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600" b="1" dirty="0">
                <a:solidFill>
                  <a:srgbClr val="FFFFFF"/>
                </a:solidFill>
                <a:latin typeface="Times New Roman" pitchFamily="18" charset="0"/>
                <a:cs typeface="Times New Roman" pitchFamily="18" charset="0"/>
              </a:rPr>
              <a:t>Order</a:t>
            </a:r>
            <a:endParaRPr lang="fr-FR" sz="1600" b="1" dirty="0">
              <a:latin typeface="Times New Roman" pitchFamily="18" charset="0"/>
              <a:cs typeface="Times New Roman" pitchFamily="18" charset="0"/>
            </a:endParaRPr>
          </a:p>
        </p:txBody>
      </p:sp>
      <p:sp>
        <p:nvSpPr>
          <p:cNvPr id="31" name="Parallélogramme 30"/>
          <p:cNvSpPr/>
          <p:nvPr/>
        </p:nvSpPr>
        <p:spPr>
          <a:xfrm>
            <a:off x="60842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a:latin typeface="Times New Roman" pitchFamily="18" charset="0"/>
                <a:cs typeface="Times New Roman" pitchFamily="18" charset="0"/>
              </a:rPr>
              <a:t>Coherence</a:t>
            </a:r>
            <a:endParaRPr lang="fr-FR" sz="1400" b="1" dirty="0">
              <a:latin typeface="Times New Roman" pitchFamily="18" charset="0"/>
              <a:cs typeface="Times New Roman" pitchFamily="18" charset="0"/>
            </a:endParaRPr>
          </a:p>
        </p:txBody>
      </p:sp>
      <p:sp>
        <p:nvSpPr>
          <p:cNvPr id="32" name="Parallélogramme 31"/>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smtClean="0">
                <a:latin typeface="Times New Roman" pitchFamily="18" charset="0"/>
                <a:cs typeface="Times New Roman" pitchFamily="18" charset="0"/>
              </a:rPr>
              <a:t> </a:t>
            </a:r>
            <a:endParaRPr lang="fr-FR" sz="1400" b="1" dirty="0">
              <a:latin typeface="Times New Roman" pitchFamily="18" charset="0"/>
              <a:cs typeface="Times New Roman" pitchFamily="18" charset="0"/>
            </a:endParaRPr>
          </a:p>
        </p:txBody>
      </p:sp>
      <p:grpSp>
        <p:nvGrpSpPr>
          <p:cNvPr id="5" name="Group 58"/>
          <p:cNvGrpSpPr>
            <a:grpSpLocks/>
          </p:cNvGrpSpPr>
          <p:nvPr/>
        </p:nvGrpSpPr>
        <p:grpSpPr bwMode="auto">
          <a:xfrm rot="16200000" flipH="1">
            <a:off x="4391904" y="8337"/>
            <a:ext cx="108000" cy="1476000"/>
            <a:chOff x="3424" y="1389"/>
            <a:chExt cx="182" cy="2132"/>
          </a:xfrm>
        </p:grpSpPr>
        <p:sp>
          <p:nvSpPr>
            <p:cNvPr id="4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4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45" name="Picture 2" descr="C:\Users\must19\Desktop\taous ppt\Spheres\CRIMSON.png"/>
          <p:cNvPicPr>
            <a:picLocks noChangeAspect="1" noChangeArrowheads="1"/>
          </p:cNvPicPr>
          <p:nvPr/>
        </p:nvPicPr>
        <p:blipFill>
          <a:blip r:embed="rId4" cstate="print"/>
          <a:srcRect/>
          <a:stretch>
            <a:fillRect/>
          </a:stretch>
        </p:blipFill>
        <p:spPr bwMode="auto">
          <a:xfrm>
            <a:off x="3643306" y="499683"/>
            <a:ext cx="481045" cy="481045"/>
          </a:xfrm>
          <a:prstGeom prst="rect">
            <a:avLst/>
          </a:prstGeom>
          <a:ln>
            <a:noFill/>
          </a:ln>
          <a:effectLst>
            <a:outerShdw blurRad="190500" algn="tl" rotWithShape="0">
              <a:srgbClr val="000000">
                <a:alpha val="70000"/>
              </a:srgbClr>
            </a:outerShdw>
          </a:effectLst>
        </p:spPr>
      </p:pic>
      <p:sp>
        <p:nvSpPr>
          <p:cNvPr id="25" name="مربع نص 24"/>
          <p:cNvSpPr txBox="1"/>
          <p:nvPr/>
        </p:nvSpPr>
        <p:spPr>
          <a:xfrm>
            <a:off x="7308304" y="116632"/>
            <a:ext cx="1800200" cy="338554"/>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Completeness</a:t>
            </a:r>
          </a:p>
        </p:txBody>
      </p:sp>
      <p:sp>
        <p:nvSpPr>
          <p:cNvPr id="26" name="Rectangle 6"/>
          <p:cNvSpPr/>
          <p:nvPr/>
        </p:nvSpPr>
        <p:spPr>
          <a:xfrm>
            <a:off x="539552" y="1484784"/>
            <a:ext cx="2952329" cy="461665"/>
          </a:xfrm>
          <a:prstGeom prst="rect">
            <a:avLst/>
          </a:prstGeom>
        </p:spPr>
        <p:txBody>
          <a:bodyPr wrap="square">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 </a:t>
            </a: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Order</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7" name="TextBox 7"/>
          <p:cNvSpPr txBox="1"/>
          <p:nvPr/>
        </p:nvSpPr>
        <p:spPr>
          <a:xfrm>
            <a:off x="323528" y="1916832"/>
            <a:ext cx="8496944" cy="5324535"/>
          </a:xfrm>
          <a:prstGeom prst="rect">
            <a:avLst/>
          </a:prstGeom>
          <a:noFill/>
        </p:spPr>
        <p:txBody>
          <a:bodyPr wrap="square" rtlCol="0">
            <a:spAutoFit/>
          </a:bodyPr>
          <a:lstStyle/>
          <a:p>
            <a:pPr indent="457200" algn="just">
              <a:lnSpc>
                <a:spcPct val="150000"/>
              </a:lnSpc>
            </a:pPr>
            <a:r>
              <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A paragraph’s order refers to the way you organize your supporting sentences.</a:t>
            </a:r>
          </a:p>
          <a:p>
            <a:pPr algn="just">
              <a:lnSpc>
                <a:spcPct val="150000"/>
              </a:lnSpc>
            </a:pPr>
            <a:r>
              <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There are many ways to organize a paragraph. Here are just a few:</a:t>
            </a:r>
          </a:p>
          <a:p>
            <a:pPr algn="just">
              <a:lnSpc>
                <a:spcPct val="150000"/>
              </a:lnSpc>
            </a:pPr>
            <a:r>
              <a:rPr lang="en-US" sz="2000" b="1" dirty="0">
                <a:solidFill>
                  <a:schemeClr val="accent1">
                    <a:lumMod val="50000"/>
                  </a:schemeClr>
                </a:solidFill>
                <a:latin typeface="Times New Roman" panose="02020603050405020304" pitchFamily="18" charset="0"/>
                <a:ea typeface="Tahoma" panose="020B0604030504040204" pitchFamily="34" charset="0"/>
                <a:cs typeface="Times New Roman" panose="02020603050405020304" pitchFamily="18" charset="0"/>
              </a:rPr>
              <a:t>• Chronological: </a:t>
            </a:r>
            <a:r>
              <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the order of events, or time </a:t>
            </a:r>
            <a:r>
              <a:rPr lang="en-US" sz="2000" b="1" dirty="0" smtClean="0">
                <a:solidFill>
                  <a:srgbClr val="663300"/>
                </a:solidFill>
                <a:latin typeface="Times New Roman" panose="02020603050405020304" pitchFamily="18" charset="0"/>
                <a:ea typeface="Tahoma" panose="020B0604030504040204" pitchFamily="34" charset="0"/>
                <a:cs typeface="Times New Roman" panose="02020603050405020304" pitchFamily="18" charset="0"/>
              </a:rPr>
              <a:t>order;</a:t>
            </a:r>
            <a:endPar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endParaRPr>
          </a:p>
          <a:p>
            <a:pPr algn="just">
              <a:lnSpc>
                <a:spcPct val="150000"/>
              </a:lnSpc>
            </a:pPr>
            <a:r>
              <a:rPr lang="en-US" sz="2000" b="1" dirty="0">
                <a:solidFill>
                  <a:schemeClr val="accent1">
                    <a:lumMod val="50000"/>
                  </a:schemeClr>
                </a:solidFill>
                <a:latin typeface="Times New Roman" panose="02020603050405020304" pitchFamily="18" charset="0"/>
                <a:ea typeface="Tahoma" panose="020B0604030504040204" pitchFamily="34" charset="0"/>
                <a:cs typeface="Times New Roman" panose="02020603050405020304" pitchFamily="18" charset="0"/>
              </a:rPr>
              <a:t>• Spatial: </a:t>
            </a:r>
            <a:r>
              <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looking at how things are arranged in a space (descriptive</a:t>
            </a:r>
            <a:r>
              <a:rPr lang="en-US" sz="2000" b="1" dirty="0" smtClean="0">
                <a:solidFill>
                  <a:srgbClr val="663300"/>
                </a:solidFill>
                <a:latin typeface="Times New Roman" panose="02020603050405020304" pitchFamily="18" charset="0"/>
                <a:ea typeface="Tahoma" panose="020B0604030504040204" pitchFamily="34" charset="0"/>
                <a:cs typeface="Times New Roman" panose="02020603050405020304" pitchFamily="18" charset="0"/>
              </a:rPr>
              <a:t>);</a:t>
            </a:r>
            <a:endPar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endParaRPr>
          </a:p>
          <a:p>
            <a:pPr algn="just">
              <a:lnSpc>
                <a:spcPct val="150000"/>
              </a:lnSpc>
            </a:pPr>
            <a:r>
              <a:rPr lang="en-US" sz="2000" b="1" dirty="0">
                <a:solidFill>
                  <a:schemeClr val="accent1">
                    <a:lumMod val="50000"/>
                  </a:schemeClr>
                </a:solidFill>
                <a:latin typeface="Times New Roman" panose="02020603050405020304" pitchFamily="18" charset="0"/>
                <a:ea typeface="Tahoma" panose="020B0604030504040204" pitchFamily="34" charset="0"/>
                <a:cs typeface="Times New Roman" panose="02020603050405020304" pitchFamily="18" charset="0"/>
              </a:rPr>
              <a:t>• Emphatic: </a:t>
            </a:r>
            <a:r>
              <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details presented in their order of importance or for </a:t>
            </a:r>
            <a:r>
              <a:rPr lang="en-US" sz="2000" b="1" dirty="0" smtClean="0">
                <a:solidFill>
                  <a:srgbClr val="663300"/>
                </a:solidFill>
                <a:latin typeface="Times New Roman" panose="02020603050405020304" pitchFamily="18" charset="0"/>
                <a:ea typeface="Tahoma" panose="020B0604030504040204" pitchFamily="34" charset="0"/>
                <a:cs typeface="Times New Roman" panose="02020603050405020304" pitchFamily="18" charset="0"/>
              </a:rPr>
              <a:t>emphasis;</a:t>
            </a:r>
            <a:endPar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endParaRPr>
          </a:p>
          <a:p>
            <a:pPr algn="just">
              <a:lnSpc>
                <a:spcPct val="150000"/>
              </a:lnSpc>
            </a:pPr>
            <a:r>
              <a:rPr lang="en-US" sz="2000" b="1" dirty="0">
                <a:solidFill>
                  <a:schemeClr val="accent1">
                    <a:lumMod val="50000"/>
                  </a:schemeClr>
                </a:solidFill>
                <a:latin typeface="Times New Roman" panose="02020603050405020304" pitchFamily="18" charset="0"/>
                <a:ea typeface="Tahoma" panose="020B0604030504040204" pitchFamily="34" charset="0"/>
                <a:cs typeface="Times New Roman" panose="02020603050405020304" pitchFamily="18" charset="0"/>
              </a:rPr>
              <a:t>• Cause and </a:t>
            </a:r>
            <a:r>
              <a:rPr lang="en-US" sz="2000" b="1" dirty="0" smtClean="0">
                <a:solidFill>
                  <a:schemeClr val="accent1">
                    <a:lumMod val="50000"/>
                  </a:schemeClr>
                </a:solidFill>
                <a:latin typeface="Times New Roman" panose="02020603050405020304" pitchFamily="18" charset="0"/>
                <a:ea typeface="Tahoma" panose="020B0604030504040204" pitchFamily="34" charset="0"/>
                <a:cs typeface="Times New Roman" panose="02020603050405020304" pitchFamily="18" charset="0"/>
              </a:rPr>
              <a:t>effect</a:t>
            </a:r>
            <a:r>
              <a:rPr lang="en-US" sz="2000" b="1" dirty="0">
                <a:solidFill>
                  <a:schemeClr val="accent1">
                    <a:lumMod val="50000"/>
                  </a:schemeClr>
                </a:solidFill>
                <a:latin typeface="Times New Roman" panose="02020603050405020304" pitchFamily="18" charset="0"/>
                <a:ea typeface="Tahoma" panose="020B0604030504040204" pitchFamily="34" charset="0"/>
                <a:cs typeface="Times New Roman" panose="02020603050405020304" pitchFamily="18" charset="0"/>
              </a:rPr>
              <a:t>: </a:t>
            </a:r>
            <a:r>
              <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a certain situation causes--- or results from---</a:t>
            </a:r>
            <a:r>
              <a:rPr lang="en-US" sz="2000" b="1" dirty="0" smtClean="0">
                <a:solidFill>
                  <a:srgbClr val="663300"/>
                </a:solidFill>
                <a:latin typeface="Times New Roman" panose="02020603050405020304" pitchFamily="18" charset="0"/>
                <a:ea typeface="Tahoma" panose="020B0604030504040204" pitchFamily="34" charset="0"/>
                <a:cs typeface="Times New Roman" panose="02020603050405020304" pitchFamily="18" charset="0"/>
              </a:rPr>
              <a:t>another;</a:t>
            </a:r>
            <a:endPar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endParaRPr>
          </a:p>
          <a:p>
            <a:pPr algn="just">
              <a:lnSpc>
                <a:spcPct val="150000"/>
              </a:lnSpc>
            </a:pPr>
            <a:r>
              <a:rPr lang="en-US" sz="2000" b="1" dirty="0">
                <a:solidFill>
                  <a:schemeClr val="accent1">
                    <a:lumMod val="50000"/>
                  </a:schemeClr>
                </a:solidFill>
                <a:latin typeface="Times New Roman" panose="02020603050405020304" pitchFamily="18" charset="0"/>
                <a:ea typeface="Tahoma" panose="020B0604030504040204" pitchFamily="34" charset="0"/>
                <a:cs typeface="Times New Roman" panose="02020603050405020304" pitchFamily="18" charset="0"/>
              </a:rPr>
              <a:t>• Comparison/Contrast: </a:t>
            </a:r>
            <a:r>
              <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examining the similarities or differences between </a:t>
            </a:r>
            <a:r>
              <a:rPr lang="en-US" sz="2000" b="1" dirty="0" smtClean="0">
                <a:solidFill>
                  <a:srgbClr val="663300"/>
                </a:solidFill>
                <a:latin typeface="Times New Roman" panose="02020603050405020304" pitchFamily="18" charset="0"/>
                <a:ea typeface="Tahoma" panose="020B0604030504040204" pitchFamily="34" charset="0"/>
                <a:cs typeface="Times New Roman" panose="02020603050405020304" pitchFamily="18" charset="0"/>
              </a:rPr>
              <a:t>things.</a:t>
            </a:r>
            <a:endPar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endParaRPr>
          </a:p>
          <a:p>
            <a:pPr>
              <a:lnSpc>
                <a:spcPct val="150000"/>
              </a:lnSpc>
            </a:pPr>
            <a:endParaRPr lang="en-US" sz="2000" dirty="0">
              <a:latin typeface="Times New Roman" panose="02020603050405020304" pitchFamily="18" charset="0"/>
              <a:ea typeface="Tahoma" panose="020B0604030504040204" pitchFamily="34" charset="0"/>
              <a:cs typeface="Times New Roman" panose="02020603050405020304" pitchFamily="18" charset="0"/>
            </a:endParaRPr>
          </a:p>
          <a:p>
            <a:endParaRPr lang="en-US" sz="2000" dirty="0">
              <a:latin typeface="Times New Roman" panose="02020603050405020304" pitchFamily="18" charset="0"/>
              <a:ea typeface="Tahoma" panose="020B0604030504040204" pitchFamily="34" charset="0"/>
              <a:cs typeface="Times New Roman" panose="02020603050405020304" pitchFamily="18" charset="0"/>
            </a:endParaRPr>
          </a:p>
          <a:p>
            <a:r>
              <a:rPr lang="en-US" sz="2000" dirty="0" smtClean="0">
                <a:latin typeface="Times New Roman" panose="02020603050405020304" pitchFamily="18" charset="0"/>
                <a:ea typeface="Tahoma" panose="020B0604030504040204" pitchFamily="34" charset="0"/>
                <a:cs typeface="Times New Roman" panose="02020603050405020304" pitchFamily="18" charset="0"/>
              </a:rPr>
              <a:t> </a:t>
            </a:r>
            <a:endParaRPr lang="en-US" sz="2000" dirty="0">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transition advTm="7526">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ppt_x</p:attrName>
                                        </p:attrNameLst>
                                      </p:cBhvr>
                                      <p:tavLst>
                                        <p:tav tm="0">
                                          <p:val>
                                            <p:strVal val="#ppt_x-.2"/>
                                          </p:val>
                                        </p:tav>
                                        <p:tav tm="100000">
                                          <p:val>
                                            <p:strVal val="#ppt_x"/>
                                          </p:val>
                                        </p:tav>
                                      </p:tavLst>
                                    </p:anim>
                                    <p:anim calcmode="lin" valueType="num">
                                      <p:cBhvr>
                                        <p:cTn id="8"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2000"/>
                                        <p:tgtEl>
                                          <p:spTgt spid="5"/>
                                        </p:tgtEl>
                                      </p:cBhvr>
                                    </p:animEffect>
                                  </p:childTnLst>
                                </p:cTn>
                              </p:par>
                              <p:par>
                                <p:cTn id="10" presetID="63" presetClass="path" presetSubtype="0" accel="50000" decel="50000" fill="hold" nodeType="withEffect">
                                  <p:stCondLst>
                                    <p:cond delay="0"/>
                                  </p:stCondLst>
                                  <p:childTnLst>
                                    <p:animMotion origin="layout" path="M -0.01128 -3.7037E-7 L 0.15157 -3.7037E-7 " pathEditMode="relative" rAng="0" ptsTypes="AA">
                                      <p:cBhvr>
                                        <p:cTn id="11" dur="2300" fill="hold"/>
                                        <p:tgtEl>
                                          <p:spTgt spid="45"/>
                                        </p:tgtEl>
                                        <p:attrNameLst>
                                          <p:attrName>ppt_x</p:attrName>
                                          <p:attrName>ppt_y</p:attrName>
                                        </p:attrNameLst>
                                      </p:cBhvr>
                                      <p:rCtr x="8142" y="0"/>
                                    </p:animMotion>
                                  </p:childTnLst>
                                </p:cTn>
                              </p:par>
                              <p:par>
                                <p:cTn id="12" presetID="1" presetClass="emph" presetSubtype="2" fill="hold" nodeType="withEffect">
                                  <p:stCondLst>
                                    <p:cond delay="400"/>
                                  </p:stCondLst>
                                  <p:childTnLst>
                                    <p:animClr clrSpc="rgb" dir="cw">
                                      <p:cBhvr>
                                        <p:cTn id="13" dur="2000" fill="hold"/>
                                        <p:tgtEl>
                                          <p:spTgt spid="29"/>
                                        </p:tgtEl>
                                        <p:attrNameLst>
                                          <p:attrName>fillcolor</p:attrName>
                                        </p:attrNameLst>
                                      </p:cBhvr>
                                      <p:to>
                                        <a:schemeClr val="accent1"/>
                                      </p:to>
                                    </p:animClr>
                                    <p:set>
                                      <p:cBhvr>
                                        <p:cTn id="14" dur="2000" fill="hold"/>
                                        <p:tgtEl>
                                          <p:spTgt spid="29"/>
                                        </p:tgtEl>
                                        <p:attrNameLst>
                                          <p:attrName>fill.type</p:attrName>
                                        </p:attrNameLst>
                                      </p:cBhvr>
                                      <p:to>
                                        <p:strVal val="solid"/>
                                      </p:to>
                                    </p:set>
                                    <p:set>
                                      <p:cBhvr>
                                        <p:cTn id="15" dur="2000" fill="hold"/>
                                        <p:tgtEl>
                                          <p:spTgt spid="29"/>
                                        </p:tgtEl>
                                        <p:attrNameLst>
                                          <p:attrName>fill.on</p:attrName>
                                        </p:attrNameLst>
                                      </p:cBhvr>
                                      <p:to>
                                        <p:strVal val="true"/>
                                      </p:to>
                                    </p:set>
                                  </p:childTnLst>
                                </p:cTn>
                              </p:par>
                              <p:par>
                                <p:cTn id="16" presetID="3" presetClass="emph" presetSubtype="2" fill="hold" grpId="0" nodeType="withEffect">
                                  <p:stCondLst>
                                    <p:cond delay="400"/>
                                  </p:stCondLst>
                                  <p:childTnLst>
                                    <p:animClr clrSpc="rgb" dir="cw">
                                      <p:cBhvr override="childStyle">
                                        <p:cTn id="17" dur="2000" fill="hold"/>
                                        <p:tgtEl>
                                          <p:spTgt spid="29"/>
                                        </p:tgtEl>
                                        <p:attrNameLst>
                                          <p:attrName>style.color</p:attrName>
                                        </p:attrNameLst>
                                      </p:cBhvr>
                                      <p:to>
                                        <a:schemeClr val="bg1"/>
                                      </p:to>
                                    </p:animClr>
                                  </p:childTnLst>
                                </p:cTn>
                              </p:par>
                              <p:par>
                                <p:cTn id="18" presetID="1" presetClass="emph" presetSubtype="2" fill="hold" nodeType="withEffect">
                                  <p:stCondLst>
                                    <p:cond delay="400"/>
                                  </p:stCondLst>
                                  <p:childTnLst>
                                    <p:animClr clrSpc="rgb" dir="cw">
                                      <p:cBhvr>
                                        <p:cTn id="19" dur="2000" fill="hold"/>
                                        <p:tgtEl>
                                          <p:spTgt spid="30"/>
                                        </p:tgtEl>
                                        <p:attrNameLst>
                                          <p:attrName>fillcolor</p:attrName>
                                        </p:attrNameLst>
                                      </p:cBhvr>
                                      <p:to>
                                        <a:schemeClr val="bg1"/>
                                      </p:to>
                                    </p:animClr>
                                    <p:set>
                                      <p:cBhvr>
                                        <p:cTn id="20" dur="2000" fill="hold"/>
                                        <p:tgtEl>
                                          <p:spTgt spid="30"/>
                                        </p:tgtEl>
                                        <p:attrNameLst>
                                          <p:attrName>fill.type</p:attrName>
                                        </p:attrNameLst>
                                      </p:cBhvr>
                                      <p:to>
                                        <p:strVal val="solid"/>
                                      </p:to>
                                    </p:set>
                                    <p:set>
                                      <p:cBhvr>
                                        <p:cTn id="21" dur="2000" fill="hold"/>
                                        <p:tgtEl>
                                          <p:spTgt spid="30"/>
                                        </p:tgtEl>
                                        <p:attrNameLst>
                                          <p:attrName>fill.on</p:attrName>
                                        </p:attrNameLst>
                                      </p:cBhvr>
                                      <p:to>
                                        <p:strVal val="true"/>
                                      </p:to>
                                    </p:set>
                                  </p:childTnLst>
                                </p:cTn>
                              </p:par>
                              <p:par>
                                <p:cTn id="22" presetID="3" presetClass="emph" presetSubtype="2" fill="hold" grpId="0" nodeType="withEffect">
                                  <p:stCondLst>
                                    <p:cond delay="300"/>
                                  </p:stCondLst>
                                  <p:childTnLst>
                                    <p:animClr clrSpc="rgb" dir="cw">
                                      <p:cBhvr override="childStyle">
                                        <p:cTn id="23" dur="2000" fill="hold"/>
                                        <p:tgtEl>
                                          <p:spTgt spid="30"/>
                                        </p:tgtEl>
                                        <p:attrNameLst>
                                          <p:attrName>style.color</p:attrName>
                                        </p:attrNameLst>
                                      </p:cBhvr>
                                      <p:to>
                                        <a:schemeClr val="hlink"/>
                                      </p:to>
                                    </p:animClr>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left)">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1000"/>
                                        <p:tgtEl>
                                          <p:spTgt spid="27"/>
                                        </p:tgtEl>
                                      </p:cBhvr>
                                    </p:animEffect>
                                    <p:anim calcmode="lin" valueType="num">
                                      <p:cBhvr>
                                        <p:cTn id="34" dur="1000" fill="hold"/>
                                        <p:tgtEl>
                                          <p:spTgt spid="27"/>
                                        </p:tgtEl>
                                        <p:attrNameLst>
                                          <p:attrName>ppt_x</p:attrName>
                                        </p:attrNameLst>
                                      </p:cBhvr>
                                      <p:tavLst>
                                        <p:tav tm="0">
                                          <p:val>
                                            <p:strVal val="#ppt_x"/>
                                          </p:val>
                                        </p:tav>
                                        <p:tav tm="100000">
                                          <p:val>
                                            <p:strVal val="#ppt_x"/>
                                          </p:val>
                                        </p:tav>
                                      </p:tavLst>
                                    </p:anim>
                                    <p:anim calcmode="lin" valueType="num">
                                      <p:cBhvr>
                                        <p:cTn id="3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allélogramme 23"/>
          <p:cNvSpPr/>
          <p:nvPr/>
        </p:nvSpPr>
        <p:spPr>
          <a:xfrm>
            <a:off x="3096040" y="-24"/>
            <a:ext cx="1836000" cy="576000"/>
          </a:xfrm>
          <a:prstGeom prst="parallelogram">
            <a:avLst/>
          </a:prstGeom>
          <a:solidFill>
            <a:srgbClr val="009999"/>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smtClean="0">
                <a:solidFill>
                  <a:schemeClr val="bg1"/>
                </a:solidFill>
                <a:latin typeface="Times New Roman" pitchFamily="18" charset="0"/>
                <a:cs typeface="Times New Roman" pitchFamily="18" charset="0"/>
              </a:rPr>
              <a:t>topic sentence  </a:t>
            </a:r>
            <a:endParaRPr lang="fr-FR" sz="1400" b="1" dirty="0">
              <a:solidFill>
                <a:schemeClr val="bg1"/>
              </a:solidFill>
              <a:latin typeface="Times New Roman" pitchFamily="18" charset="0"/>
              <a:cs typeface="Times New Roman" pitchFamily="18" charset="0"/>
            </a:endParaRPr>
          </a:p>
        </p:txBody>
      </p:sp>
      <p:sp>
        <p:nvSpPr>
          <p:cNvPr id="6" name="Parallélogramme 24"/>
          <p:cNvSpPr/>
          <p:nvPr/>
        </p:nvSpPr>
        <p:spPr>
          <a:xfrm>
            <a:off x="4968248" y="-24"/>
            <a:ext cx="1836000" cy="5760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latin typeface="Times New Roman" pitchFamily="18" charset="0"/>
                <a:cs typeface="Times New Roman" pitchFamily="18" charset="0"/>
              </a:rPr>
              <a:t>The </a:t>
            </a:r>
            <a:r>
              <a:rPr lang="fr-FR" sz="1400" b="1" dirty="0" err="1">
                <a:latin typeface="Times New Roman" pitchFamily="18" charset="0"/>
                <a:cs typeface="Times New Roman" pitchFamily="18" charset="0"/>
              </a:rPr>
              <a:t>supporting</a:t>
            </a:r>
            <a:r>
              <a:rPr lang="fr-FR" sz="1400" b="1" dirty="0">
                <a:latin typeface="Times New Roman" pitchFamily="18" charset="0"/>
                <a:cs typeface="Times New Roman" pitchFamily="18" charset="0"/>
              </a:rPr>
              <a:t> sentences </a:t>
            </a:r>
            <a:r>
              <a:rPr lang="fr-FR" sz="1400" b="1" dirty="0" smtClean="0">
                <a:latin typeface="Times New Roman" pitchFamily="18" charset="0"/>
                <a:cs typeface="Times New Roman" pitchFamily="18" charset="0"/>
              </a:rPr>
              <a:t> </a:t>
            </a:r>
            <a:endParaRPr lang="fr-FR" sz="1400" b="1" dirty="0">
              <a:latin typeface="Times New Roman" pitchFamily="18" charset="0"/>
              <a:cs typeface="Times New Roman" pitchFamily="18" charset="0"/>
            </a:endParaRPr>
          </a:p>
        </p:txBody>
      </p:sp>
      <p:grpSp>
        <p:nvGrpSpPr>
          <p:cNvPr id="40" name="مجموعة 39"/>
          <p:cNvGrpSpPr/>
          <p:nvPr/>
        </p:nvGrpSpPr>
        <p:grpSpPr>
          <a:xfrm>
            <a:off x="6624472" y="0"/>
            <a:ext cx="2196000" cy="576000"/>
            <a:chOff x="5044582" y="0"/>
            <a:chExt cx="1666132" cy="500042"/>
          </a:xfrm>
        </p:grpSpPr>
        <p:sp>
          <p:nvSpPr>
            <p:cNvPr id="7" name="Parallélogramme 25"/>
            <p:cNvSpPr/>
            <p:nvPr/>
          </p:nvSpPr>
          <p:spPr>
            <a:xfrm>
              <a:off x="5204264"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lnSpc>
                  <a:spcPct val="150000"/>
                </a:lnSpc>
              </a:pPr>
              <a:r>
                <a:rPr lang="fr-FR" sz="900" b="1" dirty="0" smtClean="0">
                  <a:latin typeface="Times New Roman" pitchFamily="18" charset="0"/>
                  <a:cs typeface="Times New Roman" pitchFamily="18" charset="0"/>
                </a:rPr>
                <a:t> </a:t>
              </a:r>
            </a:p>
            <a:p>
              <a:pPr algn="ctr"/>
              <a:endParaRPr lang="fr-FR" sz="900" b="1" dirty="0">
                <a:latin typeface="Times New Roman" pitchFamily="18" charset="0"/>
                <a:cs typeface="Times New Roman" pitchFamily="18" charset="0"/>
              </a:endParaRPr>
            </a:p>
          </p:txBody>
        </p:sp>
        <p:sp>
          <p:nvSpPr>
            <p:cNvPr id="48" name="مستطيل 47"/>
            <p:cNvSpPr/>
            <p:nvPr/>
          </p:nvSpPr>
          <p:spPr>
            <a:xfrm>
              <a:off x="5044582" y="36461"/>
              <a:ext cx="1666132" cy="427503"/>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endParaRPr lang="fr-FR" sz="1400" b="1" dirty="0" smtClean="0">
                <a:solidFill>
                  <a:schemeClr val="bg1"/>
                </a:solidFill>
                <a:latin typeface="Times New Roman" pitchFamily="18" charset="0"/>
                <a:cs typeface="Times New Roman" pitchFamily="18" charset="0"/>
              </a:endParaRPr>
            </a:p>
            <a:p>
              <a:pPr marL="0" lvl="1" algn="ctr"/>
              <a:r>
                <a:rPr lang="fr-FR" sz="1400" b="1" dirty="0" smtClean="0">
                  <a:solidFill>
                    <a:schemeClr val="bg1"/>
                  </a:solidFill>
                  <a:latin typeface="Times New Roman" pitchFamily="18" charset="0"/>
                  <a:cs typeface="Times New Roman" pitchFamily="18" charset="0"/>
                </a:rPr>
                <a:t>sentence  </a:t>
              </a:r>
            </a:p>
          </p:txBody>
        </p:sp>
      </p:grpSp>
      <p:cxnSp>
        <p:nvCxnSpPr>
          <p:cNvPr id="53" name="Straight Arrow Connector 61"/>
          <p:cNvCxnSpPr/>
          <p:nvPr/>
        </p:nvCxnSpPr>
        <p:spPr>
          <a:xfrm>
            <a:off x="2555776" y="785794"/>
            <a:ext cx="5292000" cy="0"/>
          </a:xfrm>
          <a:prstGeom prst="straightConnector1">
            <a:avLst/>
          </a:prstGeom>
          <a:ln w="57150" cmpd="sng">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55" name="Espace réservé du pied de page 30"/>
          <p:cNvSpPr txBox="1">
            <a:spLocks/>
          </p:cNvSpPr>
          <p:nvPr/>
        </p:nvSpPr>
        <p:spPr bwMode="auto">
          <a:xfrm>
            <a:off x="1142976" y="6153168"/>
            <a:ext cx="6858048" cy="7048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400" b="1" i="1" u="none" strike="noStrike" kern="1200" cap="none" spc="0" normalizeH="0" baseline="0" noProof="0" dirty="0" smtClean="0">
                <a:ln>
                  <a:noFill/>
                </a:ln>
                <a:solidFill>
                  <a:srgbClr val="663300"/>
                </a:solidFill>
                <a:effectLst/>
                <a:uLnTx/>
                <a:uFillTx/>
                <a:latin typeface="Times New Roman" pitchFamily="18" charset="0"/>
                <a:ea typeface="Gulim" pitchFamily="34" charset="-127"/>
                <a:cs typeface="Times New Roman" pitchFamily="18" charset="0"/>
              </a:rPr>
              <a:t> </a:t>
            </a:r>
            <a:endParaRPr kumimoji="0" lang="fr-FR" altLang="en-US" sz="1400" b="1" i="1" u="none" strike="noStrike" kern="1200" cap="none" spc="0" normalizeH="0" baseline="0" noProof="0" dirty="0">
              <a:ln>
                <a:noFill/>
              </a:ln>
              <a:solidFill>
                <a:srgbClr val="663300"/>
              </a:solidFill>
              <a:effectLst/>
              <a:uLnTx/>
              <a:uFillTx/>
              <a:latin typeface="Times New Roman" pitchFamily="18" charset="0"/>
              <a:ea typeface="Gulim" pitchFamily="34" charset="-127"/>
              <a:cs typeface="Times New Roman" pitchFamily="18" charset="0"/>
            </a:endParaRPr>
          </a:p>
        </p:txBody>
      </p:sp>
      <p:grpSp>
        <p:nvGrpSpPr>
          <p:cNvPr id="45" name="Group 58"/>
          <p:cNvGrpSpPr>
            <a:grpSpLocks/>
          </p:cNvGrpSpPr>
          <p:nvPr/>
        </p:nvGrpSpPr>
        <p:grpSpPr bwMode="auto">
          <a:xfrm rot="16200000" flipH="1">
            <a:off x="2854678" y="497232"/>
            <a:ext cx="0" cy="720000"/>
            <a:chOff x="3424" y="983"/>
            <a:chExt cx="182" cy="2132"/>
          </a:xfrm>
        </p:grpSpPr>
        <p:sp>
          <p:nvSpPr>
            <p:cNvPr id="49" name="Rectangle 59"/>
            <p:cNvSpPr>
              <a:spLocks noChangeArrowheads="1"/>
            </p:cNvSpPr>
            <p:nvPr/>
          </p:nvSpPr>
          <p:spPr bwMode="auto">
            <a:xfrm>
              <a:off x="3424" y="983"/>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50" name="Rectangle 60"/>
            <p:cNvSpPr>
              <a:spLocks noChangeArrowheads="1"/>
            </p:cNvSpPr>
            <p:nvPr/>
          </p:nvSpPr>
          <p:spPr bwMode="auto">
            <a:xfrm>
              <a:off x="3515" y="983"/>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51" name="Picture 2" descr="C:\Users\must19\Desktop\taous ppt\Spheres\CRIMSON.png"/>
          <p:cNvPicPr>
            <a:picLocks noChangeAspect="1" noChangeArrowheads="1"/>
          </p:cNvPicPr>
          <p:nvPr/>
        </p:nvPicPr>
        <p:blipFill>
          <a:blip r:embed="rId2" cstate="print"/>
          <a:srcRect/>
          <a:stretch>
            <a:fillRect/>
          </a:stretch>
        </p:blipFill>
        <p:spPr bwMode="auto">
          <a:xfrm>
            <a:off x="2483768" y="590501"/>
            <a:ext cx="481045" cy="481045"/>
          </a:xfrm>
          <a:prstGeom prst="rect">
            <a:avLst/>
          </a:prstGeom>
          <a:ln>
            <a:noFill/>
          </a:ln>
          <a:effectLst>
            <a:outerShdw blurRad="190500" algn="tl" rotWithShape="0">
              <a:srgbClr val="000000">
                <a:alpha val="70000"/>
              </a:srgbClr>
            </a:outerShdw>
          </a:effectLst>
        </p:spPr>
      </p:pic>
      <p:grpSp>
        <p:nvGrpSpPr>
          <p:cNvPr id="52" name="مجموعة 51"/>
          <p:cNvGrpSpPr/>
          <p:nvPr/>
        </p:nvGrpSpPr>
        <p:grpSpPr>
          <a:xfrm>
            <a:off x="-32" y="477821"/>
            <a:ext cx="2513349" cy="665163"/>
            <a:chOff x="0" y="431993"/>
            <a:chExt cx="2513349" cy="665163"/>
          </a:xfrm>
        </p:grpSpPr>
        <p:pic>
          <p:nvPicPr>
            <p:cNvPr id="56" name="Picture 2"/>
            <p:cNvPicPr>
              <a:picLocks noChangeAspect="1" noChangeArrowheads="1"/>
            </p:cNvPicPr>
            <p:nvPr/>
          </p:nvPicPr>
          <p:blipFill>
            <a:blip r:embed="rId3" cstate="print"/>
            <a:srcRect/>
            <a:stretch>
              <a:fillRect/>
            </a:stretch>
          </p:blipFill>
          <p:spPr bwMode="auto">
            <a:xfrm>
              <a:off x="1" y="431993"/>
              <a:ext cx="2513348" cy="665163"/>
            </a:xfrm>
            <a:prstGeom prst="rect">
              <a:avLst/>
            </a:prstGeom>
            <a:noFill/>
            <a:ln w="9525">
              <a:noFill/>
              <a:miter lim="800000"/>
              <a:headEnd/>
              <a:tailEnd/>
            </a:ln>
            <a:effectLst/>
          </p:spPr>
        </p:pic>
        <p:sp>
          <p:nvSpPr>
            <p:cNvPr id="57" name="مستطيل 56"/>
            <p:cNvSpPr/>
            <p:nvPr/>
          </p:nvSpPr>
          <p:spPr>
            <a:xfrm>
              <a:off x="0" y="534790"/>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grpSp>
      <p:sp>
        <p:nvSpPr>
          <p:cNvPr id="39" name="TextBox 2"/>
          <p:cNvSpPr txBox="1"/>
          <p:nvPr/>
        </p:nvSpPr>
        <p:spPr>
          <a:xfrm>
            <a:off x="323528" y="2132856"/>
            <a:ext cx="8424936" cy="2554545"/>
          </a:xfrm>
          <a:prstGeom prst="rect">
            <a:avLst/>
          </a:prstGeom>
          <a:noFill/>
        </p:spPr>
        <p:txBody>
          <a:bodyPr wrap="square" rtlCol="0">
            <a:spAutoFit/>
          </a:bodyPr>
          <a:lstStyle/>
          <a:p>
            <a:pPr indent="457200" algn="just">
              <a:lnSpc>
                <a:spcPct val="150000"/>
              </a:lnSpc>
            </a:pPr>
            <a:r>
              <a:rPr lang="fr-FR" sz="2000" b="1" dirty="0" smtClean="0">
                <a:solidFill>
                  <a:srgbClr val="663300"/>
                </a:solidFill>
                <a:latin typeface="Times New Roman" panose="02020603050405020304" pitchFamily="18" charset="0"/>
                <a:cs typeface="Times New Roman" panose="02020603050405020304" pitchFamily="18" charset="0"/>
              </a:rPr>
              <a:t>T</a:t>
            </a:r>
            <a:r>
              <a:rPr lang="en-US" sz="2000" b="1" dirty="0" smtClean="0">
                <a:solidFill>
                  <a:srgbClr val="663300"/>
                </a:solidFill>
                <a:latin typeface="Times New Roman" panose="02020603050405020304" pitchFamily="18" charset="0"/>
                <a:cs typeface="Times New Roman" panose="02020603050405020304" pitchFamily="18" charset="0"/>
              </a:rPr>
              <a:t>he </a:t>
            </a:r>
            <a:r>
              <a:rPr lang="en-US" sz="2000" b="1" dirty="0">
                <a:solidFill>
                  <a:srgbClr val="663300"/>
                </a:solidFill>
                <a:latin typeface="Times New Roman" panose="02020603050405020304" pitchFamily="18" charset="0"/>
                <a:cs typeface="Times New Roman" panose="02020603050405020304" pitchFamily="18" charset="0"/>
              </a:rPr>
              <a:t>structure of a paragraph </a:t>
            </a:r>
            <a:r>
              <a:rPr lang="en-US" sz="2000" b="1" dirty="0" smtClean="0">
                <a:solidFill>
                  <a:srgbClr val="663300"/>
                </a:solidFill>
                <a:latin typeface="Times New Roman" panose="02020603050405020304" pitchFamily="18" charset="0"/>
                <a:cs typeface="Times New Roman" panose="02020603050405020304" pitchFamily="18" charset="0"/>
              </a:rPr>
              <a:t>means  </a:t>
            </a:r>
            <a:r>
              <a:rPr lang="en-US" sz="2000" b="1" dirty="0">
                <a:solidFill>
                  <a:srgbClr val="663300"/>
                </a:solidFill>
                <a:latin typeface="Times New Roman" panose="02020603050405020304" pitchFamily="18" charset="0"/>
                <a:cs typeface="Times New Roman" panose="02020603050405020304" pitchFamily="18" charset="0"/>
              </a:rPr>
              <a:t>the building or composition of it. The definition of a paragraph indicates that the sentences must be related; they must have a </a:t>
            </a:r>
            <a:r>
              <a:rPr lang="en-US" sz="2000" b="1" dirty="0" smtClean="0">
                <a:solidFill>
                  <a:srgbClr val="663300"/>
                </a:solidFill>
                <a:latin typeface="Times New Roman" panose="02020603050405020304" pitchFamily="18" charset="0"/>
                <a:cs typeface="Times New Roman" panose="02020603050405020304" pitchFamily="18" charset="0"/>
              </a:rPr>
              <a:t>particular structure</a:t>
            </a:r>
            <a:r>
              <a:rPr lang="en-US" sz="2000" b="1" dirty="0">
                <a:solidFill>
                  <a:srgbClr val="663300"/>
                </a:solidFill>
                <a:latin typeface="Times New Roman" panose="02020603050405020304" pitchFamily="18" charset="0"/>
                <a:cs typeface="Times New Roman" panose="02020603050405020304" pitchFamily="18" charset="0"/>
              </a:rPr>
              <a:t>. This structure is determined by the relationship of the </a:t>
            </a:r>
            <a:r>
              <a:rPr lang="en-US" sz="2000" b="1" dirty="0" smtClean="0">
                <a:solidFill>
                  <a:srgbClr val="663300"/>
                </a:solidFill>
                <a:latin typeface="Times New Roman" panose="02020603050405020304" pitchFamily="18" charset="0"/>
                <a:cs typeface="Times New Roman" panose="02020603050405020304" pitchFamily="18" charset="0"/>
              </a:rPr>
              <a:t>ideas.</a:t>
            </a:r>
          </a:p>
          <a:p>
            <a:pPr marL="342900" indent="-342900" algn="just">
              <a:buFont typeface="+mj-lt"/>
              <a:buAutoNum type="arabicPeriod"/>
            </a:pPr>
            <a:endParaRPr lang="en-US" sz="2000" b="1" dirty="0">
              <a:solidFill>
                <a:srgbClr val="663300"/>
              </a:solidFill>
              <a:latin typeface="Times New Roman" panose="02020603050405020304" pitchFamily="18" charset="0"/>
              <a:cs typeface="Times New Roman" panose="02020603050405020304" pitchFamily="18" charset="0"/>
            </a:endParaRPr>
          </a:p>
          <a:p>
            <a:pPr algn="just"/>
            <a:endParaRPr lang="en-US" sz="2000" b="1" dirty="0">
              <a:solidFill>
                <a:srgbClr val="663300"/>
              </a:solidFill>
              <a:latin typeface="Times New Roman" panose="02020603050405020304" pitchFamily="18" charset="0"/>
              <a:cs typeface="Times New Roman" panose="02020603050405020304" pitchFamily="18" charset="0"/>
            </a:endParaRPr>
          </a:p>
        </p:txBody>
      </p:sp>
      <p:sp>
        <p:nvSpPr>
          <p:cNvPr id="41" name="مستطيل 40"/>
          <p:cNvSpPr/>
          <p:nvPr/>
        </p:nvSpPr>
        <p:spPr>
          <a:xfrm>
            <a:off x="179512" y="1599183"/>
            <a:ext cx="4419632" cy="461665"/>
          </a:xfrm>
          <a:prstGeom prst="rect">
            <a:avLst/>
          </a:prstGeom>
        </p:spPr>
        <p:txBody>
          <a:bodyPr wrap="square">
            <a:spAutoFit/>
          </a:bodyPr>
          <a:lstStyle/>
          <a:p>
            <a:pPr algn="ct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 </a:t>
            </a: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structure </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 name="مربع نص 1"/>
          <p:cNvSpPr txBox="1"/>
          <p:nvPr/>
        </p:nvSpPr>
        <p:spPr>
          <a:xfrm>
            <a:off x="395536" y="4005064"/>
            <a:ext cx="8064896" cy="2246769"/>
          </a:xfrm>
          <a:prstGeom prst="rect">
            <a:avLst/>
          </a:prstGeom>
          <a:noFill/>
        </p:spPr>
        <p:txBody>
          <a:bodyPr wrap="square" rtlCol="0">
            <a:spAutoFit/>
          </a:bodyPr>
          <a:lstStyle/>
          <a:p>
            <a:pPr indent="457200" algn="just">
              <a:lnSpc>
                <a:spcPct val="150000"/>
              </a:lnSpc>
            </a:pPr>
            <a:r>
              <a:rPr lang="en-US" sz="2000" b="1" dirty="0">
                <a:solidFill>
                  <a:srgbClr val="663300"/>
                </a:solidFill>
                <a:latin typeface="Times New Roman" panose="02020603050405020304" pitchFamily="18" charset="0"/>
                <a:cs typeface="Times New Roman" panose="02020603050405020304" pitchFamily="18" charset="0"/>
              </a:rPr>
              <a:t>A paragraph has three basic parts </a:t>
            </a:r>
          </a:p>
          <a:p>
            <a:pPr marL="800100" lvl="1" indent="457200">
              <a:lnSpc>
                <a:spcPct val="150000"/>
              </a:lnSpc>
              <a:buFont typeface="+mj-lt"/>
              <a:buAutoNum type="arabicPeriod"/>
            </a:pPr>
            <a:r>
              <a:rPr lang="en-US" sz="2000" b="1" dirty="0">
                <a:solidFill>
                  <a:srgbClr val="663300"/>
                </a:solidFill>
                <a:latin typeface="Times New Roman" panose="02020603050405020304" pitchFamily="18" charset="0"/>
                <a:cs typeface="Times New Roman" panose="02020603050405020304" pitchFamily="18" charset="0"/>
              </a:rPr>
              <a:t>The topic </a:t>
            </a:r>
            <a:r>
              <a:rPr lang="en-US" sz="2000" b="1" dirty="0" smtClean="0">
                <a:solidFill>
                  <a:srgbClr val="663300"/>
                </a:solidFill>
                <a:latin typeface="Times New Roman" panose="02020603050405020304" pitchFamily="18" charset="0"/>
                <a:cs typeface="Times New Roman" panose="02020603050405020304" pitchFamily="18" charset="0"/>
              </a:rPr>
              <a:t>sentence;</a:t>
            </a:r>
            <a:endParaRPr lang="en-US" sz="2000" b="1" dirty="0">
              <a:solidFill>
                <a:srgbClr val="663300"/>
              </a:solidFill>
              <a:latin typeface="Times New Roman" panose="02020603050405020304" pitchFamily="18" charset="0"/>
              <a:cs typeface="Times New Roman" panose="02020603050405020304" pitchFamily="18" charset="0"/>
            </a:endParaRPr>
          </a:p>
          <a:p>
            <a:pPr marL="800100" lvl="1" indent="457200">
              <a:lnSpc>
                <a:spcPct val="150000"/>
              </a:lnSpc>
              <a:buFont typeface="+mj-lt"/>
              <a:buAutoNum type="arabicPeriod"/>
            </a:pPr>
            <a:r>
              <a:rPr lang="en-US" sz="2000" b="1" dirty="0">
                <a:solidFill>
                  <a:srgbClr val="663300"/>
                </a:solidFill>
                <a:latin typeface="Times New Roman" panose="02020603050405020304" pitchFamily="18" charset="0"/>
                <a:cs typeface="Times New Roman" panose="02020603050405020304" pitchFamily="18" charset="0"/>
              </a:rPr>
              <a:t>The supporting </a:t>
            </a:r>
            <a:r>
              <a:rPr lang="en-US" sz="2000" b="1" dirty="0" smtClean="0">
                <a:solidFill>
                  <a:srgbClr val="663300"/>
                </a:solidFill>
                <a:latin typeface="Times New Roman" panose="02020603050405020304" pitchFamily="18" charset="0"/>
                <a:cs typeface="Times New Roman" panose="02020603050405020304" pitchFamily="18" charset="0"/>
              </a:rPr>
              <a:t>sentences;</a:t>
            </a:r>
            <a:endParaRPr lang="en-US" sz="2000" b="1" dirty="0">
              <a:solidFill>
                <a:srgbClr val="663300"/>
              </a:solidFill>
              <a:latin typeface="Times New Roman" panose="02020603050405020304" pitchFamily="18" charset="0"/>
              <a:cs typeface="Times New Roman" panose="02020603050405020304" pitchFamily="18" charset="0"/>
            </a:endParaRPr>
          </a:p>
          <a:p>
            <a:pPr marL="800100" lvl="1" indent="457200">
              <a:lnSpc>
                <a:spcPct val="150000"/>
              </a:lnSpc>
              <a:buFont typeface="+mj-lt"/>
              <a:buAutoNum type="arabicPeriod"/>
            </a:pPr>
            <a:r>
              <a:rPr lang="en-US" sz="2000" b="1" dirty="0">
                <a:solidFill>
                  <a:srgbClr val="663300"/>
                </a:solidFill>
                <a:latin typeface="Times New Roman" panose="02020603050405020304" pitchFamily="18" charset="0"/>
                <a:cs typeface="Times New Roman" panose="02020603050405020304" pitchFamily="18" charset="0"/>
              </a:rPr>
              <a:t>The concluding sentence.</a:t>
            </a:r>
          </a:p>
          <a:p>
            <a:pPr lvl="1"/>
            <a:endParaRPr lang="en-US" sz="2000" dirty="0"/>
          </a:p>
        </p:txBody>
      </p:sp>
    </p:spTree>
    <p:extLst>
      <p:ext uri="{BB962C8B-B14F-4D97-AF65-F5344CB8AC3E}">
        <p14:creationId xmlns:p14="http://schemas.microsoft.com/office/powerpoint/2010/main" val="41658893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par>
                                <p:cTn id="15" presetID="29" presetClass="entr" presetSubtype="0"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1000" fill="hold"/>
                                        <p:tgtEl>
                                          <p:spTgt spid="40"/>
                                        </p:tgtEl>
                                        <p:attrNameLst>
                                          <p:attrName>ppt_x</p:attrName>
                                        </p:attrNameLst>
                                      </p:cBhvr>
                                      <p:tavLst>
                                        <p:tav tm="0">
                                          <p:val>
                                            <p:strVal val="#ppt_x-.2"/>
                                          </p:val>
                                        </p:tav>
                                        <p:tav tm="100000">
                                          <p:val>
                                            <p:strVal val="#ppt_x"/>
                                          </p:val>
                                        </p:tav>
                                      </p:tavLst>
                                    </p:anim>
                                    <p:anim calcmode="lin" valueType="num">
                                      <p:cBhvr>
                                        <p:cTn id="18" dur="10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19" dur="1000"/>
                                        <p:tgtEl>
                                          <p:spTgt spid="40"/>
                                        </p:tgtEl>
                                      </p:cBhvr>
                                    </p:animEffect>
                                  </p:childTnLst>
                                </p:cTn>
                              </p:par>
                              <p:par>
                                <p:cTn id="20" presetID="29" presetClass="entr" presetSubtype="0" fill="hold" nodeType="with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1000" fill="hold"/>
                                        <p:tgtEl>
                                          <p:spTgt spid="52"/>
                                        </p:tgtEl>
                                        <p:attrNameLst>
                                          <p:attrName>ppt_x</p:attrName>
                                        </p:attrNameLst>
                                      </p:cBhvr>
                                      <p:tavLst>
                                        <p:tav tm="0">
                                          <p:val>
                                            <p:strVal val="#ppt_x-.2"/>
                                          </p:val>
                                        </p:tav>
                                        <p:tav tm="100000">
                                          <p:val>
                                            <p:strVal val="#ppt_x"/>
                                          </p:val>
                                        </p:tav>
                                      </p:tavLst>
                                    </p:anim>
                                    <p:anim calcmode="lin" valueType="num">
                                      <p:cBhvr>
                                        <p:cTn id="23" dur="1000" fill="hold"/>
                                        <p:tgtEl>
                                          <p:spTgt spid="52"/>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2"/>
                                        </p:tgtEl>
                                      </p:cBhvr>
                                    </p:animEffect>
                                  </p:childTnLst>
                                </p:cTn>
                              </p:par>
                              <p:par>
                                <p:cTn id="25" presetID="10" presetClass="entr" presetSubtype="0" fill="hold" nodeType="withEffect">
                                  <p:stCondLst>
                                    <p:cond delay="80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800"/>
                                        <p:tgtEl>
                                          <p:spTgt spid="45"/>
                                        </p:tgtEl>
                                      </p:cBhvr>
                                    </p:animEffect>
                                  </p:childTnLst>
                                </p:cTn>
                              </p:par>
                              <p:par>
                                <p:cTn id="28" presetID="29" presetClass="entr" presetSubtype="0" fill="hold" nodeType="withEffect">
                                  <p:stCondLst>
                                    <p:cond delay="800"/>
                                  </p:stCondLst>
                                  <p:childTnLst>
                                    <p:set>
                                      <p:cBhvr>
                                        <p:cTn id="29" dur="1" fill="hold">
                                          <p:stCondLst>
                                            <p:cond delay="0"/>
                                          </p:stCondLst>
                                        </p:cTn>
                                        <p:tgtEl>
                                          <p:spTgt spid="51"/>
                                        </p:tgtEl>
                                        <p:attrNameLst>
                                          <p:attrName>style.visibility</p:attrName>
                                        </p:attrNameLst>
                                      </p:cBhvr>
                                      <p:to>
                                        <p:strVal val="visible"/>
                                      </p:to>
                                    </p:set>
                                    <p:anim calcmode="lin" valueType="num">
                                      <p:cBhvr>
                                        <p:cTn id="30" dur="800" fill="hold"/>
                                        <p:tgtEl>
                                          <p:spTgt spid="51"/>
                                        </p:tgtEl>
                                        <p:attrNameLst>
                                          <p:attrName>ppt_x</p:attrName>
                                        </p:attrNameLst>
                                      </p:cBhvr>
                                      <p:tavLst>
                                        <p:tav tm="0">
                                          <p:val>
                                            <p:strVal val="#ppt_x-.2"/>
                                          </p:val>
                                        </p:tav>
                                        <p:tav tm="100000">
                                          <p:val>
                                            <p:strVal val="#ppt_x"/>
                                          </p:val>
                                        </p:tav>
                                      </p:tavLst>
                                    </p:anim>
                                    <p:anim calcmode="lin" valueType="num">
                                      <p:cBhvr>
                                        <p:cTn id="31" dur="800" fill="hold"/>
                                        <p:tgtEl>
                                          <p:spTgt spid="51"/>
                                        </p:tgtEl>
                                        <p:attrNameLst>
                                          <p:attrName>ppt_y</p:attrName>
                                        </p:attrNameLst>
                                      </p:cBhvr>
                                      <p:tavLst>
                                        <p:tav tm="0">
                                          <p:val>
                                            <p:strVal val="#ppt_y"/>
                                          </p:val>
                                        </p:tav>
                                        <p:tav tm="100000">
                                          <p:val>
                                            <p:strVal val="#ppt_y"/>
                                          </p:val>
                                        </p:tav>
                                      </p:tavLst>
                                    </p:anim>
                                    <p:animEffect transition="in" filter="wipe(right)" prLst="gradientSize: 0.1">
                                      <p:cBhvr>
                                        <p:cTn id="32" dur="800"/>
                                        <p:tgtEl>
                                          <p:spTgt spid="51"/>
                                        </p:tgtEl>
                                      </p:cBhvr>
                                    </p:animEffect>
                                  </p:childTnLst>
                                </p:cTn>
                              </p:par>
                              <p:par>
                                <p:cTn id="33" presetID="63" presetClass="path" presetSubtype="0" accel="50000" decel="50000" fill="hold" nodeType="withEffect">
                                  <p:stCondLst>
                                    <p:cond delay="1000"/>
                                  </p:stCondLst>
                                  <p:childTnLst>
                                    <p:animMotion origin="layout" path="M -0.0691 -4.81481E-6 L 3.33333E-6 -4.81481E-6 " pathEditMode="relative" rAng="0" ptsTypes="AA">
                                      <p:cBhvr>
                                        <p:cTn id="34" dur="700" fill="hold"/>
                                        <p:tgtEl>
                                          <p:spTgt spid="51"/>
                                        </p:tgtEl>
                                        <p:attrNameLst>
                                          <p:attrName>ppt_x</p:attrName>
                                          <p:attrName>ppt_y</p:attrName>
                                        </p:attrNameLst>
                                      </p:cBhvr>
                                      <p:rCtr x="3455" y="0"/>
                                    </p:animMotion>
                                  </p:childTnLst>
                                </p:cTn>
                              </p:par>
                              <p:par>
                                <p:cTn id="35" presetID="10" presetClass="entr" presetSubtype="0" fill="hold" nodeType="withEffect">
                                  <p:stCondLst>
                                    <p:cond delay="100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1200"/>
                                        <p:tgtEl>
                                          <p:spTgt spid="53"/>
                                        </p:tgtEl>
                                      </p:cBhvr>
                                    </p:animEffect>
                                  </p:childTnLst>
                                </p:cTn>
                              </p:par>
                              <p:par>
                                <p:cTn id="38" presetID="63" presetClass="path" presetSubtype="0" accel="50000" decel="50000" fill="hold" nodeType="withEffect">
                                  <p:stCondLst>
                                    <p:cond delay="1000"/>
                                  </p:stCondLst>
                                  <p:childTnLst>
                                    <p:animMotion origin="layout" path="M -0.40156 0.00023 L 1.11022E-16 -3.33333E-6 " pathEditMode="relative" rAng="0" ptsTypes="AA">
                                      <p:cBhvr>
                                        <p:cTn id="39" dur="1300" fill="hold"/>
                                        <p:tgtEl>
                                          <p:spTgt spid="53"/>
                                        </p:tgtEl>
                                        <p:attrNameLst>
                                          <p:attrName>ppt_x</p:attrName>
                                          <p:attrName>ppt_y</p:attrName>
                                        </p:attrNameLst>
                                      </p:cBhvr>
                                      <p:rCtr x="20069" y="-23"/>
                                    </p:animMotion>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500"/>
                                        <p:tgtEl>
                                          <p:spTgt spid="4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blinds(horizontal)">
                                      <p:cBhvr>
                                        <p:cTn id="5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1" grpId="0"/>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4"/>
          <p:cNvSpPr txBox="1"/>
          <p:nvPr/>
        </p:nvSpPr>
        <p:spPr>
          <a:xfrm>
            <a:off x="-9524" y="404664"/>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cxnSp>
        <p:nvCxnSpPr>
          <p:cNvPr id="72" name="Straight Arrow Connector 61"/>
          <p:cNvCxnSpPr/>
          <p:nvPr/>
        </p:nvCxnSpPr>
        <p:spPr>
          <a:xfrm>
            <a:off x="3923928" y="790992"/>
            <a:ext cx="4356000" cy="0"/>
          </a:xfrm>
          <a:prstGeom prst="straightConnector1">
            <a:avLst/>
          </a:prstGeom>
          <a:ln w="57150">
            <a:headEnd type="none" w="med" len="med"/>
            <a:tailEnd type="triangle" w="med" len="med"/>
          </a:ln>
          <a:effectLst/>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5845504" y="26712"/>
            <a:ext cx="108000" cy="1512000"/>
            <a:chOff x="3424" y="1389"/>
            <a:chExt cx="182" cy="2132"/>
          </a:xfrm>
        </p:grpSpPr>
        <p:sp>
          <p:nvSpPr>
            <p:cNvPr id="7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7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80" name="Parallélogramme 79"/>
          <p:cNvSpPr/>
          <p:nvPr/>
        </p:nvSpPr>
        <p:spPr>
          <a:xfrm>
            <a:off x="3131800" y="-24"/>
            <a:ext cx="1440000" cy="500042"/>
          </a:xfrm>
          <a:prstGeom prst="parallelogram">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b="1" dirty="0">
                <a:latin typeface="Times New Roman" pitchFamily="18" charset="0"/>
                <a:cs typeface="Times New Roman" pitchFamily="18" charset="0"/>
              </a:rPr>
              <a:t>Unity</a:t>
            </a:r>
          </a:p>
        </p:txBody>
      </p:sp>
      <p:sp>
        <p:nvSpPr>
          <p:cNvPr id="81" name="Parallélogramme 80"/>
          <p:cNvSpPr/>
          <p:nvPr/>
        </p:nvSpPr>
        <p:spPr>
          <a:xfrm>
            <a:off x="4571960" y="-24"/>
            <a:ext cx="151200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pPr algn="ctr"/>
            <a:r>
              <a:rPr lang="fr-FR" b="1" dirty="0">
                <a:solidFill>
                  <a:schemeClr val="accent1">
                    <a:lumMod val="75000"/>
                  </a:schemeClr>
                </a:solidFill>
                <a:latin typeface="Times New Roman" pitchFamily="18" charset="0"/>
                <a:cs typeface="Times New Roman" pitchFamily="18" charset="0"/>
              </a:rPr>
              <a:t>Order</a:t>
            </a:r>
            <a:endParaRPr lang="fr-FR" b="1" dirty="0" smtClean="0">
              <a:solidFill>
                <a:schemeClr val="accent1">
                  <a:lumMod val="75000"/>
                </a:schemeClr>
              </a:solidFill>
              <a:latin typeface="Times New Roman" pitchFamily="18" charset="0"/>
              <a:cs typeface="Times New Roman" pitchFamily="18" charset="0"/>
            </a:endParaRPr>
          </a:p>
        </p:txBody>
      </p:sp>
      <p:sp>
        <p:nvSpPr>
          <p:cNvPr id="82" name="Parallélogramme 81"/>
          <p:cNvSpPr/>
          <p:nvPr/>
        </p:nvSpPr>
        <p:spPr>
          <a:xfrm>
            <a:off x="60842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a:latin typeface="Times New Roman" pitchFamily="18" charset="0"/>
                <a:cs typeface="Times New Roman" pitchFamily="18" charset="0"/>
              </a:rPr>
              <a:t>Coherence</a:t>
            </a:r>
            <a:endParaRPr lang="fr-FR" sz="1400" b="1" dirty="0">
              <a:latin typeface="Times New Roman" pitchFamily="18" charset="0"/>
              <a:cs typeface="Times New Roman" pitchFamily="18" charset="0"/>
            </a:endParaRPr>
          </a:p>
        </p:txBody>
      </p:sp>
      <p:sp>
        <p:nvSpPr>
          <p:cNvPr id="83" name="Parallélogramme 8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b="1" dirty="0">
              <a:latin typeface="Times New Roman" pitchFamily="18" charset="0"/>
              <a:cs typeface="Times New Roman" pitchFamily="18" charset="0"/>
            </a:endParaRPr>
          </a:p>
        </p:txBody>
      </p:sp>
      <p:grpSp>
        <p:nvGrpSpPr>
          <p:cNvPr id="24" name="Group 58"/>
          <p:cNvGrpSpPr>
            <a:grpSpLocks/>
          </p:cNvGrpSpPr>
          <p:nvPr/>
        </p:nvGrpSpPr>
        <p:grpSpPr bwMode="auto">
          <a:xfrm rot="16200000" flipH="1">
            <a:off x="3852562" y="-675288"/>
            <a:ext cx="108000" cy="2916000"/>
            <a:chOff x="3424" y="1389"/>
            <a:chExt cx="182" cy="2132"/>
          </a:xfrm>
        </p:grpSpPr>
        <p:sp>
          <p:nvSpPr>
            <p:cNvPr id="25"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6"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21" name="Groupe 19"/>
          <p:cNvGrpSpPr/>
          <p:nvPr/>
        </p:nvGrpSpPr>
        <p:grpSpPr>
          <a:xfrm>
            <a:off x="-17445" y="450967"/>
            <a:ext cx="2517775" cy="665163"/>
            <a:chOff x="-17445" y="428604"/>
            <a:chExt cx="2517775" cy="665163"/>
          </a:xfrm>
        </p:grpSpPr>
        <p:pic>
          <p:nvPicPr>
            <p:cNvPr id="22"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23" name="TextBox 104"/>
            <p:cNvSpPr txBox="1"/>
            <p:nvPr/>
          </p:nvSpPr>
          <p:spPr>
            <a:xfrm>
              <a:off x="-32" y="476102"/>
              <a:ext cx="2500330" cy="584775"/>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Characteristics of good </a:t>
              </a:r>
              <a:r>
                <a:rPr lang="fr-FR" sz="1600" b="1" dirty="0" err="1">
                  <a:solidFill>
                    <a:schemeClr val="bg1"/>
                  </a:solidFill>
                  <a:latin typeface="Times New Roman" pitchFamily="18" charset="0"/>
                  <a:cs typeface="Times New Roman" pitchFamily="18" charset="0"/>
                </a:rPr>
                <a:t>paragraph</a:t>
              </a:r>
              <a:endParaRPr lang="fr-FR" sz="1600" b="1" dirty="0">
                <a:solidFill>
                  <a:schemeClr val="bg1"/>
                </a:solidFill>
                <a:latin typeface="Times New Roman" pitchFamily="18" charset="0"/>
                <a:cs typeface="Times New Roman" pitchFamily="18" charset="0"/>
              </a:endParaRPr>
            </a:p>
          </p:txBody>
        </p:sp>
      </p:grpSp>
      <p:pic>
        <p:nvPicPr>
          <p:cNvPr id="27" name="Picture 2" descr="C:\Users\must19\Desktop\taous ppt\Spheres\CRIMSON.png"/>
          <p:cNvPicPr>
            <a:picLocks noChangeAspect="1" noChangeArrowheads="1"/>
          </p:cNvPicPr>
          <p:nvPr/>
        </p:nvPicPr>
        <p:blipFill>
          <a:blip r:embed="rId4" cstate="print"/>
          <a:srcRect/>
          <a:stretch>
            <a:fillRect/>
          </a:stretch>
        </p:blipFill>
        <p:spPr bwMode="auto">
          <a:xfrm>
            <a:off x="5072066" y="571691"/>
            <a:ext cx="481045" cy="481045"/>
          </a:xfrm>
          <a:prstGeom prst="rect">
            <a:avLst/>
          </a:prstGeom>
          <a:ln>
            <a:noFill/>
          </a:ln>
          <a:effectLst>
            <a:outerShdw blurRad="190500" algn="tl" rotWithShape="0">
              <a:srgbClr val="000000">
                <a:alpha val="70000"/>
              </a:srgbClr>
            </a:outerShdw>
          </a:effectLst>
        </p:spPr>
      </p:pic>
      <p:sp>
        <p:nvSpPr>
          <p:cNvPr id="28" name="مربع نص 27"/>
          <p:cNvSpPr txBox="1"/>
          <p:nvPr/>
        </p:nvSpPr>
        <p:spPr>
          <a:xfrm>
            <a:off x="7308304" y="116632"/>
            <a:ext cx="1800200" cy="338554"/>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Completeness</a:t>
            </a:r>
          </a:p>
        </p:txBody>
      </p:sp>
      <p:sp>
        <p:nvSpPr>
          <p:cNvPr id="29" name="TextBox 6"/>
          <p:cNvSpPr txBox="1"/>
          <p:nvPr/>
        </p:nvSpPr>
        <p:spPr>
          <a:xfrm>
            <a:off x="539552" y="1866890"/>
            <a:ext cx="3672408"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 </a:t>
            </a:r>
            <a:r>
              <a:rPr lang="fr-FR" sz="24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coherence</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30" name="TextBox 7"/>
          <p:cNvSpPr txBox="1"/>
          <p:nvPr/>
        </p:nvSpPr>
        <p:spPr>
          <a:xfrm>
            <a:off x="395536" y="2442954"/>
            <a:ext cx="8064896" cy="2354491"/>
          </a:xfrm>
          <a:prstGeom prst="rect">
            <a:avLst/>
          </a:prstGeom>
          <a:noFill/>
        </p:spPr>
        <p:txBody>
          <a:bodyPr wrap="square" rtlCol="0">
            <a:spAutoFit/>
          </a:bodyPr>
          <a:lstStyle/>
          <a:p>
            <a:pPr indent="457200" algn="just">
              <a:lnSpc>
                <a:spcPct val="150000"/>
              </a:lnSpc>
            </a:pPr>
            <a:r>
              <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Coherence means “a sticking together.” A coherent paragraph has all the sentences so well arranged that not one could be interchanged with another. </a:t>
            </a:r>
          </a:p>
          <a:p>
            <a:pPr algn="just">
              <a:lnSpc>
                <a:spcPct val="150000"/>
              </a:lnSpc>
            </a:pPr>
            <a:r>
              <a:rPr lang="en-US" sz="2000" b="1"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*One of the best ways to achieve coherency is to </a:t>
            </a:r>
            <a:r>
              <a:rPr lang="en-US" sz="2000" b="1" dirty="0" smtClean="0">
                <a:solidFill>
                  <a:srgbClr val="663300"/>
                </a:solidFill>
                <a:latin typeface="Times New Roman" panose="02020603050405020304" pitchFamily="18" charset="0"/>
                <a:ea typeface="Tahoma" panose="020B0604030504040204" pitchFamily="34" charset="0"/>
                <a:cs typeface="Times New Roman" panose="02020603050405020304" pitchFamily="18" charset="0"/>
              </a:rPr>
              <a:t>use </a:t>
            </a:r>
            <a:r>
              <a:rPr lang="en-US" b="1" u="sng" dirty="0" smtClean="0">
                <a:solidFill>
                  <a:srgbClr val="663300"/>
                </a:solidFill>
                <a:latin typeface="Times New Roman" panose="02020603050405020304" pitchFamily="18" charset="0"/>
                <a:ea typeface="Tahoma" panose="020B0604030504040204" pitchFamily="34" charset="0"/>
                <a:cs typeface="Times New Roman" panose="02020603050405020304" pitchFamily="18" charset="0"/>
              </a:rPr>
              <a:t>transitional  </a:t>
            </a:r>
            <a:r>
              <a:rPr lang="en-US" b="1" u="sng" dirty="0">
                <a:solidFill>
                  <a:srgbClr val="663300"/>
                </a:solidFill>
                <a:latin typeface="Times New Roman" panose="02020603050405020304" pitchFamily="18" charset="0"/>
                <a:ea typeface="Tahoma" panose="020B0604030504040204" pitchFamily="34" charset="0"/>
                <a:cs typeface="Times New Roman" panose="02020603050405020304" pitchFamily="18" charset="0"/>
              </a:rPr>
              <a:t>devices.</a:t>
            </a:r>
          </a:p>
          <a:p>
            <a:pPr algn="just">
              <a:lnSpc>
                <a:spcPct val="150000"/>
              </a:lnSpc>
            </a:pPr>
            <a:endParaRPr lang="en-US" b="1" u="sng" dirty="0">
              <a:solidFill>
                <a:srgbClr val="663300"/>
              </a:solidFill>
              <a:latin typeface="Times New Roman" panose="02020603050405020304" pitchFamily="18" charset="0"/>
              <a:ea typeface="Tahoma" panose="020B0604030504040204" pitchFamily="34" charset="0"/>
              <a:cs typeface="Times New Roman" panose="02020603050405020304" pitchFamily="18" charset="0"/>
            </a:endParaRPr>
          </a:p>
        </p:txBody>
      </p:sp>
    </p:spTree>
  </p:cSld>
  <p:clrMapOvr>
    <a:masterClrMapping/>
  </p:clrMapOvr>
  <p:transition advTm="7526">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63" presetClass="path" presetSubtype="0" accel="50000" decel="50000" fill="hold" nodeType="withEffect">
                                  <p:stCondLst>
                                    <p:cond delay="0"/>
                                  </p:stCondLst>
                                  <p:childTnLst>
                                    <p:animMotion origin="layout" path="M -2.77778E-6 2.96296E-6 L 0.16025 2.96296E-6 " pathEditMode="relative" rAng="0" ptsTypes="AA">
                                      <p:cBhvr>
                                        <p:cTn id="11" dur="1300" fill="hold"/>
                                        <p:tgtEl>
                                          <p:spTgt spid="27"/>
                                        </p:tgtEl>
                                        <p:attrNameLst>
                                          <p:attrName>ppt_x</p:attrName>
                                          <p:attrName>ppt_y</p:attrName>
                                        </p:attrNameLst>
                                      </p:cBhvr>
                                      <p:rCtr x="8003" y="0"/>
                                    </p:animMotion>
                                  </p:childTnLst>
                                </p:cTn>
                              </p:par>
                              <p:par>
                                <p:cTn id="12" presetID="1" presetClass="emph" presetSubtype="2" fill="hold" nodeType="withEffect">
                                  <p:stCondLst>
                                    <p:cond delay="0"/>
                                  </p:stCondLst>
                                  <p:childTnLst>
                                    <p:animClr clrSpc="rgb" dir="cw">
                                      <p:cBhvr>
                                        <p:cTn id="13" dur="2000" fill="hold"/>
                                        <p:tgtEl>
                                          <p:spTgt spid="81"/>
                                        </p:tgtEl>
                                        <p:attrNameLst>
                                          <p:attrName>fillcolor</p:attrName>
                                        </p:attrNameLst>
                                      </p:cBhvr>
                                      <p:to>
                                        <a:schemeClr val="accent1"/>
                                      </p:to>
                                    </p:animClr>
                                    <p:set>
                                      <p:cBhvr>
                                        <p:cTn id="14" dur="2000" fill="hold"/>
                                        <p:tgtEl>
                                          <p:spTgt spid="81"/>
                                        </p:tgtEl>
                                        <p:attrNameLst>
                                          <p:attrName>fill.type</p:attrName>
                                        </p:attrNameLst>
                                      </p:cBhvr>
                                      <p:to>
                                        <p:strVal val="solid"/>
                                      </p:to>
                                    </p:set>
                                    <p:set>
                                      <p:cBhvr>
                                        <p:cTn id="15" dur="2000" fill="hold"/>
                                        <p:tgtEl>
                                          <p:spTgt spid="81"/>
                                        </p:tgtEl>
                                        <p:attrNameLst>
                                          <p:attrName>fill.on</p:attrName>
                                        </p:attrNameLst>
                                      </p:cBhvr>
                                      <p:to>
                                        <p:strVal val="true"/>
                                      </p:to>
                                    </p:set>
                                  </p:childTnLst>
                                </p:cTn>
                              </p:par>
                              <p:par>
                                <p:cTn id="16" presetID="3" presetClass="emph" presetSubtype="2" fill="hold" grpId="0" nodeType="withEffect">
                                  <p:stCondLst>
                                    <p:cond delay="0"/>
                                  </p:stCondLst>
                                  <p:childTnLst>
                                    <p:animClr clrSpc="rgb" dir="cw">
                                      <p:cBhvr override="childStyle">
                                        <p:cTn id="17" dur="2000" fill="hold"/>
                                        <p:tgtEl>
                                          <p:spTgt spid="81"/>
                                        </p:tgtEl>
                                        <p:attrNameLst>
                                          <p:attrName>style.color</p:attrName>
                                        </p:attrNameLst>
                                      </p:cBhvr>
                                      <p:to>
                                        <a:schemeClr val="bg1"/>
                                      </p:to>
                                    </p:animClr>
                                  </p:childTnLst>
                                </p:cTn>
                              </p:par>
                              <p:par>
                                <p:cTn id="18" presetID="1" presetClass="emph" presetSubtype="2" fill="hold" nodeType="withEffect">
                                  <p:stCondLst>
                                    <p:cond delay="0"/>
                                  </p:stCondLst>
                                  <p:childTnLst>
                                    <p:animClr clrSpc="rgb" dir="cw">
                                      <p:cBhvr>
                                        <p:cTn id="19" dur="2000" fill="hold"/>
                                        <p:tgtEl>
                                          <p:spTgt spid="82"/>
                                        </p:tgtEl>
                                        <p:attrNameLst>
                                          <p:attrName>fillcolor</p:attrName>
                                        </p:attrNameLst>
                                      </p:cBhvr>
                                      <p:to>
                                        <a:schemeClr val="bg1"/>
                                      </p:to>
                                    </p:animClr>
                                    <p:set>
                                      <p:cBhvr>
                                        <p:cTn id="20" dur="2000" fill="hold"/>
                                        <p:tgtEl>
                                          <p:spTgt spid="82"/>
                                        </p:tgtEl>
                                        <p:attrNameLst>
                                          <p:attrName>fill.type</p:attrName>
                                        </p:attrNameLst>
                                      </p:cBhvr>
                                      <p:to>
                                        <p:strVal val="solid"/>
                                      </p:to>
                                    </p:set>
                                    <p:set>
                                      <p:cBhvr>
                                        <p:cTn id="21" dur="2000" fill="hold"/>
                                        <p:tgtEl>
                                          <p:spTgt spid="82"/>
                                        </p:tgtEl>
                                        <p:attrNameLst>
                                          <p:attrName>fill.on</p:attrName>
                                        </p:attrNameLst>
                                      </p:cBhvr>
                                      <p:to>
                                        <p:strVal val="true"/>
                                      </p:to>
                                    </p:set>
                                  </p:childTnLst>
                                </p:cTn>
                              </p:par>
                              <p:par>
                                <p:cTn id="22" presetID="3" presetClass="emph" presetSubtype="2" fill="hold" grpId="0" nodeType="withEffect">
                                  <p:stCondLst>
                                    <p:cond delay="0"/>
                                  </p:stCondLst>
                                  <p:childTnLst>
                                    <p:animClr clrSpc="rgb" dir="cw">
                                      <p:cBhvr override="childStyle">
                                        <p:cTn id="23" dur="2000" fill="hold"/>
                                        <p:tgtEl>
                                          <p:spTgt spid="82"/>
                                        </p:tgtEl>
                                        <p:attrNameLst>
                                          <p:attrName>style.color</p:attrName>
                                        </p:attrNameLst>
                                      </p:cBhvr>
                                      <p:to>
                                        <a:schemeClr val="hlink"/>
                                      </p:to>
                                    </p:animClr>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1000"/>
                                        <p:tgtEl>
                                          <p:spTgt spid="30"/>
                                        </p:tgtEl>
                                      </p:cBhvr>
                                    </p:animEffect>
                                    <p:anim calcmode="lin" valueType="num">
                                      <p:cBhvr>
                                        <p:cTn id="34" dur="1000" fill="hold"/>
                                        <p:tgtEl>
                                          <p:spTgt spid="30"/>
                                        </p:tgtEl>
                                        <p:attrNameLst>
                                          <p:attrName>ppt_x</p:attrName>
                                        </p:attrNameLst>
                                      </p:cBhvr>
                                      <p:tavLst>
                                        <p:tav tm="0">
                                          <p:val>
                                            <p:strVal val="#ppt_x"/>
                                          </p:val>
                                        </p:tav>
                                        <p:tav tm="100000">
                                          <p:val>
                                            <p:strVal val="#ppt_x"/>
                                          </p:val>
                                        </p:tav>
                                      </p:tavLst>
                                    </p:anim>
                                    <p:anim calcmode="lin" valueType="num">
                                      <p:cBhvr>
                                        <p:cTn id="3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29" grpId="0"/>
      <p:bldP spid="3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4"/>
          <p:cNvSpPr txBox="1"/>
          <p:nvPr/>
        </p:nvSpPr>
        <p:spPr>
          <a:xfrm>
            <a:off x="-9524" y="502377"/>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cxnSp>
        <p:nvCxnSpPr>
          <p:cNvPr id="72" name="Straight Arrow Connector 61"/>
          <p:cNvCxnSpPr/>
          <p:nvPr/>
        </p:nvCxnSpPr>
        <p:spPr>
          <a:xfrm>
            <a:off x="3923928" y="764345"/>
            <a:ext cx="4356000" cy="0"/>
          </a:xfrm>
          <a:prstGeom prst="straightConnector1">
            <a:avLst/>
          </a:prstGeom>
          <a:ln w="57150">
            <a:headEnd type="none" w="med" len="med"/>
            <a:tailEnd type="triangle" w="med" len="med"/>
          </a:ln>
          <a:effectLst/>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5845504" y="47443"/>
            <a:ext cx="108000" cy="1512000"/>
            <a:chOff x="3424" y="1389"/>
            <a:chExt cx="182" cy="2132"/>
          </a:xfrm>
        </p:grpSpPr>
        <p:sp>
          <p:nvSpPr>
            <p:cNvPr id="7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7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80" name="Parallélogramme 79"/>
          <p:cNvSpPr/>
          <p:nvPr/>
        </p:nvSpPr>
        <p:spPr>
          <a:xfrm>
            <a:off x="3131800" y="-24"/>
            <a:ext cx="1440000" cy="500042"/>
          </a:xfrm>
          <a:prstGeom prst="parallelogram">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b="1" dirty="0">
                <a:latin typeface="Times New Roman" pitchFamily="18" charset="0"/>
                <a:cs typeface="Times New Roman" pitchFamily="18" charset="0"/>
              </a:rPr>
              <a:t>Unity</a:t>
            </a:r>
          </a:p>
        </p:txBody>
      </p:sp>
      <p:sp>
        <p:nvSpPr>
          <p:cNvPr id="81" name="Parallélogramme 80"/>
          <p:cNvSpPr/>
          <p:nvPr/>
        </p:nvSpPr>
        <p:spPr>
          <a:xfrm>
            <a:off x="4571960" y="-24"/>
            <a:ext cx="1512000" cy="500042"/>
          </a:xfrm>
          <a:prstGeom prst="parallelogram">
            <a:avLst/>
          </a:prstGeom>
          <a:solidFill>
            <a:srgbClr val="009999"/>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pPr algn="ctr"/>
            <a:r>
              <a:rPr lang="fr-FR" b="1" dirty="0">
                <a:solidFill>
                  <a:schemeClr val="bg1"/>
                </a:solidFill>
                <a:latin typeface="Times New Roman" pitchFamily="18" charset="0"/>
                <a:cs typeface="Times New Roman" pitchFamily="18" charset="0"/>
              </a:rPr>
              <a:t>Order</a:t>
            </a:r>
            <a:endParaRPr lang="fr-FR" b="1" dirty="0" smtClean="0">
              <a:solidFill>
                <a:schemeClr val="bg1"/>
              </a:solidFill>
              <a:latin typeface="Times New Roman" pitchFamily="18" charset="0"/>
              <a:cs typeface="Times New Roman" pitchFamily="18" charset="0"/>
            </a:endParaRPr>
          </a:p>
        </p:txBody>
      </p:sp>
      <p:sp>
        <p:nvSpPr>
          <p:cNvPr id="82" name="Parallélogramme 81"/>
          <p:cNvSpPr/>
          <p:nvPr/>
        </p:nvSpPr>
        <p:spPr>
          <a:xfrm>
            <a:off x="6084288" y="-24"/>
            <a:ext cx="1440000" cy="500042"/>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a:solidFill>
                  <a:schemeClr val="accent1">
                    <a:lumMod val="50000"/>
                  </a:schemeClr>
                </a:solidFill>
                <a:latin typeface="Times New Roman" pitchFamily="18" charset="0"/>
                <a:cs typeface="Times New Roman" pitchFamily="18" charset="0"/>
              </a:rPr>
              <a:t>Coherence</a:t>
            </a:r>
            <a:endParaRPr lang="fr-FR" sz="1400" b="1" dirty="0">
              <a:solidFill>
                <a:schemeClr val="accent1">
                  <a:lumMod val="50000"/>
                </a:schemeClr>
              </a:solidFill>
              <a:latin typeface="Times New Roman" pitchFamily="18" charset="0"/>
              <a:cs typeface="Times New Roman" pitchFamily="18" charset="0"/>
            </a:endParaRPr>
          </a:p>
        </p:txBody>
      </p:sp>
      <p:sp>
        <p:nvSpPr>
          <p:cNvPr id="83" name="Parallélogramme 8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b="1" dirty="0">
              <a:latin typeface="Times New Roman" pitchFamily="18" charset="0"/>
              <a:cs typeface="Times New Roman" pitchFamily="18" charset="0"/>
            </a:endParaRPr>
          </a:p>
        </p:txBody>
      </p:sp>
      <p:grpSp>
        <p:nvGrpSpPr>
          <p:cNvPr id="24" name="Group 58"/>
          <p:cNvGrpSpPr>
            <a:grpSpLocks/>
          </p:cNvGrpSpPr>
          <p:nvPr/>
        </p:nvGrpSpPr>
        <p:grpSpPr bwMode="auto">
          <a:xfrm rot="16200000" flipH="1">
            <a:off x="3852562" y="-654557"/>
            <a:ext cx="108000" cy="2916000"/>
            <a:chOff x="3424" y="1389"/>
            <a:chExt cx="182" cy="2132"/>
          </a:xfrm>
        </p:grpSpPr>
        <p:sp>
          <p:nvSpPr>
            <p:cNvPr id="25"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6"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21" name="Groupe 19"/>
          <p:cNvGrpSpPr/>
          <p:nvPr/>
        </p:nvGrpSpPr>
        <p:grpSpPr>
          <a:xfrm>
            <a:off x="-17445" y="459581"/>
            <a:ext cx="2517775" cy="665163"/>
            <a:chOff x="-17445" y="428604"/>
            <a:chExt cx="2517775" cy="665163"/>
          </a:xfrm>
        </p:grpSpPr>
        <p:pic>
          <p:nvPicPr>
            <p:cNvPr id="22"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23" name="TextBox 104"/>
            <p:cNvSpPr txBox="1"/>
            <p:nvPr/>
          </p:nvSpPr>
          <p:spPr>
            <a:xfrm>
              <a:off x="-32" y="476102"/>
              <a:ext cx="2500330" cy="584775"/>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Characteristics of good </a:t>
              </a:r>
              <a:r>
                <a:rPr lang="fr-FR" sz="1600" b="1" dirty="0" err="1">
                  <a:solidFill>
                    <a:schemeClr val="bg1"/>
                  </a:solidFill>
                  <a:latin typeface="Times New Roman" pitchFamily="18" charset="0"/>
                  <a:cs typeface="Times New Roman" pitchFamily="18" charset="0"/>
                </a:rPr>
                <a:t>paragraph</a:t>
              </a:r>
              <a:endParaRPr lang="fr-FR" sz="1600" b="1" dirty="0">
                <a:solidFill>
                  <a:schemeClr val="bg1"/>
                </a:solidFill>
                <a:latin typeface="Times New Roman" pitchFamily="18" charset="0"/>
                <a:cs typeface="Times New Roman" pitchFamily="18" charset="0"/>
              </a:endParaRPr>
            </a:p>
          </p:txBody>
        </p:sp>
      </p:grpSp>
      <p:pic>
        <p:nvPicPr>
          <p:cNvPr id="27" name="Picture 2" descr="C:\Users\must19\Desktop\taous ppt\Spheres\CRIMSON.png"/>
          <p:cNvPicPr>
            <a:picLocks noChangeAspect="1" noChangeArrowheads="1"/>
          </p:cNvPicPr>
          <p:nvPr/>
        </p:nvPicPr>
        <p:blipFill>
          <a:blip r:embed="rId4" cstate="print"/>
          <a:srcRect/>
          <a:stretch>
            <a:fillRect/>
          </a:stretch>
        </p:blipFill>
        <p:spPr bwMode="auto">
          <a:xfrm>
            <a:off x="6467219" y="571691"/>
            <a:ext cx="481045" cy="481045"/>
          </a:xfrm>
          <a:prstGeom prst="rect">
            <a:avLst/>
          </a:prstGeom>
          <a:ln>
            <a:noFill/>
          </a:ln>
          <a:effectLst>
            <a:outerShdw blurRad="190500" algn="tl" rotWithShape="0">
              <a:srgbClr val="000000">
                <a:alpha val="70000"/>
              </a:srgbClr>
            </a:outerShdw>
          </a:effectLst>
        </p:spPr>
      </p:pic>
      <p:sp>
        <p:nvSpPr>
          <p:cNvPr id="28" name="مربع نص 27"/>
          <p:cNvSpPr txBox="1"/>
          <p:nvPr/>
        </p:nvSpPr>
        <p:spPr>
          <a:xfrm>
            <a:off x="7308304" y="116632"/>
            <a:ext cx="1800200" cy="338554"/>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Completeness</a:t>
            </a:r>
          </a:p>
        </p:txBody>
      </p:sp>
      <p:sp>
        <p:nvSpPr>
          <p:cNvPr id="2" name="مربع نص 1"/>
          <p:cNvSpPr txBox="1"/>
          <p:nvPr/>
        </p:nvSpPr>
        <p:spPr>
          <a:xfrm>
            <a:off x="539552" y="1484784"/>
            <a:ext cx="6768752" cy="646331"/>
          </a:xfrm>
          <a:prstGeom prst="rect">
            <a:avLst/>
          </a:prstGeom>
          <a:noFill/>
        </p:spPr>
        <p:txBody>
          <a:bodyPr wrap="square" rtlCol="0">
            <a:spAutoFit/>
          </a:bodyPr>
          <a:lstStyle/>
          <a:p>
            <a:pPr algn="just">
              <a:lnSpc>
                <a:spcPct val="150000"/>
              </a:lnSpc>
            </a:pPr>
            <a:r>
              <a:rPr lang="en-US"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Transitional  devices</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connecting</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words</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a:t>
            </a:r>
            <a:endParaRPr lang="en-US"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31" name="TextBox 2"/>
          <p:cNvSpPr txBox="1"/>
          <p:nvPr/>
        </p:nvSpPr>
        <p:spPr>
          <a:xfrm>
            <a:off x="539552" y="2060848"/>
            <a:ext cx="8136904" cy="4093428"/>
          </a:xfrm>
          <a:prstGeom prst="rect">
            <a:avLst/>
          </a:prstGeom>
          <a:noFill/>
        </p:spPr>
        <p:txBody>
          <a:bodyPr wrap="square" rtlCol="0">
            <a:spAutoFit/>
          </a:bodyPr>
          <a:lstStyle/>
          <a:p>
            <a:pPr indent="457200" algn="just">
              <a:lnSpc>
                <a:spcPct val="150000"/>
              </a:lnSpc>
            </a:pPr>
            <a:r>
              <a:rPr lang="en-US" sz="2000" b="1" dirty="0" smtClean="0">
                <a:solidFill>
                  <a:srgbClr val="663300"/>
                </a:solidFill>
                <a:latin typeface="Times New Roman" panose="02020603050405020304" pitchFamily="18" charset="0"/>
                <a:cs typeface="Times New Roman" panose="02020603050405020304" pitchFamily="18" charset="0"/>
              </a:rPr>
              <a:t>Transitional </a:t>
            </a:r>
            <a:r>
              <a:rPr lang="en-US" sz="2000" b="1" dirty="0">
                <a:solidFill>
                  <a:srgbClr val="663300"/>
                </a:solidFill>
                <a:latin typeface="Times New Roman" panose="02020603050405020304" pitchFamily="18" charset="0"/>
                <a:cs typeface="Times New Roman" panose="02020603050405020304" pitchFamily="18" charset="0"/>
              </a:rPr>
              <a:t>devices help you carry over a thought from one sentence to another, from one idea to another, or from one paragraph to another with words or phrases. Transitional devices link </a:t>
            </a:r>
            <a:r>
              <a:rPr lang="en-US" sz="2000" b="1" dirty="0" smtClean="0">
                <a:solidFill>
                  <a:srgbClr val="663300"/>
                </a:solidFill>
                <a:latin typeface="Times New Roman" panose="02020603050405020304" pitchFamily="18" charset="0"/>
                <a:cs typeface="Times New Roman" panose="02020603050405020304" pitchFamily="18" charset="0"/>
              </a:rPr>
              <a:t>your sentences </a:t>
            </a:r>
            <a:r>
              <a:rPr lang="en-US" sz="2000" b="1" dirty="0">
                <a:solidFill>
                  <a:srgbClr val="663300"/>
                </a:solidFill>
                <a:latin typeface="Times New Roman" panose="02020603050405020304" pitchFamily="18" charset="0"/>
                <a:cs typeface="Times New Roman" panose="02020603050405020304" pitchFamily="18" charset="0"/>
              </a:rPr>
              <a:t>and paragraphs together smoothly so that there are no abrupt jumps or </a:t>
            </a:r>
            <a:r>
              <a:rPr lang="en-US" sz="2000" b="1" dirty="0" smtClean="0">
                <a:solidFill>
                  <a:srgbClr val="663300"/>
                </a:solidFill>
                <a:latin typeface="Times New Roman" panose="02020603050405020304" pitchFamily="18" charset="0"/>
                <a:cs typeface="Times New Roman" panose="02020603050405020304" pitchFamily="18" charset="0"/>
              </a:rPr>
              <a:t>breaks between ideas.</a:t>
            </a:r>
          </a:p>
          <a:p>
            <a:pPr indent="457200" algn="just">
              <a:lnSpc>
                <a:spcPct val="150000"/>
              </a:lnSpc>
            </a:pPr>
            <a:r>
              <a:rPr lang="en-US" sz="2000" b="1" dirty="0" smtClean="0">
                <a:solidFill>
                  <a:srgbClr val="663300"/>
                </a:solidFill>
                <a:latin typeface="Times New Roman" panose="02020603050405020304" pitchFamily="18" charset="0"/>
                <a:cs typeface="Times New Roman" panose="02020603050405020304" pitchFamily="18" charset="0"/>
              </a:rPr>
              <a:t>Transitional Devices are like signposts in a paragraph . They enable us to follow the writer’s line of thought by showing us how one sentence relates to another.</a:t>
            </a:r>
            <a:endParaRPr lang="en-US" sz="2000" b="1" dirty="0">
              <a:solidFill>
                <a:srgbClr val="663300"/>
              </a:solidFill>
              <a:latin typeface="Times New Roman" panose="02020603050405020304" pitchFamily="18" charset="0"/>
              <a:cs typeface="Times New Roman" panose="02020603050405020304" pitchFamily="18" charset="0"/>
            </a:endParaRPr>
          </a:p>
          <a:p>
            <a:pPr algn="just"/>
            <a:endParaRPr lang="en-US" sz="2000"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596594"/>
      </p:ext>
    </p:extLst>
  </p:cSld>
  <p:clrMapOvr>
    <a:masterClrMapping/>
  </p:clrMapOvr>
  <p:transition advTm="7526">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cxnSp>
        <p:nvCxnSpPr>
          <p:cNvPr id="72" name="Straight Arrow Connector 61"/>
          <p:cNvCxnSpPr/>
          <p:nvPr/>
        </p:nvCxnSpPr>
        <p:spPr>
          <a:xfrm>
            <a:off x="3923928" y="692696"/>
            <a:ext cx="43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5845504" y="-24206"/>
            <a:ext cx="108000" cy="1512000"/>
            <a:chOff x="3424" y="1389"/>
            <a:chExt cx="182" cy="2132"/>
          </a:xfrm>
        </p:grpSpPr>
        <p:sp>
          <p:nvSpPr>
            <p:cNvPr id="7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7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80" name="Parallélogramme 79"/>
          <p:cNvSpPr/>
          <p:nvPr/>
        </p:nvSpPr>
        <p:spPr>
          <a:xfrm>
            <a:off x="3131800" y="-24"/>
            <a:ext cx="1440000" cy="500042"/>
          </a:xfrm>
          <a:prstGeom prst="parallelogram">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b="1" dirty="0">
                <a:latin typeface="Times New Roman" pitchFamily="18" charset="0"/>
                <a:cs typeface="Times New Roman" pitchFamily="18" charset="0"/>
              </a:rPr>
              <a:t>Unity</a:t>
            </a:r>
          </a:p>
        </p:txBody>
      </p:sp>
      <p:sp>
        <p:nvSpPr>
          <p:cNvPr id="81" name="Parallélogramme 80"/>
          <p:cNvSpPr/>
          <p:nvPr/>
        </p:nvSpPr>
        <p:spPr>
          <a:xfrm>
            <a:off x="4571960" y="-24"/>
            <a:ext cx="1512000" cy="500042"/>
          </a:xfrm>
          <a:prstGeom prst="parallelogram">
            <a:avLst/>
          </a:prstGeom>
          <a:solidFill>
            <a:srgbClr val="009999"/>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pPr algn="ctr"/>
            <a:r>
              <a:rPr lang="fr-FR" b="1" dirty="0">
                <a:solidFill>
                  <a:schemeClr val="bg1"/>
                </a:solidFill>
                <a:latin typeface="Times New Roman" pitchFamily="18" charset="0"/>
                <a:cs typeface="Times New Roman" pitchFamily="18" charset="0"/>
              </a:rPr>
              <a:t>Order</a:t>
            </a:r>
            <a:endParaRPr lang="fr-FR" b="1" dirty="0" smtClean="0">
              <a:solidFill>
                <a:schemeClr val="bg1"/>
              </a:solidFill>
              <a:latin typeface="Times New Roman" pitchFamily="18" charset="0"/>
              <a:cs typeface="Times New Roman" pitchFamily="18" charset="0"/>
            </a:endParaRPr>
          </a:p>
        </p:txBody>
      </p:sp>
      <p:sp>
        <p:nvSpPr>
          <p:cNvPr id="82" name="Parallélogramme 81"/>
          <p:cNvSpPr/>
          <p:nvPr/>
        </p:nvSpPr>
        <p:spPr>
          <a:xfrm>
            <a:off x="6084288" y="-24"/>
            <a:ext cx="1440000" cy="500042"/>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a:solidFill>
                  <a:schemeClr val="accent1">
                    <a:lumMod val="50000"/>
                  </a:schemeClr>
                </a:solidFill>
                <a:latin typeface="Times New Roman" pitchFamily="18" charset="0"/>
                <a:cs typeface="Times New Roman" pitchFamily="18" charset="0"/>
              </a:rPr>
              <a:t>Coherence</a:t>
            </a:r>
            <a:endParaRPr lang="fr-FR" sz="1400" b="1" dirty="0">
              <a:solidFill>
                <a:schemeClr val="accent1">
                  <a:lumMod val="50000"/>
                </a:schemeClr>
              </a:solidFill>
              <a:latin typeface="Times New Roman" pitchFamily="18" charset="0"/>
              <a:cs typeface="Times New Roman" pitchFamily="18" charset="0"/>
            </a:endParaRPr>
          </a:p>
        </p:txBody>
      </p:sp>
      <p:sp>
        <p:nvSpPr>
          <p:cNvPr id="83" name="Parallélogramme 8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b="1" dirty="0">
              <a:latin typeface="Times New Roman" pitchFamily="18" charset="0"/>
              <a:cs typeface="Times New Roman" pitchFamily="18" charset="0"/>
            </a:endParaRPr>
          </a:p>
        </p:txBody>
      </p:sp>
      <p:grpSp>
        <p:nvGrpSpPr>
          <p:cNvPr id="24" name="Group 58"/>
          <p:cNvGrpSpPr>
            <a:grpSpLocks/>
          </p:cNvGrpSpPr>
          <p:nvPr/>
        </p:nvGrpSpPr>
        <p:grpSpPr bwMode="auto">
          <a:xfrm rot="16200000" flipH="1">
            <a:off x="3852562" y="-726206"/>
            <a:ext cx="108000" cy="2916000"/>
            <a:chOff x="3424" y="1389"/>
            <a:chExt cx="182" cy="2132"/>
          </a:xfrm>
        </p:grpSpPr>
        <p:sp>
          <p:nvSpPr>
            <p:cNvPr id="25"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6"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21" name="Groupe 19"/>
          <p:cNvGrpSpPr/>
          <p:nvPr/>
        </p:nvGrpSpPr>
        <p:grpSpPr>
          <a:xfrm>
            <a:off x="-17445" y="357166"/>
            <a:ext cx="2517775" cy="665163"/>
            <a:chOff x="-17445" y="428604"/>
            <a:chExt cx="2517775" cy="665163"/>
          </a:xfrm>
        </p:grpSpPr>
        <p:pic>
          <p:nvPicPr>
            <p:cNvPr id="22"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23" name="TextBox 104"/>
            <p:cNvSpPr txBox="1"/>
            <p:nvPr/>
          </p:nvSpPr>
          <p:spPr>
            <a:xfrm>
              <a:off x="-32" y="476102"/>
              <a:ext cx="2500330" cy="584775"/>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Characteristics of good </a:t>
              </a:r>
              <a:r>
                <a:rPr lang="fr-FR" sz="1600" b="1" dirty="0" err="1">
                  <a:solidFill>
                    <a:schemeClr val="bg1"/>
                  </a:solidFill>
                  <a:latin typeface="Times New Roman" pitchFamily="18" charset="0"/>
                  <a:cs typeface="Times New Roman" pitchFamily="18" charset="0"/>
                </a:rPr>
                <a:t>paragraph</a:t>
              </a:r>
              <a:endParaRPr lang="fr-FR" sz="1600" b="1" dirty="0">
                <a:solidFill>
                  <a:schemeClr val="bg1"/>
                </a:solidFill>
                <a:latin typeface="Times New Roman" pitchFamily="18" charset="0"/>
                <a:cs typeface="Times New Roman" pitchFamily="18" charset="0"/>
              </a:endParaRPr>
            </a:p>
          </p:txBody>
        </p:sp>
      </p:grpSp>
      <p:pic>
        <p:nvPicPr>
          <p:cNvPr id="27" name="Picture 2" descr="C:\Users\must19\Desktop\taous ppt\Spheres\CRIMSON.png"/>
          <p:cNvPicPr>
            <a:picLocks noChangeAspect="1" noChangeArrowheads="1"/>
          </p:cNvPicPr>
          <p:nvPr/>
        </p:nvPicPr>
        <p:blipFill>
          <a:blip r:embed="rId4" cstate="print"/>
          <a:srcRect/>
          <a:stretch>
            <a:fillRect/>
          </a:stretch>
        </p:blipFill>
        <p:spPr bwMode="auto">
          <a:xfrm>
            <a:off x="6444208" y="500042"/>
            <a:ext cx="481045" cy="481045"/>
          </a:xfrm>
          <a:prstGeom prst="rect">
            <a:avLst/>
          </a:prstGeom>
          <a:ln>
            <a:noFill/>
          </a:ln>
          <a:effectLst>
            <a:outerShdw blurRad="190500" algn="tl" rotWithShape="0">
              <a:srgbClr val="000000">
                <a:alpha val="70000"/>
              </a:srgbClr>
            </a:outerShdw>
          </a:effectLst>
        </p:spPr>
      </p:pic>
      <p:sp>
        <p:nvSpPr>
          <p:cNvPr id="28" name="مربع نص 27"/>
          <p:cNvSpPr txBox="1"/>
          <p:nvPr/>
        </p:nvSpPr>
        <p:spPr>
          <a:xfrm>
            <a:off x="7308304" y="116632"/>
            <a:ext cx="1800200" cy="338554"/>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Completeness</a:t>
            </a:r>
          </a:p>
        </p:txBody>
      </p:sp>
      <p:sp>
        <p:nvSpPr>
          <p:cNvPr id="29" name="TextBox 2"/>
          <p:cNvSpPr txBox="1"/>
          <p:nvPr/>
        </p:nvSpPr>
        <p:spPr>
          <a:xfrm>
            <a:off x="475690" y="1471924"/>
            <a:ext cx="1872208" cy="461665"/>
          </a:xfrm>
          <a:prstGeom prst="rect">
            <a:avLst/>
          </a:prstGeom>
          <a:noFill/>
        </p:spPr>
        <p:txBody>
          <a:bodyPr wrap="square" rtlCol="0">
            <a:spAutoFit/>
          </a:bodyPr>
          <a:lstStyle/>
          <a:p>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32" name="TextBox 5"/>
          <p:cNvSpPr txBox="1"/>
          <p:nvPr/>
        </p:nvSpPr>
        <p:spPr>
          <a:xfrm>
            <a:off x="461118" y="1933589"/>
            <a:ext cx="8352928" cy="4278094"/>
          </a:xfrm>
          <a:prstGeom prst="rect">
            <a:avLst/>
          </a:prstGeom>
          <a:noFill/>
        </p:spPr>
        <p:txBody>
          <a:bodyPr wrap="square" rtlCol="0">
            <a:spAutoFit/>
          </a:bodyPr>
          <a:lstStyle/>
          <a:p>
            <a:pPr algn="just"/>
            <a:r>
              <a:rPr lang="en-US" sz="1600" b="1" dirty="0">
                <a:solidFill>
                  <a:srgbClr val="663300"/>
                </a:solidFill>
                <a:latin typeface="Times New Roman" panose="02020603050405020304" pitchFamily="18" charset="0"/>
                <a:cs typeface="Times New Roman" panose="02020603050405020304" pitchFamily="18" charset="0"/>
              </a:rPr>
              <a:t>Paragraph - WITH transition words</a:t>
            </a:r>
          </a:p>
          <a:p>
            <a:pPr indent="432000" algn="just">
              <a:lnSpc>
                <a:spcPct val="150000"/>
              </a:lnSpc>
            </a:pPr>
            <a:r>
              <a:rPr lang="en-US" sz="1600" b="1" dirty="0">
                <a:solidFill>
                  <a:srgbClr val="663300"/>
                </a:solidFill>
                <a:latin typeface="Times New Roman" panose="02020603050405020304" pitchFamily="18" charset="0"/>
                <a:cs typeface="Times New Roman" panose="02020603050405020304" pitchFamily="18" charset="0"/>
              </a:rPr>
              <a:t>The concept of fairness is central to understanding plagiarism. Fairness means being </a:t>
            </a:r>
            <a:r>
              <a:rPr lang="en-US" sz="1600" b="1" dirty="0" smtClean="0">
                <a:solidFill>
                  <a:srgbClr val="663300"/>
                </a:solidFill>
                <a:latin typeface="Times New Roman" panose="02020603050405020304" pitchFamily="18" charset="0"/>
                <a:cs typeface="Times New Roman" panose="02020603050405020304" pitchFamily="18" charset="0"/>
              </a:rPr>
              <a:t>fair both </a:t>
            </a:r>
            <a:r>
              <a:rPr lang="en-US" sz="1600" b="1" dirty="0">
                <a:solidFill>
                  <a:srgbClr val="663300"/>
                </a:solidFill>
                <a:latin typeface="Times New Roman" panose="02020603050405020304" pitchFamily="18" charset="0"/>
                <a:cs typeface="Times New Roman" panose="02020603050405020304" pitchFamily="18" charset="0"/>
              </a:rPr>
              <a:t>to yourself and others.</a:t>
            </a:r>
            <a:r>
              <a:rPr lang="en-US" sz="1600" dirty="0" smtClean="0">
                <a:latin typeface="Times New Roman" panose="02020603050405020304" pitchFamily="18" charset="0"/>
                <a:cs typeface="Times New Roman" panose="02020603050405020304" pitchFamily="18" charset="0"/>
              </a:rPr>
              <a:t> </a:t>
            </a:r>
            <a:r>
              <a:rPr lang="en-US" sz="1600" b="1" dirty="0" smtClean="0">
                <a:solidFill>
                  <a:srgbClr val="A50021"/>
                </a:solidFill>
                <a:latin typeface="Times New Roman" panose="02020603050405020304" pitchFamily="18" charset="0"/>
                <a:cs typeface="Times New Roman" panose="02020603050405020304" pitchFamily="18" charset="0"/>
              </a:rPr>
              <a:t>Moreover</a:t>
            </a:r>
            <a:r>
              <a:rPr lang="en-US" sz="1600" dirty="0" smtClean="0">
                <a:solidFill>
                  <a:srgbClr val="996633"/>
                </a:solidFill>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 </a:t>
            </a:r>
            <a:r>
              <a:rPr lang="en-US" sz="1600" b="1" dirty="0">
                <a:solidFill>
                  <a:srgbClr val="663300"/>
                </a:solidFill>
                <a:latin typeface="Times New Roman" panose="02020603050405020304" pitchFamily="18" charset="0"/>
                <a:cs typeface="Times New Roman" panose="02020603050405020304" pitchFamily="18" charset="0"/>
              </a:rPr>
              <a:t>everybody both gives and receives their proper </a:t>
            </a:r>
            <a:r>
              <a:rPr lang="en-US" sz="1600" b="1" dirty="0" smtClean="0">
                <a:solidFill>
                  <a:srgbClr val="663300"/>
                </a:solidFill>
                <a:latin typeface="Times New Roman" panose="02020603050405020304" pitchFamily="18" charset="0"/>
                <a:cs typeface="Times New Roman" panose="02020603050405020304" pitchFamily="18" charset="0"/>
              </a:rPr>
              <a:t>due, and </a:t>
            </a:r>
            <a:r>
              <a:rPr lang="en-US" sz="1600" b="1" dirty="0">
                <a:solidFill>
                  <a:srgbClr val="663300"/>
                </a:solidFill>
                <a:latin typeface="Times New Roman" panose="02020603050405020304" pitchFamily="18" charset="0"/>
                <a:cs typeface="Times New Roman" panose="02020603050405020304" pitchFamily="18" charset="0"/>
              </a:rPr>
              <a:t>nobody has anything to complain about. </a:t>
            </a:r>
            <a:r>
              <a:rPr lang="en-US" sz="1600" b="1" dirty="0">
                <a:solidFill>
                  <a:srgbClr val="A50021"/>
                </a:solidFill>
                <a:latin typeface="Times New Roman" panose="02020603050405020304" pitchFamily="18" charset="0"/>
                <a:cs typeface="Times New Roman" panose="02020603050405020304" pitchFamily="18" charset="0"/>
              </a:rPr>
              <a:t>For example</a:t>
            </a:r>
            <a:r>
              <a:rPr lang="en-US" sz="1600" dirty="0">
                <a:latin typeface="Times New Roman" panose="02020603050405020304" pitchFamily="18" charset="0"/>
                <a:cs typeface="Times New Roman" panose="02020603050405020304" pitchFamily="18" charset="0"/>
              </a:rPr>
              <a:t>, </a:t>
            </a:r>
            <a:r>
              <a:rPr lang="en-US" sz="1600" b="1" dirty="0">
                <a:solidFill>
                  <a:srgbClr val="663300"/>
                </a:solidFill>
                <a:latin typeface="Times New Roman" panose="02020603050405020304" pitchFamily="18" charset="0"/>
                <a:cs typeface="Times New Roman" panose="02020603050405020304" pitchFamily="18" charset="0"/>
              </a:rPr>
              <a:t>an incident involving </a:t>
            </a:r>
            <a:r>
              <a:rPr lang="en-US" sz="1600" b="1" dirty="0" smtClean="0">
                <a:solidFill>
                  <a:srgbClr val="663300"/>
                </a:solidFill>
                <a:latin typeface="Times New Roman" panose="02020603050405020304" pitchFamily="18" charset="0"/>
                <a:cs typeface="Times New Roman" panose="02020603050405020304" pitchFamily="18" charset="0"/>
              </a:rPr>
              <a:t>unfairness could </a:t>
            </a:r>
            <a:r>
              <a:rPr lang="en-US" sz="1600" b="1" dirty="0">
                <a:solidFill>
                  <a:srgbClr val="663300"/>
                </a:solidFill>
                <a:latin typeface="Times New Roman" panose="02020603050405020304" pitchFamily="18" charset="0"/>
                <a:cs typeface="Times New Roman" panose="02020603050405020304" pitchFamily="18" charset="0"/>
              </a:rPr>
              <a:t>be taking someone else’s work and passing it off as your own.</a:t>
            </a:r>
            <a:r>
              <a:rPr lang="en-US" sz="1600" dirty="0">
                <a:latin typeface="Times New Roman" panose="02020603050405020304" pitchFamily="18" charset="0"/>
                <a:cs typeface="Times New Roman" panose="02020603050405020304" pitchFamily="18" charset="0"/>
              </a:rPr>
              <a:t> </a:t>
            </a:r>
            <a:r>
              <a:rPr lang="en-US" sz="1600" b="1" dirty="0">
                <a:solidFill>
                  <a:srgbClr val="A50021"/>
                </a:solidFill>
                <a:latin typeface="Times New Roman" panose="02020603050405020304" pitchFamily="18" charset="0"/>
                <a:cs typeface="Times New Roman" panose="02020603050405020304" pitchFamily="18" charset="0"/>
              </a:rPr>
              <a:t>As a result</a:t>
            </a:r>
            <a:r>
              <a:rPr lang="en-US" sz="1600" dirty="0">
                <a:latin typeface="Times New Roman" panose="02020603050405020304" pitchFamily="18" charset="0"/>
                <a:cs typeface="Times New Roman" panose="02020603050405020304" pitchFamily="18" charset="0"/>
              </a:rPr>
              <a:t>, </a:t>
            </a:r>
            <a:r>
              <a:rPr lang="en-US" sz="1600" b="1" dirty="0" smtClean="0">
                <a:solidFill>
                  <a:srgbClr val="663300"/>
                </a:solidFill>
                <a:latin typeface="Times New Roman" panose="02020603050405020304" pitchFamily="18" charset="0"/>
                <a:cs typeface="Times New Roman" panose="02020603050405020304" pitchFamily="18" charset="0"/>
              </a:rPr>
              <a:t>the person </a:t>
            </a:r>
            <a:r>
              <a:rPr lang="en-US" sz="1600" b="1" dirty="0">
                <a:solidFill>
                  <a:srgbClr val="663300"/>
                </a:solidFill>
                <a:latin typeface="Times New Roman" panose="02020603050405020304" pitchFamily="18" charset="0"/>
                <a:cs typeface="Times New Roman" panose="02020603050405020304" pitchFamily="18" charset="0"/>
              </a:rPr>
              <a:t>whose work has been taken receives no recognition or acknowledgment for </a:t>
            </a:r>
            <a:r>
              <a:rPr lang="en-US" sz="1600" b="1" dirty="0" smtClean="0">
                <a:solidFill>
                  <a:srgbClr val="663300"/>
                </a:solidFill>
                <a:latin typeface="Times New Roman" panose="02020603050405020304" pitchFamily="18" charset="0"/>
                <a:cs typeface="Times New Roman" panose="02020603050405020304" pitchFamily="18" charset="0"/>
              </a:rPr>
              <a:t>their research </a:t>
            </a:r>
            <a:r>
              <a:rPr lang="en-US" sz="1600" b="1" dirty="0">
                <a:solidFill>
                  <a:srgbClr val="663300"/>
                </a:solidFill>
                <a:latin typeface="Times New Roman" panose="02020603050405020304" pitchFamily="18" charset="0"/>
                <a:cs typeface="Times New Roman" panose="02020603050405020304" pitchFamily="18" charset="0"/>
              </a:rPr>
              <a:t>and thinking.</a:t>
            </a:r>
            <a:r>
              <a:rPr lang="en-US" sz="1600" dirty="0">
                <a:latin typeface="Times New Roman" panose="02020603050405020304" pitchFamily="18" charset="0"/>
                <a:cs typeface="Times New Roman" panose="02020603050405020304" pitchFamily="18" charset="0"/>
              </a:rPr>
              <a:t> </a:t>
            </a:r>
            <a:r>
              <a:rPr lang="en-US" sz="1600" b="1" dirty="0">
                <a:solidFill>
                  <a:srgbClr val="A50021"/>
                </a:solidFill>
                <a:latin typeface="Times New Roman" panose="02020603050405020304" pitchFamily="18" charset="0"/>
                <a:cs typeface="Times New Roman" panose="02020603050405020304" pitchFamily="18" charset="0"/>
              </a:rPr>
              <a:t>Furthermore</a:t>
            </a:r>
            <a:r>
              <a:rPr lang="en-US" sz="1600" dirty="0">
                <a:latin typeface="Times New Roman" panose="02020603050405020304" pitchFamily="18" charset="0"/>
                <a:cs typeface="Times New Roman" panose="02020603050405020304" pitchFamily="18" charset="0"/>
              </a:rPr>
              <a:t>, </a:t>
            </a:r>
            <a:r>
              <a:rPr lang="en-US" sz="1600" b="1" dirty="0">
                <a:solidFill>
                  <a:srgbClr val="663300"/>
                </a:solidFill>
                <a:latin typeface="Times New Roman" panose="02020603050405020304" pitchFamily="18" charset="0"/>
                <a:cs typeface="Times New Roman" panose="02020603050405020304" pitchFamily="18" charset="0"/>
              </a:rPr>
              <a:t>writers who </a:t>
            </a:r>
            <a:r>
              <a:rPr lang="en-US" sz="1600" b="1" dirty="0" err="1">
                <a:solidFill>
                  <a:srgbClr val="663300"/>
                </a:solidFill>
                <a:latin typeface="Times New Roman" panose="02020603050405020304" pitchFamily="18" charset="0"/>
                <a:cs typeface="Times New Roman" panose="02020603050405020304" pitchFamily="18" charset="0"/>
              </a:rPr>
              <a:t>plagiarise</a:t>
            </a:r>
            <a:r>
              <a:rPr lang="en-US" sz="1600" b="1" dirty="0">
                <a:solidFill>
                  <a:srgbClr val="663300"/>
                </a:solidFill>
                <a:latin typeface="Times New Roman" panose="02020603050405020304" pitchFamily="18" charset="0"/>
                <a:cs typeface="Times New Roman" panose="02020603050405020304" pitchFamily="18" charset="0"/>
              </a:rPr>
              <a:t> are not being fair to </a:t>
            </a:r>
            <a:r>
              <a:rPr lang="en-US" sz="1600" b="1" dirty="0" smtClean="0">
                <a:solidFill>
                  <a:srgbClr val="663300"/>
                </a:solidFill>
                <a:latin typeface="Times New Roman" panose="02020603050405020304" pitchFamily="18" charset="0"/>
                <a:cs typeface="Times New Roman" panose="02020603050405020304" pitchFamily="18" charset="0"/>
              </a:rPr>
              <a:t>themselves either because they </a:t>
            </a:r>
            <a:r>
              <a:rPr lang="en-US" sz="1600" b="1" dirty="0">
                <a:solidFill>
                  <a:srgbClr val="663300"/>
                </a:solidFill>
                <a:latin typeface="Times New Roman" panose="02020603050405020304" pitchFamily="18" charset="0"/>
                <a:cs typeface="Times New Roman" panose="02020603050405020304" pitchFamily="18" charset="0"/>
              </a:rPr>
              <a:t>are not developing their own independent academic skills. </a:t>
            </a:r>
            <a:r>
              <a:rPr lang="en-US" sz="1600" b="1" dirty="0" smtClean="0">
                <a:solidFill>
                  <a:srgbClr val="A50021"/>
                </a:solidFill>
                <a:latin typeface="Times New Roman" panose="02020603050405020304" pitchFamily="18" charset="0"/>
                <a:cs typeface="Times New Roman" panose="02020603050405020304" pitchFamily="18" charset="0"/>
              </a:rPr>
              <a:t>Therefore</a:t>
            </a:r>
            <a:r>
              <a:rPr lang="en-US" sz="1600" dirty="0" smtClean="0">
                <a:solidFill>
                  <a:srgbClr val="800000"/>
                </a:solidFill>
                <a:latin typeface="Times New Roman" panose="02020603050405020304" pitchFamily="18" charset="0"/>
                <a:cs typeface="Times New Roman" panose="02020603050405020304" pitchFamily="18" charset="0"/>
              </a:rPr>
              <a:t>, </a:t>
            </a:r>
            <a:r>
              <a:rPr lang="en-US" sz="1600" b="1" dirty="0" smtClean="0">
                <a:solidFill>
                  <a:srgbClr val="663300"/>
                </a:solidFill>
                <a:latin typeface="Times New Roman" panose="02020603050405020304" pitchFamily="18" charset="0"/>
                <a:cs typeface="Times New Roman" panose="02020603050405020304" pitchFamily="18" charset="0"/>
              </a:rPr>
              <a:t>students </a:t>
            </a:r>
            <a:r>
              <a:rPr lang="en-US" sz="1600" b="1" dirty="0">
                <a:solidFill>
                  <a:srgbClr val="663300"/>
                </a:solidFill>
                <a:latin typeface="Times New Roman" panose="02020603050405020304" pitchFamily="18" charset="0"/>
                <a:cs typeface="Times New Roman" panose="02020603050405020304" pitchFamily="18" charset="0"/>
              </a:rPr>
              <a:t>who </a:t>
            </a:r>
            <a:r>
              <a:rPr lang="en-US" sz="1600" b="1" dirty="0" smtClean="0">
                <a:solidFill>
                  <a:srgbClr val="663300"/>
                </a:solidFill>
                <a:latin typeface="Times New Roman" panose="02020603050405020304" pitchFamily="18" charset="0"/>
                <a:cs typeface="Times New Roman" panose="02020603050405020304" pitchFamily="18" charset="0"/>
              </a:rPr>
              <a:t>do their </a:t>
            </a:r>
            <a:r>
              <a:rPr lang="en-US" sz="1600" b="1" dirty="0">
                <a:solidFill>
                  <a:srgbClr val="663300"/>
                </a:solidFill>
                <a:latin typeface="Times New Roman" panose="02020603050405020304" pitchFamily="18" charset="0"/>
                <a:cs typeface="Times New Roman" panose="02020603050405020304" pitchFamily="18" charset="0"/>
              </a:rPr>
              <a:t>own work with due acknowledgement of the work of others </a:t>
            </a:r>
            <a:r>
              <a:rPr lang="en-US" sz="1600" b="1" dirty="0" smtClean="0">
                <a:solidFill>
                  <a:srgbClr val="663300"/>
                </a:solidFill>
                <a:latin typeface="Times New Roman" panose="02020603050405020304" pitchFamily="18" charset="0"/>
                <a:cs typeface="Times New Roman" panose="02020603050405020304" pitchFamily="18" charset="0"/>
              </a:rPr>
              <a:t>should develop </a:t>
            </a:r>
            <a:r>
              <a:rPr lang="en-US" sz="1600" b="1" dirty="0">
                <a:solidFill>
                  <a:srgbClr val="663300"/>
                </a:solidFill>
                <a:latin typeface="Times New Roman" panose="02020603050405020304" pitchFamily="18" charset="0"/>
                <a:cs typeface="Times New Roman" panose="02020603050405020304" pitchFamily="18" charset="0"/>
              </a:rPr>
              <a:t>their </a:t>
            </a:r>
            <a:r>
              <a:rPr lang="en-US" sz="1600" b="1" dirty="0" smtClean="0">
                <a:solidFill>
                  <a:srgbClr val="663300"/>
                </a:solidFill>
                <a:latin typeface="Times New Roman" panose="02020603050405020304" pitchFamily="18" charset="0"/>
                <a:cs typeface="Times New Roman" panose="02020603050405020304" pitchFamily="18" charset="0"/>
              </a:rPr>
              <a:t>own academic </a:t>
            </a:r>
            <a:r>
              <a:rPr lang="en-US" sz="1600" b="1" dirty="0">
                <a:solidFill>
                  <a:srgbClr val="663300"/>
                </a:solidFill>
                <a:latin typeface="Times New Roman" panose="02020603050405020304" pitchFamily="18" charset="0"/>
                <a:cs typeface="Times New Roman" panose="02020603050405020304" pitchFamily="18" charset="0"/>
              </a:rPr>
              <a:t>skills and self- confidence far more than those who </a:t>
            </a:r>
            <a:r>
              <a:rPr lang="en-US" sz="1600" b="1" dirty="0" smtClean="0">
                <a:solidFill>
                  <a:srgbClr val="663300"/>
                </a:solidFill>
                <a:latin typeface="Times New Roman" panose="02020603050405020304" pitchFamily="18" charset="0"/>
                <a:cs typeface="Times New Roman" panose="02020603050405020304" pitchFamily="18" charset="0"/>
              </a:rPr>
              <a:t>merely misuse </a:t>
            </a:r>
            <a:r>
              <a:rPr lang="en-US" sz="1600" b="1" dirty="0">
                <a:solidFill>
                  <a:srgbClr val="663300"/>
                </a:solidFill>
                <a:latin typeface="Times New Roman" panose="02020603050405020304" pitchFamily="18" charset="0"/>
                <a:cs typeface="Times New Roman" panose="02020603050405020304" pitchFamily="18" charset="0"/>
              </a:rPr>
              <a:t>the work of others.</a:t>
            </a:r>
          </a:p>
          <a:p>
            <a:pPr algn="just"/>
            <a:endParaRPr lang="fr-F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4194239"/>
      </p:ext>
    </p:extLst>
  </p:cSld>
  <p:clrMapOvr>
    <a:masterClrMapping/>
  </p:clrMapOvr>
  <p:transition spd="med" advTm="7526">
    <p:pull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cxnSp>
        <p:nvCxnSpPr>
          <p:cNvPr id="72" name="Straight Arrow Connector 61"/>
          <p:cNvCxnSpPr/>
          <p:nvPr/>
        </p:nvCxnSpPr>
        <p:spPr>
          <a:xfrm>
            <a:off x="3905960" y="692696"/>
            <a:ext cx="43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5845504" y="-24206"/>
            <a:ext cx="108000" cy="1512000"/>
            <a:chOff x="3424" y="1389"/>
            <a:chExt cx="182" cy="2132"/>
          </a:xfrm>
        </p:grpSpPr>
        <p:sp>
          <p:nvSpPr>
            <p:cNvPr id="7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7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80" name="Parallélogramme 79"/>
          <p:cNvSpPr/>
          <p:nvPr/>
        </p:nvSpPr>
        <p:spPr>
          <a:xfrm>
            <a:off x="3131800" y="-24"/>
            <a:ext cx="1440000" cy="500042"/>
          </a:xfrm>
          <a:prstGeom prst="parallelogram">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b="1" dirty="0">
                <a:latin typeface="Times New Roman" pitchFamily="18" charset="0"/>
                <a:cs typeface="Times New Roman" pitchFamily="18" charset="0"/>
              </a:rPr>
              <a:t>Unity</a:t>
            </a:r>
          </a:p>
        </p:txBody>
      </p:sp>
      <p:sp>
        <p:nvSpPr>
          <p:cNvPr id="81" name="Parallélogramme 80"/>
          <p:cNvSpPr/>
          <p:nvPr/>
        </p:nvSpPr>
        <p:spPr>
          <a:xfrm>
            <a:off x="4571960" y="-24"/>
            <a:ext cx="1512000" cy="500042"/>
          </a:xfrm>
          <a:prstGeom prst="parallelogram">
            <a:avLst/>
          </a:prstGeom>
          <a:solidFill>
            <a:srgbClr val="009999"/>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pPr algn="ctr"/>
            <a:r>
              <a:rPr lang="fr-FR" b="1" dirty="0">
                <a:solidFill>
                  <a:schemeClr val="bg1"/>
                </a:solidFill>
                <a:latin typeface="Times New Roman" pitchFamily="18" charset="0"/>
                <a:cs typeface="Times New Roman" pitchFamily="18" charset="0"/>
              </a:rPr>
              <a:t>Order</a:t>
            </a:r>
            <a:endParaRPr lang="fr-FR" b="1" dirty="0" smtClean="0">
              <a:solidFill>
                <a:schemeClr val="bg1"/>
              </a:solidFill>
              <a:latin typeface="Times New Roman" pitchFamily="18" charset="0"/>
              <a:cs typeface="Times New Roman" pitchFamily="18" charset="0"/>
            </a:endParaRPr>
          </a:p>
        </p:txBody>
      </p:sp>
      <p:sp>
        <p:nvSpPr>
          <p:cNvPr id="82" name="Parallélogramme 81"/>
          <p:cNvSpPr/>
          <p:nvPr/>
        </p:nvSpPr>
        <p:spPr>
          <a:xfrm>
            <a:off x="6084288" y="-24"/>
            <a:ext cx="1440000" cy="500042"/>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a:solidFill>
                  <a:schemeClr val="accent1">
                    <a:lumMod val="50000"/>
                  </a:schemeClr>
                </a:solidFill>
                <a:latin typeface="Times New Roman" pitchFamily="18" charset="0"/>
                <a:cs typeface="Times New Roman" pitchFamily="18" charset="0"/>
              </a:rPr>
              <a:t>Coherence</a:t>
            </a:r>
            <a:endParaRPr lang="fr-FR" sz="1400" b="1" dirty="0">
              <a:solidFill>
                <a:schemeClr val="accent1">
                  <a:lumMod val="50000"/>
                </a:schemeClr>
              </a:solidFill>
              <a:latin typeface="Times New Roman" pitchFamily="18" charset="0"/>
              <a:cs typeface="Times New Roman" pitchFamily="18" charset="0"/>
            </a:endParaRPr>
          </a:p>
        </p:txBody>
      </p:sp>
      <p:sp>
        <p:nvSpPr>
          <p:cNvPr id="83" name="Parallélogramme 8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b="1" dirty="0">
              <a:latin typeface="Times New Roman" pitchFamily="18" charset="0"/>
              <a:cs typeface="Times New Roman" pitchFamily="18" charset="0"/>
            </a:endParaRPr>
          </a:p>
        </p:txBody>
      </p:sp>
      <p:grpSp>
        <p:nvGrpSpPr>
          <p:cNvPr id="24" name="Group 58"/>
          <p:cNvGrpSpPr>
            <a:grpSpLocks/>
          </p:cNvGrpSpPr>
          <p:nvPr/>
        </p:nvGrpSpPr>
        <p:grpSpPr bwMode="auto">
          <a:xfrm rot="16200000" flipH="1">
            <a:off x="3852562" y="-726206"/>
            <a:ext cx="108000" cy="2916000"/>
            <a:chOff x="3424" y="1389"/>
            <a:chExt cx="182" cy="2132"/>
          </a:xfrm>
        </p:grpSpPr>
        <p:sp>
          <p:nvSpPr>
            <p:cNvPr id="25"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6"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21" name="Groupe 19"/>
          <p:cNvGrpSpPr/>
          <p:nvPr/>
        </p:nvGrpSpPr>
        <p:grpSpPr>
          <a:xfrm>
            <a:off x="-17445" y="357166"/>
            <a:ext cx="2517775" cy="665163"/>
            <a:chOff x="-17445" y="428604"/>
            <a:chExt cx="2517775" cy="665163"/>
          </a:xfrm>
        </p:grpSpPr>
        <p:pic>
          <p:nvPicPr>
            <p:cNvPr id="22"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23" name="TextBox 104"/>
            <p:cNvSpPr txBox="1"/>
            <p:nvPr/>
          </p:nvSpPr>
          <p:spPr>
            <a:xfrm>
              <a:off x="-32" y="476102"/>
              <a:ext cx="2500330" cy="584775"/>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Characteristics of good </a:t>
              </a:r>
              <a:r>
                <a:rPr lang="fr-FR" sz="1600" b="1" dirty="0" err="1">
                  <a:solidFill>
                    <a:schemeClr val="bg1"/>
                  </a:solidFill>
                  <a:latin typeface="Times New Roman" pitchFamily="18" charset="0"/>
                  <a:cs typeface="Times New Roman" pitchFamily="18" charset="0"/>
                </a:rPr>
                <a:t>paragraph</a:t>
              </a:r>
              <a:endParaRPr lang="fr-FR" sz="1600" b="1" dirty="0">
                <a:solidFill>
                  <a:schemeClr val="bg1"/>
                </a:solidFill>
                <a:latin typeface="Times New Roman" pitchFamily="18" charset="0"/>
                <a:cs typeface="Times New Roman" pitchFamily="18" charset="0"/>
              </a:endParaRPr>
            </a:p>
          </p:txBody>
        </p:sp>
      </p:grpSp>
      <p:pic>
        <p:nvPicPr>
          <p:cNvPr id="27" name="Picture 2" descr="C:\Users\must19\Desktop\taous ppt\Spheres\CRIMSON.png"/>
          <p:cNvPicPr>
            <a:picLocks noChangeAspect="1" noChangeArrowheads="1"/>
          </p:cNvPicPr>
          <p:nvPr/>
        </p:nvPicPr>
        <p:blipFill>
          <a:blip r:embed="rId4" cstate="print"/>
          <a:srcRect/>
          <a:stretch>
            <a:fillRect/>
          </a:stretch>
        </p:blipFill>
        <p:spPr bwMode="auto">
          <a:xfrm>
            <a:off x="6444208" y="500042"/>
            <a:ext cx="481045" cy="481045"/>
          </a:xfrm>
          <a:prstGeom prst="rect">
            <a:avLst/>
          </a:prstGeom>
          <a:ln>
            <a:noFill/>
          </a:ln>
          <a:effectLst>
            <a:outerShdw blurRad="190500" algn="tl" rotWithShape="0">
              <a:srgbClr val="000000">
                <a:alpha val="70000"/>
              </a:srgbClr>
            </a:outerShdw>
          </a:effectLst>
        </p:spPr>
      </p:pic>
      <p:sp>
        <p:nvSpPr>
          <p:cNvPr id="28" name="مربع نص 27"/>
          <p:cNvSpPr txBox="1"/>
          <p:nvPr/>
        </p:nvSpPr>
        <p:spPr>
          <a:xfrm>
            <a:off x="7308304" y="116632"/>
            <a:ext cx="1800200" cy="338554"/>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Completeness</a:t>
            </a:r>
          </a:p>
        </p:txBody>
      </p:sp>
      <p:sp>
        <p:nvSpPr>
          <p:cNvPr id="30" name="Rectangle 2"/>
          <p:cNvSpPr/>
          <p:nvPr/>
        </p:nvSpPr>
        <p:spPr>
          <a:xfrm>
            <a:off x="323528" y="1196752"/>
            <a:ext cx="8424936" cy="923330"/>
          </a:xfrm>
          <a:prstGeom prst="rect">
            <a:avLst/>
          </a:prstGeom>
        </p:spPr>
        <p:txBody>
          <a:bodyPr wrap="square">
            <a:spAutoFit/>
          </a:bodyPr>
          <a:lstStyle/>
          <a:p>
            <a:pPr indent="457200">
              <a:lnSpc>
                <a:spcPct val="150000"/>
              </a:lnSpc>
            </a:pPr>
            <a:r>
              <a:rPr lang="en-US"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Examples of transition signals and their </a:t>
            </a:r>
            <a:r>
              <a:rPr lang="en-US"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meaning</a:t>
            </a:r>
            <a:endParaRPr lang="en-US"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algn="just"/>
            <a:r>
              <a:rPr lang="en-US" b="1" dirty="0">
                <a:solidFill>
                  <a:srgbClr val="663300"/>
                </a:solidFill>
                <a:latin typeface="Times New Roman" panose="02020603050405020304" pitchFamily="18" charset="0"/>
                <a:cs typeface="Times New Roman" panose="02020603050405020304" pitchFamily="18" charset="0"/>
              </a:rPr>
              <a:t>This table provides a few of the most commonly used transition words.</a:t>
            </a:r>
            <a:endParaRPr lang="fr-FR" b="1" dirty="0">
              <a:solidFill>
                <a:srgbClr val="663300"/>
              </a:solidFill>
              <a:latin typeface="Times New Roman" panose="02020603050405020304" pitchFamily="18" charset="0"/>
              <a:cs typeface="Times New Roman" panose="02020603050405020304" pitchFamily="18" charset="0"/>
            </a:endParaRPr>
          </a:p>
        </p:txBody>
      </p:sp>
      <p:sp>
        <p:nvSpPr>
          <p:cNvPr id="31" name="TextBox 3"/>
          <p:cNvSpPr txBox="1"/>
          <p:nvPr/>
        </p:nvSpPr>
        <p:spPr>
          <a:xfrm>
            <a:off x="395536" y="1988840"/>
            <a:ext cx="8064896" cy="4401205"/>
          </a:xfrm>
          <a:prstGeom prst="rect">
            <a:avLst/>
          </a:prstGeom>
          <a:noFill/>
        </p:spPr>
        <p:txBody>
          <a:bodyPr wrap="square" rtlCol="0">
            <a:spAutoFit/>
          </a:bodyPr>
          <a:lstStyle/>
          <a:p>
            <a:pPr algn="just"/>
            <a:r>
              <a:rPr lang="en-US" sz="2000" b="1" u="sng" dirty="0">
                <a:solidFill>
                  <a:schemeClr val="accent1">
                    <a:lumMod val="50000"/>
                  </a:schemeClr>
                </a:solidFill>
                <a:latin typeface="Times New Roman" panose="02020603050405020304" pitchFamily="18" charset="0"/>
                <a:cs typeface="Times New Roman" panose="02020603050405020304" pitchFamily="18" charset="0"/>
              </a:rPr>
              <a:t>To Add:</a:t>
            </a:r>
          </a:p>
          <a:p>
            <a:pPr algn="just"/>
            <a:r>
              <a:rPr lang="en-US" sz="2000" b="1" dirty="0">
                <a:solidFill>
                  <a:srgbClr val="663300"/>
                </a:solidFill>
                <a:latin typeface="Times New Roman" panose="02020603050405020304" pitchFamily="18" charset="0"/>
                <a:cs typeface="Times New Roman" panose="02020603050405020304" pitchFamily="18" charset="0"/>
              </a:rPr>
              <a:t>and, again, and then, besides, equally important, finally, further, furthermore, nor, too, next, lastly, what's more, moreover, in addition, first (second, etc.),</a:t>
            </a:r>
          </a:p>
          <a:p>
            <a:pPr algn="just"/>
            <a:r>
              <a:rPr lang="en-US" sz="2000" b="1" u="sng" dirty="0">
                <a:solidFill>
                  <a:schemeClr val="accent1">
                    <a:lumMod val="50000"/>
                  </a:schemeClr>
                </a:solidFill>
                <a:latin typeface="Times New Roman" panose="02020603050405020304" pitchFamily="18" charset="0"/>
                <a:cs typeface="Times New Roman" panose="02020603050405020304" pitchFamily="18" charset="0"/>
              </a:rPr>
              <a:t>To </a:t>
            </a:r>
            <a:r>
              <a:rPr lang="en-US" sz="2000" b="1" u="sng" dirty="0" smtClean="0">
                <a:solidFill>
                  <a:schemeClr val="accent1">
                    <a:lumMod val="50000"/>
                  </a:schemeClr>
                </a:solidFill>
                <a:latin typeface="Times New Roman" panose="02020603050405020304" pitchFamily="18" charset="0"/>
                <a:cs typeface="Times New Roman" panose="02020603050405020304" pitchFamily="18" charset="0"/>
              </a:rPr>
              <a:t>Compare </a:t>
            </a:r>
            <a:r>
              <a:rPr lang="en-US" sz="2000" b="1" dirty="0" smtClean="0">
                <a:solidFill>
                  <a:schemeClr val="accent1">
                    <a:lumMod val="50000"/>
                  </a:schemeClr>
                </a:solidFill>
                <a:latin typeface="Times New Roman" panose="02020603050405020304" pitchFamily="18" charset="0"/>
                <a:cs typeface="Times New Roman" panose="02020603050405020304" pitchFamily="18" charset="0"/>
              </a:rPr>
              <a:t>:</a:t>
            </a:r>
          </a:p>
          <a:p>
            <a:pPr algn="just"/>
            <a:r>
              <a:rPr lang="en-US" sz="2000" b="1" dirty="0">
                <a:solidFill>
                  <a:srgbClr val="663300"/>
                </a:solidFill>
                <a:latin typeface="Times New Roman" panose="02020603050405020304" pitchFamily="18" charset="0"/>
                <a:cs typeface="Times New Roman" panose="02020603050405020304" pitchFamily="18" charset="0"/>
              </a:rPr>
              <a:t>whereas, but, yet, on the other hand, however, nevertheless, on the other hand, on the contrary, by comparison, where, compared to, up against, balanced against, </a:t>
            </a:r>
            <a:r>
              <a:rPr lang="en-US" sz="2000" b="1" dirty="0" err="1">
                <a:solidFill>
                  <a:srgbClr val="663300"/>
                </a:solidFill>
                <a:latin typeface="Times New Roman" panose="02020603050405020304" pitchFamily="18" charset="0"/>
                <a:cs typeface="Times New Roman" panose="02020603050405020304" pitchFamily="18" charset="0"/>
              </a:rPr>
              <a:t>vis</a:t>
            </a:r>
            <a:r>
              <a:rPr lang="en-US" sz="2000" b="1" dirty="0">
                <a:solidFill>
                  <a:srgbClr val="663300"/>
                </a:solidFill>
                <a:latin typeface="Times New Roman" panose="02020603050405020304" pitchFamily="18" charset="0"/>
                <a:cs typeface="Times New Roman" panose="02020603050405020304" pitchFamily="18" charset="0"/>
              </a:rPr>
              <a:t> a </a:t>
            </a:r>
            <a:r>
              <a:rPr lang="en-US" sz="2000" b="1" dirty="0" err="1">
                <a:solidFill>
                  <a:srgbClr val="663300"/>
                </a:solidFill>
                <a:latin typeface="Times New Roman" panose="02020603050405020304" pitchFamily="18" charset="0"/>
                <a:cs typeface="Times New Roman" panose="02020603050405020304" pitchFamily="18" charset="0"/>
              </a:rPr>
              <a:t>vis</a:t>
            </a:r>
            <a:r>
              <a:rPr lang="en-US" sz="2000" b="1" dirty="0">
                <a:solidFill>
                  <a:srgbClr val="663300"/>
                </a:solidFill>
                <a:latin typeface="Times New Roman" panose="02020603050405020304" pitchFamily="18" charset="0"/>
                <a:cs typeface="Times New Roman" panose="02020603050405020304" pitchFamily="18" charset="0"/>
              </a:rPr>
              <a:t>, but, although, conversely, meanwhile, after all, in contrast, although this may be true.</a:t>
            </a:r>
          </a:p>
          <a:p>
            <a:pPr algn="just"/>
            <a:r>
              <a:rPr lang="en-US" sz="2000" b="1" u="sng" dirty="0">
                <a:solidFill>
                  <a:schemeClr val="accent1">
                    <a:lumMod val="50000"/>
                  </a:schemeClr>
                </a:solidFill>
                <a:latin typeface="Times New Roman" panose="02020603050405020304" pitchFamily="18" charset="0"/>
                <a:cs typeface="Times New Roman" panose="02020603050405020304" pitchFamily="18" charset="0"/>
              </a:rPr>
              <a:t>To Prove:</a:t>
            </a:r>
          </a:p>
          <a:p>
            <a:pPr algn="just"/>
            <a:r>
              <a:rPr lang="en-US" sz="2000" b="1" dirty="0">
                <a:solidFill>
                  <a:srgbClr val="663300"/>
                </a:solidFill>
                <a:latin typeface="Times New Roman" panose="02020603050405020304" pitchFamily="18" charset="0"/>
                <a:cs typeface="Times New Roman" panose="02020603050405020304" pitchFamily="18" charset="0"/>
              </a:rPr>
              <a:t>because, for, since, for the same reason, obviously, evidently, furthermore, moreover, besides,</a:t>
            </a:r>
          </a:p>
          <a:p>
            <a:pPr algn="just"/>
            <a:r>
              <a:rPr lang="en-US" sz="2000" b="1" dirty="0">
                <a:solidFill>
                  <a:srgbClr val="663300"/>
                </a:solidFill>
                <a:latin typeface="Times New Roman" panose="02020603050405020304" pitchFamily="18" charset="0"/>
                <a:cs typeface="Times New Roman" panose="02020603050405020304" pitchFamily="18" charset="0"/>
              </a:rPr>
              <a:t>indeed, in fact, in addition, in any case, that is to Show </a:t>
            </a:r>
            <a:r>
              <a:rPr lang="en-US" sz="2000" b="1" dirty="0" err="1" smtClean="0">
                <a:solidFill>
                  <a:srgbClr val="663300"/>
                </a:solidFill>
                <a:latin typeface="Times New Roman" panose="02020603050405020304" pitchFamily="18" charset="0"/>
                <a:cs typeface="Times New Roman" panose="02020603050405020304" pitchFamily="18" charset="0"/>
              </a:rPr>
              <a:t>excepti</a:t>
            </a:r>
            <a:r>
              <a:rPr lang="en-US" sz="2000" b="1" dirty="0">
                <a:solidFill>
                  <a:srgbClr val="663300"/>
                </a:solidFill>
                <a:latin typeface="Times New Roman" panose="02020603050405020304" pitchFamily="18" charset="0"/>
                <a:cs typeface="Times New Roman" panose="02020603050405020304" pitchFamily="18" charset="0"/>
              </a:rPr>
              <a:t>.</a:t>
            </a:r>
          </a:p>
          <a:p>
            <a:pPr algn="just"/>
            <a:r>
              <a:rPr lang="en-US" sz="2000" b="1" dirty="0" smtClean="0">
                <a:solidFill>
                  <a:srgbClr val="996633"/>
                </a:solidFill>
                <a:latin typeface="Times New Roman" panose="02020603050405020304" pitchFamily="18" charset="0"/>
                <a:cs typeface="Times New Roman" panose="02020603050405020304" pitchFamily="18" charset="0"/>
              </a:rPr>
              <a:t> </a:t>
            </a:r>
            <a:endParaRPr lang="en-US" sz="2000" b="1" dirty="0">
              <a:solidFill>
                <a:srgbClr val="99663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6532665"/>
      </p:ext>
    </p:extLst>
  </p:cSld>
  <p:clrMapOvr>
    <a:masterClrMapping/>
  </p:clrMapOvr>
  <p:transition advTm="7526">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cxnSp>
        <p:nvCxnSpPr>
          <p:cNvPr id="72" name="Straight Arrow Connector 61"/>
          <p:cNvCxnSpPr/>
          <p:nvPr/>
        </p:nvCxnSpPr>
        <p:spPr>
          <a:xfrm>
            <a:off x="3923928" y="692696"/>
            <a:ext cx="43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5845504" y="-24206"/>
            <a:ext cx="108000" cy="1512000"/>
            <a:chOff x="3424" y="1389"/>
            <a:chExt cx="182" cy="2132"/>
          </a:xfrm>
        </p:grpSpPr>
        <p:sp>
          <p:nvSpPr>
            <p:cNvPr id="7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7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80" name="Parallélogramme 79"/>
          <p:cNvSpPr/>
          <p:nvPr/>
        </p:nvSpPr>
        <p:spPr>
          <a:xfrm>
            <a:off x="3131800" y="-24"/>
            <a:ext cx="1440000" cy="500042"/>
          </a:xfrm>
          <a:prstGeom prst="parallelogram">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b="1" dirty="0">
                <a:latin typeface="Times New Roman" pitchFamily="18" charset="0"/>
                <a:cs typeface="Times New Roman" pitchFamily="18" charset="0"/>
              </a:rPr>
              <a:t>Unity</a:t>
            </a:r>
          </a:p>
        </p:txBody>
      </p:sp>
      <p:sp>
        <p:nvSpPr>
          <p:cNvPr id="81" name="Parallélogramme 80"/>
          <p:cNvSpPr/>
          <p:nvPr/>
        </p:nvSpPr>
        <p:spPr>
          <a:xfrm>
            <a:off x="4571960" y="-24"/>
            <a:ext cx="1512000" cy="500042"/>
          </a:xfrm>
          <a:prstGeom prst="parallelogram">
            <a:avLst/>
          </a:prstGeom>
          <a:solidFill>
            <a:srgbClr val="009999"/>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pPr algn="ctr"/>
            <a:r>
              <a:rPr lang="fr-FR" b="1" dirty="0">
                <a:solidFill>
                  <a:schemeClr val="bg1"/>
                </a:solidFill>
                <a:latin typeface="Times New Roman" pitchFamily="18" charset="0"/>
                <a:cs typeface="Times New Roman" pitchFamily="18" charset="0"/>
              </a:rPr>
              <a:t>Order</a:t>
            </a:r>
            <a:endParaRPr lang="fr-FR" b="1" dirty="0" smtClean="0">
              <a:solidFill>
                <a:schemeClr val="bg1"/>
              </a:solidFill>
              <a:latin typeface="Times New Roman" pitchFamily="18" charset="0"/>
              <a:cs typeface="Times New Roman" pitchFamily="18" charset="0"/>
            </a:endParaRPr>
          </a:p>
        </p:txBody>
      </p:sp>
      <p:sp>
        <p:nvSpPr>
          <p:cNvPr id="82" name="Parallélogramme 81"/>
          <p:cNvSpPr/>
          <p:nvPr/>
        </p:nvSpPr>
        <p:spPr>
          <a:xfrm>
            <a:off x="6084288" y="-24"/>
            <a:ext cx="1440000" cy="500042"/>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a:solidFill>
                  <a:schemeClr val="accent1">
                    <a:lumMod val="50000"/>
                  </a:schemeClr>
                </a:solidFill>
                <a:latin typeface="Times New Roman" pitchFamily="18" charset="0"/>
                <a:cs typeface="Times New Roman" pitchFamily="18" charset="0"/>
              </a:rPr>
              <a:t>Coherence</a:t>
            </a:r>
            <a:endParaRPr lang="fr-FR" sz="1400" b="1" dirty="0">
              <a:solidFill>
                <a:schemeClr val="accent1">
                  <a:lumMod val="50000"/>
                </a:schemeClr>
              </a:solidFill>
              <a:latin typeface="Times New Roman" pitchFamily="18" charset="0"/>
              <a:cs typeface="Times New Roman" pitchFamily="18" charset="0"/>
            </a:endParaRPr>
          </a:p>
        </p:txBody>
      </p:sp>
      <p:sp>
        <p:nvSpPr>
          <p:cNvPr id="83" name="Parallélogramme 8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b="1" dirty="0">
              <a:latin typeface="Times New Roman" pitchFamily="18" charset="0"/>
              <a:cs typeface="Times New Roman" pitchFamily="18" charset="0"/>
            </a:endParaRPr>
          </a:p>
        </p:txBody>
      </p:sp>
      <p:grpSp>
        <p:nvGrpSpPr>
          <p:cNvPr id="24" name="Group 58"/>
          <p:cNvGrpSpPr>
            <a:grpSpLocks/>
          </p:cNvGrpSpPr>
          <p:nvPr/>
        </p:nvGrpSpPr>
        <p:grpSpPr bwMode="auto">
          <a:xfrm rot="16200000" flipH="1">
            <a:off x="3852562" y="-726206"/>
            <a:ext cx="108000" cy="2916000"/>
            <a:chOff x="3424" y="1389"/>
            <a:chExt cx="182" cy="2132"/>
          </a:xfrm>
        </p:grpSpPr>
        <p:sp>
          <p:nvSpPr>
            <p:cNvPr id="25"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6"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21" name="Groupe 19"/>
          <p:cNvGrpSpPr/>
          <p:nvPr/>
        </p:nvGrpSpPr>
        <p:grpSpPr>
          <a:xfrm>
            <a:off x="-17445" y="357166"/>
            <a:ext cx="2517775" cy="665163"/>
            <a:chOff x="-17445" y="428604"/>
            <a:chExt cx="2517775" cy="665163"/>
          </a:xfrm>
        </p:grpSpPr>
        <p:pic>
          <p:nvPicPr>
            <p:cNvPr id="22"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23" name="TextBox 104"/>
            <p:cNvSpPr txBox="1"/>
            <p:nvPr/>
          </p:nvSpPr>
          <p:spPr>
            <a:xfrm>
              <a:off x="-32" y="476102"/>
              <a:ext cx="2500330" cy="584775"/>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Characteristics of good </a:t>
              </a:r>
              <a:r>
                <a:rPr lang="fr-FR" sz="1600" b="1" dirty="0" err="1">
                  <a:solidFill>
                    <a:schemeClr val="bg1"/>
                  </a:solidFill>
                  <a:latin typeface="Times New Roman" pitchFamily="18" charset="0"/>
                  <a:cs typeface="Times New Roman" pitchFamily="18" charset="0"/>
                </a:rPr>
                <a:t>paragraph</a:t>
              </a:r>
              <a:endParaRPr lang="fr-FR" sz="1600" b="1" dirty="0">
                <a:solidFill>
                  <a:schemeClr val="bg1"/>
                </a:solidFill>
                <a:latin typeface="Times New Roman" pitchFamily="18" charset="0"/>
                <a:cs typeface="Times New Roman" pitchFamily="18" charset="0"/>
              </a:endParaRPr>
            </a:p>
          </p:txBody>
        </p:sp>
      </p:grpSp>
      <p:pic>
        <p:nvPicPr>
          <p:cNvPr id="27" name="Picture 2" descr="C:\Users\must19\Desktop\taous ppt\Spheres\CRIMSON.png"/>
          <p:cNvPicPr>
            <a:picLocks noChangeAspect="1" noChangeArrowheads="1"/>
          </p:cNvPicPr>
          <p:nvPr/>
        </p:nvPicPr>
        <p:blipFill>
          <a:blip r:embed="rId4" cstate="print"/>
          <a:srcRect/>
          <a:stretch>
            <a:fillRect/>
          </a:stretch>
        </p:blipFill>
        <p:spPr bwMode="auto">
          <a:xfrm>
            <a:off x="6444208" y="500042"/>
            <a:ext cx="481045" cy="481045"/>
          </a:xfrm>
          <a:prstGeom prst="rect">
            <a:avLst/>
          </a:prstGeom>
          <a:ln>
            <a:noFill/>
          </a:ln>
          <a:effectLst>
            <a:outerShdw blurRad="190500" algn="tl" rotWithShape="0">
              <a:srgbClr val="000000">
                <a:alpha val="70000"/>
              </a:srgbClr>
            </a:outerShdw>
          </a:effectLst>
        </p:spPr>
      </p:pic>
      <p:sp>
        <p:nvSpPr>
          <p:cNvPr id="28" name="مربع نص 27"/>
          <p:cNvSpPr txBox="1"/>
          <p:nvPr/>
        </p:nvSpPr>
        <p:spPr>
          <a:xfrm>
            <a:off x="7308304" y="116632"/>
            <a:ext cx="1800200" cy="338554"/>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Completeness</a:t>
            </a:r>
          </a:p>
        </p:txBody>
      </p:sp>
      <p:sp>
        <p:nvSpPr>
          <p:cNvPr id="29" name="TextBox 3"/>
          <p:cNvSpPr txBox="1"/>
          <p:nvPr/>
        </p:nvSpPr>
        <p:spPr>
          <a:xfrm>
            <a:off x="432024" y="1423804"/>
            <a:ext cx="8316440" cy="4093428"/>
          </a:xfrm>
          <a:prstGeom prst="rect">
            <a:avLst/>
          </a:prstGeom>
          <a:noFill/>
        </p:spPr>
        <p:txBody>
          <a:bodyPr wrap="square" rtlCol="0">
            <a:spAutoFit/>
          </a:bodyPr>
          <a:lstStyle/>
          <a:p>
            <a:pPr algn="just"/>
            <a:r>
              <a:rPr lang="en-US" sz="2000" b="1" u="sng" dirty="0">
                <a:solidFill>
                  <a:schemeClr val="accent1">
                    <a:lumMod val="50000"/>
                  </a:schemeClr>
                </a:solidFill>
                <a:latin typeface="Times New Roman" panose="02020603050405020304" pitchFamily="18" charset="0"/>
                <a:cs typeface="Times New Roman" panose="02020603050405020304" pitchFamily="18" charset="0"/>
              </a:rPr>
              <a:t>To Show Exception:</a:t>
            </a:r>
          </a:p>
          <a:p>
            <a:pPr algn="just"/>
            <a:r>
              <a:rPr lang="en-US" sz="2000" b="1" dirty="0">
                <a:solidFill>
                  <a:srgbClr val="663300"/>
                </a:solidFill>
                <a:latin typeface="Times New Roman" panose="02020603050405020304" pitchFamily="18" charset="0"/>
                <a:cs typeface="Times New Roman" panose="02020603050405020304" pitchFamily="18" charset="0"/>
              </a:rPr>
              <a:t>yet, still, however, nevertheless, in spite of, despite, of course, once in a while, sometimes</a:t>
            </a:r>
          </a:p>
          <a:p>
            <a:pPr algn="just"/>
            <a:r>
              <a:rPr lang="en-US" sz="2000" b="1" u="sng" dirty="0" smtClean="0">
                <a:solidFill>
                  <a:schemeClr val="accent1">
                    <a:lumMod val="50000"/>
                  </a:schemeClr>
                </a:solidFill>
                <a:latin typeface="Times New Roman" panose="02020603050405020304" pitchFamily="18" charset="0"/>
                <a:cs typeface="Times New Roman" panose="02020603050405020304" pitchFamily="18" charset="0"/>
              </a:rPr>
              <a:t>To Show Time:</a:t>
            </a:r>
          </a:p>
          <a:p>
            <a:pPr algn="just"/>
            <a:r>
              <a:rPr lang="en-US" sz="2000" b="1" dirty="0" smtClean="0">
                <a:solidFill>
                  <a:srgbClr val="663300"/>
                </a:solidFill>
                <a:latin typeface="Times New Roman" panose="02020603050405020304" pitchFamily="18" charset="0"/>
                <a:cs typeface="Times New Roman" panose="02020603050405020304" pitchFamily="18" charset="0"/>
              </a:rPr>
              <a:t>immediately, thereafter, soon, after a few hours, finally, then, later, previously, formerly, first (second</a:t>
            </a:r>
            <a:r>
              <a:rPr lang="en-US" sz="2000" b="1" dirty="0">
                <a:solidFill>
                  <a:srgbClr val="663300"/>
                </a:solidFill>
                <a:latin typeface="Times New Roman" panose="02020603050405020304" pitchFamily="18" charset="0"/>
                <a:cs typeface="Times New Roman" panose="02020603050405020304" pitchFamily="18" charset="0"/>
              </a:rPr>
              <a:t>, etc.), next, and </a:t>
            </a:r>
            <a:r>
              <a:rPr lang="en-US" sz="2000" b="1" dirty="0" smtClean="0">
                <a:solidFill>
                  <a:srgbClr val="663300"/>
                </a:solidFill>
                <a:latin typeface="Times New Roman" panose="02020603050405020304" pitchFamily="18" charset="0"/>
                <a:cs typeface="Times New Roman" panose="02020603050405020304" pitchFamily="18" charset="0"/>
              </a:rPr>
              <a:t>then.</a:t>
            </a:r>
            <a:endParaRPr lang="en-US" sz="2000" b="1" dirty="0">
              <a:solidFill>
                <a:srgbClr val="663300"/>
              </a:solidFill>
              <a:latin typeface="Times New Roman" panose="02020603050405020304" pitchFamily="18" charset="0"/>
              <a:cs typeface="Times New Roman" panose="02020603050405020304" pitchFamily="18" charset="0"/>
            </a:endParaRPr>
          </a:p>
          <a:p>
            <a:pPr algn="just"/>
            <a:r>
              <a:rPr lang="en-US" sz="2000" b="1" u="sng" dirty="0">
                <a:solidFill>
                  <a:schemeClr val="accent1">
                    <a:lumMod val="50000"/>
                  </a:schemeClr>
                </a:solidFill>
                <a:latin typeface="Times New Roman" panose="02020603050405020304" pitchFamily="18" charset="0"/>
                <a:cs typeface="Times New Roman" panose="02020603050405020304" pitchFamily="18" charset="0"/>
              </a:rPr>
              <a:t>To Repeat:</a:t>
            </a:r>
          </a:p>
          <a:p>
            <a:pPr algn="just"/>
            <a:r>
              <a:rPr lang="en-US" sz="2000" b="1" dirty="0">
                <a:solidFill>
                  <a:srgbClr val="663300"/>
                </a:solidFill>
                <a:latin typeface="Times New Roman" panose="02020603050405020304" pitchFamily="18" charset="0"/>
                <a:cs typeface="Times New Roman" panose="02020603050405020304" pitchFamily="18" charset="0"/>
              </a:rPr>
              <a:t>in brief, as I have said, as I have noted, as has been </a:t>
            </a:r>
            <a:r>
              <a:rPr lang="en-US" sz="2000" b="1" dirty="0" smtClean="0">
                <a:solidFill>
                  <a:srgbClr val="663300"/>
                </a:solidFill>
                <a:latin typeface="Times New Roman" panose="02020603050405020304" pitchFamily="18" charset="0"/>
                <a:cs typeface="Times New Roman" panose="02020603050405020304" pitchFamily="18" charset="0"/>
              </a:rPr>
              <a:t>noted.</a:t>
            </a:r>
            <a:endParaRPr lang="en-US" sz="2000" b="1" dirty="0">
              <a:solidFill>
                <a:srgbClr val="663300"/>
              </a:solidFill>
              <a:latin typeface="Times New Roman" panose="02020603050405020304" pitchFamily="18" charset="0"/>
              <a:cs typeface="Times New Roman" panose="02020603050405020304" pitchFamily="18" charset="0"/>
            </a:endParaRPr>
          </a:p>
          <a:p>
            <a:pPr algn="just"/>
            <a:r>
              <a:rPr lang="en-US" sz="2000" b="1" u="sng" dirty="0">
                <a:solidFill>
                  <a:schemeClr val="accent1">
                    <a:lumMod val="50000"/>
                  </a:schemeClr>
                </a:solidFill>
                <a:latin typeface="Times New Roman" panose="02020603050405020304" pitchFamily="18" charset="0"/>
                <a:cs typeface="Times New Roman" panose="02020603050405020304" pitchFamily="18" charset="0"/>
              </a:rPr>
              <a:t>To Emphasize:</a:t>
            </a:r>
          </a:p>
          <a:p>
            <a:pPr algn="just"/>
            <a:r>
              <a:rPr lang="en-US" sz="2000" b="1" dirty="0">
                <a:solidFill>
                  <a:srgbClr val="663300"/>
                </a:solidFill>
                <a:latin typeface="Times New Roman" panose="02020603050405020304" pitchFamily="18" charset="0"/>
                <a:cs typeface="Times New Roman" panose="02020603050405020304" pitchFamily="18" charset="0"/>
              </a:rPr>
              <a:t>definitely, extremely, obviously, in fact, indeed, in any case, absolutely, </a:t>
            </a:r>
            <a:r>
              <a:rPr lang="en-US" sz="2000" b="1" dirty="0" smtClean="0">
                <a:solidFill>
                  <a:srgbClr val="663300"/>
                </a:solidFill>
                <a:latin typeface="Times New Roman" panose="02020603050405020304" pitchFamily="18" charset="0"/>
                <a:cs typeface="Times New Roman" panose="02020603050405020304" pitchFamily="18" charset="0"/>
              </a:rPr>
              <a:t>positively, naturally, surprisingly</a:t>
            </a:r>
            <a:r>
              <a:rPr lang="en-US" sz="2000" b="1" dirty="0">
                <a:solidFill>
                  <a:srgbClr val="663300"/>
                </a:solidFill>
                <a:latin typeface="Times New Roman" panose="02020603050405020304" pitchFamily="18" charset="0"/>
                <a:cs typeface="Times New Roman" panose="02020603050405020304" pitchFamily="18" charset="0"/>
              </a:rPr>
              <a:t>, always, forever, perennially, eternally, never, emphatically, </a:t>
            </a:r>
            <a:r>
              <a:rPr lang="en-US" sz="2000" b="1" dirty="0" smtClean="0">
                <a:solidFill>
                  <a:srgbClr val="663300"/>
                </a:solidFill>
                <a:latin typeface="Times New Roman" panose="02020603050405020304" pitchFamily="18" charset="0"/>
                <a:cs typeface="Times New Roman" panose="02020603050405020304" pitchFamily="18" charset="0"/>
              </a:rPr>
              <a:t>unquestionably, without </a:t>
            </a:r>
            <a:r>
              <a:rPr lang="en-US" sz="2000" b="1" dirty="0">
                <a:solidFill>
                  <a:srgbClr val="663300"/>
                </a:solidFill>
                <a:latin typeface="Times New Roman" panose="02020603050405020304" pitchFamily="18" charset="0"/>
                <a:cs typeface="Times New Roman" panose="02020603050405020304" pitchFamily="18" charset="0"/>
              </a:rPr>
              <a:t>a doubt, certainly, undeniably, without reservation</a:t>
            </a:r>
            <a:endParaRPr lang="fr-FR" sz="2000"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198115"/>
      </p:ext>
    </p:extLst>
  </p:cSld>
  <p:clrMapOvr>
    <a:masterClrMapping/>
  </p:clrMapOvr>
  <p:transition advTm="7526">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cxnSp>
        <p:nvCxnSpPr>
          <p:cNvPr id="72" name="Straight Arrow Connector 61"/>
          <p:cNvCxnSpPr/>
          <p:nvPr/>
        </p:nvCxnSpPr>
        <p:spPr>
          <a:xfrm>
            <a:off x="3923928" y="692696"/>
            <a:ext cx="43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5845504" y="-24206"/>
            <a:ext cx="108000" cy="1512000"/>
            <a:chOff x="3424" y="1389"/>
            <a:chExt cx="182" cy="2132"/>
          </a:xfrm>
        </p:grpSpPr>
        <p:sp>
          <p:nvSpPr>
            <p:cNvPr id="7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7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80" name="Parallélogramme 79"/>
          <p:cNvSpPr/>
          <p:nvPr/>
        </p:nvSpPr>
        <p:spPr>
          <a:xfrm>
            <a:off x="3131800" y="-24"/>
            <a:ext cx="1440000" cy="500042"/>
          </a:xfrm>
          <a:prstGeom prst="parallelogram">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b="1" dirty="0">
                <a:latin typeface="Times New Roman" pitchFamily="18" charset="0"/>
                <a:cs typeface="Times New Roman" pitchFamily="18" charset="0"/>
              </a:rPr>
              <a:t>Unity</a:t>
            </a:r>
          </a:p>
        </p:txBody>
      </p:sp>
      <p:sp>
        <p:nvSpPr>
          <p:cNvPr id="81" name="Parallélogramme 80"/>
          <p:cNvSpPr/>
          <p:nvPr/>
        </p:nvSpPr>
        <p:spPr>
          <a:xfrm>
            <a:off x="4571960" y="-24"/>
            <a:ext cx="1512000" cy="500042"/>
          </a:xfrm>
          <a:prstGeom prst="parallelogram">
            <a:avLst/>
          </a:prstGeom>
          <a:solidFill>
            <a:srgbClr val="009999"/>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pPr algn="ctr"/>
            <a:r>
              <a:rPr lang="fr-FR" b="1" dirty="0">
                <a:solidFill>
                  <a:schemeClr val="bg1"/>
                </a:solidFill>
                <a:latin typeface="Times New Roman" pitchFamily="18" charset="0"/>
                <a:cs typeface="Times New Roman" pitchFamily="18" charset="0"/>
              </a:rPr>
              <a:t>Order</a:t>
            </a:r>
            <a:endParaRPr lang="fr-FR" b="1" dirty="0" smtClean="0">
              <a:solidFill>
                <a:schemeClr val="bg1"/>
              </a:solidFill>
              <a:latin typeface="Times New Roman" pitchFamily="18" charset="0"/>
              <a:cs typeface="Times New Roman" pitchFamily="18" charset="0"/>
            </a:endParaRPr>
          </a:p>
        </p:txBody>
      </p:sp>
      <p:sp>
        <p:nvSpPr>
          <p:cNvPr id="82" name="Parallélogramme 81"/>
          <p:cNvSpPr/>
          <p:nvPr/>
        </p:nvSpPr>
        <p:spPr>
          <a:xfrm>
            <a:off x="6084288" y="-24"/>
            <a:ext cx="1440000" cy="500042"/>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a:solidFill>
                  <a:schemeClr val="accent1">
                    <a:lumMod val="50000"/>
                  </a:schemeClr>
                </a:solidFill>
                <a:latin typeface="Times New Roman" pitchFamily="18" charset="0"/>
                <a:cs typeface="Times New Roman" pitchFamily="18" charset="0"/>
              </a:rPr>
              <a:t>Coherence</a:t>
            </a:r>
            <a:endParaRPr lang="fr-FR" sz="1400" b="1" dirty="0">
              <a:solidFill>
                <a:schemeClr val="accent1">
                  <a:lumMod val="50000"/>
                </a:schemeClr>
              </a:solidFill>
              <a:latin typeface="Times New Roman" pitchFamily="18" charset="0"/>
              <a:cs typeface="Times New Roman" pitchFamily="18" charset="0"/>
            </a:endParaRPr>
          </a:p>
        </p:txBody>
      </p:sp>
      <p:sp>
        <p:nvSpPr>
          <p:cNvPr id="83" name="Parallélogramme 8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b="1" dirty="0">
              <a:latin typeface="Times New Roman" pitchFamily="18" charset="0"/>
              <a:cs typeface="Times New Roman" pitchFamily="18" charset="0"/>
            </a:endParaRPr>
          </a:p>
        </p:txBody>
      </p:sp>
      <p:grpSp>
        <p:nvGrpSpPr>
          <p:cNvPr id="24" name="Group 58"/>
          <p:cNvGrpSpPr>
            <a:grpSpLocks/>
          </p:cNvGrpSpPr>
          <p:nvPr/>
        </p:nvGrpSpPr>
        <p:grpSpPr bwMode="auto">
          <a:xfrm rot="16200000" flipH="1">
            <a:off x="3852562" y="-726206"/>
            <a:ext cx="108000" cy="2916000"/>
            <a:chOff x="3424" y="1389"/>
            <a:chExt cx="182" cy="2132"/>
          </a:xfrm>
        </p:grpSpPr>
        <p:sp>
          <p:nvSpPr>
            <p:cNvPr id="25"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6"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21" name="Groupe 19"/>
          <p:cNvGrpSpPr/>
          <p:nvPr/>
        </p:nvGrpSpPr>
        <p:grpSpPr>
          <a:xfrm>
            <a:off x="-17445" y="357166"/>
            <a:ext cx="2517775" cy="665163"/>
            <a:chOff x="-17445" y="428604"/>
            <a:chExt cx="2517775" cy="665163"/>
          </a:xfrm>
        </p:grpSpPr>
        <p:pic>
          <p:nvPicPr>
            <p:cNvPr id="22"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23" name="TextBox 104"/>
            <p:cNvSpPr txBox="1"/>
            <p:nvPr/>
          </p:nvSpPr>
          <p:spPr>
            <a:xfrm>
              <a:off x="-32" y="476102"/>
              <a:ext cx="2500330" cy="584775"/>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Characteristics of good </a:t>
              </a:r>
              <a:r>
                <a:rPr lang="fr-FR" sz="1600" b="1" dirty="0" err="1">
                  <a:solidFill>
                    <a:schemeClr val="bg1"/>
                  </a:solidFill>
                  <a:latin typeface="Times New Roman" pitchFamily="18" charset="0"/>
                  <a:cs typeface="Times New Roman" pitchFamily="18" charset="0"/>
                </a:rPr>
                <a:t>paragraph</a:t>
              </a:r>
              <a:endParaRPr lang="fr-FR" sz="1600" b="1" dirty="0">
                <a:solidFill>
                  <a:schemeClr val="bg1"/>
                </a:solidFill>
                <a:latin typeface="Times New Roman" pitchFamily="18" charset="0"/>
                <a:cs typeface="Times New Roman" pitchFamily="18" charset="0"/>
              </a:endParaRPr>
            </a:p>
          </p:txBody>
        </p:sp>
      </p:grpSp>
      <p:pic>
        <p:nvPicPr>
          <p:cNvPr id="27" name="Picture 2" descr="C:\Users\must19\Desktop\taous ppt\Spheres\CRIMSON.png"/>
          <p:cNvPicPr>
            <a:picLocks noChangeAspect="1" noChangeArrowheads="1"/>
          </p:cNvPicPr>
          <p:nvPr/>
        </p:nvPicPr>
        <p:blipFill>
          <a:blip r:embed="rId4" cstate="print"/>
          <a:srcRect/>
          <a:stretch>
            <a:fillRect/>
          </a:stretch>
        </p:blipFill>
        <p:spPr bwMode="auto">
          <a:xfrm>
            <a:off x="6467219" y="500042"/>
            <a:ext cx="481045" cy="481045"/>
          </a:xfrm>
          <a:prstGeom prst="rect">
            <a:avLst/>
          </a:prstGeom>
          <a:ln>
            <a:noFill/>
          </a:ln>
          <a:effectLst>
            <a:outerShdw blurRad="190500" algn="tl" rotWithShape="0">
              <a:srgbClr val="000000">
                <a:alpha val="70000"/>
              </a:srgbClr>
            </a:outerShdw>
          </a:effectLst>
        </p:spPr>
      </p:pic>
      <p:sp>
        <p:nvSpPr>
          <p:cNvPr id="28" name="مربع نص 27"/>
          <p:cNvSpPr txBox="1"/>
          <p:nvPr/>
        </p:nvSpPr>
        <p:spPr>
          <a:xfrm>
            <a:off x="7308304" y="116632"/>
            <a:ext cx="1800200" cy="338554"/>
          </a:xfrm>
          <a:prstGeom prst="rect">
            <a:avLst/>
          </a:prstGeom>
          <a:noFill/>
        </p:spPr>
        <p:txBody>
          <a:bodyPr wrap="square" rtlCol="0">
            <a:spAutoFit/>
          </a:bodyPr>
          <a:lstStyle/>
          <a:p>
            <a:pPr algn="ctr"/>
            <a:r>
              <a:rPr lang="fr-FR" sz="1600" b="1" dirty="0">
                <a:solidFill>
                  <a:schemeClr val="bg1"/>
                </a:solidFill>
                <a:latin typeface="Times New Roman" pitchFamily="18" charset="0"/>
                <a:cs typeface="Times New Roman" pitchFamily="18" charset="0"/>
              </a:rPr>
              <a:t>Completeness</a:t>
            </a:r>
          </a:p>
        </p:txBody>
      </p:sp>
      <p:sp>
        <p:nvSpPr>
          <p:cNvPr id="20" name="TextBox 3"/>
          <p:cNvSpPr txBox="1"/>
          <p:nvPr/>
        </p:nvSpPr>
        <p:spPr>
          <a:xfrm>
            <a:off x="251520" y="1495812"/>
            <a:ext cx="8712968" cy="4093428"/>
          </a:xfrm>
          <a:prstGeom prst="rect">
            <a:avLst/>
          </a:prstGeom>
          <a:noFill/>
        </p:spPr>
        <p:txBody>
          <a:bodyPr wrap="square" rtlCol="0">
            <a:spAutoFit/>
          </a:bodyPr>
          <a:lstStyle/>
          <a:p>
            <a:pPr algn="just"/>
            <a:r>
              <a:rPr lang="en-US" sz="2000" b="1" u="sng" dirty="0">
                <a:solidFill>
                  <a:schemeClr val="accent1">
                    <a:lumMod val="50000"/>
                  </a:schemeClr>
                </a:solidFill>
                <a:latin typeface="Times New Roman" panose="02020603050405020304" pitchFamily="18" charset="0"/>
                <a:cs typeface="Times New Roman" panose="02020603050405020304" pitchFamily="18" charset="0"/>
              </a:rPr>
              <a:t>To Show Sequence:</a:t>
            </a:r>
          </a:p>
          <a:p>
            <a:pPr algn="just"/>
            <a:r>
              <a:rPr lang="en-US" sz="2000" b="1" dirty="0">
                <a:solidFill>
                  <a:srgbClr val="663300"/>
                </a:solidFill>
                <a:latin typeface="Times New Roman" panose="02020603050405020304" pitchFamily="18" charset="0"/>
                <a:cs typeface="Times New Roman" panose="02020603050405020304" pitchFamily="18" charset="0"/>
              </a:rPr>
              <a:t>first, second, third, and so forth. next, then, following this, at this time, now, at this point, </a:t>
            </a:r>
            <a:r>
              <a:rPr lang="en-US" sz="2000" b="1" dirty="0" smtClean="0">
                <a:solidFill>
                  <a:srgbClr val="663300"/>
                </a:solidFill>
                <a:latin typeface="Times New Roman" panose="02020603050405020304" pitchFamily="18" charset="0"/>
                <a:cs typeface="Times New Roman" panose="02020603050405020304" pitchFamily="18" charset="0"/>
              </a:rPr>
              <a:t>after, afterward, subsequently</a:t>
            </a:r>
            <a:r>
              <a:rPr lang="en-US" sz="2000" b="1" dirty="0">
                <a:solidFill>
                  <a:srgbClr val="663300"/>
                </a:solidFill>
                <a:latin typeface="Times New Roman" panose="02020603050405020304" pitchFamily="18" charset="0"/>
                <a:cs typeface="Times New Roman" panose="02020603050405020304" pitchFamily="18" charset="0"/>
              </a:rPr>
              <a:t>, finally, consequently, previously, before this, </a:t>
            </a:r>
            <a:r>
              <a:rPr lang="en-US" sz="2000" b="1" dirty="0" smtClean="0">
                <a:solidFill>
                  <a:srgbClr val="663300"/>
                </a:solidFill>
                <a:latin typeface="Times New Roman" panose="02020603050405020304" pitchFamily="18" charset="0"/>
                <a:cs typeface="Times New Roman" panose="02020603050405020304" pitchFamily="18" charset="0"/>
              </a:rPr>
              <a:t>simultaneously, concurrently</a:t>
            </a:r>
            <a:r>
              <a:rPr lang="en-US" sz="2000" b="1" dirty="0">
                <a:solidFill>
                  <a:srgbClr val="663300"/>
                </a:solidFill>
                <a:latin typeface="Times New Roman" panose="02020603050405020304" pitchFamily="18" charset="0"/>
                <a:cs typeface="Times New Roman" panose="02020603050405020304" pitchFamily="18" charset="0"/>
              </a:rPr>
              <a:t>, thus, therefore, hence, next, and then, </a:t>
            </a:r>
            <a:r>
              <a:rPr lang="en-US" sz="2000" b="1" dirty="0" smtClean="0">
                <a:solidFill>
                  <a:srgbClr val="663300"/>
                </a:solidFill>
                <a:latin typeface="Times New Roman" panose="02020603050405020304" pitchFamily="18" charset="0"/>
                <a:cs typeface="Times New Roman" panose="02020603050405020304" pitchFamily="18" charset="0"/>
              </a:rPr>
              <a:t>soon.</a:t>
            </a:r>
            <a:endParaRPr lang="en-US" sz="2000" b="1" dirty="0">
              <a:solidFill>
                <a:srgbClr val="663300"/>
              </a:solidFill>
              <a:latin typeface="Times New Roman" panose="02020603050405020304" pitchFamily="18" charset="0"/>
              <a:cs typeface="Times New Roman" panose="02020603050405020304" pitchFamily="18" charset="0"/>
            </a:endParaRPr>
          </a:p>
          <a:p>
            <a:pPr algn="just"/>
            <a:r>
              <a:rPr lang="en-US" sz="2000" b="1" u="sng" dirty="0">
                <a:solidFill>
                  <a:schemeClr val="accent1">
                    <a:lumMod val="50000"/>
                  </a:schemeClr>
                </a:solidFill>
                <a:latin typeface="Times New Roman" panose="02020603050405020304" pitchFamily="18" charset="0"/>
                <a:cs typeface="Times New Roman" panose="02020603050405020304" pitchFamily="18" charset="0"/>
              </a:rPr>
              <a:t>To Give an Example:</a:t>
            </a:r>
          </a:p>
          <a:p>
            <a:pPr algn="just"/>
            <a:r>
              <a:rPr lang="en-US" sz="2000" b="1" dirty="0">
                <a:solidFill>
                  <a:srgbClr val="663300"/>
                </a:solidFill>
                <a:latin typeface="Times New Roman" panose="02020603050405020304" pitchFamily="18" charset="0"/>
                <a:cs typeface="Times New Roman" panose="02020603050405020304" pitchFamily="18" charset="0"/>
              </a:rPr>
              <a:t>for example, for instance, in this case, in another case, on this occasion, in this situation, take </a:t>
            </a:r>
            <a:r>
              <a:rPr lang="en-US" sz="2000" b="1" dirty="0" smtClean="0">
                <a:solidFill>
                  <a:srgbClr val="663300"/>
                </a:solidFill>
                <a:latin typeface="Times New Roman" panose="02020603050405020304" pitchFamily="18" charset="0"/>
                <a:cs typeface="Times New Roman" panose="02020603050405020304" pitchFamily="18" charset="0"/>
              </a:rPr>
              <a:t>the case </a:t>
            </a:r>
            <a:r>
              <a:rPr lang="en-US" sz="2000" b="1" dirty="0">
                <a:solidFill>
                  <a:srgbClr val="663300"/>
                </a:solidFill>
                <a:latin typeface="Times New Roman" panose="02020603050405020304" pitchFamily="18" charset="0"/>
                <a:cs typeface="Times New Roman" panose="02020603050405020304" pitchFamily="18" charset="0"/>
              </a:rPr>
              <a:t>of, to demonstrate, to illustrate, as an illustration, to </a:t>
            </a:r>
            <a:r>
              <a:rPr lang="en-US" sz="2000" b="1" dirty="0" smtClean="0">
                <a:solidFill>
                  <a:srgbClr val="663300"/>
                </a:solidFill>
                <a:latin typeface="Times New Roman" panose="02020603050405020304" pitchFamily="18" charset="0"/>
                <a:cs typeface="Times New Roman" panose="02020603050405020304" pitchFamily="18" charset="0"/>
              </a:rPr>
              <a:t>illustrate.</a:t>
            </a:r>
            <a:endParaRPr lang="en-US" sz="2000" b="1" dirty="0">
              <a:solidFill>
                <a:srgbClr val="663300"/>
              </a:solidFill>
              <a:latin typeface="Times New Roman" panose="02020603050405020304" pitchFamily="18" charset="0"/>
              <a:cs typeface="Times New Roman" panose="02020603050405020304" pitchFamily="18" charset="0"/>
            </a:endParaRPr>
          </a:p>
          <a:p>
            <a:pPr algn="just"/>
            <a:r>
              <a:rPr lang="en-US" sz="2000" b="1" u="sng" dirty="0">
                <a:solidFill>
                  <a:schemeClr val="accent1">
                    <a:lumMod val="50000"/>
                  </a:schemeClr>
                </a:solidFill>
                <a:latin typeface="Times New Roman" panose="02020603050405020304" pitchFamily="18" charset="0"/>
                <a:cs typeface="Times New Roman" panose="02020603050405020304" pitchFamily="18" charset="0"/>
              </a:rPr>
              <a:t>To Summarize or Conclude:</a:t>
            </a:r>
          </a:p>
          <a:p>
            <a:pPr algn="just"/>
            <a:r>
              <a:rPr lang="en-US" sz="2000" b="1" dirty="0">
                <a:solidFill>
                  <a:srgbClr val="663300"/>
                </a:solidFill>
                <a:latin typeface="Times New Roman" panose="02020603050405020304" pitchFamily="18" charset="0"/>
                <a:cs typeface="Times New Roman" panose="02020603050405020304" pitchFamily="18" charset="0"/>
              </a:rPr>
              <a:t>in brief, on the whole, summing up, to conclude, in conclusion, as I have shown, as I have </a:t>
            </a:r>
            <a:r>
              <a:rPr lang="en-US" sz="2000" b="1" dirty="0" smtClean="0">
                <a:solidFill>
                  <a:srgbClr val="663300"/>
                </a:solidFill>
                <a:latin typeface="Times New Roman" panose="02020603050405020304" pitchFamily="18" charset="0"/>
                <a:cs typeface="Times New Roman" panose="02020603050405020304" pitchFamily="18" charset="0"/>
              </a:rPr>
              <a:t>said, hence</a:t>
            </a:r>
            <a:r>
              <a:rPr lang="en-US" sz="2000" b="1" dirty="0">
                <a:solidFill>
                  <a:srgbClr val="663300"/>
                </a:solidFill>
                <a:latin typeface="Times New Roman" panose="02020603050405020304" pitchFamily="18" charset="0"/>
                <a:cs typeface="Times New Roman" panose="02020603050405020304" pitchFamily="18" charset="0"/>
              </a:rPr>
              <a:t>, therefore, accordingly, thus, as a result, consequently, on the </a:t>
            </a:r>
            <a:r>
              <a:rPr lang="en-US" sz="2000" b="1" dirty="0" smtClean="0">
                <a:solidFill>
                  <a:srgbClr val="663300"/>
                </a:solidFill>
                <a:latin typeface="Times New Roman" panose="02020603050405020304" pitchFamily="18" charset="0"/>
                <a:cs typeface="Times New Roman" panose="02020603050405020304" pitchFamily="18" charset="0"/>
              </a:rPr>
              <a:t>whole.</a:t>
            </a:r>
            <a:endParaRPr lang="fr-FR" sz="2000" b="1" dirty="0">
              <a:solidFill>
                <a:srgbClr val="66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22771"/>
      </p:ext>
    </p:extLst>
  </p:cSld>
  <p:clrMapOvr>
    <a:masterClrMapping/>
  </p:clrMapOvr>
  <p:transition advTm="7526">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grpSp>
        <p:nvGrpSpPr>
          <p:cNvPr id="2" name="Groupe 19"/>
          <p:cNvGrpSpPr/>
          <p:nvPr/>
        </p:nvGrpSpPr>
        <p:grpSpPr>
          <a:xfrm>
            <a:off x="-17445" y="428604"/>
            <a:ext cx="2517775" cy="665163"/>
            <a:chOff x="-17445" y="428604"/>
            <a:chExt cx="2517775" cy="665163"/>
          </a:xfrm>
        </p:grpSpPr>
        <p:pic>
          <p:nvPicPr>
            <p:cNvPr id="12"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7" name="TextBox 104"/>
            <p:cNvSpPr txBox="1"/>
            <p:nvPr/>
          </p:nvSpPr>
          <p:spPr>
            <a:xfrm>
              <a:off x="-32" y="476672"/>
              <a:ext cx="2500330" cy="584775"/>
            </a:xfrm>
            <a:prstGeom prst="rect">
              <a:avLst/>
            </a:prstGeom>
            <a:noFill/>
          </p:spPr>
          <p:txBody>
            <a:bodyPr wrap="square" rtlCol="0">
              <a:spAutoFit/>
            </a:bodyPr>
            <a:lstStyle/>
            <a:p>
              <a:pPr lvl="0" algn="ctr"/>
              <a:r>
                <a:rPr lang="fr-FR" sz="1600" b="1" dirty="0">
                  <a:solidFill>
                    <a:srgbClr val="FFFFFF"/>
                  </a:solidFill>
                  <a:latin typeface="Times New Roman" pitchFamily="18" charset="0"/>
                  <a:cs typeface="Times New Roman" pitchFamily="18" charset="0"/>
                </a:rPr>
                <a:t>Characteristics of good </a:t>
              </a:r>
              <a:r>
                <a:rPr lang="fr-FR" sz="1600" b="1" dirty="0" err="1">
                  <a:solidFill>
                    <a:srgbClr val="FFFFFF"/>
                  </a:solidFill>
                  <a:latin typeface="Times New Roman" pitchFamily="18" charset="0"/>
                  <a:cs typeface="Times New Roman" pitchFamily="18" charset="0"/>
                </a:rPr>
                <a:t>paragraph</a:t>
              </a:r>
              <a:endParaRPr lang="fr-FR" sz="1600" b="1" dirty="0">
                <a:solidFill>
                  <a:srgbClr val="FFFFFF"/>
                </a:solidFill>
                <a:latin typeface="Times New Roman" pitchFamily="18" charset="0"/>
                <a:cs typeface="Times New Roman" pitchFamily="18" charset="0"/>
              </a:endParaRPr>
            </a:p>
          </p:txBody>
        </p:sp>
      </p:grpSp>
      <p:cxnSp>
        <p:nvCxnSpPr>
          <p:cNvPr id="125" name="Straight Arrow Connector 61"/>
          <p:cNvCxnSpPr/>
          <p:nvPr/>
        </p:nvCxnSpPr>
        <p:spPr>
          <a:xfrm>
            <a:off x="3857620" y="764704"/>
            <a:ext cx="4392000" cy="0"/>
          </a:xfrm>
          <a:prstGeom prst="straightConnector1">
            <a:avLst/>
          </a:prstGeom>
          <a:ln w="57150">
            <a:headEnd type="none" w="med" len="med"/>
            <a:tailEnd type="triangle" w="med" len="med"/>
          </a:ln>
          <a:effectLst/>
        </p:spPr>
        <p:style>
          <a:lnRef idx="3">
            <a:schemeClr val="accent1"/>
          </a:lnRef>
          <a:fillRef idx="0">
            <a:schemeClr val="accent1"/>
          </a:fillRef>
          <a:effectRef idx="2">
            <a:schemeClr val="accent1"/>
          </a:effectRef>
          <a:fontRef idx="minor">
            <a:schemeClr val="tx1"/>
          </a:fontRef>
        </p:style>
      </p:cxnSp>
      <p:sp>
        <p:nvSpPr>
          <p:cNvPr id="133" name="Parallélogramme 132"/>
          <p:cNvSpPr/>
          <p:nvPr/>
        </p:nvSpPr>
        <p:spPr>
          <a:xfrm>
            <a:off x="3059992"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b="1" dirty="0">
                <a:latin typeface="Times New Roman" pitchFamily="18" charset="0"/>
                <a:cs typeface="Times New Roman" pitchFamily="18" charset="0"/>
              </a:rPr>
              <a:t>Unity</a:t>
            </a:r>
          </a:p>
        </p:txBody>
      </p:sp>
      <p:sp>
        <p:nvSpPr>
          <p:cNvPr id="134" name="Parallélogramme 133"/>
          <p:cNvSpPr/>
          <p:nvPr/>
        </p:nvSpPr>
        <p:spPr>
          <a:xfrm>
            <a:off x="4500160" y="-24"/>
            <a:ext cx="1512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b="1" dirty="0">
                <a:solidFill>
                  <a:schemeClr val="bg1"/>
                </a:solidFill>
                <a:latin typeface="Times New Roman" pitchFamily="18" charset="0"/>
                <a:cs typeface="Times New Roman" pitchFamily="18" charset="0"/>
              </a:rPr>
              <a:t>Order</a:t>
            </a:r>
            <a:endParaRPr lang="fr-FR" b="1" dirty="0" smtClean="0">
              <a:latin typeface="Times New Roman" pitchFamily="18" charset="0"/>
              <a:cs typeface="Times New Roman" pitchFamily="18" charset="0"/>
            </a:endParaRPr>
          </a:p>
        </p:txBody>
      </p:sp>
      <p:sp>
        <p:nvSpPr>
          <p:cNvPr id="135" name="Parallélogramme 134"/>
          <p:cNvSpPr/>
          <p:nvPr/>
        </p:nvSpPr>
        <p:spPr>
          <a:xfrm>
            <a:off x="6012320" y="-24"/>
            <a:ext cx="1440000" cy="496970"/>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r>
              <a:rPr lang="fr-FR" sz="1600" b="1" dirty="0">
                <a:solidFill>
                  <a:schemeClr val="accent1">
                    <a:lumMod val="50000"/>
                  </a:schemeClr>
                </a:solidFill>
                <a:latin typeface="Times New Roman" pitchFamily="18" charset="0"/>
                <a:cs typeface="Times New Roman" pitchFamily="18" charset="0"/>
              </a:rPr>
              <a:t>Coherence</a:t>
            </a:r>
            <a:endParaRPr lang="fr-FR" sz="1400" b="1" dirty="0" smtClean="0">
              <a:solidFill>
                <a:schemeClr val="accent1">
                  <a:lumMod val="75000"/>
                </a:schemeClr>
              </a:solidFill>
              <a:latin typeface="Times New Roman" pitchFamily="18" charset="0"/>
              <a:cs typeface="Times New Roman" pitchFamily="18" charset="0"/>
            </a:endParaRPr>
          </a:p>
        </p:txBody>
      </p:sp>
      <p:sp>
        <p:nvSpPr>
          <p:cNvPr id="136" name="Parallélogramme 135"/>
          <p:cNvSpPr/>
          <p:nvPr/>
        </p:nvSpPr>
        <p:spPr>
          <a:xfrm>
            <a:off x="7452320" y="-24"/>
            <a:ext cx="1512008"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400" b="1" dirty="0">
                <a:solidFill>
                  <a:schemeClr val="bg1"/>
                </a:solidFill>
                <a:latin typeface="Times New Roman" pitchFamily="18" charset="0"/>
                <a:cs typeface="Times New Roman" pitchFamily="18" charset="0"/>
              </a:rPr>
              <a:t>Completeness</a:t>
            </a:r>
          </a:p>
        </p:txBody>
      </p:sp>
      <p:grpSp>
        <p:nvGrpSpPr>
          <p:cNvPr id="28" name="Group 58"/>
          <p:cNvGrpSpPr>
            <a:grpSpLocks/>
          </p:cNvGrpSpPr>
          <p:nvPr/>
        </p:nvGrpSpPr>
        <p:grpSpPr bwMode="auto">
          <a:xfrm rot="16200000" flipH="1">
            <a:off x="4588298" y="-1373643"/>
            <a:ext cx="108000" cy="4284000"/>
            <a:chOff x="3424" y="1389"/>
            <a:chExt cx="182" cy="2132"/>
          </a:xfrm>
        </p:grpSpPr>
        <p:sp>
          <p:nvSpPr>
            <p:cNvPr id="29"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0"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31" name="Group 58"/>
          <p:cNvGrpSpPr>
            <a:grpSpLocks/>
          </p:cNvGrpSpPr>
          <p:nvPr/>
        </p:nvGrpSpPr>
        <p:grpSpPr bwMode="auto">
          <a:xfrm rot="16200000" flipH="1">
            <a:off x="7417140" y="12356"/>
            <a:ext cx="108000" cy="1512000"/>
            <a:chOff x="3424" y="1389"/>
            <a:chExt cx="182" cy="2132"/>
          </a:xfrm>
        </p:grpSpPr>
        <p:sp>
          <p:nvSpPr>
            <p:cNvPr id="32"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3"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34" name="Picture 2" descr="C:\Users\must19\Desktop\taous ppt\Spheres\CRIMSON.png"/>
          <p:cNvPicPr>
            <a:picLocks noChangeAspect="1" noChangeArrowheads="1"/>
          </p:cNvPicPr>
          <p:nvPr/>
        </p:nvPicPr>
        <p:blipFill>
          <a:blip r:embed="rId4" cstate="print"/>
          <a:srcRect/>
          <a:stretch>
            <a:fillRect/>
          </a:stretch>
        </p:blipFill>
        <p:spPr bwMode="auto">
          <a:xfrm>
            <a:off x="6429388" y="519063"/>
            <a:ext cx="481045" cy="481045"/>
          </a:xfrm>
          <a:prstGeom prst="rect">
            <a:avLst/>
          </a:prstGeom>
          <a:ln>
            <a:noFill/>
          </a:ln>
          <a:effectLst>
            <a:outerShdw blurRad="190500" algn="tl" rotWithShape="0">
              <a:srgbClr val="000000">
                <a:alpha val="70000"/>
              </a:srgbClr>
            </a:outerShdw>
          </a:effectLst>
        </p:spPr>
      </p:pic>
      <p:sp>
        <p:nvSpPr>
          <p:cNvPr id="23" name="TextBox 7"/>
          <p:cNvSpPr txBox="1"/>
          <p:nvPr/>
        </p:nvSpPr>
        <p:spPr>
          <a:xfrm>
            <a:off x="539552" y="1412776"/>
            <a:ext cx="3528392"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 </a:t>
            </a:r>
            <a:r>
              <a:rPr lang="fr-FR" sz="24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completness</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4" name="TextBox 8"/>
          <p:cNvSpPr txBox="1"/>
          <p:nvPr/>
        </p:nvSpPr>
        <p:spPr>
          <a:xfrm>
            <a:off x="251520" y="2060848"/>
            <a:ext cx="8568952" cy="4985980"/>
          </a:xfrm>
          <a:prstGeom prst="rect">
            <a:avLst/>
          </a:prstGeom>
          <a:noFill/>
        </p:spPr>
        <p:txBody>
          <a:bodyPr wrap="square" rtlCol="0">
            <a:spAutoFit/>
          </a:bodyPr>
          <a:lstStyle/>
          <a:p>
            <a:pPr indent="457200" algn="just">
              <a:lnSpc>
                <a:spcPct val="150000"/>
              </a:lnSpc>
            </a:pPr>
            <a:r>
              <a:rPr lang="en-US" sz="2000" b="1" dirty="0">
                <a:solidFill>
                  <a:srgbClr val="663300"/>
                </a:solidFill>
                <a:latin typeface="Times New Roman" panose="02020603050405020304" pitchFamily="18" charset="0"/>
                <a:cs typeface="Times New Roman" panose="02020603050405020304" pitchFamily="18" charset="0"/>
              </a:rPr>
              <a:t>Completeness means a paragraph is well developed</a:t>
            </a:r>
            <a:r>
              <a:rPr lang="en-US" sz="2000" b="1" dirty="0" smtClean="0">
                <a:solidFill>
                  <a:srgbClr val="663300"/>
                </a:solidFill>
                <a:latin typeface="Times New Roman" panose="02020603050405020304" pitchFamily="18" charset="0"/>
                <a:cs typeface="Times New Roman" panose="02020603050405020304" pitchFamily="18" charset="0"/>
              </a:rPr>
              <a:t>. If </a:t>
            </a:r>
            <a:r>
              <a:rPr lang="en-US" sz="2000" b="1" dirty="0">
                <a:solidFill>
                  <a:srgbClr val="663300"/>
                </a:solidFill>
                <a:latin typeface="Times New Roman" panose="02020603050405020304" pitchFamily="18" charset="0"/>
                <a:cs typeface="Times New Roman" panose="02020603050405020304" pitchFamily="18" charset="0"/>
              </a:rPr>
              <a:t>all </a:t>
            </a:r>
            <a:r>
              <a:rPr lang="en-US" sz="2000" b="1" dirty="0" smtClean="0">
                <a:solidFill>
                  <a:srgbClr val="663300"/>
                </a:solidFill>
                <a:latin typeface="Times New Roman" panose="02020603050405020304" pitchFamily="18" charset="0"/>
                <a:cs typeface="Times New Roman" panose="02020603050405020304" pitchFamily="18" charset="0"/>
              </a:rPr>
              <a:t>sentences clearly </a:t>
            </a:r>
            <a:r>
              <a:rPr lang="en-US" sz="2000" b="1" dirty="0">
                <a:solidFill>
                  <a:srgbClr val="663300"/>
                </a:solidFill>
                <a:latin typeface="Times New Roman" panose="02020603050405020304" pitchFamily="18" charset="0"/>
                <a:cs typeface="Times New Roman" panose="02020603050405020304" pitchFamily="18" charset="0"/>
              </a:rPr>
              <a:t>and sufficiently support the main idea , then your paragraph is complete</a:t>
            </a:r>
            <a:r>
              <a:rPr lang="en-US" sz="2000" b="1" dirty="0" smtClean="0">
                <a:solidFill>
                  <a:srgbClr val="663300"/>
                </a:solidFill>
                <a:latin typeface="Times New Roman" panose="02020603050405020304" pitchFamily="18" charset="0"/>
                <a:cs typeface="Times New Roman" panose="02020603050405020304" pitchFamily="18" charset="0"/>
              </a:rPr>
              <a:t>.</a:t>
            </a:r>
          </a:p>
          <a:p>
            <a:pPr indent="457200" algn="just">
              <a:lnSpc>
                <a:spcPct val="150000"/>
              </a:lnSpc>
            </a:pPr>
            <a:r>
              <a:rPr lang="en-US" sz="2000" b="1" dirty="0" smtClean="0">
                <a:solidFill>
                  <a:srgbClr val="663300"/>
                </a:solidFill>
                <a:latin typeface="Times New Roman" panose="02020603050405020304" pitchFamily="18" charset="0"/>
                <a:cs typeface="Times New Roman" panose="02020603050405020304" pitchFamily="18" charset="0"/>
              </a:rPr>
              <a:t>*</a:t>
            </a:r>
            <a:r>
              <a:rPr lang="en-US" sz="2000" b="1" dirty="0">
                <a:solidFill>
                  <a:srgbClr val="663300"/>
                </a:solidFill>
                <a:latin typeface="Times New Roman" panose="02020603050405020304" pitchFamily="18" charset="0"/>
                <a:cs typeface="Times New Roman" panose="02020603050405020304" pitchFamily="18" charset="0"/>
              </a:rPr>
              <a:t>Usually supporting sentences, in addition to a topic sentence and concluding sentence, are needed for a paragraph to be Complete </a:t>
            </a:r>
            <a:r>
              <a:rPr lang="en-US" sz="2000" b="1" dirty="0" smtClean="0">
                <a:solidFill>
                  <a:srgbClr val="663300"/>
                </a:solidFill>
                <a:latin typeface="Times New Roman" panose="02020603050405020304" pitchFamily="18" charset="0"/>
                <a:cs typeface="Times New Roman" panose="02020603050405020304" pitchFamily="18" charset="0"/>
              </a:rPr>
              <a:t>.</a:t>
            </a:r>
          </a:p>
          <a:p>
            <a:pPr indent="457200" algn="just">
              <a:lnSpc>
                <a:spcPct val="150000"/>
              </a:lnSpc>
            </a:pPr>
            <a:r>
              <a:rPr lang="en-US" sz="2000" b="1" dirty="0" smtClean="0">
                <a:solidFill>
                  <a:srgbClr val="663300"/>
                </a:solidFill>
                <a:latin typeface="Times New Roman" panose="02020603050405020304" pitchFamily="18" charset="0"/>
                <a:cs typeface="Times New Roman" panose="02020603050405020304" pitchFamily="18" charset="0"/>
              </a:rPr>
              <a:t>*</a:t>
            </a:r>
            <a:r>
              <a:rPr lang="en-US" sz="2000" b="1" dirty="0">
                <a:solidFill>
                  <a:srgbClr val="663300"/>
                </a:solidFill>
                <a:latin typeface="Times New Roman" panose="02020603050405020304" pitchFamily="18" charset="0"/>
                <a:cs typeface="Times New Roman" panose="02020603050405020304" pitchFamily="18" charset="0"/>
              </a:rPr>
              <a:t>The concluding sentence or last sentence of the paragraph should summarize your main idea by reinforcing your topic sentence.</a:t>
            </a:r>
          </a:p>
          <a:p>
            <a:pPr>
              <a:lnSpc>
                <a:spcPct val="150000"/>
              </a:lnSpc>
            </a:pPr>
            <a:endParaRPr lang="en-US" dirty="0"/>
          </a:p>
          <a:p>
            <a:pPr>
              <a:lnSpc>
                <a:spcPct val="150000"/>
              </a:lnSpc>
            </a:pPr>
            <a:endParaRPr lang="en-US" dirty="0"/>
          </a:p>
          <a:p>
            <a:endParaRPr lang="en-US" dirty="0"/>
          </a:p>
          <a:p>
            <a:endParaRPr lang="en-US" dirty="0"/>
          </a:p>
          <a:p>
            <a:endParaRPr lang="en-US" dirty="0"/>
          </a:p>
        </p:txBody>
      </p:sp>
    </p:spTree>
  </p:cSld>
  <p:clrMapOvr>
    <a:masterClrMapping/>
  </p:clrMapOvr>
  <p:transition advTm="752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2.77778E-7 4.20907E-6 L 0.16441 0.00092 " pathEditMode="relative" rAng="0" ptsTypes="AA">
                                      <p:cBhvr>
                                        <p:cTn id="6" dur="1500" fill="hold"/>
                                        <p:tgtEl>
                                          <p:spTgt spid="34"/>
                                        </p:tgtEl>
                                        <p:attrNameLst>
                                          <p:attrName>ppt_x</p:attrName>
                                          <p:attrName>ppt_y</p:attrName>
                                        </p:attrNameLst>
                                      </p:cBhvr>
                                      <p:rCtr x="82" y="0"/>
                                    </p:animMotion>
                                  </p:childTnLst>
                                </p:cTn>
                              </p:par>
                              <p:par>
                                <p:cTn id="7" presetID="29"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anim calcmode="lin" valueType="num">
                                      <p:cBhvr>
                                        <p:cTn id="9" dur="1300" fill="hold"/>
                                        <p:tgtEl>
                                          <p:spTgt spid="31"/>
                                        </p:tgtEl>
                                        <p:attrNameLst>
                                          <p:attrName>ppt_x</p:attrName>
                                        </p:attrNameLst>
                                      </p:cBhvr>
                                      <p:tavLst>
                                        <p:tav tm="0">
                                          <p:val>
                                            <p:strVal val="#ppt_x-.2"/>
                                          </p:val>
                                        </p:tav>
                                        <p:tav tm="100000">
                                          <p:val>
                                            <p:strVal val="#ppt_x"/>
                                          </p:val>
                                        </p:tav>
                                      </p:tavLst>
                                    </p:anim>
                                    <p:anim calcmode="lin" valueType="num">
                                      <p:cBhvr>
                                        <p:cTn id="10" dur="13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11" dur="1300"/>
                                        <p:tgtEl>
                                          <p:spTgt spid="31"/>
                                        </p:tgtEl>
                                      </p:cBhvr>
                                    </p:animEffect>
                                  </p:childTnLst>
                                </p:cTn>
                              </p:par>
                              <p:par>
                                <p:cTn id="12" presetID="1" presetClass="emph" presetSubtype="2" fill="hold" nodeType="withEffect">
                                  <p:stCondLst>
                                    <p:cond delay="0"/>
                                  </p:stCondLst>
                                  <p:childTnLst>
                                    <p:animClr clrSpc="rgb" dir="cw">
                                      <p:cBhvr>
                                        <p:cTn id="13" dur="2000" fill="hold"/>
                                        <p:tgtEl>
                                          <p:spTgt spid="135"/>
                                        </p:tgtEl>
                                        <p:attrNameLst>
                                          <p:attrName>fillcolor</p:attrName>
                                        </p:attrNameLst>
                                      </p:cBhvr>
                                      <p:to>
                                        <a:schemeClr val="accent1"/>
                                      </p:to>
                                    </p:animClr>
                                    <p:set>
                                      <p:cBhvr>
                                        <p:cTn id="14" dur="2000" fill="hold"/>
                                        <p:tgtEl>
                                          <p:spTgt spid="135"/>
                                        </p:tgtEl>
                                        <p:attrNameLst>
                                          <p:attrName>fill.type</p:attrName>
                                        </p:attrNameLst>
                                      </p:cBhvr>
                                      <p:to>
                                        <p:strVal val="solid"/>
                                      </p:to>
                                    </p:set>
                                    <p:set>
                                      <p:cBhvr>
                                        <p:cTn id="15" dur="2000" fill="hold"/>
                                        <p:tgtEl>
                                          <p:spTgt spid="135"/>
                                        </p:tgtEl>
                                        <p:attrNameLst>
                                          <p:attrName>fill.on</p:attrName>
                                        </p:attrNameLst>
                                      </p:cBhvr>
                                      <p:to>
                                        <p:strVal val="true"/>
                                      </p:to>
                                    </p:set>
                                  </p:childTnLst>
                                </p:cTn>
                              </p:par>
                              <p:par>
                                <p:cTn id="16" presetID="3" presetClass="emph" presetSubtype="2" fill="hold" grpId="0" nodeType="withEffect">
                                  <p:stCondLst>
                                    <p:cond delay="0"/>
                                  </p:stCondLst>
                                  <p:childTnLst>
                                    <p:animClr clrSpc="rgb" dir="cw">
                                      <p:cBhvr override="childStyle">
                                        <p:cTn id="17" dur="2000" fill="hold"/>
                                        <p:tgtEl>
                                          <p:spTgt spid="135"/>
                                        </p:tgtEl>
                                        <p:attrNameLst>
                                          <p:attrName>style.color</p:attrName>
                                        </p:attrNameLst>
                                      </p:cBhvr>
                                      <p:to>
                                        <a:schemeClr val="bg1"/>
                                      </p:to>
                                    </p:animClr>
                                  </p:childTnLst>
                                </p:cTn>
                              </p:par>
                              <p:par>
                                <p:cTn id="18" presetID="1" presetClass="emph" presetSubtype="2" fill="hold" nodeType="withEffect">
                                  <p:stCondLst>
                                    <p:cond delay="0"/>
                                  </p:stCondLst>
                                  <p:childTnLst>
                                    <p:animClr clrSpc="rgb" dir="cw">
                                      <p:cBhvr>
                                        <p:cTn id="19" dur="2000" fill="hold"/>
                                        <p:tgtEl>
                                          <p:spTgt spid="136"/>
                                        </p:tgtEl>
                                        <p:attrNameLst>
                                          <p:attrName>fillcolor</p:attrName>
                                        </p:attrNameLst>
                                      </p:cBhvr>
                                      <p:to>
                                        <a:schemeClr val="bg1"/>
                                      </p:to>
                                    </p:animClr>
                                    <p:set>
                                      <p:cBhvr>
                                        <p:cTn id="20" dur="2000" fill="hold"/>
                                        <p:tgtEl>
                                          <p:spTgt spid="136"/>
                                        </p:tgtEl>
                                        <p:attrNameLst>
                                          <p:attrName>fill.type</p:attrName>
                                        </p:attrNameLst>
                                      </p:cBhvr>
                                      <p:to>
                                        <p:strVal val="solid"/>
                                      </p:to>
                                    </p:set>
                                    <p:set>
                                      <p:cBhvr>
                                        <p:cTn id="21" dur="2000" fill="hold"/>
                                        <p:tgtEl>
                                          <p:spTgt spid="136"/>
                                        </p:tgtEl>
                                        <p:attrNameLst>
                                          <p:attrName>fill.on</p:attrName>
                                        </p:attrNameLst>
                                      </p:cBhvr>
                                      <p:to>
                                        <p:strVal val="true"/>
                                      </p:to>
                                    </p:set>
                                  </p:childTnLst>
                                </p:cTn>
                              </p:par>
                              <p:par>
                                <p:cTn id="22" presetID="3" presetClass="emph" presetSubtype="1" grpId="0" nodeType="withEffect">
                                  <p:stCondLst>
                                    <p:cond delay="200"/>
                                  </p:stCondLst>
                                  <p:childTnLst>
                                    <p:set>
                                      <p:cBhvr override="childStyle">
                                        <p:cTn id="23" dur="indefinite"/>
                                        <p:tgtEl>
                                          <p:spTgt spid="136"/>
                                        </p:tgtEl>
                                        <p:attrNameLst>
                                          <p:attrName>style.color</p:attrName>
                                        </p:attrNameLst>
                                      </p:cBhvr>
                                      <p:to>
                                        <p:clrVal>
                                          <a:schemeClr val="accent1"/>
                                        </p:clrVal>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left)">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1000"/>
                                        <p:tgtEl>
                                          <p:spTgt spid="24"/>
                                        </p:tgtEl>
                                      </p:cBhvr>
                                    </p:animEffect>
                                    <p:anim calcmode="lin" valueType="num">
                                      <p:cBhvr>
                                        <p:cTn id="34" dur="1000" fill="hold"/>
                                        <p:tgtEl>
                                          <p:spTgt spid="24"/>
                                        </p:tgtEl>
                                        <p:attrNameLst>
                                          <p:attrName>ppt_x</p:attrName>
                                        </p:attrNameLst>
                                      </p:cBhvr>
                                      <p:tavLst>
                                        <p:tav tm="0">
                                          <p:val>
                                            <p:strVal val="#ppt_x"/>
                                          </p:val>
                                        </p:tav>
                                        <p:tav tm="100000">
                                          <p:val>
                                            <p:strVal val="#ppt_x"/>
                                          </p:val>
                                        </p:tav>
                                      </p:tavLst>
                                    </p:anim>
                                    <p:anim calcmode="lin" valueType="num">
                                      <p:cBhvr>
                                        <p:cTn id="3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P spid="23" grpId="0"/>
      <p:bldP spid="2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40074"/>
            <a:ext cx="5184000" cy="0"/>
          </a:xfrm>
          <a:prstGeom prst="straightConnector1">
            <a:avLst/>
          </a:prstGeom>
          <a:ln>
            <a:headEnd type="diamond" w="med" len="med"/>
            <a:tailEnd type="diamond"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387718"/>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8"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28604"/>
            <a:ext cx="2517775" cy="694399"/>
            <a:chOff x="-17445" y="428604"/>
            <a:chExt cx="2517775" cy="694399"/>
          </a:xfrm>
        </p:grpSpPr>
        <p:pic>
          <p:nvPicPr>
            <p:cNvPr id="10"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76672"/>
              <a:ext cx="2500330" cy="646331"/>
            </a:xfrm>
            <a:prstGeom prst="rect">
              <a:avLst/>
            </a:prstGeom>
            <a:noFill/>
          </p:spPr>
          <p:txBody>
            <a:bodyPr wrap="square" rtlCol="0">
              <a:spAutoFit/>
            </a:bodyPr>
            <a:lstStyle/>
            <a:p>
              <a:pPr lvl="0" algn="ctr"/>
              <a:r>
                <a:rPr lang="fr-FR" b="1" dirty="0">
                  <a:solidFill>
                    <a:srgbClr val="FFFFFF"/>
                  </a:solidFill>
                  <a:latin typeface="Times New Roman" pitchFamily="18" charset="0"/>
                  <a:cs typeface="Times New Roman" pitchFamily="18" charset="0"/>
                </a:rPr>
                <a:t>Characteristics of good </a:t>
              </a:r>
              <a:r>
                <a:rPr lang="fr-FR" b="1" dirty="0" err="1">
                  <a:solidFill>
                    <a:srgbClr val="FFFFFF"/>
                  </a:solidFill>
                  <a:latin typeface="Times New Roman" pitchFamily="18" charset="0"/>
                  <a:cs typeface="Times New Roman" pitchFamily="18" charset="0"/>
                </a:rPr>
                <a:t>paragraph</a:t>
              </a:r>
              <a:endParaRPr lang="fr-FR" b="1" dirty="0">
                <a:solidFill>
                  <a:srgbClr val="FFFFFF"/>
                </a:solidFill>
                <a:latin typeface="Times New Roman" pitchFamily="18" charset="0"/>
                <a:cs typeface="Times New Roman" pitchFamily="18" charset="0"/>
              </a:endParaRPr>
            </a:p>
          </p:txBody>
        </p:sp>
      </p:grpSp>
      <p:sp>
        <p:nvSpPr>
          <p:cNvPr id="12" name="Parallélogramme 23"/>
          <p:cNvSpPr/>
          <p:nvPr/>
        </p:nvSpPr>
        <p:spPr>
          <a:xfrm>
            <a:off x="3131840"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b="1" dirty="0">
                <a:solidFill>
                  <a:srgbClr val="FFFFFF"/>
                </a:solidFill>
                <a:latin typeface="Times New Roman" pitchFamily="18" charset="0"/>
                <a:cs typeface="Times New Roman" pitchFamily="18" charset="0"/>
              </a:rPr>
              <a:t>Unity</a:t>
            </a:r>
            <a:endParaRPr lang="fr-FR" sz="1400" b="1" dirty="0">
              <a:solidFill>
                <a:srgbClr val="FFFFFF"/>
              </a:solidFill>
              <a:latin typeface="Times New Roman" pitchFamily="18" charset="0"/>
              <a:cs typeface="Times New Roman" pitchFamily="18" charset="0"/>
            </a:endParaRPr>
          </a:p>
        </p:txBody>
      </p:sp>
      <p:grpSp>
        <p:nvGrpSpPr>
          <p:cNvPr id="13" name="Group 58"/>
          <p:cNvGrpSpPr>
            <a:grpSpLocks/>
          </p:cNvGrpSpPr>
          <p:nvPr/>
        </p:nvGrpSpPr>
        <p:grpSpPr bwMode="auto">
          <a:xfrm rot="16200000" flipH="1">
            <a:off x="3772678" y="136800"/>
            <a:ext cx="108000" cy="1224000"/>
            <a:chOff x="3424" y="1389"/>
            <a:chExt cx="182" cy="2132"/>
          </a:xfrm>
        </p:grpSpPr>
        <p:sp>
          <p:nvSpPr>
            <p:cNvPr id="14"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5"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16" name="Group 58"/>
          <p:cNvGrpSpPr>
            <a:grpSpLocks/>
          </p:cNvGrpSpPr>
          <p:nvPr/>
        </p:nvGrpSpPr>
        <p:grpSpPr bwMode="auto">
          <a:xfrm rot="16200000" flipH="1">
            <a:off x="4934248" y="50432"/>
            <a:ext cx="108000" cy="1404000"/>
            <a:chOff x="3424" y="1389"/>
            <a:chExt cx="182" cy="2132"/>
          </a:xfrm>
        </p:grpSpPr>
        <p:sp>
          <p:nvSpPr>
            <p:cNvPr id="1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19" name="Parallélogramme 31"/>
          <p:cNvSpPr/>
          <p:nvPr/>
        </p:nvSpPr>
        <p:spPr>
          <a:xfrm>
            <a:off x="4572000"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r>
              <a:rPr lang="fr-FR" b="1" dirty="0" smtClean="0">
                <a:solidFill>
                  <a:srgbClr val="FFFFFF"/>
                </a:solidFill>
                <a:latin typeface="Times New Roman" pitchFamily="18" charset="0"/>
                <a:cs typeface="Times New Roman" pitchFamily="18" charset="0"/>
              </a:rPr>
              <a:t>Order</a:t>
            </a:r>
            <a:r>
              <a:rPr lang="fr-FR" sz="1200" b="1" dirty="0" smtClean="0">
                <a:latin typeface="Times New Roman" pitchFamily="18" charset="0"/>
                <a:cs typeface="Times New Roman" pitchFamily="18" charset="0"/>
              </a:rPr>
              <a:t> </a:t>
            </a:r>
            <a:endParaRPr lang="fr-FR" sz="1200" b="1" dirty="0">
              <a:latin typeface="Times New Roman" pitchFamily="18" charset="0"/>
              <a:cs typeface="Times New Roman" pitchFamily="18" charset="0"/>
            </a:endParaRPr>
          </a:p>
        </p:txBody>
      </p:sp>
      <p:sp>
        <p:nvSpPr>
          <p:cNvPr id="20" name="Parallélogramme 27"/>
          <p:cNvSpPr/>
          <p:nvPr/>
        </p:nvSpPr>
        <p:spPr>
          <a:xfrm>
            <a:off x="6012160"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sz="1600" b="1" dirty="0">
                <a:solidFill>
                  <a:schemeClr val="bg1"/>
                </a:solidFill>
                <a:latin typeface="Times New Roman" pitchFamily="18" charset="0"/>
                <a:cs typeface="Times New Roman" pitchFamily="18" charset="0"/>
              </a:rPr>
              <a:t>Coherence</a:t>
            </a:r>
            <a:endParaRPr lang="fr-FR" sz="1100" b="1" dirty="0">
              <a:solidFill>
                <a:schemeClr val="bg1"/>
              </a:solidFill>
              <a:latin typeface="Times New Roman" pitchFamily="18" charset="0"/>
              <a:cs typeface="Times New Roman" pitchFamily="18" charset="0"/>
            </a:endParaRPr>
          </a:p>
        </p:txBody>
      </p:sp>
      <p:grpSp>
        <p:nvGrpSpPr>
          <p:cNvPr id="21" name="Group 58"/>
          <p:cNvGrpSpPr>
            <a:grpSpLocks/>
          </p:cNvGrpSpPr>
          <p:nvPr/>
        </p:nvGrpSpPr>
        <p:grpSpPr bwMode="auto">
          <a:xfrm rot="16200000" flipH="1">
            <a:off x="6220132" y="45718"/>
            <a:ext cx="108000" cy="1404000"/>
            <a:chOff x="3424" y="1389"/>
            <a:chExt cx="182" cy="2132"/>
          </a:xfrm>
        </p:grpSpPr>
        <p:sp>
          <p:nvSpPr>
            <p:cNvPr id="22"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3"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4" name="Parallélogramme 41"/>
          <p:cNvSpPr/>
          <p:nvPr/>
        </p:nvSpPr>
        <p:spPr>
          <a:xfrm>
            <a:off x="7452320"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sz="1400" b="1" dirty="0">
                <a:solidFill>
                  <a:srgbClr val="FFFFFF"/>
                </a:solidFill>
                <a:latin typeface="Times New Roman" pitchFamily="18" charset="0"/>
                <a:cs typeface="Times New Roman" pitchFamily="18" charset="0"/>
              </a:rPr>
              <a:t>Completeness</a:t>
            </a:r>
            <a:endParaRPr lang="fr-FR" sz="1000" b="1" dirty="0">
              <a:solidFill>
                <a:schemeClr val="bg1"/>
              </a:solidFill>
              <a:latin typeface="Times New Roman" pitchFamily="18" charset="0"/>
              <a:cs typeface="Times New Roman" pitchFamily="18" charset="0"/>
            </a:endParaRPr>
          </a:p>
        </p:txBody>
      </p:sp>
      <p:grpSp>
        <p:nvGrpSpPr>
          <p:cNvPr id="26" name="Group 58"/>
          <p:cNvGrpSpPr>
            <a:grpSpLocks/>
          </p:cNvGrpSpPr>
          <p:nvPr/>
        </p:nvGrpSpPr>
        <p:grpSpPr bwMode="auto">
          <a:xfrm rot="16200000" flipH="1">
            <a:off x="7602214" y="45718"/>
            <a:ext cx="108000" cy="1404000"/>
            <a:chOff x="3424" y="1389"/>
            <a:chExt cx="182" cy="2132"/>
          </a:xfrm>
        </p:grpSpPr>
        <p:sp>
          <p:nvSpPr>
            <p:cNvPr id="2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29" name="Picture 2" descr="C:\Users\must19\Desktop\taous ppt\Spheres\CRIMSON.png"/>
          <p:cNvPicPr>
            <a:picLocks noChangeAspect="1" noChangeArrowheads="1"/>
          </p:cNvPicPr>
          <p:nvPr/>
        </p:nvPicPr>
        <p:blipFill>
          <a:blip r:embed="rId3" cstate="print"/>
          <a:srcRect/>
          <a:stretch>
            <a:fillRect/>
          </a:stretch>
        </p:blipFill>
        <p:spPr bwMode="auto">
          <a:xfrm>
            <a:off x="7979387" y="548680"/>
            <a:ext cx="481045" cy="481045"/>
          </a:xfrm>
          <a:prstGeom prst="rect">
            <a:avLst/>
          </a:prstGeom>
          <a:ln>
            <a:noFill/>
          </a:ln>
          <a:effectLst>
            <a:outerShdw blurRad="190500" algn="tl" rotWithShape="0">
              <a:srgbClr val="000000">
                <a:alpha val="70000"/>
              </a:srgbClr>
            </a:outerShdw>
          </a:effectLst>
        </p:spPr>
      </p:pic>
      <p:grpSp>
        <p:nvGrpSpPr>
          <p:cNvPr id="30" name="Groupe 19"/>
          <p:cNvGrpSpPr/>
          <p:nvPr/>
        </p:nvGrpSpPr>
        <p:grpSpPr>
          <a:xfrm>
            <a:off x="2055600" y="3098112"/>
            <a:ext cx="5032800" cy="1332000"/>
            <a:chOff x="-17445" y="428604"/>
            <a:chExt cx="2517775" cy="665163"/>
          </a:xfrm>
        </p:grpSpPr>
        <p:pic>
          <p:nvPicPr>
            <p:cNvPr id="31"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32" name="TextBox 104"/>
            <p:cNvSpPr txBox="1"/>
            <p:nvPr/>
          </p:nvSpPr>
          <p:spPr>
            <a:xfrm>
              <a:off x="-32" y="523372"/>
              <a:ext cx="2500330" cy="537932"/>
            </a:xfrm>
            <a:prstGeom prst="rect">
              <a:avLst/>
            </a:prstGeom>
            <a:noFill/>
          </p:spPr>
          <p:txBody>
            <a:bodyPr wrap="square" rtlCol="0">
              <a:spAutoFit/>
            </a:bodyPr>
            <a:lstStyle/>
            <a:p>
              <a:pPr algn="ctr"/>
              <a:r>
                <a:rPr lang="fr-FR" sz="3200" b="1" dirty="0">
                  <a:solidFill>
                    <a:schemeClr val="bg1"/>
                  </a:solidFill>
                  <a:latin typeface="Times New Roman" panose="02020603050405020304" pitchFamily="18" charset="0"/>
                  <a:cs typeface="Times New Roman" panose="02020603050405020304" pitchFamily="18" charset="0"/>
                </a:rPr>
                <a:t>Step </a:t>
              </a:r>
              <a:r>
                <a:rPr lang="fr-FR" sz="3200" b="1" dirty="0" err="1">
                  <a:solidFill>
                    <a:schemeClr val="bg1"/>
                  </a:solidFill>
                  <a:latin typeface="Times New Roman" panose="02020603050405020304" pitchFamily="18" charset="0"/>
                  <a:cs typeface="Times New Roman" panose="02020603050405020304" pitchFamily="18" charset="0"/>
                </a:rPr>
                <a:t>process</a:t>
              </a:r>
              <a:r>
                <a:rPr lang="fr-FR" sz="3200" b="1" dirty="0">
                  <a:solidFill>
                    <a:schemeClr val="bg1"/>
                  </a:solidFill>
                  <a:latin typeface="Times New Roman" panose="02020603050405020304" pitchFamily="18" charset="0"/>
                  <a:cs typeface="Times New Roman" panose="02020603050405020304" pitchFamily="18" charset="0"/>
                </a:rPr>
                <a:t> to </a:t>
              </a:r>
              <a:r>
                <a:rPr lang="fr-FR" sz="3200" b="1" dirty="0" err="1">
                  <a:solidFill>
                    <a:schemeClr val="bg1"/>
                  </a:solidFill>
                  <a:latin typeface="Times New Roman" panose="02020603050405020304" pitchFamily="18" charset="0"/>
                  <a:cs typeface="Times New Roman" panose="02020603050405020304" pitchFamily="18" charset="0"/>
                </a:rPr>
                <a:t>paragraph</a:t>
              </a:r>
              <a:r>
                <a:rPr lang="fr-FR" sz="3200" b="1" dirty="0">
                  <a:solidFill>
                    <a:schemeClr val="bg1"/>
                  </a:solidFill>
                  <a:latin typeface="Times New Roman" panose="02020603050405020304" pitchFamily="18" charset="0"/>
                  <a:cs typeface="Times New Roman" panose="02020603050405020304" pitchFamily="18" charset="0"/>
                </a:rPr>
                <a:t> writing</a:t>
              </a:r>
            </a:p>
          </p:txBody>
        </p:sp>
      </p:grpSp>
    </p:spTree>
    <p:extLst>
      <p:ext uri="{BB962C8B-B14F-4D97-AF65-F5344CB8AC3E}">
        <p14:creationId xmlns:p14="http://schemas.microsoft.com/office/powerpoint/2010/main" val="246532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xit" presetSubtype="0" accel="100000" fill="hold" nodeType="withEffect">
                                  <p:stCondLst>
                                    <p:cond delay="0"/>
                                  </p:stCondLst>
                                  <p:childTnLst>
                                    <p:anim calcmode="lin" valueType="num">
                                      <p:cBhvr>
                                        <p:cTn id="6" dur="2000"/>
                                        <p:tgtEl>
                                          <p:spTgt spid="4"/>
                                        </p:tgtEl>
                                        <p:attrNameLst>
                                          <p:attrName>ppt_w</p:attrName>
                                        </p:attrNameLst>
                                      </p:cBhvr>
                                      <p:tavLst>
                                        <p:tav tm="0">
                                          <p:val>
                                            <p:strVal val="ppt_w"/>
                                          </p:val>
                                        </p:tav>
                                        <p:tav tm="100000">
                                          <p:val>
                                            <p:fltVal val="0"/>
                                          </p:val>
                                        </p:tav>
                                      </p:tavLst>
                                    </p:anim>
                                    <p:anim calcmode="lin" valueType="num">
                                      <p:cBhvr>
                                        <p:cTn id="7" dur="2000"/>
                                        <p:tgtEl>
                                          <p:spTgt spid="4"/>
                                        </p:tgtEl>
                                        <p:attrNameLst>
                                          <p:attrName>ppt_h</p:attrName>
                                        </p:attrNameLst>
                                      </p:cBhvr>
                                      <p:tavLst>
                                        <p:tav tm="0">
                                          <p:val>
                                            <p:strVal val="ppt_h"/>
                                          </p:val>
                                        </p:tav>
                                        <p:tav tm="100000">
                                          <p:val>
                                            <p:fltVal val="0"/>
                                          </p:val>
                                        </p:tav>
                                      </p:tavLst>
                                    </p:anim>
                                    <p:anim calcmode="lin" valueType="num">
                                      <p:cBhvr>
                                        <p:cTn id="8" dur="2000"/>
                                        <p:tgtEl>
                                          <p:spTgt spid="4"/>
                                        </p:tgtEl>
                                        <p:attrNameLst>
                                          <p:attrName>style.rotation</p:attrName>
                                        </p:attrNameLst>
                                      </p:cBhvr>
                                      <p:tavLst>
                                        <p:tav tm="0">
                                          <p:val>
                                            <p:fltVal val="0"/>
                                          </p:val>
                                        </p:tav>
                                        <p:tav tm="100000">
                                          <p:val>
                                            <p:fltVal val="360"/>
                                          </p:val>
                                        </p:tav>
                                      </p:tavLst>
                                    </p:anim>
                                    <p:animEffect transition="out" filter="fade">
                                      <p:cBhvr>
                                        <p:cTn id="9" dur="2000"/>
                                        <p:tgtEl>
                                          <p:spTgt spid="4"/>
                                        </p:tgtEl>
                                      </p:cBhvr>
                                    </p:animEffect>
                                    <p:set>
                                      <p:cBhvr>
                                        <p:cTn id="10" dur="1" fill="hold">
                                          <p:stCondLst>
                                            <p:cond delay="1999"/>
                                          </p:stCondLst>
                                        </p:cTn>
                                        <p:tgtEl>
                                          <p:spTgt spid="4"/>
                                        </p:tgtEl>
                                        <p:attrNameLst>
                                          <p:attrName>style.visibility</p:attrName>
                                        </p:attrNameLst>
                                      </p:cBhvr>
                                      <p:to>
                                        <p:strVal val="hidden"/>
                                      </p:to>
                                    </p:set>
                                  </p:childTnLst>
                                </p:cTn>
                              </p:par>
                              <p:par>
                                <p:cTn id="11" presetID="49" presetClass="exit" presetSubtype="0" accel="100000" fill="hold" nodeType="withEffect">
                                  <p:stCondLst>
                                    <p:cond delay="0"/>
                                  </p:stCondLst>
                                  <p:childTnLst>
                                    <p:anim calcmode="lin" valueType="num">
                                      <p:cBhvr>
                                        <p:cTn id="12" dur="2000"/>
                                        <p:tgtEl>
                                          <p:spTgt spid="5"/>
                                        </p:tgtEl>
                                        <p:attrNameLst>
                                          <p:attrName>ppt_w</p:attrName>
                                        </p:attrNameLst>
                                      </p:cBhvr>
                                      <p:tavLst>
                                        <p:tav tm="0">
                                          <p:val>
                                            <p:strVal val="ppt_w"/>
                                          </p:val>
                                        </p:tav>
                                        <p:tav tm="100000">
                                          <p:val>
                                            <p:fltVal val="0"/>
                                          </p:val>
                                        </p:tav>
                                      </p:tavLst>
                                    </p:anim>
                                    <p:anim calcmode="lin" valueType="num">
                                      <p:cBhvr>
                                        <p:cTn id="13" dur="2000"/>
                                        <p:tgtEl>
                                          <p:spTgt spid="5"/>
                                        </p:tgtEl>
                                        <p:attrNameLst>
                                          <p:attrName>ppt_h</p:attrName>
                                        </p:attrNameLst>
                                      </p:cBhvr>
                                      <p:tavLst>
                                        <p:tav tm="0">
                                          <p:val>
                                            <p:strVal val="ppt_h"/>
                                          </p:val>
                                        </p:tav>
                                        <p:tav tm="100000">
                                          <p:val>
                                            <p:fltVal val="0"/>
                                          </p:val>
                                        </p:tav>
                                      </p:tavLst>
                                    </p:anim>
                                    <p:anim calcmode="lin" valueType="num">
                                      <p:cBhvr>
                                        <p:cTn id="14" dur="2000"/>
                                        <p:tgtEl>
                                          <p:spTgt spid="5"/>
                                        </p:tgtEl>
                                        <p:attrNameLst>
                                          <p:attrName>style.rotation</p:attrName>
                                        </p:attrNameLst>
                                      </p:cBhvr>
                                      <p:tavLst>
                                        <p:tav tm="0">
                                          <p:val>
                                            <p:fltVal val="0"/>
                                          </p:val>
                                        </p:tav>
                                        <p:tav tm="100000">
                                          <p:val>
                                            <p:fltVal val="360"/>
                                          </p:val>
                                        </p:tav>
                                      </p:tavLst>
                                    </p:anim>
                                    <p:animEffect transition="out" filter="fade">
                                      <p:cBhvr>
                                        <p:cTn id="15" dur="2000"/>
                                        <p:tgtEl>
                                          <p:spTgt spid="5"/>
                                        </p:tgtEl>
                                      </p:cBhvr>
                                    </p:animEffect>
                                    <p:set>
                                      <p:cBhvr>
                                        <p:cTn id="16" dur="1" fill="hold">
                                          <p:stCondLst>
                                            <p:cond delay="1999"/>
                                          </p:stCondLst>
                                        </p:cTn>
                                        <p:tgtEl>
                                          <p:spTgt spid="5"/>
                                        </p:tgtEl>
                                        <p:attrNameLst>
                                          <p:attrName>style.visibility</p:attrName>
                                        </p:attrNameLst>
                                      </p:cBhvr>
                                      <p:to>
                                        <p:strVal val="hidden"/>
                                      </p:to>
                                    </p:set>
                                  </p:childTnLst>
                                </p:cTn>
                              </p:par>
                              <p:par>
                                <p:cTn id="17" presetID="49" presetClass="exit" presetSubtype="0" accel="100000" fill="hold" grpId="0" nodeType="withEffect">
                                  <p:stCondLst>
                                    <p:cond delay="0"/>
                                  </p:stCondLst>
                                  <p:childTnLst>
                                    <p:anim calcmode="lin" valueType="num">
                                      <p:cBhvr>
                                        <p:cTn id="18" dur="2000"/>
                                        <p:tgtEl>
                                          <p:spTgt spid="8"/>
                                        </p:tgtEl>
                                        <p:attrNameLst>
                                          <p:attrName>ppt_w</p:attrName>
                                        </p:attrNameLst>
                                      </p:cBhvr>
                                      <p:tavLst>
                                        <p:tav tm="0">
                                          <p:val>
                                            <p:strVal val="ppt_w"/>
                                          </p:val>
                                        </p:tav>
                                        <p:tav tm="100000">
                                          <p:val>
                                            <p:fltVal val="0"/>
                                          </p:val>
                                        </p:tav>
                                      </p:tavLst>
                                    </p:anim>
                                    <p:anim calcmode="lin" valueType="num">
                                      <p:cBhvr>
                                        <p:cTn id="19" dur="2000"/>
                                        <p:tgtEl>
                                          <p:spTgt spid="8"/>
                                        </p:tgtEl>
                                        <p:attrNameLst>
                                          <p:attrName>ppt_h</p:attrName>
                                        </p:attrNameLst>
                                      </p:cBhvr>
                                      <p:tavLst>
                                        <p:tav tm="0">
                                          <p:val>
                                            <p:strVal val="ppt_h"/>
                                          </p:val>
                                        </p:tav>
                                        <p:tav tm="100000">
                                          <p:val>
                                            <p:fltVal val="0"/>
                                          </p:val>
                                        </p:tav>
                                      </p:tavLst>
                                    </p:anim>
                                    <p:anim calcmode="lin" valueType="num">
                                      <p:cBhvr>
                                        <p:cTn id="20" dur="2000"/>
                                        <p:tgtEl>
                                          <p:spTgt spid="8"/>
                                        </p:tgtEl>
                                        <p:attrNameLst>
                                          <p:attrName>style.rotation</p:attrName>
                                        </p:attrNameLst>
                                      </p:cBhvr>
                                      <p:tavLst>
                                        <p:tav tm="0">
                                          <p:val>
                                            <p:fltVal val="0"/>
                                          </p:val>
                                        </p:tav>
                                        <p:tav tm="100000">
                                          <p:val>
                                            <p:fltVal val="360"/>
                                          </p:val>
                                        </p:tav>
                                      </p:tavLst>
                                    </p:anim>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par>
                                <p:cTn id="23" presetID="49" presetClass="exit" presetSubtype="0" accel="100000" fill="hold" nodeType="withEffect">
                                  <p:stCondLst>
                                    <p:cond delay="0"/>
                                  </p:stCondLst>
                                  <p:childTnLst>
                                    <p:anim calcmode="lin" valueType="num">
                                      <p:cBhvr>
                                        <p:cTn id="24" dur="2000"/>
                                        <p:tgtEl>
                                          <p:spTgt spid="9"/>
                                        </p:tgtEl>
                                        <p:attrNameLst>
                                          <p:attrName>ppt_w</p:attrName>
                                        </p:attrNameLst>
                                      </p:cBhvr>
                                      <p:tavLst>
                                        <p:tav tm="0">
                                          <p:val>
                                            <p:strVal val="ppt_w"/>
                                          </p:val>
                                        </p:tav>
                                        <p:tav tm="100000">
                                          <p:val>
                                            <p:fltVal val="0"/>
                                          </p:val>
                                        </p:tav>
                                      </p:tavLst>
                                    </p:anim>
                                    <p:anim calcmode="lin" valueType="num">
                                      <p:cBhvr>
                                        <p:cTn id="25" dur="2000"/>
                                        <p:tgtEl>
                                          <p:spTgt spid="9"/>
                                        </p:tgtEl>
                                        <p:attrNameLst>
                                          <p:attrName>ppt_h</p:attrName>
                                        </p:attrNameLst>
                                      </p:cBhvr>
                                      <p:tavLst>
                                        <p:tav tm="0">
                                          <p:val>
                                            <p:strVal val="ppt_h"/>
                                          </p:val>
                                        </p:tav>
                                        <p:tav tm="100000">
                                          <p:val>
                                            <p:fltVal val="0"/>
                                          </p:val>
                                        </p:tav>
                                      </p:tavLst>
                                    </p:anim>
                                    <p:anim calcmode="lin" valueType="num">
                                      <p:cBhvr>
                                        <p:cTn id="26" dur="2000"/>
                                        <p:tgtEl>
                                          <p:spTgt spid="9"/>
                                        </p:tgtEl>
                                        <p:attrNameLst>
                                          <p:attrName>style.rotation</p:attrName>
                                        </p:attrNameLst>
                                      </p:cBhvr>
                                      <p:tavLst>
                                        <p:tav tm="0">
                                          <p:val>
                                            <p:fltVal val="0"/>
                                          </p:val>
                                        </p:tav>
                                        <p:tav tm="100000">
                                          <p:val>
                                            <p:fltVal val="360"/>
                                          </p:val>
                                        </p:tav>
                                      </p:tavLst>
                                    </p:anim>
                                    <p:animEffect transition="out" filter="fade">
                                      <p:cBhvr>
                                        <p:cTn id="27" dur="2000"/>
                                        <p:tgtEl>
                                          <p:spTgt spid="9"/>
                                        </p:tgtEl>
                                      </p:cBhvr>
                                    </p:animEffect>
                                    <p:set>
                                      <p:cBhvr>
                                        <p:cTn id="28" dur="1" fill="hold">
                                          <p:stCondLst>
                                            <p:cond delay="1999"/>
                                          </p:stCondLst>
                                        </p:cTn>
                                        <p:tgtEl>
                                          <p:spTgt spid="9"/>
                                        </p:tgtEl>
                                        <p:attrNameLst>
                                          <p:attrName>style.visibility</p:attrName>
                                        </p:attrNameLst>
                                      </p:cBhvr>
                                      <p:to>
                                        <p:strVal val="hidden"/>
                                      </p:to>
                                    </p:set>
                                  </p:childTnLst>
                                </p:cTn>
                              </p:par>
                              <p:par>
                                <p:cTn id="29" presetID="49" presetClass="exit" presetSubtype="0" accel="100000" fill="hold" grpId="0" nodeType="withEffect">
                                  <p:stCondLst>
                                    <p:cond delay="0"/>
                                  </p:stCondLst>
                                  <p:childTnLst>
                                    <p:anim calcmode="lin" valueType="num">
                                      <p:cBhvr>
                                        <p:cTn id="30" dur="2000"/>
                                        <p:tgtEl>
                                          <p:spTgt spid="12"/>
                                        </p:tgtEl>
                                        <p:attrNameLst>
                                          <p:attrName>ppt_w</p:attrName>
                                        </p:attrNameLst>
                                      </p:cBhvr>
                                      <p:tavLst>
                                        <p:tav tm="0">
                                          <p:val>
                                            <p:strVal val="ppt_w"/>
                                          </p:val>
                                        </p:tav>
                                        <p:tav tm="100000">
                                          <p:val>
                                            <p:fltVal val="0"/>
                                          </p:val>
                                        </p:tav>
                                      </p:tavLst>
                                    </p:anim>
                                    <p:anim calcmode="lin" valueType="num">
                                      <p:cBhvr>
                                        <p:cTn id="31" dur="2000"/>
                                        <p:tgtEl>
                                          <p:spTgt spid="12"/>
                                        </p:tgtEl>
                                        <p:attrNameLst>
                                          <p:attrName>ppt_h</p:attrName>
                                        </p:attrNameLst>
                                      </p:cBhvr>
                                      <p:tavLst>
                                        <p:tav tm="0">
                                          <p:val>
                                            <p:strVal val="ppt_h"/>
                                          </p:val>
                                        </p:tav>
                                        <p:tav tm="100000">
                                          <p:val>
                                            <p:fltVal val="0"/>
                                          </p:val>
                                        </p:tav>
                                      </p:tavLst>
                                    </p:anim>
                                    <p:anim calcmode="lin" valueType="num">
                                      <p:cBhvr>
                                        <p:cTn id="32" dur="2000"/>
                                        <p:tgtEl>
                                          <p:spTgt spid="12"/>
                                        </p:tgtEl>
                                        <p:attrNameLst>
                                          <p:attrName>style.rotation</p:attrName>
                                        </p:attrNameLst>
                                      </p:cBhvr>
                                      <p:tavLst>
                                        <p:tav tm="0">
                                          <p:val>
                                            <p:fltVal val="0"/>
                                          </p:val>
                                        </p:tav>
                                        <p:tav tm="100000">
                                          <p:val>
                                            <p:fltVal val="360"/>
                                          </p:val>
                                        </p:tav>
                                      </p:tavLst>
                                    </p:anim>
                                    <p:animEffect transition="out" filter="fade">
                                      <p:cBhvr>
                                        <p:cTn id="33" dur="2000"/>
                                        <p:tgtEl>
                                          <p:spTgt spid="12"/>
                                        </p:tgtEl>
                                      </p:cBhvr>
                                    </p:animEffect>
                                    <p:set>
                                      <p:cBhvr>
                                        <p:cTn id="34" dur="1" fill="hold">
                                          <p:stCondLst>
                                            <p:cond delay="1999"/>
                                          </p:stCondLst>
                                        </p:cTn>
                                        <p:tgtEl>
                                          <p:spTgt spid="12"/>
                                        </p:tgtEl>
                                        <p:attrNameLst>
                                          <p:attrName>style.visibility</p:attrName>
                                        </p:attrNameLst>
                                      </p:cBhvr>
                                      <p:to>
                                        <p:strVal val="hidden"/>
                                      </p:to>
                                    </p:set>
                                  </p:childTnLst>
                                </p:cTn>
                              </p:par>
                              <p:par>
                                <p:cTn id="35" presetID="49" presetClass="exit" presetSubtype="0" accel="100000" fill="hold" nodeType="withEffect">
                                  <p:stCondLst>
                                    <p:cond delay="0"/>
                                  </p:stCondLst>
                                  <p:childTnLst>
                                    <p:anim calcmode="lin" valueType="num">
                                      <p:cBhvr>
                                        <p:cTn id="36" dur="2000"/>
                                        <p:tgtEl>
                                          <p:spTgt spid="13"/>
                                        </p:tgtEl>
                                        <p:attrNameLst>
                                          <p:attrName>ppt_w</p:attrName>
                                        </p:attrNameLst>
                                      </p:cBhvr>
                                      <p:tavLst>
                                        <p:tav tm="0">
                                          <p:val>
                                            <p:strVal val="ppt_w"/>
                                          </p:val>
                                        </p:tav>
                                        <p:tav tm="100000">
                                          <p:val>
                                            <p:fltVal val="0"/>
                                          </p:val>
                                        </p:tav>
                                      </p:tavLst>
                                    </p:anim>
                                    <p:anim calcmode="lin" valueType="num">
                                      <p:cBhvr>
                                        <p:cTn id="37" dur="2000"/>
                                        <p:tgtEl>
                                          <p:spTgt spid="13"/>
                                        </p:tgtEl>
                                        <p:attrNameLst>
                                          <p:attrName>ppt_h</p:attrName>
                                        </p:attrNameLst>
                                      </p:cBhvr>
                                      <p:tavLst>
                                        <p:tav tm="0">
                                          <p:val>
                                            <p:strVal val="ppt_h"/>
                                          </p:val>
                                        </p:tav>
                                        <p:tav tm="100000">
                                          <p:val>
                                            <p:fltVal val="0"/>
                                          </p:val>
                                        </p:tav>
                                      </p:tavLst>
                                    </p:anim>
                                    <p:anim calcmode="lin" valueType="num">
                                      <p:cBhvr>
                                        <p:cTn id="38" dur="2000"/>
                                        <p:tgtEl>
                                          <p:spTgt spid="13"/>
                                        </p:tgtEl>
                                        <p:attrNameLst>
                                          <p:attrName>style.rotation</p:attrName>
                                        </p:attrNameLst>
                                      </p:cBhvr>
                                      <p:tavLst>
                                        <p:tav tm="0">
                                          <p:val>
                                            <p:fltVal val="0"/>
                                          </p:val>
                                        </p:tav>
                                        <p:tav tm="100000">
                                          <p:val>
                                            <p:fltVal val="360"/>
                                          </p:val>
                                        </p:tav>
                                      </p:tavLst>
                                    </p:anim>
                                    <p:animEffect transition="out" filter="fade">
                                      <p:cBhvr>
                                        <p:cTn id="39" dur="2000"/>
                                        <p:tgtEl>
                                          <p:spTgt spid="13"/>
                                        </p:tgtEl>
                                      </p:cBhvr>
                                    </p:animEffect>
                                    <p:set>
                                      <p:cBhvr>
                                        <p:cTn id="40" dur="1" fill="hold">
                                          <p:stCondLst>
                                            <p:cond delay="1999"/>
                                          </p:stCondLst>
                                        </p:cTn>
                                        <p:tgtEl>
                                          <p:spTgt spid="13"/>
                                        </p:tgtEl>
                                        <p:attrNameLst>
                                          <p:attrName>style.visibility</p:attrName>
                                        </p:attrNameLst>
                                      </p:cBhvr>
                                      <p:to>
                                        <p:strVal val="hidden"/>
                                      </p:to>
                                    </p:set>
                                  </p:childTnLst>
                                </p:cTn>
                              </p:par>
                              <p:par>
                                <p:cTn id="41" presetID="49" presetClass="exit" presetSubtype="0" accel="100000" fill="hold" nodeType="withEffect">
                                  <p:stCondLst>
                                    <p:cond delay="0"/>
                                  </p:stCondLst>
                                  <p:childTnLst>
                                    <p:anim calcmode="lin" valueType="num">
                                      <p:cBhvr>
                                        <p:cTn id="42" dur="2000"/>
                                        <p:tgtEl>
                                          <p:spTgt spid="16"/>
                                        </p:tgtEl>
                                        <p:attrNameLst>
                                          <p:attrName>ppt_w</p:attrName>
                                        </p:attrNameLst>
                                      </p:cBhvr>
                                      <p:tavLst>
                                        <p:tav tm="0">
                                          <p:val>
                                            <p:strVal val="ppt_w"/>
                                          </p:val>
                                        </p:tav>
                                        <p:tav tm="100000">
                                          <p:val>
                                            <p:fltVal val="0"/>
                                          </p:val>
                                        </p:tav>
                                      </p:tavLst>
                                    </p:anim>
                                    <p:anim calcmode="lin" valueType="num">
                                      <p:cBhvr>
                                        <p:cTn id="43" dur="2000"/>
                                        <p:tgtEl>
                                          <p:spTgt spid="16"/>
                                        </p:tgtEl>
                                        <p:attrNameLst>
                                          <p:attrName>ppt_h</p:attrName>
                                        </p:attrNameLst>
                                      </p:cBhvr>
                                      <p:tavLst>
                                        <p:tav tm="0">
                                          <p:val>
                                            <p:strVal val="ppt_h"/>
                                          </p:val>
                                        </p:tav>
                                        <p:tav tm="100000">
                                          <p:val>
                                            <p:fltVal val="0"/>
                                          </p:val>
                                        </p:tav>
                                      </p:tavLst>
                                    </p:anim>
                                    <p:anim calcmode="lin" valueType="num">
                                      <p:cBhvr>
                                        <p:cTn id="44" dur="2000"/>
                                        <p:tgtEl>
                                          <p:spTgt spid="16"/>
                                        </p:tgtEl>
                                        <p:attrNameLst>
                                          <p:attrName>style.rotation</p:attrName>
                                        </p:attrNameLst>
                                      </p:cBhvr>
                                      <p:tavLst>
                                        <p:tav tm="0">
                                          <p:val>
                                            <p:fltVal val="0"/>
                                          </p:val>
                                        </p:tav>
                                        <p:tav tm="100000">
                                          <p:val>
                                            <p:fltVal val="360"/>
                                          </p:val>
                                        </p:tav>
                                      </p:tavLst>
                                    </p:anim>
                                    <p:animEffect transition="out" filter="fade">
                                      <p:cBhvr>
                                        <p:cTn id="45" dur="2000"/>
                                        <p:tgtEl>
                                          <p:spTgt spid="16"/>
                                        </p:tgtEl>
                                      </p:cBhvr>
                                    </p:animEffect>
                                    <p:set>
                                      <p:cBhvr>
                                        <p:cTn id="46" dur="1" fill="hold">
                                          <p:stCondLst>
                                            <p:cond delay="1999"/>
                                          </p:stCondLst>
                                        </p:cTn>
                                        <p:tgtEl>
                                          <p:spTgt spid="16"/>
                                        </p:tgtEl>
                                        <p:attrNameLst>
                                          <p:attrName>style.visibility</p:attrName>
                                        </p:attrNameLst>
                                      </p:cBhvr>
                                      <p:to>
                                        <p:strVal val="hidden"/>
                                      </p:to>
                                    </p:set>
                                  </p:childTnLst>
                                </p:cTn>
                              </p:par>
                              <p:par>
                                <p:cTn id="47" presetID="49" presetClass="exit" presetSubtype="0" accel="100000" fill="hold" grpId="0" nodeType="withEffect">
                                  <p:stCondLst>
                                    <p:cond delay="0"/>
                                  </p:stCondLst>
                                  <p:childTnLst>
                                    <p:anim calcmode="lin" valueType="num">
                                      <p:cBhvr>
                                        <p:cTn id="48" dur="2000"/>
                                        <p:tgtEl>
                                          <p:spTgt spid="19"/>
                                        </p:tgtEl>
                                        <p:attrNameLst>
                                          <p:attrName>ppt_w</p:attrName>
                                        </p:attrNameLst>
                                      </p:cBhvr>
                                      <p:tavLst>
                                        <p:tav tm="0">
                                          <p:val>
                                            <p:strVal val="ppt_w"/>
                                          </p:val>
                                        </p:tav>
                                        <p:tav tm="100000">
                                          <p:val>
                                            <p:fltVal val="0"/>
                                          </p:val>
                                        </p:tav>
                                      </p:tavLst>
                                    </p:anim>
                                    <p:anim calcmode="lin" valueType="num">
                                      <p:cBhvr>
                                        <p:cTn id="49" dur="2000"/>
                                        <p:tgtEl>
                                          <p:spTgt spid="19"/>
                                        </p:tgtEl>
                                        <p:attrNameLst>
                                          <p:attrName>ppt_h</p:attrName>
                                        </p:attrNameLst>
                                      </p:cBhvr>
                                      <p:tavLst>
                                        <p:tav tm="0">
                                          <p:val>
                                            <p:strVal val="ppt_h"/>
                                          </p:val>
                                        </p:tav>
                                        <p:tav tm="100000">
                                          <p:val>
                                            <p:fltVal val="0"/>
                                          </p:val>
                                        </p:tav>
                                      </p:tavLst>
                                    </p:anim>
                                    <p:anim calcmode="lin" valueType="num">
                                      <p:cBhvr>
                                        <p:cTn id="50" dur="2000"/>
                                        <p:tgtEl>
                                          <p:spTgt spid="19"/>
                                        </p:tgtEl>
                                        <p:attrNameLst>
                                          <p:attrName>style.rotation</p:attrName>
                                        </p:attrNameLst>
                                      </p:cBhvr>
                                      <p:tavLst>
                                        <p:tav tm="0">
                                          <p:val>
                                            <p:fltVal val="0"/>
                                          </p:val>
                                        </p:tav>
                                        <p:tav tm="100000">
                                          <p:val>
                                            <p:fltVal val="360"/>
                                          </p:val>
                                        </p:tav>
                                      </p:tavLst>
                                    </p:anim>
                                    <p:animEffect transition="out" filter="fade">
                                      <p:cBhvr>
                                        <p:cTn id="51" dur="2000"/>
                                        <p:tgtEl>
                                          <p:spTgt spid="19"/>
                                        </p:tgtEl>
                                      </p:cBhvr>
                                    </p:animEffect>
                                    <p:set>
                                      <p:cBhvr>
                                        <p:cTn id="52" dur="1" fill="hold">
                                          <p:stCondLst>
                                            <p:cond delay="1999"/>
                                          </p:stCondLst>
                                        </p:cTn>
                                        <p:tgtEl>
                                          <p:spTgt spid="19"/>
                                        </p:tgtEl>
                                        <p:attrNameLst>
                                          <p:attrName>style.visibility</p:attrName>
                                        </p:attrNameLst>
                                      </p:cBhvr>
                                      <p:to>
                                        <p:strVal val="hidden"/>
                                      </p:to>
                                    </p:set>
                                  </p:childTnLst>
                                </p:cTn>
                              </p:par>
                              <p:par>
                                <p:cTn id="53" presetID="49" presetClass="exit" presetSubtype="0" accel="100000" fill="hold" grpId="0" nodeType="withEffect">
                                  <p:stCondLst>
                                    <p:cond delay="0"/>
                                  </p:stCondLst>
                                  <p:childTnLst>
                                    <p:anim calcmode="lin" valueType="num">
                                      <p:cBhvr>
                                        <p:cTn id="54" dur="2000"/>
                                        <p:tgtEl>
                                          <p:spTgt spid="20"/>
                                        </p:tgtEl>
                                        <p:attrNameLst>
                                          <p:attrName>ppt_w</p:attrName>
                                        </p:attrNameLst>
                                      </p:cBhvr>
                                      <p:tavLst>
                                        <p:tav tm="0">
                                          <p:val>
                                            <p:strVal val="ppt_w"/>
                                          </p:val>
                                        </p:tav>
                                        <p:tav tm="100000">
                                          <p:val>
                                            <p:fltVal val="0"/>
                                          </p:val>
                                        </p:tav>
                                      </p:tavLst>
                                    </p:anim>
                                    <p:anim calcmode="lin" valueType="num">
                                      <p:cBhvr>
                                        <p:cTn id="55" dur="2000"/>
                                        <p:tgtEl>
                                          <p:spTgt spid="20"/>
                                        </p:tgtEl>
                                        <p:attrNameLst>
                                          <p:attrName>ppt_h</p:attrName>
                                        </p:attrNameLst>
                                      </p:cBhvr>
                                      <p:tavLst>
                                        <p:tav tm="0">
                                          <p:val>
                                            <p:strVal val="ppt_h"/>
                                          </p:val>
                                        </p:tav>
                                        <p:tav tm="100000">
                                          <p:val>
                                            <p:fltVal val="0"/>
                                          </p:val>
                                        </p:tav>
                                      </p:tavLst>
                                    </p:anim>
                                    <p:anim calcmode="lin" valueType="num">
                                      <p:cBhvr>
                                        <p:cTn id="56" dur="2000"/>
                                        <p:tgtEl>
                                          <p:spTgt spid="20"/>
                                        </p:tgtEl>
                                        <p:attrNameLst>
                                          <p:attrName>style.rotation</p:attrName>
                                        </p:attrNameLst>
                                      </p:cBhvr>
                                      <p:tavLst>
                                        <p:tav tm="0">
                                          <p:val>
                                            <p:fltVal val="0"/>
                                          </p:val>
                                        </p:tav>
                                        <p:tav tm="100000">
                                          <p:val>
                                            <p:fltVal val="360"/>
                                          </p:val>
                                        </p:tav>
                                      </p:tavLst>
                                    </p:anim>
                                    <p:animEffect transition="out" filter="fade">
                                      <p:cBhvr>
                                        <p:cTn id="57" dur="2000"/>
                                        <p:tgtEl>
                                          <p:spTgt spid="20"/>
                                        </p:tgtEl>
                                      </p:cBhvr>
                                    </p:animEffect>
                                    <p:set>
                                      <p:cBhvr>
                                        <p:cTn id="58" dur="1" fill="hold">
                                          <p:stCondLst>
                                            <p:cond delay="1999"/>
                                          </p:stCondLst>
                                        </p:cTn>
                                        <p:tgtEl>
                                          <p:spTgt spid="20"/>
                                        </p:tgtEl>
                                        <p:attrNameLst>
                                          <p:attrName>style.visibility</p:attrName>
                                        </p:attrNameLst>
                                      </p:cBhvr>
                                      <p:to>
                                        <p:strVal val="hidden"/>
                                      </p:to>
                                    </p:set>
                                  </p:childTnLst>
                                </p:cTn>
                              </p:par>
                              <p:par>
                                <p:cTn id="59" presetID="49" presetClass="exit" presetSubtype="0" accel="100000" fill="hold" nodeType="withEffect">
                                  <p:stCondLst>
                                    <p:cond delay="0"/>
                                  </p:stCondLst>
                                  <p:childTnLst>
                                    <p:anim calcmode="lin" valueType="num">
                                      <p:cBhvr>
                                        <p:cTn id="60" dur="2000"/>
                                        <p:tgtEl>
                                          <p:spTgt spid="21"/>
                                        </p:tgtEl>
                                        <p:attrNameLst>
                                          <p:attrName>ppt_w</p:attrName>
                                        </p:attrNameLst>
                                      </p:cBhvr>
                                      <p:tavLst>
                                        <p:tav tm="0">
                                          <p:val>
                                            <p:strVal val="ppt_w"/>
                                          </p:val>
                                        </p:tav>
                                        <p:tav tm="100000">
                                          <p:val>
                                            <p:fltVal val="0"/>
                                          </p:val>
                                        </p:tav>
                                      </p:tavLst>
                                    </p:anim>
                                    <p:anim calcmode="lin" valueType="num">
                                      <p:cBhvr>
                                        <p:cTn id="61" dur="2000"/>
                                        <p:tgtEl>
                                          <p:spTgt spid="21"/>
                                        </p:tgtEl>
                                        <p:attrNameLst>
                                          <p:attrName>ppt_h</p:attrName>
                                        </p:attrNameLst>
                                      </p:cBhvr>
                                      <p:tavLst>
                                        <p:tav tm="0">
                                          <p:val>
                                            <p:strVal val="ppt_h"/>
                                          </p:val>
                                        </p:tav>
                                        <p:tav tm="100000">
                                          <p:val>
                                            <p:fltVal val="0"/>
                                          </p:val>
                                        </p:tav>
                                      </p:tavLst>
                                    </p:anim>
                                    <p:anim calcmode="lin" valueType="num">
                                      <p:cBhvr>
                                        <p:cTn id="62" dur="2000"/>
                                        <p:tgtEl>
                                          <p:spTgt spid="21"/>
                                        </p:tgtEl>
                                        <p:attrNameLst>
                                          <p:attrName>style.rotation</p:attrName>
                                        </p:attrNameLst>
                                      </p:cBhvr>
                                      <p:tavLst>
                                        <p:tav tm="0">
                                          <p:val>
                                            <p:fltVal val="0"/>
                                          </p:val>
                                        </p:tav>
                                        <p:tav tm="100000">
                                          <p:val>
                                            <p:fltVal val="360"/>
                                          </p:val>
                                        </p:tav>
                                      </p:tavLst>
                                    </p:anim>
                                    <p:animEffect transition="out" filter="fade">
                                      <p:cBhvr>
                                        <p:cTn id="63" dur="2000"/>
                                        <p:tgtEl>
                                          <p:spTgt spid="21"/>
                                        </p:tgtEl>
                                      </p:cBhvr>
                                    </p:animEffect>
                                    <p:set>
                                      <p:cBhvr>
                                        <p:cTn id="64" dur="1" fill="hold">
                                          <p:stCondLst>
                                            <p:cond delay="1999"/>
                                          </p:stCondLst>
                                        </p:cTn>
                                        <p:tgtEl>
                                          <p:spTgt spid="21"/>
                                        </p:tgtEl>
                                        <p:attrNameLst>
                                          <p:attrName>style.visibility</p:attrName>
                                        </p:attrNameLst>
                                      </p:cBhvr>
                                      <p:to>
                                        <p:strVal val="hidden"/>
                                      </p:to>
                                    </p:set>
                                  </p:childTnLst>
                                </p:cTn>
                              </p:par>
                              <p:par>
                                <p:cTn id="65" presetID="49" presetClass="exit" presetSubtype="0" accel="100000" fill="hold" grpId="0" nodeType="withEffect">
                                  <p:stCondLst>
                                    <p:cond delay="0"/>
                                  </p:stCondLst>
                                  <p:childTnLst>
                                    <p:anim calcmode="lin" valueType="num">
                                      <p:cBhvr>
                                        <p:cTn id="66" dur="2000"/>
                                        <p:tgtEl>
                                          <p:spTgt spid="24"/>
                                        </p:tgtEl>
                                        <p:attrNameLst>
                                          <p:attrName>ppt_w</p:attrName>
                                        </p:attrNameLst>
                                      </p:cBhvr>
                                      <p:tavLst>
                                        <p:tav tm="0">
                                          <p:val>
                                            <p:strVal val="ppt_w"/>
                                          </p:val>
                                        </p:tav>
                                        <p:tav tm="100000">
                                          <p:val>
                                            <p:fltVal val="0"/>
                                          </p:val>
                                        </p:tav>
                                      </p:tavLst>
                                    </p:anim>
                                    <p:anim calcmode="lin" valueType="num">
                                      <p:cBhvr>
                                        <p:cTn id="67" dur="2000"/>
                                        <p:tgtEl>
                                          <p:spTgt spid="24"/>
                                        </p:tgtEl>
                                        <p:attrNameLst>
                                          <p:attrName>ppt_h</p:attrName>
                                        </p:attrNameLst>
                                      </p:cBhvr>
                                      <p:tavLst>
                                        <p:tav tm="0">
                                          <p:val>
                                            <p:strVal val="ppt_h"/>
                                          </p:val>
                                        </p:tav>
                                        <p:tav tm="100000">
                                          <p:val>
                                            <p:fltVal val="0"/>
                                          </p:val>
                                        </p:tav>
                                      </p:tavLst>
                                    </p:anim>
                                    <p:anim calcmode="lin" valueType="num">
                                      <p:cBhvr>
                                        <p:cTn id="68" dur="2000"/>
                                        <p:tgtEl>
                                          <p:spTgt spid="24"/>
                                        </p:tgtEl>
                                        <p:attrNameLst>
                                          <p:attrName>style.rotation</p:attrName>
                                        </p:attrNameLst>
                                      </p:cBhvr>
                                      <p:tavLst>
                                        <p:tav tm="0">
                                          <p:val>
                                            <p:fltVal val="0"/>
                                          </p:val>
                                        </p:tav>
                                        <p:tav tm="100000">
                                          <p:val>
                                            <p:fltVal val="360"/>
                                          </p:val>
                                        </p:tav>
                                      </p:tavLst>
                                    </p:anim>
                                    <p:animEffect transition="out" filter="fade">
                                      <p:cBhvr>
                                        <p:cTn id="69" dur="2000"/>
                                        <p:tgtEl>
                                          <p:spTgt spid="24"/>
                                        </p:tgtEl>
                                      </p:cBhvr>
                                    </p:animEffect>
                                    <p:set>
                                      <p:cBhvr>
                                        <p:cTn id="70" dur="1" fill="hold">
                                          <p:stCondLst>
                                            <p:cond delay="1999"/>
                                          </p:stCondLst>
                                        </p:cTn>
                                        <p:tgtEl>
                                          <p:spTgt spid="24"/>
                                        </p:tgtEl>
                                        <p:attrNameLst>
                                          <p:attrName>style.visibility</p:attrName>
                                        </p:attrNameLst>
                                      </p:cBhvr>
                                      <p:to>
                                        <p:strVal val="hidden"/>
                                      </p:to>
                                    </p:set>
                                  </p:childTnLst>
                                </p:cTn>
                              </p:par>
                              <p:par>
                                <p:cTn id="71" presetID="49" presetClass="exit" presetSubtype="0" accel="100000" fill="hold" nodeType="withEffect">
                                  <p:stCondLst>
                                    <p:cond delay="0"/>
                                  </p:stCondLst>
                                  <p:childTnLst>
                                    <p:anim calcmode="lin" valueType="num">
                                      <p:cBhvr>
                                        <p:cTn id="72" dur="2000"/>
                                        <p:tgtEl>
                                          <p:spTgt spid="26"/>
                                        </p:tgtEl>
                                        <p:attrNameLst>
                                          <p:attrName>ppt_w</p:attrName>
                                        </p:attrNameLst>
                                      </p:cBhvr>
                                      <p:tavLst>
                                        <p:tav tm="0">
                                          <p:val>
                                            <p:strVal val="ppt_w"/>
                                          </p:val>
                                        </p:tav>
                                        <p:tav tm="100000">
                                          <p:val>
                                            <p:fltVal val="0"/>
                                          </p:val>
                                        </p:tav>
                                      </p:tavLst>
                                    </p:anim>
                                    <p:anim calcmode="lin" valueType="num">
                                      <p:cBhvr>
                                        <p:cTn id="73" dur="2000"/>
                                        <p:tgtEl>
                                          <p:spTgt spid="26"/>
                                        </p:tgtEl>
                                        <p:attrNameLst>
                                          <p:attrName>ppt_h</p:attrName>
                                        </p:attrNameLst>
                                      </p:cBhvr>
                                      <p:tavLst>
                                        <p:tav tm="0">
                                          <p:val>
                                            <p:strVal val="ppt_h"/>
                                          </p:val>
                                        </p:tav>
                                        <p:tav tm="100000">
                                          <p:val>
                                            <p:fltVal val="0"/>
                                          </p:val>
                                        </p:tav>
                                      </p:tavLst>
                                    </p:anim>
                                    <p:anim calcmode="lin" valueType="num">
                                      <p:cBhvr>
                                        <p:cTn id="74" dur="2000"/>
                                        <p:tgtEl>
                                          <p:spTgt spid="26"/>
                                        </p:tgtEl>
                                        <p:attrNameLst>
                                          <p:attrName>style.rotation</p:attrName>
                                        </p:attrNameLst>
                                      </p:cBhvr>
                                      <p:tavLst>
                                        <p:tav tm="0">
                                          <p:val>
                                            <p:fltVal val="0"/>
                                          </p:val>
                                        </p:tav>
                                        <p:tav tm="100000">
                                          <p:val>
                                            <p:fltVal val="360"/>
                                          </p:val>
                                        </p:tav>
                                      </p:tavLst>
                                    </p:anim>
                                    <p:animEffect transition="out" filter="fade">
                                      <p:cBhvr>
                                        <p:cTn id="75" dur="2000"/>
                                        <p:tgtEl>
                                          <p:spTgt spid="26"/>
                                        </p:tgtEl>
                                      </p:cBhvr>
                                    </p:animEffect>
                                    <p:set>
                                      <p:cBhvr>
                                        <p:cTn id="76" dur="1" fill="hold">
                                          <p:stCondLst>
                                            <p:cond delay="1999"/>
                                          </p:stCondLst>
                                        </p:cTn>
                                        <p:tgtEl>
                                          <p:spTgt spid="26"/>
                                        </p:tgtEl>
                                        <p:attrNameLst>
                                          <p:attrName>style.visibility</p:attrName>
                                        </p:attrNameLst>
                                      </p:cBhvr>
                                      <p:to>
                                        <p:strVal val="hidden"/>
                                      </p:to>
                                    </p:set>
                                  </p:childTnLst>
                                </p:cTn>
                              </p:par>
                              <p:par>
                                <p:cTn id="77" presetID="49" presetClass="exit" presetSubtype="0" accel="100000" fill="hold" nodeType="withEffect">
                                  <p:stCondLst>
                                    <p:cond delay="0"/>
                                  </p:stCondLst>
                                  <p:childTnLst>
                                    <p:anim calcmode="lin" valueType="num">
                                      <p:cBhvr>
                                        <p:cTn id="78" dur="2000"/>
                                        <p:tgtEl>
                                          <p:spTgt spid="29"/>
                                        </p:tgtEl>
                                        <p:attrNameLst>
                                          <p:attrName>ppt_w</p:attrName>
                                        </p:attrNameLst>
                                      </p:cBhvr>
                                      <p:tavLst>
                                        <p:tav tm="0">
                                          <p:val>
                                            <p:strVal val="ppt_w"/>
                                          </p:val>
                                        </p:tav>
                                        <p:tav tm="100000">
                                          <p:val>
                                            <p:fltVal val="0"/>
                                          </p:val>
                                        </p:tav>
                                      </p:tavLst>
                                    </p:anim>
                                    <p:anim calcmode="lin" valueType="num">
                                      <p:cBhvr>
                                        <p:cTn id="79" dur="2000"/>
                                        <p:tgtEl>
                                          <p:spTgt spid="29"/>
                                        </p:tgtEl>
                                        <p:attrNameLst>
                                          <p:attrName>ppt_h</p:attrName>
                                        </p:attrNameLst>
                                      </p:cBhvr>
                                      <p:tavLst>
                                        <p:tav tm="0">
                                          <p:val>
                                            <p:strVal val="ppt_h"/>
                                          </p:val>
                                        </p:tav>
                                        <p:tav tm="100000">
                                          <p:val>
                                            <p:fltVal val="0"/>
                                          </p:val>
                                        </p:tav>
                                      </p:tavLst>
                                    </p:anim>
                                    <p:anim calcmode="lin" valueType="num">
                                      <p:cBhvr>
                                        <p:cTn id="80" dur="2000"/>
                                        <p:tgtEl>
                                          <p:spTgt spid="29"/>
                                        </p:tgtEl>
                                        <p:attrNameLst>
                                          <p:attrName>style.rotation</p:attrName>
                                        </p:attrNameLst>
                                      </p:cBhvr>
                                      <p:tavLst>
                                        <p:tav tm="0">
                                          <p:val>
                                            <p:fltVal val="0"/>
                                          </p:val>
                                        </p:tav>
                                        <p:tav tm="100000">
                                          <p:val>
                                            <p:fltVal val="360"/>
                                          </p:val>
                                        </p:tav>
                                      </p:tavLst>
                                    </p:anim>
                                    <p:animEffect transition="out" filter="fade">
                                      <p:cBhvr>
                                        <p:cTn id="81" dur="2000"/>
                                        <p:tgtEl>
                                          <p:spTgt spid="29"/>
                                        </p:tgtEl>
                                      </p:cBhvr>
                                    </p:animEffect>
                                    <p:set>
                                      <p:cBhvr>
                                        <p:cTn id="82" dur="1" fill="hold">
                                          <p:stCondLst>
                                            <p:cond delay="1999"/>
                                          </p:stCondLst>
                                        </p:cTn>
                                        <p:tgtEl>
                                          <p:spTgt spid="29"/>
                                        </p:tgtEl>
                                        <p:attrNameLst>
                                          <p:attrName>style.visibility</p:attrName>
                                        </p:attrNameLst>
                                      </p:cBhvr>
                                      <p:to>
                                        <p:strVal val="hidden"/>
                                      </p:to>
                                    </p:set>
                                  </p:childTnLst>
                                </p:cTn>
                              </p:par>
                              <p:par>
                                <p:cTn id="83" presetID="31" presetClass="entr" presetSubtype="0" fill="hold" nodeType="withEffect">
                                  <p:stCondLst>
                                    <p:cond delay="0"/>
                                  </p:stCondLst>
                                  <p:iterate type="lt">
                                    <p:tmPct val="5000"/>
                                  </p:iterate>
                                  <p:childTnLst>
                                    <p:set>
                                      <p:cBhvr>
                                        <p:cTn id="84" dur="1" fill="hold">
                                          <p:stCondLst>
                                            <p:cond delay="0"/>
                                          </p:stCondLst>
                                        </p:cTn>
                                        <p:tgtEl>
                                          <p:spTgt spid="30"/>
                                        </p:tgtEl>
                                        <p:attrNameLst>
                                          <p:attrName>style.visibility</p:attrName>
                                        </p:attrNameLst>
                                      </p:cBhvr>
                                      <p:to>
                                        <p:strVal val="visible"/>
                                      </p:to>
                                    </p:set>
                                    <p:anim calcmode="lin" valueType="num">
                                      <p:cBhvr>
                                        <p:cTn id="85" dur="1000" fill="hold"/>
                                        <p:tgtEl>
                                          <p:spTgt spid="30"/>
                                        </p:tgtEl>
                                        <p:attrNameLst>
                                          <p:attrName>ppt_w</p:attrName>
                                        </p:attrNameLst>
                                      </p:cBhvr>
                                      <p:tavLst>
                                        <p:tav tm="0">
                                          <p:val>
                                            <p:fltVal val="0"/>
                                          </p:val>
                                        </p:tav>
                                        <p:tav tm="100000">
                                          <p:val>
                                            <p:strVal val="#ppt_w"/>
                                          </p:val>
                                        </p:tav>
                                      </p:tavLst>
                                    </p:anim>
                                    <p:anim calcmode="lin" valueType="num">
                                      <p:cBhvr>
                                        <p:cTn id="86" dur="1000" fill="hold"/>
                                        <p:tgtEl>
                                          <p:spTgt spid="30"/>
                                        </p:tgtEl>
                                        <p:attrNameLst>
                                          <p:attrName>ppt_h</p:attrName>
                                        </p:attrNameLst>
                                      </p:cBhvr>
                                      <p:tavLst>
                                        <p:tav tm="0">
                                          <p:val>
                                            <p:fltVal val="0"/>
                                          </p:val>
                                        </p:tav>
                                        <p:tav tm="100000">
                                          <p:val>
                                            <p:strVal val="#ppt_h"/>
                                          </p:val>
                                        </p:tav>
                                      </p:tavLst>
                                    </p:anim>
                                    <p:anim calcmode="lin" valueType="num">
                                      <p:cBhvr>
                                        <p:cTn id="87" dur="1000" fill="hold"/>
                                        <p:tgtEl>
                                          <p:spTgt spid="30"/>
                                        </p:tgtEl>
                                        <p:attrNameLst>
                                          <p:attrName>style.rotation</p:attrName>
                                        </p:attrNameLst>
                                      </p:cBhvr>
                                      <p:tavLst>
                                        <p:tav tm="0">
                                          <p:val>
                                            <p:fltVal val="90"/>
                                          </p:val>
                                        </p:tav>
                                        <p:tav tm="100000">
                                          <p:val>
                                            <p:fltVal val="0"/>
                                          </p:val>
                                        </p:tav>
                                      </p:tavLst>
                                    </p:anim>
                                    <p:animEffect transition="in" filter="fade">
                                      <p:cBhvr>
                                        <p:cTn id="88" dur="1000"/>
                                        <p:tgtEl>
                                          <p:spTgt spid="30"/>
                                        </p:tgtEl>
                                      </p:cBhvr>
                                    </p:animEffect>
                                  </p:childTnLst>
                                </p:cTn>
                              </p:par>
                            </p:childTnLst>
                          </p:cTn>
                        </p:par>
                        <p:par>
                          <p:cTn id="89" fill="hold">
                            <p:stCondLst>
                              <p:cond delay="2000"/>
                            </p:stCondLst>
                            <p:childTnLst>
                              <p:par>
                                <p:cTn id="90" presetID="56" presetClass="path" presetSubtype="0" accel="50000" decel="50000" fill="hold" nodeType="afterEffect">
                                  <p:stCondLst>
                                    <p:cond delay="1000"/>
                                  </p:stCondLst>
                                  <p:iterate type="lt">
                                    <p:tmPct val="0"/>
                                  </p:iterate>
                                  <p:childTnLst>
                                    <p:animMotion origin="layout" path="M 0 -2.59259E-6 L -0.36233 -0.43727 " pathEditMode="relative" rAng="0" ptsTypes="AA">
                                      <p:cBhvr>
                                        <p:cTn id="91" dur="2000" fill="hold"/>
                                        <p:tgtEl>
                                          <p:spTgt spid="30"/>
                                        </p:tgtEl>
                                        <p:attrNameLst>
                                          <p:attrName>ppt_x</p:attrName>
                                          <p:attrName>ppt_y</p:attrName>
                                        </p:attrNameLst>
                                      </p:cBhvr>
                                      <p:rCtr x="-18125" y="-21875"/>
                                    </p:animMotion>
                                  </p:childTnLst>
                                </p:cTn>
                              </p:par>
                              <p:par>
                                <p:cTn id="92" presetID="6" presetClass="emph" presetSubtype="0" fill="hold" nodeType="withEffect">
                                  <p:stCondLst>
                                    <p:cond delay="1000"/>
                                  </p:stCondLst>
                                  <p:iterate type="lt">
                                    <p:tmPct val="0"/>
                                  </p:iterate>
                                  <p:childTnLst>
                                    <p:animScale>
                                      <p:cBhvr>
                                        <p:cTn id="93" dur="2000" fill="hold"/>
                                        <p:tgtEl>
                                          <p:spTgt spid="30"/>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9" grpId="0" animBg="1"/>
      <p:bldP spid="20" grpId="0" animBg="1"/>
      <p:bldP spid="2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2483768" y="785794"/>
            <a:ext cx="6228000" cy="0"/>
          </a:xfrm>
          <a:prstGeom prst="straightConnector1">
            <a:avLst/>
          </a:prstGeom>
          <a:ln w="57150" cmpd="sng">
            <a:headEnd type="none" w="med" len="med"/>
            <a:tailEnd type="triangle" w="med" len="med"/>
          </a:ln>
          <a:effectLst/>
        </p:spPr>
        <p:style>
          <a:lnRef idx="3">
            <a:schemeClr val="accent1"/>
          </a:lnRef>
          <a:fillRef idx="0">
            <a:schemeClr val="accent1"/>
          </a:fillRef>
          <a:effectRef idx="2">
            <a:schemeClr val="accent1"/>
          </a:effectRef>
          <a:fontRef idx="minor">
            <a:schemeClr val="tx1"/>
          </a:fontRef>
        </p:style>
      </p:cxnSp>
      <p:sp>
        <p:nvSpPr>
          <p:cNvPr id="5" name="Parallélogramme 69"/>
          <p:cNvSpPr/>
          <p:nvPr/>
        </p:nvSpPr>
        <p:spPr>
          <a:xfrm>
            <a:off x="3131800" y="-24"/>
            <a:ext cx="1440000" cy="500042"/>
          </a:xfrm>
          <a:prstGeom prst="parallelogram">
            <a:avLst/>
          </a:prstGeom>
          <a:solidFill>
            <a:srgbClr val="009999"/>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600" b="1" dirty="0" smtClean="0">
                <a:solidFill>
                  <a:schemeClr val="bg1"/>
                </a:solidFill>
                <a:latin typeface="Times New Roman" pitchFamily="18" charset="0"/>
                <a:cs typeface="Times New Roman" pitchFamily="18" charset="0"/>
              </a:rPr>
              <a:t>Pre-writing</a:t>
            </a:r>
            <a:endParaRPr lang="fr-FR" sz="1600" b="1" dirty="0">
              <a:solidFill>
                <a:schemeClr val="bg1"/>
              </a:solidFill>
              <a:latin typeface="Times New Roman" pitchFamily="18" charset="0"/>
              <a:cs typeface="Times New Roman" pitchFamily="18" charset="0"/>
            </a:endParaRPr>
          </a:p>
        </p:txBody>
      </p:sp>
      <p:sp>
        <p:nvSpPr>
          <p:cNvPr id="6" name="Parallélogramme 70"/>
          <p:cNvSpPr/>
          <p:nvPr/>
        </p:nvSpPr>
        <p:spPr>
          <a:xfrm>
            <a:off x="4571960" y="-24"/>
            <a:ext cx="1512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600" b="1" dirty="0" err="1">
                <a:latin typeface="Times New Roman" pitchFamily="18" charset="0"/>
                <a:cs typeface="Times New Roman" pitchFamily="18" charset="0"/>
              </a:rPr>
              <a:t>Drafting</a:t>
            </a:r>
            <a:endParaRPr lang="fr-FR" sz="1600" b="1" dirty="0">
              <a:latin typeface="Times New Roman" pitchFamily="18" charset="0"/>
              <a:cs typeface="Times New Roman" pitchFamily="18" charset="0"/>
            </a:endParaRPr>
          </a:p>
        </p:txBody>
      </p:sp>
      <p:sp>
        <p:nvSpPr>
          <p:cNvPr id="7" name="Parallélogramme 71"/>
          <p:cNvSpPr/>
          <p:nvPr/>
        </p:nvSpPr>
        <p:spPr>
          <a:xfrm>
            <a:off x="60842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err="1">
                <a:latin typeface="Times New Roman" pitchFamily="18" charset="0"/>
                <a:cs typeface="Times New Roman" pitchFamily="18" charset="0"/>
              </a:rPr>
              <a:t>Revising</a:t>
            </a:r>
            <a:r>
              <a:rPr lang="fr-FR" sz="1600" b="1" dirty="0">
                <a:latin typeface="Times New Roman" pitchFamily="18" charset="0"/>
                <a:cs typeface="Times New Roman" pitchFamily="18" charset="0"/>
              </a:rPr>
              <a:t> &amp; </a:t>
            </a:r>
            <a:r>
              <a:rPr lang="fr-FR" sz="1600" b="1" dirty="0" err="1">
                <a:latin typeface="Times New Roman" pitchFamily="18" charset="0"/>
                <a:cs typeface="Times New Roman" pitchFamily="18" charset="0"/>
              </a:rPr>
              <a:t>Editing</a:t>
            </a:r>
            <a:endParaRPr lang="fr-FR" sz="1600" b="1" dirty="0">
              <a:latin typeface="Times New Roman" pitchFamily="18" charset="0"/>
              <a:cs typeface="Times New Roman" pitchFamily="18" charset="0"/>
            </a:endParaRPr>
          </a:p>
        </p:txBody>
      </p:sp>
      <p:sp>
        <p:nvSpPr>
          <p:cNvPr id="8" name="Parallélogramme 7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err="1">
                <a:latin typeface="Times New Roman" pitchFamily="18" charset="0"/>
                <a:cs typeface="Times New Roman" pitchFamily="18" charset="0"/>
              </a:rPr>
              <a:t>Publishing</a:t>
            </a:r>
            <a:endParaRPr lang="fr-FR" sz="1400" b="1" dirty="0">
              <a:latin typeface="Times New Roman" pitchFamily="18" charset="0"/>
              <a:cs typeface="Times New Roman" pitchFamily="18" charset="0"/>
            </a:endParaRPr>
          </a:p>
        </p:txBody>
      </p:sp>
      <p:grpSp>
        <p:nvGrpSpPr>
          <p:cNvPr id="19" name="مجموعة 18"/>
          <p:cNvGrpSpPr/>
          <p:nvPr/>
        </p:nvGrpSpPr>
        <p:grpSpPr>
          <a:xfrm>
            <a:off x="-16562" y="428604"/>
            <a:ext cx="2529879" cy="696140"/>
            <a:chOff x="-16562" y="428604"/>
            <a:chExt cx="2529879" cy="696140"/>
          </a:xfrm>
        </p:grpSpPr>
        <p:pic>
          <p:nvPicPr>
            <p:cNvPr id="20" name="Picture 2"/>
            <p:cNvPicPr>
              <a:picLocks noChangeAspect="1" noChangeArrowheads="1"/>
            </p:cNvPicPr>
            <p:nvPr/>
          </p:nvPicPr>
          <p:blipFill>
            <a:blip r:embed="rId2" cstate="print"/>
            <a:srcRect/>
            <a:stretch>
              <a:fillRect/>
            </a:stretch>
          </p:blipFill>
          <p:spPr bwMode="auto">
            <a:xfrm>
              <a:off x="-31" y="428604"/>
              <a:ext cx="2513348" cy="665163"/>
            </a:xfrm>
            <a:prstGeom prst="rect">
              <a:avLst/>
            </a:prstGeom>
            <a:noFill/>
            <a:ln w="9525">
              <a:noFill/>
              <a:miter lim="800000"/>
              <a:headEnd/>
              <a:tailEnd/>
            </a:ln>
            <a:effectLst/>
          </p:spPr>
        </p:pic>
        <p:sp>
          <p:nvSpPr>
            <p:cNvPr id="21" name="TextBox 104"/>
            <p:cNvSpPr txBox="1"/>
            <p:nvPr/>
          </p:nvSpPr>
          <p:spPr>
            <a:xfrm>
              <a:off x="-16562" y="539969"/>
              <a:ext cx="2500330" cy="584775"/>
            </a:xfrm>
            <a:prstGeom prst="rect">
              <a:avLst/>
            </a:prstGeom>
            <a:noFill/>
          </p:spPr>
          <p:txBody>
            <a:bodyPr wrap="square" rtlCol="0">
              <a:spAutoFit/>
            </a:bodyPr>
            <a:lstStyle/>
            <a:p>
              <a:pPr algn="ctr"/>
              <a:r>
                <a:rPr lang="fr-FR" sz="1600" b="1" dirty="0">
                  <a:solidFill>
                    <a:schemeClr val="bg1"/>
                  </a:solidFill>
                  <a:latin typeface="Times New Roman" panose="02020603050405020304" pitchFamily="18" charset="0"/>
                  <a:cs typeface="Times New Roman" panose="02020603050405020304" pitchFamily="18" charset="0"/>
                </a:rPr>
                <a:t>Step </a:t>
              </a:r>
              <a:r>
                <a:rPr lang="fr-FR" sz="1600" b="1" dirty="0" err="1">
                  <a:solidFill>
                    <a:schemeClr val="bg1"/>
                  </a:solidFill>
                  <a:latin typeface="Times New Roman" panose="02020603050405020304" pitchFamily="18" charset="0"/>
                  <a:cs typeface="Times New Roman" panose="02020603050405020304" pitchFamily="18" charset="0"/>
                </a:rPr>
                <a:t>process</a:t>
              </a:r>
              <a:r>
                <a:rPr lang="fr-FR" sz="1600" b="1" dirty="0">
                  <a:solidFill>
                    <a:schemeClr val="bg1"/>
                  </a:solidFill>
                  <a:latin typeface="Times New Roman" panose="02020603050405020304" pitchFamily="18" charset="0"/>
                  <a:cs typeface="Times New Roman" panose="02020603050405020304" pitchFamily="18" charset="0"/>
                </a:rPr>
                <a:t> to </a:t>
              </a:r>
              <a:r>
                <a:rPr lang="fr-FR" sz="1600" b="1" dirty="0" err="1">
                  <a:solidFill>
                    <a:schemeClr val="bg1"/>
                  </a:solidFill>
                  <a:latin typeface="Times New Roman" panose="02020603050405020304" pitchFamily="18" charset="0"/>
                  <a:cs typeface="Times New Roman" panose="02020603050405020304" pitchFamily="18" charset="0"/>
                </a:rPr>
                <a:t>paragraph</a:t>
              </a:r>
              <a:r>
                <a:rPr lang="fr-FR" sz="1600" b="1" dirty="0">
                  <a:solidFill>
                    <a:schemeClr val="bg1"/>
                  </a:solidFill>
                  <a:latin typeface="Times New Roman" panose="02020603050405020304" pitchFamily="18" charset="0"/>
                  <a:cs typeface="Times New Roman" panose="02020603050405020304" pitchFamily="18" charset="0"/>
                </a:rPr>
                <a:t> writing</a:t>
              </a:r>
            </a:p>
          </p:txBody>
        </p:sp>
      </p:grpSp>
      <p:sp>
        <p:nvSpPr>
          <p:cNvPr id="22" name="TextBox 3"/>
          <p:cNvSpPr txBox="1"/>
          <p:nvPr/>
        </p:nvSpPr>
        <p:spPr>
          <a:xfrm>
            <a:off x="251520" y="1844824"/>
            <a:ext cx="8568952" cy="1883657"/>
          </a:xfrm>
          <a:prstGeom prst="rect">
            <a:avLst/>
          </a:prstGeom>
          <a:noFill/>
        </p:spPr>
        <p:txBody>
          <a:bodyPr wrap="square" rtlCol="0">
            <a:spAutoFit/>
          </a:bodyPr>
          <a:lstStyle/>
          <a:p>
            <a:pPr indent="457200" algn="just">
              <a:lnSpc>
                <a:spcPct val="150000"/>
              </a:lnSpc>
            </a:pPr>
            <a:r>
              <a:rPr lang="en-US" sz="2000" b="1" dirty="0">
                <a:solidFill>
                  <a:srgbClr val="663300"/>
                </a:solidFill>
                <a:latin typeface="Times New Roman" panose="02020603050405020304" pitchFamily="18" charset="0"/>
                <a:cs typeface="Times New Roman" panose="02020603050405020304" pitchFamily="18" charset="0"/>
              </a:rPr>
              <a:t>Writing paragraph  is a process any writer must follow to have a successful product, which S/he takes some stages to help him/her  how to generate ideas and how to develop them in any side which from grammar, structure, word choice. Those stages are </a:t>
            </a:r>
            <a:r>
              <a:rPr lang="en-US" sz="2000" b="1" dirty="0" smtClean="0">
                <a:solidFill>
                  <a:srgbClr val="663300"/>
                </a:solidFill>
                <a:latin typeface="Times New Roman" panose="02020603050405020304" pitchFamily="18" charset="0"/>
                <a:cs typeface="Times New Roman" panose="02020603050405020304" pitchFamily="18" charset="0"/>
              </a:rPr>
              <a:t>:</a:t>
            </a:r>
            <a:endParaRPr lang="en-US" sz="2000" b="1" dirty="0">
              <a:solidFill>
                <a:srgbClr val="663300"/>
              </a:solidFill>
              <a:latin typeface="Times New Roman" panose="02020603050405020304" pitchFamily="18" charset="0"/>
              <a:cs typeface="Times New Roman" panose="02020603050405020304" pitchFamily="18" charset="0"/>
            </a:endParaRPr>
          </a:p>
        </p:txBody>
      </p:sp>
      <p:sp>
        <p:nvSpPr>
          <p:cNvPr id="23" name="TextBox 104"/>
          <p:cNvSpPr txBox="1"/>
          <p:nvPr/>
        </p:nvSpPr>
        <p:spPr>
          <a:xfrm>
            <a:off x="784110" y="1424970"/>
            <a:ext cx="4435962"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Step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process</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to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writing</a:t>
            </a:r>
          </a:p>
        </p:txBody>
      </p:sp>
      <p:sp>
        <p:nvSpPr>
          <p:cNvPr id="24" name="مربع نص 23"/>
          <p:cNvSpPr txBox="1"/>
          <p:nvPr/>
        </p:nvSpPr>
        <p:spPr>
          <a:xfrm>
            <a:off x="827584" y="3789040"/>
            <a:ext cx="4536296" cy="2554545"/>
          </a:xfrm>
          <a:prstGeom prst="rect">
            <a:avLst/>
          </a:prstGeom>
          <a:noFill/>
        </p:spPr>
        <p:txBody>
          <a:bodyPr wrap="square" rtlCol="0">
            <a:spAutoFit/>
          </a:bodyPr>
          <a:lstStyle/>
          <a:p>
            <a:pPr marL="285750" indent="457200" algn="just">
              <a:lnSpc>
                <a:spcPct val="150000"/>
              </a:lnSpc>
              <a:buFont typeface="Wingdings" panose="05000000000000000000" pitchFamily="2" charset="2"/>
              <a:buChar char="ü"/>
            </a:pPr>
            <a:r>
              <a:rPr lang="en-US" sz="2000" b="1" dirty="0">
                <a:solidFill>
                  <a:srgbClr val="663300"/>
                </a:solidFill>
                <a:latin typeface="Times New Roman" panose="02020603050405020304" pitchFamily="18" charset="0"/>
                <a:cs typeface="Times New Roman" panose="02020603050405020304" pitchFamily="18" charset="0"/>
              </a:rPr>
              <a:t>Pre-writing;</a:t>
            </a:r>
          </a:p>
          <a:p>
            <a:pPr marL="285750" indent="457200" algn="just">
              <a:lnSpc>
                <a:spcPct val="150000"/>
              </a:lnSpc>
              <a:buFont typeface="Wingdings" panose="05000000000000000000" pitchFamily="2" charset="2"/>
              <a:buChar char="ü"/>
            </a:pPr>
            <a:r>
              <a:rPr lang="en-US" sz="2000" b="1" dirty="0">
                <a:solidFill>
                  <a:srgbClr val="663300"/>
                </a:solidFill>
                <a:latin typeface="Times New Roman" panose="02020603050405020304" pitchFamily="18" charset="0"/>
                <a:cs typeface="Times New Roman" panose="02020603050405020304" pitchFamily="18" charset="0"/>
              </a:rPr>
              <a:t>Drafting;</a:t>
            </a:r>
          </a:p>
          <a:p>
            <a:pPr marL="285750" indent="457200" algn="just">
              <a:lnSpc>
                <a:spcPct val="150000"/>
              </a:lnSpc>
              <a:buFont typeface="Wingdings" panose="05000000000000000000" pitchFamily="2" charset="2"/>
              <a:buChar char="ü"/>
            </a:pPr>
            <a:r>
              <a:rPr lang="en-US" sz="2000" b="1" dirty="0">
                <a:solidFill>
                  <a:srgbClr val="663300"/>
                </a:solidFill>
                <a:latin typeface="Times New Roman" panose="02020603050405020304" pitchFamily="18" charset="0"/>
                <a:cs typeface="Times New Roman" panose="02020603050405020304" pitchFamily="18" charset="0"/>
              </a:rPr>
              <a:t>Revising and Editing;</a:t>
            </a:r>
          </a:p>
          <a:p>
            <a:pPr marL="285750" indent="457200" algn="just">
              <a:lnSpc>
                <a:spcPct val="150000"/>
              </a:lnSpc>
              <a:buFont typeface="Wingdings" panose="05000000000000000000" pitchFamily="2" charset="2"/>
              <a:buChar char="ü"/>
            </a:pPr>
            <a:r>
              <a:rPr lang="en-US" sz="2000" b="1" dirty="0">
                <a:solidFill>
                  <a:srgbClr val="663300"/>
                </a:solidFill>
                <a:latin typeface="Times New Roman" panose="02020603050405020304" pitchFamily="18" charset="0"/>
                <a:cs typeface="Times New Roman" panose="02020603050405020304" pitchFamily="18" charset="0"/>
              </a:rPr>
              <a:t>Publishing.</a:t>
            </a:r>
          </a:p>
          <a:p>
            <a:endParaRPr lang="en-US" sz="2000" dirty="0"/>
          </a:p>
          <a:p>
            <a:endParaRPr lang="en-US" sz="2000" dirty="0"/>
          </a:p>
        </p:txBody>
      </p:sp>
    </p:spTree>
    <p:extLst>
      <p:ext uri="{BB962C8B-B14F-4D97-AF65-F5344CB8AC3E}">
        <p14:creationId xmlns:p14="http://schemas.microsoft.com/office/powerpoint/2010/main" val="415120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400" fill="hold"/>
                                        <p:tgtEl>
                                          <p:spTgt spid="5"/>
                                        </p:tgtEl>
                                        <p:attrNameLst>
                                          <p:attrName>ppt_x</p:attrName>
                                        </p:attrNameLst>
                                      </p:cBhvr>
                                      <p:tavLst>
                                        <p:tav tm="0">
                                          <p:val>
                                            <p:strVal val="#ppt_x-.2"/>
                                          </p:val>
                                        </p:tav>
                                        <p:tav tm="100000">
                                          <p:val>
                                            <p:strVal val="#ppt_x"/>
                                          </p:val>
                                        </p:tav>
                                      </p:tavLst>
                                    </p:anim>
                                    <p:anim calcmode="lin" valueType="num">
                                      <p:cBhvr>
                                        <p:cTn id="8" dur="14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400"/>
                                        <p:tgtEl>
                                          <p:spTgt spid="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400" fill="hold"/>
                                        <p:tgtEl>
                                          <p:spTgt spid="6"/>
                                        </p:tgtEl>
                                        <p:attrNameLst>
                                          <p:attrName>ppt_x</p:attrName>
                                        </p:attrNameLst>
                                      </p:cBhvr>
                                      <p:tavLst>
                                        <p:tav tm="0">
                                          <p:val>
                                            <p:strVal val="#ppt_x-.2"/>
                                          </p:val>
                                        </p:tav>
                                        <p:tav tm="100000">
                                          <p:val>
                                            <p:strVal val="#ppt_x"/>
                                          </p:val>
                                        </p:tav>
                                      </p:tavLst>
                                    </p:anim>
                                    <p:anim calcmode="lin" valueType="num">
                                      <p:cBhvr>
                                        <p:cTn id="13" dur="14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400"/>
                                        <p:tgtEl>
                                          <p:spTgt spid="6"/>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300" fill="hold"/>
                                        <p:tgtEl>
                                          <p:spTgt spid="7"/>
                                        </p:tgtEl>
                                        <p:attrNameLst>
                                          <p:attrName>ppt_x</p:attrName>
                                        </p:attrNameLst>
                                      </p:cBhvr>
                                      <p:tavLst>
                                        <p:tav tm="0">
                                          <p:val>
                                            <p:strVal val="#ppt_x-.2"/>
                                          </p:val>
                                        </p:tav>
                                        <p:tav tm="100000">
                                          <p:val>
                                            <p:strVal val="#ppt_x"/>
                                          </p:val>
                                        </p:tav>
                                      </p:tavLst>
                                    </p:anim>
                                    <p:anim calcmode="lin" valueType="num">
                                      <p:cBhvr>
                                        <p:cTn id="18" dur="13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9" dur="1300"/>
                                        <p:tgtEl>
                                          <p:spTgt spid="7"/>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200" fill="hold"/>
                                        <p:tgtEl>
                                          <p:spTgt spid="8"/>
                                        </p:tgtEl>
                                        <p:attrNameLst>
                                          <p:attrName>ppt_x</p:attrName>
                                        </p:attrNameLst>
                                      </p:cBhvr>
                                      <p:tavLst>
                                        <p:tav tm="0">
                                          <p:val>
                                            <p:strVal val="#ppt_x-.2"/>
                                          </p:val>
                                        </p:tav>
                                        <p:tav tm="100000">
                                          <p:val>
                                            <p:strVal val="#ppt_x"/>
                                          </p:val>
                                        </p:tav>
                                      </p:tavLst>
                                    </p:anim>
                                    <p:anim calcmode="lin" valueType="num">
                                      <p:cBhvr>
                                        <p:cTn id="23" dur="12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200"/>
                                        <p:tgtEl>
                                          <p:spTgt spid="8"/>
                                        </p:tgtEl>
                                      </p:cBhvr>
                                    </p:animEffect>
                                  </p:childTnLst>
                                </p:cTn>
                              </p:par>
                              <p:par>
                                <p:cTn id="25" presetID="10" presetClass="entr" presetSubtype="0" fill="hold" nodeType="withEffect">
                                  <p:stCondLst>
                                    <p:cond delay="120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400"/>
                                        <p:tgtEl>
                                          <p:spTgt spid="4"/>
                                        </p:tgtEl>
                                      </p:cBhvr>
                                    </p:animEffect>
                                  </p:childTnLst>
                                </p:cTn>
                              </p:par>
                              <p:par>
                                <p:cTn id="28" presetID="63" presetClass="path" presetSubtype="0" accel="50000" decel="50000" fill="hold" nodeType="withEffect">
                                  <p:stCondLst>
                                    <p:cond delay="1200"/>
                                  </p:stCondLst>
                                  <p:childTnLst>
                                    <p:animMotion origin="layout" path="M -0.40208 -0.00301 L -2.77778E-6 -3.33333E-6 " pathEditMode="relative" rAng="0" ptsTypes="AA">
                                      <p:cBhvr>
                                        <p:cTn id="29" dur="1400" fill="hold"/>
                                        <p:tgtEl>
                                          <p:spTgt spid="4"/>
                                        </p:tgtEl>
                                        <p:attrNameLst>
                                          <p:attrName>ppt_x</p:attrName>
                                          <p:attrName>ppt_y</p:attrName>
                                        </p:attrNameLst>
                                      </p:cBhvr>
                                      <p:rCtr x="20104" y="139"/>
                                    </p:animMotion>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2" grpId="0"/>
      <p:bldP spid="23" grpId="0"/>
      <p:bldP spid="2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428992" y="785794"/>
            <a:ext cx="4824000" cy="0"/>
          </a:xfrm>
          <a:prstGeom prst="straightConnector1">
            <a:avLst/>
          </a:prstGeom>
          <a:ln w="57150" cmpd="sng">
            <a:headEnd type="none" w="med" len="med"/>
            <a:tailEnd type="triangle" w="med" len="med"/>
          </a:ln>
          <a:effectLst/>
        </p:spPr>
        <p:style>
          <a:lnRef idx="3">
            <a:schemeClr val="accent1"/>
          </a:lnRef>
          <a:fillRef idx="0">
            <a:schemeClr val="accent1"/>
          </a:fillRef>
          <a:effectRef idx="2">
            <a:schemeClr val="accent1"/>
          </a:effectRef>
          <a:fontRef idx="minor">
            <a:schemeClr val="tx1"/>
          </a:fontRef>
        </p:style>
      </p:cxnSp>
      <p:sp>
        <p:nvSpPr>
          <p:cNvPr id="5" name="Parallélogramme 69"/>
          <p:cNvSpPr/>
          <p:nvPr/>
        </p:nvSpPr>
        <p:spPr>
          <a:xfrm>
            <a:off x="3131800" y="-24"/>
            <a:ext cx="144000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600" b="1" dirty="0" smtClean="0">
                <a:solidFill>
                  <a:schemeClr val="accent1">
                    <a:lumMod val="75000"/>
                  </a:schemeClr>
                </a:solidFill>
                <a:latin typeface="Times New Roman" pitchFamily="18" charset="0"/>
                <a:cs typeface="Times New Roman" pitchFamily="18" charset="0"/>
              </a:rPr>
              <a:t>Pre-writing</a:t>
            </a:r>
            <a:endParaRPr lang="fr-FR" sz="1600" b="1" dirty="0">
              <a:solidFill>
                <a:schemeClr val="accent1">
                  <a:lumMod val="75000"/>
                </a:schemeClr>
              </a:solidFill>
              <a:latin typeface="Times New Roman" pitchFamily="18" charset="0"/>
              <a:cs typeface="Times New Roman" pitchFamily="18" charset="0"/>
            </a:endParaRPr>
          </a:p>
        </p:txBody>
      </p:sp>
      <p:sp>
        <p:nvSpPr>
          <p:cNvPr id="6" name="Parallélogramme 70"/>
          <p:cNvSpPr/>
          <p:nvPr/>
        </p:nvSpPr>
        <p:spPr>
          <a:xfrm>
            <a:off x="4571960" y="-24"/>
            <a:ext cx="1512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600" b="1" dirty="0" err="1">
                <a:latin typeface="Times New Roman" pitchFamily="18" charset="0"/>
                <a:cs typeface="Times New Roman" pitchFamily="18" charset="0"/>
              </a:rPr>
              <a:t>Drafting</a:t>
            </a:r>
            <a:endParaRPr lang="fr-FR" sz="1600" b="1" dirty="0">
              <a:latin typeface="Times New Roman" pitchFamily="18" charset="0"/>
              <a:cs typeface="Times New Roman" pitchFamily="18" charset="0"/>
            </a:endParaRPr>
          </a:p>
        </p:txBody>
      </p:sp>
      <p:sp>
        <p:nvSpPr>
          <p:cNvPr id="7" name="Parallélogramme 71"/>
          <p:cNvSpPr/>
          <p:nvPr/>
        </p:nvSpPr>
        <p:spPr>
          <a:xfrm>
            <a:off x="60842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err="1">
                <a:latin typeface="Times New Roman" pitchFamily="18" charset="0"/>
                <a:cs typeface="Times New Roman" pitchFamily="18" charset="0"/>
              </a:rPr>
              <a:t>Revising</a:t>
            </a:r>
            <a:r>
              <a:rPr lang="fr-FR" sz="1600" b="1" dirty="0">
                <a:latin typeface="Times New Roman" pitchFamily="18" charset="0"/>
                <a:cs typeface="Times New Roman" pitchFamily="18" charset="0"/>
              </a:rPr>
              <a:t> &amp; </a:t>
            </a:r>
            <a:r>
              <a:rPr lang="fr-FR" sz="1600" b="1" dirty="0" err="1">
                <a:latin typeface="Times New Roman" pitchFamily="18" charset="0"/>
                <a:cs typeface="Times New Roman" pitchFamily="18" charset="0"/>
              </a:rPr>
              <a:t>Editing</a:t>
            </a:r>
            <a:endParaRPr lang="fr-FR" sz="1600" b="1" dirty="0">
              <a:latin typeface="Times New Roman" pitchFamily="18" charset="0"/>
              <a:cs typeface="Times New Roman" pitchFamily="18" charset="0"/>
            </a:endParaRPr>
          </a:p>
        </p:txBody>
      </p:sp>
      <p:sp>
        <p:nvSpPr>
          <p:cNvPr id="8" name="Parallélogramme 7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err="1">
                <a:latin typeface="Times New Roman" pitchFamily="18" charset="0"/>
                <a:cs typeface="Times New Roman" pitchFamily="18" charset="0"/>
              </a:rPr>
              <a:t>Publishing</a:t>
            </a:r>
            <a:endParaRPr lang="fr-FR" sz="1400" b="1" dirty="0">
              <a:latin typeface="Times New Roman" pitchFamily="18" charset="0"/>
              <a:cs typeface="Times New Roman" pitchFamily="18" charset="0"/>
            </a:endParaRPr>
          </a:p>
        </p:txBody>
      </p:sp>
      <p:grpSp>
        <p:nvGrpSpPr>
          <p:cNvPr id="9" name="Group 58"/>
          <p:cNvGrpSpPr>
            <a:grpSpLocks/>
          </p:cNvGrpSpPr>
          <p:nvPr/>
        </p:nvGrpSpPr>
        <p:grpSpPr bwMode="auto">
          <a:xfrm rot="16200000" flipH="1">
            <a:off x="3112298" y="102357"/>
            <a:ext cx="108000" cy="1332000"/>
            <a:chOff x="3424" y="1389"/>
            <a:chExt cx="182" cy="2132"/>
          </a:xfrm>
        </p:grpSpPr>
        <p:sp>
          <p:nvSpPr>
            <p:cNvPr id="1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12" name="Picture 2" descr="C:\Users\must19\Desktop\taous ppt\Spheres\CRIMSON.png"/>
          <p:cNvPicPr>
            <a:picLocks noChangeAspect="1" noChangeArrowheads="1"/>
          </p:cNvPicPr>
          <p:nvPr/>
        </p:nvPicPr>
        <p:blipFill>
          <a:blip r:embed="rId2" cstate="print"/>
          <a:srcRect/>
          <a:stretch>
            <a:fillRect/>
          </a:stretch>
        </p:blipFill>
        <p:spPr bwMode="auto">
          <a:xfrm>
            <a:off x="2447881" y="519063"/>
            <a:ext cx="481045" cy="481045"/>
          </a:xfrm>
          <a:prstGeom prst="rect">
            <a:avLst/>
          </a:prstGeom>
          <a:ln>
            <a:noFill/>
          </a:ln>
          <a:effectLst>
            <a:outerShdw blurRad="190500" algn="tl" rotWithShape="0">
              <a:srgbClr val="000000">
                <a:alpha val="70000"/>
              </a:srgbClr>
            </a:outerShdw>
          </a:effectLst>
        </p:spPr>
      </p:pic>
      <p:grpSp>
        <p:nvGrpSpPr>
          <p:cNvPr id="19" name="مجموعة 18"/>
          <p:cNvGrpSpPr/>
          <p:nvPr/>
        </p:nvGrpSpPr>
        <p:grpSpPr>
          <a:xfrm>
            <a:off x="-16562" y="428604"/>
            <a:ext cx="2529879" cy="696140"/>
            <a:chOff x="-16562" y="428604"/>
            <a:chExt cx="2529879" cy="696140"/>
          </a:xfrm>
        </p:grpSpPr>
        <p:pic>
          <p:nvPicPr>
            <p:cNvPr id="20" name="Picture 2"/>
            <p:cNvPicPr>
              <a:picLocks noChangeAspect="1" noChangeArrowheads="1"/>
            </p:cNvPicPr>
            <p:nvPr/>
          </p:nvPicPr>
          <p:blipFill>
            <a:blip r:embed="rId3" cstate="print"/>
            <a:srcRect/>
            <a:stretch>
              <a:fillRect/>
            </a:stretch>
          </p:blipFill>
          <p:spPr bwMode="auto">
            <a:xfrm>
              <a:off x="-31" y="428604"/>
              <a:ext cx="2513348" cy="665163"/>
            </a:xfrm>
            <a:prstGeom prst="rect">
              <a:avLst/>
            </a:prstGeom>
            <a:noFill/>
            <a:ln w="9525">
              <a:noFill/>
              <a:miter lim="800000"/>
              <a:headEnd/>
              <a:tailEnd/>
            </a:ln>
            <a:effectLst/>
          </p:spPr>
        </p:pic>
        <p:sp>
          <p:nvSpPr>
            <p:cNvPr id="21" name="TextBox 104"/>
            <p:cNvSpPr txBox="1"/>
            <p:nvPr/>
          </p:nvSpPr>
          <p:spPr>
            <a:xfrm>
              <a:off x="-16562" y="539969"/>
              <a:ext cx="2500330" cy="584775"/>
            </a:xfrm>
            <a:prstGeom prst="rect">
              <a:avLst/>
            </a:prstGeom>
            <a:noFill/>
          </p:spPr>
          <p:txBody>
            <a:bodyPr wrap="square" rtlCol="0">
              <a:spAutoFit/>
            </a:bodyPr>
            <a:lstStyle/>
            <a:p>
              <a:pPr algn="ctr"/>
              <a:r>
                <a:rPr lang="fr-FR" sz="1600" b="1" dirty="0">
                  <a:solidFill>
                    <a:schemeClr val="bg1"/>
                  </a:solidFill>
                  <a:latin typeface="Times New Roman" panose="02020603050405020304" pitchFamily="18" charset="0"/>
                  <a:cs typeface="Times New Roman" panose="02020603050405020304" pitchFamily="18" charset="0"/>
                </a:rPr>
                <a:t>Step </a:t>
              </a:r>
              <a:r>
                <a:rPr lang="fr-FR" sz="1600" b="1" dirty="0" err="1">
                  <a:solidFill>
                    <a:schemeClr val="bg1"/>
                  </a:solidFill>
                  <a:latin typeface="Times New Roman" panose="02020603050405020304" pitchFamily="18" charset="0"/>
                  <a:cs typeface="Times New Roman" panose="02020603050405020304" pitchFamily="18" charset="0"/>
                </a:rPr>
                <a:t>process</a:t>
              </a:r>
              <a:r>
                <a:rPr lang="fr-FR" sz="1600" b="1" dirty="0">
                  <a:solidFill>
                    <a:schemeClr val="bg1"/>
                  </a:solidFill>
                  <a:latin typeface="Times New Roman" panose="02020603050405020304" pitchFamily="18" charset="0"/>
                  <a:cs typeface="Times New Roman" panose="02020603050405020304" pitchFamily="18" charset="0"/>
                </a:rPr>
                <a:t> to </a:t>
              </a:r>
              <a:r>
                <a:rPr lang="fr-FR" sz="1600" b="1" dirty="0" err="1">
                  <a:solidFill>
                    <a:schemeClr val="bg1"/>
                  </a:solidFill>
                  <a:latin typeface="Times New Roman" panose="02020603050405020304" pitchFamily="18" charset="0"/>
                  <a:cs typeface="Times New Roman" panose="02020603050405020304" pitchFamily="18" charset="0"/>
                </a:rPr>
                <a:t>paragraph</a:t>
              </a:r>
              <a:r>
                <a:rPr lang="fr-FR" sz="1600" b="1" dirty="0">
                  <a:solidFill>
                    <a:schemeClr val="bg1"/>
                  </a:solidFill>
                  <a:latin typeface="Times New Roman" panose="02020603050405020304" pitchFamily="18" charset="0"/>
                  <a:cs typeface="Times New Roman" panose="02020603050405020304" pitchFamily="18" charset="0"/>
                </a:rPr>
                <a:t> writing</a:t>
              </a:r>
            </a:p>
          </p:txBody>
        </p:sp>
      </p:grpSp>
      <p:sp>
        <p:nvSpPr>
          <p:cNvPr id="17" name="Rectangle 4"/>
          <p:cNvSpPr/>
          <p:nvPr/>
        </p:nvSpPr>
        <p:spPr>
          <a:xfrm>
            <a:off x="755576" y="1484784"/>
            <a:ext cx="1821332" cy="954107"/>
          </a:xfrm>
          <a:prstGeom prst="rect">
            <a:avLst/>
          </a:prstGeom>
        </p:spPr>
        <p:txBody>
          <a:bodyPr wrap="none">
            <a:spAutoFit/>
          </a:bodyPr>
          <a:lstStyle/>
          <a:p>
            <a:r>
              <a:rPr lang="fr-FR" sz="28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Pre-writing</a:t>
            </a:r>
            <a:endPar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endParaRPr lang="fr-FR" sz="2800" dirty="0"/>
          </a:p>
        </p:txBody>
      </p:sp>
      <p:sp>
        <p:nvSpPr>
          <p:cNvPr id="18" name="TextBox 5"/>
          <p:cNvSpPr txBox="1"/>
          <p:nvPr/>
        </p:nvSpPr>
        <p:spPr>
          <a:xfrm>
            <a:off x="683568" y="1988840"/>
            <a:ext cx="7704856" cy="830997"/>
          </a:xfrm>
          <a:prstGeom prst="rect">
            <a:avLst/>
          </a:prstGeom>
          <a:noFill/>
        </p:spPr>
        <p:txBody>
          <a:bodyPr wrap="square" rtlCol="0">
            <a:spAutoFit/>
          </a:bodyPr>
          <a:lstStyle/>
          <a:p>
            <a:r>
              <a:rPr lang="fr-FR" sz="2400" b="1" dirty="0">
                <a:solidFill>
                  <a:srgbClr val="663300"/>
                </a:solidFill>
                <a:latin typeface="Times New Roman" panose="02020603050405020304" pitchFamily="18" charset="0"/>
                <a:cs typeface="Times New Roman" panose="02020603050405020304" pitchFamily="18" charset="0"/>
              </a:rPr>
              <a:t>Is the brainstorming of ideas and the organising of your topic .</a:t>
            </a:r>
          </a:p>
        </p:txBody>
      </p:sp>
      <p:sp>
        <p:nvSpPr>
          <p:cNvPr id="25" name="TextBox 6"/>
          <p:cNvSpPr txBox="1"/>
          <p:nvPr/>
        </p:nvSpPr>
        <p:spPr>
          <a:xfrm>
            <a:off x="683568" y="2848868"/>
            <a:ext cx="7992888" cy="2308324"/>
          </a:xfrm>
          <a:prstGeom prst="rect">
            <a:avLst/>
          </a:prstGeom>
          <a:noFill/>
        </p:spPr>
        <p:txBody>
          <a:bodyPr wrap="square" rtlCol="0">
            <a:spAutoFit/>
          </a:bodyPr>
          <a:lstStyle/>
          <a:p>
            <a:pPr>
              <a:lnSpc>
                <a:spcPct val="150000"/>
              </a:lnSpc>
            </a:pPr>
            <a:r>
              <a:rPr lang="fr-FR" sz="2400" b="1" i="1" u="sng" dirty="0">
                <a:solidFill>
                  <a:schemeClr val="accent1">
                    <a:lumMod val="50000"/>
                  </a:schemeClr>
                </a:solidFill>
                <a:latin typeface="Times New Roman" panose="02020603050405020304" pitchFamily="18" charset="0"/>
                <a:cs typeface="Times New Roman" panose="02020603050405020304" pitchFamily="18" charset="0"/>
              </a:rPr>
              <a:t>Tips </a:t>
            </a:r>
            <a:r>
              <a:rPr lang="fr-FR" sz="2400" b="1" i="1" u="sng" dirty="0" smtClean="0">
                <a:solidFill>
                  <a:schemeClr val="accent1">
                    <a:lumMod val="50000"/>
                  </a:schemeClr>
                </a:solidFill>
                <a:latin typeface="Times New Roman" panose="02020603050405020304" pitchFamily="18" charset="0"/>
                <a:cs typeface="Times New Roman" panose="02020603050405020304" pitchFamily="18" charset="0"/>
              </a:rPr>
              <a:t>for the </a:t>
            </a:r>
            <a:r>
              <a:rPr lang="fr-FR" sz="2400" b="1" i="1" u="sng" dirty="0" err="1" smtClean="0">
                <a:solidFill>
                  <a:schemeClr val="accent1">
                    <a:lumMod val="50000"/>
                  </a:schemeClr>
                </a:solidFill>
                <a:latin typeface="Times New Roman" panose="02020603050405020304" pitchFamily="18" charset="0"/>
                <a:cs typeface="Times New Roman" panose="02020603050405020304" pitchFamily="18" charset="0"/>
              </a:rPr>
              <a:t>writer</a:t>
            </a:r>
            <a:r>
              <a:rPr lang="fr-FR" sz="2400" b="1" i="1" u="sng" dirty="0">
                <a:solidFill>
                  <a:schemeClr val="accent1">
                    <a:lumMod val="50000"/>
                  </a:schemeClr>
                </a:solidFill>
                <a:latin typeface="Times New Roman" panose="02020603050405020304" pitchFamily="18" charset="0"/>
                <a:cs typeface="Times New Roman" panose="02020603050405020304" pitchFamily="18" charset="0"/>
              </a:rPr>
              <a:t>:</a:t>
            </a:r>
          </a:p>
          <a:p>
            <a:pPr marL="342900" indent="-342900">
              <a:lnSpc>
                <a:spcPct val="150000"/>
              </a:lnSpc>
              <a:buFont typeface="Wingdings" panose="05000000000000000000" pitchFamily="2" charset="2"/>
              <a:buChar char="ü"/>
            </a:pPr>
            <a:r>
              <a:rPr lang="fr-FR" sz="2400" b="1" dirty="0" err="1">
                <a:solidFill>
                  <a:srgbClr val="663300"/>
                </a:solidFill>
                <a:latin typeface="Times New Roman" panose="02020603050405020304" pitchFamily="18" charset="0"/>
                <a:cs typeface="Times New Roman" panose="02020603050405020304" pitchFamily="18" charset="0"/>
              </a:rPr>
              <a:t>Think</a:t>
            </a:r>
            <a:r>
              <a:rPr lang="fr-FR" sz="2400" b="1" dirty="0">
                <a:solidFill>
                  <a:srgbClr val="663300"/>
                </a:solidFill>
                <a:latin typeface="Times New Roman" panose="02020603050405020304" pitchFamily="18" charset="0"/>
                <a:cs typeface="Times New Roman" panose="02020603050405020304" pitchFamily="18" charset="0"/>
              </a:rPr>
              <a:t> about </a:t>
            </a:r>
            <a:r>
              <a:rPr lang="fr-FR" sz="2400" b="1" dirty="0" err="1">
                <a:solidFill>
                  <a:srgbClr val="663300"/>
                </a:solidFill>
                <a:latin typeface="Times New Roman" panose="02020603050405020304" pitchFamily="18" charset="0"/>
                <a:cs typeface="Times New Roman" panose="02020603050405020304" pitchFamily="18" charset="0"/>
              </a:rPr>
              <a:t>what</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err="1">
                <a:solidFill>
                  <a:srgbClr val="663300"/>
                </a:solidFill>
                <a:latin typeface="Times New Roman" panose="02020603050405020304" pitchFamily="18" charset="0"/>
                <a:cs typeface="Times New Roman" panose="02020603050405020304" pitchFamily="18" charset="0"/>
              </a:rPr>
              <a:t>you</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err="1">
                <a:solidFill>
                  <a:srgbClr val="663300"/>
                </a:solidFill>
                <a:latin typeface="Times New Roman" panose="02020603050405020304" pitchFamily="18" charset="0"/>
                <a:cs typeface="Times New Roman" panose="02020603050405020304" pitchFamily="18" charset="0"/>
              </a:rPr>
              <a:t>want</a:t>
            </a:r>
            <a:r>
              <a:rPr lang="fr-FR" sz="2400" b="1" dirty="0">
                <a:solidFill>
                  <a:srgbClr val="663300"/>
                </a:solidFill>
                <a:latin typeface="Times New Roman" panose="02020603050405020304" pitchFamily="18" charset="0"/>
                <a:cs typeface="Times New Roman" panose="02020603050405020304" pitchFamily="18" charset="0"/>
              </a:rPr>
              <a:t> to </a:t>
            </a:r>
            <a:r>
              <a:rPr lang="fr-FR" sz="2400" b="1" dirty="0" err="1">
                <a:solidFill>
                  <a:srgbClr val="663300"/>
                </a:solidFill>
                <a:latin typeface="Times New Roman" panose="02020603050405020304" pitchFamily="18" charset="0"/>
                <a:cs typeface="Times New Roman" panose="02020603050405020304" pitchFamily="18" charset="0"/>
              </a:rPr>
              <a:t>say</a:t>
            </a:r>
            <a:r>
              <a:rPr lang="fr-FR" sz="2400" b="1" dirty="0">
                <a:solidFill>
                  <a:srgbClr val="663300"/>
                </a:solidFill>
                <a:latin typeface="Times New Roman" panose="02020603050405020304" pitchFamily="18" charset="0"/>
                <a:cs typeface="Times New Roman" panose="02020603050405020304" pitchFamily="18" charset="0"/>
              </a:rPr>
              <a:t> .</a:t>
            </a:r>
          </a:p>
          <a:p>
            <a:pPr marL="342900" indent="-342900">
              <a:lnSpc>
                <a:spcPct val="150000"/>
              </a:lnSpc>
              <a:buFont typeface="Wingdings" panose="05000000000000000000" pitchFamily="2" charset="2"/>
              <a:buChar char="ü"/>
            </a:pPr>
            <a:r>
              <a:rPr lang="fr-FR" sz="2400" b="1" dirty="0">
                <a:solidFill>
                  <a:srgbClr val="663300"/>
                </a:solidFill>
                <a:latin typeface="Times New Roman" panose="02020603050405020304" pitchFamily="18" charset="0"/>
                <a:cs typeface="Times New Roman" panose="02020603050405020304" pitchFamily="18" charset="0"/>
              </a:rPr>
              <a:t>Talk about your ideas </a:t>
            </a:r>
            <a:r>
              <a:rPr lang="fr-FR" sz="2400" b="1" dirty="0" err="1">
                <a:solidFill>
                  <a:srgbClr val="663300"/>
                </a:solidFill>
                <a:latin typeface="Times New Roman" panose="02020603050405020304" pitchFamily="18" charset="0"/>
                <a:cs typeface="Times New Roman" panose="02020603050405020304" pitchFamily="18" charset="0"/>
              </a:rPr>
              <a:t>with</a:t>
            </a:r>
            <a:r>
              <a:rPr lang="fr-FR" sz="2400" b="1" dirty="0">
                <a:solidFill>
                  <a:srgbClr val="663300"/>
                </a:solidFill>
                <a:latin typeface="Times New Roman" panose="02020603050405020304" pitchFamily="18" charset="0"/>
                <a:cs typeface="Times New Roman" panose="02020603050405020304" pitchFamily="18" charset="0"/>
              </a:rPr>
              <a:t> a </a:t>
            </a:r>
            <a:r>
              <a:rPr lang="fr-FR" sz="2400" b="1" dirty="0" err="1">
                <a:solidFill>
                  <a:srgbClr val="663300"/>
                </a:solidFill>
                <a:latin typeface="Times New Roman" panose="02020603050405020304" pitchFamily="18" charset="0"/>
                <a:cs typeface="Times New Roman" panose="02020603050405020304" pitchFamily="18" charset="0"/>
              </a:rPr>
              <a:t>friend</a:t>
            </a:r>
            <a:r>
              <a:rPr lang="fr-FR" sz="2400" b="1" dirty="0">
                <a:solidFill>
                  <a:srgbClr val="663300"/>
                </a:solidFill>
                <a:latin typeface="Times New Roman" panose="02020603050405020304" pitchFamily="18" charset="0"/>
                <a:cs typeface="Times New Roman" panose="02020603050405020304" pitchFamily="18" charset="0"/>
              </a:rPr>
              <a:t> to </a:t>
            </a:r>
            <a:r>
              <a:rPr lang="fr-FR" sz="2400" b="1" dirty="0" err="1">
                <a:solidFill>
                  <a:srgbClr val="663300"/>
                </a:solidFill>
                <a:latin typeface="Times New Roman" panose="02020603050405020304" pitchFamily="18" charset="0"/>
                <a:cs typeface="Times New Roman" panose="02020603050405020304" pitchFamily="18" charset="0"/>
              </a:rPr>
              <a:t>find</a:t>
            </a:r>
            <a:r>
              <a:rPr lang="fr-FR" sz="2400" b="1" dirty="0">
                <a:solidFill>
                  <a:srgbClr val="663300"/>
                </a:solidFill>
                <a:latin typeface="Times New Roman" panose="02020603050405020304" pitchFamily="18" charset="0"/>
                <a:cs typeface="Times New Roman" panose="02020603050405020304" pitchFamily="18" charset="0"/>
              </a:rPr>
              <a:t> the main </a:t>
            </a:r>
            <a:r>
              <a:rPr lang="fr-FR" sz="2400" b="1" dirty="0" err="1">
                <a:solidFill>
                  <a:srgbClr val="663300"/>
                </a:solidFill>
                <a:latin typeface="Times New Roman" panose="02020603050405020304" pitchFamily="18" charset="0"/>
                <a:cs typeface="Times New Roman" panose="02020603050405020304" pitchFamily="18" charset="0"/>
              </a:rPr>
              <a:t>idea</a:t>
            </a:r>
            <a:r>
              <a:rPr lang="fr-FR" sz="2400" b="1" dirty="0">
                <a:solidFill>
                  <a:srgbClr val="663300"/>
                </a:solidFill>
                <a:latin typeface="Times New Roman" panose="02020603050405020304" pitchFamily="18" charset="0"/>
                <a:cs typeface="Times New Roman" panose="02020603050405020304" pitchFamily="18" charset="0"/>
              </a:rPr>
              <a:t>.</a:t>
            </a:r>
          </a:p>
          <a:p>
            <a:pPr marL="342900" indent="-342900">
              <a:lnSpc>
                <a:spcPct val="150000"/>
              </a:lnSpc>
              <a:buFont typeface="Wingdings" panose="05000000000000000000" pitchFamily="2" charset="2"/>
              <a:buChar char="ü"/>
            </a:pPr>
            <a:r>
              <a:rPr lang="fr-FR" sz="2400" b="1" dirty="0">
                <a:solidFill>
                  <a:srgbClr val="663300"/>
                </a:solidFill>
                <a:latin typeface="Times New Roman" panose="02020603050405020304" pitchFamily="18" charset="0"/>
                <a:cs typeface="Times New Roman" panose="02020603050405020304" pitchFamily="18" charset="0"/>
              </a:rPr>
              <a:t>Use a liste or web to </a:t>
            </a:r>
            <a:r>
              <a:rPr lang="fr-FR" sz="2400" b="1" dirty="0" err="1">
                <a:solidFill>
                  <a:srgbClr val="663300"/>
                </a:solidFill>
                <a:latin typeface="Times New Roman" panose="02020603050405020304" pitchFamily="18" charset="0"/>
                <a:cs typeface="Times New Roman" panose="02020603050405020304" pitchFamily="18" charset="0"/>
              </a:rPr>
              <a:t>organize</a:t>
            </a:r>
            <a:r>
              <a:rPr lang="fr-FR" sz="2400" b="1" dirty="0">
                <a:solidFill>
                  <a:srgbClr val="663300"/>
                </a:solidFill>
                <a:latin typeface="Times New Roman" panose="02020603050405020304" pitchFamily="18" charset="0"/>
                <a:cs typeface="Times New Roman" panose="02020603050405020304" pitchFamily="18" charset="0"/>
              </a:rPr>
              <a:t> your ideas .</a:t>
            </a:r>
          </a:p>
        </p:txBody>
      </p:sp>
    </p:spTree>
    <p:extLst>
      <p:ext uri="{BB962C8B-B14F-4D97-AF65-F5344CB8AC3E}">
        <p14:creationId xmlns:p14="http://schemas.microsoft.com/office/powerpoint/2010/main" val="118071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400" fill="hold"/>
                                        <p:tgtEl>
                                          <p:spTgt spid="5"/>
                                        </p:tgtEl>
                                        <p:attrNameLst>
                                          <p:attrName>ppt_x</p:attrName>
                                        </p:attrNameLst>
                                      </p:cBhvr>
                                      <p:tavLst>
                                        <p:tav tm="0">
                                          <p:val>
                                            <p:strVal val="#ppt_x-.2"/>
                                          </p:val>
                                        </p:tav>
                                        <p:tav tm="100000">
                                          <p:val>
                                            <p:strVal val="#ppt_x"/>
                                          </p:val>
                                        </p:tav>
                                      </p:tavLst>
                                    </p:anim>
                                    <p:anim calcmode="lin" valueType="num">
                                      <p:cBhvr>
                                        <p:cTn id="8" dur="14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400"/>
                                        <p:tgtEl>
                                          <p:spTgt spid="5"/>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400" fill="hold"/>
                                        <p:tgtEl>
                                          <p:spTgt spid="6"/>
                                        </p:tgtEl>
                                        <p:attrNameLst>
                                          <p:attrName>ppt_x</p:attrName>
                                        </p:attrNameLst>
                                      </p:cBhvr>
                                      <p:tavLst>
                                        <p:tav tm="0">
                                          <p:val>
                                            <p:strVal val="#ppt_x-.2"/>
                                          </p:val>
                                        </p:tav>
                                        <p:tav tm="100000">
                                          <p:val>
                                            <p:strVal val="#ppt_x"/>
                                          </p:val>
                                        </p:tav>
                                      </p:tavLst>
                                    </p:anim>
                                    <p:anim calcmode="lin" valueType="num">
                                      <p:cBhvr>
                                        <p:cTn id="13" dur="14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400"/>
                                        <p:tgtEl>
                                          <p:spTgt spid="6"/>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300" fill="hold"/>
                                        <p:tgtEl>
                                          <p:spTgt spid="7"/>
                                        </p:tgtEl>
                                        <p:attrNameLst>
                                          <p:attrName>ppt_x</p:attrName>
                                        </p:attrNameLst>
                                      </p:cBhvr>
                                      <p:tavLst>
                                        <p:tav tm="0">
                                          <p:val>
                                            <p:strVal val="#ppt_x-.2"/>
                                          </p:val>
                                        </p:tav>
                                        <p:tav tm="100000">
                                          <p:val>
                                            <p:strVal val="#ppt_x"/>
                                          </p:val>
                                        </p:tav>
                                      </p:tavLst>
                                    </p:anim>
                                    <p:anim calcmode="lin" valueType="num">
                                      <p:cBhvr>
                                        <p:cTn id="18" dur="13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9" dur="1300"/>
                                        <p:tgtEl>
                                          <p:spTgt spid="7"/>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200" fill="hold"/>
                                        <p:tgtEl>
                                          <p:spTgt spid="8"/>
                                        </p:tgtEl>
                                        <p:attrNameLst>
                                          <p:attrName>ppt_x</p:attrName>
                                        </p:attrNameLst>
                                      </p:cBhvr>
                                      <p:tavLst>
                                        <p:tav tm="0">
                                          <p:val>
                                            <p:strVal val="#ppt_x-.2"/>
                                          </p:val>
                                        </p:tav>
                                        <p:tav tm="100000">
                                          <p:val>
                                            <p:strVal val="#ppt_x"/>
                                          </p:val>
                                        </p:tav>
                                      </p:tavLst>
                                    </p:anim>
                                    <p:anim calcmode="lin" valueType="num">
                                      <p:cBhvr>
                                        <p:cTn id="23" dur="12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200"/>
                                        <p:tgtEl>
                                          <p:spTgt spid="8"/>
                                        </p:tgtEl>
                                      </p:cBhvr>
                                    </p:animEffect>
                                  </p:childTnLst>
                                </p:cTn>
                              </p:par>
                              <p:par>
                                <p:cTn id="25" presetID="12" presetClass="entr" presetSubtype="8" fill="hold" nodeType="withEffect">
                                  <p:stCondLst>
                                    <p:cond delay="600"/>
                                  </p:stCondLst>
                                  <p:childTnLst>
                                    <p:set>
                                      <p:cBhvr>
                                        <p:cTn id="26" dur="1" fill="hold">
                                          <p:stCondLst>
                                            <p:cond delay="0"/>
                                          </p:stCondLst>
                                        </p:cTn>
                                        <p:tgtEl>
                                          <p:spTgt spid="12"/>
                                        </p:tgtEl>
                                        <p:attrNameLst>
                                          <p:attrName>style.visibility</p:attrName>
                                        </p:attrNameLst>
                                      </p:cBhvr>
                                      <p:to>
                                        <p:strVal val="visible"/>
                                      </p:to>
                                    </p:set>
                                    <p:animEffect transition="in" filter="slide(fromLeft)">
                                      <p:cBhvr>
                                        <p:cTn id="27" dur="1100"/>
                                        <p:tgtEl>
                                          <p:spTgt spid="12"/>
                                        </p:tgtEl>
                                      </p:cBhvr>
                                    </p:animEffect>
                                  </p:childTnLst>
                                </p:cTn>
                              </p:par>
                              <p:par>
                                <p:cTn id="28" presetID="63" presetClass="path" presetSubtype="0" accel="50000" decel="50000" fill="hold" nodeType="withEffect">
                                  <p:stCondLst>
                                    <p:cond delay="600"/>
                                  </p:stCondLst>
                                  <p:childTnLst>
                                    <p:animMotion origin="layout" path="M 0.00278 0.00092 L 0.13143 0.00092 " pathEditMode="relative" rAng="0" ptsTypes="AA">
                                      <p:cBhvr>
                                        <p:cTn id="29" dur="1100" fill="hold"/>
                                        <p:tgtEl>
                                          <p:spTgt spid="12"/>
                                        </p:tgtEl>
                                        <p:attrNameLst>
                                          <p:attrName>ppt_x</p:attrName>
                                          <p:attrName>ppt_y</p:attrName>
                                        </p:attrNameLst>
                                      </p:cBhvr>
                                      <p:rCtr x="64" y="0"/>
                                    </p:animMotion>
                                  </p:childTnLst>
                                </p:cTn>
                              </p:par>
                              <p:par>
                                <p:cTn id="30" presetID="29" presetClass="entr" presetSubtype="0" fill="hold" nodeType="withEffect">
                                  <p:stCondLst>
                                    <p:cond delay="60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ppt_x</p:attrName>
                                        </p:attrNameLst>
                                      </p:cBhvr>
                                      <p:tavLst>
                                        <p:tav tm="0">
                                          <p:val>
                                            <p:strVal val="#ppt_x-.2"/>
                                          </p:val>
                                        </p:tav>
                                        <p:tav tm="100000">
                                          <p:val>
                                            <p:strVal val="#ppt_x"/>
                                          </p:val>
                                        </p:tav>
                                      </p:tavLst>
                                    </p:anim>
                                    <p:anim calcmode="lin" valueType="num">
                                      <p:cBhvr>
                                        <p:cTn id="3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4" dur="1000"/>
                                        <p:tgtEl>
                                          <p:spTgt spid="9"/>
                                        </p:tgtEl>
                                      </p:cBhvr>
                                    </p:animEffect>
                                  </p:childTnLst>
                                </p:cTn>
                              </p:par>
                              <p:par>
                                <p:cTn id="35" presetID="10" presetClass="entr" presetSubtype="0" fill="hold" nodeType="withEffect">
                                  <p:stCondLst>
                                    <p:cond delay="150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400"/>
                                        <p:tgtEl>
                                          <p:spTgt spid="4"/>
                                        </p:tgtEl>
                                      </p:cBhvr>
                                    </p:animEffect>
                                  </p:childTnLst>
                                </p:cTn>
                              </p:par>
                              <p:par>
                                <p:cTn id="38" presetID="63" presetClass="path" presetSubtype="0" accel="50000" decel="50000" fill="hold" nodeType="withEffect">
                                  <p:stCondLst>
                                    <p:cond delay="1600"/>
                                  </p:stCondLst>
                                  <p:childTnLst>
                                    <p:animMotion origin="layout" path="M -0.40208 -0.00301 L -3.61111E-6 -3.33333E-6 " pathEditMode="relative" rAng="0" ptsTypes="AA">
                                      <p:cBhvr>
                                        <p:cTn id="39" dur="1400" fill="hold"/>
                                        <p:tgtEl>
                                          <p:spTgt spid="4"/>
                                        </p:tgtEl>
                                        <p:attrNameLst>
                                          <p:attrName>ppt_x</p:attrName>
                                          <p:attrName>ppt_y</p:attrName>
                                        </p:attrNameLst>
                                      </p:cBhvr>
                                      <p:rCtr x="201" y="1"/>
                                    </p:animMotion>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1000"/>
                                        <p:tgtEl>
                                          <p:spTgt spid="25"/>
                                        </p:tgtEl>
                                      </p:cBhvr>
                                    </p:animEffect>
                                    <p:anim calcmode="lin" valueType="num">
                                      <p:cBhvr>
                                        <p:cTn id="57" dur="1000" fill="hold"/>
                                        <p:tgtEl>
                                          <p:spTgt spid="25"/>
                                        </p:tgtEl>
                                        <p:attrNameLst>
                                          <p:attrName>ppt_x</p:attrName>
                                        </p:attrNameLst>
                                      </p:cBhvr>
                                      <p:tavLst>
                                        <p:tav tm="0">
                                          <p:val>
                                            <p:strVal val="#ppt_x"/>
                                          </p:val>
                                        </p:tav>
                                        <p:tav tm="100000">
                                          <p:val>
                                            <p:strVal val="#ppt_x"/>
                                          </p:val>
                                        </p:tav>
                                      </p:tavLst>
                                    </p:anim>
                                    <p:anim calcmode="lin" valueType="num">
                                      <p:cBhvr>
                                        <p:cTn id="5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7" grpId="0"/>
      <p:bldP spid="18"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allélogramme 23"/>
          <p:cNvSpPr/>
          <p:nvPr/>
        </p:nvSpPr>
        <p:spPr>
          <a:xfrm>
            <a:off x="3131840" y="-24"/>
            <a:ext cx="1836000" cy="576000"/>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accent1">
                    <a:lumMod val="50000"/>
                  </a:schemeClr>
                </a:solidFill>
                <a:latin typeface="Times New Roman" pitchFamily="18" charset="0"/>
                <a:cs typeface="Times New Roman" pitchFamily="18" charset="0"/>
              </a:rPr>
              <a:t>The </a:t>
            </a:r>
            <a:r>
              <a:rPr lang="fr-FR" sz="1400" b="1" dirty="0" smtClean="0">
                <a:solidFill>
                  <a:schemeClr val="accent1">
                    <a:lumMod val="50000"/>
                  </a:schemeClr>
                </a:solidFill>
                <a:latin typeface="Times New Roman" pitchFamily="18" charset="0"/>
                <a:cs typeface="Times New Roman" pitchFamily="18" charset="0"/>
              </a:rPr>
              <a:t>topic sentence  </a:t>
            </a:r>
            <a:endParaRPr lang="fr-FR" sz="1400" b="1" dirty="0">
              <a:solidFill>
                <a:schemeClr val="accent1">
                  <a:lumMod val="50000"/>
                </a:schemeClr>
              </a:solidFill>
              <a:latin typeface="Times New Roman" pitchFamily="18" charset="0"/>
              <a:cs typeface="Times New Roman" pitchFamily="18" charset="0"/>
            </a:endParaRPr>
          </a:p>
        </p:txBody>
      </p:sp>
      <p:sp>
        <p:nvSpPr>
          <p:cNvPr id="6" name="Parallélogramme 24"/>
          <p:cNvSpPr/>
          <p:nvPr/>
        </p:nvSpPr>
        <p:spPr>
          <a:xfrm>
            <a:off x="4968248" y="-24"/>
            <a:ext cx="1836000" cy="5760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latin typeface="Times New Roman" pitchFamily="18" charset="0"/>
                <a:cs typeface="Times New Roman" pitchFamily="18" charset="0"/>
              </a:rPr>
              <a:t>The </a:t>
            </a:r>
            <a:r>
              <a:rPr lang="fr-FR" sz="1400" b="1" dirty="0" err="1">
                <a:latin typeface="Times New Roman" pitchFamily="18" charset="0"/>
                <a:cs typeface="Times New Roman" pitchFamily="18" charset="0"/>
              </a:rPr>
              <a:t>supporting</a:t>
            </a:r>
            <a:r>
              <a:rPr lang="fr-FR" sz="1400" b="1" dirty="0">
                <a:latin typeface="Times New Roman" pitchFamily="18" charset="0"/>
                <a:cs typeface="Times New Roman" pitchFamily="18" charset="0"/>
              </a:rPr>
              <a:t> sentences </a:t>
            </a:r>
            <a:r>
              <a:rPr lang="fr-FR" sz="1400" b="1" dirty="0" smtClean="0">
                <a:latin typeface="Times New Roman" pitchFamily="18" charset="0"/>
                <a:cs typeface="Times New Roman" pitchFamily="18" charset="0"/>
              </a:rPr>
              <a:t> </a:t>
            </a:r>
            <a:endParaRPr lang="fr-FR" sz="1400" b="1" dirty="0">
              <a:latin typeface="Times New Roman" pitchFamily="18" charset="0"/>
              <a:cs typeface="Times New Roman" pitchFamily="18" charset="0"/>
            </a:endParaRPr>
          </a:p>
        </p:txBody>
      </p:sp>
      <p:grpSp>
        <p:nvGrpSpPr>
          <p:cNvPr id="40" name="مجموعة 39"/>
          <p:cNvGrpSpPr/>
          <p:nvPr/>
        </p:nvGrpSpPr>
        <p:grpSpPr>
          <a:xfrm>
            <a:off x="6624472" y="0"/>
            <a:ext cx="2196000" cy="576000"/>
            <a:chOff x="5044582" y="0"/>
            <a:chExt cx="1666132" cy="500042"/>
          </a:xfrm>
        </p:grpSpPr>
        <p:sp>
          <p:nvSpPr>
            <p:cNvPr id="7" name="Parallélogramme 25"/>
            <p:cNvSpPr/>
            <p:nvPr/>
          </p:nvSpPr>
          <p:spPr>
            <a:xfrm>
              <a:off x="5204264" y="0"/>
              <a:ext cx="1368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lnSpc>
                  <a:spcPct val="150000"/>
                </a:lnSpc>
              </a:pPr>
              <a:r>
                <a:rPr lang="fr-FR" sz="900" b="1" dirty="0" smtClean="0">
                  <a:latin typeface="Times New Roman" pitchFamily="18" charset="0"/>
                  <a:cs typeface="Times New Roman" pitchFamily="18" charset="0"/>
                </a:rPr>
                <a:t> </a:t>
              </a:r>
            </a:p>
            <a:p>
              <a:pPr algn="ctr"/>
              <a:endParaRPr lang="fr-FR" sz="900" b="1" dirty="0">
                <a:latin typeface="Times New Roman" pitchFamily="18" charset="0"/>
                <a:cs typeface="Times New Roman" pitchFamily="18" charset="0"/>
              </a:endParaRPr>
            </a:p>
          </p:txBody>
        </p:sp>
        <p:sp>
          <p:nvSpPr>
            <p:cNvPr id="48" name="مستطيل 47"/>
            <p:cNvSpPr/>
            <p:nvPr/>
          </p:nvSpPr>
          <p:spPr>
            <a:xfrm>
              <a:off x="5044582" y="36461"/>
              <a:ext cx="1666132" cy="427503"/>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endParaRPr lang="fr-FR" sz="1400" b="1" dirty="0" smtClean="0">
                <a:solidFill>
                  <a:schemeClr val="bg1"/>
                </a:solidFill>
                <a:latin typeface="Times New Roman" pitchFamily="18" charset="0"/>
                <a:cs typeface="Times New Roman" pitchFamily="18" charset="0"/>
              </a:endParaRPr>
            </a:p>
            <a:p>
              <a:pPr marL="0" lvl="1" algn="ctr"/>
              <a:r>
                <a:rPr lang="fr-FR" sz="1400" b="1" dirty="0" smtClean="0">
                  <a:solidFill>
                    <a:schemeClr val="bg1"/>
                  </a:solidFill>
                  <a:latin typeface="Times New Roman" pitchFamily="18" charset="0"/>
                  <a:cs typeface="Times New Roman" pitchFamily="18" charset="0"/>
                </a:rPr>
                <a:t>sentence  </a:t>
              </a:r>
            </a:p>
          </p:txBody>
        </p:sp>
      </p:grpSp>
      <p:cxnSp>
        <p:nvCxnSpPr>
          <p:cNvPr id="53" name="Straight Arrow Connector 61"/>
          <p:cNvCxnSpPr/>
          <p:nvPr/>
        </p:nvCxnSpPr>
        <p:spPr>
          <a:xfrm>
            <a:off x="2555776" y="785794"/>
            <a:ext cx="5292000" cy="0"/>
          </a:xfrm>
          <a:prstGeom prst="straightConnector1">
            <a:avLst/>
          </a:prstGeom>
          <a:ln w="57150" cmpd="sng">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55" name="Espace réservé du pied de page 30"/>
          <p:cNvSpPr txBox="1">
            <a:spLocks/>
          </p:cNvSpPr>
          <p:nvPr/>
        </p:nvSpPr>
        <p:spPr bwMode="auto">
          <a:xfrm>
            <a:off x="1142976" y="6153168"/>
            <a:ext cx="6858048" cy="7048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400" b="1" i="1" u="none" strike="noStrike" kern="1200" cap="none" spc="0" normalizeH="0" baseline="0" noProof="0" dirty="0" smtClean="0">
                <a:ln>
                  <a:noFill/>
                </a:ln>
                <a:solidFill>
                  <a:srgbClr val="663300"/>
                </a:solidFill>
                <a:effectLst/>
                <a:uLnTx/>
                <a:uFillTx/>
                <a:latin typeface="Times New Roman" pitchFamily="18" charset="0"/>
                <a:ea typeface="Gulim" pitchFamily="34" charset="-127"/>
                <a:cs typeface="Times New Roman" pitchFamily="18" charset="0"/>
              </a:rPr>
              <a:t> </a:t>
            </a:r>
            <a:endParaRPr kumimoji="0" lang="fr-FR" altLang="en-US" sz="1400" b="1" i="1" u="none" strike="noStrike" kern="1200" cap="none" spc="0" normalizeH="0" baseline="0" noProof="0" dirty="0">
              <a:ln>
                <a:noFill/>
              </a:ln>
              <a:solidFill>
                <a:srgbClr val="663300"/>
              </a:solidFill>
              <a:effectLst/>
              <a:uLnTx/>
              <a:uFillTx/>
              <a:latin typeface="Times New Roman" pitchFamily="18" charset="0"/>
              <a:ea typeface="Gulim" pitchFamily="34" charset="-127"/>
              <a:cs typeface="Times New Roman" pitchFamily="18" charset="0"/>
            </a:endParaRPr>
          </a:p>
        </p:txBody>
      </p:sp>
      <p:grpSp>
        <p:nvGrpSpPr>
          <p:cNvPr id="45" name="Group 58"/>
          <p:cNvGrpSpPr>
            <a:grpSpLocks/>
          </p:cNvGrpSpPr>
          <p:nvPr/>
        </p:nvGrpSpPr>
        <p:grpSpPr bwMode="auto">
          <a:xfrm rot="16200000" flipH="1">
            <a:off x="3142678" y="101232"/>
            <a:ext cx="108000" cy="1404000"/>
            <a:chOff x="3424" y="983"/>
            <a:chExt cx="182" cy="2132"/>
          </a:xfrm>
        </p:grpSpPr>
        <p:sp>
          <p:nvSpPr>
            <p:cNvPr id="49" name="Rectangle 59"/>
            <p:cNvSpPr>
              <a:spLocks noChangeArrowheads="1"/>
            </p:cNvSpPr>
            <p:nvPr/>
          </p:nvSpPr>
          <p:spPr bwMode="auto">
            <a:xfrm>
              <a:off x="3424" y="983"/>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50" name="Rectangle 60"/>
            <p:cNvSpPr>
              <a:spLocks noChangeArrowheads="1"/>
            </p:cNvSpPr>
            <p:nvPr/>
          </p:nvSpPr>
          <p:spPr bwMode="auto">
            <a:xfrm>
              <a:off x="3515" y="983"/>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51" name="Picture 2" descr="C:\Users\must19\Desktop\taous ppt\Spheres\CRIMSON.png"/>
          <p:cNvPicPr>
            <a:picLocks noChangeAspect="1" noChangeArrowheads="1"/>
          </p:cNvPicPr>
          <p:nvPr/>
        </p:nvPicPr>
        <p:blipFill>
          <a:blip r:embed="rId2" cstate="print"/>
          <a:srcRect/>
          <a:stretch>
            <a:fillRect/>
          </a:stretch>
        </p:blipFill>
        <p:spPr bwMode="auto">
          <a:xfrm>
            <a:off x="3730915" y="590501"/>
            <a:ext cx="481045" cy="481045"/>
          </a:xfrm>
          <a:prstGeom prst="rect">
            <a:avLst/>
          </a:prstGeom>
          <a:ln>
            <a:noFill/>
          </a:ln>
          <a:effectLst>
            <a:outerShdw blurRad="190500" algn="tl" rotWithShape="0">
              <a:srgbClr val="000000">
                <a:alpha val="70000"/>
              </a:srgbClr>
            </a:outerShdw>
          </a:effectLst>
        </p:spPr>
      </p:pic>
      <p:grpSp>
        <p:nvGrpSpPr>
          <p:cNvPr id="52" name="مجموعة 51"/>
          <p:cNvGrpSpPr/>
          <p:nvPr/>
        </p:nvGrpSpPr>
        <p:grpSpPr>
          <a:xfrm>
            <a:off x="-32" y="477821"/>
            <a:ext cx="2513349" cy="665163"/>
            <a:chOff x="0" y="431993"/>
            <a:chExt cx="2513349" cy="665163"/>
          </a:xfrm>
        </p:grpSpPr>
        <p:pic>
          <p:nvPicPr>
            <p:cNvPr id="56" name="Picture 2"/>
            <p:cNvPicPr>
              <a:picLocks noChangeAspect="1" noChangeArrowheads="1"/>
            </p:cNvPicPr>
            <p:nvPr/>
          </p:nvPicPr>
          <p:blipFill>
            <a:blip r:embed="rId3" cstate="print"/>
            <a:srcRect/>
            <a:stretch>
              <a:fillRect/>
            </a:stretch>
          </p:blipFill>
          <p:spPr bwMode="auto">
            <a:xfrm>
              <a:off x="1" y="431993"/>
              <a:ext cx="2513348" cy="665163"/>
            </a:xfrm>
            <a:prstGeom prst="rect">
              <a:avLst/>
            </a:prstGeom>
            <a:noFill/>
            <a:ln w="9525">
              <a:noFill/>
              <a:miter lim="800000"/>
              <a:headEnd/>
              <a:tailEnd/>
            </a:ln>
            <a:effectLst/>
          </p:spPr>
        </p:pic>
        <p:sp>
          <p:nvSpPr>
            <p:cNvPr id="57" name="مستطيل 56"/>
            <p:cNvSpPr/>
            <p:nvPr/>
          </p:nvSpPr>
          <p:spPr>
            <a:xfrm>
              <a:off x="0" y="534790"/>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grpSp>
      <p:sp>
        <p:nvSpPr>
          <p:cNvPr id="20" name="TextBox 2"/>
          <p:cNvSpPr txBox="1"/>
          <p:nvPr/>
        </p:nvSpPr>
        <p:spPr>
          <a:xfrm>
            <a:off x="395536" y="2151024"/>
            <a:ext cx="8064896" cy="1421992"/>
          </a:xfrm>
          <a:prstGeom prst="rect">
            <a:avLst/>
          </a:prstGeom>
          <a:noFill/>
        </p:spPr>
        <p:txBody>
          <a:bodyPr wrap="square" rtlCol="0">
            <a:spAutoFit/>
          </a:bodyPr>
          <a:lstStyle/>
          <a:p>
            <a:pPr indent="457200" algn="just">
              <a:lnSpc>
                <a:spcPct val="150000"/>
              </a:lnSpc>
            </a:pPr>
            <a:r>
              <a:rPr lang="en-US" sz="2000" b="1" dirty="0" smtClean="0">
                <a:solidFill>
                  <a:srgbClr val="663300"/>
                </a:solidFill>
                <a:latin typeface="Times New Roman" panose="02020603050405020304" pitchFamily="18" charset="0"/>
                <a:cs typeface="Times New Roman" panose="02020603050405020304" pitchFamily="18" charset="0"/>
              </a:rPr>
              <a:t> The topic sentence is the first sentence or statement  in a paragraph. It tells what your paragraph will be  about. It introduces the main idea of the paragraph.</a:t>
            </a:r>
          </a:p>
        </p:txBody>
      </p:sp>
      <p:sp>
        <p:nvSpPr>
          <p:cNvPr id="21" name="مستطيل 20"/>
          <p:cNvSpPr/>
          <p:nvPr/>
        </p:nvSpPr>
        <p:spPr>
          <a:xfrm>
            <a:off x="-252536" y="1556792"/>
            <a:ext cx="4419632" cy="830997"/>
          </a:xfrm>
          <a:prstGeom prst="rect">
            <a:avLst/>
          </a:prstGeom>
        </p:spPr>
        <p:txBody>
          <a:bodyPr wrap="square">
            <a:spAutoFit/>
          </a:bodyPr>
          <a:lstStyle/>
          <a:p>
            <a:pPr algn="ct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The topic </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Sentence </a:t>
            </a:r>
          </a:p>
          <a:p>
            <a:pPr algn="ct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 name="يساوي 1"/>
          <p:cNvSpPr/>
          <p:nvPr/>
        </p:nvSpPr>
        <p:spPr>
          <a:xfrm>
            <a:off x="2987824" y="4535860"/>
            <a:ext cx="324000" cy="252000"/>
          </a:xfrm>
          <a:prstGeom prst="mathEqual">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زائد 2"/>
          <p:cNvSpPr/>
          <p:nvPr/>
        </p:nvSpPr>
        <p:spPr>
          <a:xfrm>
            <a:off x="4283968" y="4499828"/>
            <a:ext cx="324000" cy="288000"/>
          </a:xfrm>
          <a:prstGeom prst="mathPlus">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مربع نص 3"/>
          <p:cNvSpPr txBox="1"/>
          <p:nvPr/>
        </p:nvSpPr>
        <p:spPr>
          <a:xfrm>
            <a:off x="912513" y="4430141"/>
            <a:ext cx="2147319" cy="461665"/>
          </a:xfrm>
          <a:prstGeom prst="rect">
            <a:avLst/>
          </a:prstGeom>
          <a:noFill/>
          <a:ln w="28575">
            <a:noFill/>
          </a:ln>
        </p:spPr>
        <p:txBody>
          <a:bodyPr wrap="none" rtlCol="0">
            <a:spAutoFit/>
          </a:bodyPr>
          <a:lstStyle/>
          <a:p>
            <a:r>
              <a:rPr lang="en-US" sz="2400" b="1" dirty="0" smtClean="0">
                <a:solidFill>
                  <a:srgbClr val="663300"/>
                </a:solidFill>
                <a:latin typeface="Times New Roman" panose="02020603050405020304" pitchFamily="18" charset="0"/>
                <a:cs typeface="Times New Roman" panose="02020603050405020304" pitchFamily="18" charset="0"/>
              </a:rPr>
              <a:t>Topic Sentence</a:t>
            </a:r>
            <a:endParaRPr lang="en-US" sz="2400" dirty="0"/>
          </a:p>
        </p:txBody>
      </p:sp>
      <p:sp>
        <p:nvSpPr>
          <p:cNvPr id="8" name="مربع نص 7"/>
          <p:cNvSpPr txBox="1"/>
          <p:nvPr/>
        </p:nvSpPr>
        <p:spPr>
          <a:xfrm>
            <a:off x="3347864" y="4437112"/>
            <a:ext cx="1152128" cy="461665"/>
          </a:xfrm>
          <a:prstGeom prst="rect">
            <a:avLst/>
          </a:prstGeom>
          <a:noFill/>
        </p:spPr>
        <p:txBody>
          <a:bodyPr wrap="square" rtlCol="0">
            <a:spAutoFit/>
          </a:bodyPr>
          <a:lstStyle/>
          <a:p>
            <a:r>
              <a:rPr lang="en-US" sz="2400" b="1" dirty="0">
                <a:solidFill>
                  <a:srgbClr val="663300"/>
                </a:solidFill>
                <a:latin typeface="Times New Roman" panose="02020603050405020304" pitchFamily="18" charset="0"/>
                <a:cs typeface="Times New Roman" panose="02020603050405020304" pitchFamily="18" charset="0"/>
              </a:rPr>
              <a:t>Topic </a:t>
            </a:r>
            <a:r>
              <a:rPr lang="en-US" sz="2400" dirty="0" smtClean="0"/>
              <a:t> </a:t>
            </a:r>
            <a:endParaRPr lang="en-US" sz="2400" dirty="0"/>
          </a:p>
        </p:txBody>
      </p:sp>
      <p:sp>
        <p:nvSpPr>
          <p:cNvPr id="9" name="مربع نص 8"/>
          <p:cNvSpPr txBox="1"/>
          <p:nvPr/>
        </p:nvSpPr>
        <p:spPr>
          <a:xfrm>
            <a:off x="4644008" y="4398203"/>
            <a:ext cx="2808312" cy="461665"/>
          </a:xfrm>
          <a:prstGeom prst="rect">
            <a:avLst/>
          </a:prstGeom>
          <a:noFill/>
        </p:spPr>
        <p:txBody>
          <a:bodyPr wrap="square" rtlCol="0">
            <a:spAutoFit/>
          </a:bodyPr>
          <a:lstStyle/>
          <a:p>
            <a:r>
              <a:rPr lang="en-US" sz="2400" b="1" dirty="0">
                <a:solidFill>
                  <a:srgbClr val="663300"/>
                </a:solidFill>
                <a:latin typeface="Times New Roman" panose="02020603050405020304" pitchFamily="18" charset="0"/>
                <a:cs typeface="Times New Roman" panose="02020603050405020304" pitchFamily="18" charset="0"/>
              </a:rPr>
              <a:t>Controlling </a:t>
            </a:r>
            <a:r>
              <a:rPr lang="en-US" sz="2400" b="1" dirty="0" smtClean="0">
                <a:solidFill>
                  <a:srgbClr val="663300"/>
                </a:solidFill>
                <a:latin typeface="Times New Roman" panose="02020603050405020304" pitchFamily="18" charset="0"/>
                <a:cs typeface="Times New Roman" panose="02020603050405020304" pitchFamily="18" charset="0"/>
              </a:rPr>
              <a:t>Idea</a:t>
            </a:r>
            <a:endParaRPr lang="en-US" sz="2400" b="1" dirty="0">
              <a:solidFill>
                <a:srgbClr val="663300"/>
              </a:solidFill>
              <a:latin typeface="Times New Roman" panose="02020603050405020304" pitchFamily="18" charset="0"/>
              <a:cs typeface="Times New Roman" panose="02020603050405020304" pitchFamily="18" charset="0"/>
            </a:endParaRPr>
          </a:p>
        </p:txBody>
      </p:sp>
      <p:sp>
        <p:nvSpPr>
          <p:cNvPr id="10" name="مربع نص 9"/>
          <p:cNvSpPr txBox="1"/>
          <p:nvPr/>
        </p:nvSpPr>
        <p:spPr>
          <a:xfrm>
            <a:off x="755575" y="3748970"/>
            <a:ext cx="5184575" cy="400110"/>
          </a:xfrm>
          <a:prstGeom prst="rect">
            <a:avLst/>
          </a:prstGeom>
          <a:noFill/>
        </p:spPr>
        <p:txBody>
          <a:bodyPr wrap="square" rtlCol="0">
            <a:spAutoFit/>
          </a:bodyPr>
          <a:lstStyle/>
          <a:p>
            <a:pPr algn="just"/>
            <a:r>
              <a:rPr lang="en-US" sz="2000" b="1" dirty="0">
                <a:solidFill>
                  <a:srgbClr val="663300"/>
                </a:solidFill>
                <a:latin typeface="Times New Roman" panose="02020603050405020304" pitchFamily="18" charset="0"/>
                <a:cs typeface="Times New Roman" panose="02020603050405020304" pitchFamily="18" charset="0"/>
              </a:rPr>
              <a:t>Remember this formula:</a:t>
            </a:r>
          </a:p>
        </p:txBody>
      </p:sp>
      <p:sp>
        <p:nvSpPr>
          <p:cNvPr id="24" name="مستطيل 23"/>
          <p:cNvSpPr/>
          <p:nvPr/>
        </p:nvSpPr>
        <p:spPr>
          <a:xfrm>
            <a:off x="566678" y="2348880"/>
            <a:ext cx="7749738" cy="2241960"/>
          </a:xfrm>
          <a:prstGeom prst="rect">
            <a:avLst/>
          </a:prstGeom>
        </p:spPr>
        <p:txBody>
          <a:bodyPr wrap="square">
            <a:spAutoFit/>
          </a:bodyPr>
          <a:lstStyle/>
          <a:p>
            <a:pPr indent="457200" algn="just">
              <a:lnSpc>
                <a:spcPct val="150000"/>
              </a:lnSpc>
            </a:pPr>
            <a:r>
              <a:rPr lang="en-US" sz="2400" b="1" dirty="0" smtClean="0">
                <a:solidFill>
                  <a:srgbClr val="663300"/>
                </a:solidFill>
                <a:latin typeface="Times New Roman" panose="02020603050405020304" pitchFamily="18" charset="0"/>
                <a:cs typeface="Times New Roman" panose="02020603050405020304" pitchFamily="18" charset="0"/>
              </a:rPr>
              <a:t>As </a:t>
            </a:r>
            <a:r>
              <a:rPr lang="en-US" sz="2400" b="1" dirty="0">
                <a:solidFill>
                  <a:srgbClr val="663300"/>
                </a:solidFill>
                <a:latin typeface="Times New Roman" panose="02020603050405020304" pitchFamily="18" charset="0"/>
                <a:cs typeface="Times New Roman" panose="02020603050405020304" pitchFamily="18" charset="0"/>
              </a:rPr>
              <a:t>the name suggests, controlling idea controls your </a:t>
            </a:r>
            <a:r>
              <a:rPr lang="en-US" sz="2400" b="1" dirty="0" smtClean="0">
                <a:solidFill>
                  <a:srgbClr val="663300"/>
                </a:solidFill>
                <a:latin typeface="Times New Roman" panose="02020603050405020304" pitchFamily="18" charset="0"/>
                <a:cs typeface="Times New Roman" panose="02020603050405020304" pitchFamily="18" charset="0"/>
              </a:rPr>
              <a:t>thoughts and </a:t>
            </a:r>
            <a:r>
              <a:rPr lang="en-US" sz="2400" b="1" dirty="0">
                <a:solidFill>
                  <a:srgbClr val="663300"/>
                </a:solidFill>
                <a:latin typeface="Times New Roman" panose="02020603050405020304" pitchFamily="18" charset="0"/>
                <a:cs typeface="Times New Roman" panose="02020603050405020304" pitchFamily="18" charset="0"/>
              </a:rPr>
              <a:t>ideas. The controlling idea tells your reader what </a:t>
            </a:r>
            <a:r>
              <a:rPr lang="en-US" sz="2400" b="1" dirty="0" smtClean="0">
                <a:solidFill>
                  <a:srgbClr val="663300"/>
                </a:solidFill>
                <a:latin typeface="Times New Roman" panose="02020603050405020304" pitchFamily="18" charset="0"/>
                <a:cs typeface="Times New Roman" panose="02020603050405020304" pitchFamily="18" charset="0"/>
              </a:rPr>
              <a:t>specific aspect </a:t>
            </a:r>
            <a:r>
              <a:rPr lang="en-US" sz="2400" b="1" dirty="0">
                <a:solidFill>
                  <a:srgbClr val="663300"/>
                </a:solidFill>
                <a:latin typeface="Times New Roman" panose="02020603050405020304" pitchFamily="18" charset="0"/>
                <a:cs typeface="Times New Roman" panose="02020603050405020304" pitchFamily="18" charset="0"/>
              </a:rPr>
              <a:t>of this topic you are going to </a:t>
            </a:r>
            <a:r>
              <a:rPr lang="en-US" sz="2400" b="1" dirty="0" smtClean="0">
                <a:solidFill>
                  <a:srgbClr val="663300"/>
                </a:solidFill>
                <a:latin typeface="Times New Roman" panose="02020603050405020304" pitchFamily="18" charset="0"/>
                <a:cs typeface="Times New Roman" panose="02020603050405020304" pitchFamily="18" charset="0"/>
              </a:rPr>
              <a:t>write about</a:t>
            </a:r>
            <a:r>
              <a:rPr lang="en-US" sz="2400" b="1" dirty="0">
                <a:solidFill>
                  <a:srgbClr val="6633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1097310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par>
                                <p:cTn id="15" presetID="29" presetClass="entr" presetSubtype="0"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1000" fill="hold"/>
                                        <p:tgtEl>
                                          <p:spTgt spid="40"/>
                                        </p:tgtEl>
                                        <p:attrNameLst>
                                          <p:attrName>ppt_x</p:attrName>
                                        </p:attrNameLst>
                                      </p:cBhvr>
                                      <p:tavLst>
                                        <p:tav tm="0">
                                          <p:val>
                                            <p:strVal val="#ppt_x-.2"/>
                                          </p:val>
                                        </p:tav>
                                        <p:tav tm="100000">
                                          <p:val>
                                            <p:strVal val="#ppt_x"/>
                                          </p:val>
                                        </p:tav>
                                      </p:tavLst>
                                    </p:anim>
                                    <p:anim calcmode="lin" valueType="num">
                                      <p:cBhvr>
                                        <p:cTn id="18" dur="10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19" dur="1000"/>
                                        <p:tgtEl>
                                          <p:spTgt spid="40"/>
                                        </p:tgtEl>
                                      </p:cBhvr>
                                    </p:animEffect>
                                  </p:childTnLst>
                                </p:cTn>
                              </p:par>
                              <p:par>
                                <p:cTn id="20" presetID="29" presetClass="entr" presetSubtype="0" fill="hold" nodeType="with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1000" fill="hold"/>
                                        <p:tgtEl>
                                          <p:spTgt spid="52"/>
                                        </p:tgtEl>
                                        <p:attrNameLst>
                                          <p:attrName>ppt_x</p:attrName>
                                        </p:attrNameLst>
                                      </p:cBhvr>
                                      <p:tavLst>
                                        <p:tav tm="0">
                                          <p:val>
                                            <p:strVal val="#ppt_x-.2"/>
                                          </p:val>
                                        </p:tav>
                                        <p:tav tm="100000">
                                          <p:val>
                                            <p:strVal val="#ppt_x"/>
                                          </p:val>
                                        </p:tav>
                                      </p:tavLst>
                                    </p:anim>
                                    <p:anim calcmode="lin" valueType="num">
                                      <p:cBhvr>
                                        <p:cTn id="23" dur="1000" fill="hold"/>
                                        <p:tgtEl>
                                          <p:spTgt spid="52"/>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2"/>
                                        </p:tgtEl>
                                      </p:cBhvr>
                                    </p:animEffect>
                                  </p:childTnLst>
                                </p:cTn>
                              </p:par>
                              <p:par>
                                <p:cTn id="25" presetID="10" presetClass="entr" presetSubtype="0" fill="hold" nodeType="withEffect">
                                  <p:stCondLst>
                                    <p:cond delay="100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800"/>
                                        <p:tgtEl>
                                          <p:spTgt spid="45"/>
                                        </p:tgtEl>
                                      </p:cBhvr>
                                    </p:animEffect>
                                  </p:childTnLst>
                                </p:cTn>
                              </p:par>
                              <p:par>
                                <p:cTn id="28" presetID="29" presetClass="entr" presetSubtype="0" fill="hold" nodeType="withEffect">
                                  <p:stCondLst>
                                    <p:cond delay="1000"/>
                                  </p:stCondLst>
                                  <p:childTnLst>
                                    <p:set>
                                      <p:cBhvr>
                                        <p:cTn id="29" dur="1" fill="hold">
                                          <p:stCondLst>
                                            <p:cond delay="0"/>
                                          </p:stCondLst>
                                        </p:cTn>
                                        <p:tgtEl>
                                          <p:spTgt spid="51"/>
                                        </p:tgtEl>
                                        <p:attrNameLst>
                                          <p:attrName>style.visibility</p:attrName>
                                        </p:attrNameLst>
                                      </p:cBhvr>
                                      <p:to>
                                        <p:strVal val="visible"/>
                                      </p:to>
                                    </p:set>
                                    <p:anim calcmode="lin" valueType="num">
                                      <p:cBhvr>
                                        <p:cTn id="30" dur="800" fill="hold"/>
                                        <p:tgtEl>
                                          <p:spTgt spid="51"/>
                                        </p:tgtEl>
                                        <p:attrNameLst>
                                          <p:attrName>ppt_x</p:attrName>
                                        </p:attrNameLst>
                                      </p:cBhvr>
                                      <p:tavLst>
                                        <p:tav tm="0">
                                          <p:val>
                                            <p:strVal val="#ppt_x-.2"/>
                                          </p:val>
                                        </p:tav>
                                        <p:tav tm="100000">
                                          <p:val>
                                            <p:strVal val="#ppt_x"/>
                                          </p:val>
                                        </p:tav>
                                      </p:tavLst>
                                    </p:anim>
                                    <p:anim calcmode="lin" valueType="num">
                                      <p:cBhvr>
                                        <p:cTn id="31" dur="800" fill="hold"/>
                                        <p:tgtEl>
                                          <p:spTgt spid="51"/>
                                        </p:tgtEl>
                                        <p:attrNameLst>
                                          <p:attrName>ppt_y</p:attrName>
                                        </p:attrNameLst>
                                      </p:cBhvr>
                                      <p:tavLst>
                                        <p:tav tm="0">
                                          <p:val>
                                            <p:strVal val="#ppt_y"/>
                                          </p:val>
                                        </p:tav>
                                        <p:tav tm="100000">
                                          <p:val>
                                            <p:strVal val="#ppt_y"/>
                                          </p:val>
                                        </p:tav>
                                      </p:tavLst>
                                    </p:anim>
                                    <p:animEffect transition="in" filter="wipe(right)" prLst="gradientSize: 0.1">
                                      <p:cBhvr>
                                        <p:cTn id="32" dur="800"/>
                                        <p:tgtEl>
                                          <p:spTgt spid="51"/>
                                        </p:tgtEl>
                                      </p:cBhvr>
                                    </p:animEffect>
                                  </p:childTnLst>
                                </p:cTn>
                              </p:par>
                              <p:par>
                                <p:cTn id="33" presetID="63" presetClass="path" presetSubtype="0" accel="50000" decel="50000" fill="hold" nodeType="withEffect">
                                  <p:stCondLst>
                                    <p:cond delay="1000"/>
                                  </p:stCondLst>
                                  <p:childTnLst>
                                    <p:animMotion origin="layout" path="M -0.0691 -4.81481E-6 L -1.38889E-6 -4.81481E-6 " pathEditMode="relative" rAng="0" ptsTypes="AA">
                                      <p:cBhvr>
                                        <p:cTn id="34" dur="700" fill="hold"/>
                                        <p:tgtEl>
                                          <p:spTgt spid="51"/>
                                        </p:tgtEl>
                                        <p:attrNameLst>
                                          <p:attrName>ppt_x</p:attrName>
                                          <p:attrName>ppt_y</p:attrName>
                                        </p:attrNameLst>
                                      </p:cBhvr>
                                      <p:rCtr x="3455" y="0"/>
                                    </p:animMotion>
                                  </p:childTnLst>
                                </p:cTn>
                              </p:par>
                              <p:par>
                                <p:cTn id="35" presetID="10" presetClass="entr" presetSubtype="0" fill="hold" nodeType="withEffect">
                                  <p:stCondLst>
                                    <p:cond delay="130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1200"/>
                                        <p:tgtEl>
                                          <p:spTgt spid="53"/>
                                        </p:tgtEl>
                                      </p:cBhvr>
                                    </p:animEffect>
                                  </p:childTnLst>
                                </p:cTn>
                              </p:par>
                              <p:par>
                                <p:cTn id="38" presetID="63" presetClass="path" presetSubtype="0" accel="50000" decel="50000" fill="hold" nodeType="withEffect">
                                  <p:stCondLst>
                                    <p:cond delay="1300"/>
                                  </p:stCondLst>
                                  <p:childTnLst>
                                    <p:animMotion origin="layout" path="M -0.40156 0.00023 L 1.11022E-16 -3.33333E-6 " pathEditMode="relative" rAng="0" ptsTypes="AA">
                                      <p:cBhvr>
                                        <p:cTn id="39" dur="1300" fill="hold"/>
                                        <p:tgtEl>
                                          <p:spTgt spid="53"/>
                                        </p:tgtEl>
                                        <p:attrNameLst>
                                          <p:attrName>ppt_x</p:attrName>
                                          <p:attrName>ppt_y</p:attrName>
                                        </p:attrNameLst>
                                      </p:cBhvr>
                                      <p:rCtr x="20069" y="-23"/>
                                    </p:animMotion>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ipe(left)">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wipe(left)">
                                      <p:cBhvr>
                                        <p:cTn id="62" dur="500"/>
                                        <p:tgtEl>
                                          <p:spTgt spid="2"/>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wipe(left)">
                                      <p:cBhvr>
                                        <p:cTn id="74" dur="500"/>
                                        <p:tgtEl>
                                          <p:spTgt spid="3"/>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p:cTn id="79" dur="500" fill="hold"/>
                                        <p:tgtEl>
                                          <p:spTgt spid="9"/>
                                        </p:tgtEl>
                                        <p:attrNameLst>
                                          <p:attrName>ppt_w</p:attrName>
                                        </p:attrNameLst>
                                      </p:cBhvr>
                                      <p:tavLst>
                                        <p:tav tm="0">
                                          <p:val>
                                            <p:fltVal val="0"/>
                                          </p:val>
                                        </p:tav>
                                        <p:tav tm="100000">
                                          <p:val>
                                            <p:strVal val="#ppt_w"/>
                                          </p:val>
                                        </p:tav>
                                      </p:tavLst>
                                    </p:anim>
                                    <p:anim calcmode="lin" valueType="num">
                                      <p:cBhvr>
                                        <p:cTn id="80" dur="500" fill="hold"/>
                                        <p:tgtEl>
                                          <p:spTgt spid="9"/>
                                        </p:tgtEl>
                                        <p:attrNameLst>
                                          <p:attrName>ppt_h</p:attrName>
                                        </p:attrNameLst>
                                      </p:cBhvr>
                                      <p:tavLst>
                                        <p:tav tm="0">
                                          <p:val>
                                            <p:fltVal val="0"/>
                                          </p:val>
                                        </p:tav>
                                        <p:tav tm="100000">
                                          <p:val>
                                            <p:strVal val="#ppt_h"/>
                                          </p:val>
                                        </p:tav>
                                      </p:tavLst>
                                    </p:anim>
                                    <p:animEffect transition="in" filter="fade">
                                      <p:cBhvr>
                                        <p:cTn id="81" dur="500"/>
                                        <p:tgtEl>
                                          <p:spTgt spid="9"/>
                                        </p:tgtEl>
                                      </p:cBhvr>
                                    </p:animEffect>
                                  </p:childTnLst>
                                </p:cTn>
                              </p:par>
                            </p:childTnLst>
                          </p:cTn>
                        </p:par>
                      </p:childTnLst>
                    </p:cTn>
                  </p:par>
                  <p:par>
                    <p:cTn id="82" fill="hold">
                      <p:stCondLst>
                        <p:cond delay="indefinite"/>
                      </p:stCondLst>
                      <p:childTnLst>
                        <p:par>
                          <p:cTn id="83" fill="hold">
                            <p:stCondLst>
                              <p:cond delay="0"/>
                            </p:stCondLst>
                            <p:childTnLst>
                              <p:par>
                                <p:cTn id="84" presetID="64" presetClass="path" presetSubtype="0" accel="50000" decel="50000" fill="hold" grpId="1" nodeType="clickEffect">
                                  <p:stCondLst>
                                    <p:cond delay="600"/>
                                  </p:stCondLst>
                                  <p:childTnLst>
                                    <p:animMotion origin="layout" path="M -4.72222E-6 1.11022E-16 L -0.38854 -0.40324 " pathEditMode="relative" rAng="0" ptsTypes="AA">
                                      <p:cBhvr>
                                        <p:cTn id="85" dur="2200" fill="hold"/>
                                        <p:tgtEl>
                                          <p:spTgt spid="9"/>
                                        </p:tgtEl>
                                        <p:attrNameLst>
                                          <p:attrName>ppt_x</p:attrName>
                                          <p:attrName>ppt_y</p:attrName>
                                        </p:attrNameLst>
                                      </p:cBhvr>
                                      <p:rCtr x="-19427" y="-20162"/>
                                    </p:animMotion>
                                  </p:childTnLst>
                                </p:cTn>
                              </p:par>
                              <p:par>
                                <p:cTn id="86" presetID="22" presetClass="exit" presetSubtype="4" fill="hold" grpId="1" nodeType="withEffect">
                                  <p:stCondLst>
                                    <p:cond delay="0"/>
                                  </p:stCondLst>
                                  <p:childTnLst>
                                    <p:animEffect transition="out" filter="wipe(down)">
                                      <p:cBhvr>
                                        <p:cTn id="87" dur="1200"/>
                                        <p:tgtEl>
                                          <p:spTgt spid="21"/>
                                        </p:tgtEl>
                                      </p:cBhvr>
                                    </p:animEffect>
                                    <p:set>
                                      <p:cBhvr>
                                        <p:cTn id="88" dur="1" fill="hold">
                                          <p:stCondLst>
                                            <p:cond delay="1199"/>
                                          </p:stCondLst>
                                        </p:cTn>
                                        <p:tgtEl>
                                          <p:spTgt spid="21"/>
                                        </p:tgtEl>
                                        <p:attrNameLst>
                                          <p:attrName>style.visibility</p:attrName>
                                        </p:attrNameLst>
                                      </p:cBhvr>
                                      <p:to>
                                        <p:strVal val="hidden"/>
                                      </p:to>
                                    </p:set>
                                  </p:childTnLst>
                                </p:cTn>
                              </p:par>
                              <p:par>
                                <p:cTn id="89" presetID="22" presetClass="exit" presetSubtype="4" fill="hold" grpId="1" nodeType="withEffect">
                                  <p:stCondLst>
                                    <p:cond delay="0"/>
                                  </p:stCondLst>
                                  <p:childTnLst>
                                    <p:animEffect transition="out" filter="wipe(down)">
                                      <p:cBhvr>
                                        <p:cTn id="90" dur="1100"/>
                                        <p:tgtEl>
                                          <p:spTgt spid="20"/>
                                        </p:tgtEl>
                                      </p:cBhvr>
                                    </p:animEffect>
                                    <p:set>
                                      <p:cBhvr>
                                        <p:cTn id="91" dur="1" fill="hold">
                                          <p:stCondLst>
                                            <p:cond delay="1099"/>
                                          </p:stCondLst>
                                        </p:cTn>
                                        <p:tgtEl>
                                          <p:spTgt spid="20"/>
                                        </p:tgtEl>
                                        <p:attrNameLst>
                                          <p:attrName>style.visibility</p:attrName>
                                        </p:attrNameLst>
                                      </p:cBhvr>
                                      <p:to>
                                        <p:strVal val="hidden"/>
                                      </p:to>
                                    </p:set>
                                  </p:childTnLst>
                                </p:cTn>
                              </p:par>
                              <p:par>
                                <p:cTn id="92" presetID="22" presetClass="exit" presetSubtype="4" fill="hold" grpId="1" nodeType="withEffect">
                                  <p:stCondLst>
                                    <p:cond delay="0"/>
                                  </p:stCondLst>
                                  <p:childTnLst>
                                    <p:animEffect transition="out" filter="wipe(down)">
                                      <p:cBhvr>
                                        <p:cTn id="93" dur="1100"/>
                                        <p:tgtEl>
                                          <p:spTgt spid="10"/>
                                        </p:tgtEl>
                                      </p:cBhvr>
                                    </p:animEffect>
                                    <p:set>
                                      <p:cBhvr>
                                        <p:cTn id="94" dur="1" fill="hold">
                                          <p:stCondLst>
                                            <p:cond delay="1099"/>
                                          </p:stCondLst>
                                        </p:cTn>
                                        <p:tgtEl>
                                          <p:spTgt spid="10"/>
                                        </p:tgtEl>
                                        <p:attrNameLst>
                                          <p:attrName>style.visibility</p:attrName>
                                        </p:attrNameLst>
                                      </p:cBhvr>
                                      <p:to>
                                        <p:strVal val="hidden"/>
                                      </p:to>
                                    </p:set>
                                  </p:childTnLst>
                                </p:cTn>
                              </p:par>
                              <p:par>
                                <p:cTn id="95" presetID="22" presetClass="exit" presetSubtype="4" fill="hold" grpId="1" nodeType="withEffect">
                                  <p:stCondLst>
                                    <p:cond delay="0"/>
                                  </p:stCondLst>
                                  <p:childTnLst>
                                    <p:animEffect transition="out" filter="wipe(down)">
                                      <p:cBhvr>
                                        <p:cTn id="96" dur="1100"/>
                                        <p:tgtEl>
                                          <p:spTgt spid="2"/>
                                        </p:tgtEl>
                                      </p:cBhvr>
                                    </p:animEffect>
                                    <p:set>
                                      <p:cBhvr>
                                        <p:cTn id="97" dur="1" fill="hold">
                                          <p:stCondLst>
                                            <p:cond delay="1099"/>
                                          </p:stCondLst>
                                        </p:cTn>
                                        <p:tgtEl>
                                          <p:spTgt spid="2"/>
                                        </p:tgtEl>
                                        <p:attrNameLst>
                                          <p:attrName>style.visibility</p:attrName>
                                        </p:attrNameLst>
                                      </p:cBhvr>
                                      <p:to>
                                        <p:strVal val="hidden"/>
                                      </p:to>
                                    </p:set>
                                  </p:childTnLst>
                                </p:cTn>
                              </p:par>
                              <p:par>
                                <p:cTn id="98" presetID="22" presetClass="exit" presetSubtype="4" fill="hold" grpId="1" nodeType="withEffect">
                                  <p:stCondLst>
                                    <p:cond delay="0"/>
                                  </p:stCondLst>
                                  <p:childTnLst>
                                    <p:animEffect transition="out" filter="wipe(down)">
                                      <p:cBhvr>
                                        <p:cTn id="99" dur="1100"/>
                                        <p:tgtEl>
                                          <p:spTgt spid="8"/>
                                        </p:tgtEl>
                                      </p:cBhvr>
                                    </p:animEffect>
                                    <p:set>
                                      <p:cBhvr>
                                        <p:cTn id="100" dur="1" fill="hold">
                                          <p:stCondLst>
                                            <p:cond delay="1099"/>
                                          </p:stCondLst>
                                        </p:cTn>
                                        <p:tgtEl>
                                          <p:spTgt spid="8"/>
                                        </p:tgtEl>
                                        <p:attrNameLst>
                                          <p:attrName>style.visibility</p:attrName>
                                        </p:attrNameLst>
                                      </p:cBhvr>
                                      <p:to>
                                        <p:strVal val="hidden"/>
                                      </p:to>
                                    </p:set>
                                  </p:childTnLst>
                                </p:cTn>
                              </p:par>
                              <p:par>
                                <p:cTn id="101" presetID="22" presetClass="exit" presetSubtype="4" fill="hold" grpId="1" nodeType="withEffect">
                                  <p:stCondLst>
                                    <p:cond delay="0"/>
                                  </p:stCondLst>
                                  <p:childTnLst>
                                    <p:animEffect transition="out" filter="wipe(down)">
                                      <p:cBhvr>
                                        <p:cTn id="102" dur="1100"/>
                                        <p:tgtEl>
                                          <p:spTgt spid="3"/>
                                        </p:tgtEl>
                                      </p:cBhvr>
                                    </p:animEffect>
                                    <p:set>
                                      <p:cBhvr>
                                        <p:cTn id="103" dur="1" fill="hold">
                                          <p:stCondLst>
                                            <p:cond delay="1099"/>
                                          </p:stCondLst>
                                        </p:cTn>
                                        <p:tgtEl>
                                          <p:spTgt spid="3"/>
                                        </p:tgtEl>
                                        <p:attrNameLst>
                                          <p:attrName>style.visibility</p:attrName>
                                        </p:attrNameLst>
                                      </p:cBhvr>
                                      <p:to>
                                        <p:strVal val="hidden"/>
                                      </p:to>
                                    </p:set>
                                  </p:childTnLst>
                                </p:cTn>
                              </p:par>
                              <p:par>
                                <p:cTn id="104" presetID="22" presetClass="exit" presetSubtype="4" fill="hold" grpId="1" nodeType="withEffect">
                                  <p:stCondLst>
                                    <p:cond delay="0"/>
                                  </p:stCondLst>
                                  <p:childTnLst>
                                    <p:animEffect transition="out" filter="wipe(down)">
                                      <p:cBhvr>
                                        <p:cTn id="105" dur="1100"/>
                                        <p:tgtEl>
                                          <p:spTgt spid="4"/>
                                        </p:tgtEl>
                                      </p:cBhvr>
                                    </p:animEffect>
                                    <p:set>
                                      <p:cBhvr>
                                        <p:cTn id="106" dur="1" fill="hold">
                                          <p:stCondLst>
                                            <p:cond delay="1099"/>
                                          </p:stCondLst>
                                        </p:cTn>
                                        <p:tgtEl>
                                          <p:spTgt spid="4"/>
                                        </p:tgtEl>
                                        <p:attrNameLst>
                                          <p:attrName>style.visibility</p:attrName>
                                        </p:attrNameLst>
                                      </p:cBhvr>
                                      <p:to>
                                        <p:strVal val="hidden"/>
                                      </p:to>
                                    </p:set>
                                  </p:childTnLst>
                                </p:cTn>
                              </p:par>
                            </p:childTnLst>
                          </p:cTn>
                        </p:par>
                        <p:par>
                          <p:cTn id="107" fill="hold">
                            <p:stCondLst>
                              <p:cond delay="2800"/>
                            </p:stCondLst>
                            <p:childTnLst>
                              <p:par>
                                <p:cTn id="108" presetID="3" presetClass="emph" presetSubtype="2" fill="hold" grpId="2" nodeType="afterEffect">
                                  <p:stCondLst>
                                    <p:cond delay="0"/>
                                  </p:stCondLst>
                                  <p:childTnLst>
                                    <p:animClr clrSpc="rgb" dir="cw">
                                      <p:cBhvr override="childStyle">
                                        <p:cTn id="109" dur="2000" fill="hold"/>
                                        <p:tgtEl>
                                          <p:spTgt spid="9"/>
                                        </p:tgtEl>
                                        <p:attrNameLst>
                                          <p:attrName>style.color</p:attrName>
                                        </p:attrNameLst>
                                      </p:cBhvr>
                                      <p:to>
                                        <a:schemeClr val="accent1"/>
                                      </p:to>
                                    </p:animClr>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500" fill="hold"/>
                                        <p:tgtEl>
                                          <p:spTgt spid="24"/>
                                        </p:tgtEl>
                                        <p:attrNameLst>
                                          <p:attrName>ppt_w</p:attrName>
                                        </p:attrNameLst>
                                      </p:cBhvr>
                                      <p:tavLst>
                                        <p:tav tm="0">
                                          <p:val>
                                            <p:fltVal val="0"/>
                                          </p:val>
                                        </p:tav>
                                        <p:tav tm="100000">
                                          <p:val>
                                            <p:strVal val="#ppt_w"/>
                                          </p:val>
                                        </p:tav>
                                      </p:tavLst>
                                    </p:anim>
                                    <p:anim calcmode="lin" valueType="num">
                                      <p:cBhvr>
                                        <p:cTn id="115" dur="500" fill="hold"/>
                                        <p:tgtEl>
                                          <p:spTgt spid="24"/>
                                        </p:tgtEl>
                                        <p:attrNameLst>
                                          <p:attrName>ppt_h</p:attrName>
                                        </p:attrNameLst>
                                      </p:cBhvr>
                                      <p:tavLst>
                                        <p:tav tm="0">
                                          <p:val>
                                            <p:fltVal val="0"/>
                                          </p:val>
                                        </p:tav>
                                        <p:tav tm="100000">
                                          <p:val>
                                            <p:strVal val="#ppt_h"/>
                                          </p:val>
                                        </p:tav>
                                      </p:tavLst>
                                    </p:anim>
                                    <p:animEffect transition="in" filter="fade">
                                      <p:cBhvr>
                                        <p:cTn id="1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1" grpId="0"/>
      <p:bldP spid="21" grpId="1"/>
      <p:bldP spid="2" grpId="0" animBg="1"/>
      <p:bldP spid="2" grpId="1" animBg="1"/>
      <p:bldP spid="3" grpId="0" animBg="1"/>
      <p:bldP spid="3" grpId="1" animBg="1"/>
      <p:bldP spid="4" grpId="0"/>
      <p:bldP spid="4" grpId="1"/>
      <p:bldP spid="8" grpId="0"/>
      <p:bldP spid="8" grpId="1"/>
      <p:bldP spid="9" grpId="0"/>
      <p:bldP spid="9" grpId="1"/>
      <p:bldP spid="9" grpId="2"/>
      <p:bldP spid="10" grpId="0"/>
      <p:bldP spid="10" grpId="1"/>
      <p:bldP spid="2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grpSp>
        <p:nvGrpSpPr>
          <p:cNvPr id="6" name="Groupe 19"/>
          <p:cNvGrpSpPr/>
          <p:nvPr/>
        </p:nvGrpSpPr>
        <p:grpSpPr>
          <a:xfrm>
            <a:off x="-17445" y="477821"/>
            <a:ext cx="2517775" cy="665163"/>
            <a:chOff x="-17445" y="428604"/>
            <a:chExt cx="2517775" cy="665163"/>
          </a:xfrm>
        </p:grpSpPr>
        <p:pic>
          <p:nvPicPr>
            <p:cNvPr id="7"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8" name="TextBox 104"/>
            <p:cNvSpPr txBox="1"/>
            <p:nvPr/>
          </p:nvSpPr>
          <p:spPr>
            <a:xfrm>
              <a:off x="-32" y="499463"/>
              <a:ext cx="2500330" cy="584775"/>
            </a:xfrm>
            <a:prstGeom prst="rect">
              <a:avLst/>
            </a:prstGeom>
            <a:noFill/>
          </p:spPr>
          <p:txBody>
            <a:bodyPr wrap="square" rtlCol="0">
              <a:spAutoFit/>
            </a:bodyPr>
            <a:lstStyle/>
            <a:p>
              <a:pPr lvl="0" algn="ctr"/>
              <a:r>
                <a:rPr lang="fr-FR" sz="1600" b="1" dirty="0">
                  <a:solidFill>
                    <a:srgbClr val="FFFFFF"/>
                  </a:solidFill>
                  <a:latin typeface="Times New Roman" panose="02020603050405020304" pitchFamily="18" charset="0"/>
                  <a:cs typeface="Times New Roman" panose="02020603050405020304" pitchFamily="18" charset="0"/>
                </a:rPr>
                <a:t>Step </a:t>
              </a:r>
              <a:r>
                <a:rPr lang="fr-FR" sz="1600" b="1" dirty="0" err="1">
                  <a:solidFill>
                    <a:srgbClr val="FFFFFF"/>
                  </a:solidFill>
                  <a:latin typeface="Times New Roman" panose="02020603050405020304" pitchFamily="18" charset="0"/>
                  <a:cs typeface="Times New Roman" panose="02020603050405020304" pitchFamily="18" charset="0"/>
                </a:rPr>
                <a:t>process</a:t>
              </a:r>
              <a:r>
                <a:rPr lang="fr-FR" sz="1600" b="1" dirty="0">
                  <a:solidFill>
                    <a:srgbClr val="FFFFFF"/>
                  </a:solidFill>
                  <a:latin typeface="Times New Roman" panose="02020603050405020304" pitchFamily="18" charset="0"/>
                  <a:cs typeface="Times New Roman" panose="02020603050405020304" pitchFamily="18" charset="0"/>
                </a:rPr>
                <a:t> to </a:t>
              </a:r>
              <a:r>
                <a:rPr lang="fr-FR" sz="1600" b="1" dirty="0" err="1">
                  <a:solidFill>
                    <a:srgbClr val="FFFFFF"/>
                  </a:solidFill>
                  <a:latin typeface="Times New Roman" panose="02020603050405020304" pitchFamily="18" charset="0"/>
                  <a:cs typeface="Times New Roman" panose="02020603050405020304" pitchFamily="18" charset="0"/>
                </a:rPr>
                <a:t>paragraph</a:t>
              </a:r>
              <a:r>
                <a:rPr lang="fr-FR" sz="1600" b="1" dirty="0">
                  <a:solidFill>
                    <a:srgbClr val="FFFFFF"/>
                  </a:solidFill>
                  <a:latin typeface="Times New Roman" panose="02020603050405020304" pitchFamily="18" charset="0"/>
                  <a:cs typeface="Times New Roman" panose="02020603050405020304" pitchFamily="18" charset="0"/>
                </a:rPr>
                <a:t> writing</a:t>
              </a:r>
            </a:p>
          </p:txBody>
        </p:sp>
      </p:grpSp>
      <p:grpSp>
        <p:nvGrpSpPr>
          <p:cNvPr id="9" name="Group 58"/>
          <p:cNvGrpSpPr>
            <a:grpSpLocks/>
          </p:cNvGrpSpPr>
          <p:nvPr/>
        </p:nvGrpSpPr>
        <p:grpSpPr bwMode="auto">
          <a:xfrm rot="16200000" flipH="1">
            <a:off x="3146498" y="115356"/>
            <a:ext cx="111600" cy="1404000"/>
            <a:chOff x="3424" y="1389"/>
            <a:chExt cx="182" cy="2132"/>
          </a:xfrm>
        </p:grpSpPr>
        <p:sp>
          <p:nvSpPr>
            <p:cNvPr id="1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cxnSp>
        <p:nvCxnSpPr>
          <p:cNvPr id="12" name="Straight Arrow Connector 61"/>
          <p:cNvCxnSpPr/>
          <p:nvPr/>
        </p:nvCxnSpPr>
        <p:spPr>
          <a:xfrm>
            <a:off x="3923928" y="811512"/>
            <a:ext cx="43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13" name="Parallélogramme 28"/>
          <p:cNvSpPr/>
          <p:nvPr/>
        </p:nvSpPr>
        <p:spPr>
          <a:xfrm>
            <a:off x="3131800" y="-24"/>
            <a:ext cx="144000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600" b="1" dirty="0" smtClean="0">
                <a:solidFill>
                  <a:srgbClr val="009999">
                    <a:lumMod val="75000"/>
                  </a:srgbClr>
                </a:solidFill>
                <a:latin typeface="Times New Roman" pitchFamily="18" charset="0"/>
                <a:cs typeface="Times New Roman" pitchFamily="18" charset="0"/>
              </a:rPr>
              <a:t>Pre-writing</a:t>
            </a:r>
            <a:endParaRPr lang="fr-FR" sz="1600" b="1" dirty="0">
              <a:solidFill>
                <a:srgbClr val="009999">
                  <a:lumMod val="75000"/>
                </a:srgbClr>
              </a:solidFill>
              <a:latin typeface="Times New Roman" pitchFamily="18" charset="0"/>
              <a:cs typeface="Times New Roman" pitchFamily="18" charset="0"/>
            </a:endParaRPr>
          </a:p>
        </p:txBody>
      </p:sp>
      <p:sp>
        <p:nvSpPr>
          <p:cNvPr id="14" name="Parallélogramme 29"/>
          <p:cNvSpPr/>
          <p:nvPr/>
        </p:nvSpPr>
        <p:spPr>
          <a:xfrm>
            <a:off x="4571960" y="-24"/>
            <a:ext cx="1512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600" b="1" dirty="0" err="1">
                <a:solidFill>
                  <a:srgbClr val="FFFFFF"/>
                </a:solidFill>
                <a:latin typeface="Times New Roman" pitchFamily="18" charset="0"/>
                <a:cs typeface="Times New Roman" pitchFamily="18" charset="0"/>
              </a:rPr>
              <a:t>Drafting</a:t>
            </a:r>
            <a:endParaRPr lang="fr-FR" sz="1600" b="1" dirty="0">
              <a:latin typeface="Times New Roman" pitchFamily="18" charset="0"/>
              <a:cs typeface="Times New Roman" pitchFamily="18" charset="0"/>
            </a:endParaRPr>
          </a:p>
        </p:txBody>
      </p:sp>
      <p:sp>
        <p:nvSpPr>
          <p:cNvPr id="15" name="Parallélogramme 30"/>
          <p:cNvSpPr/>
          <p:nvPr/>
        </p:nvSpPr>
        <p:spPr>
          <a:xfrm>
            <a:off x="60842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r>
              <a:rPr lang="fr-FR" sz="1600" b="1" dirty="0" err="1">
                <a:solidFill>
                  <a:srgbClr val="FFFFFF"/>
                </a:solidFill>
                <a:latin typeface="Times New Roman" pitchFamily="18" charset="0"/>
                <a:cs typeface="Times New Roman" pitchFamily="18" charset="0"/>
              </a:rPr>
              <a:t>Revising</a:t>
            </a:r>
            <a:r>
              <a:rPr lang="fr-FR" sz="1600" b="1" dirty="0">
                <a:solidFill>
                  <a:srgbClr val="FFFFFF"/>
                </a:solidFill>
                <a:latin typeface="Times New Roman" pitchFamily="18" charset="0"/>
                <a:cs typeface="Times New Roman" pitchFamily="18" charset="0"/>
              </a:rPr>
              <a:t> &amp; </a:t>
            </a:r>
            <a:r>
              <a:rPr lang="fr-FR" sz="1600" b="1" dirty="0" err="1" smtClean="0">
                <a:solidFill>
                  <a:srgbClr val="FFFFFF"/>
                </a:solidFill>
                <a:latin typeface="Times New Roman" pitchFamily="18" charset="0"/>
                <a:cs typeface="Times New Roman" pitchFamily="18" charset="0"/>
              </a:rPr>
              <a:t>Editing</a:t>
            </a:r>
            <a:endParaRPr lang="fr-FR" sz="1600" b="1" dirty="0">
              <a:solidFill>
                <a:srgbClr val="FFFFFF"/>
              </a:solidFill>
              <a:latin typeface="Times New Roman" pitchFamily="18" charset="0"/>
              <a:cs typeface="Times New Roman" pitchFamily="18" charset="0"/>
            </a:endParaRPr>
          </a:p>
        </p:txBody>
      </p:sp>
      <p:sp>
        <p:nvSpPr>
          <p:cNvPr id="16" name="Parallélogramme 31"/>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err="1">
                <a:solidFill>
                  <a:srgbClr val="FFFFFF"/>
                </a:solidFill>
                <a:latin typeface="Times New Roman" pitchFamily="18" charset="0"/>
                <a:cs typeface="Times New Roman" pitchFamily="18" charset="0"/>
              </a:rPr>
              <a:t>Publishing</a:t>
            </a:r>
            <a:endParaRPr lang="fr-FR" sz="1400" b="1" dirty="0">
              <a:latin typeface="Times New Roman" pitchFamily="18" charset="0"/>
              <a:cs typeface="Times New Roman" pitchFamily="18" charset="0"/>
            </a:endParaRPr>
          </a:p>
        </p:txBody>
      </p:sp>
      <p:grpSp>
        <p:nvGrpSpPr>
          <p:cNvPr id="17" name="Group 58"/>
          <p:cNvGrpSpPr>
            <a:grpSpLocks/>
          </p:cNvGrpSpPr>
          <p:nvPr/>
        </p:nvGrpSpPr>
        <p:grpSpPr bwMode="auto">
          <a:xfrm rot="16200000" flipH="1">
            <a:off x="4427904" y="44134"/>
            <a:ext cx="108000" cy="1548000"/>
            <a:chOff x="3424" y="1389"/>
            <a:chExt cx="182" cy="2132"/>
          </a:xfrm>
        </p:grpSpPr>
        <p:sp>
          <p:nvSpPr>
            <p:cNvPr id="18"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9"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20" name="Picture 2" descr="C:\Users\must19\Desktop\taous ppt\Spheres\CRIMSON.png"/>
          <p:cNvPicPr>
            <a:picLocks noChangeAspect="1" noChangeArrowheads="1"/>
          </p:cNvPicPr>
          <p:nvPr/>
        </p:nvPicPr>
        <p:blipFill>
          <a:blip r:embed="rId3" cstate="print"/>
          <a:srcRect/>
          <a:stretch>
            <a:fillRect/>
          </a:stretch>
        </p:blipFill>
        <p:spPr bwMode="auto">
          <a:xfrm>
            <a:off x="3643306" y="571480"/>
            <a:ext cx="481045" cy="481045"/>
          </a:xfrm>
          <a:prstGeom prst="rect">
            <a:avLst/>
          </a:prstGeom>
          <a:ln>
            <a:noFill/>
          </a:ln>
          <a:effectLst>
            <a:outerShdw blurRad="190500" algn="tl" rotWithShape="0">
              <a:srgbClr val="000000">
                <a:alpha val="70000"/>
              </a:srgbClr>
            </a:outerShdw>
          </a:effectLst>
        </p:spPr>
      </p:pic>
      <p:sp>
        <p:nvSpPr>
          <p:cNvPr id="25" name="TextBox 3"/>
          <p:cNvSpPr txBox="1"/>
          <p:nvPr/>
        </p:nvSpPr>
        <p:spPr>
          <a:xfrm>
            <a:off x="772106" y="1524117"/>
            <a:ext cx="1728192" cy="800219"/>
          </a:xfrm>
          <a:prstGeom prst="rect">
            <a:avLst/>
          </a:prstGeom>
          <a:noFill/>
        </p:spPr>
        <p:txBody>
          <a:bodyPr wrap="square" rtlCol="0">
            <a:spAutoFit/>
          </a:bodyPr>
          <a:lstStyle/>
          <a:p>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Drafting</a:t>
            </a:r>
            <a:endPar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endParaRPr lang="fr-FR" dirty="0"/>
          </a:p>
        </p:txBody>
      </p:sp>
      <p:sp>
        <p:nvSpPr>
          <p:cNvPr id="26" name="TextBox 6"/>
          <p:cNvSpPr txBox="1"/>
          <p:nvPr/>
        </p:nvSpPr>
        <p:spPr>
          <a:xfrm>
            <a:off x="395536" y="2708920"/>
            <a:ext cx="8460432" cy="3277820"/>
          </a:xfrm>
          <a:prstGeom prst="rect">
            <a:avLst/>
          </a:prstGeom>
          <a:noFill/>
        </p:spPr>
        <p:txBody>
          <a:bodyPr wrap="square" rtlCol="0">
            <a:spAutoFit/>
          </a:bodyPr>
          <a:lstStyle/>
          <a:p>
            <a:pPr algn="just">
              <a:lnSpc>
                <a:spcPct val="150000"/>
              </a:lnSpc>
            </a:pPr>
            <a:r>
              <a:rPr lang="fr-FR" sz="2400" b="1" i="1" u="sng" dirty="0">
                <a:solidFill>
                  <a:schemeClr val="accent1">
                    <a:lumMod val="50000"/>
                  </a:schemeClr>
                </a:solidFill>
                <a:latin typeface="Times New Roman" panose="02020603050405020304" pitchFamily="18" charset="0"/>
                <a:cs typeface="Times New Roman" panose="02020603050405020304" pitchFamily="18" charset="0"/>
              </a:rPr>
              <a:t>Tips f</a:t>
            </a:r>
            <a:r>
              <a:rPr lang="fr-FR" sz="2400" b="1" i="1" u="sng" dirty="0" smtClean="0">
                <a:solidFill>
                  <a:schemeClr val="accent1">
                    <a:lumMod val="50000"/>
                  </a:schemeClr>
                </a:solidFill>
                <a:latin typeface="Times New Roman" panose="02020603050405020304" pitchFamily="18" charset="0"/>
                <a:cs typeface="Times New Roman" panose="02020603050405020304" pitchFamily="18" charset="0"/>
              </a:rPr>
              <a:t>or </a:t>
            </a:r>
            <a:r>
              <a:rPr lang="fr-FR" sz="2400" b="1" i="1" u="sng" dirty="0">
                <a:solidFill>
                  <a:schemeClr val="accent1">
                    <a:lumMod val="50000"/>
                  </a:schemeClr>
                </a:solidFill>
                <a:latin typeface="Times New Roman" panose="02020603050405020304" pitchFamily="18" charset="0"/>
                <a:cs typeface="Times New Roman" panose="02020603050405020304" pitchFamily="18" charset="0"/>
              </a:rPr>
              <a:t>t</a:t>
            </a:r>
            <a:r>
              <a:rPr lang="fr-FR" sz="2400" b="1" i="1" u="sng" dirty="0" smtClean="0">
                <a:solidFill>
                  <a:schemeClr val="accent1">
                    <a:lumMod val="50000"/>
                  </a:schemeClr>
                </a:solidFill>
                <a:latin typeface="Times New Roman" panose="02020603050405020304" pitchFamily="18" charset="0"/>
                <a:cs typeface="Times New Roman" panose="02020603050405020304" pitchFamily="18" charset="0"/>
              </a:rPr>
              <a:t>he </a:t>
            </a:r>
            <a:r>
              <a:rPr lang="fr-FR" sz="2400" b="1" i="1" u="sng" dirty="0" err="1">
                <a:solidFill>
                  <a:schemeClr val="accent1">
                    <a:lumMod val="50000"/>
                  </a:schemeClr>
                </a:solidFill>
                <a:latin typeface="Times New Roman" panose="02020603050405020304" pitchFamily="18" charset="0"/>
                <a:cs typeface="Times New Roman" panose="02020603050405020304" pitchFamily="18" charset="0"/>
              </a:rPr>
              <a:t>w</a:t>
            </a:r>
            <a:r>
              <a:rPr lang="fr-FR" sz="2400" b="1" i="1" u="sng" dirty="0" err="1" smtClean="0">
                <a:solidFill>
                  <a:schemeClr val="accent1">
                    <a:lumMod val="50000"/>
                  </a:schemeClr>
                </a:solidFill>
                <a:latin typeface="Times New Roman" panose="02020603050405020304" pitchFamily="18" charset="0"/>
                <a:cs typeface="Times New Roman" panose="02020603050405020304" pitchFamily="18" charset="0"/>
              </a:rPr>
              <a:t>riter</a:t>
            </a:r>
            <a:r>
              <a:rPr lang="fr-FR" sz="2400" b="1" i="1" u="sng" dirty="0">
                <a:solidFill>
                  <a:schemeClr val="accent1">
                    <a:lumMod val="50000"/>
                  </a:schemeClr>
                </a:solidFill>
                <a:latin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ü"/>
            </a:pPr>
            <a:r>
              <a:rPr lang="fr-FR" sz="2400" b="1" dirty="0" err="1">
                <a:solidFill>
                  <a:srgbClr val="663300"/>
                </a:solidFill>
                <a:latin typeface="Times New Roman" panose="02020603050405020304" pitchFamily="18" charset="0"/>
                <a:cs typeface="Times New Roman" panose="02020603050405020304" pitchFamily="18" charset="0"/>
              </a:rPr>
              <a:t>Write</a:t>
            </a:r>
            <a:r>
              <a:rPr lang="fr-FR" sz="2400" b="1" dirty="0">
                <a:solidFill>
                  <a:srgbClr val="663300"/>
                </a:solidFill>
                <a:latin typeface="Times New Roman" panose="02020603050405020304" pitchFamily="18" charset="0"/>
                <a:cs typeface="Times New Roman" panose="02020603050405020304" pitchFamily="18" charset="0"/>
              </a:rPr>
              <a:t> your ideas in </a:t>
            </a:r>
            <a:r>
              <a:rPr lang="fr-FR" sz="2400" b="1" dirty="0" err="1" smtClean="0">
                <a:solidFill>
                  <a:srgbClr val="663300"/>
                </a:solidFill>
                <a:latin typeface="Times New Roman" panose="02020603050405020304" pitchFamily="18" charset="0"/>
                <a:cs typeface="Times New Roman" panose="02020603050405020304" pitchFamily="18" charset="0"/>
              </a:rPr>
              <a:t>order</a:t>
            </a:r>
            <a:r>
              <a:rPr lang="fr-FR" sz="2400" b="1" dirty="0">
                <a:solidFill>
                  <a:srgbClr val="663300"/>
                </a:solidFill>
                <a:latin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ü"/>
            </a:pPr>
            <a:r>
              <a:rPr lang="fr-FR" sz="2400" b="1" dirty="0">
                <a:solidFill>
                  <a:srgbClr val="663300"/>
                </a:solidFill>
                <a:latin typeface="Times New Roman" panose="02020603050405020304" pitchFamily="18" charset="0"/>
                <a:cs typeface="Times New Roman" panose="02020603050405020304" pitchFamily="18" charset="0"/>
              </a:rPr>
              <a:t>Read your </a:t>
            </a:r>
            <a:r>
              <a:rPr lang="fr-FR" sz="2400" b="1" dirty="0" err="1">
                <a:solidFill>
                  <a:srgbClr val="663300"/>
                </a:solidFill>
                <a:latin typeface="Times New Roman" panose="02020603050405020304" pitchFamily="18" charset="0"/>
                <a:cs typeface="Times New Roman" panose="02020603050405020304" pitchFamily="18" charset="0"/>
              </a:rPr>
              <a:t>work</a:t>
            </a:r>
            <a:r>
              <a:rPr lang="fr-FR" sz="2400" b="1" dirty="0">
                <a:solidFill>
                  <a:srgbClr val="663300"/>
                </a:solidFill>
                <a:latin typeface="Times New Roman" panose="02020603050405020304" pitchFamily="18" charset="0"/>
                <a:cs typeface="Times New Roman" panose="02020603050405020304" pitchFamily="18" charset="0"/>
              </a:rPr>
              <a:t> out </a:t>
            </a:r>
            <a:r>
              <a:rPr lang="fr-FR" sz="2400" b="1" dirty="0" err="1">
                <a:solidFill>
                  <a:srgbClr val="663300"/>
                </a:solidFill>
                <a:latin typeface="Times New Roman" panose="02020603050405020304" pitchFamily="18" charset="0"/>
                <a:cs typeface="Times New Roman" panose="02020603050405020304" pitchFamily="18" charset="0"/>
              </a:rPr>
              <a:t>loud</a:t>
            </a:r>
            <a:r>
              <a:rPr lang="fr-FR" sz="2400" b="1" dirty="0">
                <a:solidFill>
                  <a:srgbClr val="663300"/>
                </a:solidFill>
                <a:latin typeface="Times New Roman" panose="02020603050405020304" pitchFamily="18" charset="0"/>
                <a:cs typeface="Times New Roman" panose="02020603050405020304" pitchFamily="18" charset="0"/>
              </a:rPr>
              <a:t> and note places </a:t>
            </a:r>
            <a:r>
              <a:rPr lang="fr-FR" sz="2400" b="1" dirty="0" err="1">
                <a:solidFill>
                  <a:srgbClr val="663300"/>
                </a:solidFill>
                <a:latin typeface="Times New Roman" panose="02020603050405020304" pitchFamily="18" charset="0"/>
                <a:cs typeface="Times New Roman" panose="02020603050405020304" pitchFamily="18" charset="0"/>
              </a:rPr>
              <a:t>where</a:t>
            </a:r>
            <a:r>
              <a:rPr lang="fr-FR" sz="2400" b="1" dirty="0">
                <a:solidFill>
                  <a:srgbClr val="663300"/>
                </a:solidFill>
                <a:latin typeface="Times New Roman" panose="02020603050405020304" pitchFamily="18" charset="0"/>
                <a:cs typeface="Times New Roman" panose="02020603050405020304" pitchFamily="18" charset="0"/>
              </a:rPr>
              <a:t> </a:t>
            </a:r>
            <a:r>
              <a:rPr lang="fr-FR" sz="2400" b="1" dirty="0" err="1" smtClean="0">
                <a:solidFill>
                  <a:srgbClr val="663300"/>
                </a:solidFill>
                <a:latin typeface="Times New Roman" panose="02020603050405020304" pitchFamily="18" charset="0"/>
                <a:cs typeface="Times New Roman" panose="02020603050405020304" pitchFamily="18" charset="0"/>
              </a:rPr>
              <a:t>you</a:t>
            </a:r>
            <a:r>
              <a:rPr lang="fr-FR" sz="2400" b="1" dirty="0" smtClean="0">
                <a:solidFill>
                  <a:srgbClr val="663300"/>
                </a:solidFill>
                <a:latin typeface="Times New Roman" panose="02020603050405020304" pitchFamily="18" charset="0"/>
                <a:cs typeface="Times New Roman" panose="02020603050405020304" pitchFamily="18" charset="0"/>
              </a:rPr>
              <a:t> </a:t>
            </a:r>
            <a:r>
              <a:rPr lang="fr-FR" sz="2400" b="1" dirty="0" err="1" smtClean="0">
                <a:solidFill>
                  <a:srgbClr val="663300"/>
                </a:solidFill>
                <a:latin typeface="Times New Roman" panose="02020603050405020304" pitchFamily="18" charset="0"/>
                <a:cs typeface="Times New Roman" panose="02020603050405020304" pitchFamily="18" charset="0"/>
              </a:rPr>
              <a:t>stumble</a:t>
            </a:r>
            <a:r>
              <a:rPr lang="fr-FR" sz="2400" b="1" dirty="0" smtClean="0">
                <a:solidFill>
                  <a:srgbClr val="663300"/>
                </a:solidFill>
                <a:latin typeface="Times New Roman" panose="02020603050405020304" pitchFamily="18" charset="0"/>
                <a:cs typeface="Times New Roman" panose="02020603050405020304" pitchFamily="18" charset="0"/>
              </a:rPr>
              <a:t>;</a:t>
            </a:r>
            <a:endParaRPr lang="fr-FR" sz="2400" b="1" dirty="0">
              <a:solidFill>
                <a:srgbClr val="663300"/>
              </a:solidFill>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ü"/>
            </a:pPr>
            <a:r>
              <a:rPr lang="fr-FR" sz="2400" b="1" dirty="0" err="1">
                <a:solidFill>
                  <a:srgbClr val="663300"/>
                </a:solidFill>
                <a:latin typeface="Times New Roman" panose="02020603050405020304" pitchFamily="18" charset="0"/>
                <a:cs typeface="Times New Roman" panose="02020603050405020304" pitchFamily="18" charset="0"/>
              </a:rPr>
              <a:t>Ask</a:t>
            </a:r>
            <a:r>
              <a:rPr lang="fr-FR" sz="2400" b="1" dirty="0">
                <a:solidFill>
                  <a:srgbClr val="663300"/>
                </a:solidFill>
                <a:latin typeface="Times New Roman" panose="02020603050405020304" pitchFamily="18" charset="0"/>
                <a:cs typeface="Times New Roman" panose="02020603050405020304" pitchFamily="18" charset="0"/>
              </a:rPr>
              <a:t> a </a:t>
            </a:r>
            <a:r>
              <a:rPr lang="fr-FR" sz="2400" b="1" dirty="0" err="1">
                <a:solidFill>
                  <a:srgbClr val="663300"/>
                </a:solidFill>
                <a:latin typeface="Times New Roman" panose="02020603050405020304" pitchFamily="18" charset="0"/>
                <a:cs typeface="Times New Roman" panose="02020603050405020304" pitchFamily="18" charset="0"/>
              </a:rPr>
              <a:t>friend</a:t>
            </a:r>
            <a:r>
              <a:rPr lang="fr-FR" sz="2400" b="1" dirty="0">
                <a:solidFill>
                  <a:srgbClr val="663300"/>
                </a:solidFill>
                <a:latin typeface="Times New Roman" panose="02020603050405020304" pitchFamily="18" charset="0"/>
                <a:cs typeface="Times New Roman" panose="02020603050405020304" pitchFamily="18" charset="0"/>
              </a:rPr>
              <a:t> for </a:t>
            </a:r>
            <a:r>
              <a:rPr lang="fr-FR" sz="2400" b="1" dirty="0" err="1">
                <a:solidFill>
                  <a:srgbClr val="663300"/>
                </a:solidFill>
                <a:latin typeface="Times New Roman" panose="02020603050405020304" pitchFamily="18" charset="0"/>
                <a:cs typeface="Times New Roman" panose="02020603050405020304" pitchFamily="18" charset="0"/>
              </a:rPr>
              <a:t>his</a:t>
            </a:r>
            <a:r>
              <a:rPr lang="fr-FR" sz="2400" b="1" dirty="0">
                <a:solidFill>
                  <a:srgbClr val="663300"/>
                </a:solidFill>
                <a:latin typeface="Times New Roman" panose="02020603050405020304" pitchFamily="18" charset="0"/>
                <a:cs typeface="Times New Roman" panose="02020603050405020304" pitchFamily="18" charset="0"/>
              </a:rPr>
              <a:t> or </a:t>
            </a:r>
            <a:r>
              <a:rPr lang="fr-FR" sz="2400" b="1" dirty="0" err="1">
                <a:solidFill>
                  <a:srgbClr val="663300"/>
                </a:solidFill>
                <a:latin typeface="Times New Roman" panose="02020603050405020304" pitchFamily="18" charset="0"/>
                <a:cs typeface="Times New Roman" panose="02020603050405020304" pitchFamily="18" charset="0"/>
              </a:rPr>
              <a:t>her</a:t>
            </a:r>
            <a:r>
              <a:rPr lang="fr-FR" sz="2400" b="1" dirty="0">
                <a:solidFill>
                  <a:srgbClr val="663300"/>
                </a:solidFill>
                <a:latin typeface="Times New Roman" panose="02020603050405020304" pitchFamily="18" charset="0"/>
                <a:cs typeface="Times New Roman" panose="02020603050405020304" pitchFamily="18" charset="0"/>
              </a:rPr>
              <a:t> feedback . </a:t>
            </a:r>
          </a:p>
          <a:p>
            <a:pPr algn="just">
              <a:lnSpc>
                <a:spcPct val="150000"/>
              </a:lnSpc>
            </a:pPr>
            <a:endParaRPr lang="fr-FR" dirty="0"/>
          </a:p>
        </p:txBody>
      </p:sp>
      <p:sp>
        <p:nvSpPr>
          <p:cNvPr id="27" name="مربع نص 26"/>
          <p:cNvSpPr txBox="1"/>
          <p:nvPr/>
        </p:nvSpPr>
        <p:spPr>
          <a:xfrm>
            <a:off x="755576" y="1988840"/>
            <a:ext cx="7088130" cy="579967"/>
          </a:xfrm>
          <a:prstGeom prst="rect">
            <a:avLst/>
          </a:prstGeom>
          <a:noFill/>
        </p:spPr>
        <p:txBody>
          <a:bodyPr wrap="square" rtlCol="0">
            <a:spAutoFit/>
          </a:bodyPr>
          <a:lstStyle/>
          <a:p>
            <a:pPr>
              <a:lnSpc>
                <a:spcPct val="150000"/>
              </a:lnSpc>
            </a:pPr>
            <a:r>
              <a:rPr lang="fr-FR" sz="2400" b="1" dirty="0">
                <a:solidFill>
                  <a:srgbClr val="663300"/>
                </a:solidFill>
                <a:latin typeface="Times New Roman" panose="02020603050405020304" pitchFamily="18" charset="0"/>
                <a:cs typeface="Times New Roman" panose="02020603050405020304" pitchFamily="18" charset="0"/>
              </a:rPr>
              <a:t>Is the </a:t>
            </a:r>
            <a:r>
              <a:rPr lang="fr-FR" sz="2400" b="1" dirty="0" err="1">
                <a:solidFill>
                  <a:srgbClr val="663300"/>
                </a:solidFill>
                <a:latin typeface="Times New Roman" panose="02020603050405020304" pitchFamily="18" charset="0"/>
                <a:cs typeface="Times New Roman" panose="02020603050405020304" pitchFamily="18" charset="0"/>
              </a:rPr>
              <a:t>creating</a:t>
            </a:r>
            <a:r>
              <a:rPr lang="fr-FR" sz="2400" b="1" dirty="0">
                <a:solidFill>
                  <a:srgbClr val="663300"/>
                </a:solidFill>
                <a:latin typeface="Times New Roman" panose="02020603050405020304" pitchFamily="18" charset="0"/>
                <a:cs typeface="Times New Roman" panose="02020603050405020304" pitchFamily="18" charset="0"/>
              </a:rPr>
              <a:t>  of rough copy of </a:t>
            </a:r>
            <a:r>
              <a:rPr lang="fr-FR" sz="2400" b="1" dirty="0" err="1" smtClean="0">
                <a:solidFill>
                  <a:srgbClr val="663300"/>
                </a:solidFill>
                <a:latin typeface="Times New Roman" panose="02020603050405020304" pitchFamily="18" charset="0"/>
                <a:cs typeface="Times New Roman" panose="02020603050405020304" pitchFamily="18" charset="0"/>
              </a:rPr>
              <a:t>your</a:t>
            </a:r>
            <a:r>
              <a:rPr lang="fr-FR" sz="2400" b="1" dirty="0" smtClean="0">
                <a:solidFill>
                  <a:srgbClr val="663300"/>
                </a:solidFill>
                <a:latin typeface="Times New Roman" panose="02020603050405020304" pitchFamily="18" charset="0"/>
                <a:cs typeface="Times New Roman" panose="02020603050405020304" pitchFamily="18" charset="0"/>
              </a:rPr>
              <a:t> </a:t>
            </a:r>
            <a:r>
              <a:rPr lang="fr-FR" sz="2400" b="1" dirty="0" err="1">
                <a:solidFill>
                  <a:srgbClr val="663300"/>
                </a:solidFill>
                <a:latin typeface="Times New Roman" panose="02020603050405020304" pitchFamily="18" charset="0"/>
                <a:cs typeface="Times New Roman" panose="02020603050405020304" pitchFamily="18" charset="0"/>
              </a:rPr>
              <a:t>topic</a:t>
            </a:r>
            <a:r>
              <a:rPr lang="fr-FR" sz="2400" b="1" dirty="0">
                <a:solidFill>
                  <a:srgbClr val="6633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3156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2000" fill="hold"/>
                                        <p:tgtEl>
                                          <p:spTgt spid="17"/>
                                        </p:tgtEl>
                                        <p:attrNameLst>
                                          <p:attrName>ppt_x</p:attrName>
                                        </p:attrNameLst>
                                      </p:cBhvr>
                                      <p:tavLst>
                                        <p:tav tm="0">
                                          <p:val>
                                            <p:strVal val="#ppt_x-.2"/>
                                          </p:val>
                                        </p:tav>
                                        <p:tav tm="100000">
                                          <p:val>
                                            <p:strVal val="#ppt_x"/>
                                          </p:val>
                                        </p:tav>
                                      </p:tavLst>
                                    </p:anim>
                                    <p:anim calcmode="lin" valueType="num">
                                      <p:cBhvr>
                                        <p:cTn id="8" dur="2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9" dur="2000"/>
                                        <p:tgtEl>
                                          <p:spTgt spid="17"/>
                                        </p:tgtEl>
                                      </p:cBhvr>
                                    </p:animEffect>
                                  </p:childTnLst>
                                </p:cTn>
                              </p:par>
                              <p:par>
                                <p:cTn id="10" presetID="63" presetClass="path" presetSubtype="0" accel="50000" decel="50000" fill="hold" nodeType="withEffect">
                                  <p:stCondLst>
                                    <p:cond delay="0"/>
                                  </p:stCondLst>
                                  <p:childTnLst>
                                    <p:animMotion origin="layout" path="M -0.00347 -3.7037E-7 L 0.15938 -3.7037E-7 " pathEditMode="relative" rAng="0" ptsTypes="AA">
                                      <p:cBhvr>
                                        <p:cTn id="11" dur="2300" fill="hold"/>
                                        <p:tgtEl>
                                          <p:spTgt spid="20"/>
                                        </p:tgtEl>
                                        <p:attrNameLst>
                                          <p:attrName>ppt_x</p:attrName>
                                          <p:attrName>ppt_y</p:attrName>
                                        </p:attrNameLst>
                                      </p:cBhvr>
                                      <p:rCtr x="81" y="0"/>
                                    </p:animMotion>
                                  </p:childTnLst>
                                </p:cTn>
                              </p:par>
                              <p:par>
                                <p:cTn id="12" presetID="1" presetClass="emph" presetSubtype="2" fill="hold" nodeType="withEffect">
                                  <p:stCondLst>
                                    <p:cond delay="400"/>
                                  </p:stCondLst>
                                  <p:childTnLst>
                                    <p:animClr clrSpc="rgb" dir="cw">
                                      <p:cBhvr>
                                        <p:cTn id="13" dur="2000" fill="hold"/>
                                        <p:tgtEl>
                                          <p:spTgt spid="13"/>
                                        </p:tgtEl>
                                        <p:attrNameLst>
                                          <p:attrName>fillcolor</p:attrName>
                                        </p:attrNameLst>
                                      </p:cBhvr>
                                      <p:to>
                                        <a:schemeClr val="accent1"/>
                                      </p:to>
                                    </p:animClr>
                                    <p:set>
                                      <p:cBhvr>
                                        <p:cTn id="14" dur="2000" fill="hold"/>
                                        <p:tgtEl>
                                          <p:spTgt spid="13"/>
                                        </p:tgtEl>
                                        <p:attrNameLst>
                                          <p:attrName>fill.type</p:attrName>
                                        </p:attrNameLst>
                                      </p:cBhvr>
                                      <p:to>
                                        <p:strVal val="solid"/>
                                      </p:to>
                                    </p:set>
                                    <p:set>
                                      <p:cBhvr>
                                        <p:cTn id="15" dur="2000" fill="hold"/>
                                        <p:tgtEl>
                                          <p:spTgt spid="13"/>
                                        </p:tgtEl>
                                        <p:attrNameLst>
                                          <p:attrName>fill.on</p:attrName>
                                        </p:attrNameLst>
                                      </p:cBhvr>
                                      <p:to>
                                        <p:strVal val="true"/>
                                      </p:to>
                                    </p:set>
                                  </p:childTnLst>
                                </p:cTn>
                              </p:par>
                              <p:par>
                                <p:cTn id="16" presetID="3" presetClass="emph" presetSubtype="2" fill="hold" grpId="0" nodeType="withEffect">
                                  <p:stCondLst>
                                    <p:cond delay="400"/>
                                  </p:stCondLst>
                                  <p:childTnLst>
                                    <p:animClr clrSpc="rgb" dir="cw">
                                      <p:cBhvr override="childStyle">
                                        <p:cTn id="17" dur="2000" fill="hold"/>
                                        <p:tgtEl>
                                          <p:spTgt spid="13"/>
                                        </p:tgtEl>
                                        <p:attrNameLst>
                                          <p:attrName>style.color</p:attrName>
                                        </p:attrNameLst>
                                      </p:cBhvr>
                                      <p:to>
                                        <a:schemeClr val="bg1"/>
                                      </p:to>
                                    </p:animClr>
                                  </p:childTnLst>
                                </p:cTn>
                              </p:par>
                              <p:par>
                                <p:cTn id="18" presetID="1" presetClass="emph" presetSubtype="2" fill="hold" nodeType="withEffect">
                                  <p:stCondLst>
                                    <p:cond delay="400"/>
                                  </p:stCondLst>
                                  <p:childTnLst>
                                    <p:animClr clrSpc="rgb" dir="cw">
                                      <p:cBhvr>
                                        <p:cTn id="19" dur="2000" fill="hold"/>
                                        <p:tgtEl>
                                          <p:spTgt spid="14"/>
                                        </p:tgtEl>
                                        <p:attrNameLst>
                                          <p:attrName>fillcolor</p:attrName>
                                        </p:attrNameLst>
                                      </p:cBhvr>
                                      <p:to>
                                        <a:schemeClr val="bg1"/>
                                      </p:to>
                                    </p:animClr>
                                    <p:set>
                                      <p:cBhvr>
                                        <p:cTn id="20" dur="2000" fill="hold"/>
                                        <p:tgtEl>
                                          <p:spTgt spid="14"/>
                                        </p:tgtEl>
                                        <p:attrNameLst>
                                          <p:attrName>fill.type</p:attrName>
                                        </p:attrNameLst>
                                      </p:cBhvr>
                                      <p:to>
                                        <p:strVal val="solid"/>
                                      </p:to>
                                    </p:set>
                                    <p:set>
                                      <p:cBhvr>
                                        <p:cTn id="21" dur="2000" fill="hold"/>
                                        <p:tgtEl>
                                          <p:spTgt spid="14"/>
                                        </p:tgtEl>
                                        <p:attrNameLst>
                                          <p:attrName>fill.on</p:attrName>
                                        </p:attrNameLst>
                                      </p:cBhvr>
                                      <p:to>
                                        <p:strVal val="true"/>
                                      </p:to>
                                    </p:set>
                                  </p:childTnLst>
                                </p:cTn>
                              </p:par>
                              <p:par>
                                <p:cTn id="22" presetID="3" presetClass="emph" presetSubtype="2" fill="hold" grpId="0" nodeType="withEffect">
                                  <p:stCondLst>
                                    <p:cond delay="300"/>
                                  </p:stCondLst>
                                  <p:childTnLst>
                                    <p:animClr clrSpc="rgb" dir="cw">
                                      <p:cBhvr override="childStyle">
                                        <p:cTn id="23" dur="2000" fill="hold"/>
                                        <p:tgtEl>
                                          <p:spTgt spid="14"/>
                                        </p:tgtEl>
                                        <p:attrNameLst>
                                          <p:attrName>style.color</p:attrName>
                                        </p:attrNameLst>
                                      </p:cBhvr>
                                      <p:to>
                                        <a:schemeClr val="hlink"/>
                                      </p:to>
                                    </p:animClr>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1000"/>
                                        <p:tgtEl>
                                          <p:spTgt spid="27"/>
                                        </p:tgtEl>
                                      </p:cBhvr>
                                    </p:animEffect>
                                    <p:anim calcmode="lin" valueType="num">
                                      <p:cBhvr>
                                        <p:cTn id="34" dur="1000" fill="hold"/>
                                        <p:tgtEl>
                                          <p:spTgt spid="27"/>
                                        </p:tgtEl>
                                        <p:attrNameLst>
                                          <p:attrName>ppt_x</p:attrName>
                                        </p:attrNameLst>
                                      </p:cBhvr>
                                      <p:tavLst>
                                        <p:tav tm="0">
                                          <p:val>
                                            <p:strVal val="#ppt_x"/>
                                          </p:val>
                                        </p:tav>
                                        <p:tav tm="100000">
                                          <p:val>
                                            <p:strVal val="#ppt_x"/>
                                          </p:val>
                                        </p:tav>
                                      </p:tavLst>
                                    </p:anim>
                                    <p:anim calcmode="lin" valueType="num">
                                      <p:cBhvr>
                                        <p:cTn id="3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1000"/>
                                        <p:tgtEl>
                                          <p:spTgt spid="26"/>
                                        </p:tgtEl>
                                      </p:cBhvr>
                                    </p:animEffect>
                                    <p:anim calcmode="lin" valueType="num">
                                      <p:cBhvr>
                                        <p:cTn id="41" dur="1000" fill="hold"/>
                                        <p:tgtEl>
                                          <p:spTgt spid="26"/>
                                        </p:tgtEl>
                                        <p:attrNameLst>
                                          <p:attrName>ppt_x</p:attrName>
                                        </p:attrNameLst>
                                      </p:cBhvr>
                                      <p:tavLst>
                                        <p:tav tm="0">
                                          <p:val>
                                            <p:strVal val="#ppt_x"/>
                                          </p:val>
                                        </p:tav>
                                        <p:tav tm="100000">
                                          <p:val>
                                            <p:strVal val="#ppt_x"/>
                                          </p:val>
                                        </p:tav>
                                      </p:tavLst>
                                    </p:anim>
                                    <p:anim calcmode="lin" valueType="num">
                                      <p:cBhvr>
                                        <p:cTn id="4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5" grpId="0"/>
      <p:bldP spid="26" grpId="0"/>
      <p:bldP spid="2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cxnSp>
        <p:nvCxnSpPr>
          <p:cNvPr id="5" name="Straight Arrow Connector 61"/>
          <p:cNvCxnSpPr/>
          <p:nvPr/>
        </p:nvCxnSpPr>
        <p:spPr>
          <a:xfrm>
            <a:off x="3923928" y="740074"/>
            <a:ext cx="435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6" name="Group 58"/>
          <p:cNvGrpSpPr>
            <a:grpSpLocks/>
          </p:cNvGrpSpPr>
          <p:nvPr/>
        </p:nvGrpSpPr>
        <p:grpSpPr bwMode="auto">
          <a:xfrm rot="16200000" flipH="1">
            <a:off x="5845504" y="-24206"/>
            <a:ext cx="108000" cy="1512000"/>
            <a:chOff x="3424" y="1389"/>
            <a:chExt cx="182" cy="2132"/>
          </a:xfrm>
        </p:grpSpPr>
        <p:sp>
          <p:nvSpPr>
            <p:cNvPr id="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9" name="Parallélogramme 79"/>
          <p:cNvSpPr/>
          <p:nvPr/>
        </p:nvSpPr>
        <p:spPr>
          <a:xfrm>
            <a:off x="3131800" y="-24"/>
            <a:ext cx="1440000" cy="500042"/>
          </a:xfrm>
          <a:prstGeom prst="parallelogram">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sz="1600" b="1" dirty="0">
                <a:solidFill>
                  <a:schemeClr val="bg1"/>
                </a:solidFill>
                <a:latin typeface="Times New Roman" pitchFamily="18" charset="0"/>
                <a:cs typeface="Times New Roman" pitchFamily="18" charset="0"/>
              </a:rPr>
              <a:t>Pre-writing</a:t>
            </a:r>
          </a:p>
        </p:txBody>
      </p:sp>
      <p:sp>
        <p:nvSpPr>
          <p:cNvPr id="10" name="Parallélogramme 80"/>
          <p:cNvSpPr/>
          <p:nvPr/>
        </p:nvSpPr>
        <p:spPr>
          <a:xfrm>
            <a:off x="4571960" y="-24"/>
            <a:ext cx="151200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pPr algn="ctr"/>
            <a:r>
              <a:rPr lang="fr-FR" sz="1600" b="1" dirty="0" err="1">
                <a:solidFill>
                  <a:schemeClr val="accent1">
                    <a:lumMod val="75000"/>
                  </a:schemeClr>
                </a:solidFill>
                <a:latin typeface="Times New Roman" pitchFamily="18" charset="0"/>
                <a:cs typeface="Times New Roman" pitchFamily="18" charset="0"/>
              </a:rPr>
              <a:t>Drafting</a:t>
            </a:r>
            <a:endParaRPr lang="fr-FR" sz="1600" b="1" dirty="0" smtClean="0">
              <a:solidFill>
                <a:schemeClr val="accent1">
                  <a:lumMod val="75000"/>
                </a:schemeClr>
              </a:solidFill>
              <a:latin typeface="Times New Roman" pitchFamily="18" charset="0"/>
              <a:cs typeface="Times New Roman" pitchFamily="18" charset="0"/>
            </a:endParaRPr>
          </a:p>
        </p:txBody>
      </p:sp>
      <p:sp>
        <p:nvSpPr>
          <p:cNvPr id="11" name="Parallélogramme 81"/>
          <p:cNvSpPr/>
          <p:nvPr/>
        </p:nvSpPr>
        <p:spPr>
          <a:xfrm>
            <a:off x="60842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r>
              <a:rPr lang="fr-FR" sz="1600" b="1" dirty="0" err="1">
                <a:solidFill>
                  <a:srgbClr val="FFFFFF"/>
                </a:solidFill>
                <a:latin typeface="Times New Roman" pitchFamily="18" charset="0"/>
                <a:cs typeface="Times New Roman" pitchFamily="18" charset="0"/>
              </a:rPr>
              <a:t>Revising</a:t>
            </a:r>
            <a:r>
              <a:rPr lang="fr-FR" sz="1600" b="1" dirty="0">
                <a:solidFill>
                  <a:srgbClr val="FFFFFF"/>
                </a:solidFill>
                <a:latin typeface="Times New Roman" pitchFamily="18" charset="0"/>
                <a:cs typeface="Times New Roman" pitchFamily="18" charset="0"/>
              </a:rPr>
              <a:t> &amp; </a:t>
            </a:r>
            <a:r>
              <a:rPr lang="fr-FR" sz="1600" b="1" dirty="0" err="1" smtClean="0">
                <a:solidFill>
                  <a:srgbClr val="FFFFFF"/>
                </a:solidFill>
                <a:latin typeface="Times New Roman" pitchFamily="18" charset="0"/>
                <a:cs typeface="Times New Roman" pitchFamily="18" charset="0"/>
              </a:rPr>
              <a:t>Editing</a:t>
            </a:r>
            <a:endParaRPr lang="fr-FR" sz="1600" b="1" dirty="0">
              <a:solidFill>
                <a:srgbClr val="FFFFFF"/>
              </a:solidFill>
              <a:latin typeface="Times New Roman" pitchFamily="18" charset="0"/>
              <a:cs typeface="Times New Roman" pitchFamily="18" charset="0"/>
            </a:endParaRPr>
          </a:p>
        </p:txBody>
      </p:sp>
      <p:sp>
        <p:nvSpPr>
          <p:cNvPr id="12" name="Parallélogramme 82"/>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err="1">
                <a:solidFill>
                  <a:srgbClr val="FFFFFF"/>
                </a:solidFill>
                <a:latin typeface="Times New Roman" pitchFamily="18" charset="0"/>
                <a:cs typeface="Times New Roman" pitchFamily="18" charset="0"/>
              </a:rPr>
              <a:t>Publishing</a:t>
            </a:r>
            <a:endParaRPr lang="fr-FR" sz="1400" b="1" dirty="0">
              <a:latin typeface="Times New Roman" pitchFamily="18" charset="0"/>
              <a:cs typeface="Times New Roman" pitchFamily="18" charset="0"/>
            </a:endParaRPr>
          </a:p>
        </p:txBody>
      </p:sp>
      <p:grpSp>
        <p:nvGrpSpPr>
          <p:cNvPr id="15" name="Group 58"/>
          <p:cNvGrpSpPr>
            <a:grpSpLocks/>
          </p:cNvGrpSpPr>
          <p:nvPr/>
        </p:nvGrpSpPr>
        <p:grpSpPr bwMode="auto">
          <a:xfrm rot="16200000" flipH="1">
            <a:off x="3852562" y="-726206"/>
            <a:ext cx="108000" cy="2916000"/>
            <a:chOff x="3424" y="1389"/>
            <a:chExt cx="182" cy="2132"/>
          </a:xfrm>
        </p:grpSpPr>
        <p:sp>
          <p:nvSpPr>
            <p:cNvPr id="1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18" name="Groupe 19"/>
          <p:cNvGrpSpPr/>
          <p:nvPr/>
        </p:nvGrpSpPr>
        <p:grpSpPr>
          <a:xfrm>
            <a:off x="-17445" y="357166"/>
            <a:ext cx="2517775" cy="695570"/>
            <a:chOff x="-17445" y="428604"/>
            <a:chExt cx="2517775" cy="695570"/>
          </a:xfrm>
        </p:grpSpPr>
        <p:pic>
          <p:nvPicPr>
            <p:cNvPr id="19"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20" name="TextBox 104"/>
            <p:cNvSpPr txBox="1"/>
            <p:nvPr/>
          </p:nvSpPr>
          <p:spPr>
            <a:xfrm>
              <a:off x="-32" y="539399"/>
              <a:ext cx="2500330" cy="584775"/>
            </a:xfrm>
            <a:prstGeom prst="rect">
              <a:avLst/>
            </a:prstGeom>
            <a:noFill/>
          </p:spPr>
          <p:txBody>
            <a:bodyPr wrap="square" rtlCol="0">
              <a:spAutoFit/>
            </a:bodyPr>
            <a:lstStyle/>
            <a:p>
              <a:pPr lvl="0" algn="ctr"/>
              <a:r>
                <a:rPr lang="fr-FR" sz="1600" b="1" dirty="0">
                  <a:solidFill>
                    <a:srgbClr val="FFFFFF"/>
                  </a:solidFill>
                  <a:latin typeface="Times New Roman" panose="02020603050405020304" pitchFamily="18" charset="0"/>
                  <a:cs typeface="Times New Roman" panose="02020603050405020304" pitchFamily="18" charset="0"/>
                </a:rPr>
                <a:t>Step </a:t>
              </a:r>
              <a:r>
                <a:rPr lang="fr-FR" sz="1600" b="1" dirty="0" err="1">
                  <a:solidFill>
                    <a:srgbClr val="FFFFFF"/>
                  </a:solidFill>
                  <a:latin typeface="Times New Roman" panose="02020603050405020304" pitchFamily="18" charset="0"/>
                  <a:cs typeface="Times New Roman" panose="02020603050405020304" pitchFamily="18" charset="0"/>
                </a:rPr>
                <a:t>process</a:t>
              </a:r>
              <a:r>
                <a:rPr lang="fr-FR" sz="1600" b="1" dirty="0">
                  <a:solidFill>
                    <a:srgbClr val="FFFFFF"/>
                  </a:solidFill>
                  <a:latin typeface="Times New Roman" panose="02020603050405020304" pitchFamily="18" charset="0"/>
                  <a:cs typeface="Times New Roman" panose="02020603050405020304" pitchFamily="18" charset="0"/>
                </a:rPr>
                <a:t> to </a:t>
              </a:r>
              <a:r>
                <a:rPr lang="fr-FR" sz="1600" b="1" dirty="0" err="1">
                  <a:solidFill>
                    <a:srgbClr val="FFFFFF"/>
                  </a:solidFill>
                  <a:latin typeface="Times New Roman" panose="02020603050405020304" pitchFamily="18" charset="0"/>
                  <a:cs typeface="Times New Roman" panose="02020603050405020304" pitchFamily="18" charset="0"/>
                </a:rPr>
                <a:t>paragraph</a:t>
              </a:r>
              <a:r>
                <a:rPr lang="fr-FR" sz="1600" b="1" dirty="0">
                  <a:solidFill>
                    <a:srgbClr val="FFFFFF"/>
                  </a:solidFill>
                  <a:latin typeface="Times New Roman" panose="02020603050405020304" pitchFamily="18" charset="0"/>
                  <a:cs typeface="Times New Roman" panose="02020603050405020304" pitchFamily="18" charset="0"/>
                </a:rPr>
                <a:t> writing</a:t>
              </a:r>
            </a:p>
          </p:txBody>
        </p:sp>
      </p:grpSp>
      <p:pic>
        <p:nvPicPr>
          <p:cNvPr id="21" name="Picture 2" descr="C:\Users\must19\Desktop\taous ppt\Spheres\CRIMSON.png"/>
          <p:cNvPicPr>
            <a:picLocks noChangeAspect="1" noChangeArrowheads="1"/>
          </p:cNvPicPr>
          <p:nvPr/>
        </p:nvPicPr>
        <p:blipFill>
          <a:blip r:embed="rId3" cstate="print"/>
          <a:srcRect/>
          <a:stretch>
            <a:fillRect/>
          </a:stretch>
        </p:blipFill>
        <p:spPr bwMode="auto">
          <a:xfrm>
            <a:off x="5072066" y="500042"/>
            <a:ext cx="481045" cy="481045"/>
          </a:xfrm>
          <a:prstGeom prst="rect">
            <a:avLst/>
          </a:prstGeom>
          <a:ln>
            <a:noFill/>
          </a:ln>
          <a:effectLst>
            <a:outerShdw blurRad="190500" algn="tl" rotWithShape="0">
              <a:srgbClr val="000000">
                <a:alpha val="70000"/>
              </a:srgbClr>
            </a:outerShdw>
          </a:effectLst>
        </p:spPr>
      </p:pic>
      <p:sp>
        <p:nvSpPr>
          <p:cNvPr id="23" name="TextBox 3"/>
          <p:cNvSpPr txBox="1"/>
          <p:nvPr/>
        </p:nvSpPr>
        <p:spPr>
          <a:xfrm>
            <a:off x="1043608" y="1556792"/>
            <a:ext cx="3384376" cy="523220"/>
          </a:xfrm>
          <a:prstGeom prst="rect">
            <a:avLst/>
          </a:prstGeom>
          <a:noFill/>
        </p:spPr>
        <p:txBody>
          <a:bodyPr wrap="square" rtlCol="0">
            <a:spAutoFit/>
          </a:bodyPr>
          <a:lstStyle/>
          <a:p>
            <a:r>
              <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Revising and </a:t>
            </a:r>
            <a:r>
              <a:rPr lang="fr-FR" sz="2800" dirty="0" err="1"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Editing</a:t>
            </a:r>
            <a:endPar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24" name="TextBox 4"/>
          <p:cNvSpPr txBox="1"/>
          <p:nvPr/>
        </p:nvSpPr>
        <p:spPr>
          <a:xfrm>
            <a:off x="611560" y="2780928"/>
            <a:ext cx="8136904" cy="4293483"/>
          </a:xfrm>
          <a:prstGeom prst="rect">
            <a:avLst/>
          </a:prstGeom>
          <a:noFill/>
        </p:spPr>
        <p:txBody>
          <a:bodyPr wrap="square" rtlCol="0">
            <a:spAutoFit/>
          </a:bodyPr>
          <a:lstStyle/>
          <a:p>
            <a:pPr algn="just">
              <a:lnSpc>
                <a:spcPct val="150000"/>
              </a:lnSpc>
            </a:pPr>
            <a:r>
              <a:rPr lang="en-US" sz="2400" b="1" i="1" u="sng" dirty="0">
                <a:solidFill>
                  <a:schemeClr val="accent1">
                    <a:lumMod val="50000"/>
                  </a:schemeClr>
                </a:solidFill>
                <a:latin typeface="Times New Roman" panose="02020603050405020304" pitchFamily="18" charset="0"/>
                <a:cs typeface="Times New Roman" panose="02020603050405020304" pitchFamily="18" charset="0"/>
              </a:rPr>
              <a:t>Tips f</a:t>
            </a:r>
            <a:r>
              <a:rPr lang="en-US" sz="2400" b="1" i="1" u="sng" dirty="0" smtClean="0">
                <a:solidFill>
                  <a:schemeClr val="accent1">
                    <a:lumMod val="50000"/>
                  </a:schemeClr>
                </a:solidFill>
                <a:latin typeface="Times New Roman" panose="02020603050405020304" pitchFamily="18" charset="0"/>
                <a:cs typeface="Times New Roman" panose="02020603050405020304" pitchFamily="18" charset="0"/>
              </a:rPr>
              <a:t>or </a:t>
            </a:r>
            <a:r>
              <a:rPr lang="en-US" sz="2400" b="1" i="1" u="sng" dirty="0">
                <a:solidFill>
                  <a:schemeClr val="accent1">
                    <a:lumMod val="50000"/>
                  </a:schemeClr>
                </a:solidFill>
                <a:latin typeface="Times New Roman" panose="02020603050405020304" pitchFamily="18" charset="0"/>
                <a:cs typeface="Times New Roman" panose="02020603050405020304" pitchFamily="18" charset="0"/>
              </a:rPr>
              <a:t>t</a:t>
            </a:r>
            <a:r>
              <a:rPr lang="en-US" sz="2400" b="1" i="1" u="sng" dirty="0" smtClean="0">
                <a:solidFill>
                  <a:schemeClr val="accent1">
                    <a:lumMod val="50000"/>
                  </a:schemeClr>
                </a:solidFill>
                <a:latin typeface="Times New Roman" panose="02020603050405020304" pitchFamily="18" charset="0"/>
                <a:cs typeface="Times New Roman" panose="02020603050405020304" pitchFamily="18" charset="0"/>
              </a:rPr>
              <a:t>he writer</a:t>
            </a:r>
            <a:r>
              <a:rPr lang="en-US" sz="2400" b="1" i="1" u="sng" dirty="0">
                <a:solidFill>
                  <a:schemeClr val="accent1">
                    <a:lumMod val="50000"/>
                  </a:schemeClr>
                </a:solidFill>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ü"/>
            </a:pPr>
            <a:r>
              <a:rPr lang="en-US" sz="2400" b="1" dirty="0">
                <a:solidFill>
                  <a:srgbClr val="663300"/>
                </a:solidFill>
                <a:latin typeface="Times New Roman" panose="02020603050405020304" pitchFamily="18" charset="0"/>
                <a:cs typeface="Times New Roman" panose="02020603050405020304" pitchFamily="18" charset="0"/>
              </a:rPr>
              <a:t>Try out different beginning and </a:t>
            </a:r>
            <a:r>
              <a:rPr lang="en-US" sz="2400" b="1" dirty="0" smtClean="0">
                <a:solidFill>
                  <a:srgbClr val="663300"/>
                </a:solidFill>
                <a:latin typeface="Times New Roman" panose="02020603050405020304" pitchFamily="18" charset="0"/>
                <a:cs typeface="Times New Roman" panose="02020603050405020304" pitchFamily="18" charset="0"/>
              </a:rPr>
              <a:t>ending;</a:t>
            </a:r>
            <a:endParaRPr lang="en-US" sz="2400" b="1" dirty="0">
              <a:solidFill>
                <a:srgbClr val="663300"/>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en-US" sz="2400" b="1" dirty="0">
                <a:solidFill>
                  <a:srgbClr val="663300"/>
                </a:solidFill>
                <a:latin typeface="Times New Roman" panose="02020603050405020304" pitchFamily="18" charset="0"/>
                <a:cs typeface="Times New Roman" panose="02020603050405020304" pitchFamily="18" charset="0"/>
              </a:rPr>
              <a:t>Add detail to develop important </a:t>
            </a:r>
            <a:r>
              <a:rPr lang="en-US" sz="2400" b="1" dirty="0" smtClean="0">
                <a:solidFill>
                  <a:srgbClr val="663300"/>
                </a:solidFill>
                <a:latin typeface="Times New Roman" panose="02020603050405020304" pitchFamily="18" charset="0"/>
                <a:cs typeface="Times New Roman" panose="02020603050405020304" pitchFamily="18" charset="0"/>
              </a:rPr>
              <a:t>parts;</a:t>
            </a:r>
            <a:endParaRPr lang="en-US" sz="2400" b="1" dirty="0">
              <a:solidFill>
                <a:srgbClr val="663300"/>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en-US" sz="2400" b="1" dirty="0">
                <a:solidFill>
                  <a:srgbClr val="663300"/>
                </a:solidFill>
                <a:latin typeface="Times New Roman" panose="02020603050405020304" pitchFamily="18" charset="0"/>
                <a:cs typeface="Times New Roman" panose="02020603050405020304" pitchFamily="18" charset="0"/>
              </a:rPr>
              <a:t>Make sure you have complete sentences , correct spelling </a:t>
            </a:r>
            <a:r>
              <a:rPr lang="en-US" sz="2400" b="1" dirty="0" smtClean="0">
                <a:solidFill>
                  <a:srgbClr val="663300"/>
                </a:solidFill>
                <a:latin typeface="Times New Roman" panose="02020603050405020304" pitchFamily="18" charset="0"/>
                <a:cs typeface="Times New Roman" panose="02020603050405020304" pitchFamily="18" charset="0"/>
              </a:rPr>
              <a:t>, and </a:t>
            </a:r>
            <a:r>
              <a:rPr lang="en-US" sz="2400" b="1" dirty="0">
                <a:solidFill>
                  <a:srgbClr val="663300"/>
                </a:solidFill>
                <a:latin typeface="Times New Roman" panose="02020603050405020304" pitchFamily="18" charset="0"/>
                <a:cs typeface="Times New Roman" panose="02020603050405020304" pitchFamily="18" charset="0"/>
              </a:rPr>
              <a:t>punctuation Reread to see if each sentence makes sense .</a:t>
            </a:r>
          </a:p>
          <a:p>
            <a:pPr>
              <a:lnSpc>
                <a:spcPct val="150000"/>
              </a:lnSpc>
            </a:pPr>
            <a:endParaRPr lang="en-US" sz="2000" dirty="0">
              <a:latin typeface="Times New Roman" panose="02020603050405020304" pitchFamily="18" charset="0"/>
              <a:cs typeface="Times New Roman" panose="02020603050405020304" pitchFamily="18" charset="0"/>
            </a:endParaRPr>
          </a:p>
          <a:p>
            <a:pPr>
              <a:lnSpc>
                <a:spcPct val="150000"/>
              </a:lnSpc>
            </a:pPr>
            <a:endParaRPr lang="en-US" dirty="0"/>
          </a:p>
        </p:txBody>
      </p:sp>
      <p:sp>
        <p:nvSpPr>
          <p:cNvPr id="25" name="مربع نص 24"/>
          <p:cNvSpPr txBox="1"/>
          <p:nvPr/>
        </p:nvSpPr>
        <p:spPr>
          <a:xfrm>
            <a:off x="683568" y="2204864"/>
            <a:ext cx="8496944" cy="738664"/>
          </a:xfrm>
          <a:prstGeom prst="rect">
            <a:avLst/>
          </a:prstGeom>
          <a:noFill/>
        </p:spPr>
        <p:txBody>
          <a:bodyPr wrap="square" rtlCol="0">
            <a:spAutoFit/>
          </a:bodyPr>
          <a:lstStyle/>
          <a:p>
            <a:r>
              <a:rPr lang="en-US" sz="2400" b="1" dirty="0">
                <a:solidFill>
                  <a:srgbClr val="663300"/>
                </a:solidFill>
                <a:latin typeface="Times New Roman" panose="02020603050405020304" pitchFamily="18" charset="0"/>
                <a:cs typeface="Times New Roman" panose="02020603050405020304" pitchFamily="18" charset="0"/>
              </a:rPr>
              <a:t>Are the improving and the proofreading of your writing .</a:t>
            </a:r>
          </a:p>
          <a:p>
            <a:endParaRPr lang="en-US" dirty="0"/>
          </a:p>
        </p:txBody>
      </p:sp>
    </p:spTree>
    <p:extLst>
      <p:ext uri="{BB962C8B-B14F-4D97-AF65-F5344CB8AC3E}">
        <p14:creationId xmlns:p14="http://schemas.microsoft.com/office/powerpoint/2010/main" val="47192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63" presetClass="path" presetSubtype="0" accel="50000" decel="50000" fill="hold" nodeType="withEffect">
                                  <p:stCondLst>
                                    <p:cond delay="0"/>
                                  </p:stCondLst>
                                  <p:childTnLst>
                                    <p:animMotion origin="layout" path="M 4.44444E-6 1.85185E-6 L 0.16024 1.85185E-6 " pathEditMode="relative" rAng="0" ptsTypes="AA">
                                      <p:cBhvr>
                                        <p:cTn id="11" dur="1300" fill="hold"/>
                                        <p:tgtEl>
                                          <p:spTgt spid="21"/>
                                        </p:tgtEl>
                                        <p:attrNameLst>
                                          <p:attrName>ppt_x</p:attrName>
                                          <p:attrName>ppt_y</p:attrName>
                                        </p:attrNameLst>
                                      </p:cBhvr>
                                      <p:rCtr x="80" y="0"/>
                                    </p:animMotion>
                                  </p:childTnLst>
                                </p:cTn>
                              </p:par>
                              <p:par>
                                <p:cTn id="12" presetID="1" presetClass="emph" presetSubtype="2" fill="hold" nodeType="withEffect">
                                  <p:stCondLst>
                                    <p:cond delay="0"/>
                                  </p:stCondLst>
                                  <p:childTnLst>
                                    <p:animClr clrSpc="rgb" dir="cw">
                                      <p:cBhvr>
                                        <p:cTn id="13" dur="2000" fill="hold"/>
                                        <p:tgtEl>
                                          <p:spTgt spid="10"/>
                                        </p:tgtEl>
                                        <p:attrNameLst>
                                          <p:attrName>fillcolor</p:attrName>
                                        </p:attrNameLst>
                                      </p:cBhvr>
                                      <p:to>
                                        <a:schemeClr val="accent1"/>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par>
                                <p:cTn id="16" presetID="3" presetClass="emph" presetSubtype="2" fill="hold" grpId="0" nodeType="withEffect">
                                  <p:stCondLst>
                                    <p:cond delay="0"/>
                                  </p:stCondLst>
                                  <p:childTnLst>
                                    <p:animClr clrSpc="rgb" dir="cw">
                                      <p:cBhvr override="childStyle">
                                        <p:cTn id="17" dur="2000" fill="hold"/>
                                        <p:tgtEl>
                                          <p:spTgt spid="10"/>
                                        </p:tgtEl>
                                        <p:attrNameLst>
                                          <p:attrName>style.color</p:attrName>
                                        </p:attrNameLst>
                                      </p:cBhvr>
                                      <p:to>
                                        <a:schemeClr val="bg1"/>
                                      </p:to>
                                    </p:animClr>
                                  </p:childTnLst>
                                </p:cTn>
                              </p:par>
                              <p:par>
                                <p:cTn id="18" presetID="1" presetClass="emph" presetSubtype="2" fill="hold" nodeType="withEffect">
                                  <p:stCondLst>
                                    <p:cond delay="0"/>
                                  </p:stCondLst>
                                  <p:childTnLst>
                                    <p:animClr clrSpc="rgb" dir="cw">
                                      <p:cBhvr>
                                        <p:cTn id="19" dur="2000" fill="hold"/>
                                        <p:tgtEl>
                                          <p:spTgt spid="11"/>
                                        </p:tgtEl>
                                        <p:attrNameLst>
                                          <p:attrName>fillcolor</p:attrName>
                                        </p:attrNameLst>
                                      </p:cBhvr>
                                      <p:to>
                                        <a:schemeClr val="bg1"/>
                                      </p:to>
                                    </p:animClr>
                                    <p:set>
                                      <p:cBhvr>
                                        <p:cTn id="20" dur="2000" fill="hold"/>
                                        <p:tgtEl>
                                          <p:spTgt spid="11"/>
                                        </p:tgtEl>
                                        <p:attrNameLst>
                                          <p:attrName>fill.type</p:attrName>
                                        </p:attrNameLst>
                                      </p:cBhvr>
                                      <p:to>
                                        <p:strVal val="solid"/>
                                      </p:to>
                                    </p:set>
                                    <p:set>
                                      <p:cBhvr>
                                        <p:cTn id="21" dur="2000" fill="hold"/>
                                        <p:tgtEl>
                                          <p:spTgt spid="11"/>
                                        </p:tgtEl>
                                        <p:attrNameLst>
                                          <p:attrName>fill.on</p:attrName>
                                        </p:attrNameLst>
                                      </p:cBhvr>
                                      <p:to>
                                        <p:strVal val="true"/>
                                      </p:to>
                                    </p:set>
                                  </p:childTnLst>
                                </p:cTn>
                              </p:par>
                              <p:par>
                                <p:cTn id="22" presetID="3" presetClass="emph" presetSubtype="2" fill="hold" grpId="0" nodeType="withEffect">
                                  <p:stCondLst>
                                    <p:cond delay="0"/>
                                  </p:stCondLst>
                                  <p:childTnLst>
                                    <p:animClr clrSpc="rgb" dir="cw">
                                      <p:cBhvr override="childStyle">
                                        <p:cTn id="23" dur="2000" fill="hold"/>
                                        <p:tgtEl>
                                          <p:spTgt spid="11"/>
                                        </p:tgtEl>
                                        <p:attrNameLst>
                                          <p:attrName>style.color</p:attrName>
                                        </p:attrNameLst>
                                      </p:cBhvr>
                                      <p:to>
                                        <a:schemeClr val="accent1"/>
                                      </p:to>
                                    </p:animClr>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left)">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1000"/>
                                        <p:tgtEl>
                                          <p:spTgt spid="24"/>
                                        </p:tgtEl>
                                      </p:cBhvr>
                                    </p:animEffect>
                                    <p:anim calcmode="lin" valueType="num">
                                      <p:cBhvr>
                                        <p:cTn id="41" dur="1000" fill="hold"/>
                                        <p:tgtEl>
                                          <p:spTgt spid="24"/>
                                        </p:tgtEl>
                                        <p:attrNameLst>
                                          <p:attrName>ppt_x</p:attrName>
                                        </p:attrNameLst>
                                      </p:cBhvr>
                                      <p:tavLst>
                                        <p:tav tm="0">
                                          <p:val>
                                            <p:strVal val="#ppt_x"/>
                                          </p:val>
                                        </p:tav>
                                        <p:tav tm="100000">
                                          <p:val>
                                            <p:strVal val="#ppt_x"/>
                                          </p:val>
                                        </p:tav>
                                      </p:tavLst>
                                    </p:anim>
                                    <p:anim calcmode="lin" valueType="num">
                                      <p:cBhvr>
                                        <p:cTn id="4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3" grpId="0"/>
      <p:bldP spid="24" grpId="0"/>
      <p:bldP spid="2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04"/>
          <p:cNvSpPr txBox="1"/>
          <p:nvPr/>
        </p:nvSpPr>
        <p:spPr>
          <a:xfrm>
            <a:off x="-9524" y="430369"/>
            <a:ext cx="2357422"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Introduction</a:t>
            </a:r>
            <a:endParaRPr lang="fr-FR" b="1" dirty="0">
              <a:solidFill>
                <a:schemeClr val="bg1"/>
              </a:solidFill>
              <a:latin typeface="Times New Roman" pitchFamily="18" charset="0"/>
              <a:cs typeface="Times New Roman" pitchFamily="18" charset="0"/>
            </a:endParaRPr>
          </a:p>
        </p:txBody>
      </p:sp>
      <p:grpSp>
        <p:nvGrpSpPr>
          <p:cNvPr id="5" name="Groupe 19"/>
          <p:cNvGrpSpPr/>
          <p:nvPr/>
        </p:nvGrpSpPr>
        <p:grpSpPr>
          <a:xfrm>
            <a:off x="-17445" y="428604"/>
            <a:ext cx="2517775" cy="696140"/>
            <a:chOff x="-17445" y="428604"/>
            <a:chExt cx="2517775" cy="696140"/>
          </a:xfrm>
        </p:grpSpPr>
        <p:pic>
          <p:nvPicPr>
            <p:cNvPr id="6" name="Picture 2"/>
            <p:cNvPicPr>
              <a:picLocks noChangeAspect="1" noChangeArrowheads="1"/>
            </p:cNvPicPr>
            <p:nvPr/>
          </p:nvPicPr>
          <p:blipFill>
            <a:blip r:embed="rId2" cstate="print"/>
            <a:srcRect/>
            <a:stretch>
              <a:fillRect/>
            </a:stretch>
          </p:blipFill>
          <p:spPr bwMode="auto">
            <a:xfrm>
              <a:off x="-17445" y="428604"/>
              <a:ext cx="2517775" cy="665163"/>
            </a:xfrm>
            <a:prstGeom prst="rect">
              <a:avLst/>
            </a:prstGeom>
            <a:noFill/>
            <a:ln w="9525">
              <a:noFill/>
              <a:miter lim="800000"/>
              <a:headEnd/>
              <a:tailEnd/>
            </a:ln>
            <a:effectLst/>
          </p:spPr>
        </p:pic>
        <p:sp>
          <p:nvSpPr>
            <p:cNvPr id="7" name="TextBox 104"/>
            <p:cNvSpPr txBox="1"/>
            <p:nvPr/>
          </p:nvSpPr>
          <p:spPr>
            <a:xfrm>
              <a:off x="-32" y="539969"/>
              <a:ext cx="2500330" cy="584775"/>
            </a:xfrm>
            <a:prstGeom prst="rect">
              <a:avLst/>
            </a:prstGeom>
            <a:noFill/>
          </p:spPr>
          <p:txBody>
            <a:bodyPr wrap="square" rtlCol="0">
              <a:spAutoFit/>
            </a:bodyPr>
            <a:lstStyle/>
            <a:p>
              <a:pPr lvl="0" algn="ctr"/>
              <a:r>
                <a:rPr lang="fr-FR" sz="1600" b="1" dirty="0">
                  <a:solidFill>
                    <a:srgbClr val="FFFFFF"/>
                  </a:solidFill>
                  <a:latin typeface="Times New Roman" panose="02020603050405020304" pitchFamily="18" charset="0"/>
                  <a:cs typeface="Times New Roman" panose="02020603050405020304" pitchFamily="18" charset="0"/>
                </a:rPr>
                <a:t>Step </a:t>
              </a:r>
              <a:r>
                <a:rPr lang="fr-FR" sz="1600" b="1" dirty="0" err="1">
                  <a:solidFill>
                    <a:srgbClr val="FFFFFF"/>
                  </a:solidFill>
                  <a:latin typeface="Times New Roman" panose="02020603050405020304" pitchFamily="18" charset="0"/>
                  <a:cs typeface="Times New Roman" panose="02020603050405020304" pitchFamily="18" charset="0"/>
                </a:rPr>
                <a:t>process</a:t>
              </a:r>
              <a:r>
                <a:rPr lang="fr-FR" sz="1600" b="1" dirty="0">
                  <a:solidFill>
                    <a:srgbClr val="FFFFFF"/>
                  </a:solidFill>
                  <a:latin typeface="Times New Roman" panose="02020603050405020304" pitchFamily="18" charset="0"/>
                  <a:cs typeface="Times New Roman" panose="02020603050405020304" pitchFamily="18" charset="0"/>
                </a:rPr>
                <a:t> to </a:t>
              </a:r>
              <a:r>
                <a:rPr lang="fr-FR" sz="1600" b="1" dirty="0" err="1">
                  <a:solidFill>
                    <a:srgbClr val="FFFFFF"/>
                  </a:solidFill>
                  <a:latin typeface="Times New Roman" panose="02020603050405020304" pitchFamily="18" charset="0"/>
                  <a:cs typeface="Times New Roman" panose="02020603050405020304" pitchFamily="18" charset="0"/>
                </a:rPr>
                <a:t>paragraph</a:t>
              </a:r>
              <a:r>
                <a:rPr lang="fr-FR" sz="1600" b="1" dirty="0">
                  <a:solidFill>
                    <a:srgbClr val="FFFFFF"/>
                  </a:solidFill>
                  <a:latin typeface="Times New Roman" panose="02020603050405020304" pitchFamily="18" charset="0"/>
                  <a:cs typeface="Times New Roman" panose="02020603050405020304" pitchFamily="18" charset="0"/>
                </a:rPr>
                <a:t> writing</a:t>
              </a:r>
            </a:p>
          </p:txBody>
        </p:sp>
      </p:grpSp>
      <p:cxnSp>
        <p:nvCxnSpPr>
          <p:cNvPr id="8" name="Straight Arrow Connector 61"/>
          <p:cNvCxnSpPr/>
          <p:nvPr/>
        </p:nvCxnSpPr>
        <p:spPr>
          <a:xfrm>
            <a:off x="3857620" y="785794"/>
            <a:ext cx="4392000" cy="0"/>
          </a:xfrm>
          <a:prstGeom prst="straightConnector1">
            <a:avLst/>
          </a:prstGeom>
          <a:ln w="57150">
            <a:headEnd type="none" w="med" len="med"/>
            <a:tailEnd type="triangle" w="med" len="med"/>
          </a:ln>
          <a:effectLst/>
        </p:spPr>
        <p:style>
          <a:lnRef idx="3">
            <a:schemeClr val="accent1"/>
          </a:lnRef>
          <a:fillRef idx="0">
            <a:schemeClr val="accent1"/>
          </a:fillRef>
          <a:effectRef idx="2">
            <a:schemeClr val="accent1"/>
          </a:effectRef>
          <a:fontRef idx="minor">
            <a:schemeClr val="tx1"/>
          </a:fontRef>
        </p:style>
      </p:cxnSp>
      <p:sp>
        <p:nvSpPr>
          <p:cNvPr id="9" name="Parallélogramme 132"/>
          <p:cNvSpPr/>
          <p:nvPr/>
        </p:nvSpPr>
        <p:spPr>
          <a:xfrm>
            <a:off x="3131800"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r>
              <a:rPr lang="fr-FR" sz="1600" b="1" dirty="0" smtClean="0">
                <a:solidFill>
                  <a:srgbClr val="FFFFFF"/>
                </a:solidFill>
                <a:latin typeface="Times New Roman" pitchFamily="18" charset="0"/>
                <a:cs typeface="Times New Roman" pitchFamily="18" charset="0"/>
              </a:rPr>
              <a:t>Pre-writing</a:t>
            </a:r>
            <a:endParaRPr lang="fr-FR" sz="1600" b="1" dirty="0">
              <a:solidFill>
                <a:srgbClr val="FFFFFF"/>
              </a:solidFill>
              <a:latin typeface="Times New Roman" pitchFamily="18" charset="0"/>
              <a:cs typeface="Times New Roman" pitchFamily="18" charset="0"/>
            </a:endParaRPr>
          </a:p>
        </p:txBody>
      </p:sp>
      <p:sp>
        <p:nvSpPr>
          <p:cNvPr id="10" name="Parallélogramme 133"/>
          <p:cNvSpPr/>
          <p:nvPr/>
        </p:nvSpPr>
        <p:spPr>
          <a:xfrm>
            <a:off x="4571960" y="-24"/>
            <a:ext cx="1512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600" b="1" dirty="0" err="1">
                <a:solidFill>
                  <a:schemeClr val="bg1"/>
                </a:solidFill>
                <a:latin typeface="Times New Roman" pitchFamily="18" charset="0"/>
                <a:cs typeface="Times New Roman" pitchFamily="18" charset="0"/>
              </a:rPr>
              <a:t>Drafting</a:t>
            </a:r>
            <a:endParaRPr lang="fr-FR" sz="1600" b="1" dirty="0" smtClean="0">
              <a:solidFill>
                <a:schemeClr val="bg1"/>
              </a:solidFill>
              <a:latin typeface="Times New Roman" pitchFamily="18" charset="0"/>
              <a:cs typeface="Times New Roman" pitchFamily="18" charset="0"/>
            </a:endParaRPr>
          </a:p>
        </p:txBody>
      </p:sp>
      <p:sp>
        <p:nvSpPr>
          <p:cNvPr id="11" name="Parallélogramme 134"/>
          <p:cNvSpPr/>
          <p:nvPr/>
        </p:nvSpPr>
        <p:spPr>
          <a:xfrm>
            <a:off x="6084288" y="-27384"/>
            <a:ext cx="1440000" cy="500042"/>
          </a:xfrm>
          <a:prstGeom prst="parallelogram">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lvl="0" algn="ctr"/>
            <a:r>
              <a:rPr lang="fr-FR" sz="1600" b="1" dirty="0" err="1">
                <a:solidFill>
                  <a:schemeClr val="accent1">
                    <a:lumMod val="50000"/>
                  </a:schemeClr>
                </a:solidFill>
                <a:latin typeface="Times New Roman" pitchFamily="18" charset="0"/>
                <a:cs typeface="Times New Roman" pitchFamily="18" charset="0"/>
              </a:rPr>
              <a:t>Revising</a:t>
            </a:r>
            <a:r>
              <a:rPr lang="fr-FR" sz="1600" b="1" dirty="0">
                <a:solidFill>
                  <a:schemeClr val="accent1">
                    <a:lumMod val="50000"/>
                  </a:schemeClr>
                </a:solidFill>
                <a:latin typeface="Times New Roman" pitchFamily="18" charset="0"/>
                <a:cs typeface="Times New Roman" pitchFamily="18" charset="0"/>
              </a:rPr>
              <a:t> &amp; </a:t>
            </a:r>
            <a:r>
              <a:rPr lang="fr-FR" sz="1600" b="1" dirty="0" err="1" smtClean="0">
                <a:solidFill>
                  <a:schemeClr val="accent1">
                    <a:lumMod val="50000"/>
                  </a:schemeClr>
                </a:solidFill>
                <a:latin typeface="Times New Roman" pitchFamily="18" charset="0"/>
                <a:cs typeface="Times New Roman" pitchFamily="18" charset="0"/>
              </a:rPr>
              <a:t>Editing</a:t>
            </a:r>
            <a:endParaRPr lang="fr-FR" sz="1600" b="1" dirty="0">
              <a:solidFill>
                <a:schemeClr val="accent1">
                  <a:lumMod val="50000"/>
                </a:schemeClr>
              </a:solidFill>
              <a:latin typeface="Times New Roman" pitchFamily="18" charset="0"/>
              <a:cs typeface="Times New Roman" pitchFamily="18" charset="0"/>
            </a:endParaRPr>
          </a:p>
        </p:txBody>
      </p:sp>
      <p:sp>
        <p:nvSpPr>
          <p:cNvPr id="12" name="Parallélogramme 135"/>
          <p:cNvSpPr/>
          <p:nvPr/>
        </p:nvSpPr>
        <p:spPr>
          <a:xfrm>
            <a:off x="7524488" y="-24"/>
            <a:ext cx="1440000" cy="500042"/>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600" b="1" dirty="0" err="1">
                <a:solidFill>
                  <a:srgbClr val="FFFFFF"/>
                </a:solidFill>
                <a:latin typeface="Times New Roman" pitchFamily="18" charset="0"/>
                <a:cs typeface="Times New Roman" pitchFamily="18" charset="0"/>
              </a:rPr>
              <a:t>Publishing</a:t>
            </a:r>
            <a:endParaRPr lang="fr-FR" sz="1400" b="1" dirty="0">
              <a:latin typeface="Times New Roman" pitchFamily="18" charset="0"/>
              <a:cs typeface="Times New Roman" pitchFamily="18" charset="0"/>
            </a:endParaRPr>
          </a:p>
        </p:txBody>
      </p:sp>
      <p:grpSp>
        <p:nvGrpSpPr>
          <p:cNvPr id="16" name="Group 58"/>
          <p:cNvGrpSpPr>
            <a:grpSpLocks/>
          </p:cNvGrpSpPr>
          <p:nvPr/>
        </p:nvGrpSpPr>
        <p:grpSpPr bwMode="auto">
          <a:xfrm rot="16200000" flipH="1">
            <a:off x="4588298" y="-1373643"/>
            <a:ext cx="108000" cy="4284000"/>
            <a:chOff x="3424" y="1389"/>
            <a:chExt cx="182" cy="2132"/>
          </a:xfrm>
        </p:grpSpPr>
        <p:sp>
          <p:nvSpPr>
            <p:cNvPr id="1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1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grpSp>
        <p:nvGrpSpPr>
          <p:cNvPr id="19" name="Group 58"/>
          <p:cNvGrpSpPr>
            <a:grpSpLocks/>
          </p:cNvGrpSpPr>
          <p:nvPr/>
        </p:nvGrpSpPr>
        <p:grpSpPr bwMode="auto">
          <a:xfrm rot="16200000" flipH="1">
            <a:off x="7417140" y="12356"/>
            <a:ext cx="108000" cy="1512000"/>
            <a:chOff x="3424" y="1389"/>
            <a:chExt cx="182" cy="2132"/>
          </a:xfrm>
        </p:grpSpPr>
        <p:sp>
          <p:nvSpPr>
            <p:cNvPr id="20"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1"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22" name="Picture 2" descr="C:\Users\must19\Desktop\taous ppt\Spheres\CRIMSON.png"/>
          <p:cNvPicPr>
            <a:picLocks noChangeAspect="1" noChangeArrowheads="1"/>
          </p:cNvPicPr>
          <p:nvPr/>
        </p:nvPicPr>
        <p:blipFill>
          <a:blip r:embed="rId3" cstate="print"/>
          <a:srcRect/>
          <a:stretch>
            <a:fillRect/>
          </a:stretch>
        </p:blipFill>
        <p:spPr bwMode="auto">
          <a:xfrm>
            <a:off x="6429388" y="519063"/>
            <a:ext cx="481045" cy="481045"/>
          </a:xfrm>
          <a:prstGeom prst="rect">
            <a:avLst/>
          </a:prstGeom>
          <a:ln>
            <a:noFill/>
          </a:ln>
          <a:effectLst>
            <a:outerShdw blurRad="190500" algn="tl" rotWithShape="0">
              <a:srgbClr val="000000">
                <a:alpha val="70000"/>
              </a:srgbClr>
            </a:outerShdw>
          </a:effectLst>
        </p:spPr>
      </p:pic>
      <p:sp>
        <p:nvSpPr>
          <p:cNvPr id="23" name="TextBox 5"/>
          <p:cNvSpPr txBox="1"/>
          <p:nvPr/>
        </p:nvSpPr>
        <p:spPr>
          <a:xfrm>
            <a:off x="755576" y="1628800"/>
            <a:ext cx="5184576" cy="523220"/>
          </a:xfrm>
          <a:prstGeom prst="rect">
            <a:avLst/>
          </a:prstGeom>
          <a:noFill/>
        </p:spPr>
        <p:txBody>
          <a:bodyPr wrap="square" rtlCol="0">
            <a:spAutoFit/>
          </a:bodyPr>
          <a:lstStyle/>
          <a:p>
            <a:r>
              <a:rPr lang="fr-FR" sz="28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Publishing</a:t>
            </a:r>
            <a:r>
              <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p>
        </p:txBody>
      </p:sp>
      <p:sp>
        <p:nvSpPr>
          <p:cNvPr id="24" name="TextBox 6"/>
          <p:cNvSpPr txBox="1"/>
          <p:nvPr/>
        </p:nvSpPr>
        <p:spPr>
          <a:xfrm>
            <a:off x="755576" y="2852936"/>
            <a:ext cx="7848872" cy="2308324"/>
          </a:xfrm>
          <a:prstGeom prst="rect">
            <a:avLst/>
          </a:prstGeom>
          <a:noFill/>
        </p:spPr>
        <p:txBody>
          <a:bodyPr wrap="square" rtlCol="0">
            <a:spAutoFit/>
          </a:bodyPr>
          <a:lstStyle/>
          <a:p>
            <a:pPr algn="just">
              <a:lnSpc>
                <a:spcPct val="150000"/>
              </a:lnSpc>
            </a:pPr>
            <a:r>
              <a:rPr lang="en-US" sz="2400" b="1" i="1" u="sng" dirty="0">
                <a:solidFill>
                  <a:schemeClr val="accent1">
                    <a:lumMod val="50000"/>
                  </a:schemeClr>
                </a:solidFill>
                <a:latin typeface="Times New Roman" panose="02020603050405020304" pitchFamily="18" charset="0"/>
                <a:cs typeface="Times New Roman" panose="02020603050405020304" pitchFamily="18" charset="0"/>
              </a:rPr>
              <a:t>Tips f</a:t>
            </a:r>
            <a:r>
              <a:rPr lang="en-US" sz="2400" b="1" i="1" u="sng" dirty="0" smtClean="0">
                <a:solidFill>
                  <a:schemeClr val="accent1">
                    <a:lumMod val="50000"/>
                  </a:schemeClr>
                </a:solidFill>
                <a:latin typeface="Times New Roman" panose="02020603050405020304" pitchFamily="18" charset="0"/>
                <a:cs typeface="Times New Roman" panose="02020603050405020304" pitchFamily="18" charset="0"/>
              </a:rPr>
              <a:t>or </a:t>
            </a:r>
            <a:r>
              <a:rPr lang="en-US" sz="2400" b="1" i="1" u="sng" dirty="0">
                <a:solidFill>
                  <a:schemeClr val="accent1">
                    <a:lumMod val="50000"/>
                  </a:schemeClr>
                </a:solidFill>
                <a:latin typeface="Times New Roman" panose="02020603050405020304" pitchFamily="18" charset="0"/>
                <a:cs typeface="Times New Roman" panose="02020603050405020304" pitchFamily="18" charset="0"/>
              </a:rPr>
              <a:t>t</a:t>
            </a:r>
            <a:r>
              <a:rPr lang="en-US" sz="2400" b="1" i="1" u="sng" dirty="0" smtClean="0">
                <a:solidFill>
                  <a:schemeClr val="accent1">
                    <a:lumMod val="50000"/>
                  </a:schemeClr>
                </a:solidFill>
                <a:latin typeface="Times New Roman" panose="02020603050405020304" pitchFamily="18" charset="0"/>
                <a:cs typeface="Times New Roman" panose="02020603050405020304" pitchFamily="18" charset="0"/>
              </a:rPr>
              <a:t>he </a:t>
            </a:r>
            <a:r>
              <a:rPr lang="en-US" sz="2400" b="1" i="1" u="sng" dirty="0">
                <a:solidFill>
                  <a:schemeClr val="accent1">
                    <a:lumMod val="50000"/>
                  </a:schemeClr>
                </a:solidFill>
                <a:latin typeface="Times New Roman" panose="02020603050405020304" pitchFamily="18" charset="0"/>
                <a:cs typeface="Times New Roman" panose="02020603050405020304" pitchFamily="18" charset="0"/>
              </a:rPr>
              <a:t>w</a:t>
            </a:r>
            <a:r>
              <a:rPr lang="en-US" sz="2400" b="1" i="1" u="sng" dirty="0" smtClean="0">
                <a:solidFill>
                  <a:schemeClr val="accent1">
                    <a:lumMod val="50000"/>
                  </a:schemeClr>
                </a:solidFill>
                <a:latin typeface="Times New Roman" panose="02020603050405020304" pitchFamily="18" charset="0"/>
                <a:cs typeface="Times New Roman" panose="02020603050405020304" pitchFamily="18" charset="0"/>
              </a:rPr>
              <a:t>riter</a:t>
            </a:r>
            <a:r>
              <a:rPr lang="en-US" sz="2400" b="1" i="1" u="sng" dirty="0">
                <a:solidFill>
                  <a:schemeClr val="accent1">
                    <a:lumMod val="50000"/>
                  </a:schemeClr>
                </a:solidFill>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ü"/>
            </a:pPr>
            <a:r>
              <a:rPr lang="en-US" sz="2400" b="1" dirty="0">
                <a:solidFill>
                  <a:srgbClr val="663300"/>
                </a:solidFill>
                <a:latin typeface="Times New Roman" panose="02020603050405020304" pitchFamily="18" charset="0"/>
                <a:cs typeface="Times New Roman" panose="02020603050405020304" pitchFamily="18" charset="0"/>
              </a:rPr>
              <a:t>Type your writing or copy it neatly onto new </a:t>
            </a:r>
            <a:r>
              <a:rPr lang="en-US" sz="2400" b="1" dirty="0" smtClean="0">
                <a:solidFill>
                  <a:srgbClr val="663300"/>
                </a:solidFill>
                <a:latin typeface="Times New Roman" panose="02020603050405020304" pitchFamily="18" charset="0"/>
                <a:cs typeface="Times New Roman" panose="02020603050405020304" pitchFamily="18" charset="0"/>
              </a:rPr>
              <a:t>paper;</a:t>
            </a:r>
            <a:endParaRPr lang="en-US" sz="2400" b="1" dirty="0">
              <a:solidFill>
                <a:srgbClr val="663300"/>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en-US" sz="2400" b="1" dirty="0">
                <a:solidFill>
                  <a:srgbClr val="663300"/>
                </a:solidFill>
                <a:latin typeface="Times New Roman" panose="02020603050405020304" pitchFamily="18" charset="0"/>
                <a:cs typeface="Times New Roman" panose="02020603050405020304" pitchFamily="18" charset="0"/>
              </a:rPr>
              <a:t>Think of an interesting </a:t>
            </a:r>
            <a:r>
              <a:rPr lang="en-US" sz="2400" b="1" dirty="0" smtClean="0">
                <a:solidFill>
                  <a:srgbClr val="663300"/>
                </a:solidFill>
                <a:latin typeface="Times New Roman" panose="02020603050405020304" pitchFamily="18" charset="0"/>
                <a:cs typeface="Times New Roman" panose="02020603050405020304" pitchFamily="18" charset="0"/>
              </a:rPr>
              <a:t>title;</a:t>
            </a:r>
            <a:endParaRPr lang="en-US" sz="2400" b="1" dirty="0">
              <a:solidFill>
                <a:srgbClr val="663300"/>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en-US" sz="2400" b="1" dirty="0">
                <a:solidFill>
                  <a:srgbClr val="663300"/>
                </a:solidFill>
                <a:latin typeface="Times New Roman" panose="02020603050405020304" pitchFamily="18" charset="0"/>
                <a:cs typeface="Times New Roman" panose="02020603050405020304" pitchFamily="18" charset="0"/>
              </a:rPr>
              <a:t>Share your writing .</a:t>
            </a:r>
          </a:p>
        </p:txBody>
      </p:sp>
      <p:sp>
        <p:nvSpPr>
          <p:cNvPr id="25" name="مربع نص 24"/>
          <p:cNvSpPr txBox="1"/>
          <p:nvPr/>
        </p:nvSpPr>
        <p:spPr>
          <a:xfrm>
            <a:off x="755576" y="2204864"/>
            <a:ext cx="5673812" cy="646331"/>
          </a:xfrm>
          <a:prstGeom prst="rect">
            <a:avLst/>
          </a:prstGeom>
          <a:noFill/>
        </p:spPr>
        <p:txBody>
          <a:bodyPr wrap="square" rtlCol="0">
            <a:spAutoFit/>
          </a:bodyPr>
          <a:lstStyle/>
          <a:p>
            <a:pPr>
              <a:lnSpc>
                <a:spcPct val="150000"/>
              </a:lnSpc>
            </a:pPr>
            <a:r>
              <a:rPr lang="en-US" sz="2400" b="1" dirty="0">
                <a:solidFill>
                  <a:srgbClr val="663300"/>
                </a:solidFill>
                <a:latin typeface="Times New Roman" panose="02020603050405020304" pitchFamily="18" charset="0"/>
                <a:cs typeface="Times New Roman" panose="02020603050405020304" pitchFamily="18" charset="0"/>
              </a:rPr>
              <a:t>Is the creating of clean final copy.</a:t>
            </a:r>
          </a:p>
        </p:txBody>
      </p:sp>
    </p:spTree>
    <p:extLst>
      <p:ext uri="{BB962C8B-B14F-4D97-AF65-F5344CB8AC3E}">
        <p14:creationId xmlns:p14="http://schemas.microsoft.com/office/powerpoint/2010/main" val="9627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2.77778E-7 4.20907E-6 L 0.16441 0.00092 " pathEditMode="relative" rAng="0" ptsTypes="AA">
                                      <p:cBhvr>
                                        <p:cTn id="6" dur="1500" fill="hold"/>
                                        <p:tgtEl>
                                          <p:spTgt spid="22"/>
                                        </p:tgtEl>
                                        <p:attrNameLst>
                                          <p:attrName>ppt_x</p:attrName>
                                          <p:attrName>ppt_y</p:attrName>
                                        </p:attrNameLst>
                                      </p:cBhvr>
                                      <p:rCtr x="82" y="0"/>
                                    </p:animMotion>
                                  </p:childTnLst>
                                </p:cTn>
                              </p:par>
                              <p:par>
                                <p:cTn id="7" presetID="29"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anim calcmode="lin" valueType="num">
                                      <p:cBhvr>
                                        <p:cTn id="9" dur="1300" fill="hold"/>
                                        <p:tgtEl>
                                          <p:spTgt spid="19"/>
                                        </p:tgtEl>
                                        <p:attrNameLst>
                                          <p:attrName>ppt_x</p:attrName>
                                        </p:attrNameLst>
                                      </p:cBhvr>
                                      <p:tavLst>
                                        <p:tav tm="0">
                                          <p:val>
                                            <p:strVal val="#ppt_x-.2"/>
                                          </p:val>
                                        </p:tav>
                                        <p:tav tm="100000">
                                          <p:val>
                                            <p:strVal val="#ppt_x"/>
                                          </p:val>
                                        </p:tav>
                                      </p:tavLst>
                                    </p:anim>
                                    <p:anim calcmode="lin" valueType="num">
                                      <p:cBhvr>
                                        <p:cTn id="10" dur="13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11" dur="1300"/>
                                        <p:tgtEl>
                                          <p:spTgt spid="19"/>
                                        </p:tgtEl>
                                      </p:cBhvr>
                                    </p:animEffect>
                                  </p:childTnLst>
                                </p:cTn>
                              </p:par>
                              <p:par>
                                <p:cTn id="12" presetID="1" presetClass="emph" presetSubtype="2" fill="hold" nodeType="withEffect">
                                  <p:stCondLst>
                                    <p:cond delay="0"/>
                                  </p:stCondLst>
                                  <p:childTnLst>
                                    <p:animClr clrSpc="rgb" dir="cw">
                                      <p:cBhvr>
                                        <p:cTn id="13" dur="2000" fill="hold"/>
                                        <p:tgtEl>
                                          <p:spTgt spid="11"/>
                                        </p:tgtEl>
                                        <p:attrNameLst>
                                          <p:attrName>fillcolor</p:attrName>
                                        </p:attrNameLst>
                                      </p:cBhvr>
                                      <p:to>
                                        <a:schemeClr val="accent1"/>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par>
                                <p:cTn id="16" presetID="3" presetClass="emph" presetSubtype="2" fill="hold" grpId="0" nodeType="withEffect">
                                  <p:stCondLst>
                                    <p:cond delay="0"/>
                                  </p:stCondLst>
                                  <p:childTnLst>
                                    <p:animClr clrSpc="rgb" dir="cw">
                                      <p:cBhvr override="childStyle">
                                        <p:cTn id="17" dur="2000" fill="hold"/>
                                        <p:tgtEl>
                                          <p:spTgt spid="11"/>
                                        </p:tgtEl>
                                        <p:attrNameLst>
                                          <p:attrName>style.color</p:attrName>
                                        </p:attrNameLst>
                                      </p:cBhvr>
                                      <p:to>
                                        <a:schemeClr val="bg1"/>
                                      </p:to>
                                    </p:animClr>
                                  </p:childTnLst>
                                </p:cTn>
                              </p:par>
                              <p:par>
                                <p:cTn id="18" presetID="1" presetClass="emph" presetSubtype="2" fill="hold" nodeType="withEffect">
                                  <p:stCondLst>
                                    <p:cond delay="0"/>
                                  </p:stCondLst>
                                  <p:childTnLst>
                                    <p:animClr clrSpc="rgb" dir="cw">
                                      <p:cBhvr>
                                        <p:cTn id="19" dur="2000" fill="hold"/>
                                        <p:tgtEl>
                                          <p:spTgt spid="12"/>
                                        </p:tgtEl>
                                        <p:attrNameLst>
                                          <p:attrName>fillcolor</p:attrName>
                                        </p:attrNameLst>
                                      </p:cBhvr>
                                      <p:to>
                                        <a:schemeClr val="bg1"/>
                                      </p:to>
                                    </p:animClr>
                                    <p:set>
                                      <p:cBhvr>
                                        <p:cTn id="20" dur="2000" fill="hold"/>
                                        <p:tgtEl>
                                          <p:spTgt spid="12"/>
                                        </p:tgtEl>
                                        <p:attrNameLst>
                                          <p:attrName>fill.type</p:attrName>
                                        </p:attrNameLst>
                                      </p:cBhvr>
                                      <p:to>
                                        <p:strVal val="solid"/>
                                      </p:to>
                                    </p:set>
                                    <p:set>
                                      <p:cBhvr>
                                        <p:cTn id="21" dur="2000" fill="hold"/>
                                        <p:tgtEl>
                                          <p:spTgt spid="12"/>
                                        </p:tgtEl>
                                        <p:attrNameLst>
                                          <p:attrName>fill.on</p:attrName>
                                        </p:attrNameLst>
                                      </p:cBhvr>
                                      <p:to>
                                        <p:strVal val="true"/>
                                      </p:to>
                                    </p:set>
                                  </p:childTnLst>
                                </p:cTn>
                              </p:par>
                              <p:par>
                                <p:cTn id="22" presetID="3" presetClass="emph" presetSubtype="2" fill="hold" grpId="0" nodeType="withEffect">
                                  <p:stCondLst>
                                    <p:cond delay="200"/>
                                  </p:stCondLst>
                                  <p:childTnLst>
                                    <p:animClr clrSpc="rgb" dir="cw">
                                      <p:cBhvr override="childStyle">
                                        <p:cTn id="23" dur="2000" fill="hold"/>
                                        <p:tgtEl>
                                          <p:spTgt spid="12"/>
                                        </p:tgtEl>
                                        <p:attrNameLst>
                                          <p:attrName>style.color</p:attrName>
                                        </p:attrNameLst>
                                      </p:cBhvr>
                                      <p:to>
                                        <a:schemeClr val="accent1"/>
                                      </p:to>
                                    </p:animClr>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left)">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up)">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up)">
                                      <p:cBhvr>
                                        <p:cTn id="3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3" grpId="0"/>
      <p:bldP spid="24" grpId="0"/>
      <p:bldP spid="2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2348880"/>
            <a:ext cx="5688632" cy="1938992"/>
          </a:xfrm>
          <a:prstGeom prst="rect">
            <a:avLst/>
          </a:prstGeom>
          <a:noFill/>
        </p:spPr>
        <p:txBody>
          <a:bodyPr wrap="square" rtlCol="0">
            <a:spAutoFit/>
          </a:bodyPr>
          <a:lstStyle/>
          <a:p>
            <a:pPr algn="ctr"/>
            <a:r>
              <a:rPr lang="fr-FR" sz="60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Thank</a:t>
            </a:r>
            <a:r>
              <a:rPr lang="fr-FR" sz="60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60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you</a:t>
            </a:r>
            <a:r>
              <a:rPr lang="fr-FR" sz="60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for </a:t>
            </a:r>
            <a:r>
              <a:rPr lang="fr-FR" sz="60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your</a:t>
            </a:r>
            <a:r>
              <a:rPr lang="fr-FR" sz="60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attention</a:t>
            </a:r>
          </a:p>
        </p:txBody>
      </p:sp>
    </p:spTree>
    <p:extLst>
      <p:ext uri="{BB962C8B-B14F-4D97-AF65-F5344CB8AC3E}">
        <p14:creationId xmlns:p14="http://schemas.microsoft.com/office/powerpoint/2010/main" val="367443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811512"/>
            <a:ext cx="4824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59156"/>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4432"/>
            <a:ext cx="2517775" cy="668552"/>
            <a:chOff x="-17445" y="425215"/>
            <a:chExt cx="2517775" cy="668552"/>
          </a:xfrm>
        </p:grpSpPr>
        <p:pic>
          <p:nvPicPr>
            <p:cNvPr id="10"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25215"/>
              <a:ext cx="2500330"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 </a:t>
              </a:r>
              <a:endParaRPr lang="fr-FR" b="1" dirty="0">
                <a:solidFill>
                  <a:schemeClr val="bg1"/>
                </a:solidFill>
                <a:latin typeface="Times New Roman" pitchFamily="18" charset="0"/>
                <a:cs typeface="Times New Roman" pitchFamily="18" charset="0"/>
              </a:endParaRPr>
            </a:p>
          </p:txBody>
        </p:sp>
      </p:grpSp>
      <p:sp>
        <p:nvSpPr>
          <p:cNvPr id="12" name="Parallélogramme 23"/>
          <p:cNvSpPr/>
          <p:nvPr/>
        </p:nvSpPr>
        <p:spPr>
          <a:xfrm>
            <a:off x="3131840" y="-24"/>
            <a:ext cx="1836000" cy="576000"/>
          </a:xfrm>
          <a:prstGeom prst="parallelogram">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accent1">
                    <a:lumMod val="50000"/>
                  </a:schemeClr>
                </a:solidFill>
                <a:latin typeface="Times New Roman" pitchFamily="18" charset="0"/>
                <a:cs typeface="Times New Roman" pitchFamily="18" charset="0"/>
              </a:rPr>
              <a:t>The </a:t>
            </a:r>
            <a:r>
              <a:rPr lang="fr-FR" sz="1400" b="1" dirty="0" err="1">
                <a:solidFill>
                  <a:schemeClr val="accent1">
                    <a:lumMod val="50000"/>
                  </a:schemeClr>
                </a:solidFill>
                <a:latin typeface="Times New Roman" pitchFamily="18" charset="0"/>
                <a:cs typeface="Times New Roman" pitchFamily="18" charset="0"/>
              </a:rPr>
              <a:t>topic</a:t>
            </a:r>
            <a:r>
              <a:rPr lang="fr-FR" sz="1400" b="1" dirty="0">
                <a:solidFill>
                  <a:schemeClr val="accent1">
                    <a:lumMod val="50000"/>
                  </a:schemeClr>
                </a:solidFill>
                <a:latin typeface="Times New Roman" pitchFamily="18" charset="0"/>
                <a:cs typeface="Times New Roman" pitchFamily="18" charset="0"/>
              </a:rPr>
              <a:t> sentence  </a:t>
            </a:r>
          </a:p>
        </p:txBody>
      </p:sp>
      <p:sp>
        <p:nvSpPr>
          <p:cNvPr id="13" name="Parallélogramme 24"/>
          <p:cNvSpPr/>
          <p:nvPr/>
        </p:nvSpPr>
        <p:spPr>
          <a:xfrm>
            <a:off x="4968248" y="-24"/>
            <a:ext cx="1836000" cy="576000"/>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smtClean="0">
                <a:solidFill>
                  <a:schemeClr val="bg1"/>
                </a:solidFill>
                <a:latin typeface="Times New Roman" pitchFamily="18" charset="0"/>
                <a:cs typeface="Times New Roman" pitchFamily="18" charset="0"/>
              </a:rPr>
              <a:t> </a:t>
            </a:r>
          </a:p>
          <a:p>
            <a:pPr algn="ctr"/>
            <a:r>
              <a:rPr lang="fr-FR" sz="1400" b="1" dirty="0" smtClean="0">
                <a:latin typeface="Times New Roman" pitchFamily="18" charset="0"/>
                <a:cs typeface="Times New Roman" pitchFamily="18" charset="0"/>
              </a:rPr>
              <a:t>The </a:t>
            </a:r>
            <a:r>
              <a:rPr lang="fr-FR" sz="1400" b="1" dirty="0" err="1">
                <a:latin typeface="Times New Roman" pitchFamily="18" charset="0"/>
                <a:cs typeface="Times New Roman" pitchFamily="18" charset="0"/>
              </a:rPr>
              <a:t>supporting</a:t>
            </a:r>
            <a:r>
              <a:rPr lang="fr-FR" sz="1400" b="1" dirty="0">
                <a:latin typeface="Times New Roman" pitchFamily="18" charset="0"/>
                <a:cs typeface="Times New Roman" pitchFamily="18" charset="0"/>
              </a:rPr>
              <a:t> sentences  </a:t>
            </a:r>
          </a:p>
          <a:p>
            <a:pPr algn="ctr"/>
            <a:endParaRPr lang="fr-FR" sz="1400" b="1" dirty="0">
              <a:solidFill>
                <a:schemeClr val="bg1"/>
              </a:solidFill>
              <a:latin typeface="Times New Roman" pitchFamily="18" charset="0"/>
              <a:cs typeface="Times New Roman" pitchFamily="18" charset="0"/>
            </a:endParaRPr>
          </a:p>
        </p:txBody>
      </p:sp>
      <p:sp>
        <p:nvSpPr>
          <p:cNvPr id="14" name="Parallélogramme 25"/>
          <p:cNvSpPr/>
          <p:nvPr/>
        </p:nvSpPr>
        <p:spPr>
          <a:xfrm>
            <a:off x="6804248" y="0"/>
            <a:ext cx="1836000" cy="5760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lvl="1" algn="ctr">
              <a:lnSpc>
                <a:spcPct val="150000"/>
              </a:lnSpc>
            </a:pPr>
            <a:r>
              <a:rPr lang="fr-FR" sz="900" b="1" dirty="0" smtClean="0">
                <a:latin typeface="Times New Roman" pitchFamily="18" charset="0"/>
                <a:cs typeface="Times New Roman" pitchFamily="18" charset="0"/>
              </a:rPr>
              <a:t> </a:t>
            </a:r>
          </a:p>
          <a:p>
            <a:pPr algn="ctr"/>
            <a:endParaRPr lang="fr-FR" sz="900" b="1" dirty="0">
              <a:latin typeface="Times New Roman" pitchFamily="18" charset="0"/>
              <a:cs typeface="Times New Roman" pitchFamily="18" charset="0"/>
            </a:endParaRPr>
          </a:p>
        </p:txBody>
      </p:sp>
      <p:grpSp>
        <p:nvGrpSpPr>
          <p:cNvPr id="40" name="Group 58"/>
          <p:cNvGrpSpPr>
            <a:grpSpLocks/>
          </p:cNvGrpSpPr>
          <p:nvPr/>
        </p:nvGrpSpPr>
        <p:grpSpPr bwMode="auto">
          <a:xfrm rot="16200000" flipH="1">
            <a:off x="4463848" y="-493762"/>
            <a:ext cx="108000" cy="2628000"/>
            <a:chOff x="3424" y="1389"/>
            <a:chExt cx="182" cy="2132"/>
          </a:xfrm>
        </p:grpSpPr>
        <p:sp>
          <p:nvSpPr>
            <p:cNvPr id="41"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p>
          </p:txBody>
        </p:sp>
        <p:sp>
          <p:nvSpPr>
            <p:cNvPr id="42"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p>
          </p:txBody>
        </p:sp>
      </p:grpSp>
      <p:pic>
        <p:nvPicPr>
          <p:cNvPr id="26" name="Picture 2" descr="C:\Users\must19\Desktop\taous ppt\Spheres\CRIMSON.png"/>
          <p:cNvPicPr>
            <a:picLocks noChangeAspect="1" noChangeArrowheads="1"/>
          </p:cNvPicPr>
          <p:nvPr/>
        </p:nvPicPr>
        <p:blipFill>
          <a:blip r:embed="rId4" cstate="print"/>
          <a:srcRect/>
          <a:stretch>
            <a:fillRect/>
          </a:stretch>
        </p:blipFill>
        <p:spPr bwMode="auto">
          <a:xfrm>
            <a:off x="3000364" y="590501"/>
            <a:ext cx="481045" cy="481045"/>
          </a:xfrm>
          <a:prstGeom prst="rect">
            <a:avLst/>
          </a:prstGeom>
          <a:ln>
            <a:noFill/>
          </a:ln>
          <a:effectLst>
            <a:outerShdw blurRad="190500" algn="tl" rotWithShape="0">
              <a:srgbClr val="000000">
                <a:alpha val="70000"/>
              </a:srgbClr>
            </a:outerShdw>
          </a:effectLst>
        </p:spPr>
      </p:pic>
      <p:sp>
        <p:nvSpPr>
          <p:cNvPr id="24" name="مستطيل 23"/>
          <p:cNvSpPr/>
          <p:nvPr/>
        </p:nvSpPr>
        <p:spPr>
          <a:xfrm>
            <a:off x="6876256" y="44624"/>
            <a:ext cx="1666132" cy="523220"/>
          </a:xfrm>
          <a:prstGeom prst="rect">
            <a:avLst/>
          </a:prstGeom>
        </p:spPr>
        <p:txBody>
          <a:bodyPr wrap="square">
            <a:spAutoFit/>
          </a:bodyPr>
          <a:lstStyle/>
          <a:p>
            <a:pPr marL="0" lvl="1" algn="ctr"/>
            <a:r>
              <a:rPr lang="fr-FR" sz="1050" b="1" dirty="0">
                <a:solidFill>
                  <a:schemeClr val="bg1"/>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p>
          <a:p>
            <a:pPr marL="0" lvl="1" algn="ctr"/>
            <a:r>
              <a:rPr lang="fr-FR" sz="1400" b="1" dirty="0">
                <a:solidFill>
                  <a:schemeClr val="bg1"/>
                </a:solidFill>
                <a:latin typeface="Times New Roman" pitchFamily="18" charset="0"/>
                <a:cs typeface="Times New Roman" pitchFamily="18" charset="0"/>
              </a:rPr>
              <a:t>sentence</a:t>
            </a:r>
            <a:endParaRPr lang="fr-FR" sz="1400" b="1" dirty="0" smtClean="0">
              <a:solidFill>
                <a:schemeClr val="bg1"/>
              </a:solidFill>
              <a:latin typeface="Times New Roman" pitchFamily="18" charset="0"/>
              <a:cs typeface="Times New Roman" pitchFamily="18" charset="0"/>
            </a:endParaRPr>
          </a:p>
        </p:txBody>
      </p:sp>
      <p:sp>
        <p:nvSpPr>
          <p:cNvPr id="29" name="مستطيل 28"/>
          <p:cNvSpPr/>
          <p:nvPr/>
        </p:nvSpPr>
        <p:spPr>
          <a:xfrm>
            <a:off x="-32" y="580618"/>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sp>
        <p:nvSpPr>
          <p:cNvPr id="30" name="مستطيل 29"/>
          <p:cNvSpPr/>
          <p:nvPr/>
        </p:nvSpPr>
        <p:spPr>
          <a:xfrm>
            <a:off x="224376" y="1599183"/>
            <a:ext cx="4419632" cy="461665"/>
          </a:xfrm>
          <a:prstGeom prst="rect">
            <a:avLst/>
          </a:prstGeom>
        </p:spPr>
        <p:txBody>
          <a:bodyPr wrap="square">
            <a:spAutoFit/>
          </a:bodyPr>
          <a:lstStyle/>
          <a:p>
            <a:pPr algn="ct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The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Supporting</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Sentences</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sp>
        <p:nvSpPr>
          <p:cNvPr id="31" name="TextBox 2"/>
          <p:cNvSpPr txBox="1"/>
          <p:nvPr/>
        </p:nvSpPr>
        <p:spPr>
          <a:xfrm>
            <a:off x="539552" y="2204864"/>
            <a:ext cx="8028384" cy="1477328"/>
          </a:xfrm>
          <a:prstGeom prst="rect">
            <a:avLst/>
          </a:prstGeom>
          <a:noFill/>
        </p:spPr>
        <p:txBody>
          <a:bodyPr wrap="square" rtlCol="0">
            <a:spAutoFit/>
          </a:bodyPr>
          <a:lstStyle/>
          <a:p>
            <a:pPr indent="457200" algn="just">
              <a:lnSpc>
                <a:spcPct val="150000"/>
              </a:lnSpc>
            </a:pPr>
            <a:r>
              <a:rPr lang="fr-FR" sz="2000" b="1" dirty="0" err="1" smtClean="0">
                <a:solidFill>
                  <a:srgbClr val="663300"/>
                </a:solidFill>
                <a:latin typeface="Times New Roman" panose="02020603050405020304" pitchFamily="18" charset="0"/>
                <a:cs typeface="Times New Roman" panose="02020603050405020304" pitchFamily="18" charset="0"/>
              </a:rPr>
              <a:t>These</a:t>
            </a:r>
            <a:r>
              <a:rPr lang="fr-FR" sz="2000" b="1" dirty="0" smtClean="0">
                <a:solidFill>
                  <a:srgbClr val="663300"/>
                </a:solidFill>
                <a:latin typeface="Times New Roman" panose="02020603050405020304" pitchFamily="18" charset="0"/>
                <a:cs typeface="Times New Roman" panose="02020603050405020304" pitchFamily="18" charset="0"/>
              </a:rPr>
              <a:t> are sentences </a:t>
            </a:r>
            <a:r>
              <a:rPr lang="fr-FR" sz="2000" b="1" dirty="0" err="1" smtClean="0">
                <a:solidFill>
                  <a:srgbClr val="663300"/>
                </a:solidFill>
                <a:latin typeface="Times New Roman" panose="02020603050405020304" pitchFamily="18" charset="0"/>
                <a:cs typeface="Times New Roman" panose="02020603050405020304" pitchFamily="18" charset="0"/>
              </a:rPr>
              <a:t>that</a:t>
            </a:r>
            <a:r>
              <a:rPr lang="fr-FR" sz="2000" b="1" dirty="0" smtClean="0">
                <a:solidFill>
                  <a:srgbClr val="663300"/>
                </a:solidFill>
                <a:latin typeface="Times New Roman" panose="02020603050405020304" pitchFamily="18" charset="0"/>
                <a:cs typeface="Times New Roman" panose="02020603050405020304" pitchFamily="18" charset="0"/>
              </a:rPr>
              <a:t> talk about or </a:t>
            </a:r>
            <a:r>
              <a:rPr lang="fr-FR" sz="2000" b="1" dirty="0" err="1" smtClean="0">
                <a:solidFill>
                  <a:srgbClr val="663300"/>
                </a:solidFill>
                <a:latin typeface="Times New Roman" panose="02020603050405020304" pitchFamily="18" charset="0"/>
                <a:cs typeface="Times New Roman" panose="02020603050405020304" pitchFamily="18" charset="0"/>
              </a:rPr>
              <a:t>explain</a:t>
            </a:r>
            <a:r>
              <a:rPr lang="fr-FR" sz="2000" b="1" dirty="0" smtClean="0">
                <a:solidFill>
                  <a:srgbClr val="663300"/>
                </a:solidFill>
                <a:latin typeface="Times New Roman" panose="02020603050405020304" pitchFamily="18" charset="0"/>
                <a:cs typeface="Times New Roman" panose="02020603050405020304" pitchFamily="18" charset="0"/>
              </a:rPr>
              <a:t> the topic sentence. </a:t>
            </a:r>
            <a:r>
              <a:rPr lang="en-US" sz="2000" b="1" dirty="0" smtClean="0">
                <a:solidFill>
                  <a:srgbClr val="663300"/>
                </a:solidFill>
                <a:latin typeface="Times New Roman" panose="02020603050405020304" pitchFamily="18" charset="0"/>
                <a:cs typeface="Times New Roman" panose="02020603050405020304" pitchFamily="18" charset="0"/>
              </a:rPr>
              <a:t>They give details </a:t>
            </a:r>
            <a:r>
              <a:rPr lang="en-US" sz="2000" b="1" dirty="0">
                <a:solidFill>
                  <a:srgbClr val="663300"/>
                </a:solidFill>
                <a:latin typeface="Times New Roman" panose="02020603050405020304" pitchFamily="18" charset="0"/>
                <a:cs typeface="Times New Roman" panose="02020603050405020304" pitchFamily="18" charset="0"/>
              </a:rPr>
              <a:t>to develop and support the main idea of the paragraph. You should </a:t>
            </a:r>
            <a:r>
              <a:rPr lang="en-US" sz="2000" b="1" dirty="0" smtClean="0">
                <a:solidFill>
                  <a:srgbClr val="663300"/>
                </a:solidFill>
                <a:latin typeface="Times New Roman" panose="02020603050405020304" pitchFamily="18" charset="0"/>
                <a:cs typeface="Times New Roman" panose="02020603050405020304" pitchFamily="18" charset="0"/>
              </a:rPr>
              <a:t>give supporting </a:t>
            </a:r>
            <a:r>
              <a:rPr lang="en-US" sz="2000" b="1" dirty="0">
                <a:solidFill>
                  <a:srgbClr val="663300"/>
                </a:solidFill>
                <a:latin typeface="Times New Roman" panose="02020603050405020304" pitchFamily="18" charset="0"/>
                <a:cs typeface="Times New Roman" panose="02020603050405020304" pitchFamily="18" charset="0"/>
              </a:rPr>
              <a:t>facts, details, and examples</a:t>
            </a:r>
            <a:r>
              <a:rPr lang="en-US" sz="2000" b="1" dirty="0" smtClean="0">
                <a:solidFill>
                  <a:srgbClr val="663300"/>
                </a:solidFill>
                <a:latin typeface="Times New Roman" panose="02020603050405020304" pitchFamily="18" charset="0"/>
                <a:cs typeface="Times New Roman" panose="02020603050405020304" pitchFamily="18" charset="0"/>
              </a:rPr>
              <a:t>.</a:t>
            </a:r>
          </a:p>
        </p:txBody>
      </p:sp>
      <p:sp>
        <p:nvSpPr>
          <p:cNvPr id="16" name="مربع نص 15"/>
          <p:cNvSpPr txBox="1"/>
          <p:nvPr/>
        </p:nvSpPr>
        <p:spPr>
          <a:xfrm>
            <a:off x="539552" y="2708920"/>
            <a:ext cx="8100696" cy="1323439"/>
          </a:xfrm>
          <a:prstGeom prst="rect">
            <a:avLst/>
          </a:prstGeom>
          <a:noFill/>
        </p:spPr>
        <p:txBody>
          <a:bodyPr wrap="square" rtlCol="0">
            <a:spAutoFit/>
          </a:bodyPr>
          <a:lstStyle/>
          <a:p>
            <a:pPr lvl="0" algn="just">
              <a:lnSpc>
                <a:spcPct val="200000"/>
              </a:lnSpc>
            </a:pPr>
            <a:r>
              <a:rPr lang="en-US" sz="2000" b="1" dirty="0" err="1" smtClean="0">
                <a:solidFill>
                  <a:srgbClr val="663300"/>
                </a:solidFill>
                <a:uFill>
                  <a:solidFill>
                    <a:srgbClr val="009999"/>
                  </a:solidFill>
                </a:uFill>
                <a:latin typeface="Times New Roman" panose="02020603050405020304" pitchFamily="18" charset="0"/>
                <a:cs typeface="Times New Roman" panose="02020603050405020304" pitchFamily="18" charset="0"/>
              </a:rPr>
              <a:t>B</a:t>
            </a:r>
            <a:r>
              <a:rPr lang="en-US" sz="2000" b="1" dirty="0" err="1" smtClean="0">
                <a:solidFill>
                  <a:srgbClr val="663300"/>
                </a:solidFill>
                <a:latin typeface="Times New Roman" panose="02020603050405020304" pitchFamily="18" charset="0"/>
                <a:cs typeface="Times New Roman" panose="02020603050405020304" pitchFamily="18" charset="0"/>
              </a:rPr>
              <a:t>.</a:t>
            </a:r>
            <a:r>
              <a:rPr lang="en-US" sz="2000" b="1" u="sng" dirty="0" err="1" smtClean="0">
                <a:solidFill>
                  <a:srgbClr val="663300"/>
                </a:solidFill>
                <a:uFill>
                  <a:solidFill>
                    <a:srgbClr val="009999"/>
                  </a:solidFill>
                </a:uFill>
                <a:latin typeface="Times New Roman" panose="02020603050405020304" pitchFamily="18" charset="0"/>
                <a:cs typeface="Times New Roman" panose="02020603050405020304" pitchFamily="18" charset="0"/>
              </a:rPr>
              <a:t>Second</a:t>
            </a:r>
            <a:r>
              <a:rPr lang="en-US" sz="2000" b="1" u="sng" dirty="0" smtClean="0">
                <a:solidFill>
                  <a:srgbClr val="663300"/>
                </a:solidFill>
                <a:uFill>
                  <a:solidFill>
                    <a:srgbClr val="009999"/>
                  </a:solidFill>
                </a:uFill>
                <a:latin typeface="Times New Roman" panose="02020603050405020304" pitchFamily="18" charset="0"/>
                <a:cs typeface="Times New Roman" panose="02020603050405020304" pitchFamily="18" charset="0"/>
              </a:rPr>
              <a:t> </a:t>
            </a:r>
            <a:r>
              <a:rPr lang="en-US" sz="2000" b="1" u="sng" dirty="0">
                <a:solidFill>
                  <a:srgbClr val="663300"/>
                </a:solidFill>
                <a:uFill>
                  <a:solidFill>
                    <a:srgbClr val="009999"/>
                  </a:solidFill>
                </a:uFill>
                <a:latin typeface="Times New Roman" panose="02020603050405020304" pitchFamily="18" charset="0"/>
                <a:cs typeface="Times New Roman" panose="02020603050405020304" pitchFamily="18" charset="0"/>
              </a:rPr>
              <a:t>supporting </a:t>
            </a:r>
            <a:r>
              <a:rPr lang="en-US" sz="2000" b="1" u="sng" dirty="0" smtClean="0">
                <a:solidFill>
                  <a:srgbClr val="663300"/>
                </a:solidFill>
                <a:uFill>
                  <a:solidFill>
                    <a:srgbClr val="009999"/>
                  </a:solidFill>
                </a:uFill>
                <a:latin typeface="Times New Roman" panose="02020603050405020304" pitchFamily="18" charset="0"/>
                <a:cs typeface="Times New Roman" panose="02020603050405020304" pitchFamily="18" charset="0"/>
              </a:rPr>
              <a:t>point</a:t>
            </a:r>
            <a:r>
              <a:rPr lang="en-US" sz="2000" b="1" dirty="0" smtClean="0">
                <a:solidFill>
                  <a:srgbClr val="663300"/>
                </a:solidFill>
                <a:latin typeface="Times New Roman" panose="02020603050405020304" pitchFamily="18" charset="0"/>
                <a:cs typeface="Times New Roman" panose="02020603050405020304" pitchFamily="18" charset="0"/>
              </a:rPr>
              <a:t>: Further </a:t>
            </a:r>
            <a:r>
              <a:rPr lang="en-US" sz="2000" b="1" dirty="0">
                <a:solidFill>
                  <a:srgbClr val="663300"/>
                </a:solidFill>
                <a:latin typeface="Times New Roman" panose="02020603050405020304" pitchFamily="18" charset="0"/>
                <a:cs typeface="Times New Roman" panose="02020603050405020304" pitchFamily="18" charset="0"/>
              </a:rPr>
              <a:t>expansion of the main idea – </a:t>
            </a:r>
            <a:r>
              <a:rPr lang="en-US" sz="2000" b="1" dirty="0" smtClean="0">
                <a:solidFill>
                  <a:srgbClr val="663300"/>
                </a:solidFill>
                <a:latin typeface="Times New Roman" panose="02020603050405020304" pitchFamily="18" charset="0"/>
                <a:cs typeface="Times New Roman" panose="02020603050405020304" pitchFamily="18" charset="0"/>
              </a:rPr>
              <a:t>for example</a:t>
            </a:r>
            <a:r>
              <a:rPr lang="en-US" sz="2000" b="1" dirty="0">
                <a:solidFill>
                  <a:srgbClr val="663300"/>
                </a:solidFill>
                <a:latin typeface="Times New Roman" panose="02020603050405020304" pitchFamily="18" charset="0"/>
                <a:cs typeface="Times New Roman" panose="02020603050405020304" pitchFamily="18" charset="0"/>
              </a:rPr>
              <a:t>, evidence from your reading that supports your explanation</a:t>
            </a:r>
            <a:r>
              <a:rPr lang="en-US" sz="2000" b="1" dirty="0" smtClean="0">
                <a:solidFill>
                  <a:srgbClr val="663300"/>
                </a:solidFill>
                <a:latin typeface="Times New Roman" panose="02020603050405020304" pitchFamily="18" charset="0"/>
                <a:cs typeface="Times New Roman" panose="02020603050405020304" pitchFamily="18" charset="0"/>
              </a:rPr>
              <a:t>.</a:t>
            </a:r>
            <a:endParaRPr lang="en-US" sz="2000" b="1" dirty="0">
              <a:solidFill>
                <a:srgbClr val="663300"/>
              </a:solidFill>
              <a:latin typeface="Times New Roman" panose="02020603050405020304" pitchFamily="18" charset="0"/>
              <a:cs typeface="Times New Roman" panose="02020603050405020304" pitchFamily="18" charset="0"/>
            </a:endParaRPr>
          </a:p>
        </p:txBody>
      </p:sp>
      <p:sp>
        <p:nvSpPr>
          <p:cNvPr id="18" name="مربع نص 17"/>
          <p:cNvSpPr txBox="1"/>
          <p:nvPr/>
        </p:nvSpPr>
        <p:spPr>
          <a:xfrm>
            <a:off x="179512" y="2064330"/>
            <a:ext cx="8352928" cy="830997"/>
          </a:xfrm>
          <a:prstGeom prst="rect">
            <a:avLst/>
          </a:prstGeom>
          <a:noFill/>
        </p:spPr>
        <p:txBody>
          <a:bodyPr wrap="square" rtlCol="0">
            <a:spAutoFit/>
          </a:bodyPr>
          <a:lstStyle/>
          <a:p>
            <a:pPr marL="342900" lvl="0" algn="just">
              <a:lnSpc>
                <a:spcPct val="150000"/>
              </a:lnSpc>
              <a:buFontTx/>
              <a:buAutoNum type="alphaUcPeriod"/>
            </a:pPr>
            <a:r>
              <a:rPr lang="en-US" sz="2000" b="1" u="sng" dirty="0" smtClean="0">
                <a:solidFill>
                  <a:srgbClr val="663300"/>
                </a:solidFill>
                <a:uFill>
                  <a:solidFill>
                    <a:srgbClr val="009999"/>
                  </a:solidFill>
                </a:uFill>
                <a:latin typeface="Times New Roman" panose="02020603050405020304" pitchFamily="18" charset="0"/>
                <a:cs typeface="Times New Roman" panose="02020603050405020304" pitchFamily="18" charset="0"/>
              </a:rPr>
              <a:t>First </a:t>
            </a:r>
            <a:r>
              <a:rPr lang="en-US" sz="2000" b="1" u="sng" dirty="0">
                <a:solidFill>
                  <a:srgbClr val="663300"/>
                </a:solidFill>
                <a:uFill>
                  <a:solidFill>
                    <a:srgbClr val="009999"/>
                  </a:solidFill>
                </a:uFill>
                <a:latin typeface="Times New Roman" panose="02020603050405020304" pitchFamily="18" charset="0"/>
                <a:cs typeface="Times New Roman" panose="02020603050405020304" pitchFamily="18" charset="0"/>
              </a:rPr>
              <a:t>supporting point</a:t>
            </a:r>
            <a:r>
              <a:rPr lang="en-US" sz="2000" b="1" dirty="0">
                <a:solidFill>
                  <a:srgbClr val="663300"/>
                </a:solidFill>
                <a:uFill>
                  <a:solidFill>
                    <a:srgbClr val="009999"/>
                  </a:solidFill>
                </a:uFill>
                <a:latin typeface="Times New Roman" panose="02020603050405020304" pitchFamily="18" charset="0"/>
                <a:cs typeface="Times New Roman" panose="02020603050405020304" pitchFamily="18" charset="0"/>
              </a:rPr>
              <a:t>: </a:t>
            </a:r>
            <a:r>
              <a:rPr lang="en-US" sz="2000" b="1" dirty="0" smtClean="0">
                <a:solidFill>
                  <a:srgbClr val="663300"/>
                </a:solidFill>
                <a:latin typeface="Times New Roman" panose="02020603050405020304" pitchFamily="18" charset="0"/>
                <a:cs typeface="Times New Roman" panose="02020603050405020304" pitchFamily="18" charset="0"/>
              </a:rPr>
              <a:t>An </a:t>
            </a:r>
            <a:r>
              <a:rPr lang="en-US" sz="2000" b="1" dirty="0">
                <a:solidFill>
                  <a:srgbClr val="663300"/>
                </a:solidFill>
                <a:latin typeface="Times New Roman" panose="02020603050405020304" pitchFamily="18" charset="0"/>
                <a:cs typeface="Times New Roman" panose="02020603050405020304" pitchFamily="18" charset="0"/>
              </a:rPr>
              <a:t>explanation, or expansion of the main idea.</a:t>
            </a:r>
          </a:p>
          <a:p>
            <a:pPr algn="just"/>
            <a:endParaRPr lang="en-US" dirty="0"/>
          </a:p>
        </p:txBody>
      </p:sp>
      <p:sp>
        <p:nvSpPr>
          <p:cNvPr id="19" name="مربع نص 18"/>
          <p:cNvSpPr txBox="1"/>
          <p:nvPr/>
        </p:nvSpPr>
        <p:spPr>
          <a:xfrm>
            <a:off x="539552" y="3905761"/>
            <a:ext cx="8208912" cy="1323439"/>
          </a:xfrm>
          <a:prstGeom prst="rect">
            <a:avLst/>
          </a:prstGeom>
          <a:noFill/>
        </p:spPr>
        <p:txBody>
          <a:bodyPr wrap="square" rtlCol="0">
            <a:spAutoFit/>
          </a:bodyPr>
          <a:lstStyle/>
          <a:p>
            <a:pPr lvl="0" algn="just">
              <a:lnSpc>
                <a:spcPct val="200000"/>
              </a:lnSpc>
            </a:pPr>
            <a:r>
              <a:rPr lang="en-US" sz="2000" b="1" dirty="0" err="1" smtClean="0">
                <a:solidFill>
                  <a:srgbClr val="663300"/>
                </a:solidFill>
                <a:uFill>
                  <a:solidFill>
                    <a:srgbClr val="009999"/>
                  </a:solidFill>
                </a:uFill>
                <a:latin typeface="Times New Roman" panose="02020603050405020304" pitchFamily="18" charset="0"/>
                <a:cs typeface="Times New Roman" panose="02020603050405020304" pitchFamily="18" charset="0"/>
              </a:rPr>
              <a:t>C</a:t>
            </a:r>
            <a:r>
              <a:rPr lang="en-US" sz="2000" b="1" dirty="0" err="1" smtClean="0">
                <a:solidFill>
                  <a:srgbClr val="663300"/>
                </a:solidFill>
                <a:latin typeface="Times New Roman" panose="02020603050405020304" pitchFamily="18" charset="0"/>
                <a:cs typeface="Times New Roman" panose="02020603050405020304" pitchFamily="18" charset="0"/>
              </a:rPr>
              <a:t>.</a:t>
            </a:r>
            <a:r>
              <a:rPr lang="en-US" sz="2000" b="1" u="sng" dirty="0" err="1" smtClean="0">
                <a:solidFill>
                  <a:srgbClr val="663300"/>
                </a:solidFill>
                <a:uFill>
                  <a:solidFill>
                    <a:srgbClr val="009999"/>
                  </a:solidFill>
                </a:uFill>
                <a:latin typeface="Times New Roman" panose="02020603050405020304" pitchFamily="18" charset="0"/>
                <a:cs typeface="Times New Roman" panose="02020603050405020304" pitchFamily="18" charset="0"/>
              </a:rPr>
              <a:t>Third</a:t>
            </a:r>
            <a:r>
              <a:rPr lang="en-US" sz="2000" b="1" u="sng" dirty="0" smtClean="0">
                <a:solidFill>
                  <a:srgbClr val="663300"/>
                </a:solidFill>
                <a:uFill>
                  <a:solidFill>
                    <a:srgbClr val="009999"/>
                  </a:solidFill>
                </a:uFill>
                <a:latin typeface="Times New Roman" panose="02020603050405020304" pitchFamily="18" charset="0"/>
                <a:cs typeface="Times New Roman" panose="02020603050405020304" pitchFamily="18" charset="0"/>
              </a:rPr>
              <a:t> </a:t>
            </a:r>
            <a:r>
              <a:rPr lang="en-US" sz="2000" b="1" u="sng" dirty="0">
                <a:solidFill>
                  <a:srgbClr val="663300"/>
                </a:solidFill>
                <a:uFill>
                  <a:solidFill>
                    <a:srgbClr val="009999"/>
                  </a:solidFill>
                </a:uFill>
                <a:latin typeface="Times New Roman" panose="02020603050405020304" pitchFamily="18" charset="0"/>
                <a:cs typeface="Times New Roman" panose="02020603050405020304" pitchFamily="18" charset="0"/>
              </a:rPr>
              <a:t>supporting </a:t>
            </a:r>
            <a:r>
              <a:rPr lang="en-US" sz="2000" b="1" u="sng" dirty="0" smtClean="0">
                <a:solidFill>
                  <a:srgbClr val="663300"/>
                </a:solidFill>
                <a:uFill>
                  <a:solidFill>
                    <a:srgbClr val="009999"/>
                  </a:solidFill>
                </a:uFill>
                <a:latin typeface="Times New Roman" panose="02020603050405020304" pitchFamily="18" charset="0"/>
                <a:cs typeface="Times New Roman" panose="02020603050405020304" pitchFamily="18" charset="0"/>
              </a:rPr>
              <a:t>point</a:t>
            </a:r>
            <a:r>
              <a:rPr lang="en-US" sz="2000" b="1" dirty="0" smtClean="0">
                <a:solidFill>
                  <a:srgbClr val="663300"/>
                </a:solidFill>
                <a:uFill>
                  <a:solidFill>
                    <a:srgbClr val="009999"/>
                  </a:solidFill>
                </a:uFill>
                <a:latin typeface="Times New Roman" panose="02020603050405020304" pitchFamily="18" charset="0"/>
                <a:cs typeface="Times New Roman" panose="02020603050405020304" pitchFamily="18" charset="0"/>
              </a:rPr>
              <a:t>: </a:t>
            </a:r>
            <a:r>
              <a:rPr lang="en-US" sz="2000" b="1" dirty="0" smtClean="0">
                <a:solidFill>
                  <a:srgbClr val="663300"/>
                </a:solidFill>
                <a:latin typeface="Times New Roman" panose="02020603050405020304" pitchFamily="18" charset="0"/>
                <a:cs typeface="Times New Roman" panose="02020603050405020304" pitchFamily="18" charset="0"/>
              </a:rPr>
              <a:t>This </a:t>
            </a:r>
            <a:r>
              <a:rPr lang="en-US" sz="2000" b="1" dirty="0">
                <a:solidFill>
                  <a:srgbClr val="663300"/>
                </a:solidFill>
                <a:latin typeface="Times New Roman" panose="02020603050405020304" pitchFamily="18" charset="0"/>
                <a:cs typeface="Times New Roman" panose="02020603050405020304" pitchFamily="18" charset="0"/>
              </a:rPr>
              <a:t>may include further evidence, an example, or other detail</a:t>
            </a:r>
            <a:r>
              <a:rPr lang="en-US" sz="2000" b="1" dirty="0" smtClean="0">
                <a:solidFill>
                  <a:srgbClr val="663300"/>
                </a:solidFill>
                <a:latin typeface="Times New Roman" panose="02020603050405020304" pitchFamily="18" charset="0"/>
                <a:cs typeface="Times New Roman" panose="02020603050405020304" pitchFamily="18" charset="0"/>
              </a:rPr>
              <a:t>.</a:t>
            </a:r>
            <a:endParaRPr lang="fr-FR" sz="2000" b="1" dirty="0">
              <a:solidFill>
                <a:srgbClr val="663300"/>
              </a:solidFill>
              <a:latin typeface="Times New Roman" panose="02020603050405020304" pitchFamily="18" charset="0"/>
              <a:cs typeface="Times New Roman" panose="02020603050405020304" pitchFamily="18" charset="0"/>
            </a:endParaRPr>
          </a:p>
        </p:txBody>
      </p:sp>
      <p:sp>
        <p:nvSpPr>
          <p:cNvPr id="36" name="TextBox 15"/>
          <p:cNvSpPr txBox="1"/>
          <p:nvPr/>
        </p:nvSpPr>
        <p:spPr>
          <a:xfrm>
            <a:off x="665464" y="5313402"/>
            <a:ext cx="8227016" cy="707886"/>
          </a:xfrm>
          <a:prstGeom prst="rect">
            <a:avLst/>
          </a:prstGeom>
          <a:noFill/>
        </p:spPr>
        <p:txBody>
          <a:bodyPr wrap="square" rtlCol="0">
            <a:spAutoFit/>
          </a:bodyPr>
          <a:lstStyle/>
          <a:p>
            <a:pPr algn="just"/>
            <a:r>
              <a:rPr lang="fr-FR" sz="2000" b="1" dirty="0" smtClean="0">
                <a:solidFill>
                  <a:srgbClr val="C00000"/>
                </a:solidFill>
                <a:latin typeface="Times New Roman" panose="02020603050405020304" pitchFamily="18" charset="0"/>
                <a:cs typeface="Times New Roman" panose="02020603050405020304" pitchFamily="18" charset="0"/>
              </a:rPr>
              <a:t>NOTE:</a:t>
            </a:r>
            <a:r>
              <a:rPr lang="fr-FR" sz="2000" b="1" dirty="0" smtClean="0">
                <a:solidFill>
                  <a:srgbClr val="663300"/>
                </a:solidFill>
                <a:latin typeface="Times New Roman" panose="02020603050405020304" pitchFamily="18" charset="0"/>
                <a:cs typeface="Times New Roman" panose="02020603050405020304" pitchFamily="18" charset="0"/>
              </a:rPr>
              <a:t> the </a:t>
            </a:r>
            <a:r>
              <a:rPr lang="fr-FR" sz="2000" b="1" dirty="0" err="1" smtClean="0">
                <a:solidFill>
                  <a:srgbClr val="663300"/>
                </a:solidFill>
                <a:latin typeface="Times New Roman" panose="02020603050405020304" pitchFamily="18" charset="0"/>
                <a:cs typeface="Times New Roman" panose="02020603050405020304" pitchFamily="18" charset="0"/>
              </a:rPr>
              <a:t>number</a:t>
            </a:r>
            <a:r>
              <a:rPr lang="fr-FR" sz="2000" b="1" dirty="0" smtClean="0">
                <a:solidFill>
                  <a:srgbClr val="663300"/>
                </a:solidFill>
                <a:latin typeface="Times New Roman" panose="02020603050405020304" pitchFamily="18" charset="0"/>
                <a:cs typeface="Times New Roman" panose="02020603050405020304" pitchFamily="18" charset="0"/>
              </a:rPr>
              <a:t> of </a:t>
            </a:r>
            <a:r>
              <a:rPr lang="fr-FR" sz="2000" b="1" dirty="0" err="1" smtClean="0">
                <a:solidFill>
                  <a:srgbClr val="663300"/>
                </a:solidFill>
                <a:latin typeface="Times New Roman" panose="02020603050405020304" pitchFamily="18" charset="0"/>
                <a:cs typeface="Times New Roman" panose="02020603050405020304" pitchFamily="18" charset="0"/>
              </a:rPr>
              <a:t>supporting</a:t>
            </a:r>
            <a:r>
              <a:rPr lang="fr-FR" sz="2000" b="1" dirty="0" smtClean="0">
                <a:solidFill>
                  <a:srgbClr val="663300"/>
                </a:solidFill>
                <a:latin typeface="Times New Roman" panose="02020603050405020304" pitchFamily="18" charset="0"/>
                <a:cs typeface="Times New Roman" panose="02020603050405020304" pitchFamily="18" charset="0"/>
              </a:rPr>
              <a:t> points (A,B,C) Will </a:t>
            </a:r>
            <a:r>
              <a:rPr lang="fr-FR" sz="2000" b="1" dirty="0" err="1" smtClean="0">
                <a:solidFill>
                  <a:srgbClr val="663300"/>
                </a:solidFill>
                <a:latin typeface="Times New Roman" panose="02020603050405020304" pitchFamily="18" charset="0"/>
                <a:cs typeface="Times New Roman" panose="02020603050405020304" pitchFamily="18" charset="0"/>
              </a:rPr>
              <a:t>vary</a:t>
            </a:r>
            <a:r>
              <a:rPr lang="fr-FR" sz="2000" b="1" dirty="0" smtClean="0">
                <a:solidFill>
                  <a:srgbClr val="663300"/>
                </a:solidFill>
                <a:latin typeface="Times New Roman" panose="02020603050405020304" pitchFamily="18" charset="0"/>
                <a:cs typeface="Times New Roman" panose="02020603050405020304" pitchFamily="18" charset="0"/>
              </a:rPr>
              <a:t> </a:t>
            </a:r>
            <a:r>
              <a:rPr lang="fr-FR" sz="2000" b="1" dirty="0" err="1" smtClean="0">
                <a:solidFill>
                  <a:srgbClr val="663300"/>
                </a:solidFill>
                <a:latin typeface="Times New Roman" panose="02020603050405020304" pitchFamily="18" charset="0"/>
                <a:cs typeface="Times New Roman" panose="02020603050405020304" pitchFamily="18" charset="0"/>
              </a:rPr>
              <a:t>from</a:t>
            </a:r>
            <a:r>
              <a:rPr lang="fr-FR" sz="2000" b="1" dirty="0" smtClean="0">
                <a:solidFill>
                  <a:srgbClr val="663300"/>
                </a:solidFill>
                <a:latin typeface="Times New Roman" panose="02020603050405020304" pitchFamily="18" charset="0"/>
                <a:cs typeface="Times New Roman" panose="02020603050405020304" pitchFamily="18" charset="0"/>
              </a:rPr>
              <a:t> </a:t>
            </a:r>
            <a:r>
              <a:rPr lang="fr-FR" sz="2000" b="1" dirty="0" err="1" smtClean="0">
                <a:solidFill>
                  <a:srgbClr val="663300"/>
                </a:solidFill>
                <a:latin typeface="Times New Roman" panose="02020603050405020304" pitchFamily="18" charset="0"/>
                <a:cs typeface="Times New Roman" panose="02020603050405020304" pitchFamily="18" charset="0"/>
              </a:rPr>
              <a:t>paragraph</a:t>
            </a:r>
            <a:r>
              <a:rPr lang="fr-FR" sz="2000" b="1" dirty="0" smtClean="0">
                <a:solidFill>
                  <a:srgbClr val="663300"/>
                </a:solidFill>
                <a:latin typeface="Times New Roman" panose="02020603050405020304" pitchFamily="18" charset="0"/>
                <a:cs typeface="Times New Roman" panose="02020603050405020304" pitchFamily="18" charset="0"/>
              </a:rPr>
              <a:t> to </a:t>
            </a:r>
            <a:r>
              <a:rPr lang="fr-FR" sz="2000" b="1" dirty="0" err="1" smtClean="0">
                <a:solidFill>
                  <a:srgbClr val="663300"/>
                </a:solidFill>
                <a:latin typeface="Times New Roman" panose="02020603050405020304" pitchFamily="18" charset="0"/>
                <a:cs typeface="Times New Roman" panose="02020603050405020304" pitchFamily="18" charset="0"/>
              </a:rPr>
              <a:t>paragraph</a:t>
            </a:r>
            <a:r>
              <a:rPr lang="fr-FR" sz="2000" b="1" dirty="0" smtClean="0">
                <a:solidFill>
                  <a:srgbClr val="663300"/>
                </a:solidFill>
                <a:latin typeface="Times New Roman" panose="02020603050405020304" pitchFamily="18" charset="0"/>
                <a:cs typeface="Times New Roman" panose="02020603050405020304" pitchFamily="18" charset="0"/>
              </a:rPr>
              <a:t> .</a:t>
            </a:r>
            <a:endParaRPr lang="fr-FR" sz="2000" b="1" dirty="0">
              <a:solidFill>
                <a:srgbClr val="663300"/>
              </a:solidFill>
              <a:latin typeface="Times New Roman" panose="02020603050405020304" pitchFamily="18" charset="0"/>
              <a:cs typeface="Times New Roman" panose="02020603050405020304" pitchFamily="18"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2800"/>
                                        <p:tgtEl>
                                          <p:spTgt spid="40"/>
                                        </p:tgtEl>
                                      </p:cBhvr>
                                    </p:animEffect>
                                  </p:childTnLst>
                                </p:cTn>
                              </p:par>
                              <p:par>
                                <p:cTn id="8" presetID="63" presetClass="path" presetSubtype="0" accel="50000" decel="50000" fill="hold" nodeType="withEffect">
                                  <p:stCondLst>
                                    <p:cond delay="0"/>
                                  </p:stCondLst>
                                  <p:childTnLst>
                                    <p:animMotion origin="layout" path="M 0.05903 0.00371 L 0.27951 -0.00393 " pathEditMode="relative" rAng="0" ptsTypes="AA">
                                      <p:cBhvr>
                                        <p:cTn id="9" dur="3200" fill="hold"/>
                                        <p:tgtEl>
                                          <p:spTgt spid="26"/>
                                        </p:tgtEl>
                                        <p:attrNameLst>
                                          <p:attrName>ppt_x</p:attrName>
                                          <p:attrName>ppt_y</p:attrName>
                                        </p:attrNameLst>
                                      </p:cBhvr>
                                      <p:rCtr x="11024" y="-394"/>
                                    </p:animMotion>
                                  </p:childTnLst>
                                </p:cTn>
                              </p:par>
                              <p:par>
                                <p:cTn id="10" presetID="1" presetClass="emph" presetSubtype="2" fill="hold" nodeType="withEffect">
                                  <p:stCondLst>
                                    <p:cond delay="0"/>
                                  </p:stCondLst>
                                  <p:childTnLst>
                                    <p:animClr clrSpc="rgb" dir="cw">
                                      <p:cBhvr>
                                        <p:cTn id="11" dur="2600" fill="hold"/>
                                        <p:tgtEl>
                                          <p:spTgt spid="12"/>
                                        </p:tgtEl>
                                        <p:attrNameLst>
                                          <p:attrName>fillcolor</p:attrName>
                                        </p:attrNameLst>
                                      </p:cBhvr>
                                      <p:to>
                                        <a:schemeClr val="accent1"/>
                                      </p:to>
                                    </p:animClr>
                                    <p:set>
                                      <p:cBhvr>
                                        <p:cTn id="12" dur="2600" fill="hold"/>
                                        <p:tgtEl>
                                          <p:spTgt spid="12"/>
                                        </p:tgtEl>
                                        <p:attrNameLst>
                                          <p:attrName>fill.type</p:attrName>
                                        </p:attrNameLst>
                                      </p:cBhvr>
                                      <p:to>
                                        <p:strVal val="solid"/>
                                      </p:to>
                                    </p:set>
                                    <p:set>
                                      <p:cBhvr>
                                        <p:cTn id="13" dur="2600" fill="hold"/>
                                        <p:tgtEl>
                                          <p:spTgt spid="12"/>
                                        </p:tgtEl>
                                        <p:attrNameLst>
                                          <p:attrName>fill.on</p:attrName>
                                        </p:attrNameLst>
                                      </p:cBhvr>
                                      <p:to>
                                        <p:strVal val="true"/>
                                      </p:to>
                                    </p:set>
                                  </p:childTnLst>
                                </p:cTn>
                              </p:par>
                              <p:par>
                                <p:cTn id="14" presetID="3" presetClass="emph" presetSubtype="2" fill="hold" grpId="0" nodeType="withEffect">
                                  <p:stCondLst>
                                    <p:cond delay="0"/>
                                  </p:stCondLst>
                                  <p:childTnLst>
                                    <p:animClr clrSpc="rgb" dir="cw">
                                      <p:cBhvr override="childStyle">
                                        <p:cTn id="15" dur="2600" fill="hold"/>
                                        <p:tgtEl>
                                          <p:spTgt spid="12"/>
                                        </p:tgtEl>
                                        <p:attrNameLst>
                                          <p:attrName>style.color</p:attrName>
                                        </p:attrNameLst>
                                      </p:cBhvr>
                                      <p:to>
                                        <a:schemeClr val="bg1"/>
                                      </p:to>
                                    </p:animClr>
                                  </p:childTnLst>
                                </p:cTn>
                              </p:par>
                              <p:par>
                                <p:cTn id="16" presetID="1" presetClass="emph" presetSubtype="2" fill="hold" nodeType="withEffect">
                                  <p:stCondLst>
                                    <p:cond delay="0"/>
                                  </p:stCondLst>
                                  <p:childTnLst>
                                    <p:animClr clrSpc="rgb" dir="cw">
                                      <p:cBhvr>
                                        <p:cTn id="17" dur="2600" fill="hold"/>
                                        <p:tgtEl>
                                          <p:spTgt spid="13"/>
                                        </p:tgtEl>
                                        <p:attrNameLst>
                                          <p:attrName>fillcolor</p:attrName>
                                        </p:attrNameLst>
                                      </p:cBhvr>
                                      <p:to>
                                        <a:schemeClr val="bg1"/>
                                      </p:to>
                                    </p:animClr>
                                    <p:set>
                                      <p:cBhvr>
                                        <p:cTn id="18" dur="2600" fill="hold"/>
                                        <p:tgtEl>
                                          <p:spTgt spid="13"/>
                                        </p:tgtEl>
                                        <p:attrNameLst>
                                          <p:attrName>fill.type</p:attrName>
                                        </p:attrNameLst>
                                      </p:cBhvr>
                                      <p:to>
                                        <p:strVal val="solid"/>
                                      </p:to>
                                    </p:set>
                                    <p:set>
                                      <p:cBhvr>
                                        <p:cTn id="19" dur="2600" fill="hold"/>
                                        <p:tgtEl>
                                          <p:spTgt spid="13"/>
                                        </p:tgtEl>
                                        <p:attrNameLst>
                                          <p:attrName>fill.on</p:attrName>
                                        </p:attrNameLst>
                                      </p:cBhvr>
                                      <p:to>
                                        <p:strVal val="true"/>
                                      </p:to>
                                    </p:set>
                                  </p:childTnLst>
                                </p:cTn>
                              </p:par>
                              <p:par>
                                <p:cTn id="20" presetID="3" presetClass="emph" presetSubtype="2" fill="hold" grpId="0" nodeType="withEffect">
                                  <p:stCondLst>
                                    <p:cond delay="0"/>
                                  </p:stCondLst>
                                  <p:childTnLst>
                                    <p:animClr clrSpc="rgb" dir="cw">
                                      <p:cBhvr override="childStyle">
                                        <p:cTn id="21" dur="2600" fill="hold"/>
                                        <p:tgtEl>
                                          <p:spTgt spid="13"/>
                                        </p:tgtEl>
                                        <p:attrNameLst>
                                          <p:attrName>style.color</p:attrName>
                                        </p:attrNameLst>
                                      </p:cBhvr>
                                      <p:to>
                                        <a:schemeClr val="hlink"/>
                                      </p:to>
                                    </p:animClr>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1000"/>
                                        <p:tgtEl>
                                          <p:spTgt spid="31"/>
                                        </p:tgtEl>
                                      </p:cBhvr>
                                    </p:animEffect>
                                    <p:anim calcmode="lin" valueType="num">
                                      <p:cBhvr>
                                        <p:cTn id="32" dur="1000" fill="hold"/>
                                        <p:tgtEl>
                                          <p:spTgt spid="31"/>
                                        </p:tgtEl>
                                        <p:attrNameLst>
                                          <p:attrName>ppt_x</p:attrName>
                                        </p:attrNameLst>
                                      </p:cBhvr>
                                      <p:tavLst>
                                        <p:tav tm="0">
                                          <p:val>
                                            <p:strVal val="#ppt_x"/>
                                          </p:val>
                                        </p:tav>
                                        <p:tav tm="100000">
                                          <p:val>
                                            <p:strVal val="#ppt_x"/>
                                          </p:val>
                                        </p:tav>
                                      </p:tavLst>
                                    </p:anim>
                                    <p:anim calcmode="lin" valueType="num">
                                      <p:cBhvr>
                                        <p:cTn id="3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xit" presetSubtype="4" fill="hold" grpId="1" nodeType="clickEffect">
                                  <p:stCondLst>
                                    <p:cond delay="0"/>
                                  </p:stCondLst>
                                  <p:childTnLst>
                                    <p:animEffect transition="out" filter="wipe(down)">
                                      <p:cBhvr>
                                        <p:cTn id="37" dur="500"/>
                                        <p:tgtEl>
                                          <p:spTgt spid="31"/>
                                        </p:tgtEl>
                                      </p:cBhvr>
                                    </p:animEffect>
                                    <p:set>
                                      <p:cBhvr>
                                        <p:cTn id="38" dur="1" fill="hold">
                                          <p:stCondLst>
                                            <p:cond delay="499"/>
                                          </p:stCondLst>
                                        </p:cTn>
                                        <p:tgtEl>
                                          <p:spTgt spid="3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50" presetClass="entr" presetSubtype="0" decel="10000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1000" fill="hold"/>
                                        <p:tgtEl>
                                          <p:spTgt spid="18"/>
                                        </p:tgtEl>
                                        <p:attrNameLst>
                                          <p:attrName>ppt_w</p:attrName>
                                        </p:attrNameLst>
                                      </p:cBhvr>
                                      <p:tavLst>
                                        <p:tav tm="0">
                                          <p:val>
                                            <p:strVal val="#ppt_w+.3"/>
                                          </p:val>
                                        </p:tav>
                                        <p:tav tm="100000">
                                          <p:val>
                                            <p:strVal val="#ppt_w"/>
                                          </p:val>
                                        </p:tav>
                                      </p:tavLst>
                                    </p:anim>
                                    <p:anim calcmode="lin" valueType="num">
                                      <p:cBhvr>
                                        <p:cTn id="44" dur="1000" fill="hold"/>
                                        <p:tgtEl>
                                          <p:spTgt spid="18"/>
                                        </p:tgtEl>
                                        <p:attrNameLst>
                                          <p:attrName>ppt_h</p:attrName>
                                        </p:attrNameLst>
                                      </p:cBhvr>
                                      <p:tavLst>
                                        <p:tav tm="0">
                                          <p:val>
                                            <p:strVal val="#ppt_h"/>
                                          </p:val>
                                        </p:tav>
                                        <p:tav tm="100000">
                                          <p:val>
                                            <p:strVal val="#ppt_h"/>
                                          </p:val>
                                        </p:tav>
                                      </p:tavLst>
                                    </p:anim>
                                    <p:animEffect transition="in" filter="fade">
                                      <p:cBhvr>
                                        <p:cTn id="45" dur="10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50" presetClass="entr" presetSubtype="0" decel="10000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1000" fill="hold"/>
                                        <p:tgtEl>
                                          <p:spTgt spid="16"/>
                                        </p:tgtEl>
                                        <p:attrNameLst>
                                          <p:attrName>ppt_w</p:attrName>
                                        </p:attrNameLst>
                                      </p:cBhvr>
                                      <p:tavLst>
                                        <p:tav tm="0">
                                          <p:val>
                                            <p:strVal val="#ppt_w+.3"/>
                                          </p:val>
                                        </p:tav>
                                        <p:tav tm="100000">
                                          <p:val>
                                            <p:strVal val="#ppt_w"/>
                                          </p:val>
                                        </p:tav>
                                      </p:tavLst>
                                    </p:anim>
                                    <p:anim calcmode="lin" valueType="num">
                                      <p:cBhvr>
                                        <p:cTn id="51" dur="1000" fill="hold"/>
                                        <p:tgtEl>
                                          <p:spTgt spid="16"/>
                                        </p:tgtEl>
                                        <p:attrNameLst>
                                          <p:attrName>ppt_h</p:attrName>
                                        </p:attrNameLst>
                                      </p:cBhvr>
                                      <p:tavLst>
                                        <p:tav tm="0">
                                          <p:val>
                                            <p:strVal val="#ppt_h"/>
                                          </p:val>
                                        </p:tav>
                                        <p:tav tm="100000">
                                          <p:val>
                                            <p:strVal val="#ppt_h"/>
                                          </p:val>
                                        </p:tav>
                                      </p:tavLst>
                                    </p:anim>
                                    <p:animEffect transition="in" filter="fade">
                                      <p:cBhvr>
                                        <p:cTn id="52" dur="1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50" presetClass="entr" presetSubtype="0" decel="10000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1000" fill="hold"/>
                                        <p:tgtEl>
                                          <p:spTgt spid="19"/>
                                        </p:tgtEl>
                                        <p:attrNameLst>
                                          <p:attrName>ppt_w</p:attrName>
                                        </p:attrNameLst>
                                      </p:cBhvr>
                                      <p:tavLst>
                                        <p:tav tm="0">
                                          <p:val>
                                            <p:strVal val="#ppt_w+.3"/>
                                          </p:val>
                                        </p:tav>
                                        <p:tav tm="100000">
                                          <p:val>
                                            <p:strVal val="#ppt_w"/>
                                          </p:val>
                                        </p:tav>
                                      </p:tavLst>
                                    </p:anim>
                                    <p:anim calcmode="lin" valueType="num">
                                      <p:cBhvr>
                                        <p:cTn id="58" dur="1000" fill="hold"/>
                                        <p:tgtEl>
                                          <p:spTgt spid="19"/>
                                        </p:tgtEl>
                                        <p:attrNameLst>
                                          <p:attrName>ppt_h</p:attrName>
                                        </p:attrNameLst>
                                      </p:cBhvr>
                                      <p:tavLst>
                                        <p:tav tm="0">
                                          <p:val>
                                            <p:strVal val="#ppt_h"/>
                                          </p:val>
                                        </p:tav>
                                        <p:tav tm="100000">
                                          <p:val>
                                            <p:strVal val="#ppt_h"/>
                                          </p:val>
                                        </p:tav>
                                      </p:tavLst>
                                    </p:anim>
                                    <p:animEffect transition="in" filter="fade">
                                      <p:cBhvr>
                                        <p:cTn id="59" dur="1000"/>
                                        <p:tgtEl>
                                          <p:spTgt spid="19"/>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36"/>
                                        </p:tgtEl>
                                        <p:attrNameLst>
                                          <p:attrName>style.visibility</p:attrName>
                                        </p:attrNameLst>
                                      </p:cBhvr>
                                      <p:to>
                                        <p:strVal val="visible"/>
                                      </p:to>
                                    </p:set>
                                    <p:anim calcmode="lin" valueType="num">
                                      <p:cBhvr>
                                        <p:cTn id="64" dur="1000" fill="hold"/>
                                        <p:tgtEl>
                                          <p:spTgt spid="36"/>
                                        </p:tgtEl>
                                        <p:attrNameLst>
                                          <p:attrName>ppt_w</p:attrName>
                                        </p:attrNameLst>
                                      </p:cBhvr>
                                      <p:tavLst>
                                        <p:tav tm="0">
                                          <p:val>
                                            <p:strVal val="#ppt_w*0.70"/>
                                          </p:val>
                                        </p:tav>
                                        <p:tav tm="100000">
                                          <p:val>
                                            <p:strVal val="#ppt_w"/>
                                          </p:val>
                                        </p:tav>
                                      </p:tavLst>
                                    </p:anim>
                                    <p:anim calcmode="lin" valueType="num">
                                      <p:cBhvr>
                                        <p:cTn id="65" dur="1000" fill="hold"/>
                                        <p:tgtEl>
                                          <p:spTgt spid="36"/>
                                        </p:tgtEl>
                                        <p:attrNameLst>
                                          <p:attrName>ppt_h</p:attrName>
                                        </p:attrNameLst>
                                      </p:cBhvr>
                                      <p:tavLst>
                                        <p:tav tm="0">
                                          <p:val>
                                            <p:strVal val="#ppt_h"/>
                                          </p:val>
                                        </p:tav>
                                        <p:tav tm="100000">
                                          <p:val>
                                            <p:strVal val="#ppt_h"/>
                                          </p:val>
                                        </p:tav>
                                      </p:tavLst>
                                    </p:anim>
                                    <p:animEffect transition="in" filter="fade">
                                      <p:cBhvr>
                                        <p:cTn id="66" dur="1000"/>
                                        <p:tgtEl>
                                          <p:spTgt spid="36"/>
                                        </p:tgtEl>
                                      </p:cBhvr>
                                    </p:animEffect>
                                  </p:childTnLst>
                                </p:cTn>
                              </p:par>
                              <p:par>
                                <p:cTn id="67" presetID="32" presetClass="emph" presetSubtype="0" fill="hold" grpId="1" nodeType="withEffect">
                                  <p:stCondLst>
                                    <p:cond delay="1200"/>
                                  </p:stCondLst>
                                  <p:childTnLst>
                                    <p:animRot by="120000">
                                      <p:cBhvr>
                                        <p:cTn id="68" dur="310" fill="hold">
                                          <p:stCondLst>
                                            <p:cond delay="0"/>
                                          </p:stCondLst>
                                        </p:cTn>
                                        <p:tgtEl>
                                          <p:spTgt spid="36"/>
                                        </p:tgtEl>
                                        <p:attrNameLst>
                                          <p:attrName>r</p:attrName>
                                        </p:attrNameLst>
                                      </p:cBhvr>
                                    </p:animRot>
                                    <p:animRot by="-240000">
                                      <p:cBhvr>
                                        <p:cTn id="69" dur="620" fill="hold">
                                          <p:stCondLst>
                                            <p:cond delay="620"/>
                                          </p:stCondLst>
                                        </p:cTn>
                                        <p:tgtEl>
                                          <p:spTgt spid="36"/>
                                        </p:tgtEl>
                                        <p:attrNameLst>
                                          <p:attrName>r</p:attrName>
                                        </p:attrNameLst>
                                      </p:cBhvr>
                                    </p:animRot>
                                    <p:animRot by="240000">
                                      <p:cBhvr>
                                        <p:cTn id="70" dur="620" fill="hold">
                                          <p:stCondLst>
                                            <p:cond delay="1240"/>
                                          </p:stCondLst>
                                        </p:cTn>
                                        <p:tgtEl>
                                          <p:spTgt spid="36"/>
                                        </p:tgtEl>
                                        <p:attrNameLst>
                                          <p:attrName>r</p:attrName>
                                        </p:attrNameLst>
                                      </p:cBhvr>
                                    </p:animRot>
                                    <p:animRot by="-240000">
                                      <p:cBhvr>
                                        <p:cTn id="71" dur="620" fill="hold">
                                          <p:stCondLst>
                                            <p:cond delay="1860"/>
                                          </p:stCondLst>
                                        </p:cTn>
                                        <p:tgtEl>
                                          <p:spTgt spid="36"/>
                                        </p:tgtEl>
                                        <p:attrNameLst>
                                          <p:attrName>r</p:attrName>
                                        </p:attrNameLst>
                                      </p:cBhvr>
                                    </p:animRot>
                                    <p:animRot by="120000">
                                      <p:cBhvr>
                                        <p:cTn id="72" dur="620" fill="hold">
                                          <p:stCondLst>
                                            <p:cond delay="2480"/>
                                          </p:stCondLst>
                                        </p:cTn>
                                        <p:tgtEl>
                                          <p:spTgt spid="3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30" grpId="0"/>
      <p:bldP spid="31" grpId="0"/>
      <p:bldP spid="31" grpId="1"/>
      <p:bldP spid="16" grpId="0"/>
      <p:bldP spid="18" grpId="0"/>
      <p:bldP spid="19" grpId="0"/>
      <p:bldP spid="36" grpId="0"/>
      <p:bldP spid="3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839562"/>
            <a:ext cx="471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97000"/>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84137"/>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528200"/>
            <a:ext cx="2517775" cy="668552"/>
            <a:chOff x="-17445" y="425215"/>
            <a:chExt cx="2517775" cy="668552"/>
          </a:xfrm>
        </p:grpSpPr>
        <p:pic>
          <p:nvPicPr>
            <p:cNvPr id="10"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25215"/>
              <a:ext cx="2500330"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 </a:t>
              </a:r>
              <a:endParaRPr lang="fr-FR" b="1" dirty="0">
                <a:solidFill>
                  <a:schemeClr val="bg1"/>
                </a:solidFill>
                <a:latin typeface="Times New Roman" pitchFamily="18" charset="0"/>
                <a:cs typeface="Times New Roman" pitchFamily="18" charset="0"/>
              </a:endParaRPr>
            </a:p>
          </p:txBody>
        </p:sp>
      </p:grpSp>
      <p:sp>
        <p:nvSpPr>
          <p:cNvPr id="12" name="Parallélogramme 23"/>
          <p:cNvSpPr/>
          <p:nvPr/>
        </p:nvSpPr>
        <p:spPr>
          <a:xfrm>
            <a:off x="3131840" y="-24"/>
            <a:ext cx="1836000" cy="576000"/>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topic</a:t>
            </a:r>
            <a:r>
              <a:rPr lang="fr-FR" sz="1400" b="1" dirty="0">
                <a:solidFill>
                  <a:schemeClr val="bg1"/>
                </a:solidFill>
                <a:latin typeface="Times New Roman" pitchFamily="18" charset="0"/>
                <a:cs typeface="Times New Roman" pitchFamily="18" charset="0"/>
              </a:rPr>
              <a:t> sentence </a:t>
            </a:r>
          </a:p>
        </p:txBody>
      </p:sp>
      <p:sp>
        <p:nvSpPr>
          <p:cNvPr id="13" name="Parallélogramme 24"/>
          <p:cNvSpPr/>
          <p:nvPr/>
        </p:nvSpPr>
        <p:spPr>
          <a:xfrm>
            <a:off x="4968248" y="-24"/>
            <a:ext cx="1836000" cy="576000"/>
          </a:xfrm>
          <a:prstGeom prst="parallelogram">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solidFill>
                  <a:schemeClr val="accent1">
                    <a:lumMod val="75000"/>
                  </a:schemeClr>
                </a:solidFill>
                <a:latin typeface="Times New Roman" pitchFamily="18" charset="0"/>
                <a:cs typeface="Times New Roman" pitchFamily="18" charset="0"/>
              </a:rPr>
              <a:t>The </a:t>
            </a:r>
            <a:r>
              <a:rPr lang="fr-FR" sz="1400" b="1" dirty="0" err="1">
                <a:solidFill>
                  <a:schemeClr val="accent1">
                    <a:lumMod val="75000"/>
                  </a:schemeClr>
                </a:solidFill>
                <a:latin typeface="Times New Roman" pitchFamily="18" charset="0"/>
                <a:cs typeface="Times New Roman" pitchFamily="18" charset="0"/>
              </a:rPr>
              <a:t>supporting</a:t>
            </a:r>
            <a:r>
              <a:rPr lang="fr-FR" sz="1400" b="1" dirty="0">
                <a:solidFill>
                  <a:schemeClr val="accent1">
                    <a:lumMod val="75000"/>
                  </a:schemeClr>
                </a:solidFill>
                <a:latin typeface="Times New Roman" pitchFamily="18" charset="0"/>
                <a:cs typeface="Times New Roman" pitchFamily="18" charset="0"/>
              </a:rPr>
              <a:t> sentences </a:t>
            </a:r>
          </a:p>
        </p:txBody>
      </p:sp>
      <p:sp>
        <p:nvSpPr>
          <p:cNvPr id="14" name="Parallélogramme 25"/>
          <p:cNvSpPr/>
          <p:nvPr/>
        </p:nvSpPr>
        <p:spPr>
          <a:xfrm>
            <a:off x="6804248" y="0"/>
            <a:ext cx="1836000" cy="576000"/>
          </a:xfrm>
          <a:prstGeom prst="parallelogram">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grpSp>
        <p:nvGrpSpPr>
          <p:cNvPr id="18" name="Group 58"/>
          <p:cNvGrpSpPr>
            <a:grpSpLocks/>
          </p:cNvGrpSpPr>
          <p:nvPr/>
        </p:nvGrpSpPr>
        <p:grpSpPr bwMode="auto">
          <a:xfrm rot="16200000" flipH="1">
            <a:off x="4194136" y="-691000"/>
            <a:ext cx="108000" cy="3096000"/>
            <a:chOff x="3424" y="1389"/>
            <a:chExt cx="182" cy="2132"/>
          </a:xfrm>
        </p:grpSpPr>
        <p:sp>
          <p:nvSpPr>
            <p:cNvPr id="19"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0"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8" name="مستطيل 27"/>
          <p:cNvSpPr/>
          <p:nvPr/>
        </p:nvSpPr>
        <p:spPr>
          <a:xfrm>
            <a:off x="6866308" y="28990"/>
            <a:ext cx="1666132" cy="807722"/>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 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p>
          <a:p>
            <a:pPr marL="0" lvl="1" algn="ctr"/>
            <a:r>
              <a:rPr lang="fr-FR" sz="1400" b="1" dirty="0">
                <a:solidFill>
                  <a:schemeClr val="bg1"/>
                </a:solidFill>
                <a:latin typeface="Times New Roman" pitchFamily="18" charset="0"/>
                <a:cs typeface="Times New Roman" pitchFamily="18" charset="0"/>
              </a:rPr>
              <a:t>sentence</a:t>
            </a:r>
          </a:p>
          <a:p>
            <a:pPr marL="0" lvl="1" algn="ctr">
              <a:lnSpc>
                <a:spcPct val="150000"/>
              </a:lnSpc>
            </a:pPr>
            <a:endParaRPr lang="fr-FR" sz="1400" b="1" dirty="0" smtClean="0">
              <a:solidFill>
                <a:schemeClr val="bg1"/>
              </a:solidFill>
              <a:latin typeface="Times New Roman" pitchFamily="18" charset="0"/>
              <a:cs typeface="Times New Roman" pitchFamily="18" charset="0"/>
            </a:endParaRPr>
          </a:p>
        </p:txBody>
      </p:sp>
      <p:grpSp>
        <p:nvGrpSpPr>
          <p:cNvPr id="36" name="Group 58"/>
          <p:cNvGrpSpPr>
            <a:grpSpLocks/>
          </p:cNvGrpSpPr>
          <p:nvPr/>
        </p:nvGrpSpPr>
        <p:grpSpPr bwMode="auto">
          <a:xfrm rot="16200000" flipH="1">
            <a:off x="6768136" y="-169000"/>
            <a:ext cx="108000" cy="2052000"/>
            <a:chOff x="3424" y="1389"/>
            <a:chExt cx="182" cy="2132"/>
          </a:xfrm>
        </p:grpSpPr>
        <p:sp>
          <p:nvSpPr>
            <p:cNvPr id="3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30" name="مستطيل 29"/>
          <p:cNvSpPr/>
          <p:nvPr/>
        </p:nvSpPr>
        <p:spPr>
          <a:xfrm>
            <a:off x="-32" y="634386"/>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sp>
        <p:nvSpPr>
          <p:cNvPr id="32" name="TextBox 16"/>
          <p:cNvSpPr txBox="1"/>
          <p:nvPr/>
        </p:nvSpPr>
        <p:spPr>
          <a:xfrm>
            <a:off x="611560" y="2564904"/>
            <a:ext cx="7920880" cy="2308324"/>
          </a:xfrm>
          <a:prstGeom prst="rect">
            <a:avLst/>
          </a:prstGeom>
          <a:noFill/>
        </p:spPr>
        <p:txBody>
          <a:bodyPr wrap="square" rtlCol="0">
            <a:spAutoFit/>
          </a:bodyPr>
          <a:lstStyle/>
          <a:p>
            <a:pPr indent="457200" algn="just">
              <a:lnSpc>
                <a:spcPct val="150000"/>
              </a:lnSpc>
            </a:pPr>
            <a:r>
              <a:rPr lang="fr-FR" sz="2400" b="1" dirty="0" smtClean="0">
                <a:solidFill>
                  <a:srgbClr val="663300"/>
                </a:solidFill>
                <a:latin typeface="Times New Roman" panose="02020603050405020304" pitchFamily="18" charset="0"/>
                <a:cs typeface="Times New Roman" panose="02020603050405020304" pitchFamily="18" charset="0"/>
              </a:rPr>
              <a:t>The concluding sentence </a:t>
            </a:r>
            <a:r>
              <a:rPr lang="en-US" sz="2400" b="1" dirty="0">
                <a:solidFill>
                  <a:srgbClr val="663300"/>
                </a:solidFill>
                <a:latin typeface="Times New Roman" panose="02020603050405020304" pitchFamily="18" charset="0"/>
                <a:cs typeface="Times New Roman" panose="02020603050405020304" pitchFamily="18" charset="0"/>
              </a:rPr>
              <a:t>is the last sentence in a paragraph. It restates the main idea of your </a:t>
            </a:r>
            <a:r>
              <a:rPr lang="en-US" sz="2400" b="1" dirty="0" smtClean="0">
                <a:solidFill>
                  <a:srgbClr val="663300"/>
                </a:solidFill>
                <a:latin typeface="Times New Roman" panose="02020603050405020304" pitchFamily="18" charset="0"/>
                <a:cs typeface="Times New Roman" panose="02020603050405020304" pitchFamily="18" charset="0"/>
              </a:rPr>
              <a:t>paragraph using different words , or just giving a final comment about the topic.</a:t>
            </a:r>
            <a:endParaRPr lang="fr-FR" sz="2400" b="1" dirty="0">
              <a:solidFill>
                <a:srgbClr val="663300"/>
              </a:solidFill>
              <a:latin typeface="Times New Roman" panose="02020603050405020304" pitchFamily="18" charset="0"/>
              <a:cs typeface="Times New Roman" panose="02020603050405020304" pitchFamily="18" charset="0"/>
            </a:endParaRPr>
          </a:p>
        </p:txBody>
      </p:sp>
      <p:sp>
        <p:nvSpPr>
          <p:cNvPr id="33" name="مستطيل 32"/>
          <p:cNvSpPr/>
          <p:nvPr/>
        </p:nvSpPr>
        <p:spPr>
          <a:xfrm>
            <a:off x="512408" y="1949931"/>
            <a:ext cx="4419632" cy="830997"/>
          </a:xfrm>
          <a:prstGeom prst="rect">
            <a:avLst/>
          </a:prstGeom>
        </p:spPr>
        <p:txBody>
          <a:bodyPr wrap="square">
            <a:spAutoFit/>
          </a:bodyPr>
          <a:lstStyle/>
          <a:p>
            <a:pPr algn="ct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The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concluding</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r>
              <a:rPr lang="fr-FR" sz="2400" dirty="0" smtClean="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sentence</a:t>
            </a: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a:p>
            <a:pPr algn="ctr"/>
            <a:endPar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endParaRPr>
          </a:p>
        </p:txBody>
      </p:sp>
      <p:pic>
        <p:nvPicPr>
          <p:cNvPr id="27" name="Picture 2" descr="C:\Users\must19\Desktop\taous ppt\Spheres\CRIMSON.png"/>
          <p:cNvPicPr>
            <a:picLocks noChangeAspect="1" noChangeArrowheads="1"/>
          </p:cNvPicPr>
          <p:nvPr/>
        </p:nvPicPr>
        <p:blipFill>
          <a:blip r:embed="rId4" cstate="print"/>
          <a:srcRect/>
          <a:stretch>
            <a:fillRect/>
          </a:stretch>
        </p:blipFill>
        <p:spPr bwMode="auto">
          <a:xfrm>
            <a:off x="5459107" y="643699"/>
            <a:ext cx="481045" cy="481045"/>
          </a:xfrm>
          <a:prstGeom prst="rect">
            <a:avLst/>
          </a:prstGeom>
          <a:ln>
            <a:noFill/>
          </a:ln>
          <a:effectLst>
            <a:outerShdw blurRad="190500" algn="tl" rotWithShape="0">
              <a:srgbClr val="000000">
                <a:alpha val="70000"/>
              </a:srgbClr>
            </a:outerShdw>
          </a:effec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1900"/>
                                        <p:tgtEl>
                                          <p:spTgt spid="36"/>
                                        </p:tgtEl>
                                      </p:cBhvr>
                                    </p:animEffect>
                                  </p:childTnLst>
                                </p:cTn>
                              </p:par>
                              <p:par>
                                <p:cTn id="8" presetID="63" presetClass="path" presetSubtype="0" accel="50000" decel="50000" fill="hold" nodeType="withEffect">
                                  <p:stCondLst>
                                    <p:cond delay="0"/>
                                  </p:stCondLst>
                                  <p:childTnLst>
                                    <p:animMotion origin="layout" path="M 0.00278 4.81481E-6 L 0.22327 0.00138 " pathEditMode="relative" rAng="0" ptsTypes="AA">
                                      <p:cBhvr>
                                        <p:cTn id="9" dur="1800" fill="hold"/>
                                        <p:tgtEl>
                                          <p:spTgt spid="27"/>
                                        </p:tgtEl>
                                        <p:attrNameLst>
                                          <p:attrName>ppt_x</p:attrName>
                                          <p:attrName>ppt_y</p:attrName>
                                        </p:attrNameLst>
                                      </p:cBhvr>
                                      <p:rCtr x="11024" y="69"/>
                                    </p:animMotion>
                                  </p:childTnLst>
                                </p:cTn>
                              </p:par>
                              <p:par>
                                <p:cTn id="10" presetID="1" presetClass="emph" presetSubtype="2" fill="hold" nodeType="withEffect">
                                  <p:stCondLst>
                                    <p:cond delay="0"/>
                                  </p:stCondLst>
                                  <p:childTnLst>
                                    <p:animClr clrSpc="rgb" dir="cw">
                                      <p:cBhvr>
                                        <p:cTn id="11" dur="2000" fill="hold"/>
                                        <p:tgtEl>
                                          <p:spTgt spid="13"/>
                                        </p:tgtEl>
                                        <p:attrNameLst>
                                          <p:attrName>fillcolor</p:attrName>
                                        </p:attrNameLst>
                                      </p:cBhvr>
                                      <p:to>
                                        <a:schemeClr val="accent1"/>
                                      </p:to>
                                    </p:animClr>
                                    <p:set>
                                      <p:cBhvr>
                                        <p:cTn id="12" dur="2000" fill="hold"/>
                                        <p:tgtEl>
                                          <p:spTgt spid="13"/>
                                        </p:tgtEl>
                                        <p:attrNameLst>
                                          <p:attrName>fill.type</p:attrName>
                                        </p:attrNameLst>
                                      </p:cBhvr>
                                      <p:to>
                                        <p:strVal val="solid"/>
                                      </p:to>
                                    </p:set>
                                    <p:set>
                                      <p:cBhvr>
                                        <p:cTn id="13" dur="2000" fill="hold"/>
                                        <p:tgtEl>
                                          <p:spTgt spid="13"/>
                                        </p:tgtEl>
                                        <p:attrNameLst>
                                          <p:attrName>fill.on</p:attrName>
                                        </p:attrNameLst>
                                      </p:cBhvr>
                                      <p:to>
                                        <p:strVal val="true"/>
                                      </p:to>
                                    </p:set>
                                  </p:childTnLst>
                                </p:cTn>
                              </p:par>
                              <p:par>
                                <p:cTn id="14" presetID="3" presetClass="emph" presetSubtype="2" fill="hold" grpId="0" nodeType="withEffect">
                                  <p:stCondLst>
                                    <p:cond delay="0"/>
                                  </p:stCondLst>
                                  <p:childTnLst>
                                    <p:animClr clrSpc="rgb" dir="cw">
                                      <p:cBhvr override="childStyle">
                                        <p:cTn id="15" dur="2000" fill="hold"/>
                                        <p:tgtEl>
                                          <p:spTgt spid="13"/>
                                        </p:tgtEl>
                                        <p:attrNameLst>
                                          <p:attrName>style.color</p:attrName>
                                        </p:attrNameLst>
                                      </p:cBhvr>
                                      <p:to>
                                        <a:schemeClr val="bg1"/>
                                      </p:to>
                                    </p:animClr>
                                  </p:childTnLst>
                                </p:cTn>
                              </p:par>
                              <p:par>
                                <p:cTn id="16" presetID="1" presetClass="emph" presetSubtype="2" fill="hold" nodeType="withEffect">
                                  <p:stCondLst>
                                    <p:cond delay="0"/>
                                  </p:stCondLst>
                                  <p:childTnLst>
                                    <p:animClr clrSpc="rgb" dir="cw">
                                      <p:cBhvr>
                                        <p:cTn id="17" dur="2000" fill="hold"/>
                                        <p:tgtEl>
                                          <p:spTgt spid="14"/>
                                        </p:tgtEl>
                                        <p:attrNameLst>
                                          <p:attrName>fillcolor</p:attrName>
                                        </p:attrNameLst>
                                      </p:cBhvr>
                                      <p:to>
                                        <a:schemeClr val="bg1"/>
                                      </p:to>
                                    </p:animClr>
                                    <p:set>
                                      <p:cBhvr>
                                        <p:cTn id="18" dur="2000" fill="hold"/>
                                        <p:tgtEl>
                                          <p:spTgt spid="14"/>
                                        </p:tgtEl>
                                        <p:attrNameLst>
                                          <p:attrName>fill.type</p:attrName>
                                        </p:attrNameLst>
                                      </p:cBhvr>
                                      <p:to>
                                        <p:strVal val="solid"/>
                                      </p:to>
                                    </p:set>
                                    <p:set>
                                      <p:cBhvr>
                                        <p:cTn id="19" dur="2000" fill="hold"/>
                                        <p:tgtEl>
                                          <p:spTgt spid="14"/>
                                        </p:tgtEl>
                                        <p:attrNameLst>
                                          <p:attrName>fill.on</p:attrName>
                                        </p:attrNameLst>
                                      </p:cBhvr>
                                      <p:to>
                                        <p:strVal val="true"/>
                                      </p:to>
                                    </p:set>
                                  </p:childTnLst>
                                </p:cTn>
                              </p:par>
                              <p:par>
                                <p:cTn id="20" presetID="3" presetClass="emph" presetSubtype="2" fill="hold" grpId="0" nodeType="withEffect">
                                  <p:stCondLst>
                                    <p:cond delay="0"/>
                                  </p:stCondLst>
                                  <p:childTnLst>
                                    <p:animClr clrSpc="rgb" dir="cw">
                                      <p:cBhvr override="childStyle">
                                        <p:cTn id="21" dur="2000" fill="hold"/>
                                        <p:tgtEl>
                                          <p:spTgt spid="28"/>
                                        </p:tgtEl>
                                        <p:attrNameLst>
                                          <p:attrName>style.color</p:attrName>
                                        </p:attrNameLst>
                                      </p:cBhvr>
                                      <p:to>
                                        <a:schemeClr val="hlink"/>
                                      </p:to>
                                    </p:animClr>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8"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471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4432"/>
            <a:ext cx="2517775" cy="668552"/>
            <a:chOff x="-17445" y="425215"/>
            <a:chExt cx="2517775" cy="668552"/>
          </a:xfrm>
        </p:grpSpPr>
        <p:pic>
          <p:nvPicPr>
            <p:cNvPr id="10"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25215"/>
              <a:ext cx="2500330"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 </a:t>
              </a:r>
              <a:endParaRPr lang="fr-FR" b="1" dirty="0">
                <a:solidFill>
                  <a:schemeClr val="bg1"/>
                </a:solidFill>
                <a:latin typeface="Times New Roman" pitchFamily="18" charset="0"/>
                <a:cs typeface="Times New Roman" pitchFamily="18" charset="0"/>
              </a:endParaRPr>
            </a:p>
          </p:txBody>
        </p:sp>
      </p:grpSp>
      <p:sp>
        <p:nvSpPr>
          <p:cNvPr id="12" name="Parallélogramme 23"/>
          <p:cNvSpPr/>
          <p:nvPr/>
        </p:nvSpPr>
        <p:spPr>
          <a:xfrm>
            <a:off x="3131840" y="-24"/>
            <a:ext cx="1836000" cy="576000"/>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topic</a:t>
            </a:r>
            <a:r>
              <a:rPr lang="fr-FR" sz="1400" b="1" dirty="0">
                <a:solidFill>
                  <a:schemeClr val="bg1"/>
                </a:solidFill>
                <a:latin typeface="Times New Roman" pitchFamily="18" charset="0"/>
                <a:cs typeface="Times New Roman" pitchFamily="18" charset="0"/>
              </a:rPr>
              <a:t> sentence </a:t>
            </a:r>
          </a:p>
        </p:txBody>
      </p:sp>
      <p:sp>
        <p:nvSpPr>
          <p:cNvPr id="13" name="Parallélogramme 24"/>
          <p:cNvSpPr/>
          <p:nvPr/>
        </p:nvSpPr>
        <p:spPr>
          <a:xfrm>
            <a:off x="4968248" y="-24"/>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supporting</a:t>
            </a:r>
            <a:r>
              <a:rPr lang="fr-FR" sz="1400" b="1" dirty="0">
                <a:solidFill>
                  <a:schemeClr val="bg1"/>
                </a:solidFill>
                <a:latin typeface="Times New Roman" pitchFamily="18" charset="0"/>
                <a:cs typeface="Times New Roman" pitchFamily="18" charset="0"/>
              </a:rPr>
              <a:t> sentences </a:t>
            </a:r>
          </a:p>
        </p:txBody>
      </p:sp>
      <p:sp>
        <p:nvSpPr>
          <p:cNvPr id="14" name="Parallélogramme 25"/>
          <p:cNvSpPr/>
          <p:nvPr/>
        </p:nvSpPr>
        <p:spPr>
          <a:xfrm>
            <a:off x="6804248" y="0"/>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grpSp>
        <p:nvGrpSpPr>
          <p:cNvPr id="18" name="Group 58"/>
          <p:cNvGrpSpPr>
            <a:grpSpLocks/>
          </p:cNvGrpSpPr>
          <p:nvPr/>
        </p:nvGrpSpPr>
        <p:grpSpPr bwMode="auto">
          <a:xfrm rot="16200000" flipH="1">
            <a:off x="3790678" y="173232"/>
            <a:ext cx="108000" cy="1260000"/>
            <a:chOff x="3424" y="1389"/>
            <a:chExt cx="182" cy="2132"/>
          </a:xfrm>
        </p:grpSpPr>
        <p:sp>
          <p:nvSpPr>
            <p:cNvPr id="19"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0"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8" name="مستطيل 27"/>
          <p:cNvSpPr/>
          <p:nvPr/>
        </p:nvSpPr>
        <p:spPr>
          <a:xfrm>
            <a:off x="6866308" y="44624"/>
            <a:ext cx="1666132" cy="807722"/>
          </a:xfrm>
          <a:prstGeom prst="rect">
            <a:avLst/>
          </a:prstGeom>
        </p:spPr>
        <p:txBody>
          <a:bodyPr wrap="square">
            <a:spAutoFit/>
          </a:bodyPr>
          <a:lstStyle/>
          <a:p>
            <a:pPr marL="0" lvl="1" algn="ctr"/>
            <a:r>
              <a:rPr lang="fr-FR" sz="1400" b="1" dirty="0">
                <a:solidFill>
                  <a:schemeClr val="accent1">
                    <a:lumMod val="50000"/>
                  </a:schemeClr>
                </a:solidFill>
                <a:latin typeface="Times New Roman" pitchFamily="18" charset="0"/>
                <a:cs typeface="Times New Roman" pitchFamily="18" charset="0"/>
              </a:rPr>
              <a:t> </a:t>
            </a: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p>
          <a:p>
            <a:pPr marL="0" lvl="1" algn="ctr"/>
            <a:r>
              <a:rPr lang="fr-FR" sz="1400" b="1" dirty="0">
                <a:solidFill>
                  <a:schemeClr val="bg1"/>
                </a:solidFill>
                <a:latin typeface="Times New Roman" pitchFamily="18" charset="0"/>
                <a:cs typeface="Times New Roman" pitchFamily="18" charset="0"/>
              </a:rPr>
              <a:t>sentence</a:t>
            </a:r>
          </a:p>
          <a:p>
            <a:pPr marL="0" lvl="1" algn="ctr">
              <a:lnSpc>
                <a:spcPct val="150000"/>
              </a:lnSpc>
            </a:pPr>
            <a:endParaRPr lang="fr-FR" sz="1400" b="1" dirty="0" smtClean="0">
              <a:solidFill>
                <a:schemeClr val="accent1">
                  <a:lumMod val="50000"/>
                </a:schemeClr>
              </a:solidFill>
              <a:latin typeface="Times New Roman" pitchFamily="18" charset="0"/>
              <a:cs typeface="Times New Roman" pitchFamily="18" charset="0"/>
            </a:endParaRPr>
          </a:p>
        </p:txBody>
      </p:sp>
      <p:grpSp>
        <p:nvGrpSpPr>
          <p:cNvPr id="36" name="Group 58"/>
          <p:cNvGrpSpPr>
            <a:grpSpLocks/>
          </p:cNvGrpSpPr>
          <p:nvPr/>
        </p:nvGrpSpPr>
        <p:grpSpPr bwMode="auto">
          <a:xfrm rot="16200000" flipH="1">
            <a:off x="5995124" y="-816768"/>
            <a:ext cx="108000" cy="3240000"/>
            <a:chOff x="3424" y="1389"/>
            <a:chExt cx="182" cy="2132"/>
          </a:xfrm>
        </p:grpSpPr>
        <p:sp>
          <p:nvSpPr>
            <p:cNvPr id="3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39" name="Picture 2" descr="C:\Users\must19\Desktop\taous ppt\Spheres\CRIMSON.png"/>
          <p:cNvPicPr>
            <a:picLocks noChangeAspect="1" noChangeArrowheads="1"/>
          </p:cNvPicPr>
          <p:nvPr/>
        </p:nvPicPr>
        <p:blipFill>
          <a:blip r:embed="rId4" cstate="print"/>
          <a:srcRect/>
          <a:stretch>
            <a:fillRect/>
          </a:stretch>
        </p:blipFill>
        <p:spPr bwMode="auto">
          <a:xfrm>
            <a:off x="7475331" y="571691"/>
            <a:ext cx="481045" cy="481045"/>
          </a:xfrm>
          <a:prstGeom prst="rect">
            <a:avLst/>
          </a:prstGeom>
          <a:ln>
            <a:noFill/>
          </a:ln>
          <a:effectLst>
            <a:outerShdw blurRad="190500" algn="tl" rotWithShape="0">
              <a:srgbClr val="000000">
                <a:alpha val="70000"/>
              </a:srgbClr>
            </a:outerShdw>
          </a:effectLst>
        </p:spPr>
      </p:pic>
      <p:sp>
        <p:nvSpPr>
          <p:cNvPr id="30" name="مستطيل 29"/>
          <p:cNvSpPr/>
          <p:nvPr/>
        </p:nvSpPr>
        <p:spPr>
          <a:xfrm>
            <a:off x="-32" y="580618"/>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sp>
        <p:nvSpPr>
          <p:cNvPr id="25" name="TextBox 16"/>
          <p:cNvSpPr txBox="1"/>
          <p:nvPr/>
        </p:nvSpPr>
        <p:spPr>
          <a:xfrm>
            <a:off x="395536" y="1628800"/>
            <a:ext cx="8229670" cy="6247864"/>
          </a:xfrm>
          <a:prstGeom prst="rect">
            <a:avLst/>
          </a:prstGeom>
          <a:noFill/>
        </p:spPr>
        <p:txBody>
          <a:bodyPr wrap="square" rtlCol="0">
            <a:spAutoFit/>
          </a:bodyPr>
          <a:lstStyle/>
          <a:p>
            <a:pPr algn="ctr"/>
            <a:r>
              <a:rPr lang="en-US" sz="1600" b="1" dirty="0">
                <a:solidFill>
                  <a:srgbClr val="663300"/>
                </a:solidFill>
                <a:latin typeface="Times New Roman" panose="02020603050405020304" pitchFamily="18" charset="0"/>
                <a:cs typeface="Times New Roman" panose="02020603050405020304" pitchFamily="18" charset="0"/>
              </a:rPr>
              <a:t>The Best Place To Live</a:t>
            </a:r>
          </a:p>
          <a:p>
            <a:pPr indent="504000" algn="just">
              <a:lnSpc>
                <a:spcPct val="150000"/>
              </a:lnSpc>
            </a:pPr>
            <a:r>
              <a:rPr lang="en-US" sz="1600" b="1" dirty="0" smtClean="0">
                <a:solidFill>
                  <a:srgbClr val="663300"/>
                </a:solidFill>
                <a:latin typeface="Times New Roman" panose="02020603050405020304" pitchFamily="18" charset="0"/>
                <a:cs typeface="Times New Roman" panose="02020603050405020304" pitchFamily="18" charset="0"/>
              </a:rPr>
              <a:t>Canada is one of the best countries in the </a:t>
            </a:r>
            <a:r>
              <a:rPr lang="en-US" sz="1600" b="1" dirty="0">
                <a:solidFill>
                  <a:srgbClr val="663300"/>
                </a:solidFill>
                <a:latin typeface="Times New Roman" panose="02020603050405020304" pitchFamily="18" charset="0"/>
                <a:cs typeface="Times New Roman" panose="02020603050405020304" pitchFamily="18" charset="0"/>
              </a:rPr>
              <a:t>world due to its health </a:t>
            </a:r>
            <a:r>
              <a:rPr lang="en-US" sz="1600" b="1" dirty="0" smtClean="0">
                <a:solidFill>
                  <a:srgbClr val="663300"/>
                </a:solidFill>
                <a:latin typeface="Times New Roman" panose="02020603050405020304" pitchFamily="18" charset="0"/>
                <a:cs typeface="Times New Roman" panose="02020603050405020304" pitchFamily="18" charset="0"/>
              </a:rPr>
              <a:t>care system</a:t>
            </a:r>
            <a:r>
              <a:rPr lang="en-US" sz="1600" b="1" dirty="0">
                <a:solidFill>
                  <a:srgbClr val="663300"/>
                </a:solidFill>
                <a:latin typeface="Times New Roman" panose="02020603050405020304" pitchFamily="18" charset="0"/>
                <a:cs typeface="Times New Roman" panose="02020603050405020304" pitchFamily="18" charset="0"/>
              </a:rPr>
              <a:t>, standard of education, and </a:t>
            </a:r>
            <a:r>
              <a:rPr lang="en-US" sz="1600" b="1" dirty="0" smtClean="0">
                <a:solidFill>
                  <a:srgbClr val="663300"/>
                </a:solidFill>
                <a:latin typeface="Times New Roman" panose="02020603050405020304" pitchFamily="18" charset="0"/>
                <a:cs typeface="Times New Roman" panose="02020603050405020304" pitchFamily="18" charset="0"/>
              </a:rPr>
              <a:t>its urban </a:t>
            </a:r>
            <a:r>
              <a:rPr lang="en-US" sz="1600" b="1" dirty="0">
                <a:solidFill>
                  <a:srgbClr val="663300"/>
                </a:solidFill>
                <a:latin typeface="Times New Roman" panose="02020603050405020304" pitchFamily="18" charset="0"/>
                <a:cs typeface="Times New Roman" panose="02020603050405020304" pitchFamily="18" charset="0"/>
              </a:rPr>
              <a:t>centres. First, Canada has a universal </a:t>
            </a:r>
            <a:r>
              <a:rPr lang="en-US" sz="1600" b="1" dirty="0" smtClean="0">
                <a:solidFill>
                  <a:srgbClr val="663300"/>
                </a:solidFill>
                <a:latin typeface="Times New Roman" panose="02020603050405020304" pitchFamily="18" charset="0"/>
                <a:cs typeface="Times New Roman" panose="02020603050405020304" pitchFamily="18" charset="0"/>
              </a:rPr>
              <a:t>health</a:t>
            </a:r>
            <a:r>
              <a:rPr lang="en-US" sz="1600" b="1" dirty="0">
                <a:solidFill>
                  <a:srgbClr val="663300"/>
                </a:solidFill>
                <a:latin typeface="Times New Roman" panose="02020603050405020304" pitchFamily="18" charset="0"/>
                <a:cs typeface="Times New Roman" panose="02020603050405020304" pitchFamily="18" charset="0"/>
              </a:rPr>
              <a:t> </a:t>
            </a:r>
            <a:r>
              <a:rPr lang="en-US" sz="1600" b="1" dirty="0" smtClean="0">
                <a:solidFill>
                  <a:srgbClr val="663300"/>
                </a:solidFill>
                <a:latin typeface="Times New Roman" panose="02020603050405020304" pitchFamily="18" charset="0"/>
                <a:cs typeface="Times New Roman" panose="02020603050405020304" pitchFamily="18" charset="0"/>
              </a:rPr>
              <a:t>care </a:t>
            </a:r>
            <a:r>
              <a:rPr lang="en-US" sz="1600" b="1" dirty="0">
                <a:solidFill>
                  <a:srgbClr val="663300"/>
                </a:solidFill>
                <a:latin typeface="Times New Roman" panose="02020603050405020304" pitchFamily="18" charset="0"/>
                <a:cs typeface="Times New Roman" panose="02020603050405020304" pitchFamily="18" charset="0"/>
              </a:rPr>
              <a:t>system which “comprehensive coverage for </a:t>
            </a:r>
            <a:r>
              <a:rPr lang="en-US" sz="1600" b="1" dirty="0" smtClean="0">
                <a:solidFill>
                  <a:srgbClr val="663300"/>
                </a:solidFill>
                <a:latin typeface="Times New Roman" panose="02020603050405020304" pitchFamily="18" charset="0"/>
                <a:cs typeface="Times New Roman" panose="02020603050405020304" pitchFamily="18" charset="0"/>
              </a:rPr>
              <a:t>medically necessary </a:t>
            </a:r>
            <a:r>
              <a:rPr lang="en-US" sz="1600" b="1" dirty="0">
                <a:solidFill>
                  <a:srgbClr val="663300"/>
                </a:solidFill>
                <a:latin typeface="Times New Roman" panose="02020603050405020304" pitchFamily="18" charset="0"/>
                <a:cs typeface="Times New Roman" panose="02020603050405020304" pitchFamily="18" charset="0"/>
              </a:rPr>
              <a:t>hospital and </a:t>
            </a:r>
            <a:r>
              <a:rPr lang="en-US" sz="1600" b="1" dirty="0" smtClean="0">
                <a:solidFill>
                  <a:srgbClr val="663300"/>
                </a:solidFill>
                <a:latin typeface="Times New Roman" panose="02020603050405020304" pitchFamily="18" charset="0"/>
                <a:cs typeface="Times New Roman" panose="02020603050405020304" pitchFamily="18" charset="0"/>
              </a:rPr>
              <a:t>physician services</a:t>
            </a:r>
            <a:r>
              <a:rPr lang="en-US" sz="1600" b="1" dirty="0">
                <a:solidFill>
                  <a:srgbClr val="663300"/>
                </a:solidFill>
                <a:latin typeface="Times New Roman" panose="02020603050405020304" pitchFamily="18" charset="0"/>
                <a:cs typeface="Times New Roman" panose="02020603050405020304" pitchFamily="18" charset="0"/>
              </a:rPr>
              <a:t>” (Health Canada). This allows all Canadians to have access to </a:t>
            </a:r>
            <a:r>
              <a:rPr lang="en-US" sz="1600" b="1" dirty="0" smtClean="0">
                <a:solidFill>
                  <a:srgbClr val="663300"/>
                </a:solidFill>
                <a:latin typeface="Times New Roman" panose="02020603050405020304" pitchFamily="18" charset="0"/>
                <a:cs typeface="Times New Roman" panose="02020603050405020304" pitchFamily="18" charset="0"/>
              </a:rPr>
              <a:t>medical services</a:t>
            </a:r>
            <a:r>
              <a:rPr lang="en-US" sz="1600" b="1" dirty="0">
                <a:solidFill>
                  <a:srgbClr val="663300"/>
                </a:solidFill>
                <a:latin typeface="Times New Roman" panose="02020603050405020304" pitchFamily="18" charset="0"/>
                <a:cs typeface="Times New Roman" panose="02020603050405020304" pitchFamily="18" charset="0"/>
              </a:rPr>
              <a:t> </a:t>
            </a:r>
            <a:r>
              <a:rPr lang="en-US" sz="1600" b="1" dirty="0" smtClean="0">
                <a:solidFill>
                  <a:srgbClr val="663300"/>
                </a:solidFill>
                <a:latin typeface="Times New Roman" panose="02020603050405020304" pitchFamily="18" charset="0"/>
                <a:cs typeface="Times New Roman" panose="02020603050405020304" pitchFamily="18" charset="0"/>
              </a:rPr>
              <a:t>regardless </a:t>
            </a:r>
            <a:r>
              <a:rPr lang="en-US" sz="1600" b="1" dirty="0">
                <a:solidFill>
                  <a:srgbClr val="663300"/>
                </a:solidFill>
                <a:latin typeface="Times New Roman" panose="02020603050405020304" pitchFamily="18" charset="0"/>
                <a:cs typeface="Times New Roman" panose="02020603050405020304" pitchFamily="18" charset="0"/>
              </a:rPr>
              <a:t>of their income or geographical location in the country. Second, Canada has </a:t>
            </a:r>
            <a:r>
              <a:rPr lang="en-US" sz="1600" b="1" dirty="0" smtClean="0">
                <a:solidFill>
                  <a:srgbClr val="663300"/>
                </a:solidFill>
                <a:latin typeface="Times New Roman" panose="02020603050405020304" pitchFamily="18" charset="0"/>
                <a:cs typeface="Times New Roman" panose="02020603050405020304" pitchFamily="18" charset="0"/>
              </a:rPr>
              <a:t>a high </a:t>
            </a:r>
            <a:r>
              <a:rPr lang="en-US" sz="1600" b="1" dirty="0">
                <a:solidFill>
                  <a:srgbClr val="663300"/>
                </a:solidFill>
                <a:latin typeface="Times New Roman" panose="02020603050405020304" pitchFamily="18" charset="0"/>
                <a:cs typeface="Times New Roman" panose="02020603050405020304" pitchFamily="18" charset="0"/>
              </a:rPr>
              <a:t>standard </a:t>
            </a:r>
            <a:r>
              <a:rPr lang="en-US" sz="1600" b="1" dirty="0" smtClean="0">
                <a:solidFill>
                  <a:srgbClr val="663300"/>
                </a:solidFill>
                <a:latin typeface="Times New Roman" panose="02020603050405020304" pitchFamily="18" charset="0"/>
                <a:cs typeface="Times New Roman" panose="02020603050405020304" pitchFamily="18" charset="0"/>
              </a:rPr>
              <a:t>of education </a:t>
            </a:r>
            <a:r>
              <a:rPr lang="en-US" sz="1600" b="1" dirty="0">
                <a:solidFill>
                  <a:srgbClr val="663300"/>
                </a:solidFill>
                <a:latin typeface="Times New Roman" panose="02020603050405020304" pitchFamily="18" charset="0"/>
                <a:cs typeface="Times New Roman" panose="02020603050405020304" pitchFamily="18" charset="0"/>
              </a:rPr>
              <a:t>that is also publically funded by all levels of government </a:t>
            </a:r>
            <a:r>
              <a:rPr lang="en-US" sz="1600" b="1" dirty="0" smtClean="0">
                <a:solidFill>
                  <a:srgbClr val="663300"/>
                </a:solidFill>
                <a:latin typeface="Times New Roman" panose="02020603050405020304" pitchFamily="18" charset="0"/>
                <a:cs typeface="Times New Roman" panose="02020603050405020304" pitchFamily="18" charset="0"/>
              </a:rPr>
              <a:t>from kindergarten </a:t>
            </a:r>
            <a:r>
              <a:rPr lang="en-US" sz="1600" b="1" dirty="0">
                <a:solidFill>
                  <a:srgbClr val="663300"/>
                </a:solidFill>
                <a:latin typeface="Times New Roman" panose="02020603050405020304" pitchFamily="18" charset="0"/>
                <a:cs typeface="Times New Roman" panose="02020603050405020304" pitchFamily="18" charset="0"/>
              </a:rPr>
              <a:t>to secondary levels and </a:t>
            </a:r>
            <a:r>
              <a:rPr lang="en-US" sz="1600" b="1" dirty="0" smtClean="0">
                <a:solidFill>
                  <a:srgbClr val="663300"/>
                </a:solidFill>
                <a:latin typeface="Times New Roman" panose="02020603050405020304" pitchFamily="18" charset="0"/>
                <a:cs typeface="Times New Roman" panose="02020603050405020304" pitchFamily="18" charset="0"/>
              </a:rPr>
              <a:t>has resulted </a:t>
            </a:r>
            <a:r>
              <a:rPr lang="en-US" sz="1600" b="1" dirty="0">
                <a:solidFill>
                  <a:srgbClr val="663300"/>
                </a:solidFill>
                <a:latin typeface="Times New Roman" panose="02020603050405020304" pitchFamily="18" charset="0"/>
                <a:cs typeface="Times New Roman" panose="02020603050405020304" pitchFamily="18" charset="0"/>
              </a:rPr>
              <a:t>in a 99% national literacy </a:t>
            </a:r>
            <a:r>
              <a:rPr lang="en-US" sz="1600" b="1" dirty="0" smtClean="0">
                <a:solidFill>
                  <a:srgbClr val="663300"/>
                </a:solidFill>
                <a:latin typeface="Times New Roman" panose="02020603050405020304" pitchFamily="18" charset="0"/>
                <a:cs typeface="Times New Roman" panose="02020603050405020304" pitchFamily="18" charset="0"/>
              </a:rPr>
              <a:t>rate (“</a:t>
            </a:r>
            <a:r>
              <a:rPr lang="en-US" sz="1600" b="1" dirty="0">
                <a:solidFill>
                  <a:srgbClr val="663300"/>
                </a:solidFill>
                <a:latin typeface="Times New Roman" panose="02020603050405020304" pitchFamily="18" charset="0"/>
                <a:cs typeface="Times New Roman" panose="02020603050405020304" pitchFamily="18" charset="0"/>
              </a:rPr>
              <a:t>Education in Canada”). Finally, Canada's cities are clean and </a:t>
            </a:r>
            <a:r>
              <a:rPr lang="en-US" sz="1600" b="1" dirty="0" smtClean="0">
                <a:solidFill>
                  <a:srgbClr val="663300"/>
                </a:solidFill>
                <a:latin typeface="Times New Roman" panose="02020603050405020304" pitchFamily="18" charset="0"/>
                <a:cs typeface="Times New Roman" panose="02020603050405020304" pitchFamily="18" charset="0"/>
              </a:rPr>
              <a:t>efficiently managed </a:t>
            </a:r>
            <a:r>
              <a:rPr lang="en-US" sz="1600" b="1" dirty="0">
                <a:solidFill>
                  <a:srgbClr val="663300"/>
                </a:solidFill>
                <a:latin typeface="Times New Roman" panose="02020603050405020304" pitchFamily="18" charset="0"/>
                <a:cs typeface="Times New Roman" panose="02020603050405020304" pitchFamily="18" charset="0"/>
              </a:rPr>
              <a:t>with both Calgary, Alberta and Ottawa, Ontario ranking first and fourth on the Sierra Club’s </a:t>
            </a:r>
            <a:r>
              <a:rPr lang="en-US" sz="1600" b="1" dirty="0" smtClean="0">
                <a:solidFill>
                  <a:srgbClr val="663300"/>
                </a:solidFill>
                <a:latin typeface="Times New Roman" panose="02020603050405020304" pitchFamily="18" charset="0"/>
                <a:cs typeface="Times New Roman" panose="02020603050405020304" pitchFamily="18" charset="0"/>
              </a:rPr>
              <a:t>cleanest cities </a:t>
            </a:r>
            <a:r>
              <a:rPr lang="en-US" sz="1600" b="1" dirty="0">
                <a:solidFill>
                  <a:srgbClr val="663300"/>
                </a:solidFill>
                <a:latin typeface="Times New Roman" panose="02020603050405020304" pitchFamily="18" charset="0"/>
                <a:cs typeface="Times New Roman" panose="02020603050405020304" pitchFamily="18" charset="0"/>
              </a:rPr>
              <a:t>in the world (“Cleanest Cities”). Overall, Canada has more to offer with its health care, education, </a:t>
            </a:r>
            <a:r>
              <a:rPr lang="en-US" sz="1600" b="1" dirty="0" smtClean="0">
                <a:solidFill>
                  <a:srgbClr val="663300"/>
                </a:solidFill>
                <a:latin typeface="Times New Roman" panose="02020603050405020304" pitchFamily="18" charset="0"/>
                <a:cs typeface="Times New Roman" panose="02020603050405020304" pitchFamily="18" charset="0"/>
              </a:rPr>
              <a:t>and cities </a:t>
            </a:r>
            <a:r>
              <a:rPr lang="en-US" sz="1600" b="1" dirty="0">
                <a:solidFill>
                  <a:srgbClr val="663300"/>
                </a:solidFill>
                <a:latin typeface="Times New Roman" panose="02020603050405020304" pitchFamily="18" charset="0"/>
                <a:cs typeface="Times New Roman" panose="02020603050405020304" pitchFamily="18" charset="0"/>
              </a:rPr>
              <a:t>that would be a wonderful for anyone anywhere on </a:t>
            </a:r>
            <a:r>
              <a:rPr lang="en-US" sz="1600" b="1" dirty="0" smtClean="0">
                <a:solidFill>
                  <a:srgbClr val="663300"/>
                </a:solidFill>
                <a:latin typeface="Times New Roman" panose="02020603050405020304" pitchFamily="18" charset="0"/>
                <a:cs typeface="Times New Roman" panose="02020603050405020304" pitchFamily="18" charset="0"/>
              </a:rPr>
              <a:t>the planet </a:t>
            </a:r>
            <a:r>
              <a:rPr lang="en-US" sz="1600" b="1" dirty="0">
                <a:solidFill>
                  <a:srgbClr val="663300"/>
                </a:solidFill>
                <a:latin typeface="Times New Roman" panose="02020603050405020304" pitchFamily="18" charset="0"/>
                <a:cs typeface="Times New Roman" panose="02020603050405020304" pitchFamily="18" charset="0"/>
              </a:rPr>
              <a:t>or in orbit above it.</a:t>
            </a:r>
          </a:p>
          <a:p>
            <a:pPr algn="just">
              <a:lnSpc>
                <a:spcPct val="150000"/>
              </a:lnSpc>
            </a:pPr>
            <a:endParaRPr lang="en-US" sz="1600" b="1" dirty="0">
              <a:solidFill>
                <a:srgbClr val="663300"/>
              </a:solidFill>
              <a:latin typeface="Times New Roman" panose="02020603050405020304" pitchFamily="18" charset="0"/>
              <a:cs typeface="Times New Roman" panose="02020603050405020304" pitchFamily="18" charset="0"/>
            </a:endParaRPr>
          </a:p>
          <a:p>
            <a:pPr algn="just">
              <a:lnSpc>
                <a:spcPct val="150000"/>
              </a:lnSpc>
            </a:pPr>
            <a:endParaRPr lang="en-US" sz="1600" b="1" dirty="0">
              <a:solidFill>
                <a:srgbClr val="663300"/>
              </a:solidFill>
              <a:latin typeface="Times New Roman" panose="02020603050405020304" pitchFamily="18" charset="0"/>
              <a:cs typeface="Times New Roman" panose="02020603050405020304" pitchFamily="18" charset="0"/>
            </a:endParaRPr>
          </a:p>
          <a:p>
            <a:pPr algn="just">
              <a:lnSpc>
                <a:spcPct val="150000"/>
              </a:lnSpc>
            </a:pPr>
            <a:endParaRPr lang="en-US" sz="1600" b="1" dirty="0">
              <a:solidFill>
                <a:srgbClr val="663300"/>
              </a:solidFill>
              <a:latin typeface="Times New Roman" panose="02020603050405020304" pitchFamily="18" charset="0"/>
              <a:cs typeface="Times New Roman" panose="02020603050405020304" pitchFamily="18" charset="0"/>
            </a:endParaRPr>
          </a:p>
          <a:p>
            <a:pPr algn="just">
              <a:lnSpc>
                <a:spcPct val="150000"/>
              </a:lnSpc>
            </a:pPr>
            <a:endParaRPr lang="en-US" sz="1600" b="1" dirty="0">
              <a:solidFill>
                <a:srgbClr val="663300"/>
              </a:solidFill>
              <a:latin typeface="Times New Roman" panose="02020603050405020304" pitchFamily="18" charset="0"/>
              <a:cs typeface="Times New Roman" panose="02020603050405020304" pitchFamily="18" charset="0"/>
            </a:endParaRPr>
          </a:p>
          <a:p>
            <a:pPr algn="just">
              <a:lnSpc>
                <a:spcPct val="150000"/>
              </a:lnSpc>
            </a:pPr>
            <a:endParaRPr lang="en-US" sz="1600" b="1" dirty="0">
              <a:solidFill>
                <a:srgbClr val="663300"/>
              </a:solidFill>
              <a:latin typeface="Times New Roman" panose="02020603050405020304" pitchFamily="18" charset="0"/>
              <a:cs typeface="Times New Roman" panose="02020603050405020304" pitchFamily="18" charset="0"/>
            </a:endParaRPr>
          </a:p>
        </p:txBody>
      </p:sp>
      <p:sp>
        <p:nvSpPr>
          <p:cNvPr id="26" name="TextBox 1"/>
          <p:cNvSpPr txBox="1"/>
          <p:nvPr/>
        </p:nvSpPr>
        <p:spPr>
          <a:xfrm>
            <a:off x="539552" y="1268760"/>
            <a:ext cx="1800200" cy="523220"/>
          </a:xfrm>
          <a:prstGeom prst="rect">
            <a:avLst/>
          </a:prstGeom>
          <a:noFill/>
        </p:spPr>
        <p:txBody>
          <a:bodyPr wrap="square" rtlCol="0">
            <a:spAutoFit/>
          </a:bodyPr>
          <a:lstStyle/>
          <a:p>
            <a:r>
              <a:rPr lang="fr-FR" sz="28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Example</a:t>
            </a:r>
            <a:r>
              <a:rPr lang="fr-FR" sz="2800" b="1" dirty="0" smtClean="0">
                <a:latin typeface="Times New Roman" panose="02020603050405020304" pitchFamily="18" charset="0"/>
                <a:cs typeface="Times New Roman" panose="02020603050405020304" pitchFamily="18" charset="0"/>
              </a:rPr>
              <a:t> </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3790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61"/>
          <p:cNvCxnSpPr/>
          <p:nvPr/>
        </p:nvCxnSpPr>
        <p:spPr>
          <a:xfrm>
            <a:off x="3143240" y="785794"/>
            <a:ext cx="4716000" cy="0"/>
          </a:xfrm>
          <a:prstGeom prst="straightConnector1">
            <a:avLst/>
          </a:prstGeom>
          <a:ln w="57150">
            <a:headEnd type="none" w="med" len="med"/>
            <a:tailEnd type="triangle" w="med" len="med"/>
          </a:ln>
        </p:spPr>
        <p:style>
          <a:lnRef idx="3">
            <a:schemeClr val="accent1"/>
          </a:lnRef>
          <a:fillRef idx="0">
            <a:schemeClr val="accent1"/>
          </a:fillRef>
          <a:effectRef idx="2">
            <a:schemeClr val="accent1"/>
          </a:effectRef>
          <a:fontRef idx="minor">
            <a:schemeClr val="tx1"/>
          </a:fontRef>
        </p:style>
      </p:cxnSp>
      <p:grpSp>
        <p:nvGrpSpPr>
          <p:cNvPr id="5" name="Group 58"/>
          <p:cNvGrpSpPr>
            <a:grpSpLocks/>
          </p:cNvGrpSpPr>
          <p:nvPr/>
        </p:nvGrpSpPr>
        <p:grpSpPr bwMode="auto">
          <a:xfrm rot="16200000" flipH="1">
            <a:off x="2806298" y="443232"/>
            <a:ext cx="108000" cy="720000"/>
            <a:chOff x="3424" y="1389"/>
            <a:chExt cx="182" cy="2132"/>
          </a:xfrm>
        </p:grpSpPr>
        <p:sp>
          <p:nvSpPr>
            <p:cNvPr id="6"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sp>
          <p:nvSpPr>
            <p:cNvPr id="7"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sz="1600" b="1">
                <a:latin typeface="Times New Roman" pitchFamily="18" charset="0"/>
                <a:cs typeface="Times New Roman" pitchFamily="18" charset="0"/>
              </a:endParaRPr>
            </a:p>
          </p:txBody>
        </p:sp>
      </p:grpSp>
      <p:sp>
        <p:nvSpPr>
          <p:cNvPr id="8" name="TextBox 104"/>
          <p:cNvSpPr txBox="1"/>
          <p:nvPr/>
        </p:nvSpPr>
        <p:spPr>
          <a:xfrm>
            <a:off x="-9524" y="430369"/>
            <a:ext cx="2357422" cy="338554"/>
          </a:xfrm>
          <a:prstGeom prst="rect">
            <a:avLst/>
          </a:prstGeom>
          <a:noFill/>
        </p:spPr>
        <p:txBody>
          <a:bodyPr wrap="square" rtlCol="0">
            <a:spAutoFit/>
          </a:bodyPr>
          <a:lstStyle/>
          <a:p>
            <a:pPr algn="ctr"/>
            <a:r>
              <a:rPr lang="fr-FR" sz="1600" b="1" dirty="0" smtClean="0">
                <a:solidFill>
                  <a:schemeClr val="bg1"/>
                </a:solidFill>
                <a:latin typeface="Times New Roman" pitchFamily="18" charset="0"/>
                <a:cs typeface="Times New Roman" pitchFamily="18" charset="0"/>
              </a:rPr>
              <a:t>Introduction</a:t>
            </a:r>
            <a:endParaRPr lang="fr-FR" sz="1600" b="1" dirty="0">
              <a:solidFill>
                <a:schemeClr val="bg1"/>
              </a:solidFill>
              <a:latin typeface="Times New Roman" pitchFamily="18" charset="0"/>
              <a:cs typeface="Times New Roman" pitchFamily="18" charset="0"/>
            </a:endParaRPr>
          </a:p>
        </p:txBody>
      </p:sp>
      <p:grpSp>
        <p:nvGrpSpPr>
          <p:cNvPr id="9" name="Groupe 19"/>
          <p:cNvGrpSpPr/>
          <p:nvPr/>
        </p:nvGrpSpPr>
        <p:grpSpPr>
          <a:xfrm>
            <a:off x="-17445" y="474432"/>
            <a:ext cx="2517775" cy="668552"/>
            <a:chOff x="-17445" y="425215"/>
            <a:chExt cx="2517775" cy="668552"/>
          </a:xfrm>
        </p:grpSpPr>
        <p:pic>
          <p:nvPicPr>
            <p:cNvPr id="10" name="Picture 2"/>
            <p:cNvPicPr>
              <a:picLocks noChangeAspect="1" noChangeArrowheads="1"/>
            </p:cNvPicPr>
            <p:nvPr/>
          </p:nvPicPr>
          <p:blipFill>
            <a:blip r:embed="rId3" cstate="print"/>
            <a:srcRect/>
            <a:stretch>
              <a:fillRect/>
            </a:stretch>
          </p:blipFill>
          <p:spPr bwMode="auto">
            <a:xfrm>
              <a:off x="-17445" y="428604"/>
              <a:ext cx="2517775" cy="665163"/>
            </a:xfrm>
            <a:prstGeom prst="rect">
              <a:avLst/>
            </a:prstGeom>
            <a:noFill/>
            <a:ln w="9525">
              <a:noFill/>
              <a:miter lim="800000"/>
              <a:headEnd/>
              <a:tailEnd/>
            </a:ln>
            <a:effectLst/>
          </p:spPr>
        </p:pic>
        <p:sp>
          <p:nvSpPr>
            <p:cNvPr id="11" name="TextBox 104"/>
            <p:cNvSpPr txBox="1"/>
            <p:nvPr/>
          </p:nvSpPr>
          <p:spPr>
            <a:xfrm>
              <a:off x="-32" y="425215"/>
              <a:ext cx="2500330" cy="369332"/>
            </a:xfrm>
            <a:prstGeom prst="rect">
              <a:avLst/>
            </a:prstGeom>
            <a:noFill/>
          </p:spPr>
          <p:txBody>
            <a:bodyPr wrap="square" rtlCol="0">
              <a:spAutoFit/>
            </a:bodyPr>
            <a:lstStyle/>
            <a:p>
              <a:pPr algn="ctr"/>
              <a:r>
                <a:rPr lang="fr-FR" b="1" dirty="0" smtClean="0">
                  <a:solidFill>
                    <a:schemeClr val="bg1"/>
                  </a:solidFill>
                  <a:latin typeface="Times New Roman" pitchFamily="18" charset="0"/>
                  <a:cs typeface="Times New Roman" pitchFamily="18" charset="0"/>
                </a:rPr>
                <a:t> </a:t>
              </a:r>
              <a:endParaRPr lang="fr-FR" b="1" dirty="0">
                <a:solidFill>
                  <a:schemeClr val="bg1"/>
                </a:solidFill>
                <a:latin typeface="Times New Roman" pitchFamily="18" charset="0"/>
                <a:cs typeface="Times New Roman" pitchFamily="18" charset="0"/>
              </a:endParaRPr>
            </a:p>
          </p:txBody>
        </p:sp>
      </p:grpSp>
      <p:sp>
        <p:nvSpPr>
          <p:cNvPr id="12" name="Parallélogramme 23"/>
          <p:cNvSpPr/>
          <p:nvPr/>
        </p:nvSpPr>
        <p:spPr>
          <a:xfrm>
            <a:off x="3131840" y="-24"/>
            <a:ext cx="1836000" cy="576000"/>
          </a:xfrm>
          <a:prstGeom prst="parallelogram">
            <a:avLst/>
          </a:prstGeom>
          <a:solidFill>
            <a:schemeClr val="accent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marL="0" lvl="1"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topic</a:t>
            </a:r>
            <a:r>
              <a:rPr lang="fr-FR" sz="1400" b="1" dirty="0">
                <a:solidFill>
                  <a:schemeClr val="bg1"/>
                </a:solidFill>
                <a:latin typeface="Times New Roman" pitchFamily="18" charset="0"/>
                <a:cs typeface="Times New Roman" pitchFamily="18" charset="0"/>
              </a:rPr>
              <a:t> sentence </a:t>
            </a:r>
          </a:p>
        </p:txBody>
      </p:sp>
      <p:sp>
        <p:nvSpPr>
          <p:cNvPr id="13" name="Parallélogramme 24"/>
          <p:cNvSpPr/>
          <p:nvPr/>
        </p:nvSpPr>
        <p:spPr>
          <a:xfrm>
            <a:off x="4968248" y="-24"/>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fr-FR" sz="1400" b="1" dirty="0">
                <a:solidFill>
                  <a:schemeClr val="bg1"/>
                </a:solidFill>
                <a:latin typeface="Times New Roman" pitchFamily="18" charset="0"/>
                <a:cs typeface="Times New Roman" pitchFamily="18" charset="0"/>
              </a:rPr>
              <a:t>The </a:t>
            </a:r>
            <a:r>
              <a:rPr lang="fr-FR" sz="1400" b="1" dirty="0" err="1">
                <a:solidFill>
                  <a:schemeClr val="bg1"/>
                </a:solidFill>
                <a:latin typeface="Times New Roman" pitchFamily="18" charset="0"/>
                <a:cs typeface="Times New Roman" pitchFamily="18" charset="0"/>
              </a:rPr>
              <a:t>supporting</a:t>
            </a:r>
            <a:r>
              <a:rPr lang="fr-FR" sz="1400" b="1" dirty="0">
                <a:solidFill>
                  <a:schemeClr val="bg1"/>
                </a:solidFill>
                <a:latin typeface="Times New Roman" pitchFamily="18" charset="0"/>
                <a:cs typeface="Times New Roman" pitchFamily="18" charset="0"/>
              </a:rPr>
              <a:t> sentences </a:t>
            </a:r>
          </a:p>
        </p:txBody>
      </p:sp>
      <p:sp>
        <p:nvSpPr>
          <p:cNvPr id="14" name="Parallélogramme 25"/>
          <p:cNvSpPr/>
          <p:nvPr/>
        </p:nvSpPr>
        <p:spPr>
          <a:xfrm>
            <a:off x="6804248" y="0"/>
            <a:ext cx="1836000" cy="576000"/>
          </a:xfrm>
          <a:prstGeom prst="parallelogram">
            <a:avLst/>
          </a:prstGeom>
          <a:solidFill>
            <a:srgbClr val="009999"/>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900" b="1" dirty="0">
              <a:latin typeface="Times New Roman" pitchFamily="18" charset="0"/>
              <a:cs typeface="Times New Roman" pitchFamily="18" charset="0"/>
            </a:endParaRPr>
          </a:p>
        </p:txBody>
      </p:sp>
      <p:grpSp>
        <p:nvGrpSpPr>
          <p:cNvPr id="18" name="Group 58"/>
          <p:cNvGrpSpPr>
            <a:grpSpLocks/>
          </p:cNvGrpSpPr>
          <p:nvPr/>
        </p:nvGrpSpPr>
        <p:grpSpPr bwMode="auto">
          <a:xfrm rot="16200000" flipH="1">
            <a:off x="3790678" y="173232"/>
            <a:ext cx="108000" cy="1260000"/>
            <a:chOff x="3424" y="1389"/>
            <a:chExt cx="182" cy="2132"/>
          </a:xfrm>
        </p:grpSpPr>
        <p:sp>
          <p:nvSpPr>
            <p:cNvPr id="19"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20"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sp>
        <p:nvSpPr>
          <p:cNvPr id="28" name="مستطيل 27"/>
          <p:cNvSpPr/>
          <p:nvPr/>
        </p:nvSpPr>
        <p:spPr>
          <a:xfrm>
            <a:off x="6866308" y="28990"/>
            <a:ext cx="1666132" cy="807722"/>
          </a:xfrm>
          <a:prstGeom prst="rect">
            <a:avLst/>
          </a:prstGeom>
        </p:spPr>
        <p:txBody>
          <a:bodyPr wrap="square">
            <a:spAutoFit/>
          </a:bodyPr>
          <a:lstStyle/>
          <a:p>
            <a:pPr marL="0" lvl="1" algn="ctr"/>
            <a:r>
              <a:rPr lang="fr-FR" sz="1400" b="1" dirty="0">
                <a:solidFill>
                  <a:schemeClr val="bg1"/>
                </a:solidFill>
                <a:latin typeface="Times New Roman" pitchFamily="18" charset="0"/>
                <a:cs typeface="Times New Roman" pitchFamily="18" charset="0"/>
              </a:rPr>
              <a:t> The </a:t>
            </a:r>
            <a:r>
              <a:rPr lang="fr-FR" sz="1400" b="1" dirty="0" err="1">
                <a:solidFill>
                  <a:schemeClr val="bg1"/>
                </a:solidFill>
                <a:latin typeface="Times New Roman" pitchFamily="18" charset="0"/>
                <a:cs typeface="Times New Roman" pitchFamily="18" charset="0"/>
              </a:rPr>
              <a:t>concluding</a:t>
            </a:r>
            <a:r>
              <a:rPr lang="fr-FR" sz="1400" b="1" dirty="0">
                <a:solidFill>
                  <a:schemeClr val="bg1"/>
                </a:solidFill>
                <a:latin typeface="Times New Roman" pitchFamily="18" charset="0"/>
                <a:cs typeface="Times New Roman" pitchFamily="18" charset="0"/>
              </a:rPr>
              <a:t> </a:t>
            </a:r>
          </a:p>
          <a:p>
            <a:pPr marL="0" lvl="1" algn="ctr"/>
            <a:r>
              <a:rPr lang="fr-FR" sz="1400" b="1" dirty="0">
                <a:solidFill>
                  <a:schemeClr val="bg1"/>
                </a:solidFill>
                <a:latin typeface="Times New Roman" pitchFamily="18" charset="0"/>
                <a:cs typeface="Times New Roman" pitchFamily="18" charset="0"/>
              </a:rPr>
              <a:t>sentence</a:t>
            </a:r>
          </a:p>
          <a:p>
            <a:pPr marL="0" lvl="1" algn="ctr">
              <a:lnSpc>
                <a:spcPct val="150000"/>
              </a:lnSpc>
            </a:pPr>
            <a:endParaRPr lang="fr-FR" sz="1400" b="1" dirty="0" smtClean="0">
              <a:solidFill>
                <a:schemeClr val="bg1"/>
              </a:solidFill>
              <a:latin typeface="Times New Roman" pitchFamily="18" charset="0"/>
              <a:cs typeface="Times New Roman" pitchFamily="18" charset="0"/>
            </a:endParaRPr>
          </a:p>
        </p:txBody>
      </p:sp>
      <p:grpSp>
        <p:nvGrpSpPr>
          <p:cNvPr id="36" name="Group 58"/>
          <p:cNvGrpSpPr>
            <a:grpSpLocks/>
          </p:cNvGrpSpPr>
          <p:nvPr/>
        </p:nvGrpSpPr>
        <p:grpSpPr bwMode="auto">
          <a:xfrm rot="16200000" flipH="1">
            <a:off x="5995124" y="-816768"/>
            <a:ext cx="108000" cy="3240000"/>
            <a:chOff x="3424" y="1389"/>
            <a:chExt cx="182" cy="2132"/>
          </a:xfrm>
        </p:grpSpPr>
        <p:sp>
          <p:nvSpPr>
            <p:cNvPr id="37" name="Rectangle 59"/>
            <p:cNvSpPr>
              <a:spLocks noChangeArrowheads="1"/>
            </p:cNvSpPr>
            <p:nvPr/>
          </p:nvSpPr>
          <p:spPr bwMode="auto">
            <a:xfrm>
              <a:off x="3424" y="1389"/>
              <a:ext cx="91" cy="2132"/>
            </a:xfrm>
            <a:prstGeom prst="rect">
              <a:avLst/>
            </a:prstGeom>
            <a:gradFill rotWithShape="1">
              <a:gsLst>
                <a:gs pos="0">
                  <a:srgbClr val="C40505"/>
                </a:gs>
                <a:gs pos="50000">
                  <a:srgbClr val="C40505">
                    <a:gamma/>
                    <a:tint val="26275"/>
                    <a:invGamma/>
                  </a:srgbClr>
                </a:gs>
                <a:gs pos="100000">
                  <a:srgbClr val="C40505"/>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sp>
          <p:nvSpPr>
            <p:cNvPr id="38" name="Rectangle 60"/>
            <p:cNvSpPr>
              <a:spLocks noChangeArrowheads="1"/>
            </p:cNvSpPr>
            <p:nvPr/>
          </p:nvSpPr>
          <p:spPr bwMode="auto">
            <a:xfrm>
              <a:off x="3515" y="1389"/>
              <a:ext cx="91" cy="2132"/>
            </a:xfrm>
            <a:prstGeom prst="rect">
              <a:avLst/>
            </a:prstGeom>
            <a:gradFill rotWithShape="1">
              <a:gsLst>
                <a:gs pos="0">
                  <a:srgbClr val="C40505"/>
                </a:gs>
                <a:gs pos="100000">
                  <a:srgbClr val="C40505">
                    <a:gamma/>
                    <a:shade val="56471"/>
                    <a:invGamma/>
                  </a:srgbClr>
                </a:gs>
              </a:gsLst>
              <a:lin ang="0" scaled="1"/>
            </a:gradFill>
            <a:ln w="9525">
              <a:noFill/>
              <a:miter lim="800000"/>
              <a:headEnd/>
              <a:tailEnd/>
            </a:ln>
            <a:effectLst/>
          </p:spPr>
          <p:txBody>
            <a:bodyPr wrap="none" anchor="ctr"/>
            <a:lstStyle/>
            <a:p>
              <a:endParaRPr lang="fr-FR">
                <a:latin typeface="Times New Roman" pitchFamily="18" charset="0"/>
                <a:cs typeface="Times New Roman" pitchFamily="18" charset="0"/>
              </a:endParaRPr>
            </a:p>
          </p:txBody>
        </p:sp>
      </p:grpSp>
      <p:pic>
        <p:nvPicPr>
          <p:cNvPr id="39" name="Picture 2" descr="C:\Users\must19\Desktop\taous ppt\Spheres\CRIMSON.png"/>
          <p:cNvPicPr>
            <a:picLocks noChangeAspect="1" noChangeArrowheads="1"/>
          </p:cNvPicPr>
          <p:nvPr/>
        </p:nvPicPr>
        <p:blipFill>
          <a:blip r:embed="rId4" cstate="print"/>
          <a:srcRect/>
          <a:stretch>
            <a:fillRect/>
          </a:stretch>
        </p:blipFill>
        <p:spPr bwMode="auto">
          <a:xfrm>
            <a:off x="7452320" y="571480"/>
            <a:ext cx="481045" cy="481045"/>
          </a:xfrm>
          <a:prstGeom prst="rect">
            <a:avLst/>
          </a:prstGeom>
          <a:ln>
            <a:noFill/>
          </a:ln>
          <a:effectLst>
            <a:outerShdw blurRad="190500" algn="tl" rotWithShape="0">
              <a:srgbClr val="000000">
                <a:alpha val="70000"/>
              </a:srgbClr>
            </a:outerShdw>
          </a:effectLst>
        </p:spPr>
      </p:pic>
      <p:sp>
        <p:nvSpPr>
          <p:cNvPr id="30" name="مستطيل 29"/>
          <p:cNvSpPr/>
          <p:nvPr/>
        </p:nvSpPr>
        <p:spPr>
          <a:xfrm>
            <a:off x="-32" y="580618"/>
            <a:ext cx="2428860" cy="400110"/>
          </a:xfrm>
          <a:prstGeom prst="rect">
            <a:avLst/>
          </a:prstGeom>
        </p:spPr>
        <p:txBody>
          <a:bodyPr wrap="square">
            <a:spAutoFit/>
          </a:bodyPr>
          <a:lstStyle/>
          <a:p>
            <a:pPr algn="ctr"/>
            <a:r>
              <a:rPr lang="fr-FR" sz="2000" b="1" dirty="0">
                <a:solidFill>
                  <a:schemeClr val="bg1"/>
                </a:solidFill>
                <a:latin typeface="Times New Roman" pitchFamily="18" charset="0"/>
                <a:cs typeface="Times New Roman" pitchFamily="18" charset="0"/>
              </a:rPr>
              <a:t>Paragraph structure </a:t>
            </a:r>
          </a:p>
        </p:txBody>
      </p:sp>
      <p:sp>
        <p:nvSpPr>
          <p:cNvPr id="24" name="TextBox 1"/>
          <p:cNvSpPr txBox="1"/>
          <p:nvPr/>
        </p:nvSpPr>
        <p:spPr>
          <a:xfrm>
            <a:off x="683568" y="1321604"/>
            <a:ext cx="4320480" cy="461665"/>
          </a:xfrm>
          <a:prstGeom prst="rect">
            <a:avLst/>
          </a:prstGeom>
          <a:noFill/>
        </p:spPr>
        <p:txBody>
          <a:bodyPr wrap="square" rtlCol="0">
            <a:spAutoFit/>
          </a:bodyPr>
          <a:lstStyle/>
          <a:p>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Analysis of the </a:t>
            </a:r>
            <a:r>
              <a:rPr lang="fr-FR" sz="2400" dirty="0" err="1">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paragraph</a:t>
            </a:r>
            <a:r>
              <a:rPr lang="fr-FR" sz="2400" dirty="0">
                <a:ln w="0">
                  <a:solidFill>
                    <a:srgbClr val="009999"/>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itchFamily="18" charset="0"/>
                <a:cs typeface="Times New Roman" pitchFamily="18" charset="0"/>
              </a:rPr>
              <a:t> </a:t>
            </a:r>
          </a:p>
        </p:txBody>
      </p:sp>
      <p:sp>
        <p:nvSpPr>
          <p:cNvPr id="29" name="TextBox 2"/>
          <p:cNvSpPr txBox="1"/>
          <p:nvPr/>
        </p:nvSpPr>
        <p:spPr>
          <a:xfrm>
            <a:off x="467544" y="1700808"/>
            <a:ext cx="8208912" cy="2460738"/>
          </a:xfrm>
          <a:prstGeom prst="rect">
            <a:avLst/>
          </a:prstGeom>
          <a:noFill/>
        </p:spPr>
        <p:txBody>
          <a:bodyPr wrap="square" rtlCol="0">
            <a:spAutoFit/>
          </a:bodyPr>
          <a:lstStyle/>
          <a:p>
            <a:pPr algn="just">
              <a:lnSpc>
                <a:spcPct val="200000"/>
              </a:lnSpc>
            </a:pPr>
            <a:r>
              <a:rPr lang="fr-FR" sz="2000" b="1" u="sng" dirty="0" smtClean="0">
                <a:solidFill>
                  <a:schemeClr val="accent1">
                    <a:lumMod val="50000"/>
                  </a:schemeClr>
                </a:solidFill>
                <a:latin typeface="Times New Roman" panose="02020603050405020304" pitchFamily="18" charset="0"/>
                <a:cs typeface="Times New Roman" panose="02020603050405020304" pitchFamily="18" charset="0"/>
              </a:rPr>
              <a:t>The topic </a:t>
            </a:r>
            <a:r>
              <a:rPr lang="fr-FR" sz="20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fr-FR" sz="2000" b="1" dirty="0" smtClean="0">
                <a:solidFill>
                  <a:srgbClr val="663300"/>
                </a:solidFill>
                <a:latin typeface="Times New Roman" panose="02020603050405020304" pitchFamily="18" charset="0"/>
                <a:cs typeface="Times New Roman" panose="02020603050405020304" pitchFamily="18" charset="0"/>
              </a:rPr>
              <a:t>the best place to live </a:t>
            </a:r>
          </a:p>
          <a:p>
            <a:pPr indent="457200" algn="just">
              <a:lnSpc>
                <a:spcPct val="200000"/>
              </a:lnSpc>
            </a:pPr>
            <a:r>
              <a:rPr lang="en-US" sz="2000" b="1" dirty="0" smtClean="0">
                <a:solidFill>
                  <a:srgbClr val="663300"/>
                </a:solidFill>
                <a:latin typeface="Times New Roman" panose="02020603050405020304" pitchFamily="18" charset="0"/>
                <a:cs typeface="Times New Roman" panose="02020603050405020304" pitchFamily="18" charset="0"/>
              </a:rPr>
              <a:t>If </a:t>
            </a:r>
            <a:r>
              <a:rPr lang="en-US" sz="2000" b="1" dirty="0">
                <a:solidFill>
                  <a:srgbClr val="663300"/>
                </a:solidFill>
                <a:latin typeface="Times New Roman" panose="02020603050405020304" pitchFamily="18" charset="0"/>
                <a:cs typeface="Times New Roman" panose="02020603050405020304" pitchFamily="18" charset="0"/>
              </a:rPr>
              <a:t>an exterritorial were to land on Earth, </a:t>
            </a:r>
            <a:r>
              <a:rPr lang="en-US" sz="2000" b="1" dirty="0" smtClean="0">
                <a:solidFill>
                  <a:srgbClr val="663300"/>
                </a:solidFill>
                <a:latin typeface="Times New Roman" panose="02020603050405020304" pitchFamily="18" charset="0"/>
                <a:cs typeface="Times New Roman" panose="02020603050405020304" pitchFamily="18" charset="0"/>
              </a:rPr>
              <a:t>it would </a:t>
            </a:r>
            <a:r>
              <a:rPr lang="en-US" sz="2000" b="1" dirty="0">
                <a:solidFill>
                  <a:srgbClr val="663300"/>
                </a:solidFill>
                <a:latin typeface="Times New Roman" panose="02020603050405020304" pitchFamily="18" charset="0"/>
                <a:cs typeface="Times New Roman" panose="02020603050405020304" pitchFamily="18" charset="0"/>
              </a:rPr>
              <a:t>have its choice of over 190 </a:t>
            </a:r>
            <a:r>
              <a:rPr lang="en-US" sz="2000" b="1" dirty="0" smtClean="0">
                <a:solidFill>
                  <a:srgbClr val="663300"/>
                </a:solidFill>
                <a:latin typeface="Times New Roman" panose="02020603050405020304" pitchFamily="18" charset="0"/>
                <a:cs typeface="Times New Roman" panose="02020603050405020304" pitchFamily="18" charset="0"/>
              </a:rPr>
              <a:t>countries in </a:t>
            </a:r>
            <a:r>
              <a:rPr lang="en-US" sz="2000" b="1" dirty="0">
                <a:solidFill>
                  <a:srgbClr val="663300"/>
                </a:solidFill>
                <a:latin typeface="Times New Roman" panose="02020603050405020304" pitchFamily="18" charset="0"/>
                <a:cs typeface="Times New Roman" panose="02020603050405020304" pitchFamily="18" charset="0"/>
              </a:rPr>
              <a:t>which to live. It would a </a:t>
            </a:r>
            <a:r>
              <a:rPr lang="en-US" sz="2000" b="1" dirty="0" smtClean="0">
                <a:solidFill>
                  <a:srgbClr val="663300"/>
                </a:solidFill>
                <a:latin typeface="Times New Roman" panose="02020603050405020304" pitchFamily="18" charset="0"/>
                <a:cs typeface="Times New Roman" panose="02020603050405020304" pitchFamily="18" charset="0"/>
              </a:rPr>
              <a:t>difficult decision</a:t>
            </a:r>
            <a:r>
              <a:rPr lang="en-US" sz="2000" b="1" dirty="0">
                <a:solidFill>
                  <a:srgbClr val="663300"/>
                </a:solidFill>
                <a:latin typeface="Times New Roman" panose="02020603050405020304" pitchFamily="18" charset="0"/>
                <a:cs typeface="Times New Roman" panose="02020603050405020304" pitchFamily="18" charset="0"/>
              </a:rPr>
              <a:t>, but one country is certainly a </a:t>
            </a:r>
            <a:r>
              <a:rPr lang="en-US" sz="2000" b="1" dirty="0" smtClean="0">
                <a:solidFill>
                  <a:srgbClr val="663300"/>
                </a:solidFill>
                <a:latin typeface="Times New Roman" panose="02020603050405020304" pitchFamily="18" charset="0"/>
                <a:cs typeface="Times New Roman" panose="02020603050405020304" pitchFamily="18" charset="0"/>
              </a:rPr>
              <a:t>better choice </a:t>
            </a:r>
            <a:r>
              <a:rPr lang="en-US" sz="2000" b="1" dirty="0">
                <a:solidFill>
                  <a:srgbClr val="663300"/>
                </a:solidFill>
                <a:latin typeface="Times New Roman" panose="02020603050405020304" pitchFamily="18" charset="0"/>
                <a:cs typeface="Times New Roman" panose="02020603050405020304" pitchFamily="18" charset="0"/>
              </a:rPr>
              <a:t>than most of the </a:t>
            </a:r>
            <a:r>
              <a:rPr lang="en-US" sz="2000" b="1" dirty="0" smtClean="0">
                <a:solidFill>
                  <a:srgbClr val="663300"/>
                </a:solidFill>
                <a:latin typeface="Times New Roman" panose="02020603050405020304" pitchFamily="18" charset="0"/>
                <a:cs typeface="Times New Roman" panose="02020603050405020304" pitchFamily="18" charset="0"/>
              </a:rPr>
              <a:t>others.</a:t>
            </a:r>
            <a:endParaRPr lang="en-US" sz="2000" b="1" dirty="0">
              <a:solidFill>
                <a:srgbClr val="663300"/>
              </a:solidFill>
              <a:latin typeface="Times New Roman" panose="02020603050405020304" pitchFamily="18" charset="0"/>
              <a:cs typeface="Times New Roman" panose="02020603050405020304" pitchFamily="18" charset="0"/>
            </a:endParaRPr>
          </a:p>
        </p:txBody>
      </p:sp>
      <p:sp>
        <p:nvSpPr>
          <p:cNvPr id="2" name="مستطيل 1"/>
          <p:cNvSpPr/>
          <p:nvPr/>
        </p:nvSpPr>
        <p:spPr>
          <a:xfrm>
            <a:off x="467544" y="4221088"/>
            <a:ext cx="8676456" cy="561949"/>
          </a:xfrm>
          <a:prstGeom prst="rect">
            <a:avLst/>
          </a:prstGeom>
        </p:spPr>
        <p:txBody>
          <a:bodyPr wrap="square">
            <a:spAutoFit/>
          </a:bodyPr>
          <a:lstStyle/>
          <a:p>
            <a:pPr algn="just">
              <a:lnSpc>
                <a:spcPct val="200000"/>
              </a:lnSpc>
            </a:pPr>
            <a:r>
              <a:rPr lang="en-US" b="1" u="sng" dirty="0">
                <a:solidFill>
                  <a:schemeClr val="accent1">
                    <a:lumMod val="50000"/>
                  </a:schemeClr>
                </a:solidFill>
                <a:latin typeface="Times New Roman" panose="02020603050405020304" pitchFamily="18" charset="0"/>
                <a:cs typeface="Times New Roman" panose="02020603050405020304" pitchFamily="18" charset="0"/>
              </a:rPr>
              <a:t>Controlling the idea</a:t>
            </a:r>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a:solidFill>
                  <a:srgbClr val="663300"/>
                </a:solidFill>
                <a:latin typeface="Times New Roman" panose="02020603050405020304" pitchFamily="18" charset="0"/>
                <a:cs typeface="Times New Roman" panose="02020603050405020304" pitchFamily="18" charset="0"/>
              </a:rPr>
              <a:t>Canada is the best place to live </a:t>
            </a:r>
            <a:r>
              <a:rPr lang="en-US" b="1" dirty="0" smtClean="0">
                <a:solidFill>
                  <a:srgbClr val="663300"/>
                </a:solidFill>
                <a:latin typeface="Times New Roman" panose="02020603050405020304" pitchFamily="18" charset="0"/>
                <a:cs typeface="Times New Roman" panose="02020603050405020304" pitchFamily="18" charset="0"/>
              </a:rPr>
              <a:t>.</a:t>
            </a:r>
            <a:endParaRPr lang="en-US" b="1" dirty="0">
              <a:solidFill>
                <a:srgbClr val="663300"/>
              </a:solidFill>
              <a:latin typeface="Times New Roman" panose="02020603050405020304" pitchFamily="18" charset="0"/>
              <a:cs typeface="Times New Roman" panose="02020603050405020304" pitchFamily="18" charset="0"/>
            </a:endParaRPr>
          </a:p>
        </p:txBody>
      </p:sp>
      <p:sp>
        <p:nvSpPr>
          <p:cNvPr id="3" name="مستطيل 2"/>
          <p:cNvSpPr/>
          <p:nvPr/>
        </p:nvSpPr>
        <p:spPr>
          <a:xfrm>
            <a:off x="485800" y="4869160"/>
            <a:ext cx="8334672" cy="1200329"/>
          </a:xfrm>
          <a:prstGeom prst="rect">
            <a:avLst/>
          </a:prstGeom>
        </p:spPr>
        <p:txBody>
          <a:bodyPr wrap="square">
            <a:spAutoFit/>
          </a:bodyPr>
          <a:lstStyle/>
          <a:p>
            <a:pPr algn="just">
              <a:lnSpc>
                <a:spcPct val="200000"/>
              </a:lnSpc>
            </a:pPr>
            <a:r>
              <a:rPr lang="en-US" b="1" u="sng" dirty="0">
                <a:solidFill>
                  <a:schemeClr val="accent1">
                    <a:lumMod val="50000"/>
                  </a:schemeClr>
                </a:solidFill>
                <a:latin typeface="Times New Roman" panose="02020603050405020304" pitchFamily="18" charset="0"/>
                <a:cs typeface="Times New Roman" panose="02020603050405020304" pitchFamily="18" charset="0"/>
              </a:rPr>
              <a:t>Topic Sentence </a:t>
            </a:r>
            <a:r>
              <a:rPr lang="en-US" b="1" dirty="0">
                <a:solidFill>
                  <a:schemeClr val="accent1">
                    <a:lumMod val="50000"/>
                  </a:schemeClr>
                </a:solidFill>
                <a:latin typeface="Times New Roman" panose="02020603050405020304" pitchFamily="18" charset="0"/>
                <a:cs typeface="Times New Roman" panose="02020603050405020304" pitchFamily="18" charset="0"/>
              </a:rPr>
              <a:t>:</a:t>
            </a:r>
            <a:r>
              <a:rPr lang="en-US" b="1" dirty="0">
                <a:solidFill>
                  <a:srgbClr val="663300"/>
                </a:solidFill>
                <a:latin typeface="Times New Roman" panose="02020603050405020304" pitchFamily="18" charset="0"/>
                <a:cs typeface="Times New Roman" panose="02020603050405020304" pitchFamily="18" charset="0"/>
              </a:rPr>
              <a:t>Canada is one of the best countries in the world due to its health care system, standard of education, and its urban </a:t>
            </a:r>
            <a:r>
              <a:rPr lang="en-US" b="1" dirty="0" err="1">
                <a:solidFill>
                  <a:srgbClr val="663300"/>
                </a:solidFill>
                <a:latin typeface="Times New Roman" panose="02020603050405020304" pitchFamily="18" charset="0"/>
                <a:cs typeface="Times New Roman" panose="02020603050405020304" pitchFamily="18" charset="0"/>
              </a:rPr>
              <a:t>centres</a:t>
            </a:r>
            <a:r>
              <a:rPr lang="en-US" b="1" dirty="0">
                <a:solidFill>
                  <a:srgbClr val="6633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87569729"/>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9" grpId="0"/>
      <p:bldP spid="2" grpId="0"/>
      <p:bldP spid="3" grpId="0"/>
    </p:bldLst>
  </p:timing>
</p:sld>
</file>

<file path=ppt/theme/theme1.xml><?xml version="1.0" encoding="utf-8"?>
<a:theme xmlns:a="http://schemas.openxmlformats.org/drawingml/2006/main" name="Bordure">
  <a:themeElements>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Bordur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39872026</TotalTime>
  <Words>5527</Words>
  <Application>Microsoft Office PowerPoint</Application>
  <PresentationFormat>On-screen Show (4:3)</PresentationFormat>
  <Paragraphs>579</Paragraphs>
  <Slides>53</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53</vt:i4>
      </vt:variant>
    </vt:vector>
  </HeadingPairs>
  <TitlesOfParts>
    <vt:vector size="64" baseType="lpstr">
      <vt:lpstr>Gulim</vt:lpstr>
      <vt:lpstr>Angsana New</vt:lpstr>
      <vt:lpstr>Arial</vt:lpstr>
      <vt:lpstr>ArialMT</vt:lpstr>
      <vt:lpstr>Baskerville Old Face</vt:lpstr>
      <vt:lpstr>DecoType Naskh Extensions</vt:lpstr>
      <vt:lpstr>Garamond</vt:lpstr>
      <vt:lpstr>Tahoma</vt:lpstr>
      <vt:lpstr>Times New Roman</vt:lpstr>
      <vt:lpstr>Wingdings</vt:lpstr>
      <vt:lpstr>Bordure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clips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MemoNote, un outil de  « Gestion des Connaissances Personnelles »  pour enseignants à base d’annotations</dc:title>
  <dc:creator>azouaou</dc:creator>
  <cp:lastModifiedBy>Lahmar Info</cp:lastModifiedBy>
  <cp:revision>1742</cp:revision>
  <dcterms:created xsi:type="dcterms:W3CDTF">2006-05-22T18:09:04Z</dcterms:created>
  <dcterms:modified xsi:type="dcterms:W3CDTF">2024-05-07T15:26:53Z</dcterms:modified>
</cp:coreProperties>
</file>