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65" r:id="rId4"/>
    <p:sldId id="259" r:id="rId5"/>
    <p:sldId id="260" r:id="rId6"/>
    <p:sldId id="261" r:id="rId7"/>
    <p:sldId id="263" r:id="rId8"/>
    <p:sldId id="264" r:id="rId9"/>
    <p:sldId id="266" r:id="rId10"/>
    <p:sldId id="267" r:id="rId11"/>
    <p:sldId id="268" r:id="rId12"/>
    <p:sldId id="270" r:id="rId13"/>
    <p:sldId id="271" r:id="rId14"/>
    <p:sldId id="272" r:id="rId15"/>
    <p:sldId id="273" r:id="rId16"/>
    <p:sldId id="274" r:id="rId17"/>
    <p:sldId id="280" r:id="rId18"/>
    <p:sldId id="277" r:id="rId19"/>
    <p:sldId id="278" r:id="rId20"/>
    <p:sldId id="281"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24" autoAdjust="0"/>
  </p:normalViewPr>
  <p:slideViewPr>
    <p:cSldViewPr>
      <p:cViewPr varScale="1">
        <p:scale>
          <a:sx n="47" d="100"/>
          <a:sy n="47" d="100"/>
        </p:scale>
        <p:origin x="-11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2" name="Espace réservé du pied de page 1"/>
          <p:cNvSpPr>
            <a:spLocks noGrp="1"/>
          </p:cNvSpPr>
          <p:nvPr>
            <p:ph type="ftr" sz="quarter" idx="11"/>
          </p:nvPr>
        </p:nvSpPr>
        <p:spPr/>
        <p:txBody>
          <a:bodyPr/>
          <a:lstStyle/>
          <a:p>
            <a:endParaRPr lang="fr-FR" dirty="0"/>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7A15074C-DE29-4D92-BAF7-50B2FA3BE457}"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A15074C-DE29-4D92-BAF7-50B2FA3BE45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A15074C-DE29-4D92-BAF7-50B2FA3BE45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dirty="0"/>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7A15074C-DE29-4D92-BAF7-50B2FA3BE457}"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11" name="Espace réservé du pied de page 10"/>
          <p:cNvSpPr>
            <a:spLocks noGrp="1"/>
          </p:cNvSpPr>
          <p:nvPr>
            <p:ph type="ftr" sz="quarter" idx="11"/>
          </p:nvPr>
        </p:nvSpPr>
        <p:spPr/>
        <p:txBody>
          <a:bodyPr/>
          <a:lstStyle/>
          <a:p>
            <a:endParaRPr lang="fr-FR" dirty="0"/>
          </a:p>
        </p:txBody>
      </p:sp>
      <p:sp>
        <p:nvSpPr>
          <p:cNvPr id="16" name="Espace réservé du numéro de diapositive 15"/>
          <p:cNvSpPr>
            <a:spLocks noGrp="1"/>
          </p:cNvSpPr>
          <p:nvPr>
            <p:ph type="sldNum" sz="quarter" idx="12"/>
          </p:nvPr>
        </p:nvSpPr>
        <p:spPr/>
        <p:txBody>
          <a:bodyPr/>
          <a:lstStyle/>
          <a:p>
            <a:fld id="{7A15074C-DE29-4D92-BAF7-50B2FA3BE457}" type="slidenum">
              <a:rPr lang="fr-FR" smtClean="0"/>
              <a:pPr/>
              <a:t>‹N°›</a:t>
            </a:fld>
            <a:endParaRPr lang="fr-FR" dirty="0"/>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10" name="Espace réservé du pied de page 9"/>
          <p:cNvSpPr>
            <a:spLocks noGrp="1"/>
          </p:cNvSpPr>
          <p:nvPr>
            <p:ph type="ftr" sz="quarter" idx="11"/>
          </p:nvPr>
        </p:nvSpPr>
        <p:spPr/>
        <p:txBody>
          <a:bodyPr/>
          <a:lstStyle/>
          <a:p>
            <a:endParaRPr lang="fr-FR" dirty="0"/>
          </a:p>
        </p:txBody>
      </p:sp>
      <p:sp>
        <p:nvSpPr>
          <p:cNvPr id="31" name="Espace réservé du numéro de diapositive 30"/>
          <p:cNvSpPr>
            <a:spLocks noGrp="1"/>
          </p:cNvSpPr>
          <p:nvPr>
            <p:ph type="sldNum" sz="quarter" idx="12"/>
          </p:nvPr>
        </p:nvSpPr>
        <p:spPr/>
        <p:txBody>
          <a:bodyPr/>
          <a:lstStyle/>
          <a:p>
            <a:fld id="{7A15074C-DE29-4D92-BAF7-50B2FA3BE457}"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229600" y="6477000"/>
            <a:ext cx="762000" cy="246888"/>
          </a:xfrm>
        </p:spPr>
        <p:txBody>
          <a:bodyPr/>
          <a:lstStyle/>
          <a:p>
            <a:fld id="{7A15074C-DE29-4D92-BAF7-50B2FA3BE457}" type="slidenum">
              <a:rPr lang="fr-FR" smtClean="0"/>
              <a:pPr/>
              <a:t>‹N°›</a:t>
            </a:fld>
            <a:endParaRPr lang="fr-FR" dirty="0"/>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21" name="Espace réservé du pied de page 20"/>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A15074C-DE29-4D92-BAF7-50B2FA3BE457}"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24" name="Espace réservé du pied de page 23"/>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A15074C-DE29-4D92-BAF7-50B2FA3BE45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29" name="Espace réservé du pied de page 28"/>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A15074C-DE29-4D92-BAF7-50B2FA3BE457}"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B4EF317A-8647-4F52-B88E-1601957B7652}" type="datetimeFigureOut">
              <a:rPr lang="fr-FR" smtClean="0"/>
              <a:pPr/>
              <a:t>01/02/2021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31" name="Espace réservé du numéro de diapositive 30"/>
          <p:cNvSpPr>
            <a:spLocks noGrp="1"/>
          </p:cNvSpPr>
          <p:nvPr>
            <p:ph type="sldNum" sz="quarter" idx="12"/>
          </p:nvPr>
        </p:nvSpPr>
        <p:spPr/>
        <p:txBody>
          <a:bodyPr/>
          <a:lstStyle/>
          <a:p>
            <a:fld id="{7A15074C-DE29-4D92-BAF7-50B2FA3BE457}" type="slidenum">
              <a:rPr lang="fr-FR" smtClean="0"/>
              <a:pPr/>
              <a:t>‹N°›</a:t>
            </a:fld>
            <a:endParaRPr lang="fr-FR" dirty="0"/>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EF317A-8647-4F52-B88E-1601957B7652}" type="datetimeFigureOut">
              <a:rPr lang="fr-FR" smtClean="0"/>
              <a:pPr/>
              <a:t>01/02/2021</a:t>
            </a:fld>
            <a:endParaRPr lang="fr-FR" dirty="0"/>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dirty="0"/>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15074C-DE29-4D92-BAF7-50B2FA3BE457}" type="slidenum">
              <a:rPr lang="fr-FR" smtClean="0"/>
              <a:pPr/>
              <a:t>‹N°›</a:t>
            </a:fld>
            <a:endParaRPr lang="fr-FR" dirty="0"/>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n-jardin-bio.com/une-annee-a-mildio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un-jardin-bio.com/cultivez-des-framboisiers/" TargetMode="External"/><Relationship Id="rId3" Type="http://schemas.openxmlformats.org/officeDocument/2006/relationships/hyperlink" Target="https://www.manomano.fr/serre-de-jardin-1178?referer_id=685068" TargetMode="External"/><Relationship Id="rId7" Type="http://schemas.openxmlformats.org/officeDocument/2006/relationships/hyperlink" Target="https://www.un-jardin-bio.com/la-culture-des-tomates/" TargetMode="External"/><Relationship Id="rId2" Type="http://schemas.openxmlformats.org/officeDocument/2006/relationships/hyperlink" Target="https://www.un-jardin-bio.com/classification-des-legumes/" TargetMode="External"/><Relationship Id="rId1" Type="http://schemas.openxmlformats.org/officeDocument/2006/relationships/slideLayout" Target="../slideLayouts/slideLayout2.xml"/><Relationship Id="rId6" Type="http://schemas.openxmlformats.org/officeDocument/2006/relationships/hyperlink" Target="https://www.un-jardin-bio.com/cest-lete-pensez-aux-salades-dhiver/" TargetMode="External"/><Relationship Id="rId5" Type="http://schemas.openxmlformats.org/officeDocument/2006/relationships/hyperlink" Target="https://www.un-jardin-bio.com/la-culture-des-laitues/" TargetMode="External"/><Relationship Id="rId4" Type="http://schemas.openxmlformats.org/officeDocument/2006/relationships/hyperlink" Target="https://www.un-jardin-bio.com/la-culture-des-pois/" TargetMode="External"/><Relationship Id="rId9" Type="http://schemas.openxmlformats.org/officeDocument/2006/relationships/hyperlink" Target="https://www.un-jardin-bio.com/category/fiches-culture/culture-arbres-fruiti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Rostre_(c%C3%A9tac%C3%A9)" TargetMode="External"/><Relationship Id="rId7" Type="http://schemas.openxmlformats.org/officeDocument/2006/relationships/hyperlink" Target="https://fr.wikipedia.org/wiki/Cornicule" TargetMode="External"/><Relationship Id="rId2" Type="http://schemas.openxmlformats.org/officeDocument/2006/relationships/hyperlink" Target="https://fr.wikipedia.org/wiki/Insectes" TargetMode="External"/><Relationship Id="rId1" Type="http://schemas.openxmlformats.org/officeDocument/2006/relationships/slideLayout" Target="../slideLayouts/slideLayout2.xml"/><Relationship Id="rId6" Type="http://schemas.openxmlformats.org/officeDocument/2006/relationships/hyperlink" Target="https://fr.wikipedia.org/wiki/Miellat" TargetMode="External"/><Relationship Id="rId5" Type="http://schemas.openxmlformats.org/officeDocument/2006/relationships/hyperlink" Target="https://fr.wiktionary.org/wiki/apt%C3%A8re" TargetMode="External"/><Relationship Id="rId4" Type="http://schemas.openxmlformats.org/officeDocument/2006/relationships/hyperlink" Target="https://fr.wikipedia.org/wiki/Probosci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fr.wikipedia.org/wiki/Vivipare" TargetMode="External"/><Relationship Id="rId3" Type="http://schemas.openxmlformats.org/officeDocument/2006/relationships/hyperlink" Target="https://fr.wikipedia.org/wiki/Juv%C3%A9nile_(organisme)" TargetMode="External"/><Relationship Id="rId7" Type="http://schemas.openxmlformats.org/officeDocument/2006/relationships/hyperlink" Target="https://fr.wikipedia.org/wiki/Parth%C3%A9nogen%C3%A8se" TargetMode="External"/><Relationship Id="rId2" Type="http://schemas.openxmlformats.org/officeDocument/2006/relationships/hyperlink" Target="https://fr.wikipedia.org/wiki/Am%C3%A9tabole" TargetMode="External"/><Relationship Id="rId1" Type="http://schemas.openxmlformats.org/officeDocument/2006/relationships/slideLayout" Target="../slideLayouts/slideLayout2.xml"/><Relationship Id="rId6" Type="http://schemas.openxmlformats.org/officeDocument/2006/relationships/hyperlink" Target="https://fr.wikipedia.org/wiki/Ovipare" TargetMode="External"/><Relationship Id="rId5" Type="http://schemas.openxmlformats.org/officeDocument/2006/relationships/hyperlink" Target="https://fr.wikipedia.org/wiki/Ovovivipare" TargetMode="External"/><Relationship Id="rId4" Type="http://schemas.openxmlformats.org/officeDocument/2006/relationships/hyperlink" Target="https://fr.wikipedia.org/wiki/Aphidoidea" TargetMode="External"/><Relationship Id="rId9" Type="http://schemas.openxmlformats.org/officeDocument/2006/relationships/hyperlink" Target="https://fr.wikipedia.org/wiki/Reproduction_sexu%C3%A9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phytia.inra.fr/fr/C/23204/Tropileg-Prophylaxie" TargetMode="External"/><Relationship Id="rId7" Type="http://schemas.openxmlformats.org/officeDocument/2006/relationships/hyperlink" Target="http://ephytia.inra.fr/fr/C/23209/Tropileg-Substitution-chimique" TargetMode="External"/><Relationship Id="rId2" Type="http://schemas.openxmlformats.org/officeDocument/2006/relationships/hyperlink" Target="http://ephytia.inra.fr/fr/C/23194/Tropi-Leg-Desherbage-physique" TargetMode="External"/><Relationship Id="rId1" Type="http://schemas.openxmlformats.org/officeDocument/2006/relationships/slideLayout" Target="../slideLayouts/slideLayout2.xml"/><Relationship Id="rId6" Type="http://schemas.openxmlformats.org/officeDocument/2006/relationships/hyperlink" Target="http://ephytia.inra.fr/fr/C/23199/Tropileg-Lutte-biologique-par-conservation" TargetMode="External"/><Relationship Id="rId5" Type="http://schemas.openxmlformats.org/officeDocument/2006/relationships/hyperlink" Target="http://ephytia.inra.fr/fr/C/23202/Tropileg-Piegeage-de-masse" TargetMode="External"/><Relationship Id="rId4" Type="http://schemas.openxmlformats.org/officeDocument/2006/relationships/hyperlink" Target="http://ephytia.inra.fr/fr/C/23192/Tropi-Leg-Barrieres-physiqu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fr.wikipedia.org/wiki/Plante_annuelle" TargetMode="External"/><Relationship Id="rId13" Type="http://schemas.openxmlformats.org/officeDocument/2006/relationships/hyperlink" Target="https://fr.wikipedia.org/wiki/Gel_(ph%C3%A9nom%C3%A8ne_m%C3%A9t%C3%A9orologique)" TargetMode="External"/><Relationship Id="rId18" Type="http://schemas.openxmlformats.org/officeDocument/2006/relationships/hyperlink" Target="https://fr.wikipedia.org/wiki/Capsule_(botanique)" TargetMode="External"/><Relationship Id="rId26" Type="http://schemas.openxmlformats.org/officeDocument/2006/relationships/hyperlink" Target="https://fr.wikipedia.org/wiki/Past%C3%A8que" TargetMode="External"/><Relationship Id="rId3" Type="http://schemas.openxmlformats.org/officeDocument/2006/relationships/hyperlink" Target="https://fr.wikipedia.org/wiki/Cucurbitales" TargetMode="External"/><Relationship Id="rId21" Type="http://schemas.openxmlformats.org/officeDocument/2006/relationships/hyperlink" Target="https://fr.wikipedia.org/wiki/Courge" TargetMode="External"/><Relationship Id="rId34" Type="http://schemas.openxmlformats.org/officeDocument/2006/relationships/hyperlink" Target="https://fr.wikipedia.org/wiki/Sechium" TargetMode="External"/><Relationship Id="rId7" Type="http://schemas.openxmlformats.org/officeDocument/2006/relationships/hyperlink" Target="https://fr.wikipedia.org/wiki/Plante_herbac%C3%A9e" TargetMode="External"/><Relationship Id="rId12" Type="http://schemas.openxmlformats.org/officeDocument/2006/relationships/hyperlink" Target="https://fr.wikipedia.org/wiki/Arbuste" TargetMode="External"/><Relationship Id="rId17" Type="http://schemas.openxmlformats.org/officeDocument/2006/relationships/hyperlink" Target="https://fr.wikipedia.org/wiki/P%C3%A9ponide" TargetMode="External"/><Relationship Id="rId25" Type="http://schemas.openxmlformats.org/officeDocument/2006/relationships/hyperlink" Target="https://fr.wikipedia.org/wiki/Melon_(plante)" TargetMode="External"/><Relationship Id="rId33" Type="http://schemas.openxmlformats.org/officeDocument/2006/relationships/hyperlink" Target="https://fr.wikipedia.org/wiki/Cucurbita" TargetMode="External"/><Relationship Id="rId38" Type="http://schemas.openxmlformats.org/officeDocument/2006/relationships/hyperlink" Target="https://fr.wikipedia.org/wiki/Lagenaria" TargetMode="External"/><Relationship Id="rId2" Type="http://schemas.openxmlformats.org/officeDocument/2006/relationships/hyperlink" Target="https://fr.wikipedia.org/wiki/Dicotyl%C3%A9done" TargetMode="External"/><Relationship Id="rId16" Type="http://schemas.openxmlformats.org/officeDocument/2006/relationships/hyperlink" Target="https://fr.wikipedia.org/wiki/Baie_(botanique)" TargetMode="External"/><Relationship Id="rId20" Type="http://schemas.openxmlformats.org/officeDocument/2006/relationships/hyperlink" Target="https://fr.wikipedia.org/wiki/Fruit_(botanique)" TargetMode="External"/><Relationship Id="rId29" Type="http://schemas.openxmlformats.org/officeDocument/2006/relationships/hyperlink" Target="https://fr.wikipedia.org/wiki/Huile_de_p%C3%A9pins_de_courge" TargetMode="External"/><Relationship Id="rId1" Type="http://schemas.openxmlformats.org/officeDocument/2006/relationships/slideLayout" Target="../slideLayouts/slideLayout2.xml"/><Relationship Id="rId6" Type="http://schemas.openxmlformats.org/officeDocument/2006/relationships/hyperlink" Target="https://fr.wikipedia.org/wiki/Genre_(biologie)" TargetMode="External"/><Relationship Id="rId11" Type="http://schemas.openxmlformats.org/officeDocument/2006/relationships/hyperlink" Target="https://fr.wikipedia.org/wiki/Vrille_(botanique)" TargetMode="External"/><Relationship Id="rId24" Type="http://schemas.openxmlformats.org/officeDocument/2006/relationships/hyperlink" Target="https://fr.wikipedia.org/wiki/Cornichon" TargetMode="External"/><Relationship Id="rId32" Type="http://schemas.openxmlformats.org/officeDocument/2006/relationships/hyperlink" Target="https://fr.wikipedia.org/wiki/Nouveau_Monde" TargetMode="External"/><Relationship Id="rId37" Type="http://schemas.openxmlformats.org/officeDocument/2006/relationships/hyperlink" Target="https://fr.wikipedia.org/wiki/Cucumis" TargetMode="External"/><Relationship Id="rId5" Type="http://schemas.openxmlformats.org/officeDocument/2006/relationships/hyperlink" Target="https://fr.wikipedia.org/wiki/Esp%C3%A8ce" TargetMode="External"/><Relationship Id="rId15" Type="http://schemas.openxmlformats.org/officeDocument/2006/relationships/hyperlink" Target="https://fr.wikipedia.org/wiki/Di%C3%A9cie" TargetMode="External"/><Relationship Id="rId23" Type="http://schemas.openxmlformats.org/officeDocument/2006/relationships/hyperlink" Target="https://fr.wikipedia.org/wiki/Concombre" TargetMode="External"/><Relationship Id="rId28" Type="http://schemas.openxmlformats.org/officeDocument/2006/relationships/hyperlink" Target="https://fr.wikipedia.org/wiki/Graine" TargetMode="External"/><Relationship Id="rId36" Type="http://schemas.openxmlformats.org/officeDocument/2006/relationships/hyperlink" Target="https://fr.wikipedia.org/wiki/Citrullus" TargetMode="External"/><Relationship Id="rId10" Type="http://schemas.openxmlformats.org/officeDocument/2006/relationships/hyperlink" Target="https://fr.wikipedia.org/wiki/Plante_grimpante" TargetMode="External"/><Relationship Id="rId19" Type="http://schemas.openxmlformats.org/officeDocument/2006/relationships/hyperlink" Target="https://fr.wikipedia.org/wiki/Samare" TargetMode="External"/><Relationship Id="rId31" Type="http://schemas.openxmlformats.org/officeDocument/2006/relationships/hyperlink" Target="https://fr.wikipedia.org/wiki/Domestication" TargetMode="External"/><Relationship Id="rId4" Type="http://schemas.openxmlformats.org/officeDocument/2006/relationships/hyperlink" Target="https://fr.wikipedia.org/wiki/Tropique" TargetMode="External"/><Relationship Id="rId9" Type="http://schemas.openxmlformats.org/officeDocument/2006/relationships/hyperlink" Target="https://fr.wikipedia.org/wiki/Plante_vivace" TargetMode="External"/><Relationship Id="rId14" Type="http://schemas.openxmlformats.org/officeDocument/2006/relationships/hyperlink" Target="https://fr.wikipedia.org/wiki/Mono%C3%A9cie" TargetMode="External"/><Relationship Id="rId22" Type="http://schemas.openxmlformats.org/officeDocument/2006/relationships/hyperlink" Target="https://fr.wikipedia.org/wiki/Courgette" TargetMode="External"/><Relationship Id="rId27" Type="http://schemas.openxmlformats.org/officeDocument/2006/relationships/hyperlink" Target="https://fr.wikipedia.org/wiki/Chayote" TargetMode="External"/><Relationship Id="rId30" Type="http://schemas.openxmlformats.org/officeDocument/2006/relationships/hyperlink" Target="https://fr.wikipedia.org/wiki/Pistache_africaine" TargetMode="External"/><Relationship Id="rId35" Type="http://schemas.openxmlformats.org/officeDocument/2006/relationships/hyperlink" Target="https://fr.wikipedia.org/wiki/Ancien_Mond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7986714" cy="1071570"/>
          </a:xfrm>
        </p:spPr>
        <p:txBody>
          <a:bodyPr>
            <a:noAutofit/>
          </a:bodyPr>
          <a:lstStyle/>
          <a:p>
            <a:r>
              <a:rPr lang="fr-FR" sz="3600" b="1" dirty="0" smtClean="0">
                <a:solidFill>
                  <a:schemeClr val="accent3">
                    <a:lumMod val="50000"/>
                  </a:schemeClr>
                </a:solidFill>
              </a:rPr>
              <a:t>Les </a:t>
            </a:r>
            <a:r>
              <a:rPr lang="fr-FR" sz="3600" b="1" dirty="0" smtClean="0">
                <a:solidFill>
                  <a:schemeClr val="accent3">
                    <a:lumMod val="50000"/>
                  </a:schemeClr>
                </a:solidFill>
              </a:rPr>
              <a:t>ennemis des cucurbitacées. </a:t>
            </a:r>
            <a:endParaRPr lang="fr-FR" sz="3600" dirty="0">
              <a:solidFill>
                <a:schemeClr val="accent3">
                  <a:lumMod val="50000"/>
                </a:schemeClr>
              </a:solidFill>
            </a:endParaRPr>
          </a:p>
        </p:txBody>
      </p:sp>
      <p:sp>
        <p:nvSpPr>
          <p:cNvPr id="3" name="Sous-titre 2"/>
          <p:cNvSpPr>
            <a:spLocks noGrp="1"/>
          </p:cNvSpPr>
          <p:nvPr>
            <p:ph type="subTitle" idx="1"/>
          </p:nvPr>
        </p:nvSpPr>
        <p:spPr/>
        <p:txBody>
          <a:bodyPr/>
          <a:lstStyle/>
          <a:p>
            <a:endParaRPr lang="fr-FR" dirty="0"/>
          </a:p>
        </p:txBody>
      </p:sp>
      <p:pic>
        <p:nvPicPr>
          <p:cNvPr id="4" name="صورة 3" descr="cucurbitace-oct-696x419.jpg"/>
          <p:cNvPicPr>
            <a:picLocks noChangeAspect="1"/>
          </p:cNvPicPr>
          <p:nvPr/>
        </p:nvPicPr>
        <p:blipFill>
          <a:blip r:embed="rId2"/>
          <a:stretch>
            <a:fillRect/>
          </a:stretch>
        </p:blipFill>
        <p:spPr>
          <a:xfrm>
            <a:off x="285720" y="1071546"/>
            <a:ext cx="8643998" cy="5214974"/>
          </a:xfrm>
          <a:prstGeom prst="rect">
            <a:avLst/>
          </a:prstGeom>
        </p:spPr>
      </p:pic>
      <p:sp>
        <p:nvSpPr>
          <p:cNvPr id="5" name="Rectangle 4"/>
          <p:cNvSpPr/>
          <p:nvPr/>
        </p:nvSpPr>
        <p:spPr>
          <a:xfrm>
            <a:off x="7429488" y="6488668"/>
            <a:ext cx="1714512" cy="369332"/>
          </a:xfrm>
          <a:prstGeom prst="rect">
            <a:avLst/>
          </a:prstGeom>
        </p:spPr>
        <p:txBody>
          <a:bodyPr wrap="square">
            <a:spAutoFit/>
          </a:bodyPr>
          <a:lstStyle/>
          <a:p>
            <a:r>
              <a:rPr lang="fr-FR" b="1" dirty="0" smtClean="0">
                <a:latin typeface="Times New Roman" pitchFamily="18" charset="0"/>
                <a:cs typeface="Times New Roman" pitchFamily="18" charset="0"/>
              </a:rPr>
              <a:t>Mr </a:t>
            </a:r>
            <a:r>
              <a:rPr lang="fr-FR" b="1" dirty="0" err="1" smtClean="0">
                <a:latin typeface="Times New Roman" pitchFamily="18" charset="0"/>
                <a:cs typeface="Times New Roman" pitchFamily="18" charset="0"/>
              </a:rPr>
              <a:t>HAMDANI</a:t>
            </a:r>
            <a:endParaRPr lang="fr-FR"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62500" lnSpcReduction="20000"/>
          </a:bodyPr>
          <a:lstStyle/>
          <a:p>
            <a:pPr>
              <a:buNone/>
            </a:pPr>
            <a:r>
              <a:rPr lang="fr-FR" sz="4000" b="1" u="sng" dirty="0" smtClean="0"/>
              <a:t>L’oïdium</a:t>
            </a:r>
            <a:r>
              <a:rPr lang="fr-FR" dirty="0" smtClean="0"/>
              <a:t>  </a:t>
            </a:r>
            <a:r>
              <a:rPr lang="fr-FR" sz="3800" dirty="0" smtClean="0"/>
              <a:t>: est une maladie cryptogamique (comme le </a:t>
            </a:r>
            <a:r>
              <a:rPr lang="fr-FR" sz="3800" u="sng" dirty="0" smtClean="0">
                <a:hlinkClick r:id="rId2"/>
              </a:rPr>
              <a:t>mildiou</a:t>
            </a:r>
            <a:r>
              <a:rPr lang="fr-FR" sz="3800" dirty="0" smtClean="0"/>
              <a:t>), ce qui signifie qu’elle est engendrée par des champignons.</a:t>
            </a:r>
          </a:p>
          <a:p>
            <a:pPr>
              <a:buNone/>
            </a:pPr>
            <a:r>
              <a:rPr lang="fr-FR" sz="3800" dirty="0" smtClean="0"/>
              <a:t>On trouve quantités de champignons, plus ou moins spécifiques à certaines plantes, responsables de l’oïdium.</a:t>
            </a:r>
          </a:p>
          <a:p>
            <a:pPr>
              <a:buNone/>
            </a:pPr>
            <a:r>
              <a:rPr lang="fr-FR" sz="3800" dirty="0" smtClean="0"/>
              <a:t>Leurs spores se propagent dans l’air principalement par temps chaud (au moins 27°C) et humide. Mais certaines souches peuvent également se développer par temps moins chaud (à partir de 10°C) et sec…</a:t>
            </a:r>
          </a:p>
          <a:p>
            <a:pPr>
              <a:buNone/>
            </a:pPr>
            <a:r>
              <a:rPr lang="fr-FR" sz="3800" dirty="0" smtClean="0"/>
              <a:t>L’oïdium est caractérisé par un feutrage blanc sur les feuilles</a:t>
            </a:r>
          </a:p>
          <a:p>
            <a:pPr>
              <a:buNone/>
            </a:pPr>
            <a:r>
              <a:rPr lang="fr-FR" sz="3800" dirty="0" smtClean="0"/>
              <a:t>Si l’attaque survient en fin de cycle de la plante, l’oïdium nuira peu à la production. Par contre, si le plant est atteint précocement, c’est toute la récolte qui risque d’être fortement compromise, d’autant plus qu’un plant malade va participer à la propagation de la maladie</a:t>
            </a:r>
            <a:endParaRPr lang="fr-FR" sz="3800" dirty="0"/>
          </a:p>
        </p:txBody>
      </p:sp>
      <p:sp>
        <p:nvSpPr>
          <p:cNvPr id="4" name="Rectangle 3"/>
          <p:cNvSpPr/>
          <p:nvPr/>
        </p:nvSpPr>
        <p:spPr>
          <a:xfrm>
            <a:off x="2071670" y="214290"/>
            <a:ext cx="5715039" cy="830997"/>
          </a:xfrm>
          <a:prstGeom prst="rect">
            <a:avLst/>
          </a:prstGeom>
        </p:spPr>
        <p:txBody>
          <a:bodyPr wrap="square">
            <a:spAutoFit/>
          </a:bodyPr>
          <a:lstStyle/>
          <a:p>
            <a:pPr algn="ctr"/>
            <a:r>
              <a:rPr lang="fr-FR" sz="4800" b="1" dirty="0" smtClean="0">
                <a:solidFill>
                  <a:schemeClr val="accent6">
                    <a:lumMod val="50000"/>
                  </a:schemeClr>
                </a:solidFill>
              </a:rPr>
              <a:t>D/L’oïdium</a:t>
            </a:r>
            <a:r>
              <a:rPr lang="fr-FR" sz="4800" dirty="0" smtClean="0">
                <a:solidFill>
                  <a:schemeClr val="accent6">
                    <a:lumMod val="50000"/>
                  </a:schemeClr>
                </a:solidFill>
              </a:rPr>
              <a:t> </a:t>
            </a:r>
            <a:endParaRPr lang="fr-FR" sz="4800" dirty="0">
              <a:solidFill>
                <a:schemeClr val="accent6">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b="1" dirty="0" smtClean="0"/>
              <a:t>Légumes </a:t>
            </a:r>
            <a:r>
              <a:rPr lang="fr-FR" b="1" dirty="0" smtClean="0"/>
              <a:t>touchés par </a:t>
            </a:r>
            <a:r>
              <a:rPr lang="fr-FR" b="1" dirty="0" smtClean="0"/>
              <a:t>l’oïdium</a:t>
            </a:r>
            <a:br>
              <a:rPr lang="fr-FR" b="1" dirty="0" smtClean="0"/>
            </a:br>
            <a:endParaRPr lang="fr-FR" dirty="0"/>
          </a:p>
        </p:txBody>
      </p:sp>
      <p:sp>
        <p:nvSpPr>
          <p:cNvPr id="2" name="Espace réservé du contenu 1"/>
          <p:cNvSpPr>
            <a:spLocks noGrp="1"/>
          </p:cNvSpPr>
          <p:nvPr>
            <p:ph idx="1"/>
          </p:nvPr>
        </p:nvSpPr>
        <p:spPr/>
        <p:txBody>
          <a:bodyPr>
            <a:normAutofit fontScale="92500"/>
          </a:bodyPr>
          <a:lstStyle/>
          <a:p>
            <a:pPr algn="just">
              <a:buNone/>
            </a:pPr>
            <a:r>
              <a:rPr lang="fr-FR" sz="3000" dirty="0" smtClean="0"/>
              <a:t>       L’oïdium </a:t>
            </a:r>
            <a:r>
              <a:rPr lang="fr-FR" sz="3000" dirty="0" smtClean="0"/>
              <a:t>des cucurbitacées touche les concombres, courges et courgettes, melons, pâtisson… bref tous les légumes de cette </a:t>
            </a:r>
            <a:r>
              <a:rPr lang="fr-FR" sz="3000" u="sng" dirty="0" smtClean="0">
                <a:hlinkClick r:id="rId2"/>
              </a:rPr>
              <a:t>famille</a:t>
            </a:r>
            <a:r>
              <a:rPr lang="fr-FR" sz="3000" dirty="0" smtClean="0"/>
              <a:t>.</a:t>
            </a:r>
          </a:p>
          <a:p>
            <a:pPr algn="just">
              <a:buNone/>
            </a:pPr>
            <a:r>
              <a:rPr lang="fr-FR" sz="3000" dirty="0" smtClean="0"/>
              <a:t>       Les </a:t>
            </a:r>
            <a:r>
              <a:rPr lang="fr-FR" sz="3000" dirty="0" smtClean="0"/>
              <a:t>haricots (normalement uniquement sous </a:t>
            </a:r>
            <a:r>
              <a:rPr lang="fr-FR" sz="3000" u="sng" dirty="0" smtClean="0">
                <a:hlinkClick r:id="rId3"/>
              </a:rPr>
              <a:t>serre</a:t>
            </a:r>
            <a:r>
              <a:rPr lang="fr-FR" sz="3000" dirty="0" smtClean="0"/>
              <a:t>), les </a:t>
            </a:r>
            <a:r>
              <a:rPr lang="fr-FR" sz="3000" u="sng" dirty="0" smtClean="0">
                <a:hlinkClick r:id="rId4"/>
              </a:rPr>
              <a:t>pois</a:t>
            </a:r>
            <a:r>
              <a:rPr lang="fr-FR" sz="3000" dirty="0" smtClean="0"/>
              <a:t>, les carottes, les </a:t>
            </a:r>
            <a:r>
              <a:rPr lang="fr-FR" sz="3000" u="sng" dirty="0" smtClean="0">
                <a:hlinkClick r:id="rId5"/>
              </a:rPr>
              <a:t>laitues</a:t>
            </a:r>
            <a:r>
              <a:rPr lang="fr-FR" sz="3000" dirty="0" smtClean="0"/>
              <a:t> et </a:t>
            </a:r>
            <a:r>
              <a:rPr lang="fr-FR" sz="3000" u="sng" dirty="0" smtClean="0">
                <a:hlinkClick r:id="rId6"/>
              </a:rPr>
              <a:t>chicorées</a:t>
            </a:r>
            <a:r>
              <a:rPr lang="fr-FR" sz="3000" dirty="0" smtClean="0"/>
              <a:t>, les betteraves, les </a:t>
            </a:r>
            <a:r>
              <a:rPr lang="fr-FR" sz="3000" u="sng" dirty="0" smtClean="0">
                <a:hlinkClick r:id="rId7"/>
              </a:rPr>
              <a:t>tomates</a:t>
            </a:r>
            <a:r>
              <a:rPr lang="fr-FR" sz="3000" dirty="0" smtClean="0"/>
              <a:t>, les choux, les radis, les navets, les artichauts, les groseilliers, les </a:t>
            </a:r>
            <a:r>
              <a:rPr lang="fr-FR" sz="3000" u="sng" dirty="0" smtClean="0">
                <a:hlinkClick r:id="rId8"/>
              </a:rPr>
              <a:t>framboisiers</a:t>
            </a:r>
            <a:r>
              <a:rPr lang="fr-FR" sz="3000" dirty="0" smtClean="0"/>
              <a:t>, les cassis, ou encore la vigne et les </a:t>
            </a:r>
            <a:r>
              <a:rPr lang="fr-FR" sz="3000" u="sng" dirty="0" smtClean="0">
                <a:hlinkClick r:id="rId9"/>
              </a:rPr>
              <a:t>arbres fruitiers</a:t>
            </a:r>
            <a:r>
              <a:rPr lang="fr-FR" sz="3000" dirty="0" smtClean="0"/>
              <a:t>, peuvent également être atteints par l’oïdium (liste non exhaustive)</a:t>
            </a:r>
          </a:p>
          <a:p>
            <a:pPr>
              <a:buNone/>
            </a:pPr>
            <a:endParaRPr lang="fr-FR" b="1" cap="al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FR" b="1" i="1" dirty="0" smtClean="0"/>
              <a:t>Les ravageurs :</a:t>
            </a:r>
            <a:r>
              <a:rPr lang="fr-FR" dirty="0" smtClean="0"/>
              <a:t/>
            </a:r>
            <a:br>
              <a:rPr lang="fr-FR" dirty="0" smtClean="0"/>
            </a:br>
            <a:endParaRPr lang="fr-FR" dirty="0"/>
          </a:p>
        </p:txBody>
      </p:sp>
      <p:sp>
        <p:nvSpPr>
          <p:cNvPr id="2" name="Espace réservé du contenu 1"/>
          <p:cNvSpPr>
            <a:spLocks noGrp="1"/>
          </p:cNvSpPr>
          <p:nvPr>
            <p:ph idx="1"/>
          </p:nvPr>
        </p:nvSpPr>
        <p:spPr/>
        <p:txBody>
          <a:bodyPr>
            <a:normAutofit fontScale="77500" lnSpcReduction="20000"/>
          </a:bodyPr>
          <a:lstStyle/>
          <a:p>
            <a:r>
              <a:rPr lang="fr-FR" sz="3600" b="1" i="1" dirty="0" smtClean="0">
                <a:solidFill>
                  <a:srgbClr val="FF0000"/>
                </a:solidFill>
              </a:rPr>
              <a:t>A/les insectes :</a:t>
            </a:r>
            <a:endParaRPr lang="fr-FR" sz="3600" dirty="0" smtClean="0">
              <a:solidFill>
                <a:srgbClr val="FF0000"/>
              </a:solidFill>
            </a:endParaRPr>
          </a:p>
          <a:p>
            <a:pPr>
              <a:buNone/>
            </a:pPr>
            <a:r>
              <a:rPr lang="fr-FR" sz="3300" i="1" dirty="0" smtClean="0"/>
              <a:t>Bien qu’assez nombreux a vivre aux dépens des cucurbitacées les insectes ne posent pas de gros problème d’a ces cultures aux Antilles françaises en dehors de la pyrale du concombre DIAFANIA HYALINATA et de la mouche mineuse des feuilles LIRIOMYZA TRIFOLII .</a:t>
            </a:r>
            <a:endParaRPr lang="fr-FR" sz="3300" dirty="0" smtClean="0"/>
          </a:p>
          <a:p>
            <a:pPr>
              <a:buNone/>
            </a:pPr>
            <a:r>
              <a:rPr lang="fr-FR" sz="3300" i="1" dirty="0" smtClean="0"/>
              <a:t>On a :</a:t>
            </a:r>
            <a:endParaRPr lang="fr-FR" sz="3300" dirty="0" smtClean="0"/>
          </a:p>
          <a:p>
            <a:pPr>
              <a:buNone/>
            </a:pPr>
            <a:r>
              <a:rPr lang="fr-FR" sz="3300" i="1" dirty="0" smtClean="0"/>
              <a:t>Les hétéroptères : ex ; NEZARA VIRiDULA l.</a:t>
            </a:r>
            <a:endParaRPr lang="fr-FR" sz="3300" dirty="0" smtClean="0"/>
          </a:p>
          <a:p>
            <a:pPr>
              <a:buNone/>
            </a:pPr>
            <a:r>
              <a:rPr lang="fr-FR" sz="3300" i="1" dirty="0" smtClean="0"/>
              <a:t>                                           OLA ZICCA TAENIOLA dallas.</a:t>
            </a:r>
            <a:endParaRPr lang="fr-FR" sz="3300" dirty="0" smtClean="0"/>
          </a:p>
          <a:p>
            <a:pPr>
              <a:buNone/>
            </a:pPr>
            <a:r>
              <a:rPr lang="fr-FR" sz="3300" i="1" dirty="0" smtClean="0"/>
              <a:t>Les coléoptères : ex : DIABROTICA INNUBA F.</a:t>
            </a:r>
            <a:endParaRPr lang="fr-FR" sz="3300" dirty="0" smtClean="0"/>
          </a:p>
          <a:p>
            <a:pPr>
              <a:buNone/>
            </a:pPr>
            <a:r>
              <a:rPr lang="fr-FR" sz="3300" i="1" dirty="0" smtClean="0"/>
              <a:t>Les cochenilles ;</a:t>
            </a:r>
            <a:endParaRPr lang="fr-FR" sz="3300" dirty="0" smtClean="0"/>
          </a:p>
          <a:p>
            <a:pPr>
              <a:buNone/>
            </a:pPr>
            <a:r>
              <a:rPr lang="fr-FR" sz="3300" i="1" dirty="0" smtClean="0"/>
              <a:t>Les pucerons : ex : APHIS GOSSYPII GOVER .</a:t>
            </a:r>
            <a:endParaRPr lang="fr-FR" sz="3300" dirty="0" smtClean="0"/>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pPr algn="ctr"/>
            <a:r>
              <a:rPr lang="fr-FR" sz="4000" dirty="0" smtClean="0">
                <a:solidFill>
                  <a:srgbClr val="FF0000"/>
                </a:solidFill>
              </a:rPr>
              <a:t>Puceron</a:t>
            </a:r>
            <a:br>
              <a:rPr lang="fr-FR" sz="4000" dirty="0" smtClean="0">
                <a:solidFill>
                  <a:srgbClr val="FF0000"/>
                </a:solidFill>
              </a:rPr>
            </a:br>
            <a:endParaRPr lang="fr-FR" sz="4000" dirty="0">
              <a:solidFill>
                <a:srgbClr val="FF0000"/>
              </a:solidFill>
            </a:endParaRPr>
          </a:p>
        </p:txBody>
      </p:sp>
      <p:sp>
        <p:nvSpPr>
          <p:cNvPr id="2" name="Espace réservé du contenu 1"/>
          <p:cNvSpPr>
            <a:spLocks noGrp="1"/>
          </p:cNvSpPr>
          <p:nvPr>
            <p:ph idx="1"/>
          </p:nvPr>
        </p:nvSpPr>
        <p:spPr/>
        <p:txBody>
          <a:bodyPr>
            <a:noAutofit/>
          </a:bodyPr>
          <a:lstStyle/>
          <a:p>
            <a:r>
              <a:rPr lang="fr-FR" sz="2000" dirty="0" smtClean="0"/>
              <a:t>Les pucerons sont de petits </a:t>
            </a:r>
            <a:r>
              <a:rPr lang="fr-FR" sz="2000" u="sng" dirty="0" smtClean="0">
                <a:hlinkClick r:id="rId2" tooltip="Insectes"/>
              </a:rPr>
              <a:t>insectes</a:t>
            </a:r>
            <a:r>
              <a:rPr lang="fr-FR" sz="2000" dirty="0" smtClean="0"/>
              <a:t> mesurant généralement entre 1 et 4 mm. Ils peuvent être verts, roses, rouges, noirs, bruns, bleus, jaunes ou bien encore bleuâtres. Ils possèdent des antennes situées entre les deux yeux. Leurs pièces buccales forment un </a:t>
            </a:r>
            <a:r>
              <a:rPr lang="fr-FR" sz="2000" u="sng" dirty="0" smtClean="0">
                <a:hlinkClick r:id="rId3" tooltip="Rostre (cétacé)"/>
              </a:rPr>
              <a:t>rostre</a:t>
            </a:r>
            <a:r>
              <a:rPr lang="fr-FR" sz="2000" dirty="0" smtClean="0"/>
              <a:t> ou </a:t>
            </a:r>
            <a:r>
              <a:rPr lang="fr-FR" sz="2000" u="sng" dirty="0" err="1" smtClean="0">
                <a:hlinkClick r:id="rId4" tooltip="Proboscis"/>
              </a:rPr>
              <a:t>proboscis</a:t>
            </a:r>
            <a:r>
              <a:rPr lang="fr-FR" sz="2000" dirty="0" smtClean="0"/>
              <a:t>. Celui-ci est tenu sous le corps lorsque l'insecte ne se nourrit pas. Le thorax porte six pattes. La plupart des pucerons adultes sont </a:t>
            </a:r>
            <a:r>
              <a:rPr lang="fr-FR" sz="2000" u="sng" dirty="0" smtClean="0">
                <a:hlinkClick r:id="rId5" tooltip="wikt:aptère"/>
              </a:rPr>
              <a:t>aptères</a:t>
            </a:r>
            <a:r>
              <a:rPr lang="fr-FR" sz="2000" dirty="0" smtClean="0"/>
              <a:t> (sans ailes), exception faite de certains mâles, ainsi que de certaines femelles appelées à changer de plante hôte. Leurs ailes sont transparentes et membraneuses. Les antérieures sont plus grandes que les postérieures. À l'extrémité de l'abdomen se trouve la cauda (sorte de queue) qui sert à diriger l'écoulement du </a:t>
            </a:r>
            <a:r>
              <a:rPr lang="fr-FR" sz="2000" u="sng" dirty="0" smtClean="0">
                <a:hlinkClick r:id="rId6" tooltip="Miellat"/>
              </a:rPr>
              <a:t>miellat</a:t>
            </a:r>
            <a:r>
              <a:rPr lang="fr-FR" sz="2000" dirty="0" smtClean="0"/>
              <a:t>, substance sucrée qui sort de l'anus des pucerons. Chez plusieurs espèces de pucerons, on trouve sur l'abdomen deux structures en forme de tubes : les </a:t>
            </a:r>
            <a:r>
              <a:rPr lang="fr-FR" sz="2000" u="sng" dirty="0" smtClean="0">
                <a:hlinkClick r:id="rId7" tooltip="Cornicule"/>
              </a:rPr>
              <a:t>cornicules</a:t>
            </a:r>
            <a:endParaRPr lang="fr-F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b="1" dirty="0" smtClean="0">
                <a:solidFill>
                  <a:srgbClr val="FF0000"/>
                </a:solidFill>
              </a:rPr>
              <a:t>cycle de vie DES PUCERONS</a:t>
            </a:r>
            <a:endParaRPr lang="fr-FR" dirty="0" smtClean="0">
              <a:solidFill>
                <a:srgbClr val="FF0000"/>
              </a:solidFill>
            </a:endParaRPr>
          </a:p>
        </p:txBody>
      </p:sp>
      <p:sp>
        <p:nvSpPr>
          <p:cNvPr id="2" name="Espace réservé du contenu 1"/>
          <p:cNvSpPr>
            <a:spLocks noGrp="1"/>
          </p:cNvSpPr>
          <p:nvPr>
            <p:ph idx="1"/>
          </p:nvPr>
        </p:nvSpPr>
        <p:spPr>
          <a:xfrm>
            <a:off x="304800" y="1357298"/>
            <a:ext cx="8686800" cy="4722827"/>
          </a:xfrm>
        </p:spPr>
        <p:txBody>
          <a:bodyPr>
            <a:noAutofit/>
          </a:bodyPr>
          <a:lstStyle/>
          <a:p>
            <a:pPr>
              <a:buNone/>
            </a:pPr>
            <a:r>
              <a:rPr lang="fr-FR" sz="1800" dirty="0" smtClean="0"/>
              <a:t>Les pucerons sont des insectes </a:t>
            </a:r>
            <a:r>
              <a:rPr lang="fr-FR" sz="1800" u="sng" dirty="0" smtClean="0">
                <a:hlinkClick r:id="rId2" tooltip="Amétabole"/>
              </a:rPr>
              <a:t>amétaboles</a:t>
            </a:r>
            <a:r>
              <a:rPr lang="fr-FR" sz="1800" dirty="0" smtClean="0"/>
              <a:t> : le puceron </a:t>
            </a:r>
            <a:r>
              <a:rPr lang="fr-FR" sz="1800" u="sng" dirty="0" smtClean="0">
                <a:hlinkClick r:id="rId3" tooltip="Juvénile (organisme)"/>
              </a:rPr>
              <a:t>juvénile</a:t>
            </a:r>
            <a:r>
              <a:rPr lang="fr-FR" sz="1800" dirty="0" smtClean="0"/>
              <a:t> est semblable à l'adulte. Pour terminer sa croissance, il subit au plus 4 mues.</a:t>
            </a:r>
          </a:p>
          <a:p>
            <a:pPr>
              <a:buNone/>
            </a:pPr>
            <a:r>
              <a:rPr lang="fr-FR" sz="1800" dirty="0" smtClean="0"/>
              <a:t>Leur mode de reproduction est majoritairement vivipare</a:t>
            </a:r>
            <a:r>
              <a:rPr lang="fr-FR" sz="1800" u="sng" baseline="30000" dirty="0" smtClean="0">
                <a:hlinkClick r:id="rId4"/>
              </a:rPr>
              <a:t>1</a:t>
            </a:r>
            <a:r>
              <a:rPr lang="fr-FR" sz="1800" dirty="0" smtClean="0"/>
              <a:t> avec certaines lignées (</a:t>
            </a:r>
            <a:r>
              <a:rPr lang="fr-FR" sz="1800" u="sng" dirty="0" smtClean="0">
                <a:hlinkClick r:id="rId5" tooltip="Ovovivipare"/>
              </a:rPr>
              <a:t>ovovivipares</a:t>
            </a:r>
            <a:r>
              <a:rPr lang="fr-FR" sz="1800" dirty="0" smtClean="0"/>
              <a:t>) </a:t>
            </a:r>
            <a:r>
              <a:rPr lang="fr-FR" sz="1800" dirty="0" err="1" smtClean="0"/>
              <a:t>arborrant</a:t>
            </a:r>
            <a:r>
              <a:rPr lang="fr-FR" sz="1800" dirty="0" smtClean="0"/>
              <a:t> une phase </a:t>
            </a:r>
            <a:r>
              <a:rPr lang="fr-FR" sz="1800" u="sng" dirty="0" smtClean="0">
                <a:hlinkClick r:id="rId6" tooltip="Ovipare"/>
              </a:rPr>
              <a:t>ovipares</a:t>
            </a:r>
            <a:r>
              <a:rPr lang="fr-FR" sz="1800" dirty="0" smtClean="0"/>
              <a:t> en fin de cycle annuel. Il s'agit dans les faits de deux types bien distincts de reproduction :</a:t>
            </a:r>
          </a:p>
          <a:p>
            <a:pPr lvl="0">
              <a:buNone/>
            </a:pPr>
            <a:r>
              <a:rPr lang="fr-FR" sz="1800" dirty="0" smtClean="0"/>
              <a:t>la </a:t>
            </a:r>
            <a:r>
              <a:rPr lang="fr-FR" sz="1800" u="sng" dirty="0" smtClean="0">
                <a:hlinkClick r:id="rId7" tooltip="Parthénogenèse"/>
              </a:rPr>
              <a:t>parthénogenèse</a:t>
            </a:r>
            <a:r>
              <a:rPr lang="fr-FR" sz="1800" dirty="0" smtClean="0"/>
              <a:t>, </a:t>
            </a:r>
            <a:r>
              <a:rPr lang="fr-FR" sz="1800" u="sng" dirty="0" smtClean="0">
                <a:hlinkClick r:id="rId8" tooltip="Vivipare"/>
              </a:rPr>
              <a:t>vivipare</a:t>
            </a:r>
            <a:r>
              <a:rPr lang="fr-FR" sz="1800" dirty="0" smtClean="0"/>
              <a:t> et majoritaire, ou </a:t>
            </a:r>
            <a:r>
              <a:rPr lang="fr-FR" sz="1800" i="1" dirty="0" smtClean="0"/>
              <a:t>reproduction asexuée</a:t>
            </a:r>
            <a:r>
              <a:rPr lang="fr-FR" sz="1800" dirty="0" smtClean="0"/>
              <a:t>, qui chez les ovovivipares prend place du printemps au début de l'automne avec des populations exclusivement femelles ;</a:t>
            </a:r>
          </a:p>
          <a:p>
            <a:pPr lvl="0">
              <a:buNone/>
            </a:pPr>
            <a:r>
              <a:rPr lang="fr-FR" sz="1800" dirty="0" smtClean="0"/>
              <a:t>la </a:t>
            </a:r>
            <a:r>
              <a:rPr lang="fr-FR" sz="1800" u="sng" dirty="0" smtClean="0">
                <a:hlinkClick r:id="rId9" tooltip="Reproduction sexuée"/>
              </a:rPr>
              <a:t>reproduction sexuée</a:t>
            </a:r>
            <a:r>
              <a:rPr lang="fr-FR" sz="1800" dirty="0" smtClean="0"/>
              <a:t>, </a:t>
            </a:r>
            <a:r>
              <a:rPr lang="fr-FR" sz="1800" u="sng" dirty="0" smtClean="0">
                <a:hlinkClick r:id="rId6" tooltip="Ovipare"/>
              </a:rPr>
              <a:t>ovipare</a:t>
            </a:r>
            <a:r>
              <a:rPr lang="fr-FR" sz="1800" dirty="0" smtClean="0"/>
              <a:t> et minoritaire, qui chez les ovovivipares prend place à la fin de l'automne avec l'apparition de mâles. Celle-ci est plus ou moins lié à l'exposition lumineuse de certaines lignées femelles toutefois négativement impactées par des infections</a:t>
            </a:r>
            <a:r>
              <a:rPr lang="fr-FR" sz="1800" u="sng" baseline="30000" dirty="0" smtClean="0">
                <a:hlinkClick r:id="rId4"/>
              </a:rPr>
              <a:t>2</a:t>
            </a:r>
            <a:r>
              <a:rPr lang="fr-FR" sz="1800" dirty="0" smtClean="0"/>
              <a:t>. En revanche on explique encore mal le mécanisme résultant en un chromosome sexuel manquant qui déclenchera sexuation masculine.</a:t>
            </a:r>
          </a:p>
          <a:p>
            <a:pPr>
              <a:buNone/>
            </a:pPr>
            <a:r>
              <a:rPr lang="fr-FR" sz="1800" dirty="0" smtClean="0"/>
              <a:t>Les œufs issus de la reproduction sexuée sont pondus dans la terre ou sous des feuilles, où ils passeront l'hiver tandis que les derniers adultes de l'année meurent lors des premiers froids. En naîtront des pucerons uniquement femelles au printemps qui recommenceront le cycle annuel.</a:t>
            </a:r>
            <a:endParaRPr lang="fr-F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FR" b="1" i="1" dirty="0" smtClean="0">
                <a:solidFill>
                  <a:srgbClr val="FF0000"/>
                </a:solidFill>
              </a:rPr>
              <a:t>B /Les nématodes :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2" name="Espace réservé du contenu 1"/>
          <p:cNvSpPr>
            <a:spLocks noGrp="1"/>
          </p:cNvSpPr>
          <p:nvPr>
            <p:ph idx="1"/>
          </p:nvPr>
        </p:nvSpPr>
        <p:spPr/>
        <p:txBody>
          <a:bodyPr>
            <a:normAutofit fontScale="77500" lnSpcReduction="20000"/>
          </a:bodyPr>
          <a:lstStyle/>
          <a:p>
            <a:pPr>
              <a:buNone/>
            </a:pPr>
            <a:r>
              <a:rPr lang="fr-FR" b="1" i="1" dirty="0" smtClean="0"/>
              <a:t> </a:t>
            </a:r>
            <a:endParaRPr lang="fr-FR" dirty="0" smtClean="0"/>
          </a:p>
          <a:p>
            <a:pPr>
              <a:buNone/>
            </a:pPr>
            <a:r>
              <a:rPr lang="fr-FR" i="1" dirty="0" smtClean="0"/>
              <a:t>Toutes les cucurbitacées sont sensibles aux nématodes et de graves dégâts dus à des nématodes à halle (type meloidogyne) ont été observés en Guadeloupe et en Martinique.</a:t>
            </a:r>
            <a:endParaRPr lang="fr-FR" dirty="0" smtClean="0"/>
          </a:p>
          <a:p>
            <a:pPr>
              <a:buNone/>
            </a:pPr>
            <a:r>
              <a:rPr lang="fr-FR" i="1" dirty="0" smtClean="0"/>
              <a:t>Actuellement, il y a peu d'espoir de voir arriver sur le marché des variétés de cucurbitacées résistantes aux nématodes.</a:t>
            </a:r>
            <a:endParaRPr lang="fr-FR" dirty="0" smtClean="0"/>
          </a:p>
          <a:p>
            <a:pPr>
              <a:buNone/>
            </a:pPr>
            <a:r>
              <a:rPr lang="fr-FR" i="1" dirty="0" smtClean="0"/>
              <a:t>Si la désinfection du sol (opération coûteuse )n'est pas possible ,la rotation des cultures ou l'introduction d'une espèce non sensible (graminée , variétés de tomates ou de haricot résistantes) reste la meilleure méthode pour éviter de trop grosses pertes </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i="1" dirty="0" smtClean="0">
                <a:solidFill>
                  <a:srgbClr val="FF0000"/>
                </a:solidFill>
              </a:rPr>
              <a:t>LES Dégâts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pPr algn="just">
              <a:buNone/>
            </a:pPr>
            <a:r>
              <a:rPr lang="fr-FR" i="1" dirty="0" smtClean="0"/>
              <a:t>        En </a:t>
            </a:r>
            <a:r>
              <a:rPr lang="fr-FR" i="1" dirty="0" smtClean="0"/>
              <a:t>cas de forte attaque, un nombre très important de galeries peut amener le dessèchement des feuilles et entrainer la mort de la plante : les feuilles des cotylédonaires sont très fréquemment attaquées.</a:t>
            </a:r>
            <a:endParaRPr lang="fr-FR" dirty="0" smtClean="0"/>
          </a:p>
          <a:p>
            <a:pPr algn="just">
              <a:buNone/>
            </a:pPr>
            <a:r>
              <a:rPr lang="fr-FR" i="1" dirty="0" smtClean="0"/>
              <a:t> </a:t>
            </a:r>
            <a:r>
              <a:rPr lang="fr-FR" i="1" dirty="0" smtClean="0"/>
              <a:t>       D’une </a:t>
            </a:r>
            <a:r>
              <a:rPr lang="fr-FR" i="1" dirty="0" smtClean="0"/>
              <a:t>manière générale LIRIOMYZA cause des dégâts dans es cultures présentant la particularité de garder un épiderme très tendre (culture sous abris ; jeune plante ……..).</a:t>
            </a:r>
            <a:endParaRPr lang="fr-FR" dirty="0" smtClean="0"/>
          </a:p>
          <a:p>
            <a:pPr>
              <a:buNone/>
            </a:pP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0181129_104601.png"/>
          <p:cNvPicPr>
            <a:picLocks noGrp="1" noChangeAspect="1"/>
          </p:cNvPicPr>
          <p:nvPr>
            <p:ph idx="1"/>
          </p:nvPr>
        </p:nvPicPr>
        <p:blipFill>
          <a:blip r:embed="rId2"/>
          <a:stretch>
            <a:fillRect/>
          </a:stretch>
        </p:blipFill>
        <p:spPr>
          <a:xfrm>
            <a:off x="214282" y="785794"/>
            <a:ext cx="8715435" cy="529433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b="1" i="1" dirty="0" smtClean="0">
                <a:solidFill>
                  <a:srgbClr val="FF0000"/>
                </a:solidFill>
              </a:rPr>
              <a:t>Moyens de lutte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fontScale="62500" lnSpcReduction="20000"/>
          </a:bodyPr>
          <a:lstStyle/>
          <a:p>
            <a:pPr lvl="0"/>
            <a:r>
              <a:rPr lang="fr-FR" b="1" u="sng" dirty="0" smtClean="0">
                <a:hlinkClick r:id="rId2"/>
              </a:rPr>
              <a:t>Désherber</a:t>
            </a:r>
            <a:r>
              <a:rPr lang="fr-FR" b="1" dirty="0" smtClean="0"/>
              <a:t> la culture et ses abords.</a:t>
            </a:r>
            <a:endParaRPr lang="fr-FR" dirty="0" smtClean="0"/>
          </a:p>
          <a:p>
            <a:pPr lvl="0"/>
            <a:r>
              <a:rPr lang="fr-FR" b="1" dirty="0" smtClean="0"/>
              <a:t>Produire les plants dans une pépinière </a:t>
            </a:r>
            <a:r>
              <a:rPr lang="fr-FR" b="1" i="1" cap="all" dirty="0" err="1" smtClean="0"/>
              <a:t>insect</a:t>
            </a:r>
            <a:r>
              <a:rPr lang="fr-FR" b="1" i="1" cap="all" dirty="0" smtClean="0"/>
              <a:t>-proof.</a:t>
            </a:r>
            <a:endParaRPr lang="fr-FR" dirty="0" smtClean="0"/>
          </a:p>
          <a:p>
            <a:pPr lvl="0"/>
            <a:r>
              <a:rPr lang="fr-FR" b="1" dirty="0" smtClean="0"/>
              <a:t>Contrôler la </a:t>
            </a:r>
            <a:r>
              <a:rPr lang="fr-FR" b="1" u="sng" dirty="0" smtClean="0">
                <a:hlinkClick r:id="rId3"/>
              </a:rPr>
              <a:t>qualité sanitaire des plants</a:t>
            </a:r>
            <a:r>
              <a:rPr lang="fr-FR" b="1" dirty="0" smtClean="0"/>
              <a:t> avant et durant leur introduction dans la culture ou l'abri.</a:t>
            </a:r>
            <a:endParaRPr lang="fr-FR" dirty="0" smtClean="0"/>
          </a:p>
          <a:p>
            <a:pPr lvl="0"/>
            <a:r>
              <a:rPr lang="fr-FR" b="1" dirty="0" smtClean="0"/>
              <a:t>Installer des </a:t>
            </a:r>
            <a:r>
              <a:rPr lang="fr-FR" b="1" u="sng" dirty="0" smtClean="0">
                <a:hlinkClick r:id="rId4"/>
              </a:rPr>
              <a:t>toiles</a:t>
            </a:r>
            <a:r>
              <a:rPr lang="fr-FR" b="1" dirty="0" smtClean="0"/>
              <a:t> </a:t>
            </a:r>
            <a:r>
              <a:rPr lang="fr-FR" b="1" i="1" cap="all" dirty="0" err="1" smtClean="0"/>
              <a:t>insect</a:t>
            </a:r>
            <a:r>
              <a:rPr lang="fr-FR" b="1" i="1" cap="all" dirty="0" smtClean="0"/>
              <a:t>-proof</a:t>
            </a:r>
            <a:r>
              <a:rPr lang="fr-FR" b="1" dirty="0" smtClean="0"/>
              <a:t> en pépinière, sur les rangs en plein champ à la plantation, et aux ouvertures des abris quand les conditions climatiques le permettent. Lors de la floraison les filets seront enlevés pour permettre la pollinisation des fleurs sauf pour les variétés de concombre </a:t>
            </a:r>
            <a:r>
              <a:rPr lang="fr-FR" b="1" dirty="0" err="1" smtClean="0"/>
              <a:t>parthénocarpiques</a:t>
            </a:r>
            <a:r>
              <a:rPr lang="fr-FR" b="1" dirty="0" smtClean="0"/>
              <a:t>. Des pollinisateurs peuvent éventuellement être introduits sous les filets pour permettre une bonne fructification tout en protégeant la culture tout au long de son cycle.</a:t>
            </a:r>
            <a:endParaRPr lang="fr-FR" dirty="0" smtClean="0"/>
          </a:p>
          <a:p>
            <a:pPr lvl="0"/>
            <a:r>
              <a:rPr lang="fr-FR" b="1" dirty="0" smtClean="0"/>
              <a:t>Installer des </a:t>
            </a:r>
            <a:r>
              <a:rPr lang="fr-FR" b="1" u="sng" dirty="0" smtClean="0">
                <a:hlinkClick r:id="rId5"/>
              </a:rPr>
              <a:t>pièges à phéromones</a:t>
            </a:r>
            <a:r>
              <a:rPr lang="fr-FR" b="1" dirty="0" smtClean="0"/>
              <a:t> à l'extérieur de l'abri. </a:t>
            </a:r>
            <a:endParaRPr lang="fr-FR" dirty="0" smtClean="0"/>
          </a:p>
          <a:p>
            <a:pPr lvl="0"/>
            <a:r>
              <a:rPr lang="fr-FR" b="1" dirty="0" smtClean="0"/>
              <a:t>Favoriser les </a:t>
            </a:r>
            <a:r>
              <a:rPr lang="fr-FR" b="1" u="sng" dirty="0" smtClean="0">
                <a:hlinkClick r:id="rId6"/>
              </a:rPr>
              <a:t>ennemis naturels</a:t>
            </a:r>
            <a:r>
              <a:rPr lang="fr-FR" b="1" dirty="0" smtClean="0"/>
              <a:t> en culture de plein champ ou sous les abris ouverts .</a:t>
            </a:r>
            <a:endParaRPr lang="fr-FR" dirty="0" smtClean="0"/>
          </a:p>
          <a:p>
            <a:r>
              <a:rPr lang="en-US" b="1" dirty="0" err="1" smtClean="0"/>
              <a:t>Utiliser</a:t>
            </a:r>
            <a:r>
              <a:rPr lang="en-US" b="1" dirty="0" smtClean="0"/>
              <a:t> des </a:t>
            </a:r>
            <a:r>
              <a:rPr lang="en-US" b="1" u="sng" dirty="0" err="1" smtClean="0">
                <a:hlinkClick r:id="rId7"/>
              </a:rPr>
              <a:t>biopesticides</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smtClean="0">
                <a:solidFill>
                  <a:srgbClr val="FF0000"/>
                </a:solidFill>
              </a:rPr>
              <a:t>CONCLUSION</a:t>
            </a:r>
            <a:endParaRPr lang="fr-FR" sz="4000" dirty="0">
              <a:solidFill>
                <a:srgbClr val="FF0000"/>
              </a:solidFill>
            </a:endParaRPr>
          </a:p>
        </p:txBody>
      </p:sp>
      <p:sp>
        <p:nvSpPr>
          <p:cNvPr id="3" name="Espace réservé du contenu 2"/>
          <p:cNvSpPr>
            <a:spLocks noGrp="1"/>
          </p:cNvSpPr>
          <p:nvPr>
            <p:ph idx="1"/>
          </p:nvPr>
        </p:nvSpPr>
        <p:spPr>
          <a:xfrm>
            <a:off x="0" y="1214422"/>
            <a:ext cx="9144000" cy="4525963"/>
          </a:xfrm>
        </p:spPr>
        <p:txBody>
          <a:bodyPr>
            <a:normAutofit fontScale="47500" lnSpcReduction="20000"/>
          </a:bodyPr>
          <a:lstStyle/>
          <a:p>
            <a:pPr>
              <a:buNone/>
            </a:pPr>
            <a:endParaRPr lang="fr-FR" b="1" dirty="0" smtClean="0"/>
          </a:p>
          <a:p>
            <a:pPr algn="just">
              <a:lnSpc>
                <a:spcPct val="170000"/>
              </a:lnSpc>
              <a:buNone/>
            </a:pPr>
            <a:r>
              <a:rPr lang="fr-FR" sz="3600" dirty="0" smtClean="0">
                <a:latin typeface="Times New Roman" pitchFamily="18" charset="0"/>
                <a:cs typeface="Times New Roman" pitchFamily="18" charset="0"/>
              </a:rPr>
              <a:t>          </a:t>
            </a:r>
            <a:r>
              <a:rPr lang="fr-FR" sz="4200" dirty="0" smtClean="0">
                <a:latin typeface="Times New Roman" pitchFamily="18" charset="0"/>
                <a:cs typeface="Times New Roman" pitchFamily="18" charset="0"/>
              </a:rPr>
              <a:t>Les </a:t>
            </a:r>
            <a:r>
              <a:rPr lang="fr-FR" sz="4200" dirty="0" smtClean="0">
                <a:latin typeface="Times New Roman" pitchFamily="18" charset="0"/>
                <a:cs typeface="Times New Roman" pitchFamily="18" charset="0"/>
              </a:rPr>
              <a:t>nombreuses maladies retrouvées dans la courge représentent tout un défi </a:t>
            </a:r>
            <a:r>
              <a:rPr lang="fr-FR" sz="4200" dirty="0" smtClean="0">
                <a:latin typeface="Times New Roman" pitchFamily="18" charset="0"/>
                <a:cs typeface="Times New Roman" pitchFamily="18" charset="0"/>
              </a:rPr>
              <a:t> pour </a:t>
            </a:r>
            <a:r>
              <a:rPr lang="fr-FR" sz="4200" dirty="0" smtClean="0">
                <a:latin typeface="Times New Roman" pitchFamily="18" charset="0"/>
                <a:cs typeface="Times New Roman" pitchFamily="18" charset="0"/>
              </a:rPr>
              <a:t>les producteurs et intervenants. Si une année les conditions sont </a:t>
            </a:r>
            <a:r>
              <a:rPr lang="fr-FR" sz="4200" dirty="0" smtClean="0">
                <a:latin typeface="Times New Roman" pitchFamily="18" charset="0"/>
                <a:cs typeface="Times New Roman" pitchFamily="18" charset="0"/>
              </a:rPr>
              <a:t>défavorables </a:t>
            </a:r>
            <a:r>
              <a:rPr lang="fr-FR" sz="4200" dirty="0" smtClean="0">
                <a:latin typeface="Times New Roman" pitchFamily="18" charset="0"/>
                <a:cs typeface="Times New Roman" pitchFamily="18" charset="0"/>
              </a:rPr>
              <a:t>pour un certain nombre de maladies, ces mêmes </a:t>
            </a:r>
            <a:r>
              <a:rPr lang="fr-FR" sz="4200" dirty="0" smtClean="0">
                <a:latin typeface="Times New Roman" pitchFamily="18" charset="0"/>
                <a:cs typeface="Times New Roman" pitchFamily="18" charset="0"/>
              </a:rPr>
              <a:t>conditions seront </a:t>
            </a:r>
            <a:r>
              <a:rPr lang="fr-FR" sz="4200" dirty="0" smtClean="0">
                <a:latin typeface="Times New Roman" pitchFamily="18" charset="0"/>
                <a:cs typeface="Times New Roman" pitchFamily="18" charset="0"/>
              </a:rPr>
              <a:t> </a:t>
            </a:r>
            <a:r>
              <a:rPr lang="fr-FR" sz="4200" dirty="0" smtClean="0">
                <a:latin typeface="Times New Roman" pitchFamily="18" charset="0"/>
                <a:cs typeface="Times New Roman" pitchFamily="18" charset="0"/>
              </a:rPr>
              <a:t>fort </a:t>
            </a:r>
            <a:r>
              <a:rPr lang="fr-FR" sz="4200" dirty="0" smtClean="0">
                <a:latin typeface="Times New Roman" pitchFamily="18" charset="0"/>
                <a:cs typeface="Times New Roman" pitchFamily="18" charset="0"/>
              </a:rPr>
              <a:t>probablement propices pour bien d’autres. On ne peut donc pas se </a:t>
            </a:r>
            <a:r>
              <a:rPr lang="fr-FR" sz="4200" dirty="0" smtClean="0">
                <a:latin typeface="Times New Roman" pitchFamily="18" charset="0"/>
                <a:cs typeface="Times New Roman" pitchFamily="18" charset="0"/>
              </a:rPr>
              <a:t>réfugier dans </a:t>
            </a:r>
            <a:r>
              <a:rPr lang="fr-FR" sz="4200" dirty="0" smtClean="0">
                <a:latin typeface="Times New Roman" pitchFamily="18" charset="0"/>
                <a:cs typeface="Times New Roman" pitchFamily="18" charset="0"/>
              </a:rPr>
              <a:t>l’espoir que ce sera une bonne année, il y aura toujours un ennemi à </a:t>
            </a:r>
            <a:r>
              <a:rPr lang="fr-FR" sz="4200" dirty="0" smtClean="0">
                <a:latin typeface="Times New Roman" pitchFamily="18" charset="0"/>
                <a:cs typeface="Times New Roman" pitchFamily="18" charset="0"/>
              </a:rPr>
              <a:t> combattre</a:t>
            </a:r>
            <a:r>
              <a:rPr lang="fr-FR" sz="4200" dirty="0" smtClean="0">
                <a:latin typeface="Times New Roman" pitchFamily="18" charset="0"/>
                <a:cs typeface="Times New Roman" pitchFamily="18" charset="0"/>
              </a:rPr>
              <a:t>. Il faut donc mettre toutes les chances de son côté en appliquant les </a:t>
            </a:r>
            <a:r>
              <a:rPr lang="fr-FR" sz="4200" dirty="0" smtClean="0">
                <a:latin typeface="Times New Roman" pitchFamily="18" charset="0"/>
                <a:cs typeface="Times New Roman" pitchFamily="18" charset="0"/>
              </a:rPr>
              <a:t>mesures </a:t>
            </a:r>
            <a:r>
              <a:rPr lang="fr-FR" sz="4200" dirty="0" smtClean="0">
                <a:latin typeface="Times New Roman" pitchFamily="18" charset="0"/>
                <a:cs typeface="Times New Roman" pitchFamily="18" charset="0"/>
              </a:rPr>
              <a:t>prophylactiques conseillées, en appliquant les rotations de culture, en </a:t>
            </a:r>
            <a:r>
              <a:rPr lang="fr-FR" sz="4200" dirty="0" smtClean="0">
                <a:latin typeface="Times New Roman" pitchFamily="18" charset="0"/>
                <a:cs typeface="Times New Roman" pitchFamily="18" charset="0"/>
              </a:rPr>
              <a:t>utilisant </a:t>
            </a:r>
            <a:r>
              <a:rPr lang="fr-FR" sz="4200" dirty="0" smtClean="0">
                <a:latin typeface="Times New Roman" pitchFamily="18" charset="0"/>
                <a:cs typeface="Times New Roman" pitchFamily="18" charset="0"/>
              </a:rPr>
              <a:t>des cultivars moins sensibles, en dépistant soigneusement et </a:t>
            </a:r>
            <a:r>
              <a:rPr lang="fr-FR" sz="4200" dirty="0" smtClean="0">
                <a:latin typeface="Times New Roman" pitchFamily="18" charset="0"/>
                <a:cs typeface="Times New Roman" pitchFamily="18" charset="0"/>
              </a:rPr>
              <a:t>régulièrement </a:t>
            </a:r>
            <a:r>
              <a:rPr lang="fr-FR" sz="4200" dirty="0" smtClean="0">
                <a:latin typeface="Times New Roman" pitchFamily="18" charset="0"/>
                <a:cs typeface="Times New Roman" pitchFamily="18" charset="0"/>
              </a:rPr>
              <a:t>les champs pour repérer les problèmes et agir rapidement avant </a:t>
            </a:r>
            <a:r>
              <a:rPr lang="fr-FR" sz="4200" dirty="0" smtClean="0">
                <a:latin typeface="Times New Roman" pitchFamily="18" charset="0"/>
                <a:cs typeface="Times New Roman" pitchFamily="18" charset="0"/>
              </a:rPr>
              <a:t>qu’un </a:t>
            </a:r>
            <a:r>
              <a:rPr lang="fr-FR" sz="4200" dirty="0" smtClean="0">
                <a:latin typeface="Times New Roman" pitchFamily="18" charset="0"/>
                <a:cs typeface="Times New Roman" pitchFamily="18" charset="0"/>
              </a:rPr>
              <a:t>foyer d’infection ne devienne incontrôlable .</a:t>
            </a:r>
            <a:endParaRPr lang="fr-FR" sz="42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571900" cy="490518"/>
          </a:xfrm>
        </p:spPr>
        <p:txBody>
          <a:bodyPr>
            <a:normAutofit fontScale="90000"/>
          </a:bodyPr>
          <a:lstStyle/>
          <a:p>
            <a:r>
              <a:rPr lang="fr-FR" dirty="0" smtClean="0">
                <a:solidFill>
                  <a:schemeClr val="accent3">
                    <a:lumMod val="50000"/>
                  </a:schemeClr>
                </a:solidFill>
              </a:rPr>
              <a:t>                  Introduction :</a:t>
            </a:r>
            <a:endParaRPr lang="fr-FR" dirty="0">
              <a:solidFill>
                <a:schemeClr val="accent3">
                  <a:lumMod val="50000"/>
                </a:schemeClr>
              </a:solidFill>
            </a:endParaRPr>
          </a:p>
        </p:txBody>
      </p:sp>
      <p:sp>
        <p:nvSpPr>
          <p:cNvPr id="3" name="Espace réservé du contenu 2"/>
          <p:cNvSpPr>
            <a:spLocks noGrp="1"/>
          </p:cNvSpPr>
          <p:nvPr>
            <p:ph idx="1"/>
          </p:nvPr>
        </p:nvSpPr>
        <p:spPr>
          <a:xfrm>
            <a:off x="0" y="1000108"/>
            <a:ext cx="9144000" cy="5857892"/>
          </a:xfrm>
          <a:solidFill>
            <a:schemeClr val="bg2">
              <a:lumMod val="40000"/>
              <a:lumOff val="60000"/>
            </a:schemeClr>
          </a:solidFill>
          <a:ln>
            <a:solidFill>
              <a:schemeClr val="bg2">
                <a:lumMod val="50000"/>
              </a:schemeClr>
            </a:solidFill>
          </a:ln>
        </p:spPr>
        <p:txBody>
          <a:bodyPr>
            <a:noAutofit/>
          </a:bodyPr>
          <a:lstStyle/>
          <a:p>
            <a:pPr algn="just">
              <a:buNone/>
            </a:pPr>
            <a:r>
              <a:rPr lang="fr-FR" sz="2000" b="1" dirty="0" smtClean="0">
                <a:solidFill>
                  <a:schemeClr val="bg1">
                    <a:lumMod val="95000"/>
                    <a:lumOff val="5000"/>
                  </a:schemeClr>
                </a:solidFill>
                <a:latin typeface="Times New Roman" pitchFamily="18" charset="0"/>
                <a:cs typeface="Times New Roman" pitchFamily="18" charset="0"/>
              </a:rPr>
              <a:t>     </a:t>
            </a:r>
            <a:r>
              <a:rPr lang="fr-FR" sz="2000" b="1" dirty="0" smtClean="0">
                <a:solidFill>
                  <a:schemeClr val="bg1">
                    <a:lumMod val="95000"/>
                    <a:lumOff val="5000"/>
                  </a:schemeClr>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rPr>
              <a:t>les</a:t>
            </a:r>
            <a:r>
              <a:rPr lang="fr-FR" sz="2000" b="1" dirty="0" smtClean="0">
                <a:solidFill>
                  <a:schemeClr val="tx1"/>
                </a:solidFill>
                <a:latin typeface="Times New Roman" pitchFamily="18" charset="0"/>
                <a:cs typeface="Times New Roman" pitchFamily="18" charset="0"/>
              </a:rPr>
              <a:t> </a:t>
            </a:r>
            <a:r>
              <a:rPr lang="fr-FR" sz="2000" b="1" i="1" dirty="0" smtClean="0">
                <a:solidFill>
                  <a:schemeClr val="tx1"/>
                </a:solidFill>
                <a:latin typeface="Times New Roman" pitchFamily="18" charset="0"/>
                <a:cs typeface="Times New Roman" pitchFamily="18" charset="0"/>
              </a:rPr>
              <a:t>Cucurbitacées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rPr>
              <a:t>sont </a:t>
            </a:r>
            <a:r>
              <a:rPr lang="fr-FR" sz="2000" b="1" dirty="0" smtClean="0">
                <a:solidFill>
                  <a:schemeClr val="tx1"/>
                </a:solidFill>
                <a:latin typeface="Times New Roman" pitchFamily="18" charset="0"/>
                <a:cs typeface="Times New Roman" pitchFamily="18" charset="0"/>
              </a:rPr>
              <a:t>une famille de plantes </a:t>
            </a:r>
            <a:r>
              <a:rPr lang="fr-FR" sz="2000" b="1" dirty="0" smtClean="0">
                <a:solidFill>
                  <a:schemeClr val="tx1"/>
                </a:solidFill>
                <a:latin typeface="Times New Roman" pitchFamily="18" charset="0"/>
                <a:cs typeface="Times New Roman" pitchFamily="18" charset="0"/>
                <a:hlinkClick r:id="rId2" tooltip="Dicotylédone"/>
              </a:rPr>
              <a:t>dicotylédones</a:t>
            </a:r>
            <a:r>
              <a:rPr lang="fr-FR" sz="2000" b="1" dirty="0" smtClean="0">
                <a:solidFill>
                  <a:schemeClr val="tx1"/>
                </a:solidFill>
                <a:latin typeface="Times New Roman" pitchFamily="18" charset="0"/>
                <a:cs typeface="Times New Roman" pitchFamily="18" charset="0"/>
              </a:rPr>
              <a:t> de l'ordre des </a:t>
            </a:r>
            <a:r>
              <a:rPr lang="fr-FR" sz="2000" b="1" i="1" dirty="0" smtClean="0">
                <a:solidFill>
                  <a:schemeClr val="tx1"/>
                </a:solidFill>
                <a:latin typeface="Times New Roman" pitchFamily="18" charset="0"/>
                <a:cs typeface="Times New Roman" pitchFamily="18" charset="0"/>
                <a:hlinkClick r:id="rId3" tooltip="Cucurbitales"/>
              </a:rPr>
              <a:t>Cucurbitales</a:t>
            </a:r>
            <a:r>
              <a:rPr lang="fr-FR" sz="2000" b="1" dirty="0" smtClean="0">
                <a:solidFill>
                  <a:schemeClr val="tx1"/>
                </a:solidFill>
                <a:latin typeface="Times New Roman" pitchFamily="18" charset="0"/>
                <a:cs typeface="Times New Roman" pitchFamily="18" charset="0"/>
              </a:rPr>
              <a:t>, originaires pour la plupart des régions </a:t>
            </a:r>
            <a:r>
              <a:rPr lang="fr-FR" sz="2000" b="1" dirty="0" smtClean="0">
                <a:solidFill>
                  <a:schemeClr val="tx1"/>
                </a:solidFill>
                <a:latin typeface="Times New Roman" pitchFamily="18" charset="0"/>
                <a:cs typeface="Times New Roman" pitchFamily="18" charset="0"/>
                <a:hlinkClick r:id="rId4" tooltip="Tropique"/>
              </a:rPr>
              <a:t>tropicales</a:t>
            </a:r>
            <a:r>
              <a:rPr lang="fr-FR" sz="2000" b="1" dirty="0" smtClean="0">
                <a:solidFill>
                  <a:schemeClr val="tx1"/>
                </a:solidFill>
                <a:latin typeface="Times New Roman" pitchFamily="18" charset="0"/>
                <a:cs typeface="Times New Roman" pitchFamily="18" charset="0"/>
              </a:rPr>
              <a:t> et subtropicales, qui comprend environ 800 </a:t>
            </a:r>
            <a:r>
              <a:rPr lang="fr-FR" sz="2000" b="1" dirty="0" smtClean="0">
                <a:solidFill>
                  <a:schemeClr val="tx1"/>
                </a:solidFill>
                <a:latin typeface="Times New Roman" pitchFamily="18" charset="0"/>
                <a:cs typeface="Times New Roman" pitchFamily="18" charset="0"/>
                <a:hlinkClick r:id="rId5" tooltip="Espèce"/>
              </a:rPr>
              <a:t>espèces</a:t>
            </a:r>
            <a:r>
              <a:rPr lang="fr-FR" sz="2000" b="1" dirty="0" smtClean="0">
                <a:solidFill>
                  <a:schemeClr val="tx1"/>
                </a:solidFill>
                <a:latin typeface="Times New Roman" pitchFamily="18" charset="0"/>
                <a:cs typeface="Times New Roman" pitchFamily="18" charset="0"/>
              </a:rPr>
              <a:t> réparties en 130 </a:t>
            </a:r>
            <a:r>
              <a:rPr lang="fr-FR" sz="2000" b="1" dirty="0" smtClean="0">
                <a:solidFill>
                  <a:schemeClr val="tx1"/>
                </a:solidFill>
                <a:latin typeface="Times New Roman" pitchFamily="18" charset="0"/>
                <a:cs typeface="Times New Roman" pitchFamily="18" charset="0"/>
                <a:hlinkClick r:id="rId6" tooltip="Genre (biologie)"/>
              </a:rPr>
              <a:t>genres</a:t>
            </a:r>
            <a:r>
              <a:rPr lang="fr-FR" sz="2000" b="1" dirty="0" smtClean="0">
                <a:solidFill>
                  <a:schemeClr val="tx1"/>
                </a:solidFill>
                <a:latin typeface="Times New Roman" pitchFamily="18" charset="0"/>
                <a:cs typeface="Times New Roman" pitchFamily="18" charset="0"/>
              </a:rPr>
              <a:t>.</a:t>
            </a:r>
            <a:endParaRPr lang="en-US" sz="2000" b="1" dirty="0" smtClean="0">
              <a:solidFill>
                <a:schemeClr val="tx1"/>
              </a:solidFill>
              <a:latin typeface="Times New Roman" pitchFamily="18" charset="0"/>
              <a:cs typeface="Times New Roman" pitchFamily="18" charset="0"/>
            </a:endParaRPr>
          </a:p>
          <a:p>
            <a:pPr algn="just">
              <a:buNone/>
            </a:pP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rPr>
              <a:t>      Ce </a:t>
            </a:r>
            <a:r>
              <a:rPr lang="fr-FR" sz="2000" b="1" dirty="0" smtClean="0">
                <a:solidFill>
                  <a:schemeClr val="tx1"/>
                </a:solidFill>
                <a:latin typeface="Times New Roman" pitchFamily="18" charset="0"/>
                <a:cs typeface="Times New Roman" pitchFamily="18" charset="0"/>
              </a:rPr>
              <a:t>sont </a:t>
            </a:r>
            <a:r>
              <a:rPr lang="fr-FR" sz="2000" b="1" dirty="0" smtClean="0">
                <a:solidFill>
                  <a:schemeClr val="tx1"/>
                </a:solidFill>
                <a:latin typeface="Times New Roman" pitchFamily="18" charset="0"/>
                <a:cs typeface="Times New Roman" pitchFamily="18" charset="0"/>
              </a:rPr>
              <a:t>généralement, </a:t>
            </a:r>
            <a:r>
              <a:rPr lang="fr-FR" sz="2000" b="1" dirty="0" smtClean="0">
                <a:solidFill>
                  <a:schemeClr val="tx1"/>
                </a:solidFill>
                <a:latin typeface="Times New Roman" pitchFamily="18" charset="0"/>
                <a:cs typeface="Times New Roman" pitchFamily="18" charset="0"/>
              </a:rPr>
              <a:t>des </a:t>
            </a:r>
            <a:r>
              <a:rPr lang="fr-FR" sz="2000" b="1" dirty="0" smtClean="0">
                <a:solidFill>
                  <a:schemeClr val="tx1"/>
                </a:solidFill>
                <a:latin typeface="Times New Roman" pitchFamily="18" charset="0"/>
                <a:cs typeface="Times New Roman" pitchFamily="18" charset="0"/>
                <a:hlinkClick r:id="rId7" tooltip="Plante herbacée"/>
              </a:rPr>
              <a:t>plantes herbacées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8" tooltip="Plante annuelle"/>
              </a:rPr>
              <a:t>annuelles</a:t>
            </a:r>
            <a:r>
              <a:rPr lang="fr-FR" sz="2000" b="1" dirty="0" smtClean="0">
                <a:solidFill>
                  <a:schemeClr val="tx1"/>
                </a:solidFill>
                <a:latin typeface="Times New Roman" pitchFamily="18" charset="0"/>
                <a:cs typeface="Times New Roman" pitchFamily="18" charset="0"/>
              </a:rPr>
              <a:t> ou </a:t>
            </a:r>
            <a:r>
              <a:rPr lang="fr-FR" sz="2000" b="1" dirty="0" smtClean="0">
                <a:solidFill>
                  <a:schemeClr val="tx1"/>
                </a:solidFill>
                <a:latin typeface="Times New Roman" pitchFamily="18" charset="0"/>
                <a:cs typeface="Times New Roman" pitchFamily="18" charset="0"/>
                <a:hlinkClick r:id="rId9" tooltip="Plante vivace"/>
              </a:rPr>
              <a:t>vivaces</a:t>
            </a:r>
            <a:r>
              <a:rPr lang="fr-FR" sz="2000" b="1" dirty="0" smtClean="0">
                <a:solidFill>
                  <a:schemeClr val="tx1"/>
                </a:solidFill>
                <a:latin typeface="Times New Roman" pitchFamily="18" charset="0"/>
                <a:cs typeface="Times New Roman" pitchFamily="18" charset="0"/>
              </a:rPr>
              <a:t>, à port rampant ou </a:t>
            </a:r>
            <a:r>
              <a:rPr lang="fr-FR" sz="2000" b="1" dirty="0" smtClean="0">
                <a:solidFill>
                  <a:schemeClr val="tx1"/>
                </a:solidFill>
                <a:latin typeface="Times New Roman" pitchFamily="18" charset="0"/>
                <a:cs typeface="Times New Roman" pitchFamily="18" charset="0"/>
                <a:hlinkClick r:id="rId10" tooltip="Plante grimpante"/>
              </a:rPr>
              <a:t>grimpant</a:t>
            </a:r>
            <a:r>
              <a:rPr lang="fr-FR" sz="2000" b="1" dirty="0" smtClean="0">
                <a:solidFill>
                  <a:schemeClr val="tx1"/>
                </a:solidFill>
                <a:latin typeface="Times New Roman" pitchFamily="18" charset="0"/>
                <a:cs typeface="Times New Roman" pitchFamily="18" charset="0"/>
              </a:rPr>
              <a:t>, aux tiges munies de </a:t>
            </a:r>
            <a:r>
              <a:rPr lang="fr-FR" sz="2000" b="1" dirty="0" smtClean="0">
                <a:solidFill>
                  <a:schemeClr val="tx1"/>
                </a:solidFill>
                <a:latin typeface="Times New Roman" pitchFamily="18" charset="0"/>
                <a:cs typeface="Times New Roman" pitchFamily="18" charset="0"/>
                <a:hlinkClick r:id="rId11" tooltip="Vrille (botanique)"/>
              </a:rPr>
              <a:t>vrilles</a:t>
            </a:r>
            <a:r>
              <a:rPr lang="fr-FR" sz="2000" b="1" dirty="0" smtClean="0">
                <a:solidFill>
                  <a:schemeClr val="tx1"/>
                </a:solidFill>
                <a:latin typeface="Times New Roman" pitchFamily="18" charset="0"/>
                <a:cs typeface="Times New Roman" pitchFamily="18" charset="0"/>
              </a:rPr>
              <a:t>, et plus rarement des </a:t>
            </a:r>
            <a:r>
              <a:rPr lang="fr-FR" sz="2000" b="1" dirty="0" smtClean="0">
                <a:solidFill>
                  <a:schemeClr val="tx1"/>
                </a:solidFill>
                <a:latin typeface="Times New Roman" pitchFamily="18" charset="0"/>
                <a:cs typeface="Times New Roman" pitchFamily="18" charset="0"/>
                <a:hlinkClick r:id="rId12" tooltip="Arbuste"/>
              </a:rPr>
              <a:t>arbustes</a:t>
            </a:r>
            <a:r>
              <a:rPr lang="fr-FR" sz="2000" b="1" dirty="0" smtClean="0">
                <a:solidFill>
                  <a:schemeClr val="tx1"/>
                </a:solidFill>
                <a:latin typeface="Times New Roman" pitchFamily="18" charset="0"/>
                <a:cs typeface="Times New Roman" pitchFamily="18" charset="0"/>
              </a:rPr>
              <a:t>. Ces plantes sont sensibles au </a:t>
            </a:r>
            <a:r>
              <a:rPr lang="fr-FR" sz="2000" b="1" dirty="0" smtClean="0">
                <a:solidFill>
                  <a:schemeClr val="tx1"/>
                </a:solidFill>
                <a:latin typeface="Times New Roman" pitchFamily="18" charset="0"/>
                <a:cs typeface="Times New Roman" pitchFamily="18" charset="0"/>
                <a:hlinkClick r:id="rId13" tooltip="Gel (phénomène météorologique)"/>
              </a:rPr>
              <a:t>gel</a:t>
            </a:r>
            <a:r>
              <a:rPr lang="fr-FR" sz="2000" b="1" dirty="0" smtClean="0">
                <a:solidFill>
                  <a:schemeClr val="tx1"/>
                </a:solidFill>
                <a:latin typeface="Times New Roman" pitchFamily="18" charset="0"/>
                <a:cs typeface="Times New Roman" pitchFamily="18" charset="0"/>
              </a:rPr>
              <a:t>. Les fleurs sont unisexuées, portées parfois par les mêmes plantes (</a:t>
            </a:r>
            <a:r>
              <a:rPr lang="fr-FR" sz="2000" b="1" dirty="0" smtClean="0">
                <a:solidFill>
                  <a:schemeClr val="tx1"/>
                </a:solidFill>
                <a:latin typeface="Times New Roman" pitchFamily="18" charset="0"/>
                <a:cs typeface="Times New Roman" pitchFamily="18" charset="0"/>
                <a:hlinkClick r:id="rId14" tooltip="Monoécie"/>
              </a:rPr>
              <a:t>monoïques</a:t>
            </a:r>
            <a:r>
              <a:rPr lang="fr-FR" sz="2000" b="1" dirty="0" smtClean="0">
                <a:solidFill>
                  <a:schemeClr val="tx1"/>
                </a:solidFill>
                <a:latin typeface="Times New Roman" pitchFamily="18" charset="0"/>
                <a:cs typeface="Times New Roman" pitchFamily="18" charset="0"/>
              </a:rPr>
              <a:t>), parfois par des plantes différentes (</a:t>
            </a:r>
            <a:r>
              <a:rPr lang="fr-FR" sz="2000" b="1" dirty="0" smtClean="0">
                <a:solidFill>
                  <a:schemeClr val="tx1"/>
                </a:solidFill>
                <a:latin typeface="Times New Roman" pitchFamily="18" charset="0"/>
                <a:cs typeface="Times New Roman" pitchFamily="18" charset="0"/>
                <a:hlinkClick r:id="rId15" tooltip="Diécie"/>
              </a:rPr>
              <a:t>dioïques</a:t>
            </a:r>
            <a:r>
              <a:rPr lang="fr-FR" sz="2000" b="1" dirty="0" smtClean="0">
                <a:solidFill>
                  <a:schemeClr val="tx1"/>
                </a:solidFill>
                <a:latin typeface="Times New Roman" pitchFamily="18" charset="0"/>
                <a:cs typeface="Times New Roman" pitchFamily="18" charset="0"/>
              </a:rPr>
              <a:t>). Les fruits sont le plus souvent des </a:t>
            </a:r>
            <a:r>
              <a:rPr lang="fr-FR" sz="2000" b="1" dirty="0" smtClean="0">
                <a:solidFill>
                  <a:schemeClr val="tx1"/>
                </a:solidFill>
                <a:latin typeface="Times New Roman" pitchFamily="18" charset="0"/>
                <a:cs typeface="Times New Roman" pitchFamily="18" charset="0"/>
                <a:hlinkClick r:id="rId16" tooltip="Baie (botanique)"/>
              </a:rPr>
              <a:t>baies</a:t>
            </a:r>
            <a:r>
              <a:rPr lang="fr-FR" sz="2000" b="1" dirty="0" smtClean="0">
                <a:solidFill>
                  <a:schemeClr val="tx1"/>
                </a:solidFill>
                <a:latin typeface="Times New Roman" pitchFamily="18" charset="0"/>
                <a:cs typeface="Times New Roman" pitchFamily="18" charset="0"/>
              </a:rPr>
              <a:t> modifiées appelées </a:t>
            </a:r>
            <a:r>
              <a:rPr lang="fr-FR" sz="2000" b="1" dirty="0" smtClean="0">
                <a:solidFill>
                  <a:schemeClr val="tx1"/>
                </a:solidFill>
                <a:latin typeface="Times New Roman" pitchFamily="18" charset="0"/>
                <a:cs typeface="Times New Roman" pitchFamily="18" charset="0"/>
                <a:hlinkClick r:id="rId17" tooltip="Péponide"/>
              </a:rPr>
              <a:t>péponides</a:t>
            </a:r>
            <a:r>
              <a:rPr lang="fr-FR" sz="2000" b="1" dirty="0" smtClean="0">
                <a:solidFill>
                  <a:schemeClr val="tx1"/>
                </a:solidFill>
                <a:latin typeface="Times New Roman" pitchFamily="18" charset="0"/>
                <a:cs typeface="Times New Roman" pitchFamily="18" charset="0"/>
              </a:rPr>
              <a:t>, plus rarement des fruits secs (</a:t>
            </a:r>
            <a:r>
              <a:rPr lang="fr-FR" sz="2000" b="1" dirty="0" smtClean="0">
                <a:solidFill>
                  <a:schemeClr val="tx1"/>
                </a:solidFill>
                <a:latin typeface="Times New Roman" pitchFamily="18" charset="0"/>
                <a:cs typeface="Times New Roman" pitchFamily="18" charset="0"/>
                <a:hlinkClick r:id="rId18" tooltip="Capsule (botanique)"/>
              </a:rPr>
              <a:t>capsules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19" tooltip="Samare"/>
              </a:rPr>
              <a:t>samares</a:t>
            </a:r>
            <a:r>
              <a:rPr lang="fr-FR" sz="2000" b="1" dirty="0" smtClean="0">
                <a:solidFill>
                  <a:schemeClr val="tx1"/>
                </a:solidFill>
                <a:latin typeface="Times New Roman" pitchFamily="18" charset="0"/>
                <a:cs typeface="Times New Roman" pitchFamily="18" charset="0"/>
              </a:rPr>
              <a:t>).</a:t>
            </a:r>
            <a:endParaRPr lang="en-US" sz="2000" b="1" dirty="0" smtClean="0">
              <a:solidFill>
                <a:schemeClr val="tx1"/>
              </a:solidFill>
              <a:latin typeface="Times New Roman" pitchFamily="18" charset="0"/>
              <a:cs typeface="Times New Roman" pitchFamily="18" charset="0"/>
            </a:endParaRPr>
          </a:p>
          <a:p>
            <a:pPr algn="just">
              <a:buNone/>
            </a:pP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rPr>
              <a:t>     De </a:t>
            </a:r>
            <a:r>
              <a:rPr lang="fr-FR" sz="2000" b="1" dirty="0" smtClean="0">
                <a:solidFill>
                  <a:schemeClr val="tx1"/>
                </a:solidFill>
                <a:latin typeface="Times New Roman" pitchFamily="18" charset="0"/>
                <a:cs typeface="Times New Roman" pitchFamily="18" charset="0"/>
              </a:rPr>
              <a:t>nombreuses espèces sont cultivées pour leur </a:t>
            </a:r>
            <a:r>
              <a:rPr lang="fr-FR" sz="2000" b="1" dirty="0" smtClean="0">
                <a:solidFill>
                  <a:schemeClr val="tx1"/>
                </a:solidFill>
                <a:latin typeface="Times New Roman" pitchFamily="18" charset="0"/>
                <a:cs typeface="Times New Roman" pitchFamily="18" charset="0"/>
                <a:hlinkClick r:id="rId20" tooltip="Fruit (botanique)"/>
              </a:rPr>
              <a:t>fruits</a:t>
            </a:r>
            <a:r>
              <a:rPr lang="fr-FR" sz="2000" b="1" dirty="0" smtClean="0">
                <a:solidFill>
                  <a:schemeClr val="tx1"/>
                </a:solidFill>
                <a:latin typeface="Times New Roman" pitchFamily="18" charset="0"/>
                <a:cs typeface="Times New Roman" pitchFamily="18" charset="0"/>
              </a:rPr>
              <a:t> comestibles (</a:t>
            </a:r>
            <a:r>
              <a:rPr lang="fr-FR" sz="2000" b="1" dirty="0" smtClean="0">
                <a:solidFill>
                  <a:schemeClr val="tx1"/>
                </a:solidFill>
                <a:latin typeface="Times New Roman" pitchFamily="18" charset="0"/>
                <a:cs typeface="Times New Roman" pitchFamily="18" charset="0"/>
                <a:hlinkClick r:id="rId21" tooltip="Courge"/>
              </a:rPr>
              <a:t>courges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22" tooltip="Courgette"/>
              </a:rPr>
              <a:t>courgettes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23" tooltip="Concombre"/>
              </a:rPr>
              <a:t>concombres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24" tooltip="Cornichon"/>
              </a:rPr>
              <a:t>cornichons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25" tooltip="Melon (plante)"/>
              </a:rPr>
              <a:t>melons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26" tooltip="Pastèque"/>
              </a:rPr>
              <a:t>pastèques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27" tooltip="Chayote"/>
              </a:rPr>
              <a:t>chayotes</a:t>
            </a:r>
            <a:r>
              <a:rPr lang="fr-FR" sz="2000" b="1" dirty="0" smtClean="0">
                <a:solidFill>
                  <a:schemeClr val="tx1"/>
                </a:solidFill>
                <a:latin typeface="Times New Roman" pitchFamily="18" charset="0"/>
                <a:cs typeface="Times New Roman" pitchFamily="18" charset="0"/>
              </a:rPr>
              <a:t>, etc.) et parfois pour leurs </a:t>
            </a:r>
            <a:r>
              <a:rPr lang="fr-FR" sz="2000" b="1" dirty="0" smtClean="0">
                <a:solidFill>
                  <a:schemeClr val="tx1"/>
                </a:solidFill>
                <a:latin typeface="Times New Roman" pitchFamily="18" charset="0"/>
                <a:cs typeface="Times New Roman" pitchFamily="18" charset="0"/>
                <a:hlinkClick r:id="rId28" tooltip="Graine"/>
              </a:rPr>
              <a:t>graines</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29" tooltip="Huile de pépins de courge"/>
              </a:rPr>
              <a:t>courge à huile</a:t>
            </a:r>
            <a:r>
              <a:rPr lang="fr-FR" sz="2000" b="1" dirty="0" smtClean="0">
                <a:solidFill>
                  <a:schemeClr val="tx1"/>
                </a:solidFill>
                <a:latin typeface="Times New Roman" pitchFamily="18" charset="0"/>
                <a:cs typeface="Times New Roman" pitchFamily="18" charset="0"/>
              </a:rPr>
              <a:t>, </a:t>
            </a:r>
            <a:r>
              <a:rPr lang="fr-FR" sz="2000" b="1" dirty="0" smtClean="0">
                <a:solidFill>
                  <a:schemeClr val="tx1"/>
                </a:solidFill>
                <a:latin typeface="Times New Roman" pitchFamily="18" charset="0"/>
                <a:cs typeface="Times New Roman" pitchFamily="18" charset="0"/>
                <a:hlinkClick r:id="rId30" tooltip="Pistache africaine"/>
              </a:rPr>
              <a:t>pistache africaine</a:t>
            </a:r>
            <a:r>
              <a:rPr lang="fr-FR" sz="2000" b="1" dirty="0" smtClean="0">
                <a:solidFill>
                  <a:schemeClr val="tx1"/>
                </a:solidFill>
                <a:latin typeface="Times New Roman" pitchFamily="18" charset="0"/>
                <a:cs typeface="Times New Roman" pitchFamily="18" charset="0"/>
              </a:rPr>
              <a:t>). Leur </a:t>
            </a:r>
            <a:r>
              <a:rPr lang="fr-FR" sz="2000" b="1" dirty="0" smtClean="0">
                <a:solidFill>
                  <a:schemeClr val="tx1"/>
                </a:solidFill>
                <a:latin typeface="Times New Roman" pitchFamily="18" charset="0"/>
                <a:cs typeface="Times New Roman" pitchFamily="18" charset="0"/>
                <a:hlinkClick r:id="rId31" tooltip="Domestication"/>
              </a:rPr>
              <a:t>domestication</a:t>
            </a:r>
            <a:r>
              <a:rPr lang="fr-FR" sz="2000" b="1" dirty="0" smtClean="0">
                <a:solidFill>
                  <a:schemeClr val="tx1"/>
                </a:solidFill>
                <a:latin typeface="Times New Roman" pitchFamily="18" charset="0"/>
                <a:cs typeface="Times New Roman" pitchFamily="18" charset="0"/>
              </a:rPr>
              <a:t> est très ancienne et remonte à plusieurs milliers d'années, tant dans le </a:t>
            </a:r>
            <a:r>
              <a:rPr lang="fr-FR" sz="2000" b="1" dirty="0" smtClean="0">
                <a:solidFill>
                  <a:schemeClr val="tx1"/>
                </a:solidFill>
                <a:latin typeface="Times New Roman" pitchFamily="18" charset="0"/>
                <a:cs typeface="Times New Roman" pitchFamily="18" charset="0"/>
                <a:hlinkClick r:id="rId32" tooltip="Nouveau Monde"/>
              </a:rPr>
              <a:t>Nouveau Monde</a:t>
            </a:r>
            <a:r>
              <a:rPr lang="fr-FR" sz="2000" b="1" dirty="0" smtClean="0">
                <a:solidFill>
                  <a:schemeClr val="tx1"/>
                </a:solidFill>
                <a:latin typeface="Times New Roman" pitchFamily="18" charset="0"/>
                <a:cs typeface="Times New Roman" pitchFamily="18" charset="0"/>
              </a:rPr>
              <a:t> (</a:t>
            </a:r>
            <a:r>
              <a:rPr lang="fr-FR" sz="2000" b="1" i="1" dirty="0" err="1" smtClean="0">
                <a:solidFill>
                  <a:schemeClr val="tx1"/>
                </a:solidFill>
                <a:latin typeface="Times New Roman" pitchFamily="18" charset="0"/>
                <a:cs typeface="Times New Roman" pitchFamily="18" charset="0"/>
                <a:hlinkClick r:id="rId33" tooltip="Cucurbita"/>
              </a:rPr>
              <a:t>Cucurbita</a:t>
            </a:r>
            <a:r>
              <a:rPr lang="fr-FR" sz="2000" b="1" dirty="0" smtClean="0">
                <a:solidFill>
                  <a:schemeClr val="tx1"/>
                </a:solidFill>
                <a:latin typeface="Times New Roman" pitchFamily="18" charset="0"/>
                <a:cs typeface="Times New Roman" pitchFamily="18" charset="0"/>
              </a:rPr>
              <a:t>, </a:t>
            </a:r>
            <a:r>
              <a:rPr lang="fr-FR" sz="2000" b="1" i="1" dirty="0" smtClean="0">
                <a:solidFill>
                  <a:schemeClr val="tx1"/>
                </a:solidFill>
                <a:latin typeface="Times New Roman" pitchFamily="18" charset="0"/>
                <a:cs typeface="Times New Roman" pitchFamily="18" charset="0"/>
                <a:hlinkClick r:id="rId34" tooltip="Sechium"/>
              </a:rPr>
              <a:t>Sechium</a:t>
            </a:r>
            <a:r>
              <a:rPr lang="fr-FR" sz="2000" b="1" dirty="0" smtClean="0">
                <a:solidFill>
                  <a:schemeClr val="tx1"/>
                </a:solidFill>
                <a:latin typeface="Times New Roman" pitchFamily="18" charset="0"/>
                <a:cs typeface="Times New Roman" pitchFamily="18" charset="0"/>
              </a:rPr>
              <a:t>) que dans l'</a:t>
            </a:r>
            <a:r>
              <a:rPr lang="fr-FR" sz="2000" b="1" dirty="0" smtClean="0">
                <a:solidFill>
                  <a:schemeClr val="tx1"/>
                </a:solidFill>
                <a:latin typeface="Times New Roman" pitchFamily="18" charset="0"/>
                <a:cs typeface="Times New Roman" pitchFamily="18" charset="0"/>
                <a:hlinkClick r:id="rId35" tooltip="Ancien Monde"/>
              </a:rPr>
              <a:t>Ancien</a:t>
            </a:r>
            <a:r>
              <a:rPr lang="fr-FR" sz="2000" b="1" dirty="0" smtClean="0">
                <a:solidFill>
                  <a:schemeClr val="tx1"/>
                </a:solidFill>
                <a:latin typeface="Times New Roman" pitchFamily="18" charset="0"/>
                <a:cs typeface="Times New Roman" pitchFamily="18" charset="0"/>
              </a:rPr>
              <a:t> (</a:t>
            </a:r>
            <a:r>
              <a:rPr lang="fr-FR" sz="2000" b="1" i="1" dirty="0" smtClean="0">
                <a:solidFill>
                  <a:schemeClr val="tx1"/>
                </a:solidFill>
                <a:latin typeface="Times New Roman" pitchFamily="18" charset="0"/>
                <a:cs typeface="Times New Roman" pitchFamily="18" charset="0"/>
                <a:hlinkClick r:id="rId36" tooltip="Citrullus"/>
              </a:rPr>
              <a:t>Citrullus</a:t>
            </a:r>
            <a:r>
              <a:rPr lang="fr-FR" sz="2000" b="1" dirty="0" smtClean="0">
                <a:solidFill>
                  <a:schemeClr val="tx1"/>
                </a:solidFill>
                <a:latin typeface="Times New Roman" pitchFamily="18" charset="0"/>
                <a:cs typeface="Times New Roman" pitchFamily="18" charset="0"/>
              </a:rPr>
              <a:t>, </a:t>
            </a:r>
            <a:r>
              <a:rPr lang="fr-FR" sz="2000" b="1" i="1" dirty="0" smtClean="0">
                <a:solidFill>
                  <a:schemeClr val="tx1"/>
                </a:solidFill>
                <a:latin typeface="Times New Roman" pitchFamily="18" charset="0"/>
                <a:cs typeface="Times New Roman" pitchFamily="18" charset="0"/>
                <a:hlinkClick r:id="rId37" tooltip="Cucumis"/>
              </a:rPr>
              <a:t>Cucumis</a:t>
            </a:r>
            <a:r>
              <a:rPr lang="fr-FR" sz="2000" b="1" dirty="0" smtClean="0">
                <a:solidFill>
                  <a:schemeClr val="tx1"/>
                </a:solidFill>
                <a:latin typeface="Times New Roman" pitchFamily="18" charset="0"/>
                <a:cs typeface="Times New Roman" pitchFamily="18" charset="0"/>
              </a:rPr>
              <a:t>, </a:t>
            </a:r>
            <a:r>
              <a:rPr lang="fr-FR" sz="2000" b="1" i="1" dirty="0" err="1" smtClean="0">
                <a:solidFill>
                  <a:schemeClr val="tx1"/>
                </a:solidFill>
                <a:latin typeface="Times New Roman" pitchFamily="18" charset="0"/>
                <a:cs typeface="Times New Roman" pitchFamily="18" charset="0"/>
                <a:hlinkClick r:id="rId38" tooltip="Lagenaria"/>
              </a:rPr>
              <a:t>Lagenaria</a:t>
            </a:r>
            <a:r>
              <a:rPr lang="fr-FR" sz="2000" b="1" dirty="0" smtClean="0">
                <a:solidFill>
                  <a:schemeClr val="tx1"/>
                </a:solidFill>
                <a:latin typeface="Times New Roman" pitchFamily="18" charset="0"/>
                <a:cs typeface="Times New Roman" pitchFamily="18" charset="0"/>
              </a:rPr>
              <a:t>, </a:t>
            </a:r>
            <a:r>
              <a:rPr lang="fr-FR" sz="2000" b="1" i="1" dirty="0" smtClean="0">
                <a:solidFill>
                  <a:schemeClr val="tx1"/>
                </a:solidFill>
                <a:latin typeface="Times New Roman" pitchFamily="18" charset="0"/>
                <a:cs typeface="Times New Roman" pitchFamily="18" charset="0"/>
              </a:rPr>
              <a:t>Luffa</a:t>
            </a:r>
            <a:r>
              <a:rPr lang="fr-FR" sz="2000" b="1" dirty="0" smtClean="0">
                <a:solidFill>
                  <a:schemeClr val="tx1"/>
                </a:solidFill>
                <a:latin typeface="Times New Roman" pitchFamily="18" charset="0"/>
                <a:cs typeface="Times New Roman" pitchFamily="18" charset="0"/>
              </a:rPr>
              <a:t>).</a:t>
            </a:r>
            <a:endParaRPr lang="en-US" sz="2000" b="1" dirty="0" smtClean="0">
              <a:solidFill>
                <a:schemeClr val="tx1"/>
              </a:solidFill>
              <a:latin typeface="Times New Roman" pitchFamily="18" charset="0"/>
              <a:cs typeface="Times New Roman" pitchFamily="18" charset="0"/>
            </a:endParaRPr>
          </a:p>
          <a:p>
            <a:endParaRPr lang="fr-FR" sz="1800" dirty="0">
              <a:solidFill>
                <a:schemeClr val="tx1"/>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i.jpg"/>
          <p:cNvPicPr>
            <a:picLocks noGrp="1" noChangeAspect="1"/>
          </p:cNvPicPr>
          <p:nvPr>
            <p:ph idx="1"/>
          </p:nvPr>
        </p:nvPicPr>
        <p:blipFill>
          <a:blip r:embed="rId2"/>
          <a:stretch>
            <a:fillRect/>
          </a:stretch>
        </p:blipFill>
        <p:spPr>
          <a:xfrm>
            <a:off x="214282" y="214290"/>
            <a:ext cx="8715436" cy="642942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50000"/>
                  </a:schemeClr>
                </a:solidFill>
              </a:rPr>
              <a:t>Les maladies:</a:t>
            </a:r>
            <a:endParaRPr lang="fr-FR" dirty="0">
              <a:solidFill>
                <a:schemeClr val="accent3">
                  <a:lumMod val="50000"/>
                </a:schemeClr>
              </a:solidFill>
            </a:endParaRPr>
          </a:p>
        </p:txBody>
      </p:sp>
      <p:sp>
        <p:nvSpPr>
          <p:cNvPr id="3" name="Espace réservé du contenu 2"/>
          <p:cNvSpPr>
            <a:spLocks noGrp="1"/>
          </p:cNvSpPr>
          <p:nvPr>
            <p:ph idx="1"/>
          </p:nvPr>
        </p:nvSpPr>
        <p:spPr>
          <a:xfrm>
            <a:off x="0" y="1285860"/>
            <a:ext cx="9144000" cy="5572140"/>
          </a:xfrm>
        </p:spPr>
        <p:txBody>
          <a:bodyPr>
            <a:normAutofit fontScale="92500" lnSpcReduction="10000"/>
          </a:bodyPr>
          <a:lstStyle/>
          <a:p>
            <a:r>
              <a:rPr lang="fr-FR" sz="1800" b="1" i="1" dirty="0" smtClean="0">
                <a:solidFill>
                  <a:schemeClr val="accent4">
                    <a:lumMod val="50000"/>
                  </a:schemeClr>
                </a:solidFill>
                <a:latin typeface="Times New Roman" pitchFamily="18" charset="0"/>
                <a:cs typeface="Times New Roman" pitchFamily="18" charset="0"/>
              </a:rPr>
              <a:t>A/la mosaïque</a:t>
            </a:r>
            <a:r>
              <a:rPr lang="fr-FR" sz="1800" b="1" i="1" dirty="0" smtClean="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r>
              <a:rPr lang="fr-FR" sz="1800" b="1" i="1" dirty="0" smtClean="0">
                <a:solidFill>
                  <a:schemeClr val="tx1"/>
                </a:solidFill>
                <a:latin typeface="Times New Roman" pitchFamily="18" charset="0"/>
                <a:cs typeface="Times New Roman" pitchFamily="18" charset="0"/>
              </a:rPr>
              <a:t>    Cette maladie est causée par un virus (virus de pastèque WNVI) qui est transmis et disséminé par les pucerons ;</a:t>
            </a:r>
            <a:endParaRPr lang="fr-FR" sz="1800" dirty="0" smtClean="0">
              <a:solidFill>
                <a:schemeClr val="tx1"/>
              </a:solidFill>
              <a:latin typeface="Times New Roman" pitchFamily="18" charset="0"/>
              <a:cs typeface="Times New Roman" pitchFamily="18" charset="0"/>
            </a:endParaRPr>
          </a:p>
          <a:p>
            <a:r>
              <a:rPr lang="fr-FR" sz="1800" b="1" i="1" dirty="0" smtClean="0">
                <a:solidFill>
                  <a:schemeClr val="tx1"/>
                </a:solidFill>
                <a:latin typeface="Times New Roman" pitchFamily="18" charset="0"/>
                <a:cs typeface="Times New Roman" pitchFamily="18" charset="0"/>
              </a:rPr>
              <a:t>   Les symptômes sont particulièrement grave on novembre, décembre et janvier  s’atténuent en saison chaude.</a:t>
            </a:r>
            <a:endParaRPr lang="fr-FR" sz="1800" dirty="0" smtClean="0">
              <a:solidFill>
                <a:schemeClr val="tx1"/>
              </a:solidFill>
              <a:latin typeface="Times New Roman" pitchFamily="18" charset="0"/>
              <a:cs typeface="Times New Roman" pitchFamily="18" charset="0"/>
            </a:endParaRPr>
          </a:p>
          <a:p>
            <a:r>
              <a:rPr lang="fr-FR" sz="1800" b="1" i="1" dirty="0" smtClean="0">
                <a:solidFill>
                  <a:schemeClr val="accent6">
                    <a:lumMod val="50000"/>
                  </a:schemeClr>
                </a:solidFill>
                <a:latin typeface="Times New Roman" pitchFamily="18" charset="0"/>
                <a:cs typeface="Times New Roman" pitchFamily="18" charset="0"/>
              </a:rPr>
              <a:t>           </a:t>
            </a:r>
            <a:r>
              <a:rPr lang="en-US" sz="1800" b="1" i="1" dirty="0" smtClean="0">
                <a:solidFill>
                  <a:schemeClr val="accent6">
                    <a:lumMod val="50000"/>
                  </a:schemeClr>
                </a:solidFill>
                <a:latin typeface="Times New Roman" pitchFamily="18" charset="0"/>
                <a:cs typeface="Times New Roman" pitchFamily="18" charset="0"/>
              </a:rPr>
              <a:t>Chez la courgette</a:t>
            </a:r>
            <a:r>
              <a:rPr lang="en-US" sz="1800" b="1" i="1" dirty="0" smtClean="0">
                <a:solidFill>
                  <a:schemeClr val="bg1">
                    <a:lumMod val="95000"/>
                    <a:lumOff val="5000"/>
                  </a:schemeClr>
                </a:solidFill>
                <a:latin typeface="Times New Roman" pitchFamily="18" charset="0"/>
                <a:cs typeface="Times New Roman" pitchFamily="18" charset="0"/>
              </a:rPr>
              <a:t>:</a:t>
            </a:r>
            <a:endParaRPr lang="fr-FR" sz="1800" dirty="0" smtClean="0">
              <a:solidFill>
                <a:schemeClr val="bg1">
                  <a:lumMod val="95000"/>
                  <a:lumOff val="5000"/>
                </a:schemeClr>
              </a:solidFill>
              <a:latin typeface="Times New Roman" pitchFamily="18" charset="0"/>
              <a:cs typeface="Times New Roman" pitchFamily="18" charset="0"/>
            </a:endParaRPr>
          </a:p>
          <a:p>
            <a:r>
              <a:rPr lang="fr-FR" sz="1800" b="1" i="1" dirty="0" smtClean="0">
                <a:solidFill>
                  <a:schemeClr val="bg1">
                    <a:lumMod val="95000"/>
                    <a:lumOff val="5000"/>
                  </a:schemeClr>
                </a:solidFill>
                <a:latin typeface="Times New Roman" pitchFamily="18" charset="0"/>
                <a:cs typeface="Times New Roman" pitchFamily="18" charset="0"/>
              </a:rPr>
              <a:t>  </a:t>
            </a:r>
            <a:r>
              <a:rPr lang="fr-FR" sz="1800" b="1" i="1" dirty="0" smtClean="0">
                <a:solidFill>
                  <a:schemeClr val="tx1"/>
                </a:solidFill>
                <a:latin typeface="Times New Roman" pitchFamily="18" charset="0"/>
                <a:cs typeface="Times New Roman" pitchFamily="18" charset="0"/>
              </a:rPr>
              <a:t>°Les dégâts sont les plus importants, les feuilles sont filiformes et peuvent présenter une mosaïque, les fruits sont très rare et déformés.</a:t>
            </a:r>
            <a:endParaRPr lang="fr-FR" sz="1800" dirty="0" smtClean="0">
              <a:solidFill>
                <a:schemeClr val="tx1"/>
              </a:solidFill>
              <a:latin typeface="Times New Roman" pitchFamily="18" charset="0"/>
              <a:cs typeface="Times New Roman" pitchFamily="18" charset="0"/>
            </a:endParaRPr>
          </a:p>
          <a:p>
            <a:r>
              <a:rPr lang="fr-FR" sz="1800" b="1" i="1" dirty="0" smtClean="0">
                <a:solidFill>
                  <a:schemeClr val="tx1"/>
                </a:solidFill>
                <a:latin typeface="Times New Roman" pitchFamily="18" charset="0"/>
                <a:cs typeface="Times New Roman" pitchFamily="18" charset="0"/>
              </a:rPr>
              <a:t>  °Il n’ya pas de variété résistantes jusque présent ; la courgette locale type (corutos) semble moins sensible que les autres variétés</a:t>
            </a:r>
            <a:r>
              <a:rPr lang="fr-FR" sz="1800" b="1" i="1" dirty="0" smtClean="0">
                <a:solidFill>
                  <a:schemeClr val="bg1">
                    <a:lumMod val="95000"/>
                    <a:lumOff val="5000"/>
                  </a:schemeClr>
                </a:solidFill>
                <a:latin typeface="Times New Roman" pitchFamily="18" charset="0"/>
                <a:cs typeface="Times New Roman" pitchFamily="18" charset="0"/>
              </a:rPr>
              <a:t>.</a:t>
            </a:r>
            <a:endParaRPr lang="fr-FR" sz="1800" dirty="0" smtClean="0">
              <a:solidFill>
                <a:schemeClr val="bg1">
                  <a:lumMod val="95000"/>
                  <a:lumOff val="5000"/>
                </a:schemeClr>
              </a:solidFill>
              <a:latin typeface="Times New Roman" pitchFamily="18" charset="0"/>
              <a:cs typeface="Times New Roman" pitchFamily="18" charset="0"/>
            </a:endParaRPr>
          </a:p>
          <a:p>
            <a:r>
              <a:rPr lang="fr-FR" sz="1800" b="1" i="1" dirty="0" smtClean="0">
                <a:solidFill>
                  <a:schemeClr val="bg1">
                    <a:lumMod val="95000"/>
                    <a:lumOff val="5000"/>
                  </a:schemeClr>
                </a:solidFill>
                <a:latin typeface="Times New Roman" pitchFamily="18" charset="0"/>
                <a:cs typeface="Times New Roman" pitchFamily="18" charset="0"/>
              </a:rPr>
              <a:t>         </a:t>
            </a:r>
            <a:endParaRPr lang="fr-FR" sz="1800" b="1" i="1" dirty="0" smtClean="0">
              <a:solidFill>
                <a:schemeClr val="bg1">
                  <a:lumMod val="95000"/>
                  <a:lumOff val="5000"/>
                </a:schemeClr>
              </a:solidFill>
              <a:latin typeface="Times New Roman" pitchFamily="18" charset="0"/>
              <a:cs typeface="Times New Roman" pitchFamily="18" charset="0"/>
            </a:endParaRPr>
          </a:p>
          <a:p>
            <a:r>
              <a:rPr lang="fr-FR" sz="1800" b="1" i="1" dirty="0" smtClean="0">
                <a:solidFill>
                  <a:schemeClr val="bg1">
                    <a:lumMod val="95000"/>
                    <a:lumOff val="5000"/>
                  </a:schemeClr>
                </a:solidFill>
                <a:latin typeface="Times New Roman" pitchFamily="18" charset="0"/>
                <a:cs typeface="Times New Roman" pitchFamily="18" charset="0"/>
              </a:rPr>
              <a:t> </a:t>
            </a:r>
            <a:r>
              <a:rPr lang="fr-FR" sz="1800" b="1" i="1" dirty="0" smtClean="0">
                <a:solidFill>
                  <a:schemeClr val="bg1">
                    <a:lumMod val="95000"/>
                    <a:lumOff val="5000"/>
                  </a:schemeClr>
                </a:solidFill>
                <a:latin typeface="Times New Roman" pitchFamily="18" charset="0"/>
                <a:cs typeface="Times New Roman" pitchFamily="18" charset="0"/>
              </a:rPr>
              <a:t>        </a:t>
            </a:r>
            <a:r>
              <a:rPr lang="en-US" sz="1800" b="1" i="1" dirty="0" smtClean="0">
                <a:solidFill>
                  <a:schemeClr val="accent6">
                    <a:lumMod val="50000"/>
                  </a:schemeClr>
                </a:solidFill>
                <a:latin typeface="Times New Roman" pitchFamily="18" charset="0"/>
                <a:cs typeface="Times New Roman" pitchFamily="18" charset="0"/>
              </a:rPr>
              <a:t>Chez </a:t>
            </a:r>
            <a:r>
              <a:rPr lang="en-US" sz="1800" b="1" i="1" dirty="0" smtClean="0">
                <a:solidFill>
                  <a:schemeClr val="accent6">
                    <a:lumMod val="50000"/>
                  </a:schemeClr>
                </a:solidFill>
                <a:latin typeface="Times New Roman" pitchFamily="18" charset="0"/>
                <a:cs typeface="Times New Roman" pitchFamily="18" charset="0"/>
              </a:rPr>
              <a:t>le melon</a:t>
            </a:r>
            <a:r>
              <a:rPr lang="en-US" sz="1800" b="1" i="1" dirty="0" smtClean="0">
                <a:solidFill>
                  <a:schemeClr val="bg1">
                    <a:lumMod val="95000"/>
                    <a:lumOff val="5000"/>
                  </a:schemeClr>
                </a:solidFill>
                <a:latin typeface="Times New Roman" pitchFamily="18" charset="0"/>
                <a:cs typeface="Times New Roman" pitchFamily="18" charset="0"/>
              </a:rPr>
              <a:t>:</a:t>
            </a:r>
            <a:endParaRPr lang="fr-FR" sz="1800" dirty="0" smtClean="0">
              <a:solidFill>
                <a:schemeClr val="bg1">
                  <a:lumMod val="95000"/>
                  <a:lumOff val="5000"/>
                </a:schemeClr>
              </a:solidFill>
              <a:latin typeface="Times New Roman" pitchFamily="18" charset="0"/>
              <a:cs typeface="Times New Roman" pitchFamily="18" charset="0"/>
            </a:endParaRPr>
          </a:p>
          <a:p>
            <a:r>
              <a:rPr lang="fr-FR" sz="1800" b="1" i="1" dirty="0" smtClean="0">
                <a:solidFill>
                  <a:schemeClr val="bg1">
                    <a:lumMod val="95000"/>
                    <a:lumOff val="5000"/>
                  </a:schemeClr>
                </a:solidFill>
                <a:latin typeface="Times New Roman" pitchFamily="18" charset="0"/>
                <a:cs typeface="Times New Roman" pitchFamily="18" charset="0"/>
              </a:rPr>
              <a:t>   </a:t>
            </a:r>
            <a:r>
              <a:rPr lang="fr-FR" sz="1800" b="1" i="1" dirty="0" smtClean="0">
                <a:solidFill>
                  <a:schemeClr val="tx1"/>
                </a:solidFill>
                <a:latin typeface="Times New Roman" pitchFamily="18" charset="0"/>
                <a:cs typeface="Times New Roman" pitchFamily="18" charset="0"/>
              </a:rPr>
              <a:t>Les nervures sont bordées de verte foncée et les feuilles présentent des déformations et des cloque plus foncée</a:t>
            </a:r>
            <a:r>
              <a:rPr lang="fr-FR" sz="1800" b="1" i="1" dirty="0" smtClean="0">
                <a:solidFill>
                  <a:schemeClr val="tx1"/>
                </a:solidFill>
                <a:latin typeface="Times New Roman" pitchFamily="18" charset="0"/>
                <a:cs typeface="Times New Roman" pitchFamily="18" charset="0"/>
              </a:rPr>
              <a:t>.</a:t>
            </a:r>
          </a:p>
          <a:p>
            <a:endParaRPr lang="fr-FR" sz="1800" dirty="0" smtClean="0">
              <a:solidFill>
                <a:schemeClr val="tx1"/>
              </a:solidFill>
              <a:latin typeface="Times New Roman" pitchFamily="18" charset="0"/>
              <a:cs typeface="Times New Roman" pitchFamily="18" charset="0"/>
            </a:endParaRPr>
          </a:p>
          <a:p>
            <a:r>
              <a:rPr lang="fr-FR" sz="1800" b="1" i="1" dirty="0" smtClean="0">
                <a:solidFill>
                  <a:schemeClr val="bg1">
                    <a:lumMod val="95000"/>
                    <a:lumOff val="5000"/>
                  </a:schemeClr>
                </a:solidFill>
                <a:latin typeface="Times New Roman" pitchFamily="18" charset="0"/>
                <a:cs typeface="Times New Roman" pitchFamily="18" charset="0"/>
              </a:rPr>
              <a:t>       </a:t>
            </a:r>
            <a:r>
              <a:rPr lang="en-US" sz="1800" b="1" i="1" dirty="0" smtClean="0">
                <a:solidFill>
                  <a:schemeClr val="accent6">
                    <a:lumMod val="50000"/>
                  </a:schemeClr>
                </a:solidFill>
                <a:latin typeface="Times New Roman" pitchFamily="18" charset="0"/>
                <a:cs typeface="Times New Roman" pitchFamily="18" charset="0"/>
              </a:rPr>
              <a:t>Chez le concombre</a:t>
            </a:r>
            <a:r>
              <a:rPr lang="en-US" sz="1800" b="1" i="1" dirty="0" smtClean="0">
                <a:solidFill>
                  <a:schemeClr val="bg1">
                    <a:lumMod val="95000"/>
                    <a:lumOff val="5000"/>
                  </a:schemeClr>
                </a:solidFill>
                <a:latin typeface="Times New Roman" pitchFamily="18" charset="0"/>
                <a:cs typeface="Times New Roman" pitchFamily="18" charset="0"/>
              </a:rPr>
              <a:t>:</a:t>
            </a:r>
            <a:endParaRPr lang="fr-FR" sz="1800" dirty="0" smtClean="0">
              <a:solidFill>
                <a:schemeClr val="bg1">
                  <a:lumMod val="95000"/>
                  <a:lumOff val="5000"/>
                </a:schemeClr>
              </a:solidFill>
              <a:latin typeface="Times New Roman" pitchFamily="18" charset="0"/>
              <a:cs typeface="Times New Roman" pitchFamily="18" charset="0"/>
            </a:endParaRPr>
          </a:p>
          <a:p>
            <a:r>
              <a:rPr lang="fr-FR" sz="1800" b="1" i="1" dirty="0" smtClean="0">
                <a:solidFill>
                  <a:schemeClr val="bg1">
                    <a:lumMod val="95000"/>
                    <a:lumOff val="5000"/>
                  </a:schemeClr>
                </a:solidFill>
                <a:latin typeface="Times New Roman" pitchFamily="18" charset="0"/>
                <a:cs typeface="Times New Roman" pitchFamily="18" charset="0"/>
              </a:rPr>
              <a:t>   </a:t>
            </a:r>
            <a:r>
              <a:rPr lang="fr-FR" sz="1800" b="1" i="1" dirty="0" smtClean="0">
                <a:solidFill>
                  <a:schemeClr val="tx1"/>
                </a:solidFill>
                <a:latin typeface="Times New Roman" pitchFamily="18" charset="0"/>
                <a:cs typeface="Times New Roman" pitchFamily="18" charset="0"/>
              </a:rPr>
              <a:t>Les symptômes observés sont du même type que chez le melon .en dehors  des variétés moins sensible, malgré e prix élevé de la semence, son rendement élevé (50t/ha), son cycle de végétation court.</a:t>
            </a:r>
            <a:endParaRPr lang="fr-FR" sz="1800" dirty="0" smtClean="0">
              <a:solidFill>
                <a:schemeClr val="tx1"/>
              </a:solidFill>
              <a:latin typeface="Times New Roman" pitchFamily="18" charset="0"/>
              <a:cs typeface="Times New Roman" pitchFamily="18" charset="0"/>
            </a:endParaRPr>
          </a:p>
          <a:p>
            <a:endParaRPr lang="fr-FR" sz="1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642918"/>
            <a:ext cx="8229600" cy="5452128"/>
          </a:xfrm>
        </p:spPr>
        <p:txBody>
          <a:bodyPr>
            <a:noAutofit/>
          </a:bodyPr>
          <a:lstStyle/>
          <a:p>
            <a:r>
              <a:rPr lang="fr-FR" sz="1800" b="1" i="1" dirty="0" smtClean="0">
                <a:solidFill>
                  <a:schemeClr val="accent4">
                    <a:lumMod val="50000"/>
                  </a:schemeClr>
                </a:solidFill>
                <a:latin typeface="Times New Roman" pitchFamily="18" charset="0"/>
                <a:cs typeface="Times New Roman" pitchFamily="18" charset="0"/>
              </a:rPr>
              <a:t>B/Le mildiou : </a:t>
            </a:r>
            <a:endParaRPr lang="fr-FR" sz="1800" b="1" i="1" dirty="0" smtClean="0">
              <a:solidFill>
                <a:schemeClr val="accent4">
                  <a:lumMod val="50000"/>
                </a:schemeClr>
              </a:solidFill>
              <a:latin typeface="Times New Roman" pitchFamily="18" charset="0"/>
              <a:cs typeface="Times New Roman" pitchFamily="18" charset="0"/>
            </a:endParaRPr>
          </a:p>
          <a:p>
            <a:endParaRPr lang="fr-FR" sz="1800" b="1" i="1" dirty="0" smtClean="0">
              <a:solidFill>
                <a:schemeClr val="accent4">
                  <a:lumMod val="50000"/>
                </a:schemeClr>
              </a:solidFill>
              <a:latin typeface="Times New Roman" pitchFamily="18" charset="0"/>
              <a:cs typeface="Times New Roman" pitchFamily="18" charset="0"/>
            </a:endParaRPr>
          </a:p>
          <a:p>
            <a:r>
              <a:rPr lang="fr-FR" sz="1800" b="1" i="1" dirty="0" smtClean="0">
                <a:solidFill>
                  <a:schemeClr val="accent1">
                    <a:lumMod val="50000"/>
                  </a:schemeClr>
                </a:solidFill>
                <a:latin typeface="Times New Roman" pitchFamily="18" charset="0"/>
                <a:cs typeface="Times New Roman" pitchFamily="18" charset="0"/>
              </a:rPr>
              <a:t>(agent responsable : pseudo mérinos Mora cubensis) :</a:t>
            </a:r>
            <a:endParaRPr lang="fr-FR" sz="1800" dirty="0" smtClean="0">
              <a:solidFill>
                <a:schemeClr val="accent1">
                  <a:lumMod val="50000"/>
                </a:schemeClr>
              </a:solidFill>
              <a:latin typeface="Times New Roman" pitchFamily="18" charset="0"/>
              <a:cs typeface="Times New Roman" pitchFamily="18" charset="0"/>
            </a:endParaRPr>
          </a:p>
          <a:p>
            <a:r>
              <a:rPr lang="fr-FR" sz="1800" b="1" i="1" dirty="0" smtClean="0">
                <a:solidFill>
                  <a:schemeClr val="tx1"/>
                </a:solidFill>
                <a:latin typeface="Times New Roman" pitchFamily="18" charset="0"/>
                <a:cs typeface="Times New Roman" pitchFamily="18" charset="0"/>
              </a:rPr>
              <a:t>     Ce champignon provoque des dégâts très graves et particulièrement pendant les mois frais de novembre, décembre et janvier</a:t>
            </a:r>
            <a:r>
              <a:rPr lang="fr-FR" sz="1800" b="1" i="1" dirty="0" smtClean="0">
                <a:solidFill>
                  <a:schemeClr val="tx1"/>
                </a:solidFill>
                <a:latin typeface="Times New Roman" pitchFamily="18" charset="0"/>
                <a:cs typeface="Times New Roman" pitchFamily="18" charset="0"/>
              </a:rPr>
              <a:t>.</a:t>
            </a:r>
          </a:p>
          <a:p>
            <a:endParaRPr lang="fr-FR" sz="1800" dirty="0" smtClean="0">
              <a:solidFill>
                <a:schemeClr val="tx1"/>
              </a:solidFill>
              <a:latin typeface="Times New Roman" pitchFamily="18" charset="0"/>
              <a:cs typeface="Times New Roman" pitchFamily="18" charset="0"/>
            </a:endParaRPr>
          </a:p>
          <a:p>
            <a:r>
              <a:rPr lang="fr-FR" sz="1800" b="1" i="1" dirty="0" smtClean="0">
                <a:solidFill>
                  <a:schemeClr val="tx1"/>
                </a:solidFill>
                <a:latin typeface="Times New Roman" pitchFamily="18" charset="0"/>
                <a:cs typeface="Times New Roman" pitchFamily="18" charset="0"/>
              </a:rPr>
              <a:t>     Les taches jaunâtres translucides apparaissent sur les feuilles et aboutissent parfois à une nécrose. La face inférieure des feuille se recouvre d'un velouté gris qui peu à peu se desséché.</a:t>
            </a:r>
            <a:endParaRPr lang="fr-FR" sz="1800" dirty="0" smtClean="0">
              <a:solidFill>
                <a:schemeClr val="tx1"/>
              </a:solidFill>
              <a:latin typeface="Times New Roman" pitchFamily="18" charset="0"/>
              <a:cs typeface="Times New Roman" pitchFamily="18" charset="0"/>
            </a:endParaRPr>
          </a:p>
          <a:p>
            <a:r>
              <a:rPr lang="fr-FR" sz="1800" b="1" i="1" dirty="0" smtClean="0">
                <a:solidFill>
                  <a:schemeClr val="tx1"/>
                </a:solidFill>
                <a:latin typeface="Times New Roman" pitchFamily="18" charset="0"/>
                <a:cs typeface="Times New Roman" pitchFamily="18" charset="0"/>
              </a:rPr>
              <a:t>    Cette maladie est difficile à contrôler par les traitements fongicides</a:t>
            </a:r>
            <a:r>
              <a:rPr lang="fr-FR" sz="1800" b="1" i="1" dirty="0" smtClean="0">
                <a:solidFill>
                  <a:schemeClr val="tx1"/>
                </a:solidFill>
                <a:latin typeface="Times New Roman" pitchFamily="18" charset="0"/>
                <a:cs typeface="Times New Roman" pitchFamily="18" charset="0"/>
              </a:rPr>
              <a:t>.</a:t>
            </a:r>
          </a:p>
          <a:p>
            <a:endParaRPr lang="fr-FR" sz="1800" dirty="0" smtClean="0">
              <a:solidFill>
                <a:schemeClr val="tx1"/>
              </a:solidFill>
              <a:latin typeface="Times New Roman" pitchFamily="18" charset="0"/>
              <a:cs typeface="Times New Roman" pitchFamily="18" charset="0"/>
            </a:endParaRPr>
          </a:p>
          <a:p>
            <a:r>
              <a:rPr lang="fr-FR" sz="1800" b="1" i="1" dirty="0" smtClean="0">
                <a:solidFill>
                  <a:schemeClr val="tx1"/>
                </a:solidFill>
                <a:latin typeface="Times New Roman" pitchFamily="18" charset="0"/>
                <a:cs typeface="Times New Roman" pitchFamily="18" charset="0"/>
              </a:rPr>
              <a:t>Les produits à base de manébe , zinébe , mancézébe ou propinébe contrôle la maladie mais souvent de façon insuffisante . pourtant une trés bonne protection peut être assurée par des traitement bi-hebdomadaires au Benomyl - Mancozébe (Benomyl:50 g m a \hl ,Mancozébe 250 g m a \hl </a:t>
            </a:r>
            <a:r>
              <a:rPr lang="fr-FR" sz="1800" b="1" i="1" dirty="0" smtClean="0">
                <a:solidFill>
                  <a:schemeClr val="tx1"/>
                </a:solidFill>
                <a:latin typeface="Times New Roman" pitchFamily="18" charset="0"/>
                <a:cs typeface="Times New Roman" pitchFamily="18" charset="0"/>
              </a:rPr>
              <a:t>).</a:t>
            </a:r>
          </a:p>
          <a:p>
            <a:endParaRPr lang="fr-FR" sz="1800" dirty="0" smtClean="0">
              <a:solidFill>
                <a:schemeClr val="tx1"/>
              </a:solidFill>
              <a:latin typeface="Times New Roman" pitchFamily="18" charset="0"/>
              <a:cs typeface="Times New Roman" pitchFamily="18" charset="0"/>
            </a:endParaRPr>
          </a:p>
          <a:p>
            <a:r>
              <a:rPr lang="fr-FR" sz="1800" b="1" i="1" dirty="0" smtClean="0">
                <a:solidFill>
                  <a:schemeClr val="tx1"/>
                </a:solidFill>
                <a:latin typeface="Times New Roman" pitchFamily="18" charset="0"/>
                <a:cs typeface="Times New Roman" pitchFamily="18" charset="0"/>
              </a:rPr>
              <a:t>     Les variétés américaines de melon (type "brodé")"Edisto 47 ","Georgia 47", "perlita" par exemple présentent une bonne résistance à la maladie conviennent au marché local .</a:t>
            </a:r>
            <a:endParaRPr lang="fr-FR" sz="1800" dirty="0" smtClean="0">
              <a:solidFill>
                <a:schemeClr val="tx1"/>
              </a:solidFill>
              <a:latin typeface="Times New Roman" pitchFamily="18" charset="0"/>
              <a:cs typeface="Times New Roman" pitchFamily="18" charset="0"/>
            </a:endParaRPr>
          </a:p>
          <a:p>
            <a:pPr>
              <a:buNone/>
            </a:pPr>
            <a:endParaRPr lang="fr-FR" sz="1800"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6357958"/>
          </a:xfrm>
        </p:spPr>
        <p:txBody>
          <a:bodyPr>
            <a:normAutofit/>
          </a:bodyPr>
          <a:lstStyle/>
          <a:p>
            <a:r>
              <a:rPr lang="fr-FR" b="1" i="1" dirty="0" smtClean="0">
                <a:solidFill>
                  <a:schemeClr val="accent5">
                    <a:lumMod val="50000"/>
                  </a:schemeClr>
                </a:solidFill>
              </a:rPr>
              <a:t>EX:</a:t>
            </a:r>
            <a:r>
              <a:rPr lang="fr-FR" b="1" i="1" dirty="0" smtClean="0"/>
              <a:t> </a:t>
            </a:r>
          </a:p>
          <a:p>
            <a:r>
              <a:rPr lang="fr-FR" sz="2400" b="1" i="1" dirty="0" smtClean="0">
                <a:solidFill>
                  <a:schemeClr val="accent4">
                    <a:lumMod val="75000"/>
                  </a:schemeClr>
                </a:solidFill>
              </a:rPr>
              <a:t>La Mineuse des feuilles LIRIOMYZA trifolii burg </a:t>
            </a:r>
            <a:r>
              <a:rPr lang="fr-FR" sz="2400" b="1" i="1" dirty="0" smtClean="0"/>
              <a:t>:</a:t>
            </a:r>
          </a:p>
          <a:p>
            <a:endParaRPr lang="fr-FR" sz="2400" dirty="0" smtClean="0"/>
          </a:p>
          <a:p>
            <a:r>
              <a:rPr lang="fr-FR" sz="2400" b="1" i="1" dirty="0" smtClean="0">
                <a:solidFill>
                  <a:schemeClr val="tx1"/>
                </a:solidFill>
              </a:rPr>
              <a:t>L'adulte est une petit mouche jaune  tachetée de noir à ailes transparentes de 1.5 a2mm de long .</a:t>
            </a:r>
            <a:endParaRPr lang="fr-FR" sz="2400" dirty="0" smtClean="0">
              <a:solidFill>
                <a:schemeClr val="tx1"/>
              </a:solidFill>
            </a:endParaRPr>
          </a:p>
          <a:p>
            <a:r>
              <a:rPr lang="fr-FR" sz="2400" b="1" i="1" dirty="0" smtClean="0">
                <a:solidFill>
                  <a:schemeClr val="tx1"/>
                </a:solidFill>
              </a:rPr>
              <a:t>Chez la femelle, l’abdomen se termine par un ovipositeur sclerifié lui servant à insérer ses œufs sous l’épiderme des feuilles.</a:t>
            </a:r>
            <a:endParaRPr lang="fr-FR" sz="2400" dirty="0" smtClean="0">
              <a:solidFill>
                <a:schemeClr val="tx1"/>
              </a:solidFill>
            </a:endParaRPr>
          </a:p>
          <a:p>
            <a:r>
              <a:rPr lang="fr-FR" sz="2400" b="1" i="1" dirty="0" smtClean="0">
                <a:solidFill>
                  <a:schemeClr val="tx1"/>
                </a:solidFill>
              </a:rPr>
              <a:t>Les adultes qui vivent environ 8jour sont capables de s'accouples dans la journée qui suit l’émergence. la jeune larve séreuse des sa naissance une galerie de forme irrégulière dont diamètre va en s'évasant au fur à l'usure du développement de la larve.</a:t>
            </a:r>
            <a:endParaRPr lang="fr-FR" sz="2400" dirty="0" smtClean="0">
              <a:solidFill>
                <a:schemeClr val="tx1"/>
              </a:solidFill>
            </a:endParaRPr>
          </a:p>
          <a:p>
            <a:endParaRPr lang="fr-F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357166"/>
            <a:ext cx="8229600" cy="6286544"/>
          </a:xfrm>
        </p:spPr>
        <p:txBody>
          <a:bodyPr/>
          <a:lstStyle/>
          <a:p>
            <a:r>
              <a:rPr lang="fr-FR" b="1" i="1" dirty="0" smtClean="0"/>
              <a:t> </a:t>
            </a:r>
            <a:r>
              <a:rPr lang="fr-FR" sz="3600" b="1" i="1" dirty="0" smtClean="0">
                <a:solidFill>
                  <a:schemeClr val="accent4">
                    <a:lumMod val="50000"/>
                  </a:schemeClr>
                </a:solidFill>
              </a:rPr>
              <a:t>c/</a:t>
            </a:r>
            <a:r>
              <a:rPr lang="fr-FR" sz="3600" b="1" i="1" dirty="0" smtClean="0"/>
              <a:t> </a:t>
            </a:r>
            <a:r>
              <a:rPr lang="fr-FR" sz="3600" b="1" i="1" dirty="0" smtClean="0">
                <a:solidFill>
                  <a:schemeClr val="accent4">
                    <a:lumMod val="50000"/>
                  </a:schemeClr>
                </a:solidFill>
              </a:rPr>
              <a:t>La maladie des taches angulaires : </a:t>
            </a:r>
            <a:endParaRPr lang="fr-FR" dirty="0" smtClean="0"/>
          </a:p>
          <a:p>
            <a:r>
              <a:rPr lang="fr-FR" sz="2400" b="1" i="1" dirty="0" smtClean="0">
                <a:solidFill>
                  <a:schemeClr val="tx1"/>
                </a:solidFill>
              </a:rPr>
              <a:t>Cette maladie due à une bactérie ( pseudomones lacrymans) a été observée sur melon . elle se caractérise sur feuille par des taches polygonales limitées par les nervures :ces taches finissent par se nécroser . le coût des traitement par les antibiotiques ne se justifie pas jusqu'à présen</a:t>
            </a:r>
            <a:r>
              <a:rPr lang="fr-FR" sz="2400" dirty="0" smtClean="0">
                <a:solidFill>
                  <a:schemeClr val="tx1"/>
                </a:solidFill>
              </a:rPr>
              <a:t>t .</a:t>
            </a:r>
          </a:p>
          <a:p>
            <a:endParaRPr lang="fr-FR" dirty="0"/>
          </a:p>
        </p:txBody>
      </p:sp>
      <p:pic>
        <p:nvPicPr>
          <p:cNvPr id="1026" name="Picture 2" descr="C:\Users\USER\Desktop\exp\IMG_20181128_070129_907.JPG"/>
          <p:cNvPicPr>
            <a:picLocks noChangeAspect="1" noChangeArrowheads="1"/>
          </p:cNvPicPr>
          <p:nvPr/>
        </p:nvPicPr>
        <p:blipFill>
          <a:blip r:embed="rId2"/>
          <a:srcRect/>
          <a:stretch>
            <a:fillRect/>
          </a:stretch>
        </p:blipFill>
        <p:spPr bwMode="auto">
          <a:xfrm>
            <a:off x="428596" y="3571876"/>
            <a:ext cx="8215370" cy="30003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exp\IMG_20181128_070533_384.JPG"/>
          <p:cNvPicPr>
            <a:picLocks noGrp="1" noChangeAspect="1" noChangeArrowheads="1"/>
          </p:cNvPicPr>
          <p:nvPr>
            <p:ph idx="1"/>
          </p:nvPr>
        </p:nvPicPr>
        <p:blipFill>
          <a:blip r:embed="rId2"/>
          <a:srcRect/>
          <a:stretch>
            <a:fillRect/>
          </a:stretch>
        </p:blipFill>
        <p:spPr bwMode="auto">
          <a:xfrm>
            <a:off x="0" y="-108857"/>
            <a:ext cx="9144000" cy="696685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G_20181128_070051_734.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260</TotalTime>
  <Words>315</Words>
  <Application>Microsoft Office PowerPoint</Application>
  <PresentationFormat>Affichage à l'écran (4:3)</PresentationFormat>
  <Paragraphs>83</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Promenade</vt:lpstr>
      <vt:lpstr>Les ennemis des cucurbitacées. </vt:lpstr>
      <vt:lpstr>                  Introduction :</vt:lpstr>
      <vt:lpstr>Diapositive 3</vt:lpstr>
      <vt:lpstr>Les maladies:</vt:lpstr>
      <vt:lpstr>Diapositive 5</vt:lpstr>
      <vt:lpstr>Diapositive 6</vt:lpstr>
      <vt:lpstr>Diapositive 7</vt:lpstr>
      <vt:lpstr>Diapositive 8</vt:lpstr>
      <vt:lpstr>Diapositive 9</vt:lpstr>
      <vt:lpstr>Diapositive 10</vt:lpstr>
      <vt:lpstr>Légumes touchés par l’oïdium </vt:lpstr>
      <vt:lpstr>Les ravageurs : </vt:lpstr>
      <vt:lpstr>Puceron </vt:lpstr>
      <vt:lpstr>cycle de vie DES PUCERONS</vt:lpstr>
      <vt:lpstr>B /Les nématodes :  </vt:lpstr>
      <vt:lpstr>LES Dégâts : </vt:lpstr>
      <vt:lpstr>Diapositive 17</vt:lpstr>
      <vt:lpstr>Moyens de lutte : </vt:lpstr>
      <vt:lpstr>CONCLUSION</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ennemis des cucurbitacées</dc:title>
  <dc:creator>USER</dc:creator>
  <cp:lastModifiedBy>yaak</cp:lastModifiedBy>
  <cp:revision>43</cp:revision>
  <dcterms:created xsi:type="dcterms:W3CDTF">2018-11-28T09:13:48Z</dcterms:created>
  <dcterms:modified xsi:type="dcterms:W3CDTF">2021-02-01T15:39:11Z</dcterms:modified>
</cp:coreProperties>
</file>