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08" y="-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7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73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9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3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99BF-0AD8-425D-ADD7-F1416EF8E18F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24CD-DA02-49C4-B746-6D705F6964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L'immunité </a:t>
            </a:r>
            <a:r>
              <a:rPr lang="fr-FR" dirty="0" smtClean="0"/>
              <a:t>muqueuse	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81000"/>
            <a:ext cx="88677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CELLLES 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Leur épithélium particulier comporte des cellules épithéliales dédifférenciées appelées cellules M ou </a:t>
            </a:r>
            <a:r>
              <a:rPr lang="fr-FR" dirty="0" err="1" smtClean="0"/>
              <a:t>Microfold</a:t>
            </a:r>
            <a:r>
              <a:rPr lang="fr-FR" dirty="0" smtClean="0"/>
              <a:t>, dépourvues de  microvillosités</a:t>
            </a:r>
          </a:p>
          <a:p>
            <a:r>
              <a:rPr lang="fr-FR" dirty="0"/>
              <a:t>Ces cellules sont particulièrement adhésives </a:t>
            </a:r>
            <a:r>
              <a:rPr lang="fr-FR" dirty="0" smtClean="0"/>
              <a:t>et captent </a:t>
            </a:r>
            <a:r>
              <a:rPr lang="fr-FR" dirty="0"/>
              <a:t>de façon sélective les microparticules, </a:t>
            </a:r>
            <a:r>
              <a:rPr lang="fr-FR" dirty="0" smtClean="0"/>
              <a:t>souvent antigéniques</a:t>
            </a:r>
            <a:r>
              <a:rPr lang="fr-FR" dirty="0"/>
              <a:t>, qui parviennent à leur contact. Elles </a:t>
            </a:r>
            <a:r>
              <a:rPr lang="fr-FR" dirty="0" smtClean="0"/>
              <a:t>leur font traverser leur cytoplasme sous forme de vésicules (d'où l'aspect </a:t>
            </a:r>
            <a:r>
              <a:rPr lang="fr-FR" dirty="0" err="1" smtClean="0"/>
              <a:t>vacuolé</a:t>
            </a:r>
            <a:r>
              <a:rPr lang="fr-FR" dirty="0" smtClean="0"/>
              <a:t> de ces cellules) et les libèrent dans le </a:t>
            </a:r>
            <a:r>
              <a:rPr lang="fr-FR" dirty="0" err="1" smtClean="0"/>
              <a:t>micro-environnement</a:t>
            </a:r>
            <a:r>
              <a:rPr lang="fr-FR" dirty="0" smtClean="0"/>
              <a:t> immunocompétent sur lequel elles reposent.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utoShape 2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" y="2476377"/>
            <a:ext cx="63912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7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9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1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3" descr="Définition du tissu lymphoïde annexé aux muqueuses en Immunologi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38" y="1052736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cellules immunes innées</a:t>
            </a:r>
            <a:br>
              <a:rPr lang="fr-FR" b="1" dirty="0"/>
            </a:br>
            <a:r>
              <a:rPr lang="fr-FR" b="1" dirty="0"/>
              <a:t>intestinales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A. Les </a:t>
            </a:r>
            <a:r>
              <a:rPr lang="fr-FR" dirty="0" smtClean="0"/>
              <a:t>phagocytes</a:t>
            </a:r>
          </a:p>
          <a:p>
            <a:r>
              <a:rPr lang="fr-FR" dirty="0"/>
              <a:t>Parmi les phagocytes, les macrophages sont, en </a:t>
            </a:r>
            <a:r>
              <a:rPr lang="fr-FR" dirty="0" smtClean="0"/>
              <a:t>situation physiologique</a:t>
            </a:r>
            <a:r>
              <a:rPr lang="fr-FR" dirty="0"/>
              <a:t>, les cellules les plus </a:t>
            </a:r>
            <a:r>
              <a:rPr lang="fr-FR" dirty="0" smtClean="0"/>
              <a:t>nombreuses. Renouvelés </a:t>
            </a:r>
            <a:r>
              <a:rPr lang="fr-FR" dirty="0"/>
              <a:t>en permanence à partir des </a:t>
            </a:r>
            <a:r>
              <a:rPr lang="fr-FR" dirty="0" smtClean="0"/>
              <a:t>monocytes sanguins</a:t>
            </a:r>
            <a:r>
              <a:rPr lang="fr-FR" dirty="0"/>
              <a:t>, ils se différencient dans l'intestin où ils </a:t>
            </a:r>
            <a:r>
              <a:rPr lang="fr-FR" dirty="0" smtClean="0"/>
              <a:t>acquièrent une </a:t>
            </a:r>
            <a:r>
              <a:rPr lang="fr-FR" dirty="0"/>
              <a:t>activité très efficace de phagocytose tout en </a:t>
            </a:r>
            <a:r>
              <a:rPr lang="fr-FR" dirty="0" smtClean="0"/>
              <a:t>devenant producteurs </a:t>
            </a:r>
            <a:r>
              <a:rPr lang="fr-FR" dirty="0"/>
              <a:t>d'IL-10 (interleukine 10). Cette </a:t>
            </a:r>
            <a:r>
              <a:rPr lang="fr-FR" dirty="0" smtClean="0"/>
              <a:t>cytokine anti-inflammatoire</a:t>
            </a:r>
            <a:r>
              <a:rPr lang="fr-FR" dirty="0"/>
              <a:t>, clé dans le maintien de </a:t>
            </a:r>
            <a:r>
              <a:rPr lang="fr-FR" dirty="0" smtClean="0"/>
              <a:t>l'homéostasie intestinale</a:t>
            </a:r>
            <a:r>
              <a:rPr lang="fr-FR" dirty="0"/>
              <a:t>, contribue à </a:t>
            </a:r>
            <a:r>
              <a:rPr lang="fr-FR" dirty="0" smtClean="0"/>
              <a:t>la tolérance des signaux </a:t>
            </a:r>
            <a:r>
              <a:rPr lang="fr-FR" dirty="0"/>
              <a:t>pro-inflammatoires </a:t>
            </a:r>
            <a:r>
              <a:rPr lang="fr-FR" dirty="0" smtClean="0"/>
              <a:t>induits par </a:t>
            </a:r>
            <a:r>
              <a:rPr lang="fr-FR" dirty="0"/>
              <a:t>les motifs bactériens. Ces macrophages peuvent </a:t>
            </a:r>
            <a:r>
              <a:rPr lang="fr-FR" dirty="0" smtClean="0"/>
              <a:t>ainsi éliminer </a:t>
            </a:r>
            <a:r>
              <a:rPr lang="fr-FR" dirty="0"/>
              <a:t>les bactéries qui franchissent l'épithélium sans </a:t>
            </a:r>
            <a:r>
              <a:rPr lang="fr-FR" dirty="0" smtClean="0"/>
              <a:t>provoquer de </a:t>
            </a:r>
            <a:r>
              <a:rPr lang="fr-FR" dirty="0"/>
              <a:t>réponse inflammatoire délétère. Néanmoins, </a:t>
            </a:r>
            <a:r>
              <a:rPr lang="fr-FR" dirty="0" smtClean="0"/>
              <a:t>en cas </a:t>
            </a:r>
            <a:r>
              <a:rPr lang="fr-FR" dirty="0"/>
              <a:t>d'infection, des monocytes sanguins non conditionnés</a:t>
            </a:r>
            <a:r>
              <a:rPr lang="fr-FR" dirty="0" smtClean="0"/>
              <a:t>, capables </a:t>
            </a:r>
            <a:r>
              <a:rPr lang="fr-FR" dirty="0"/>
              <a:t>de produire de grandes </a:t>
            </a:r>
            <a:r>
              <a:rPr lang="fr-FR" dirty="0" smtClean="0"/>
              <a:t>quantités </a:t>
            </a:r>
            <a:r>
              <a:rPr lang="fr-FR" dirty="0"/>
              <a:t>de </a:t>
            </a:r>
            <a:r>
              <a:rPr lang="fr-FR" dirty="0" smtClean="0"/>
              <a:t>cytokines </a:t>
            </a:r>
            <a:r>
              <a:rPr lang="pt-BR" dirty="0" smtClean="0"/>
              <a:t>inflammatoires </a:t>
            </a:r>
            <a:r>
              <a:rPr lang="pt-BR" dirty="0"/>
              <a:t>(TNFα, </a:t>
            </a:r>
            <a:r>
              <a:rPr lang="pt-BR" i="1" dirty="0"/>
              <a:t>Tumor Necrosis Factor alpha</a:t>
            </a:r>
            <a:r>
              <a:rPr lang="pt-BR" dirty="0"/>
              <a:t>, </a:t>
            </a:r>
            <a:r>
              <a:rPr lang="pt-BR" dirty="0" smtClean="0"/>
              <a:t>et </a:t>
            </a:r>
            <a:r>
              <a:rPr lang="fr-FR" dirty="0" smtClean="0"/>
              <a:t>IL-1β</a:t>
            </a:r>
            <a:r>
              <a:rPr lang="fr-FR" dirty="0"/>
              <a:t>) en réponse aux signaux microbiens, sont </a:t>
            </a:r>
            <a:r>
              <a:rPr lang="fr-FR" dirty="0" smtClean="0"/>
              <a:t>recrutés localement </a:t>
            </a:r>
            <a:r>
              <a:rPr lang="fr-FR" dirty="0"/>
              <a:t>pour participer à l'élimination des </a:t>
            </a:r>
            <a:r>
              <a:rPr lang="fr-FR" dirty="0" smtClean="0"/>
              <a:t>bactéries potentiellement </a:t>
            </a:r>
            <a:r>
              <a:rPr lang="fr-FR" dirty="0"/>
              <a:t>pathogènes.</a:t>
            </a:r>
          </a:p>
        </p:txBody>
      </p:sp>
    </p:spTree>
    <p:extLst>
      <p:ext uri="{BB962C8B-B14F-4D97-AF65-F5344CB8AC3E}">
        <p14:creationId xmlns:p14="http://schemas.microsoft.com/office/powerpoint/2010/main" val="34585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cellules dendritiques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cellules dendritiques intestinales sont </a:t>
            </a:r>
            <a:r>
              <a:rPr lang="fr-FR" dirty="0" smtClean="0"/>
              <a:t>indispensables à </a:t>
            </a:r>
            <a:r>
              <a:rPr lang="fr-FR" dirty="0"/>
              <a:t>la génération des réponses immunes adaptatives </a:t>
            </a:r>
            <a:r>
              <a:rPr lang="fr-FR" dirty="0" smtClean="0"/>
              <a:t>et peuvent </a:t>
            </a:r>
            <a:r>
              <a:rPr lang="fr-FR" dirty="0"/>
              <a:t>migrer </a:t>
            </a:r>
            <a:r>
              <a:rPr lang="fr-FR" i="1" dirty="0"/>
              <a:t>via </a:t>
            </a:r>
            <a:r>
              <a:rPr lang="fr-FR" dirty="0"/>
              <a:t>le réseau lymphatique vers les </a:t>
            </a:r>
            <a:r>
              <a:rPr lang="fr-FR" dirty="0" smtClean="0"/>
              <a:t>ganglions mésentériques</a:t>
            </a:r>
            <a:r>
              <a:rPr lang="fr-FR" dirty="0"/>
              <a:t>, recruter des lymphocytes </a:t>
            </a:r>
            <a:r>
              <a:rPr lang="fr-FR" dirty="0" smtClean="0"/>
              <a:t>naïfs et </a:t>
            </a:r>
            <a:r>
              <a:rPr lang="fr-FR" dirty="0"/>
              <a:t>les activer</a:t>
            </a:r>
          </a:p>
        </p:txBody>
      </p:sp>
    </p:spTree>
    <p:extLst>
      <p:ext uri="{BB962C8B-B14F-4D97-AF65-F5344CB8AC3E}">
        <p14:creationId xmlns:p14="http://schemas.microsoft.com/office/powerpoint/2010/main" val="36347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L'immunité adaptative</a:t>
            </a:r>
            <a:br>
              <a:rPr lang="fr-FR" b="1" dirty="0"/>
            </a:br>
            <a:r>
              <a:rPr lang="fr-FR" b="1" dirty="0"/>
              <a:t>intestinale</a:t>
            </a:r>
            <a:br>
              <a:rPr lang="fr-FR" b="1" dirty="0"/>
            </a:br>
            <a:r>
              <a:rPr lang="fr-FR" dirty="0"/>
              <a:t>A. La réponse cellulaire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2611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ne </a:t>
            </a:r>
            <a:r>
              <a:rPr lang="fr-FR" smtClean="0"/>
              <a:t>pas retenir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46" y="1484784"/>
            <a:ext cx="65627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627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090613"/>
            <a:ext cx="68103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A ne pas retenir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Securing the immune tightrope: mononuclear phagocytes in the intestinal  lamina propria | Nature Reviews Immu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524625" cy="49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1143000"/>
          </a:xfrm>
        </p:spPr>
        <p:txBody>
          <a:bodyPr/>
          <a:lstStyle/>
          <a:p>
            <a:r>
              <a:rPr lang="fr-FR" b="1" dirty="0"/>
              <a:t>Introduction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Situé aux interfaces épithéliales de l'organisme avec l'environnement</a:t>
            </a:r>
            <a:r>
              <a:rPr lang="fr-FR" dirty="0" smtClean="0"/>
              <a:t>, le </a:t>
            </a:r>
            <a:r>
              <a:rPr lang="fr-FR" dirty="0"/>
              <a:t>système immunitaire muqueux est la </a:t>
            </a:r>
            <a:r>
              <a:rPr lang="fr-FR" dirty="0" smtClean="0"/>
              <a:t>première ligne </a:t>
            </a:r>
            <a:r>
              <a:rPr lang="fr-FR" dirty="0"/>
              <a:t>de défense contre les agents infectieux et </a:t>
            </a:r>
            <a:r>
              <a:rPr lang="fr-FR" dirty="0" smtClean="0"/>
              <a:t>la flore commensale </a:t>
            </a:r>
            <a:r>
              <a:rPr lang="fr-FR" dirty="0"/>
              <a:t>L'ensemble des muqueuses couvre un très vaste </a:t>
            </a:r>
            <a:r>
              <a:rPr lang="fr-FR" dirty="0" smtClean="0"/>
              <a:t>territoire de </a:t>
            </a:r>
            <a:r>
              <a:rPr lang="fr-FR" dirty="0"/>
              <a:t>plus de 600 m2, l'équivalent d'un </a:t>
            </a:r>
            <a:r>
              <a:rPr lang="fr-FR" dirty="0" smtClean="0"/>
              <a:t>terrain </a:t>
            </a:r>
            <a:r>
              <a:rPr lang="fr-FR" dirty="0"/>
              <a:t>de </a:t>
            </a:r>
            <a:r>
              <a:rPr lang="fr-FR" dirty="0" smtClean="0"/>
              <a:t>football américain </a:t>
            </a:r>
            <a:r>
              <a:rPr lang="fr-FR" dirty="0"/>
              <a:t>et représente le plus important organe</a:t>
            </a:r>
          </a:p>
          <a:p>
            <a:r>
              <a:rPr lang="fr-FR" dirty="0"/>
              <a:t>lymphoïde secondaire en hébergeant notamment plus </a:t>
            </a:r>
            <a:r>
              <a:rPr lang="fr-FR" dirty="0" smtClean="0"/>
              <a:t>de 80 </a:t>
            </a:r>
            <a:r>
              <a:rPr lang="fr-FR" dirty="0"/>
              <a:t>% des cellules de la réponse immunitaire. Un </a:t>
            </a:r>
            <a:r>
              <a:rPr lang="fr-FR" dirty="0" smtClean="0"/>
              <a:t>exemple remarquable </a:t>
            </a:r>
            <a:r>
              <a:rPr lang="fr-FR" dirty="0"/>
              <a:t>est l'intestin avec ses 300 m2 en contact </a:t>
            </a:r>
            <a:r>
              <a:rPr lang="fr-FR" dirty="0" smtClean="0"/>
              <a:t>avec des </a:t>
            </a:r>
            <a:r>
              <a:rPr lang="fr-FR" dirty="0"/>
              <a:t>milliards de microbes, et bombardé </a:t>
            </a:r>
            <a:r>
              <a:rPr lang="fr-FR" dirty="0" smtClean="0"/>
              <a:t>quotidiennement par </a:t>
            </a:r>
            <a:r>
              <a:rPr lang="fr-FR" dirty="0"/>
              <a:t>des antigènes alimentaires. L'intestin doit </a:t>
            </a:r>
            <a:r>
              <a:rPr lang="fr-FR" dirty="0" smtClean="0"/>
              <a:t>nécessairement faire </a:t>
            </a:r>
            <a:r>
              <a:rPr lang="fr-FR" dirty="0"/>
              <a:t>l'objet d'une surveillance très étroite du </a:t>
            </a:r>
            <a:r>
              <a:rPr lang="fr-FR" dirty="0" smtClean="0"/>
              <a:t>système immunitaire</a:t>
            </a:r>
            <a:r>
              <a:rPr lang="fr-FR" dirty="0"/>
              <a:t>. En effet, le </a:t>
            </a:r>
            <a:r>
              <a:rPr lang="fr-FR" dirty="0" err="1"/>
              <a:t>microbiote</a:t>
            </a:r>
            <a:r>
              <a:rPr lang="fr-FR" dirty="0"/>
              <a:t> intestinal, ou la </a:t>
            </a:r>
            <a:r>
              <a:rPr lang="fr-FR" dirty="0" smtClean="0"/>
              <a:t>flore intestinale</a:t>
            </a:r>
            <a:r>
              <a:rPr lang="fr-FR" dirty="0"/>
              <a:t>, ne contient pas moins de 100 000 </a:t>
            </a:r>
            <a:r>
              <a:rPr lang="fr-FR" dirty="0" smtClean="0"/>
              <a:t>milliards de </a:t>
            </a:r>
            <a:r>
              <a:rPr lang="fr-FR" dirty="0"/>
              <a:t>micro-organismes, soit deux fois plus que le </a:t>
            </a:r>
            <a:r>
              <a:rPr lang="fr-FR" dirty="0" smtClean="0"/>
              <a:t>nombre de </a:t>
            </a:r>
            <a:r>
              <a:rPr lang="fr-FR" dirty="0"/>
              <a:t>cellules qui composent notre propre organisme. </a:t>
            </a:r>
            <a:r>
              <a:rPr lang="fr-FR" dirty="0" smtClean="0"/>
              <a:t>Ce </a:t>
            </a:r>
            <a:r>
              <a:rPr lang="fr-FR" dirty="0" err="1" smtClean="0"/>
              <a:t>microbiote</a:t>
            </a:r>
            <a:r>
              <a:rPr lang="fr-FR" dirty="0" smtClean="0"/>
              <a:t> </a:t>
            </a:r>
            <a:r>
              <a:rPr lang="fr-FR" dirty="0"/>
              <a:t>intestinal facilite la digestion d'aliments </a:t>
            </a:r>
            <a:r>
              <a:rPr lang="fr-FR" dirty="0" smtClean="0"/>
              <a:t>non assimilables </a:t>
            </a:r>
            <a:r>
              <a:rPr lang="fr-FR" dirty="0"/>
              <a:t>pour les cellules épithéliales telles que les </a:t>
            </a:r>
            <a:r>
              <a:rPr lang="fr-FR" dirty="0" smtClean="0"/>
              <a:t>fibres alimentaires</a:t>
            </a:r>
            <a:r>
              <a:rPr lang="fr-FR" dirty="0"/>
              <a:t>, synthétise de nombreux métabolites </a:t>
            </a:r>
            <a:r>
              <a:rPr lang="fr-FR" dirty="0" smtClean="0"/>
              <a:t>comme des </a:t>
            </a:r>
            <a:r>
              <a:rPr lang="fr-FR" dirty="0"/>
              <a:t>vitamines (vitamines B et K) ou dégrade des agents </a:t>
            </a:r>
            <a:r>
              <a:rPr lang="fr-FR" dirty="0" smtClean="0"/>
              <a:t>carcinogènes comme </a:t>
            </a:r>
            <a:r>
              <a:rPr lang="fr-FR" dirty="0"/>
              <a:t>les nitrosamines.</a:t>
            </a:r>
          </a:p>
        </p:txBody>
      </p:sp>
    </p:spTree>
    <p:extLst>
      <p:ext uri="{BB962C8B-B14F-4D97-AF65-F5344CB8AC3E}">
        <p14:creationId xmlns:p14="http://schemas.microsoft.com/office/powerpoint/2010/main" val="10382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800"/>
            <a:ext cx="8208911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De multiples mécanismes de défense et de </a:t>
            </a:r>
            <a:r>
              <a:rPr lang="fr-FR" dirty="0" smtClean="0"/>
              <a:t>régulation sont </a:t>
            </a:r>
            <a:r>
              <a:rPr lang="fr-FR" dirty="0"/>
              <a:t>mis en place pour assurer le confinement des </a:t>
            </a:r>
            <a:r>
              <a:rPr lang="fr-FR" dirty="0" smtClean="0"/>
              <a:t>bactéries dans </a:t>
            </a:r>
            <a:r>
              <a:rPr lang="fr-FR" dirty="0"/>
              <a:t>la lumière intestinale, maintenir </a:t>
            </a:r>
            <a:r>
              <a:rPr lang="fr-FR" dirty="0" smtClean="0"/>
              <a:t>l'homéostasie intestinale </a:t>
            </a:r>
            <a:r>
              <a:rPr lang="fr-FR" dirty="0"/>
              <a:t>et permettre la coexistence des deux </a:t>
            </a:r>
            <a:r>
              <a:rPr lang="fr-FR" dirty="0" smtClean="0"/>
              <a:t>partenaires (</a:t>
            </a:r>
            <a:r>
              <a:rPr lang="fr-FR" dirty="0"/>
              <a:t>hôte et flore commensale). Par ailleurs, ce </a:t>
            </a:r>
            <a:r>
              <a:rPr lang="fr-FR" dirty="0" err="1" smtClean="0"/>
              <a:t>microbiote</a:t>
            </a:r>
            <a:r>
              <a:rPr lang="fr-FR" dirty="0" smtClean="0"/>
              <a:t> intestinal </a:t>
            </a:r>
            <a:r>
              <a:rPr lang="fr-FR" dirty="0"/>
              <a:t>joue un rôle important dans le </a:t>
            </a:r>
            <a:r>
              <a:rPr lang="fr-FR" dirty="0" smtClean="0"/>
              <a:t>développement des </a:t>
            </a:r>
            <a:r>
              <a:rPr lang="fr-FR" dirty="0"/>
              <a:t>réponses immunitaires du nourrisson puis dans la </a:t>
            </a:r>
            <a:r>
              <a:rPr lang="fr-FR" dirty="0" smtClean="0"/>
              <a:t>régulation des </a:t>
            </a:r>
            <a:r>
              <a:rPr lang="fr-FR" dirty="0"/>
              <a:t>réponses muqueuses.</a:t>
            </a:r>
          </a:p>
        </p:txBody>
      </p:sp>
    </p:spTree>
    <p:extLst>
      <p:ext uri="{BB962C8B-B14F-4D97-AF65-F5344CB8AC3E}">
        <p14:creationId xmlns:p14="http://schemas.microsoft.com/office/powerpoint/2010/main" val="10875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L'organisation du tissu</a:t>
            </a:r>
            <a:br>
              <a:rPr lang="fr-FR" b="1" dirty="0"/>
            </a:br>
            <a:r>
              <a:rPr lang="fr-FR" b="1" dirty="0"/>
              <a:t>muqueux MALT (</a:t>
            </a:r>
            <a:r>
              <a:rPr lang="fr-FR" b="1" i="1" dirty="0" err="1"/>
              <a:t>Mucosae</a:t>
            </a:r>
            <a:r>
              <a:rPr lang="fr-FR" b="1" i="1" dirty="0"/>
              <a:t/>
            </a:r>
            <a:br>
              <a:rPr lang="fr-FR" b="1" i="1" dirty="0"/>
            </a:br>
            <a:r>
              <a:rPr lang="fr-FR" b="1" i="1" dirty="0" err="1"/>
              <a:t>Associated</a:t>
            </a:r>
            <a:r>
              <a:rPr lang="fr-FR" b="1" i="1" dirty="0"/>
              <a:t> </a:t>
            </a:r>
            <a:r>
              <a:rPr lang="fr-FR" b="1" i="1" dirty="0" err="1"/>
              <a:t>Lymphoid</a:t>
            </a:r>
            <a:r>
              <a:rPr lang="fr-FR" b="1" i="1" dirty="0"/>
              <a:t> Tissue</a:t>
            </a:r>
            <a:r>
              <a:rPr lang="fr-FR" b="1" dirty="0"/>
              <a:t>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MALT inclut plusieurs structures anatomiques </a:t>
            </a:r>
            <a:r>
              <a:rPr lang="fr-FR" dirty="0" smtClean="0"/>
              <a:t>bien identifiables </a:t>
            </a:r>
            <a:r>
              <a:rPr lang="fr-FR" dirty="0"/>
              <a:t>(</a:t>
            </a:r>
            <a:r>
              <a:rPr lang="fr-FR" dirty="0" smtClean="0"/>
              <a:t>figure1</a:t>
            </a:r>
            <a:r>
              <a:rPr lang="fr-FR" dirty="0"/>
              <a:t>). Il s'agit d'organes </a:t>
            </a:r>
            <a:r>
              <a:rPr lang="fr-FR" dirty="0" smtClean="0"/>
              <a:t>lymphoïdes secondaires</a:t>
            </a:r>
            <a:r>
              <a:rPr lang="fr-FR" dirty="0"/>
              <a:t>. Ainsi, au niveau de la sphère ORL, le </a:t>
            </a:r>
            <a:r>
              <a:rPr lang="fr-FR" dirty="0" smtClean="0"/>
              <a:t>terme de </a:t>
            </a:r>
            <a:r>
              <a:rPr lang="fr-FR" dirty="0"/>
              <a:t>« cercle ou anneau de Waldeyer » regroupe les </a:t>
            </a:r>
            <a:r>
              <a:rPr lang="fr-FR" dirty="0" smtClean="0"/>
              <a:t>amygdales palatines</a:t>
            </a:r>
            <a:r>
              <a:rPr lang="fr-FR" dirty="0"/>
              <a:t>, les amygdales pharyngées, les </a:t>
            </a:r>
            <a:r>
              <a:rPr lang="fr-FR" dirty="0" smtClean="0"/>
              <a:t>amygdales linguales</a:t>
            </a:r>
            <a:r>
              <a:rPr lang="fr-FR" dirty="0"/>
              <a:t>, les végétations adénoïdes et le tissu </a:t>
            </a:r>
            <a:r>
              <a:rPr lang="fr-FR" dirty="0" smtClean="0"/>
              <a:t>lymphoïde tapissant </a:t>
            </a:r>
            <a:r>
              <a:rPr lang="fr-FR" dirty="0"/>
              <a:t>la trompe d'Eustache en deçà de l'oreille interne.</a:t>
            </a:r>
          </a:p>
        </p:txBody>
      </p:sp>
    </p:spTree>
    <p:extLst>
      <p:ext uri="{BB962C8B-B14F-4D97-AF65-F5344CB8AC3E}">
        <p14:creationId xmlns:p14="http://schemas.microsoft.com/office/powerpoint/2010/main" val="1514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Anneau lymphoïde du pharynx – v.l.c. research – OPH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0"/>
            <a:ext cx="50405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4" y="3068960"/>
            <a:ext cx="5403846" cy="36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au niveau du tube digestif</a:t>
            </a:r>
            <a:r>
              <a:rPr lang="fr-FR" dirty="0" smtClean="0"/>
              <a:t>,</a:t>
            </a:r>
            <a:r>
              <a:rPr lang="fr-FR" dirty="0"/>
              <a:t> les plaques de Peyer et l'appendice constituent </a:t>
            </a:r>
            <a:r>
              <a:rPr lang="fr-FR" dirty="0" smtClean="0"/>
              <a:t>des structures </a:t>
            </a:r>
            <a:r>
              <a:rPr lang="fr-FR" dirty="0"/>
              <a:t>identifiables macroscopiquement. </a:t>
            </a:r>
            <a:r>
              <a:rPr lang="fr-FR" dirty="0" smtClean="0"/>
              <a:t>Apparentés aux </a:t>
            </a:r>
            <a:r>
              <a:rPr lang="fr-FR" dirty="0"/>
              <a:t>plaques de Peyer, les follicules lymphoïdes isolés (ILF </a:t>
            </a:r>
            <a:r>
              <a:rPr lang="fr-FR" dirty="0" smtClean="0"/>
              <a:t>: </a:t>
            </a:r>
            <a:r>
              <a:rPr lang="fr-FR" i="1" dirty="0" err="1" smtClean="0"/>
              <a:t>Isolated</a:t>
            </a:r>
            <a:r>
              <a:rPr lang="fr-FR" i="1" dirty="0" smtClean="0"/>
              <a:t> </a:t>
            </a:r>
            <a:r>
              <a:rPr lang="fr-FR" i="1" dirty="0" err="1"/>
              <a:t>Lymphoid</a:t>
            </a:r>
            <a:r>
              <a:rPr lang="fr-FR" i="1" dirty="0"/>
              <a:t> </a:t>
            </a:r>
            <a:r>
              <a:rPr lang="fr-FR" i="1" dirty="0" err="1"/>
              <a:t>Follicles</a:t>
            </a:r>
            <a:r>
              <a:rPr lang="fr-FR" dirty="0"/>
              <a:t>) constituent des structures </a:t>
            </a:r>
            <a:r>
              <a:rPr lang="fr-FR" dirty="0" smtClean="0"/>
              <a:t>plus petites </a:t>
            </a:r>
            <a:r>
              <a:rPr lang="fr-FR" dirty="0"/>
              <a:t>mais très nombreuses, réparties dans tout le </a:t>
            </a:r>
            <a:r>
              <a:rPr lang="fr-FR" dirty="0" smtClean="0"/>
              <a:t>tube digestif</a:t>
            </a:r>
            <a:r>
              <a:rPr lang="fr-FR" dirty="0"/>
              <a:t>, avec une prédominance dans l'iléon. </a:t>
            </a:r>
            <a:endParaRPr lang="fr-FR" dirty="0" smtClean="0"/>
          </a:p>
          <a:p>
            <a:r>
              <a:rPr lang="fr-FR" dirty="0" smtClean="0"/>
              <a:t>Le drainage des </a:t>
            </a:r>
            <a:r>
              <a:rPr lang="fr-FR" dirty="0"/>
              <a:t>plaques de Peyer est assuré par des vaisseaux </a:t>
            </a:r>
            <a:r>
              <a:rPr lang="fr-FR" dirty="0" smtClean="0"/>
              <a:t>lymphatiques vers </a:t>
            </a:r>
            <a:r>
              <a:rPr lang="fr-FR" dirty="0"/>
              <a:t>les </a:t>
            </a:r>
            <a:r>
              <a:rPr lang="fr-FR" dirty="0" err="1"/>
              <a:t>noeuds</a:t>
            </a:r>
            <a:r>
              <a:rPr lang="fr-FR" dirty="0"/>
              <a:t> lymphatiques mésentériques. </a:t>
            </a:r>
            <a:r>
              <a:rPr lang="fr-FR" dirty="0" smtClean="0"/>
              <a:t>Sites essentiels </a:t>
            </a:r>
            <a:r>
              <a:rPr lang="fr-FR" dirty="0"/>
              <a:t>d'activation des réponses immunitaires </a:t>
            </a:r>
            <a:r>
              <a:rPr lang="fr-FR" dirty="0" smtClean="0"/>
              <a:t>adaptatives mais </a:t>
            </a:r>
            <a:r>
              <a:rPr lang="fr-FR" dirty="0"/>
              <a:t>aussi de la tolérance, ils ont un rôle important </a:t>
            </a:r>
            <a:r>
              <a:rPr lang="fr-FR" dirty="0" smtClean="0"/>
              <a:t>en tant </a:t>
            </a:r>
            <a:r>
              <a:rPr lang="fr-FR" dirty="0"/>
              <a:t>que carrefour de la circulation générale et de </a:t>
            </a:r>
            <a:r>
              <a:rPr lang="fr-FR" dirty="0" smtClean="0"/>
              <a:t>l'irrigation de </a:t>
            </a:r>
            <a:r>
              <a:rPr lang="fr-FR" dirty="0"/>
              <a:t>la muqueuse.</a:t>
            </a:r>
          </a:p>
          <a:p>
            <a:r>
              <a:rPr lang="fr-FR" dirty="0"/>
              <a:t>Dans tous les autres territoires muqueux (digestif, </a:t>
            </a:r>
            <a:r>
              <a:rPr lang="fr-FR" dirty="0" smtClean="0"/>
              <a:t>respiratoire, génito-urinaire</a:t>
            </a:r>
            <a:r>
              <a:rPr lang="fr-FR" dirty="0"/>
              <a:t>), on observe par ailleurs un </a:t>
            </a:r>
            <a:r>
              <a:rPr lang="fr-FR" dirty="0" smtClean="0"/>
              <a:t>tissu lymphoïde </a:t>
            </a:r>
            <a:r>
              <a:rPr lang="fr-FR" dirty="0"/>
              <a:t>diffus, tapissant de façon plus ou moins </a:t>
            </a:r>
            <a:r>
              <a:rPr lang="fr-FR" dirty="0" smtClean="0"/>
              <a:t>dense la </a:t>
            </a:r>
            <a:r>
              <a:rPr lang="fr-FR" i="1" dirty="0"/>
              <a:t>lamina </a:t>
            </a:r>
            <a:r>
              <a:rPr lang="fr-FR" i="1" dirty="0" err="1"/>
              <a:t>propria</a:t>
            </a:r>
            <a:r>
              <a:rPr lang="fr-FR" i="1" dirty="0"/>
              <a:t> </a:t>
            </a:r>
            <a:r>
              <a:rPr lang="fr-FR" dirty="0"/>
              <a:t>sous-épithéliale.</a:t>
            </a:r>
          </a:p>
        </p:txBody>
      </p:sp>
    </p:spTree>
    <p:extLst>
      <p:ext uri="{BB962C8B-B14F-4D97-AF65-F5344CB8AC3E}">
        <p14:creationId xmlns:p14="http://schemas.microsoft.com/office/powerpoint/2010/main" val="24627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plaques de p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</a:t>
            </a:r>
            <a:r>
              <a:rPr lang="fr-FR" dirty="0" smtClean="0"/>
              <a:t>GALT (</a:t>
            </a:r>
            <a:r>
              <a:rPr lang="fr-FR" dirty="0" err="1" smtClean="0"/>
              <a:t>Galt</a:t>
            </a:r>
            <a:r>
              <a:rPr lang="fr-FR" dirty="0" smtClean="0"/>
              <a:t>= intestin).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seule couche de cellules épithéliales intestinales </a:t>
            </a:r>
            <a:r>
              <a:rPr lang="fr-FR" dirty="0" smtClean="0"/>
              <a:t>forme une </a:t>
            </a:r>
            <a:r>
              <a:rPr lang="fr-FR" dirty="0"/>
              <a:t>barrière physique qui sépare les milliards de </a:t>
            </a:r>
            <a:r>
              <a:rPr lang="fr-FR" dirty="0" smtClean="0"/>
              <a:t>bactéries commensales </a:t>
            </a:r>
            <a:r>
              <a:rPr lang="fr-FR" dirty="0"/>
              <a:t>de la </a:t>
            </a:r>
            <a:r>
              <a:rPr lang="fr-FR" i="1" dirty="0"/>
              <a:t>lamina </a:t>
            </a:r>
            <a:r>
              <a:rPr lang="fr-FR" i="1" dirty="0" err="1"/>
              <a:t>propria</a:t>
            </a:r>
            <a:r>
              <a:rPr lang="fr-FR" i="1" dirty="0"/>
              <a:t> </a:t>
            </a:r>
            <a:r>
              <a:rPr lang="fr-FR" dirty="0"/>
              <a:t>sous-jacente. Au sein de </a:t>
            </a:r>
            <a:r>
              <a:rPr lang="fr-FR" dirty="0" smtClean="0"/>
              <a:t>cet épithélium</a:t>
            </a:r>
            <a:r>
              <a:rPr lang="fr-FR" dirty="0"/>
              <a:t>, on retrouve des cellules de </a:t>
            </a:r>
            <a:r>
              <a:rPr lang="fr-FR" dirty="0" err="1"/>
              <a:t>Paneth</a:t>
            </a:r>
            <a:r>
              <a:rPr lang="fr-FR" dirty="0"/>
              <a:t> qui sécrètent </a:t>
            </a:r>
            <a:r>
              <a:rPr lang="fr-FR" dirty="0" smtClean="0"/>
              <a:t>des peptides </a:t>
            </a:r>
            <a:r>
              <a:rPr lang="fr-FR" dirty="0"/>
              <a:t>antimicrobiens et des cellules de Goblet (ou </a:t>
            </a:r>
            <a:r>
              <a:rPr lang="fr-FR" dirty="0" err="1" smtClean="0"/>
              <a:t>calciformes</a:t>
            </a:r>
            <a:r>
              <a:rPr lang="fr-FR" dirty="0" smtClean="0"/>
              <a:t>) qui </a:t>
            </a:r>
            <a:r>
              <a:rPr lang="fr-FR" dirty="0"/>
              <a:t>permettent la formation du mucus. Sous les </a:t>
            </a:r>
            <a:r>
              <a:rPr lang="fr-FR" dirty="0" smtClean="0"/>
              <a:t>cellules épithéliales</a:t>
            </a:r>
            <a:r>
              <a:rPr lang="fr-FR" dirty="0"/>
              <a:t>, la </a:t>
            </a:r>
            <a:r>
              <a:rPr lang="fr-FR" i="1" dirty="0"/>
              <a:t>lamina </a:t>
            </a:r>
            <a:r>
              <a:rPr lang="fr-FR" i="1" dirty="0" err="1"/>
              <a:t>propria</a:t>
            </a:r>
            <a:r>
              <a:rPr lang="fr-FR" i="1" dirty="0"/>
              <a:t> </a:t>
            </a:r>
            <a:r>
              <a:rPr lang="fr-FR" dirty="0"/>
              <a:t>est constituée de cellules </a:t>
            </a:r>
            <a:r>
              <a:rPr lang="fr-FR" dirty="0" err="1" smtClean="0"/>
              <a:t>stromales</a:t>
            </a:r>
            <a:r>
              <a:rPr lang="fr-FR" dirty="0" smtClean="0"/>
              <a:t> (</a:t>
            </a:r>
            <a:r>
              <a:rPr lang="fr-FR" dirty="0" err="1" smtClean="0"/>
              <a:t>myofibroblastes</a:t>
            </a:r>
            <a:r>
              <a:rPr lang="fr-FR" dirty="0"/>
              <a:t>), de cellules B (en particulier des </a:t>
            </a:r>
            <a:r>
              <a:rPr lang="fr-FR" dirty="0" smtClean="0"/>
              <a:t>plasmocytes producteurs </a:t>
            </a:r>
            <a:r>
              <a:rPr lang="fr-FR" dirty="0" err="1"/>
              <a:t>d'IgA</a:t>
            </a:r>
            <a:r>
              <a:rPr lang="fr-FR" dirty="0"/>
              <a:t>), de lymphocytes T, de macrophages et </a:t>
            </a:r>
            <a:r>
              <a:rPr lang="fr-FR" dirty="0" smtClean="0"/>
              <a:t>de cellules </a:t>
            </a:r>
            <a:r>
              <a:rPr lang="fr-FR" dirty="0"/>
              <a:t>dendritiques. Les plaques de Peyer situées dans </a:t>
            </a:r>
            <a:r>
              <a:rPr lang="fr-FR" dirty="0" smtClean="0"/>
              <a:t>l'intestin grêle </a:t>
            </a:r>
            <a:r>
              <a:rPr lang="fr-FR" dirty="0"/>
              <a:t>comportent un épithélium spécialisé appelé aussi </a:t>
            </a:r>
            <a:r>
              <a:rPr lang="fr-FR" dirty="0" smtClean="0"/>
              <a:t>épithélium associé </a:t>
            </a:r>
            <a:r>
              <a:rPr lang="fr-FR" dirty="0"/>
              <a:t>au follicule qui comporte des cellules M. Ainsi, le </a:t>
            </a:r>
            <a:r>
              <a:rPr lang="fr-FR" dirty="0" smtClean="0"/>
              <a:t>GALT est </a:t>
            </a:r>
            <a:r>
              <a:rPr lang="fr-FR" dirty="0"/>
              <a:t>le siège d'un important trafic cellulaire entre les différents </a:t>
            </a:r>
            <a:r>
              <a:rPr lang="fr-FR" dirty="0" smtClean="0"/>
              <a:t>sites inducteurs </a:t>
            </a:r>
            <a:r>
              <a:rPr lang="fr-FR" dirty="0"/>
              <a:t>et effecteurs.</a:t>
            </a:r>
          </a:p>
        </p:txBody>
      </p:sp>
    </p:spTree>
    <p:extLst>
      <p:ext uri="{BB962C8B-B14F-4D97-AF65-F5344CB8AC3E}">
        <p14:creationId xmlns:p14="http://schemas.microsoft.com/office/powerpoint/2010/main" val="855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878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L'immunité muqueuse </vt:lpstr>
      <vt:lpstr>Introduction</vt:lpstr>
      <vt:lpstr>PowerPoint Presentation</vt:lpstr>
      <vt:lpstr>PowerPoint Presentation</vt:lpstr>
      <vt:lpstr>L'organisation du tissu muqueux MALT (Mucosae Associated Lymphoid Tissue)</vt:lpstr>
      <vt:lpstr>PowerPoint Presentation</vt:lpstr>
      <vt:lpstr>PowerPoint Presentation</vt:lpstr>
      <vt:lpstr>PowerPoint Presentation</vt:lpstr>
      <vt:lpstr>Organisation du GALT (Galt= intestin).</vt:lpstr>
      <vt:lpstr>PowerPoint Presentation</vt:lpstr>
      <vt:lpstr>LES CELLLES M</vt:lpstr>
      <vt:lpstr>PowerPoint Presentation</vt:lpstr>
      <vt:lpstr>Les cellules immunes innées intestinales</vt:lpstr>
      <vt:lpstr>Les cellules dendritiques</vt:lpstr>
      <vt:lpstr>L'immunité adaptative intestinale A. La réponse cellulaire</vt:lpstr>
      <vt:lpstr>A ne pas retenir</vt:lpstr>
      <vt:lpstr>PowerPoint Presentation</vt:lpstr>
      <vt:lpstr>PowerPoint Presentation</vt:lpstr>
      <vt:lpstr>A ne pas retenir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L'immunité muqueuse</dc:title>
  <dc:creator>r</dc:creator>
  <cp:lastModifiedBy>r</cp:lastModifiedBy>
  <cp:revision>14</cp:revision>
  <dcterms:created xsi:type="dcterms:W3CDTF">2021-12-06T07:15:40Z</dcterms:created>
  <dcterms:modified xsi:type="dcterms:W3CDTF">2021-12-08T01:18:29Z</dcterms:modified>
</cp:coreProperties>
</file>