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9"/>
  </p:notesMasterIdLst>
  <p:handoutMasterIdLst>
    <p:handoutMasterId r:id="rId20"/>
  </p:handoutMasterIdLst>
  <p:sldIdLst>
    <p:sldId id="257" r:id="rId2"/>
    <p:sldId id="546" r:id="rId3"/>
    <p:sldId id="359" r:id="rId4"/>
    <p:sldId id="492" r:id="rId5"/>
    <p:sldId id="459" r:id="rId6"/>
    <p:sldId id="497" r:id="rId7"/>
    <p:sldId id="537" r:id="rId8"/>
    <p:sldId id="538" r:id="rId9"/>
    <p:sldId id="533" r:id="rId10"/>
    <p:sldId id="544" r:id="rId11"/>
    <p:sldId id="545" r:id="rId12"/>
    <p:sldId id="540" r:id="rId13"/>
    <p:sldId id="539" r:id="rId14"/>
    <p:sldId id="541" r:id="rId15"/>
    <p:sldId id="542" r:id="rId16"/>
    <p:sldId id="543" r:id="rId17"/>
    <p:sldId id="547" r:id="rId18"/>
  </p:sldIdLst>
  <p:sldSz cx="9001125" cy="7021513"/>
  <p:notesSz cx="7099300" cy="10234613"/>
  <p:custShowLst>
    <p:custShow name="Diaporama personnalisé 1" id="0">
      <p:sldLst>
        <p:sld r:id="rId2"/>
      </p:sldLst>
    </p:custShow>
  </p:custShowLst>
  <p:defaultTextStyle>
    <a:defPPr>
      <a:defRPr lang="fr-FR"/>
    </a:defPPr>
    <a:lvl1pPr algn="l" rtl="0" fontAlgn="base">
      <a:spcBef>
        <a:spcPct val="0"/>
      </a:spcBef>
      <a:spcAft>
        <a:spcPct val="0"/>
      </a:spcAft>
      <a:defRPr sz="1000" kern="1200">
        <a:solidFill>
          <a:schemeClr val="tx1"/>
        </a:solidFill>
        <a:latin typeface="Tahoma" pitchFamily="34" charset="0"/>
        <a:ea typeface="+mn-ea"/>
        <a:cs typeface="Arial" charset="0"/>
      </a:defRPr>
    </a:lvl1pPr>
    <a:lvl2pPr marL="457200" algn="l" rtl="0" fontAlgn="base">
      <a:spcBef>
        <a:spcPct val="0"/>
      </a:spcBef>
      <a:spcAft>
        <a:spcPct val="0"/>
      </a:spcAft>
      <a:defRPr sz="1000" kern="1200">
        <a:solidFill>
          <a:schemeClr val="tx1"/>
        </a:solidFill>
        <a:latin typeface="Tahoma" pitchFamily="34" charset="0"/>
        <a:ea typeface="+mn-ea"/>
        <a:cs typeface="Arial" charset="0"/>
      </a:defRPr>
    </a:lvl2pPr>
    <a:lvl3pPr marL="914400" algn="l" rtl="0" fontAlgn="base">
      <a:spcBef>
        <a:spcPct val="0"/>
      </a:spcBef>
      <a:spcAft>
        <a:spcPct val="0"/>
      </a:spcAft>
      <a:defRPr sz="1000" kern="1200">
        <a:solidFill>
          <a:schemeClr val="tx1"/>
        </a:solidFill>
        <a:latin typeface="Tahoma" pitchFamily="34" charset="0"/>
        <a:ea typeface="+mn-ea"/>
        <a:cs typeface="Arial" charset="0"/>
      </a:defRPr>
    </a:lvl3pPr>
    <a:lvl4pPr marL="1371600" algn="l" rtl="0" fontAlgn="base">
      <a:spcBef>
        <a:spcPct val="0"/>
      </a:spcBef>
      <a:spcAft>
        <a:spcPct val="0"/>
      </a:spcAft>
      <a:defRPr sz="1000" kern="1200">
        <a:solidFill>
          <a:schemeClr val="tx1"/>
        </a:solidFill>
        <a:latin typeface="Tahoma" pitchFamily="34" charset="0"/>
        <a:ea typeface="+mn-ea"/>
        <a:cs typeface="Arial" charset="0"/>
      </a:defRPr>
    </a:lvl4pPr>
    <a:lvl5pPr marL="1828800" algn="l" rtl="0" fontAlgn="base">
      <a:spcBef>
        <a:spcPct val="0"/>
      </a:spcBef>
      <a:spcAft>
        <a:spcPct val="0"/>
      </a:spcAft>
      <a:defRPr sz="1000" kern="1200">
        <a:solidFill>
          <a:schemeClr val="tx1"/>
        </a:solidFill>
        <a:latin typeface="Tahoma" pitchFamily="34" charset="0"/>
        <a:ea typeface="+mn-ea"/>
        <a:cs typeface="Arial" charset="0"/>
      </a:defRPr>
    </a:lvl5pPr>
    <a:lvl6pPr marL="2286000" algn="l" defTabSz="914400" rtl="0" eaLnBrk="1" latinLnBrk="0" hangingPunct="1">
      <a:defRPr sz="1000" kern="1200">
        <a:solidFill>
          <a:schemeClr val="tx1"/>
        </a:solidFill>
        <a:latin typeface="Tahoma" pitchFamily="34" charset="0"/>
        <a:ea typeface="+mn-ea"/>
        <a:cs typeface="Arial" charset="0"/>
      </a:defRPr>
    </a:lvl6pPr>
    <a:lvl7pPr marL="2743200" algn="l" defTabSz="914400" rtl="0" eaLnBrk="1" latinLnBrk="0" hangingPunct="1">
      <a:defRPr sz="1000" kern="1200">
        <a:solidFill>
          <a:schemeClr val="tx1"/>
        </a:solidFill>
        <a:latin typeface="Tahoma" pitchFamily="34" charset="0"/>
        <a:ea typeface="+mn-ea"/>
        <a:cs typeface="Arial" charset="0"/>
      </a:defRPr>
    </a:lvl7pPr>
    <a:lvl8pPr marL="3200400" algn="l" defTabSz="914400" rtl="0" eaLnBrk="1" latinLnBrk="0" hangingPunct="1">
      <a:defRPr sz="1000" kern="1200">
        <a:solidFill>
          <a:schemeClr val="tx1"/>
        </a:solidFill>
        <a:latin typeface="Tahoma" pitchFamily="34" charset="0"/>
        <a:ea typeface="+mn-ea"/>
        <a:cs typeface="Arial" charset="0"/>
      </a:defRPr>
    </a:lvl8pPr>
    <a:lvl9pPr marL="3657600" algn="l" defTabSz="914400" rtl="0" eaLnBrk="1" latinLnBrk="0" hangingPunct="1">
      <a:defRPr sz="10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212">
          <p15:clr>
            <a:srgbClr val="A4A3A4"/>
          </p15:clr>
        </p15:guide>
        <p15:guide id="2" pos="2835">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3333FF"/>
    <a:srgbClr val="000A1E"/>
    <a:srgbClr val="33CC33"/>
    <a:srgbClr val="006600"/>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803" autoAdjust="0"/>
  </p:normalViewPr>
  <p:slideViewPr>
    <p:cSldViewPr>
      <p:cViewPr>
        <p:scale>
          <a:sx n="70" d="100"/>
          <a:sy n="70" d="100"/>
        </p:scale>
        <p:origin x="-1326" y="-72"/>
      </p:cViewPr>
      <p:guideLst>
        <p:guide orient="horz" pos="2212"/>
        <p:guide pos="2835"/>
      </p:guideLst>
    </p:cSldViewPr>
  </p:slideViewPr>
  <p:outlineViewPr>
    <p:cViewPr>
      <p:scale>
        <a:sx n="33" d="100"/>
        <a:sy n="33" d="100"/>
      </p:scale>
      <p:origin x="0" y="444"/>
    </p:cViewPr>
  </p:outlineViewPr>
  <p:notesTextViewPr>
    <p:cViewPr>
      <p:scale>
        <a:sx n="100" d="100"/>
        <a:sy n="100" d="100"/>
      </p:scale>
      <p:origin x="0" y="0"/>
    </p:cViewPr>
  </p:notesTextViewPr>
  <p:sorterViewPr>
    <p:cViewPr>
      <p:scale>
        <a:sx n="66" d="100"/>
        <a:sy n="66" d="100"/>
      </p:scale>
      <p:origin x="0" y="4524"/>
    </p:cViewPr>
  </p:sorterViewPr>
  <p:notesViewPr>
    <p:cSldViewPr>
      <p:cViewPr varScale="1">
        <p:scale>
          <a:sx n="46" d="100"/>
          <a:sy n="46" d="100"/>
        </p:scale>
        <p:origin x="-1168" y="-10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cs typeface="+mn-cs"/>
              </a:defRPr>
            </a:lvl1pPr>
          </a:lstStyle>
          <a:p>
            <a:pPr>
              <a:defRPr/>
            </a:pPr>
            <a:endParaRPr lang="fr-FR"/>
          </a:p>
        </p:txBody>
      </p:sp>
      <p:sp>
        <p:nvSpPr>
          <p:cNvPr id="199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cs typeface="+mn-cs"/>
              </a:defRPr>
            </a:lvl1pPr>
          </a:lstStyle>
          <a:p>
            <a:pPr>
              <a:defRPr/>
            </a:pPr>
            <a:fld id="{CF30331C-CA6B-420C-876D-3B3D58341A7D}" type="datetimeFigureOut">
              <a:rPr lang="fr-FR"/>
              <a:pPr>
                <a:defRPr/>
              </a:pPr>
              <a:t>13/04/2021</a:t>
            </a:fld>
            <a:endParaRPr lang="fr-FR"/>
          </a:p>
        </p:txBody>
      </p:sp>
      <p:sp>
        <p:nvSpPr>
          <p:cNvPr id="199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cs typeface="+mn-cs"/>
              </a:defRPr>
            </a:lvl1pPr>
          </a:lstStyle>
          <a:p>
            <a:pPr>
              <a:defRPr/>
            </a:pPr>
            <a:endParaRPr lang="fr-FR"/>
          </a:p>
        </p:txBody>
      </p:sp>
    </p:spTree>
    <p:extLst>
      <p:ext uri="{BB962C8B-B14F-4D97-AF65-F5344CB8AC3E}">
        <p14:creationId xmlns:p14="http://schemas.microsoft.com/office/powerpoint/2010/main" val="2859051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5"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atin typeface="Arial" charset="0"/>
                <a:cs typeface="+mn-cs"/>
              </a:defRPr>
            </a:lvl1pPr>
          </a:lstStyle>
          <a:p>
            <a:pPr>
              <a:defRPr/>
            </a:pPr>
            <a:fld id="{3583ED6E-8089-4AE0-AF35-3DAE724DC43F}" type="datetimeFigureOut">
              <a:rPr lang="fr-FR"/>
              <a:pPr>
                <a:defRPr/>
              </a:pPr>
              <a:t>13/04/2021</a:t>
            </a:fld>
            <a:endParaRPr lang="fr-FR"/>
          </a:p>
        </p:txBody>
      </p:sp>
      <p:sp>
        <p:nvSpPr>
          <p:cNvPr id="80900" name="Rectangle 4"/>
          <p:cNvSpPr>
            <a:spLocks noGrp="1" noRot="1" noChangeAspect="1" noChangeArrowheads="1" noTextEdit="1"/>
          </p:cNvSpPr>
          <p:nvPr>
            <p:ph type="sldImg" idx="2"/>
          </p:nvPr>
        </p:nvSpPr>
        <p:spPr bwMode="auto">
          <a:xfrm>
            <a:off x="1092200" y="768350"/>
            <a:ext cx="4916488" cy="3836988"/>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035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9"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atin typeface="Arial" charset="0"/>
                <a:cs typeface="+mn-cs"/>
              </a:defRPr>
            </a:lvl1pPr>
          </a:lstStyle>
          <a:p>
            <a:pPr>
              <a:defRPr/>
            </a:pPr>
            <a:fld id="{546B0080-A447-464A-A4F3-67756638ABD3}" type="slidenum">
              <a:rPr lang="fr-FR"/>
              <a:pPr>
                <a:defRPr/>
              </a:pPr>
              <a:t>‹N°›</a:t>
            </a:fld>
            <a:endParaRPr lang="fr-FR"/>
          </a:p>
        </p:txBody>
      </p:sp>
    </p:spTree>
    <p:extLst>
      <p:ext uri="{BB962C8B-B14F-4D97-AF65-F5344CB8AC3E}">
        <p14:creationId xmlns:p14="http://schemas.microsoft.com/office/powerpoint/2010/main" val="899480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10</a:t>
            </a:fld>
            <a:endParaRPr lang="fr-FR"/>
          </a:p>
        </p:txBody>
      </p:sp>
    </p:spTree>
    <p:extLst>
      <p:ext uri="{BB962C8B-B14F-4D97-AF65-F5344CB8AC3E}">
        <p14:creationId xmlns:p14="http://schemas.microsoft.com/office/powerpoint/2010/main" val="85242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10176" y="368479"/>
            <a:ext cx="7290911" cy="1507285"/>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10176" y="1894174"/>
            <a:ext cx="7290911" cy="1794387"/>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Ellipse 7"/>
          <p:cNvSpPr/>
          <p:nvPr/>
        </p:nvSpPr>
        <p:spPr>
          <a:xfrm>
            <a:off x="907036" y="1447511"/>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39095" y="1377085"/>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50844" y="281188"/>
            <a:ext cx="1800225" cy="599104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25141" y="281189"/>
            <a:ext cx="5475684" cy="599104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E74A08C3-0594-469B-9058-DC868094B66A}" type="datetime1">
              <a:rPr lang="fr-FR" smtClean="0"/>
              <a:pPr>
                <a:defRPr/>
              </a:pPr>
              <a:t>13/04/2021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42ED76F-B232-49FC-88D1-CD244F419F25}"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47220" y="-55"/>
            <a:ext cx="6750844"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38104" y="2662324"/>
            <a:ext cx="6300788" cy="2340504"/>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38104" y="1092235"/>
            <a:ext cx="6300788" cy="154570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10" name="Rectangle 9"/>
          <p:cNvSpPr/>
          <p:nvPr/>
        </p:nvSpPr>
        <p:spPr bwMode="invGray">
          <a:xfrm>
            <a:off x="2250281" y="0"/>
            <a:ext cx="75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38378" y="2881765"/>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370438" y="2811339"/>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13177"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193649"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0056" y="5283372"/>
            <a:ext cx="8101013" cy="1170252"/>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0056"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590574"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0056"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590574"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999125" y="0"/>
            <a:ext cx="8002000" cy="7021513"/>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pPr>
              <a:defRPr/>
            </a:pPr>
            <a:fld id="{67FDBF78-18CC-45C1-99C2-28544219E0F0}" type="datetime1">
              <a:rPr lang="fr-FR" smtClean="0"/>
              <a:pPr>
                <a:defRPr/>
              </a:pPr>
              <a:t>13/04/2021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pPr>
              <a:defRPr/>
            </a:pPr>
            <a:fld id="{8E4BC5A5-2EB8-41D6-BE5D-F93CFD860982}" type="slidenum">
              <a:rPr lang="fr-FR" smtClean="0"/>
              <a:pPr>
                <a:defRPr/>
              </a:pPr>
              <a:t>‹N°›</a:t>
            </a:fld>
            <a:endParaRPr lang="fr-FR"/>
          </a:p>
        </p:txBody>
      </p:sp>
      <p:sp>
        <p:nvSpPr>
          <p:cNvPr id="6" name="Rectangle 5"/>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0056" y="221947"/>
            <a:ext cx="3750469" cy="1189756"/>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0056" y="1440510"/>
            <a:ext cx="3750469" cy="715154"/>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0056" y="2184471"/>
            <a:ext cx="8026003" cy="4087756"/>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794913" y="1092235"/>
            <a:ext cx="2700338" cy="2028437"/>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13/04/2021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Rectangle 7"/>
          <p:cNvSpPr/>
          <p:nvPr/>
        </p:nvSpPr>
        <p:spPr>
          <a:xfrm>
            <a:off x="750094" y="1092235"/>
            <a:ext cx="4500563" cy="468100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25103" y="1170256"/>
            <a:ext cx="4350544" cy="3598327"/>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0526" y="977095"/>
            <a:ext cx="675084"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4925485" y="959122"/>
            <a:ext cx="639080"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25103" y="4915059"/>
            <a:ext cx="4350544" cy="780168"/>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ecteurs 6"/>
          <p:cNvSpPr/>
          <p:nvPr/>
        </p:nvSpPr>
        <p:spPr>
          <a:xfrm>
            <a:off x="-803177" y="-835375"/>
            <a:ext cx="1613279" cy="1677962"/>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6179" y="21606"/>
            <a:ext cx="1675594" cy="174277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0024" y="1080233"/>
            <a:ext cx="1108128" cy="112891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997047" y="-55"/>
            <a:ext cx="8004078"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13176" y="281186"/>
            <a:ext cx="7380923" cy="1170252"/>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13176" y="1482319"/>
            <a:ext cx="7380923" cy="4915059"/>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25440" y="6455891"/>
            <a:ext cx="2100263" cy="487605"/>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8CE1CDF8-1C01-4A95-9863-31593C0C2CA4}" type="datetime1">
              <a:rPr lang="fr-FR" smtClean="0"/>
              <a:pPr>
                <a:defRPr/>
              </a:pPr>
              <a:t>13/04/2021</a:t>
            </a:fld>
            <a:endParaRPr lang="fr-FR"/>
          </a:p>
        </p:txBody>
      </p:sp>
      <p:sp>
        <p:nvSpPr>
          <p:cNvPr id="10" name="Espace réservé du pied de page 9"/>
          <p:cNvSpPr>
            <a:spLocks noGrp="1"/>
          </p:cNvSpPr>
          <p:nvPr>
            <p:ph type="ftr" sz="quarter" idx="3"/>
          </p:nvPr>
        </p:nvSpPr>
        <p:spPr>
          <a:xfrm>
            <a:off x="5625703" y="6455891"/>
            <a:ext cx="2850356" cy="487605"/>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479060" y="6455891"/>
            <a:ext cx="450056" cy="487605"/>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578F1363-1150-40C9-AFC0-BA96D3FB22A3}" type="slidenum">
              <a:rPr lang="fr-FR" smtClean="0"/>
              <a:pPr>
                <a:defRPr/>
              </a:pPr>
              <a:t>‹N°›</a:t>
            </a:fld>
            <a:endParaRPr lang="fr-FR"/>
          </a:p>
        </p:txBody>
      </p:sp>
      <p:sp>
        <p:nvSpPr>
          <p:cNvPr id="15" name="Rectangle 14"/>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690509" y="2136396"/>
            <a:ext cx="6048672" cy="217328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490005" y="6575428"/>
            <a:ext cx="439713" cy="435790"/>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45" y="243428"/>
            <a:ext cx="1538289" cy="1538289"/>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761" y="153170"/>
            <a:ext cx="1538289" cy="1538289"/>
          </a:xfrm>
          <a:prstGeom prst="rect">
            <a:avLst/>
          </a:prstGeom>
          <a:effectLst>
            <a:reflection blurRad="6350" stA="50000" endA="300" endPos="90000" dir="5400000" sy="-100000" algn="bl" rotWithShape="0"/>
          </a:effectLst>
        </p:spPr>
      </p:pic>
      <p:sp>
        <p:nvSpPr>
          <p:cNvPr id="12" name="Rectangle 1"/>
          <p:cNvSpPr/>
          <p:nvPr/>
        </p:nvSpPr>
        <p:spPr>
          <a:xfrm>
            <a:off x="1571604" y="510360"/>
            <a:ext cx="6048672"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836266" y="1805305"/>
            <a:ext cx="5976664" cy="331236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Traitement de surface</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4714844" y="4856063"/>
            <a:ext cx="3643369"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10</a:t>
            </a:fld>
            <a:endParaRPr lang="fr-FR" dirty="0">
              <a:latin typeface="Garamond" pitchFamily="18" charset="0"/>
            </a:endParaRPr>
          </a:p>
        </p:txBody>
      </p:sp>
      <p:pic>
        <p:nvPicPr>
          <p:cNvPr id="9"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6225" y="1555218"/>
            <a:ext cx="6912769" cy="4619834"/>
          </a:xfrm>
          <a:prstGeom prst="rect">
            <a:avLst/>
          </a:prstGeom>
        </p:spPr>
      </p:pic>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11</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6" name="Rectangle 5"/>
          <p:cNvSpPr/>
          <p:nvPr/>
        </p:nvSpPr>
        <p:spPr>
          <a:xfrm>
            <a:off x="1508829" y="198388"/>
            <a:ext cx="7462837" cy="6463308"/>
          </a:xfrm>
          <a:prstGeom prst="rect">
            <a:avLst/>
          </a:prstGeom>
        </p:spPr>
        <p:txBody>
          <a:bodyPr wrap="square">
            <a:spAutoFit/>
          </a:bodyPr>
          <a:lstStyle/>
          <a:p>
            <a:r>
              <a:rPr lang="fr-FR" sz="2400" b="1" dirty="0">
                <a:latin typeface="Times New Roman" pitchFamily="18" charset="0"/>
                <a:cs typeface="Times New Roman" pitchFamily="18" charset="0"/>
              </a:rPr>
              <a:t>II.1.2 Critères </a:t>
            </a:r>
            <a:r>
              <a:rPr lang="fr-FR" sz="2400" b="1" dirty="0" smtClean="0">
                <a:latin typeface="Times New Roman" pitchFamily="18" charset="0"/>
                <a:cs typeface="Times New Roman" pitchFamily="18" charset="0"/>
              </a:rPr>
              <a:t>physiques</a:t>
            </a:r>
          </a:p>
          <a:p>
            <a:pPr>
              <a:lnSpc>
                <a:spcPct val="150000"/>
              </a:lnSpc>
            </a:pP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Les critères physiques les plus représentatifs d’une surface métallique sont la conductivité thermique et le pouvoir réflecteur. Ces critères sont déterminants, le premier pour évacuer un flash thermique au sein du matériau en réduisant ainsi le gradient de température et le second pour limiter l’impact de ce même flash thermique dans le matériau. A titre d’exemple, un faisceau laser sera parfaitement réfléchi par une surface métallique d’acier inoxydable poli et il n’y aura pratiquement pas d’interaction laser matière. Le pouvoir réflecteur est par ailleurs un critère majeur dans tous les domaines d’application où la perception visuelle du matériau fait partie des critères de choix, comme en architecture ou dans l’industrie auto mobile. Une bonne conductivité thermique permettra d’évacuer plus facilement un apport de calories dans l’outillage lors de la mise en œuvre de matières plastiques.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12</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6" name="Rectangle 5"/>
          <p:cNvSpPr/>
          <p:nvPr/>
        </p:nvSpPr>
        <p:spPr>
          <a:xfrm>
            <a:off x="1538289" y="630436"/>
            <a:ext cx="7138737" cy="5816977"/>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II.2 Critères mécaniques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Résistance mécanique </a:t>
            </a:r>
            <a:endParaRPr lang="fr-FR" sz="24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Il </a:t>
            </a:r>
            <a:r>
              <a:rPr lang="fr-FR" sz="2000" dirty="0">
                <a:latin typeface="Times New Roman" pitchFamily="18" charset="0"/>
                <a:cs typeface="Times New Roman" pitchFamily="18" charset="0"/>
              </a:rPr>
              <a:t>s’agit de la rigidité et de la ténacité des irrégularités géométriques de la surface définies précédemment. En effet, la capacité de déformation des motifs de rugosité peut avoir une incidence favorable pour des conditions de lubrification hydrodynamiques (rodage d’une surface), en augmentant la surface de contact et en diminuant la charge unitaire d’application. Par contre, la déformation des motifs de rugosité peut favoriser les phénomènes d’adhésion en l’absence de lubrification ou dans des conditions de lubrification « limites » qui n’empêchent pas le contact métallique entre surfaces antagonistes.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13</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6" name="Rectangle 5"/>
          <p:cNvSpPr/>
          <p:nvPr/>
        </p:nvSpPr>
        <p:spPr>
          <a:xfrm>
            <a:off x="1526247" y="630436"/>
            <a:ext cx="7078771" cy="5878532"/>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 Contraintes </a:t>
            </a:r>
            <a:r>
              <a:rPr lang="fr-FR" sz="2400" b="1" dirty="0" smtClean="0">
                <a:latin typeface="Times New Roman" pitchFamily="18" charset="0"/>
                <a:cs typeface="Times New Roman" pitchFamily="18" charset="0"/>
              </a:rPr>
              <a:t>résiduelles</a:t>
            </a:r>
          </a:p>
          <a:p>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Il s’agit également d’un critère déterminant pour le comportement d’une surface sollicitée mécaniquement. Il s’agit des contraintes existant dans une pièce en l’absence de toute contrainte extérieure, dont l’origine est liée à la préparation de la pièce. Ces contraintes résiduelles peuvent être de compression après un traitement de mise en forme à froid, de déformation plastique superficielle (grenaillage par exemple), après un traitement thermique ou thermochimique, elles seront dans ce cas plutôt favorables sauf si la surface est soumise à de fortes charges d’application auquel cas il peut y avoir risque de rupture des motifs de rugosité par compression. Ces contraintes peuvent être également de tension dans des conditions d’usinage mal adaptées (par exemple une rectification sévère) ou lors d’opérations de soudage et de rechargements mettant en jeu de forts gradients thermiques. Elles seront dans ce cas plutôt défavorables, notamment pour l’amorçage de fissures de fatigue (mécanique ou thermique) dans les creux des motifs de rugosité, zones où se concentrent les sollicitations mécaniques.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14</a:t>
            </a:fld>
            <a:endParaRPr lang="fr-FR" dirty="0">
              <a:latin typeface="Garamond" pitchFamily="18" charset="0"/>
            </a:endParaRPr>
          </a:p>
        </p:txBody>
      </p:sp>
      <p:pic>
        <p:nvPicPr>
          <p:cNvPr id="12"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5" name="Rectangle 4"/>
          <p:cNvSpPr/>
          <p:nvPr/>
        </p:nvSpPr>
        <p:spPr>
          <a:xfrm>
            <a:off x="1332210" y="1998588"/>
            <a:ext cx="7462836" cy="3508653"/>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II.3 Critères métallurgiques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Structure cristallographique </a:t>
            </a:r>
            <a:endParaRPr lang="fr-FR" sz="24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nature du réseau cristallin est un paramètre important. Par exemple, les mesures du coefficient d’adhésion de différents métaux sur eux mêmes ont conduit au classement suivant par ordre décroissant d’aptitude à l’adhésion : – systèmes cubiques à faces centrées, – systèmes cubiques centrés, – systèmes hexagonaux….etc</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15</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727274" y="990476"/>
            <a:ext cx="6768752" cy="3877985"/>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 Effet de l’environnement </a:t>
            </a:r>
            <a:endParaRPr lang="fr-FR" sz="24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Aux </a:t>
            </a:r>
            <a:r>
              <a:rPr lang="fr-FR" sz="2000" dirty="0">
                <a:latin typeface="Times New Roman" pitchFamily="18" charset="0"/>
                <a:cs typeface="Times New Roman" pitchFamily="18" charset="0"/>
              </a:rPr>
              <a:t>critères métallurgiques précédemment définis, peuvent être associés les problèmes environnementaux comme l’atmosphère gazeuse (qui régit la corrosion sèche ou l’oxydation), le fluide en contact avec la surface (solution aqueuse ou lubrifiant) qui contribue à la corrosion, la température et les contraintes appliquées qui vont contribuer à augmenter la sévérité des phénomènes précédemment décrits.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16</a:t>
            </a:fld>
            <a:endParaRPr lang="fr-FR" dirty="0">
              <a:latin typeface="Garamond" pitchFamily="18" charset="0"/>
            </a:endParaRPr>
          </a:p>
        </p:txBody>
      </p:sp>
      <p:pic>
        <p:nvPicPr>
          <p:cNvPr id="11"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72978" y="2430636"/>
            <a:ext cx="7318695" cy="2954655"/>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II.4 Mécanique du contact lisse et rugueux </a:t>
            </a:r>
            <a:endParaRPr lang="fr-FR" sz="24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Le </a:t>
            </a:r>
            <a:r>
              <a:rPr lang="fr-FR" sz="2000" dirty="0">
                <a:latin typeface="Times New Roman" pitchFamily="18" charset="0"/>
                <a:cs typeface="Times New Roman" pitchFamily="18" charset="0"/>
              </a:rPr>
              <a:t>contact entre surfaces rugueuses s’effectue à la pointe des sommets les plus élevés lorsque la pression de contact est faible. De ce fait, l’aire réelle de contact est une fraction de l’aire apparente, La présence de la rugosité affecte le comportement à l’interface en termes d’effort, aire réelle de contact et raideur de contact.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17</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202" y="1854572"/>
            <a:ext cx="7560840" cy="4176464"/>
          </a:xfrm>
          <a:prstGeom prst="rect">
            <a:avLst/>
          </a:prstGeom>
        </p:spPr>
      </p:pic>
    </p:spTree>
    <p:extLst>
      <p:ext uri="{BB962C8B-B14F-4D97-AF65-F5344CB8AC3E}">
        <p14:creationId xmlns:p14="http://schemas.microsoft.com/office/powerpoint/2010/main" val="1765741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E4BC5A5-2EB8-41D6-BE5D-F93CFD860982}" type="slidenum">
              <a:rPr lang="fr-FR" smtClean="0"/>
              <a:pPr>
                <a:defRPr/>
              </a:pPr>
              <a:t>2</a:t>
            </a:fld>
            <a:endParaRPr lang="fr-FR"/>
          </a:p>
        </p:txBody>
      </p:sp>
      <p:sp>
        <p:nvSpPr>
          <p:cNvPr id="3" name="Espace réservé du contenu 1"/>
          <p:cNvSpPr txBox="1">
            <a:spLocks/>
          </p:cNvSpPr>
          <p:nvPr/>
        </p:nvSpPr>
        <p:spPr>
          <a:xfrm>
            <a:off x="1259632" y="1807840"/>
            <a:ext cx="7170020" cy="3925416"/>
          </a:xfrm>
          <a:prstGeom prst="rect">
            <a:avLst/>
          </a:prstGeom>
        </p:spPr>
        <p:txBody>
          <a:bodyPr>
            <a:normAutofit/>
          </a:bodyPr>
          <a:lstStyle/>
          <a:p>
            <a:pPr marL="82296"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CA" sz="6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chapitre01</a:t>
            </a:r>
            <a:endParaRPr lang="fr-CA" sz="6000" b="1" dirty="0" smtClean="0">
              <a:solidFill>
                <a:srgbClr val="00B0F0"/>
              </a:solidFill>
              <a:effectLst>
                <a:outerShdw blurRad="38100" dist="38100" dir="2700000" algn="tl">
                  <a:srgbClr val="000000">
                    <a:alpha val="43137"/>
                  </a:srgbClr>
                </a:outerShdw>
              </a:effectLst>
              <a:latin typeface="+mn-lt"/>
              <a:cs typeface="+mn-cs"/>
            </a:endParaRPr>
          </a:p>
          <a:p>
            <a:pPr marL="82296"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FR" sz="60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Structure des surface</a:t>
            </a:r>
            <a:endParaRPr kumimoji="0" lang="fr-CA" sz="60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mn-lt"/>
              <a:ea typeface="+mn-ea"/>
              <a:cs typeface="+mn-cs"/>
            </a:endParaRP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596" y="224608"/>
            <a:ext cx="1538289" cy="1538289"/>
          </a:xfrm>
          <a:prstGeom prst="rect">
            <a:avLst/>
          </a:prstGeom>
          <a:effectLst>
            <a:reflection blurRad="6350" stA="50000" endA="300" endPos="90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72528" y="6646866"/>
            <a:ext cx="368275" cy="435790"/>
          </a:xfrm>
        </p:spPr>
        <p:txBody>
          <a:bodyPr/>
          <a:lstStyle/>
          <a:p>
            <a:pPr>
              <a:defRPr/>
            </a:pPr>
            <a:fld id="{7B4B67F2-70AC-4265-AB59-0FE3C3F78B36}" type="slidenum">
              <a:rPr lang="fr-FR" smtClean="0"/>
              <a:pPr>
                <a:defRPr/>
              </a:pPr>
              <a:t>3</a:t>
            </a:fld>
            <a:endParaRPr lang="fr-FR" dirty="0"/>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12" name="Titre 3"/>
          <p:cNvSpPr>
            <a:spLocks noGrp="1"/>
          </p:cNvSpPr>
          <p:nvPr>
            <p:ph type="title"/>
          </p:nvPr>
        </p:nvSpPr>
        <p:spPr>
          <a:xfrm>
            <a:off x="1503045" y="224608"/>
            <a:ext cx="7212359" cy="1071570"/>
          </a:xfrm>
        </p:spPr>
        <p:txBody>
          <a:bodyPr>
            <a:normAutofit/>
          </a:bodyPr>
          <a:lstStyle/>
          <a:p>
            <a:pPr marL="82296" indent="0"/>
            <a:r>
              <a:rPr lang="fr-CA" sz="4400" b="1" dirty="0" smtClean="0">
                <a:solidFill>
                  <a:srgbClr val="0070C0"/>
                </a:solidFill>
                <a:effectLst>
                  <a:outerShdw blurRad="38100" dist="38100" dir="2700000" algn="tl">
                    <a:srgbClr val="000000">
                      <a:alpha val="43137"/>
                    </a:srgbClr>
                  </a:outerShdw>
                </a:effectLst>
              </a:rPr>
              <a:t>Plan de chapitre</a:t>
            </a:r>
            <a:endParaRPr lang="fr-CA" dirty="0">
              <a:solidFill>
                <a:srgbClr val="0070C0"/>
              </a:solidFill>
            </a:endParaRPr>
          </a:p>
        </p:txBody>
      </p:sp>
      <p:sp>
        <p:nvSpPr>
          <p:cNvPr id="14" name="Espace réservé du contenu 1"/>
          <p:cNvSpPr>
            <a:spLocks noGrp="1"/>
          </p:cNvSpPr>
          <p:nvPr>
            <p:ph idx="1"/>
          </p:nvPr>
        </p:nvSpPr>
        <p:spPr>
          <a:xfrm>
            <a:off x="1259632" y="1735832"/>
            <a:ext cx="7498080" cy="3925416"/>
          </a:xfrm>
        </p:spPr>
        <p:txBody>
          <a:bodyPr>
            <a:normAutofit fontScale="55000" lnSpcReduction="20000"/>
          </a:bodyPr>
          <a:lstStyle/>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Structure des surfaces :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 II. Critères fonctionnels des surfaces industrielles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II.1 Critères </a:t>
            </a:r>
            <a:r>
              <a:rPr lang="fr-FR" sz="5800" dirty="0" smtClean="0">
                <a:solidFill>
                  <a:srgbClr val="0070C0"/>
                </a:solidFill>
                <a:latin typeface="Times New Roman" pitchFamily="18" charset="0"/>
                <a:cs typeface="Times New Roman" pitchFamily="18" charset="0"/>
              </a:rPr>
              <a:t>physico-chimiques</a:t>
            </a:r>
          </a:p>
          <a:p>
            <a:pPr indent="-468000">
              <a:buFont typeface="Wingdings" panose="05000000000000000000" pitchFamily="2" charset="2"/>
              <a:buChar char="Ø"/>
            </a:pPr>
            <a:r>
              <a:rPr lang="fr-FR" sz="5800" dirty="0" smtClean="0">
                <a:solidFill>
                  <a:srgbClr val="0070C0"/>
                </a:solidFill>
                <a:latin typeface="Times New Roman" pitchFamily="18" charset="0"/>
                <a:cs typeface="Times New Roman" pitchFamily="18" charset="0"/>
              </a:rPr>
              <a:t>II.2 </a:t>
            </a:r>
            <a:r>
              <a:rPr lang="fr-FR" sz="5800" dirty="0">
                <a:solidFill>
                  <a:srgbClr val="0070C0"/>
                </a:solidFill>
                <a:latin typeface="Times New Roman" pitchFamily="18" charset="0"/>
                <a:cs typeface="Times New Roman" pitchFamily="18" charset="0"/>
              </a:rPr>
              <a:t>Critères </a:t>
            </a:r>
            <a:r>
              <a:rPr lang="fr-FR" sz="5800" dirty="0" smtClean="0">
                <a:solidFill>
                  <a:srgbClr val="0070C0"/>
                </a:solidFill>
                <a:latin typeface="Times New Roman" pitchFamily="18" charset="0"/>
                <a:cs typeface="Times New Roman" pitchFamily="18" charset="0"/>
              </a:rPr>
              <a:t>mécaniques</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II.3 Critères métallurgiques </a:t>
            </a:r>
          </a:p>
          <a:p>
            <a:pPr indent="-468000">
              <a:buFont typeface="Wingdings" panose="05000000000000000000" pitchFamily="2" charset="2"/>
              <a:buChar char="Ø"/>
            </a:pPr>
            <a:r>
              <a:rPr lang="fr-FR" sz="5800" dirty="0" smtClean="0">
                <a:solidFill>
                  <a:srgbClr val="0070C0"/>
                </a:solidFill>
                <a:latin typeface="Times New Roman" pitchFamily="18" charset="0"/>
                <a:cs typeface="Times New Roman" pitchFamily="18" charset="0"/>
              </a:rPr>
              <a:t>II.4 </a:t>
            </a:r>
            <a:r>
              <a:rPr lang="fr-FR" sz="5800" dirty="0">
                <a:solidFill>
                  <a:srgbClr val="0070C0"/>
                </a:solidFill>
                <a:latin typeface="Times New Roman" pitchFamily="18" charset="0"/>
                <a:cs typeface="Times New Roman" pitchFamily="18" charset="0"/>
              </a:rPr>
              <a:t>Mécanique du contact lisse et rugueux </a:t>
            </a: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down)">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down)">
                                      <p:cBhvr>
                                        <p:cTn id="19" dur="500"/>
                                        <p:tgtEl>
                                          <p:spTgt spid="1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xEl>
                                              <p:pRg st="2" end="2"/>
                                            </p:txEl>
                                          </p:spTgt>
                                        </p:tgtEl>
                                        <p:attrNameLst>
                                          <p:attrName>style.visibility</p:attrName>
                                        </p:attrNameLst>
                                      </p:cBhvr>
                                      <p:to>
                                        <p:strVal val="visible"/>
                                      </p:to>
                                    </p:set>
                                    <p:animEffect transition="in" filter="wipe(down)">
                                      <p:cBhvr>
                                        <p:cTn id="24" dur="500"/>
                                        <p:tgtEl>
                                          <p:spTgt spid="1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xEl>
                                              <p:pRg st="3" end="3"/>
                                            </p:txEl>
                                          </p:spTgt>
                                        </p:tgtEl>
                                        <p:attrNameLst>
                                          <p:attrName>style.visibility</p:attrName>
                                        </p:attrNameLst>
                                      </p:cBhvr>
                                      <p:to>
                                        <p:strVal val="visible"/>
                                      </p:to>
                                    </p:set>
                                    <p:animEffect transition="in" filter="wipe(down)">
                                      <p:cBhvr>
                                        <p:cTn id="29" dur="500"/>
                                        <p:tgtEl>
                                          <p:spTgt spid="1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animEffect transition="in" filter="wipe(down)">
                                      <p:cBhvr>
                                        <p:cTn id="34" dur="500"/>
                                        <p:tgtEl>
                                          <p:spTgt spid="1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4">
                                            <p:txEl>
                                              <p:pRg st="5" end="5"/>
                                            </p:txEl>
                                          </p:spTgt>
                                        </p:tgtEl>
                                        <p:attrNameLst>
                                          <p:attrName>style.visibility</p:attrName>
                                        </p:attrNameLst>
                                      </p:cBhvr>
                                      <p:to>
                                        <p:strVal val="visible"/>
                                      </p:to>
                                    </p:set>
                                    <p:animEffect transition="in" filter="wipe(down)">
                                      <p:cBhvr>
                                        <p:cTn id="39"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61443" y="6503990"/>
            <a:ext cx="368275" cy="435790"/>
          </a:xfrm>
        </p:spPr>
        <p:txBody>
          <a:bodyPr/>
          <a:lstStyle/>
          <a:p>
            <a:pPr>
              <a:defRPr/>
            </a:pPr>
            <a:fld id="{7B4B67F2-70AC-4265-AB59-0FE3C3F78B36}" type="slidenum">
              <a:rPr lang="fr-FR" smtClean="0"/>
              <a:pPr>
                <a:defRPr/>
              </a:pPr>
              <a:t>4</a:t>
            </a:fld>
            <a:endParaRPr lang="fr-FR" dirty="0"/>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5" name="Rectangle 4"/>
          <p:cNvSpPr/>
          <p:nvPr/>
        </p:nvSpPr>
        <p:spPr>
          <a:xfrm>
            <a:off x="1502348" y="1062484"/>
            <a:ext cx="7030662" cy="2492990"/>
          </a:xfrm>
          <a:prstGeom prst="rect">
            <a:avLst/>
          </a:prstGeom>
        </p:spPr>
        <p:txBody>
          <a:bodyPr wrap="square">
            <a:spAutoFit/>
          </a:bodyPr>
          <a:lstStyle/>
          <a:p>
            <a:pPr marL="514350" indent="-514350">
              <a:lnSpc>
                <a:spcPct val="150000"/>
              </a:lnSpc>
              <a:buAutoNum type="romanUcPeriod"/>
            </a:pPr>
            <a:r>
              <a:rPr lang="fr-FR" sz="2400" b="1" dirty="0" smtClean="0">
                <a:latin typeface="Times New Roman" pitchFamily="18" charset="0"/>
                <a:cs typeface="Times New Roman" pitchFamily="18" charset="0"/>
              </a:rPr>
              <a:t>Structure </a:t>
            </a:r>
            <a:r>
              <a:rPr lang="fr-FR" sz="2400" b="1" dirty="0">
                <a:latin typeface="Times New Roman" pitchFamily="18" charset="0"/>
                <a:cs typeface="Times New Roman" pitchFamily="18" charset="0"/>
              </a:rPr>
              <a:t>des surfaces : </a:t>
            </a:r>
            <a:endParaRPr lang="fr-FR" sz="24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surface d’un corps correspond à une discontinuité dans l’aménagement périodique des atomes de ce dernier; en surface, le nombre des plus proches voisins d’un atome est plus faible qu’en volume, comme le montre la figure 1.</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202" y="3555474"/>
            <a:ext cx="7200800" cy="3267650"/>
          </a:xfrm>
          <a:prstGeom prst="rect">
            <a:avLst/>
          </a:prstGeom>
        </p:spPr>
      </p:pic>
    </p:spTree>
    <p:extLst>
      <p:ext uri="{BB962C8B-B14F-4D97-AF65-F5344CB8AC3E}">
        <p14:creationId xmlns:p14="http://schemas.microsoft.com/office/powerpoint/2010/main" val="641408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pPr>
                <a:defRPr/>
              </a:pPr>
              <a:t>5</a:t>
            </a:fld>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25014" y="1062484"/>
            <a:ext cx="6984776" cy="4708981"/>
          </a:xfrm>
          <a:prstGeom prst="rect">
            <a:avLst/>
          </a:prstGeom>
        </p:spPr>
        <p:txBody>
          <a:bodyPr wrap="square">
            <a:spAutoFit/>
          </a:bodyPr>
          <a:lstStyle/>
          <a:p>
            <a:pPr>
              <a:lnSpc>
                <a:spcPct val="150000"/>
              </a:lnSpc>
            </a:pPr>
            <a:r>
              <a:rPr lang="fr-FR" sz="2000" dirty="0">
                <a:latin typeface="Times New Roman" pitchFamily="18" charset="0"/>
                <a:cs typeface="Times New Roman" pitchFamily="18" charset="0"/>
              </a:rPr>
              <a:t>Dans cet exemple en effet, si l’on coupe le cristal par un plan {100} passant par le sommet commun à huit cubes adjacents, le nombre de plus proches voisins qui sont au centre des cubes passe de huit à quatre. Pour rétablir l’équilibre des champs de force auxquels ils sont soumis, les atomes de la surface vont avoir tendance à échanger des liaisons nouvelles avec les plus proches voisins, soit en surface, soit dans le volume sous jacent, soit avec des atomes, des molécules ou même des espèces ionisées du milieu environnant. Il en résulte une grande réactivité des atomes de surface qui va dépendre de l’orientation de cette surface.</a:t>
            </a:r>
          </a:p>
        </p:txBody>
      </p:sp>
    </p:spTree>
    <p:extLst>
      <p:ext uri="{BB962C8B-B14F-4D97-AF65-F5344CB8AC3E}">
        <p14:creationId xmlns:p14="http://schemas.microsoft.com/office/powerpoint/2010/main" val="2291537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68791" y="6675366"/>
            <a:ext cx="368275" cy="435790"/>
          </a:xfrm>
        </p:spPr>
        <p:txBody>
          <a:bodyPr/>
          <a:lstStyle/>
          <a:p>
            <a:pPr>
              <a:defRPr/>
            </a:pPr>
            <a:fld id="{7B4B67F2-70AC-4265-AB59-0FE3C3F78B36}" type="slidenum">
              <a:rPr lang="fr-FR" smtClean="0">
                <a:latin typeface="Garamond" pitchFamily="18" charset="0"/>
              </a:rPr>
              <a:pPr>
                <a:defRPr/>
              </a:pPr>
              <a:t>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74" y="0"/>
            <a:ext cx="1538289" cy="1538289"/>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178" y="769145"/>
            <a:ext cx="7956947" cy="5405908"/>
          </a:xfrm>
          <a:prstGeom prst="rect">
            <a:avLst/>
          </a:prstGeom>
        </p:spPr>
      </p:pic>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7</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7" name="Rectangle 6"/>
          <p:cNvSpPr/>
          <p:nvPr/>
        </p:nvSpPr>
        <p:spPr>
          <a:xfrm>
            <a:off x="1502347" y="342404"/>
            <a:ext cx="7246687" cy="5355312"/>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II. Critères fonctionnels des surfaces industrielles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II.1 </a:t>
            </a:r>
            <a:r>
              <a:rPr lang="fr-FR" sz="2400" b="1" dirty="0">
                <a:latin typeface="Times New Roman" pitchFamily="18" charset="0"/>
                <a:cs typeface="Times New Roman" pitchFamily="18" charset="0"/>
              </a:rPr>
              <a:t>Critères </a:t>
            </a:r>
            <a:r>
              <a:rPr lang="fr-FR" sz="2400" b="1" dirty="0" smtClean="0">
                <a:latin typeface="Times New Roman" pitchFamily="18" charset="0"/>
                <a:cs typeface="Times New Roman" pitchFamily="18" charset="0"/>
              </a:rPr>
              <a:t>physico-chimiques</a:t>
            </a:r>
          </a:p>
          <a:p>
            <a:pPr>
              <a:lnSpc>
                <a:spcPct val="150000"/>
              </a:lnSpc>
            </a:pP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Les caractéristiques physico-chimiques des surfaces, liées à la présence de couches adsorbées et d’une sous-couche que l’on peut regrouper sous le nom de films superficiels jouent un rôle fondamental sur de nombreux phénomènes de dégradation des surfaces comme l’usure ou la corrosion. La formation de ces films superficiels est liée à des critères chimiques, comme la cinétique d’oxydation, les possibilités de réaction avec des films de polymères, des lubrifiants, ainsi que les affinités entre éléments d’alliages constituant les deux surfaces antagonistes.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8</a:t>
            </a:fld>
            <a:endParaRPr lang="fr-FR" dirty="0">
              <a:latin typeface="Garamond" pitchFamily="18" charset="0"/>
            </a:endParaRPr>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332210" y="1710556"/>
            <a:ext cx="7246687" cy="3877985"/>
          </a:xfrm>
          <a:prstGeom prst="rect">
            <a:avLst/>
          </a:prstGeom>
        </p:spPr>
        <p:txBody>
          <a:bodyPr wrap="square">
            <a:spAutoFit/>
          </a:bodyPr>
          <a:lstStyle/>
          <a:p>
            <a:pPr algn="l" rtl="1">
              <a:lnSpc>
                <a:spcPct val="150000"/>
              </a:lnSpc>
            </a:pPr>
            <a:r>
              <a:rPr lang="fr-FR" sz="2400" b="1" dirty="0">
                <a:latin typeface="Times New Roman" pitchFamily="18" charset="0"/>
                <a:cs typeface="Times New Roman" pitchFamily="18" charset="0"/>
              </a:rPr>
              <a:t>II.1.1 Critères chimiques </a:t>
            </a:r>
            <a:endParaRPr lang="fr-FR" sz="2400" b="1" dirty="0" smtClean="0">
              <a:latin typeface="Times New Roman" pitchFamily="18" charset="0"/>
              <a:cs typeface="Times New Roman" pitchFamily="18" charset="0"/>
            </a:endParaRPr>
          </a:p>
          <a:p>
            <a:pPr algn="l" rtl="1">
              <a:lnSpc>
                <a:spcPct val="150000"/>
              </a:lnSpc>
            </a:pPr>
            <a:r>
              <a:rPr lang="fr-FR" sz="2000" dirty="0" smtClean="0">
                <a:latin typeface="Times New Roman" pitchFamily="18" charset="0"/>
                <a:cs typeface="Times New Roman" pitchFamily="18" charset="0"/>
              </a:rPr>
              <a:t>Une </a:t>
            </a:r>
            <a:r>
              <a:rPr lang="fr-FR" sz="2000" dirty="0">
                <a:latin typeface="Times New Roman" pitchFamily="18" charset="0"/>
                <a:cs typeface="Times New Roman" pitchFamily="18" charset="0"/>
              </a:rPr>
              <a:t>surface métallique a des propriétés spécifiques liées, soit à la présence de couches superficielles à caractère ionique ou covalent (oxyde, film de nature organique), conséquence de la gamme de fabrication du produit, soit à l’existence d’hétérogénéités dans la composition chimique superficielle comme la précipitation d’impuretés dans les joints de grains, les ségrégations d’éléments résiduels.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9</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61" y="0"/>
            <a:ext cx="1538289" cy="1538289"/>
          </a:xfrm>
          <a:prstGeom prst="rect">
            <a:avLst/>
          </a:prstGeom>
          <a:effectLst>
            <a:reflection blurRad="6350" stA="50000" endA="300" endPos="90000" dir="5400000" sy="-100000" algn="bl" rotWithShape="0"/>
          </a:effectLst>
        </p:spPr>
      </p:pic>
      <p:sp>
        <p:nvSpPr>
          <p:cNvPr id="6" name="Rectangle 5"/>
          <p:cNvSpPr/>
          <p:nvPr/>
        </p:nvSpPr>
        <p:spPr>
          <a:xfrm>
            <a:off x="1260202" y="2142604"/>
            <a:ext cx="7318695" cy="3785652"/>
          </a:xfrm>
          <a:prstGeom prst="rect">
            <a:avLst/>
          </a:prstGeom>
        </p:spPr>
        <p:txBody>
          <a:bodyPr wrap="square">
            <a:spAutoFit/>
          </a:bodyPr>
          <a:lstStyle/>
          <a:p>
            <a:pPr>
              <a:lnSpc>
                <a:spcPct val="150000"/>
              </a:lnSpc>
            </a:pPr>
            <a:r>
              <a:rPr lang="fr-FR" sz="2000" dirty="0">
                <a:solidFill>
                  <a:prstClr val="black"/>
                </a:solidFill>
                <a:latin typeface="Times New Roman" pitchFamily="18" charset="0"/>
                <a:cs typeface="Times New Roman" pitchFamily="18" charset="0"/>
              </a:rPr>
              <a:t>La cinétique d’oxydation est également un critère associé à la réactivité chimique de la surface métallique. Le critère important dans ce cas est l’ensemble des caractéristiques rhéologiques des couches d’oxydes en fonction de la température. Certains oxydes peuvent se comporter comme de véritables lubrifiants, et protéger la surface métallique contre toute dégradation par usure. C’est par exemple le cas de l’oxyde de fer </a:t>
            </a:r>
            <a:r>
              <a:rPr lang="fr-FR" sz="2000" dirty="0" err="1">
                <a:solidFill>
                  <a:prstClr val="black"/>
                </a:solidFill>
                <a:latin typeface="Times New Roman" pitchFamily="18" charset="0"/>
                <a:cs typeface="Times New Roman" pitchFamily="18" charset="0"/>
              </a:rPr>
              <a:t>FeO</a:t>
            </a:r>
            <a:r>
              <a:rPr lang="fr-FR" sz="2000" dirty="0">
                <a:solidFill>
                  <a:prstClr val="black"/>
                </a:solidFill>
                <a:latin typeface="Times New Roman" pitchFamily="18" charset="0"/>
                <a:cs typeface="Times New Roman" pitchFamily="18" charset="0"/>
              </a:rPr>
              <a:t> à la différence de la magnétite Fe3O4 qui est dure et fragile, comme le montrent les courbes de la figure 3.</a:t>
            </a:r>
            <a:endParaRPr lang="fr-FR" dirty="0"/>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18191</TotalTime>
  <Words>1109</Words>
  <Application>Microsoft Office PowerPoint</Application>
  <PresentationFormat>Personnalisé</PresentationFormat>
  <Paragraphs>57</Paragraphs>
  <Slides>17</Slides>
  <Notes>2</Notes>
  <HiddenSlides>0</HiddenSlides>
  <MMClips>0</MMClips>
  <ScaleCrop>false</ScaleCrop>
  <HeadingPairs>
    <vt:vector size="6" baseType="variant">
      <vt:variant>
        <vt:lpstr>Thème</vt:lpstr>
      </vt:variant>
      <vt:variant>
        <vt:i4>1</vt:i4>
      </vt:variant>
      <vt:variant>
        <vt:lpstr>Titres des diapositives</vt:lpstr>
      </vt:variant>
      <vt:variant>
        <vt:i4>17</vt:i4>
      </vt:variant>
      <vt:variant>
        <vt:lpstr>Diaporamas personnalisés</vt:lpstr>
      </vt:variant>
      <vt:variant>
        <vt:i4>1</vt:i4>
      </vt:variant>
    </vt:vector>
  </HeadingPairs>
  <TitlesOfParts>
    <vt:vector size="19" baseType="lpstr">
      <vt:lpstr>Solstice</vt:lpstr>
      <vt:lpstr>Présentation PowerPoint</vt:lpstr>
      <vt:lpstr>Présentation PowerPoint</vt:lpstr>
      <vt:lpstr>Plan de chapitre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Fab Méc</dc:title>
  <dc:creator>B. FNIDES</dc:creator>
  <cp:lastModifiedBy>Utilisateur Windows</cp:lastModifiedBy>
  <cp:revision>1560</cp:revision>
  <dcterms:created xsi:type="dcterms:W3CDTF">2005-05-22T08:05:06Z</dcterms:created>
  <dcterms:modified xsi:type="dcterms:W3CDTF">2021-04-13T12:34:16Z</dcterms:modified>
</cp:coreProperties>
</file>