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8" r:id="rId12"/>
    <p:sldId id="259" r:id="rId13"/>
    <p:sldId id="260" r:id="rId14"/>
    <p:sldId id="261" r:id="rId15"/>
    <p:sldId id="262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3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25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77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4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86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55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5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01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11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B489-1EA5-4DC0-AA04-F9A0251E970D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AC3B-9BE4-46F5-9F92-247AB1C6C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Rejet du greffe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8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Figure 11: La maladie du greffon(2)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53" y="1173689"/>
            <a:ext cx="28575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1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réactions de rejet</a:t>
            </a:r>
            <a:br>
              <a:rPr lang="fr-FR" dirty="0" smtClean="0"/>
            </a:br>
            <a:r>
              <a:rPr lang="fr-FR" dirty="0" smtClean="0"/>
              <a:t>en transplantation d'organes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A. Le rejet </a:t>
            </a:r>
            <a:r>
              <a:rPr lang="fr-FR" dirty="0" err="1"/>
              <a:t>hyperaigu</a:t>
            </a:r>
            <a:endParaRPr lang="fr-FR" dirty="0"/>
          </a:p>
          <a:p>
            <a:r>
              <a:rPr lang="fr-FR" dirty="0"/>
              <a:t>Il repose sur l'existence d'anticorps pré existant à la greffe.</a:t>
            </a:r>
          </a:p>
          <a:p>
            <a:r>
              <a:rPr lang="fr-FR" dirty="0"/>
              <a:t>Ces anticorps préformés suite à des grossesses, des transfusions</a:t>
            </a:r>
          </a:p>
          <a:p>
            <a:r>
              <a:rPr lang="fr-FR" dirty="0"/>
              <a:t>non </a:t>
            </a:r>
            <a:r>
              <a:rPr lang="fr-FR" dirty="0" err="1"/>
              <a:t>déleucocytées</a:t>
            </a:r>
            <a:r>
              <a:rPr lang="fr-FR" dirty="0"/>
              <a:t>, ou une allogreffe antérieure, sont</a:t>
            </a:r>
          </a:p>
          <a:p>
            <a:r>
              <a:rPr lang="fr-FR" dirty="0"/>
              <a:t>dirigés contre les molécules CMH de classe I du donneur.</a:t>
            </a:r>
          </a:p>
          <a:p>
            <a:r>
              <a:rPr lang="fr-FR" dirty="0"/>
              <a:t>Dans les rejets </a:t>
            </a:r>
            <a:r>
              <a:rPr lang="fr-FR" dirty="0" err="1"/>
              <a:t>hyperaigus</a:t>
            </a:r>
            <a:r>
              <a:rPr lang="fr-FR" dirty="0"/>
              <a:t> (figure 27.2), ces anticorps préformés</a:t>
            </a:r>
          </a:p>
          <a:p>
            <a:r>
              <a:rPr lang="fr-FR" dirty="0"/>
              <a:t>reconnaissent massivement des cibles cellulaires</a:t>
            </a:r>
          </a:p>
          <a:p>
            <a:r>
              <a:rPr lang="fr-FR" dirty="0"/>
              <a:t>présentes dans les petits vaisseaux du greffon. Ceci aboutit</a:t>
            </a:r>
          </a:p>
          <a:p>
            <a:r>
              <a:rPr lang="fr-FR" dirty="0"/>
              <a:t>à l'activation du complément, à des lésions </a:t>
            </a:r>
            <a:r>
              <a:rPr lang="fr-FR" dirty="0" err="1"/>
              <a:t>thrombo</a:t>
            </a:r>
            <a:r>
              <a:rPr lang="fr-FR" dirty="0"/>
              <a:t>-hémorragiques</a:t>
            </a:r>
          </a:p>
          <a:p>
            <a:r>
              <a:rPr lang="fr-FR" dirty="0"/>
              <a:t>ou ischémiques et à la mort tissulaire. Les</a:t>
            </a:r>
          </a:p>
          <a:p>
            <a:r>
              <a:rPr lang="fr-FR" dirty="0"/>
              <a:t>rejets </a:t>
            </a:r>
            <a:r>
              <a:rPr lang="fr-FR" dirty="0" err="1"/>
              <a:t>hyperaigus</a:t>
            </a:r>
            <a:r>
              <a:rPr lang="fr-FR" dirty="0"/>
              <a:t> surviennent très rapidement, dans les</a:t>
            </a:r>
          </a:p>
          <a:p>
            <a:r>
              <a:rPr lang="fr-FR" dirty="0"/>
              <a:t>minutes ou les heures qui suivent la revascularisation du</a:t>
            </a:r>
          </a:p>
          <a:p>
            <a:r>
              <a:rPr lang="fr-FR" dirty="0"/>
              <a:t>greffon. Comme ces rejets sont extrêmement difficiles à</a:t>
            </a:r>
          </a:p>
          <a:p>
            <a:r>
              <a:rPr lang="fr-FR" dirty="0"/>
              <a:t>contrôler, il est très important de s'assurer avant la transplantation</a:t>
            </a:r>
          </a:p>
          <a:p>
            <a:r>
              <a:rPr lang="fr-FR" dirty="0"/>
              <a:t>que le receveur n'est pas immunisé vis-à-vis</a:t>
            </a:r>
          </a:p>
          <a:p>
            <a:r>
              <a:rPr lang="fr-FR" dirty="0"/>
              <a:t>des molécules CMH du donneur.</a:t>
            </a:r>
          </a:p>
        </p:txBody>
      </p:sp>
    </p:spTree>
    <p:extLst>
      <p:ext uri="{BB962C8B-B14F-4D97-AF65-F5344CB8AC3E}">
        <p14:creationId xmlns:p14="http://schemas.microsoft.com/office/powerpoint/2010/main" val="333650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La réalisation d'un </a:t>
            </a:r>
            <a:r>
              <a:rPr lang="fr-FR" dirty="0" err="1"/>
              <a:t>crossmatch</a:t>
            </a:r>
            <a:endParaRPr lang="fr-FR" dirty="0"/>
          </a:p>
          <a:p>
            <a:r>
              <a:rPr lang="fr-FR" dirty="0"/>
              <a:t>lymphocytaire permet l'identification </a:t>
            </a:r>
            <a:r>
              <a:rPr lang="fr-FR" dirty="0" smtClean="0"/>
              <a:t>d'anticorps</a:t>
            </a:r>
          </a:p>
          <a:p>
            <a:r>
              <a:rPr lang="fr-FR" dirty="0"/>
              <a:t>Dans ce test, on incube des</a:t>
            </a:r>
          </a:p>
          <a:p>
            <a:r>
              <a:rPr lang="fr-FR" dirty="0"/>
              <a:t>cellules </a:t>
            </a:r>
            <a:r>
              <a:rPr lang="fr-FR" dirty="0" err="1"/>
              <a:t>mononucléées</a:t>
            </a:r>
            <a:r>
              <a:rPr lang="fr-FR" dirty="0"/>
              <a:t> du donneur avec le sérum du receveur</a:t>
            </a:r>
          </a:p>
          <a:p>
            <a:r>
              <a:rPr lang="fr-FR" dirty="0"/>
              <a:t>en présence de compléments et d'un marqueur de</a:t>
            </a:r>
          </a:p>
          <a:p>
            <a:r>
              <a:rPr lang="fr-FR" dirty="0"/>
              <a:t>viabilité cellulaire. En cas de présence d'anticorps anti-HLA,</a:t>
            </a:r>
          </a:p>
          <a:p>
            <a:r>
              <a:rPr lang="fr-FR" dirty="0"/>
              <a:t>la fixation du complément aboutit à la lyse des cellules du</a:t>
            </a:r>
          </a:p>
          <a:p>
            <a:r>
              <a:rPr lang="fr-FR" dirty="0"/>
              <a:t>donneur (</a:t>
            </a:r>
            <a:r>
              <a:rPr lang="fr-FR" i="1" dirty="0"/>
              <a:t>cross-match </a:t>
            </a:r>
            <a:r>
              <a:rPr lang="fr-FR" dirty="0"/>
              <a:t>positif). À l'inverse, si les cellules sont</a:t>
            </a:r>
          </a:p>
          <a:p>
            <a:r>
              <a:rPr lang="fr-FR" dirty="0"/>
              <a:t>viables, il n'y a pas d'anticorps cytotoxiques </a:t>
            </a:r>
            <a:r>
              <a:rPr lang="fr-FR" dirty="0" err="1"/>
              <a:t>antidonneur</a:t>
            </a:r>
            <a:endParaRPr lang="fr-FR" dirty="0"/>
          </a:p>
          <a:p>
            <a:r>
              <a:rPr lang="fr-FR" dirty="0"/>
              <a:t>chez le receveur (</a:t>
            </a:r>
            <a:r>
              <a:rPr lang="fr-FR" i="1" dirty="0"/>
              <a:t>cross-match </a:t>
            </a:r>
            <a:r>
              <a:rPr lang="fr-FR" dirty="0"/>
              <a:t>négatif).</a:t>
            </a:r>
          </a:p>
        </p:txBody>
      </p:sp>
    </p:spTree>
    <p:extLst>
      <p:ext uri="{BB962C8B-B14F-4D97-AF65-F5344CB8AC3E}">
        <p14:creationId xmlns:p14="http://schemas.microsoft.com/office/powerpoint/2010/main" val="308691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6886"/>
            <a:ext cx="3952478" cy="55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78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Le rejet aigu (figure 27.3)</a:t>
            </a:r>
          </a:p>
          <a:p>
            <a:r>
              <a:rPr lang="fr-FR" dirty="0"/>
              <a:t>Le rejet aigu fait intervenir initialement la réponse lymphocytaire</a:t>
            </a:r>
          </a:p>
          <a:p>
            <a:r>
              <a:rPr lang="fr-FR" dirty="0"/>
              <a:t>T. Les rejets aigus surviennent dans les trois premiers</a:t>
            </a:r>
          </a:p>
          <a:p>
            <a:r>
              <a:rPr lang="fr-FR" dirty="0"/>
              <a:t>mois suivant la transplantation. Quatre phases peuvent</a:t>
            </a:r>
          </a:p>
          <a:p>
            <a:r>
              <a:rPr lang="fr-FR" dirty="0"/>
              <a:t>être identifiées dans la physiopathologie du rejet aigu :</a:t>
            </a:r>
          </a:p>
          <a:p>
            <a:r>
              <a:rPr lang="fr-FR" dirty="0" err="1"/>
              <a:t>alloreconnaissance</a:t>
            </a:r>
            <a:r>
              <a:rPr lang="fr-FR" dirty="0"/>
              <a:t>, activation, infiltration et destruction du</a:t>
            </a:r>
          </a:p>
          <a:p>
            <a:r>
              <a:rPr lang="fr-FR" dirty="0"/>
              <a:t>greffon.</a:t>
            </a:r>
          </a:p>
        </p:txBody>
      </p:sp>
    </p:spTree>
    <p:extLst>
      <p:ext uri="{BB962C8B-B14F-4D97-AF65-F5344CB8AC3E}">
        <p14:creationId xmlns:p14="http://schemas.microsoft.com/office/powerpoint/2010/main" val="344491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C. Le rejet chronique</a:t>
            </a:r>
          </a:p>
          <a:p>
            <a:r>
              <a:rPr lang="fr-FR" dirty="0" smtClean="0"/>
              <a:t>Le rejet chronique (figure 27.4) survient plus tardivement,</a:t>
            </a:r>
          </a:p>
          <a:p>
            <a:r>
              <a:rPr lang="fr-FR" dirty="0" smtClean="0"/>
              <a:t>plusieurs mois ou plusieurs années après la transplantation.</a:t>
            </a:r>
          </a:p>
          <a:p>
            <a:r>
              <a:rPr lang="fr-FR" dirty="0" smtClean="0"/>
              <a:t>Il est caractérisé par une dégradation progressive et irréversible</a:t>
            </a:r>
          </a:p>
          <a:p>
            <a:r>
              <a:rPr lang="fr-FR" dirty="0" smtClean="0"/>
              <a:t>de la fonction du greffon.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13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47638"/>
            <a:ext cx="536257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Les progrès accomplis dans le domaine des traitements immunosuppresseurs</a:t>
            </a:r>
          </a:p>
          <a:p>
            <a:r>
              <a:rPr lang="fr-FR" dirty="0"/>
              <a:t>ont permis de </a:t>
            </a:r>
            <a:r>
              <a:rPr lang="fr-FR" dirty="0" err="1" smtClean="0"/>
              <a:t>développ</a:t>
            </a:r>
            <a:endParaRPr lang="fr-FR" dirty="0" smtClean="0"/>
          </a:p>
          <a:p>
            <a:r>
              <a:rPr lang="fr-FR" dirty="0" smtClean="0"/>
              <a:t>er </a:t>
            </a:r>
            <a:r>
              <a:rPr lang="fr-FR" dirty="0"/>
              <a:t>la transplantation dans</a:t>
            </a:r>
          </a:p>
          <a:p>
            <a:r>
              <a:rPr lang="fr-FR" dirty="0"/>
              <a:t>la prise en charge des patients atteints d'insuffisance chronique</a:t>
            </a:r>
          </a:p>
          <a:p>
            <a:r>
              <a:rPr lang="fr-FR" dirty="0"/>
              <a:t>de différents organes et tissus. L'immunosuppression qui accompagne</a:t>
            </a:r>
          </a:p>
          <a:p>
            <a:r>
              <a:rPr lang="fr-FR" dirty="0"/>
              <a:t>ces greffes est nécessaire puisque, au-delà des difficultés</a:t>
            </a:r>
          </a:p>
          <a:p>
            <a:r>
              <a:rPr lang="fr-FR" dirty="0"/>
              <a:t>techniques chirurgicales, dès les premières tentatives de transplantation,</a:t>
            </a:r>
          </a:p>
          <a:p>
            <a:r>
              <a:rPr lang="fr-FR" dirty="0"/>
              <a:t>il est apparu que les greffons devenaient non fonctionnels</a:t>
            </a:r>
          </a:p>
          <a:p>
            <a:r>
              <a:rPr lang="fr-FR" dirty="0"/>
              <a:t>dans un délai relativement court du fait de conflits immunitaires.</a:t>
            </a:r>
          </a:p>
          <a:p>
            <a:r>
              <a:rPr lang="fr-FR" dirty="0"/>
              <a:t>Ces conflits sont liés à des différences antigéniques entre les tissus</a:t>
            </a:r>
          </a:p>
          <a:p>
            <a:r>
              <a:rPr lang="fr-FR" dirty="0"/>
              <a:t>et cellules du donneur et du receveur.</a:t>
            </a:r>
          </a:p>
        </p:txBody>
      </p:sp>
    </p:spTree>
    <p:extLst>
      <p:ext uri="{BB962C8B-B14F-4D97-AF65-F5344CB8AC3E}">
        <p14:creationId xmlns:p14="http://schemas.microsoft.com/office/powerpoint/2010/main" val="26881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Types de greffes et transplantation 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- Les </a:t>
            </a:r>
            <a:r>
              <a:rPr lang="fr-FR" dirty="0" err="1" smtClean="0"/>
              <a:t>auto-greffes</a:t>
            </a:r>
            <a:r>
              <a:rPr lang="fr-FR" dirty="0" smtClean="0"/>
              <a:t> : dans ce cas on greffe le tissu d’un individu `a un autre endroit de son corps. C’est souvent le cas des greffes de peau lorsque les brulures ne recouvrent pas une grande partie du corps.</a:t>
            </a:r>
          </a:p>
          <a:p>
            <a:r>
              <a:rPr lang="fr-FR" dirty="0" smtClean="0"/>
              <a:t> - Les greffes/transplantations </a:t>
            </a:r>
            <a:r>
              <a:rPr lang="fr-FR" dirty="0" err="1" smtClean="0"/>
              <a:t>syngéniques</a:t>
            </a:r>
            <a:r>
              <a:rPr lang="fr-FR" dirty="0" smtClean="0"/>
              <a:t> : entre des animaux ou des individus génétiquement identiques. Ici le greffon est toléré. </a:t>
            </a:r>
          </a:p>
          <a:p>
            <a:r>
              <a:rPr lang="fr-FR" dirty="0" smtClean="0"/>
              <a:t>- Les greffes/transplantations allo géniques : entre deux individus de la même espèce : le plus souvent rejetée en 6 `a 7j</a:t>
            </a:r>
          </a:p>
          <a:p>
            <a:r>
              <a:rPr lang="fr-FR" dirty="0" smtClean="0"/>
              <a:t> - Les xénogreffes/transplantation : entre deux espèces différentes. Pour certains tissus les xénogreffes fonctionnent (peau, vaisseaux sanguins) mais les transplantations d’organes restent difficiles. Le problème restant la taille, l’´état sanitaire et la transmission de maladies depuis l’animal vers l’homme.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20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lois de la transplantation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Deux réponses peuvent exister lors du rejet de greffe :</a:t>
            </a:r>
          </a:p>
          <a:p>
            <a:r>
              <a:rPr lang="fr-FR" dirty="0" smtClean="0"/>
              <a:t>- soit les lymphocytes T8 du receveur reconnaissent comme ´étrangères les cellules du donneur et les</a:t>
            </a:r>
          </a:p>
          <a:p>
            <a:r>
              <a:rPr lang="fr-FR" dirty="0" smtClean="0"/>
              <a:t>détruisent.</a:t>
            </a:r>
          </a:p>
          <a:p>
            <a:r>
              <a:rPr lang="fr-FR" dirty="0" smtClean="0"/>
              <a:t>- Soit des lymphocytes T8 contaminant le greffon reconnaissent les cellules du receveur comme</a:t>
            </a:r>
          </a:p>
          <a:p>
            <a:r>
              <a:rPr lang="fr-FR" dirty="0" smtClean="0"/>
              <a:t>´étrangères et les détruisent. C’est la maladie du greffon (en anglais </a:t>
            </a:r>
            <a:r>
              <a:rPr lang="fr-FR" dirty="0" err="1" smtClean="0"/>
              <a:t>Graft</a:t>
            </a:r>
            <a:r>
              <a:rPr lang="fr-FR" dirty="0" smtClean="0"/>
              <a:t>-versus-Host </a:t>
            </a:r>
            <a:r>
              <a:rPr lang="fr-FR" dirty="0" err="1" smtClean="0"/>
              <a:t>Disease</a:t>
            </a:r>
            <a:r>
              <a:rPr lang="fr-FR" dirty="0" smtClean="0"/>
              <a:t> GVHD)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1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696744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Selon les </a:t>
            </a:r>
            <a:r>
              <a:rPr lang="fr-FR" dirty="0" err="1" smtClean="0"/>
              <a:t>compatibilit´es</a:t>
            </a:r>
            <a:r>
              <a:rPr lang="fr-FR" dirty="0" smtClean="0"/>
              <a:t> entre donneur et receveur, le rejet de greffe peut intervenir `a des stades </a:t>
            </a:r>
            <a:r>
              <a:rPr lang="fr-FR" dirty="0" err="1" smtClean="0"/>
              <a:t>diff´erents</a:t>
            </a:r>
            <a:r>
              <a:rPr lang="fr-FR" dirty="0" smtClean="0"/>
              <a:t> et `a une vitesse </a:t>
            </a:r>
            <a:r>
              <a:rPr lang="fr-FR" dirty="0" err="1" smtClean="0"/>
              <a:t>diff´erente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- le rejet </a:t>
            </a:r>
            <a:r>
              <a:rPr lang="fr-FR" dirty="0" err="1" smtClean="0"/>
              <a:t>hyperaigu</a:t>
            </a:r>
            <a:r>
              <a:rPr lang="fr-FR" dirty="0" smtClean="0"/>
              <a:t> : intervient dans les minutes qui suivent la transplantation. Il est du `a des anticorps naturels et souvent s’observe par une destruction des vaisseaux </a:t>
            </a:r>
            <a:r>
              <a:rPr lang="fr-FR" dirty="0" err="1" smtClean="0"/>
              <a:t>greff´es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- Le rejet aigu : c’est le cas classique du rejet de greffe. Il s’observe dans les 10 `a 13 jours </a:t>
            </a:r>
            <a:r>
              <a:rPr lang="fr-FR" dirty="0" err="1" smtClean="0"/>
              <a:t>apr`es</a:t>
            </a:r>
            <a:r>
              <a:rPr lang="fr-FR" dirty="0" smtClean="0"/>
              <a:t> la transplantation ou la greffe. Il est du `a l’activation des lymphocytes T et met en jeu </a:t>
            </a:r>
            <a:r>
              <a:rPr lang="fr-FR" dirty="0" err="1" smtClean="0"/>
              <a:t>diff´erents</a:t>
            </a:r>
            <a:r>
              <a:rPr lang="fr-FR" dirty="0" smtClean="0"/>
              <a:t> m´</a:t>
            </a:r>
            <a:r>
              <a:rPr lang="fr-FR" dirty="0" err="1" smtClean="0"/>
              <a:t>ecanismes</a:t>
            </a:r>
            <a:r>
              <a:rPr lang="fr-FR" dirty="0" smtClean="0"/>
              <a:t> effecteurs. C’est ce qu’on appelle le rejet de  </a:t>
            </a:r>
            <a:r>
              <a:rPr lang="fr-FR" dirty="0" err="1" smtClean="0"/>
              <a:t>premi`ere</a:t>
            </a:r>
            <a:r>
              <a:rPr lang="fr-FR" dirty="0" smtClean="0"/>
              <a:t> intention  (first-set rejection).</a:t>
            </a:r>
          </a:p>
          <a:p>
            <a:r>
              <a:rPr lang="fr-FR" dirty="0" smtClean="0"/>
              <a:t>Si le receveur est d´</a:t>
            </a:r>
            <a:r>
              <a:rPr lang="fr-FR" dirty="0" err="1" smtClean="0"/>
              <a:t>ej`a</a:t>
            </a:r>
            <a:r>
              <a:rPr lang="fr-FR" dirty="0" smtClean="0"/>
              <a:t> </a:t>
            </a:r>
            <a:r>
              <a:rPr lang="fr-FR" dirty="0" err="1" smtClean="0"/>
              <a:t>sensibilit´e</a:t>
            </a:r>
            <a:r>
              <a:rPr lang="fr-FR" dirty="0" smtClean="0"/>
              <a:t> aux </a:t>
            </a:r>
            <a:r>
              <a:rPr lang="fr-FR" dirty="0" err="1" smtClean="0"/>
              <a:t>antig`enes</a:t>
            </a:r>
            <a:r>
              <a:rPr lang="fr-FR" dirty="0" smtClean="0"/>
              <a:t> du donneurs (seconde greffe), le rejet est plus rapide, 6 `a 8j, c’est le rejet de  seconde intention  (second set rejection). Ici, on observe la mise en plus d’une m´</a:t>
            </a:r>
            <a:r>
              <a:rPr lang="fr-FR" dirty="0" err="1" smtClean="0"/>
              <a:t>emoire</a:t>
            </a:r>
            <a:r>
              <a:rPr lang="fr-FR" dirty="0" smtClean="0"/>
              <a:t>. C’est le rejet </a:t>
            </a:r>
            <a:r>
              <a:rPr lang="fr-FR" dirty="0" err="1" smtClean="0"/>
              <a:t>aig¨u</a:t>
            </a:r>
            <a:r>
              <a:rPr lang="fr-FR" dirty="0" smtClean="0"/>
              <a:t> cellulaire. Une activation similaire des B peut ˆêtre observée : c’est le rejet de greffe aigu humoral.</a:t>
            </a:r>
          </a:p>
          <a:p>
            <a:r>
              <a:rPr lang="fr-FR" dirty="0" smtClean="0"/>
              <a:t>- Le rejet chronique : En fonction de la compatibilité génétique entre donneur et receveur, mais surtout `a cause des traitements immunosuppresseurs, le rejet de greffe peut s’étaler sur plusieurs mois voire plusieurs années. Les parois vasculaires s´épaississent et les vaisseaux peuvent s’oblitérer.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74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6" y="1484784"/>
            <a:ext cx="77628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0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819150"/>
            <a:ext cx="62293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956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52488"/>
            <a:ext cx="7067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6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5460"/>
            <a:ext cx="4392488" cy="54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4" y="1988838"/>
            <a:ext cx="4859996" cy="2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6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866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Rejet du greffe</vt:lpstr>
      <vt:lpstr>PowerPoint Presentation</vt:lpstr>
      <vt:lpstr>Types de greffes et transplantation :</vt:lpstr>
      <vt:lpstr>Les lois de la transplantation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11: La maladie du greffon(2) </vt:lpstr>
      <vt:lpstr>Les réactions de rejet en transplantation d'organes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Rejet du greffe</dc:title>
  <dc:creator>r</dc:creator>
  <cp:lastModifiedBy>r</cp:lastModifiedBy>
  <cp:revision>6</cp:revision>
  <dcterms:created xsi:type="dcterms:W3CDTF">2021-12-08T01:18:53Z</dcterms:created>
  <dcterms:modified xsi:type="dcterms:W3CDTF">2021-12-08T02:37:26Z</dcterms:modified>
</cp:coreProperties>
</file>