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19/01/2021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just">
              <a:buNone/>
            </a:pPr>
            <a:r>
              <a:rPr lang="fr-FR" dirty="0" smtClean="0"/>
              <a:t>	Si </a:t>
            </a:r>
            <a:r>
              <a:rPr lang="fr-FR" dirty="0" smtClean="0"/>
              <a:t>les hypothèses du modèle de Hardy Weinberg sont respectées on peut prédire exactement les fréquences génotypiques a partir des fréquences alléniques de la population :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285750"/>
          <a:ext cx="8229600" cy="5669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Fréquence des allèles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Fréquence des génotypes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 on considère un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locus autosomique unique</a:t>
                      </a:r>
                      <a:endParaRPr lang="fr-F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pour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allèles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L’un dominant (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A) 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fréquence (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p)</a:t>
                      </a:r>
                      <a:endParaRPr lang="fr-F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L’autre récessif (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a) 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fréquence (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q)</a:t>
                      </a:r>
                      <a:endParaRPr lang="fr-F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somme des fréquences des 2 allèles dans la population est :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p+q= 1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Cette formule est valable quelles que soient les fréquences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fr-F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Selon les lois de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l’hérédité </a:t>
                      </a:r>
                      <a:r>
                        <a:rPr lang="fr-FR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monogénique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individus formant la population se présentent avec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l’un des 3 génotypes 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(AA) 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homozygote dominant</a:t>
                      </a:r>
                    </a:p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(Aa) 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hétérozygote</a:t>
                      </a:r>
                    </a:p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homozygote récessif</a:t>
                      </a:r>
                    </a:p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Avec les fréquences respectives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(p2), (2 </a:t>
                      </a:r>
                      <a:r>
                        <a:rPr lang="fr-FR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pq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(q2).</a:t>
                      </a:r>
                      <a:endParaRPr lang="fr-F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fréquence des 3 génotypes dans la</a:t>
                      </a:r>
                    </a:p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population suit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loi binomiale 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(p+q) 2 =1</a:t>
                      </a:r>
                      <a:endParaRPr lang="fr-F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distribution des génotypes dans la</a:t>
                      </a:r>
                    </a:p>
                    <a:p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population est donnée par la formule :</a:t>
                      </a:r>
                    </a:p>
                    <a:p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p2 + 2 </a:t>
                      </a:r>
                      <a:r>
                        <a:rPr lang="fr-FR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pq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q2 = 1</a:t>
                      </a:r>
                      <a:endParaRPr lang="fr-F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u="sng" dirty="0" smtClean="0"/>
              <a:t>Estimation des </a:t>
            </a:r>
            <a:r>
              <a:rPr lang="en-US" b="1" u="sng" dirty="0" err="1" smtClean="0"/>
              <a:t>fréquences</a:t>
            </a:r>
            <a:r>
              <a:rPr lang="en-US" b="1" u="sng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	Prenons </a:t>
            </a:r>
            <a:r>
              <a:rPr lang="fr-FR" dirty="0" smtClean="0"/>
              <a:t>l’exemple d’un locus qui peut être occupé par deux allèles </a:t>
            </a:r>
            <a:r>
              <a:rPr lang="fr-FR" b="1" dirty="0" smtClean="0"/>
              <a:t>A</a:t>
            </a:r>
            <a:r>
              <a:rPr lang="fr-FR" dirty="0" smtClean="0"/>
              <a:t> et </a:t>
            </a:r>
            <a:r>
              <a:rPr lang="fr-FR" b="1" dirty="0" smtClean="0"/>
              <a:t>a</a:t>
            </a:r>
            <a:r>
              <a:rPr lang="fr-FR" dirty="0" smtClean="0"/>
              <a:t>, tels que la proportion de gènes </a:t>
            </a:r>
            <a:r>
              <a:rPr lang="fr-FR" b="1" dirty="0" smtClean="0"/>
              <a:t>A</a:t>
            </a:r>
            <a:r>
              <a:rPr lang="fr-FR" dirty="0" smtClean="0"/>
              <a:t> est </a:t>
            </a:r>
            <a:r>
              <a:rPr lang="fr-FR" b="1" dirty="0" smtClean="0"/>
              <a:t>p</a:t>
            </a:r>
            <a:r>
              <a:rPr lang="fr-FR" dirty="0" smtClean="0"/>
              <a:t> et la proportion de gènes </a:t>
            </a:r>
            <a:r>
              <a:rPr lang="fr-FR" b="1" dirty="0" smtClean="0"/>
              <a:t>a</a:t>
            </a:r>
            <a:r>
              <a:rPr lang="fr-FR" dirty="0" smtClean="0"/>
              <a:t> est </a:t>
            </a:r>
            <a:r>
              <a:rPr lang="fr-FR" b="1" dirty="0" smtClean="0"/>
              <a:t>q</a:t>
            </a:r>
            <a:r>
              <a:rPr lang="fr-FR" dirty="0" smtClean="0"/>
              <a:t> :</a:t>
            </a:r>
          </a:p>
          <a:p>
            <a:pPr>
              <a:buNone/>
            </a:pPr>
            <a:r>
              <a:rPr lang="fr-FR" dirty="0" smtClean="0"/>
              <a:t>	 p+q =1</a:t>
            </a:r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285984" y="4429132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Gamètes  A (p)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Gamètes  a (q)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Gamètes  A (p)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 (p</a:t>
                      </a:r>
                      <a:r>
                        <a:rPr lang="fr-FR" sz="1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Aa (</a:t>
                      </a:r>
                      <a:r>
                        <a:rPr lang="fr-FR" dirty="0" err="1" smtClean="0"/>
                        <a:t>pq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Gamètes  a (q)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Aa </a:t>
                      </a:r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pq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aa</a:t>
                      </a:r>
                      <a:r>
                        <a:rPr lang="fr-FR" dirty="0" smtClean="0"/>
                        <a:t> </a:t>
                      </a:r>
                      <a:r>
                        <a:rPr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(q</a:t>
                      </a:r>
                      <a:r>
                        <a:rPr lang="fr-FR" sz="1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	Fréquence </a:t>
            </a:r>
            <a:r>
              <a:rPr lang="fr-FR" dirty="0" smtClean="0"/>
              <a:t>du génotype </a:t>
            </a:r>
            <a:r>
              <a:rPr lang="fr-FR" b="1" dirty="0" smtClean="0"/>
              <a:t>AA : p</a:t>
            </a:r>
            <a:r>
              <a:rPr lang="fr-FR" b="1" baseline="30000" dirty="0" smtClean="0"/>
              <a:t>2</a:t>
            </a:r>
            <a:r>
              <a:rPr lang="fr-FR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Fréquence du génotype </a:t>
            </a:r>
            <a:r>
              <a:rPr lang="fr-FR" b="1" dirty="0" err="1" smtClean="0"/>
              <a:t>aa</a:t>
            </a:r>
            <a:r>
              <a:rPr lang="fr-FR" b="1" dirty="0" smtClean="0"/>
              <a:t> : q</a:t>
            </a:r>
            <a:r>
              <a:rPr lang="fr-FR" b="1" baseline="30000" dirty="0" smtClean="0"/>
              <a:t>2</a:t>
            </a:r>
            <a:r>
              <a:rPr lang="fr-FR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Fréquence du génotype </a:t>
            </a:r>
            <a:r>
              <a:rPr lang="fr-FR" b="1" dirty="0" smtClean="0"/>
              <a:t>Aa : 2pq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f (A) = p</a:t>
            </a:r>
            <a:r>
              <a:rPr lang="fr-FR" baseline="30000" dirty="0" smtClean="0"/>
              <a:t>2</a:t>
            </a:r>
            <a:r>
              <a:rPr lang="fr-FR" dirty="0" smtClean="0"/>
              <a:t> + </a:t>
            </a:r>
            <a:r>
              <a:rPr lang="fr-FR" dirty="0" err="1" smtClean="0"/>
              <a:t>pq</a:t>
            </a:r>
            <a:r>
              <a:rPr lang="fr-FR" dirty="0" smtClean="0"/>
              <a:t> = p ( p+ q )= p </a:t>
            </a:r>
            <a:br>
              <a:rPr lang="fr-FR" dirty="0" smtClean="0"/>
            </a:br>
            <a:r>
              <a:rPr lang="fr-FR" dirty="0" smtClean="0"/>
              <a:t>f (a) = q</a:t>
            </a:r>
            <a:r>
              <a:rPr lang="fr-FR" baseline="30000" dirty="0" smtClean="0"/>
              <a:t>2 </a:t>
            </a:r>
            <a:r>
              <a:rPr lang="fr-FR" dirty="0" smtClean="0"/>
              <a:t>+ </a:t>
            </a:r>
            <a:r>
              <a:rPr lang="fr-FR" dirty="0" err="1" smtClean="0"/>
              <a:t>pq</a:t>
            </a:r>
            <a:r>
              <a:rPr lang="fr-FR" dirty="0" smtClean="0"/>
              <a:t> = q ( p + q )= </a:t>
            </a:r>
            <a:r>
              <a:rPr lang="fr-FR" dirty="0" smtClean="0"/>
              <a:t>q</a:t>
            </a:r>
            <a:endParaRPr lang="fr-FR" dirty="0" smtClean="0"/>
          </a:p>
          <a:p>
            <a:pPr algn="just">
              <a:buNone/>
            </a:pPr>
            <a:r>
              <a:rPr lang="fr-FR" b="1" i="1" dirty="0" smtClean="0"/>
              <a:t>En savoir plus</a:t>
            </a:r>
            <a:r>
              <a:rPr lang="fr-FR" i="1" dirty="0" smtClean="0"/>
              <a:t> </a:t>
            </a:r>
            <a:r>
              <a:rPr lang="fr-FR" dirty="0" smtClean="0"/>
              <a:t>: </a:t>
            </a:r>
            <a:endParaRPr lang="fr-FR" dirty="0" smtClean="0"/>
          </a:p>
          <a:p>
            <a:pPr algn="just">
              <a:buNone/>
            </a:pPr>
            <a:r>
              <a:rPr lang="fr-FR" i="1" dirty="0" smtClean="0"/>
              <a:t>	</a:t>
            </a:r>
            <a:r>
              <a:rPr lang="fr-FR" i="1" dirty="0" smtClean="0"/>
              <a:t>Dans </a:t>
            </a:r>
            <a:r>
              <a:rPr lang="fr-FR" i="1" dirty="0" smtClean="0"/>
              <a:t>une population telle que définie précédemment, nous allons voir comment évolue la fréquence des gènes d’une génération à l’autre: 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785794"/>
          <a:ext cx="8258204" cy="37309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8749"/>
                <a:gridCol w="1863844"/>
                <a:gridCol w="1935530"/>
                <a:gridCol w="1620081"/>
              </a:tblGrid>
              <a:tr h="928689">
                <a:tc>
                  <a:txBody>
                    <a:bodyPr/>
                    <a:lstStyle/>
                    <a:p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Accouplement</a:t>
                      </a:r>
                      <a:r>
                        <a:rPr lang="fr-FR" sz="28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possibles    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AA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Aa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aa</a:t>
                      </a:r>
                      <a:endParaRPr lang="fr-FR" sz="2800" dirty="0"/>
                    </a:p>
                  </a:txBody>
                  <a:tcPr/>
                </a:tc>
              </a:tr>
              <a:tr h="928689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AA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fr-FR" sz="2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2p</a:t>
                      </a:r>
                      <a:r>
                        <a:rPr lang="fr-FR" sz="2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fr-FR" sz="2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lang="fr-FR" sz="2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2800" dirty="0"/>
                    </a:p>
                  </a:txBody>
                  <a:tcPr/>
                </a:tc>
              </a:tr>
              <a:tr h="928689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Aa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2p</a:t>
                      </a:r>
                      <a:r>
                        <a:rPr lang="fr-FR" sz="2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4p</a:t>
                      </a:r>
                      <a:r>
                        <a:rPr lang="fr-FR" sz="2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lang="fr-FR" sz="2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2pq</a:t>
                      </a:r>
                      <a:r>
                        <a:rPr lang="fr-FR" sz="2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2800" dirty="0"/>
                    </a:p>
                  </a:txBody>
                  <a:tcPr/>
                </a:tc>
              </a:tr>
              <a:tr h="928689"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aa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fr-FR" sz="2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lang="fr-FR" sz="2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 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2pq</a:t>
                      </a:r>
                      <a:r>
                        <a:rPr lang="fr-FR" sz="2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lang="fr-FR" sz="2800" i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fr-FR" sz="2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285750"/>
          <a:ext cx="8229600" cy="57120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5920"/>
                <a:gridCol w="1825938"/>
                <a:gridCol w="1465902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  Génotypes des descendants    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Type d’accouplement    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fréquence     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  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AA   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  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Aa 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   aa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AA X AA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       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p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    p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AA X Aa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   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4p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q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  2p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q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  2p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q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Aa X Aa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  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4p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q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   p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q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  2p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q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  p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q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aa X aa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     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q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   q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aa X Aa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r-FR" sz="2800">
                          <a:latin typeface="Times New Roman"/>
                          <a:ea typeface="Times New Roman"/>
                          <a:cs typeface="Arial"/>
                        </a:rPr>
                        <a:t>     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4pq</a:t>
                      </a:r>
                      <a:r>
                        <a:rPr lang="fr-FR" sz="2800" i="1" baseline="30000"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>
                          <a:latin typeface="Times New Roman"/>
                          <a:ea typeface="Times New Roman"/>
                          <a:cs typeface="Arial"/>
                        </a:rPr>
                        <a:t>   2pq3</a:t>
                      </a:r>
                      <a:endParaRPr lang="fr-FR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 dirty="0">
                          <a:latin typeface="Times New Roman"/>
                          <a:ea typeface="Times New Roman"/>
                          <a:cs typeface="Arial"/>
                        </a:rPr>
                        <a:t>  2pq</a:t>
                      </a:r>
                      <a:r>
                        <a:rPr lang="fr-FR" sz="2800" i="1" baseline="30000" dirty="0"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fr-FR" sz="2800" i="1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/>
                          <a:ea typeface="Times New Roman"/>
                          <a:cs typeface="Arial"/>
                        </a:rPr>
                        <a:t>  </a:t>
                      </a:r>
                      <a:r>
                        <a:rPr lang="fr-FR" sz="2800" i="1" dirty="0">
                          <a:latin typeface="Times New Roman"/>
                          <a:ea typeface="Times New Roman"/>
                          <a:cs typeface="Arial"/>
                        </a:rPr>
                        <a:t>AA x </a:t>
                      </a:r>
                      <a:r>
                        <a:rPr lang="fr-FR" sz="2800" i="1" dirty="0" err="1">
                          <a:latin typeface="Times New Roman"/>
                          <a:ea typeface="Times New Roman"/>
                          <a:cs typeface="Arial"/>
                        </a:rPr>
                        <a:t>aa</a:t>
                      </a:r>
                      <a:endParaRPr lang="fr-FR" sz="2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 dirty="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r-FR" sz="2800" dirty="0">
                          <a:latin typeface="Times New Roman"/>
                          <a:ea typeface="Times New Roman"/>
                          <a:cs typeface="Arial"/>
                        </a:rPr>
                        <a:t>     </a:t>
                      </a:r>
                      <a:r>
                        <a:rPr lang="fr-FR" sz="2800" i="1" dirty="0">
                          <a:latin typeface="Times New Roman"/>
                          <a:ea typeface="Times New Roman"/>
                          <a:cs typeface="Arial"/>
                        </a:rPr>
                        <a:t>2p</a:t>
                      </a:r>
                      <a:r>
                        <a:rPr lang="fr-FR" sz="2800" i="1" baseline="30000" dirty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fr-FR" sz="2800" i="1" dirty="0">
                          <a:latin typeface="Times New Roman"/>
                          <a:ea typeface="Times New Roman"/>
                          <a:cs typeface="Arial"/>
                        </a:rPr>
                        <a:t>q</a:t>
                      </a:r>
                      <a:r>
                        <a:rPr lang="fr-FR" sz="2800" i="1" baseline="30000" dirty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fr-FR" sz="2800" i="1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 dirty="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 dirty="0">
                          <a:latin typeface="Times New Roman"/>
                          <a:ea typeface="Times New Roman"/>
                          <a:cs typeface="Arial"/>
                        </a:rPr>
                        <a:t>   2p</a:t>
                      </a:r>
                      <a:r>
                        <a:rPr lang="fr-FR" sz="2800" i="1" baseline="30000" dirty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fr-FR" sz="2800" i="1" dirty="0">
                          <a:latin typeface="Times New Roman"/>
                          <a:ea typeface="Times New Roman"/>
                          <a:cs typeface="Arial"/>
                        </a:rPr>
                        <a:t>q</a:t>
                      </a:r>
                      <a:r>
                        <a:rPr lang="fr-FR" sz="2800" i="1" baseline="30000" dirty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fr-FR" sz="2800" i="1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fr-FR" sz="2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 dirty="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800" i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Calibri"/>
                          <a:ea typeface="Times New Roman"/>
                          <a:cs typeface="Arial"/>
                        </a:rPr>
                        <a:t>Total</a:t>
                      </a:r>
                      <a:endParaRPr lang="fr-FR" sz="2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fr-FR" sz="2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Calibri"/>
                          <a:ea typeface="Times New Roman"/>
                          <a:cs typeface="Arial"/>
                        </a:rPr>
                        <a:t>D’</a:t>
                      </a:r>
                      <a:endParaRPr lang="fr-FR" sz="2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Calibri"/>
                          <a:ea typeface="Times New Roman"/>
                          <a:cs typeface="Arial"/>
                        </a:rPr>
                        <a:t>H’</a:t>
                      </a:r>
                      <a:endParaRPr lang="fr-FR" sz="2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i="1" dirty="0" smtClean="0">
                          <a:latin typeface="Times New Roman"/>
                          <a:ea typeface="Times New Roman"/>
                          <a:cs typeface="Arial"/>
                        </a:rPr>
                        <a:t>R’</a:t>
                      </a: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fr-FR" i="1" dirty="0" smtClean="0"/>
              <a:t>	AA </a:t>
            </a:r>
            <a:r>
              <a:rPr lang="fr-FR" i="1" dirty="0" smtClean="0"/>
              <a:t>: p</a:t>
            </a:r>
            <a:r>
              <a:rPr lang="fr-FR" i="1" baseline="30000" dirty="0" smtClean="0"/>
              <a:t>2</a:t>
            </a:r>
            <a:r>
              <a:rPr lang="fr-FR" i="1" dirty="0" smtClean="0"/>
              <a:t> (p</a:t>
            </a:r>
            <a:r>
              <a:rPr lang="fr-FR" i="1" baseline="30000" dirty="0" smtClean="0"/>
              <a:t>4</a:t>
            </a:r>
            <a:r>
              <a:rPr lang="fr-FR" i="1" dirty="0" smtClean="0"/>
              <a:t> + 2p</a:t>
            </a:r>
            <a:r>
              <a:rPr lang="fr-FR" i="1" baseline="30000" dirty="0" smtClean="0"/>
              <a:t>3</a:t>
            </a:r>
            <a:r>
              <a:rPr lang="fr-FR" i="1" dirty="0" smtClean="0"/>
              <a:t>q + p</a:t>
            </a:r>
            <a:r>
              <a:rPr lang="fr-FR" i="1" baseline="30000" dirty="0" smtClean="0"/>
              <a:t>2</a:t>
            </a:r>
            <a:r>
              <a:rPr lang="fr-FR" i="1" dirty="0" smtClean="0"/>
              <a:t>q</a:t>
            </a:r>
            <a:r>
              <a:rPr lang="fr-FR" i="1" baseline="30000" dirty="0" smtClean="0"/>
              <a:t>2</a:t>
            </a:r>
            <a:r>
              <a:rPr lang="fr-FR" i="1" dirty="0" smtClean="0"/>
              <a:t>) = </a:t>
            </a:r>
            <a:endParaRPr lang="fr-FR" i="1" dirty="0" smtClean="0"/>
          </a:p>
          <a:p>
            <a:pPr>
              <a:buNone/>
            </a:pPr>
            <a:r>
              <a:rPr lang="fr-FR" i="1" dirty="0" smtClean="0"/>
              <a:t>	</a:t>
            </a:r>
            <a:r>
              <a:rPr lang="fr-FR" i="1" dirty="0" smtClean="0"/>
              <a:t>	p</a:t>
            </a:r>
            <a:r>
              <a:rPr lang="fr-FR" i="1" baseline="30000" dirty="0" smtClean="0"/>
              <a:t>2</a:t>
            </a:r>
            <a:r>
              <a:rPr lang="fr-FR" i="1" dirty="0" smtClean="0"/>
              <a:t> </a:t>
            </a:r>
            <a:r>
              <a:rPr lang="fr-FR" i="1" dirty="0" smtClean="0"/>
              <a:t>(p</a:t>
            </a:r>
            <a:r>
              <a:rPr lang="fr-FR" i="1" baseline="30000" dirty="0" smtClean="0"/>
              <a:t>2</a:t>
            </a:r>
            <a:r>
              <a:rPr lang="fr-FR" i="1" dirty="0" smtClean="0"/>
              <a:t> + 2pq + q</a:t>
            </a:r>
            <a:r>
              <a:rPr lang="fr-FR" i="1" baseline="30000" dirty="0" smtClean="0"/>
              <a:t>2</a:t>
            </a:r>
            <a:r>
              <a:rPr lang="fr-FR" i="1" dirty="0" smtClean="0"/>
              <a:t>) = p</a:t>
            </a:r>
            <a:r>
              <a:rPr lang="fr-FR" i="1" baseline="30000" dirty="0" smtClean="0"/>
              <a:t>2</a:t>
            </a:r>
            <a:r>
              <a:rPr lang="fr-FR" i="1" dirty="0" smtClean="0"/>
              <a:t> </a:t>
            </a:r>
            <a:br>
              <a:rPr lang="fr-FR" i="1" dirty="0" smtClean="0"/>
            </a:br>
            <a:r>
              <a:rPr lang="fr-FR" i="1" dirty="0" smtClean="0"/>
              <a:t>Aa : 2pq (p</a:t>
            </a:r>
            <a:r>
              <a:rPr lang="fr-FR" i="1" baseline="30000" dirty="0" smtClean="0"/>
              <a:t>4</a:t>
            </a:r>
            <a:r>
              <a:rPr lang="fr-FR" i="1" dirty="0" smtClean="0"/>
              <a:t> + 2p</a:t>
            </a:r>
            <a:r>
              <a:rPr lang="fr-FR" i="1" baseline="30000" dirty="0" smtClean="0"/>
              <a:t>3</a:t>
            </a:r>
            <a:r>
              <a:rPr lang="fr-FR" i="1" dirty="0" smtClean="0"/>
              <a:t>q + p2q</a:t>
            </a:r>
            <a:r>
              <a:rPr lang="fr-FR" i="1" baseline="30000" dirty="0" smtClean="0"/>
              <a:t>2</a:t>
            </a:r>
            <a:r>
              <a:rPr lang="fr-FR" i="1" dirty="0" smtClean="0"/>
              <a:t>) = </a:t>
            </a:r>
            <a:endParaRPr lang="fr-FR" i="1" dirty="0" smtClean="0"/>
          </a:p>
          <a:p>
            <a:pPr>
              <a:buNone/>
            </a:pPr>
            <a:r>
              <a:rPr lang="fr-FR" i="1" dirty="0" smtClean="0"/>
              <a:t>	</a:t>
            </a:r>
            <a:r>
              <a:rPr lang="fr-FR" i="1" dirty="0" smtClean="0"/>
              <a:t>	2pq(p</a:t>
            </a:r>
            <a:r>
              <a:rPr lang="fr-FR" i="1" baseline="30000" dirty="0" smtClean="0"/>
              <a:t>2</a:t>
            </a:r>
            <a:r>
              <a:rPr lang="fr-FR" i="1" dirty="0" smtClean="0"/>
              <a:t> </a:t>
            </a:r>
            <a:r>
              <a:rPr lang="fr-FR" i="1" dirty="0" smtClean="0"/>
              <a:t>+ 2pq + q</a:t>
            </a:r>
            <a:r>
              <a:rPr lang="fr-FR" i="1" baseline="30000" dirty="0" smtClean="0"/>
              <a:t>2</a:t>
            </a:r>
            <a:r>
              <a:rPr lang="fr-FR" i="1" dirty="0" smtClean="0"/>
              <a:t>) = 2pq</a:t>
            </a:r>
            <a:br>
              <a:rPr lang="fr-FR" i="1" dirty="0" smtClean="0"/>
            </a:br>
            <a:r>
              <a:rPr lang="fr-FR" i="1" dirty="0" smtClean="0"/>
              <a:t>Aa : q</a:t>
            </a:r>
            <a:r>
              <a:rPr lang="fr-FR" i="1" baseline="30000" dirty="0" smtClean="0"/>
              <a:t>2</a:t>
            </a:r>
            <a:r>
              <a:rPr lang="fr-FR" i="1" dirty="0" smtClean="0"/>
              <a:t> (p</a:t>
            </a:r>
            <a:r>
              <a:rPr lang="fr-FR" i="1" baseline="30000" dirty="0" smtClean="0"/>
              <a:t>4</a:t>
            </a:r>
            <a:r>
              <a:rPr lang="fr-FR" i="1" dirty="0" smtClean="0"/>
              <a:t> + 2p</a:t>
            </a:r>
            <a:r>
              <a:rPr lang="fr-FR" i="1" baseline="30000" dirty="0" smtClean="0"/>
              <a:t>3</a:t>
            </a:r>
            <a:r>
              <a:rPr lang="fr-FR" i="1" dirty="0" smtClean="0"/>
              <a:t>q + p</a:t>
            </a:r>
            <a:r>
              <a:rPr lang="fr-FR" i="1" baseline="30000" dirty="0" smtClean="0"/>
              <a:t>2</a:t>
            </a:r>
            <a:r>
              <a:rPr lang="fr-FR" i="1" dirty="0" smtClean="0"/>
              <a:t>q</a:t>
            </a:r>
            <a:r>
              <a:rPr lang="fr-FR" i="1" baseline="30000" dirty="0" smtClean="0"/>
              <a:t>2</a:t>
            </a:r>
            <a:r>
              <a:rPr lang="fr-FR" i="1" dirty="0" smtClean="0"/>
              <a:t>) = </a:t>
            </a:r>
            <a:endParaRPr lang="fr-FR" i="1" dirty="0" smtClean="0"/>
          </a:p>
          <a:p>
            <a:pPr>
              <a:buNone/>
            </a:pPr>
            <a:r>
              <a:rPr lang="fr-FR" i="1" dirty="0" smtClean="0"/>
              <a:t>	</a:t>
            </a:r>
            <a:r>
              <a:rPr lang="fr-FR" i="1" dirty="0" smtClean="0"/>
              <a:t>	q</a:t>
            </a:r>
            <a:r>
              <a:rPr lang="fr-FR" i="1" baseline="30000" dirty="0" smtClean="0"/>
              <a:t>2</a:t>
            </a:r>
            <a:r>
              <a:rPr lang="fr-FR" i="1" dirty="0" smtClean="0"/>
              <a:t> </a:t>
            </a:r>
            <a:r>
              <a:rPr lang="fr-FR" i="1" dirty="0" smtClean="0"/>
              <a:t>(p</a:t>
            </a:r>
            <a:r>
              <a:rPr lang="fr-FR" i="1" baseline="30000" dirty="0" smtClean="0"/>
              <a:t>2</a:t>
            </a:r>
            <a:r>
              <a:rPr lang="fr-FR" i="1" dirty="0" smtClean="0"/>
              <a:t> + 2pq + q</a:t>
            </a:r>
            <a:r>
              <a:rPr lang="fr-FR" i="1" baseline="30000" dirty="0" smtClean="0"/>
              <a:t>2</a:t>
            </a:r>
            <a:r>
              <a:rPr lang="fr-FR" i="1" dirty="0" smtClean="0"/>
              <a:t>) = q</a:t>
            </a:r>
            <a:r>
              <a:rPr lang="fr-FR" i="1" baseline="30000" dirty="0" smtClean="0"/>
              <a:t>2</a:t>
            </a:r>
            <a:r>
              <a:rPr lang="fr-FR" i="1" dirty="0" smtClean="0"/>
              <a:t> </a:t>
            </a:r>
            <a:endParaRPr lang="fr-FR" i="1" dirty="0" smtClean="0"/>
          </a:p>
          <a:p>
            <a:pPr>
              <a:buNone/>
            </a:pPr>
            <a:endParaRPr lang="fr-FR" i="1" dirty="0" smtClean="0"/>
          </a:p>
          <a:p>
            <a:pPr algn="just">
              <a:buNone/>
            </a:pPr>
            <a:r>
              <a:rPr lang="fr-FR" i="1" dirty="0" smtClean="0"/>
              <a:t>	La </a:t>
            </a:r>
            <a:r>
              <a:rPr lang="fr-FR" i="1" dirty="0" smtClean="0"/>
              <a:t>proportion des génotypes reste donc inchangée à la deuxième génération, -c’est l’équilibre de Hardy-Weinberg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472518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 EXERCICE</a:t>
            </a:r>
            <a:r>
              <a:rPr lang="fr-FR" dirty="0" smtClean="0"/>
              <a:t> </a:t>
            </a:r>
          </a:p>
          <a:p>
            <a:r>
              <a:rPr lang="fr-FR" dirty="0" smtClean="0"/>
              <a:t>Soit une population avec les données suivant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les </a:t>
            </a:r>
            <a:r>
              <a:rPr lang="fr-FR" dirty="0" smtClean="0"/>
              <a:t>phénotypes  </a:t>
            </a:r>
            <a:r>
              <a:rPr lang="fr-FR" dirty="0" smtClean="0"/>
              <a:t>	[</a:t>
            </a:r>
            <a:r>
              <a:rPr lang="fr-FR" dirty="0" smtClean="0"/>
              <a:t>A1</a:t>
            </a:r>
            <a:r>
              <a:rPr lang="fr-FR" dirty="0" smtClean="0"/>
              <a:t>]		[</a:t>
            </a:r>
            <a:r>
              <a:rPr lang="fr-FR" dirty="0" smtClean="0"/>
              <a:t>A1A2</a:t>
            </a:r>
            <a:r>
              <a:rPr lang="fr-FR" dirty="0" smtClean="0"/>
              <a:t>]	[</a:t>
            </a:r>
            <a:r>
              <a:rPr lang="fr-FR" dirty="0" smtClean="0"/>
              <a:t>A2]</a:t>
            </a:r>
          </a:p>
          <a:p>
            <a:pPr>
              <a:buNone/>
            </a:pPr>
            <a:r>
              <a:rPr lang="fr-FR" dirty="0" smtClean="0"/>
              <a:t>	les </a:t>
            </a:r>
            <a:r>
              <a:rPr lang="fr-FR" dirty="0" smtClean="0"/>
              <a:t>génotypes  </a:t>
            </a:r>
            <a:r>
              <a:rPr lang="fr-FR" dirty="0" smtClean="0"/>
              <a:t>	A1A1		A1A2		A2A2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les </a:t>
            </a:r>
            <a:r>
              <a:rPr lang="fr-FR" dirty="0" smtClean="0"/>
              <a:t>effectifs  </a:t>
            </a:r>
            <a:r>
              <a:rPr lang="fr-FR" dirty="0" smtClean="0"/>
              <a:t>		167		280		109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total </a:t>
            </a:r>
            <a:r>
              <a:rPr lang="fr-FR" dirty="0" smtClean="0"/>
              <a:t>N : </a:t>
            </a:r>
            <a:r>
              <a:rPr lang="fr-FR" dirty="0" smtClean="0"/>
              <a:t>556 </a:t>
            </a:r>
          </a:p>
          <a:p>
            <a:pPr>
              <a:buNone/>
            </a:pPr>
            <a:r>
              <a:rPr lang="fr-FR" dirty="0" smtClean="0"/>
              <a:t>Donnez la structures génétique dans cette population?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err="1" smtClean="0"/>
              <a:t>resultats</a:t>
            </a:r>
            <a:endParaRPr lang="fr-FR" dirty="0" smtClean="0"/>
          </a:p>
          <a:p>
            <a:r>
              <a:rPr lang="fr-FR" dirty="0" smtClean="0"/>
              <a:t>p </a:t>
            </a:r>
            <a:r>
              <a:rPr lang="fr-FR" dirty="0" smtClean="0"/>
              <a:t>= </a:t>
            </a:r>
            <a:r>
              <a:rPr lang="fr-FR" dirty="0" smtClean="0"/>
              <a:t>0.552</a:t>
            </a:r>
            <a:endParaRPr lang="fr-FR" dirty="0" smtClean="0"/>
          </a:p>
          <a:p>
            <a:r>
              <a:rPr lang="fr-FR" dirty="0" smtClean="0"/>
              <a:t>q = </a:t>
            </a:r>
            <a:r>
              <a:rPr lang="fr-FR" dirty="0" smtClean="0"/>
              <a:t>0.448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224</Words>
  <PresentationFormat>Affichage à l'écran (4:3)</PresentationFormat>
  <Paragraphs>109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Diapositive 2</vt:lpstr>
      <vt:lpstr>Estimation des fréquences.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</cp:revision>
  <dcterms:created xsi:type="dcterms:W3CDTF">2021-01-19T20:46:45Z</dcterms:created>
  <dcterms:modified xsi:type="dcterms:W3CDTF">2021-01-19T21:22:49Z</dcterms:modified>
</cp:coreProperties>
</file>