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4" r:id="rId2"/>
    <p:sldId id="426" r:id="rId3"/>
    <p:sldId id="427"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0000FF"/>
    <a:srgbClr val="7EC234"/>
    <a:srgbClr val="BAE090"/>
    <a:srgbClr val="CCE9AD"/>
    <a:srgbClr val="4D7620"/>
    <a:srgbClr val="004620"/>
    <a:srgbClr val="FF6565"/>
    <a:srgbClr val="E7F4D8"/>
    <a:srgbClr val="005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80" d="100"/>
          <a:sy n="80" d="100"/>
        </p:scale>
        <p:origin x="-1086"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3480469-77AC-43A9-8C30-BBE78B4D57D5}" type="datetimeFigureOut">
              <a:rPr lang="fr-FR" smtClean="0"/>
              <a:pPr/>
              <a:t>05/02/2021</a:t>
            </a:fld>
            <a:endParaRPr lang="fr-FR"/>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3FC766A-2680-4BFF-93D3-6747D7D0EE89}" type="slidenum">
              <a:rPr lang="fr-FR" smtClean="0"/>
              <a:pPr/>
              <a:t>‹N°›</a:t>
            </a:fld>
            <a:endParaRPr lang="fr-FR"/>
          </a:p>
        </p:txBody>
      </p:sp>
    </p:spTree>
    <p:extLst>
      <p:ext uri="{BB962C8B-B14F-4D97-AF65-F5344CB8AC3E}">
        <p14:creationId xmlns:p14="http://schemas.microsoft.com/office/powerpoint/2010/main" xmlns="" val="281054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39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5358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71117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24684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419804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340137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63651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41494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73554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98495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84619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18737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3431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5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 Id="rId4" Type="http://schemas.openxmlformats.org/officeDocument/2006/relationships/image" Target="../media/image123.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6.xml"/><Relationship Id="rId4" Type="http://schemas.openxmlformats.org/officeDocument/2006/relationships/image" Target="../media/image126.png"/></Relationships>
</file>

<file path=ppt/slides/_rels/slide5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858000"/>
          </a:xfrm>
          <a:prstGeom prst="rect">
            <a:avLst/>
          </a:prstGeom>
          <a:solidFill>
            <a:srgbClr val="CCE9AD"/>
          </a:solidFill>
        </p:spPr>
        <p:txBody>
          <a:bodyPr wrap="square" rtlCol="0">
            <a:spAutoFit/>
          </a:bodyPr>
          <a:lstStyle/>
          <a:p>
            <a:pPr algn="ctr"/>
            <a:endParaRPr lang="fr-FR" sz="2400" b="1" dirty="0" smtClean="0">
              <a:latin typeface="Times" panose="02020603050405020304" pitchFamily="18" charset="0"/>
              <a:cs typeface="Times" panose="02020603050405020304" pitchFamily="18" charset="0"/>
            </a:endParaRPr>
          </a:p>
          <a:p>
            <a:pPr algn="ctr"/>
            <a:endParaRPr lang="fr-FR" sz="2400" b="1" dirty="0" smtClean="0">
              <a:latin typeface="Times" panose="02020603050405020304" pitchFamily="18" charset="0"/>
              <a:cs typeface="Times" panose="02020603050405020304" pitchFamily="18" charset="0"/>
            </a:endParaRPr>
          </a:p>
          <a:p>
            <a:pPr algn="ctr"/>
            <a:r>
              <a:rPr lang="fr-FR" sz="2400" b="1" dirty="0" smtClean="0">
                <a:latin typeface="Times" panose="02020603050405020304" pitchFamily="18" charset="0"/>
                <a:cs typeface="Times" panose="02020603050405020304" pitchFamily="18" charset="0"/>
              </a:rPr>
              <a:t>Cours de chimie organique. I  (L2S3)</a:t>
            </a:r>
          </a:p>
          <a:p>
            <a:pPr algn="ctr"/>
            <a:endParaRPr lang="fr-FR" sz="2400" b="1" dirty="0" smtClean="0">
              <a:latin typeface="Times" panose="02020603050405020304" pitchFamily="18" charset="0"/>
              <a:cs typeface="Times" panose="02020603050405020304" pitchFamily="18" charset="0"/>
            </a:endParaRPr>
          </a:p>
          <a:p>
            <a:r>
              <a:rPr lang="fr-FR" sz="2400" b="1" dirty="0" smtClean="0">
                <a:latin typeface="Times" panose="02020603050405020304" pitchFamily="18" charset="0"/>
                <a:cs typeface="Times" panose="02020603050405020304" pitchFamily="18" charset="0"/>
              </a:rPr>
              <a:t>Sommaire:</a:t>
            </a:r>
          </a:p>
          <a:p>
            <a:pPr algn="ctr"/>
            <a:endParaRPr lang="fr-FR" b="1" dirty="0" smtClean="0">
              <a:latin typeface="Times" panose="02020603050405020304" pitchFamily="18" charset="0"/>
              <a:cs typeface="Times" panose="02020603050405020304" pitchFamily="18" charset="0"/>
            </a:endParaRPr>
          </a:p>
          <a:p>
            <a:pPr>
              <a:lnSpc>
                <a:spcPct val="200000"/>
              </a:lnSpc>
            </a:pPr>
            <a:r>
              <a:rPr lang="fr-FR" sz="2400" b="1" dirty="0" smtClean="0">
                <a:latin typeface="Times" panose="02020603050405020304" pitchFamily="18" charset="0"/>
                <a:cs typeface="Times" panose="02020603050405020304" pitchFamily="18" charset="0"/>
              </a:rPr>
              <a:t>Chapitre 1:</a:t>
            </a:r>
            <a:r>
              <a:rPr lang="fr-FR" b="1" dirty="0" smtClean="0">
                <a:latin typeface="Times" panose="02020603050405020304" pitchFamily="18" charset="0"/>
                <a:cs typeface="Times" panose="02020603050405020304" pitchFamily="18" charset="0"/>
              </a:rPr>
              <a:t> </a:t>
            </a:r>
            <a:r>
              <a:rPr lang="fr-FR" sz="2000" b="1" dirty="0" smtClean="0"/>
              <a:t>Rappels sur les Liaisons chimiques</a:t>
            </a:r>
          </a:p>
          <a:p>
            <a:pPr>
              <a:lnSpc>
                <a:spcPct val="200000"/>
              </a:lnSpc>
            </a:pPr>
            <a:r>
              <a:rPr lang="fr-FR" sz="2400" b="1" dirty="0" smtClean="0">
                <a:latin typeface="Times" panose="02020603050405020304" pitchFamily="18" charset="0"/>
                <a:cs typeface="Times" panose="02020603050405020304" pitchFamily="18" charset="0"/>
              </a:rPr>
              <a:t>Chapitre 2:</a:t>
            </a:r>
            <a:r>
              <a:rPr lang="fr-FR" b="1" dirty="0" smtClean="0">
                <a:latin typeface="Times" panose="02020603050405020304" pitchFamily="18" charset="0"/>
                <a:cs typeface="Times" panose="02020603050405020304" pitchFamily="18" charset="0"/>
              </a:rPr>
              <a:t> </a:t>
            </a:r>
            <a:r>
              <a:rPr lang="fr-FR" sz="2000" b="1" dirty="0" smtClean="0"/>
              <a:t>Les composés organiques ; Formules, Fonctions, Nomenclature</a:t>
            </a:r>
          </a:p>
          <a:p>
            <a:pPr>
              <a:lnSpc>
                <a:spcPct val="200000"/>
              </a:lnSpc>
            </a:pPr>
            <a:r>
              <a:rPr lang="fr-FR" sz="2400" b="1" dirty="0" smtClean="0">
                <a:latin typeface="Times" panose="02020603050405020304" pitchFamily="18" charset="0"/>
                <a:cs typeface="Times" panose="02020603050405020304" pitchFamily="18" charset="0"/>
              </a:rPr>
              <a:t>Chapitre 3:</a:t>
            </a:r>
            <a:r>
              <a:rPr lang="fr-FR" b="1" dirty="0" smtClean="0">
                <a:latin typeface="Times" panose="02020603050405020304" pitchFamily="18" charset="0"/>
                <a:cs typeface="Times" panose="02020603050405020304" pitchFamily="18" charset="0"/>
              </a:rPr>
              <a:t> </a:t>
            </a:r>
            <a:r>
              <a:rPr lang="fr-FR" sz="2000" b="1" dirty="0" smtClean="0"/>
              <a:t>Isoméries et Stéréoisomérie</a:t>
            </a:r>
            <a:r>
              <a:rPr lang="fr-FR" sz="2000" b="1" dirty="0" smtClean="0">
                <a:latin typeface="Times" panose="02020603050405020304" pitchFamily="18" charset="0"/>
                <a:cs typeface="Times" panose="02020603050405020304" pitchFamily="18" charset="0"/>
              </a:rPr>
              <a:t> </a:t>
            </a:r>
          </a:p>
          <a:p>
            <a:pPr>
              <a:lnSpc>
                <a:spcPct val="200000"/>
              </a:lnSpc>
            </a:pPr>
            <a:r>
              <a:rPr lang="fr-FR" sz="2400" b="1" dirty="0" smtClean="0">
                <a:latin typeface="Times" panose="02020603050405020304" pitchFamily="18" charset="0"/>
                <a:cs typeface="Times" panose="02020603050405020304" pitchFamily="18" charset="0"/>
              </a:rPr>
              <a:t>Chapitre 4: </a:t>
            </a:r>
            <a:r>
              <a:rPr lang="fr-FR" sz="2000" b="1" dirty="0" smtClean="0"/>
              <a:t>Effets électroniques dans la molécule Effet inductif- Effet mésomère</a:t>
            </a:r>
          </a:p>
          <a:p>
            <a:pPr>
              <a:lnSpc>
                <a:spcPct val="200000"/>
              </a:lnSpc>
            </a:pPr>
            <a:r>
              <a:rPr lang="fr-FR" sz="2400" b="1" dirty="0" smtClean="0">
                <a:latin typeface="Times" panose="02020603050405020304" pitchFamily="18" charset="0"/>
                <a:cs typeface="Times" panose="02020603050405020304" pitchFamily="18" charset="0"/>
              </a:rPr>
              <a:t>Chapitre 5:</a:t>
            </a:r>
            <a:r>
              <a:rPr lang="fr-FR" b="1" dirty="0" smtClean="0">
                <a:latin typeface="Times" panose="02020603050405020304" pitchFamily="18" charset="0"/>
                <a:cs typeface="Times" panose="02020603050405020304" pitchFamily="18" charset="0"/>
              </a:rPr>
              <a:t> </a:t>
            </a:r>
            <a:r>
              <a:rPr lang="fr-FR" sz="2000" b="1" dirty="0" smtClean="0"/>
              <a:t>Etude des mécanismes réactionnels</a:t>
            </a:r>
          </a:p>
          <a:p>
            <a:pPr>
              <a:lnSpc>
                <a:spcPct val="200000"/>
              </a:lnSpc>
              <a:buFont typeface="Wingdings" pitchFamily="2" charset="2"/>
              <a:buChar char="Ø"/>
            </a:pPr>
            <a:r>
              <a:rPr lang="fr-FR" b="1" dirty="0" smtClean="0">
                <a:latin typeface="Times" panose="02020603050405020304" pitchFamily="18" charset="0"/>
                <a:cs typeface="Times" panose="02020603050405020304" pitchFamily="18" charset="0"/>
              </a:rPr>
              <a:t> </a:t>
            </a:r>
            <a:r>
              <a:rPr lang="fr-FR" sz="2400" b="1" dirty="0" smtClean="0">
                <a:latin typeface="+mj-lt"/>
                <a:cs typeface="Times" panose="02020603050405020304" pitchFamily="18" charset="0"/>
              </a:rPr>
              <a:t>Exercices d’application corrigés</a:t>
            </a:r>
            <a:endParaRPr lang="fr-FR" sz="2400" b="1" dirty="0">
              <a:latin typeface="+mj-lt"/>
              <a:cs typeface="Times" panose="02020603050405020304" pitchFamily="18" charset="0"/>
            </a:endParaRPr>
          </a:p>
        </p:txBody>
      </p:sp>
    </p:spTree>
    <p:extLst>
      <p:ext uri="{BB962C8B-B14F-4D97-AF65-F5344CB8AC3E}">
        <p14:creationId xmlns:p14="http://schemas.microsoft.com/office/powerpoint/2010/main" xmlns="" val="278803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543956" cy="1143000"/>
          </a:xfrm>
        </p:spPr>
        <p:txBody>
          <a:bodyPr>
            <a:normAutofit/>
          </a:bodyPr>
          <a:lstStyle/>
          <a:p>
            <a:pPr algn="l"/>
            <a:r>
              <a:rPr lang="fr-FR" sz="2000" b="1" u="sng" dirty="0" smtClean="0">
                <a:solidFill>
                  <a:srgbClr val="FF3399"/>
                </a:solidFill>
              </a:rPr>
              <a:t>Exemple :</a:t>
            </a:r>
            <a:r>
              <a:rPr lang="fr-FR" sz="1800" dirty="0" smtClean="0"/>
              <a:t/>
            </a:r>
            <a:br>
              <a:rPr lang="fr-FR" sz="1800" dirty="0" smtClean="0"/>
            </a:br>
            <a:r>
              <a:rPr lang="fr-FR" sz="1800" b="1" dirty="0" smtClean="0"/>
              <a:t>Soit la molécule du benzène :       </a:t>
            </a:r>
            <a:r>
              <a:rPr lang="fr-FR" sz="1800" dirty="0" smtClean="0"/>
              <a:t/>
            </a:r>
            <a:br>
              <a:rPr lang="fr-FR" sz="1800" dirty="0" smtClean="0"/>
            </a:br>
            <a:endParaRPr lang="fr-FR" sz="1800" dirty="0"/>
          </a:p>
        </p:txBody>
      </p:sp>
      <p:pic>
        <p:nvPicPr>
          <p:cNvPr id="3" name="Image 2"/>
          <p:cNvPicPr/>
          <p:nvPr/>
        </p:nvPicPr>
        <p:blipFill>
          <a:blip r:embed="rId2"/>
          <a:srcRect/>
          <a:stretch>
            <a:fillRect/>
          </a:stretch>
        </p:blipFill>
        <p:spPr bwMode="auto">
          <a:xfrm>
            <a:off x="4214810" y="214290"/>
            <a:ext cx="928694" cy="857256"/>
          </a:xfrm>
          <a:prstGeom prst="rect">
            <a:avLst/>
          </a:prstGeom>
          <a:noFill/>
          <a:ln w="9525">
            <a:noFill/>
            <a:miter lim="800000"/>
            <a:headEnd/>
            <a:tailEnd/>
          </a:ln>
        </p:spPr>
      </p:pic>
      <p:sp>
        <p:nvSpPr>
          <p:cNvPr id="164865" name="Rectangle 1"/>
          <p:cNvSpPr>
            <a:spLocks noChangeArrowheads="1"/>
          </p:cNvSpPr>
          <p:nvPr/>
        </p:nvSpPr>
        <p:spPr bwMode="auto">
          <a:xfrm>
            <a:off x="0" y="1071546"/>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s’attend à trouver deux types de liaisons de longues de liaisons différentes</a:t>
            </a:r>
          </a:p>
          <a:p>
            <a:pPr marL="0" marR="0" lvl="0" indent="0" algn="l" defTabSz="914400" rtl="0" eaLnBrk="1" fontAlgn="base" latinLnBrk="0" hangingPunct="1">
              <a:lnSpc>
                <a:spcPct val="100000"/>
              </a:lnSpc>
              <a:spcBef>
                <a:spcPct val="0"/>
              </a:spcBef>
              <a:spcAft>
                <a:spcPct val="0"/>
              </a:spcAft>
              <a:buClrTx/>
              <a:buSzTx/>
              <a:buFontTx/>
              <a:buNone/>
              <a:tabLst/>
            </a:pPr>
            <a:endParaRPr lang="fr-FR" b="1" dirty="0" smtClean="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b="1" dirty="0" smtClean="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b="1" dirty="0" smtClean="0">
              <a:ea typeface="Times New Roman" pitchFamily="18" charset="0"/>
              <a:cs typeface="Arial" pitchFamily="34" charset="0"/>
            </a:endParaRPr>
          </a:p>
          <a:p>
            <a:r>
              <a:rPr lang="fr-FR" b="1" dirty="0" smtClean="0"/>
              <a:t>Mais expérimentalement, on trouve que toutes les longueurs de liaison du benzène sont identiques et leur valeur est moyenne entre ces deux valeurs (C  ─  C = 140 pm).</a:t>
            </a:r>
            <a:endParaRPr lang="fr-FR" dirty="0" smtClean="0"/>
          </a:p>
          <a:p>
            <a:r>
              <a:rPr lang="fr-FR" b="1" dirty="0" smtClean="0"/>
              <a:t>Le modèle de Lewis ne permet pas d’expliquer ce phénomène !!</a:t>
            </a:r>
          </a:p>
          <a:p>
            <a:r>
              <a:rPr lang="fr-FR" b="1" dirty="0" smtClean="0"/>
              <a:t>Ce modèle classique doit donc être complété par l’introduction d’un nouveau concept appelé « la délocalisation électronique ».</a:t>
            </a:r>
            <a:endParaRPr lang="fr-FR" dirty="0" smtClean="0"/>
          </a:p>
          <a:p>
            <a:r>
              <a:rPr lang="fr-FR" b="1" dirty="0" smtClean="0"/>
              <a:t>En effet, dans certaines molécules il existe des électrons qui ne restent pas figés au niveau de certaines liaisons ou de certains atomes, mais au contraire ils sont partagés ou conjugués entre plusieurs atomes de la molécule. Cette délocalisation électronique a des conséquences très importantes sur la géométrie, la stabilité et la réactivité.</a:t>
            </a:r>
            <a:endParaRPr lang="fr-FR" dirty="0" smtClean="0"/>
          </a:p>
          <a:p>
            <a:r>
              <a:rPr lang="fr-FR" b="1" dirty="0" smtClean="0"/>
              <a:t>Lors du déplacement des électrons conjugués dans la molécule, celle-ci passe par plusieurs formes appelées « formes limites ou formes mésomères ».</a:t>
            </a:r>
            <a:endParaRPr lang="fr-FR" dirty="0" smtClean="0"/>
          </a:p>
          <a:p>
            <a:endParaRPr lang="fr-FR"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sp>
        <p:nvSpPr>
          <p:cNvPr id="6" name="Rectangle 5"/>
          <p:cNvSpPr/>
          <p:nvPr/>
        </p:nvSpPr>
        <p:spPr>
          <a:xfrm>
            <a:off x="5286380" y="1785926"/>
            <a:ext cx="2877198" cy="369332"/>
          </a:xfrm>
          <a:prstGeom prst="rect">
            <a:avLst/>
          </a:prstGeom>
        </p:spPr>
        <p:txBody>
          <a:bodyPr wrap="none">
            <a:spAutoFit/>
          </a:bodyPr>
          <a:lstStyle/>
          <a:p>
            <a:r>
              <a:rPr lang="fr-FR" b="1" dirty="0" smtClean="0"/>
              <a:t>1pm (pico mètre)  =  10</a:t>
            </a:r>
            <a:r>
              <a:rPr lang="fr-FR" b="1" baseline="30000" dirty="0" smtClean="0"/>
              <a:t> -12</a:t>
            </a:r>
            <a:r>
              <a:rPr lang="fr-FR" b="1" dirty="0" smtClean="0"/>
              <a:t> m</a:t>
            </a:r>
            <a:endParaRPr lang="fr-FR" dirty="0"/>
          </a:p>
        </p:txBody>
      </p:sp>
      <p:pic>
        <p:nvPicPr>
          <p:cNvPr id="164867" name="Picture 3"/>
          <p:cNvPicPr>
            <a:picLocks noChangeAspect="1" noChangeArrowheads="1"/>
          </p:cNvPicPr>
          <p:nvPr/>
        </p:nvPicPr>
        <p:blipFill>
          <a:blip r:embed="rId3"/>
          <a:srcRect/>
          <a:stretch>
            <a:fillRect/>
          </a:stretch>
        </p:blipFill>
        <p:spPr bwMode="auto">
          <a:xfrm>
            <a:off x="1785918" y="1500174"/>
            <a:ext cx="2571768" cy="107157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0" y="214290"/>
            <a:ext cx="885828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Remarque: </a:t>
            </a:r>
            <a:r>
              <a:rPr kumimoji="0" lang="fr-FR" b="1" i="0" u="none" strike="noStrike" cap="none" normalizeH="0" baseline="0" dirty="0" smtClean="0">
                <a:ln>
                  <a:noFill/>
                </a:ln>
                <a:solidFill>
                  <a:schemeClr val="tx1"/>
                </a:solidFill>
                <a:effectLst/>
                <a:ea typeface="Times New Roman" pitchFamily="18" charset="0"/>
                <a:cs typeface="Arial" pitchFamily="34" charset="0"/>
              </a:rPr>
              <a:t>Pour un compose donné, plus le nombre de formules mésomères est élevé, plus la stabilité est grande.</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mésomérie permet de décrire la délocalisation des électrons π, des doublets d'électrons libres n et des charges dans les molécules conjuguées.</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Remarque : </a:t>
            </a:r>
            <a:r>
              <a:rPr kumimoji="0" lang="fr-FR" b="1" i="0" u="none" strike="noStrike" cap="none" normalizeH="0" baseline="0" dirty="0" smtClean="0">
                <a:ln>
                  <a:noFill/>
                </a:ln>
                <a:solidFill>
                  <a:schemeClr val="tx1"/>
                </a:solidFill>
                <a:effectLst/>
                <a:ea typeface="Times New Roman" pitchFamily="18" charset="0"/>
                <a:cs typeface="Arial" pitchFamily="34" charset="0"/>
              </a:rPr>
              <a:t>la conjugaison est l’alternance entre double et simple liaison dans les molécules insaturées.</a:t>
            </a:r>
          </a:p>
          <a:p>
            <a:pPr algn="justLow" eaLnBrk="0" fontAlgn="base" hangingPunct="0">
              <a:spcBef>
                <a:spcPct val="0"/>
              </a:spcBef>
              <a:spcAft>
                <a:spcPct val="0"/>
              </a:spcAft>
            </a:pPr>
            <a:r>
              <a:rPr lang="fr-FR" b="1" dirty="0" smtClean="0"/>
              <a:t>Dans les systèmes conjugués, on parle de mésomérie lorsque dans une structure de Lewis, on a l’un des cas suivants :</a:t>
            </a:r>
            <a:endParaRPr lang="fr-FR" dirty="0" smtClean="0"/>
          </a:p>
          <a:p>
            <a:pPr algn="justLow" eaLnBrk="0" fontAlgn="base" hangingPunct="0">
              <a:spcBef>
                <a:spcPct val="0"/>
              </a:spcBef>
              <a:spcAft>
                <a:spcPct val="0"/>
              </a:spcAft>
            </a:pPr>
            <a:r>
              <a:rPr lang="fr-FR" b="1" dirty="0" smtClean="0">
                <a:solidFill>
                  <a:srgbClr val="FF3399"/>
                </a:solidFill>
              </a:rPr>
              <a:t>        1)  Une alternance liaison π  ─ liaison simple σ ─ liaison π</a:t>
            </a:r>
            <a:r>
              <a:rPr lang="fr-FR" b="1" dirty="0" smtClean="0"/>
              <a:t> </a:t>
            </a:r>
          </a:p>
          <a:p>
            <a:r>
              <a:rPr lang="fr-FR" b="1" dirty="0" smtClean="0"/>
              <a:t> </a:t>
            </a:r>
            <a:endParaRPr lang="fr-FR" dirty="0" smtClean="0"/>
          </a:p>
          <a:p>
            <a:r>
              <a:rPr lang="fr-FR" b="1" u="sng" dirty="0" smtClean="0">
                <a:solidFill>
                  <a:srgbClr val="FF3399"/>
                </a:solidFill>
              </a:rPr>
              <a:t>Exemple :</a:t>
            </a:r>
          </a:p>
          <a:p>
            <a:endParaRPr lang="fr-FR" b="1" dirty="0" smtClean="0">
              <a:solidFill>
                <a:srgbClr val="FF3399"/>
              </a:solidFill>
            </a:endParaRPr>
          </a:p>
          <a:p>
            <a:endParaRPr lang="fr-FR" b="1" dirty="0" smtClean="0">
              <a:solidFill>
                <a:srgbClr val="FF3399"/>
              </a:solidFill>
            </a:endParaRPr>
          </a:p>
          <a:p>
            <a:r>
              <a:rPr lang="fr-FR" b="1" dirty="0" smtClean="0"/>
              <a:t>Ici les formes limites s’écrit :</a:t>
            </a:r>
          </a:p>
          <a:p>
            <a:endParaRPr lang="fr-FR" b="1" dirty="0" smtClean="0"/>
          </a:p>
          <a:p>
            <a:endParaRPr lang="fr-FR" b="1" dirty="0" smtClean="0"/>
          </a:p>
          <a:p>
            <a:endParaRPr lang="fr-FR" dirty="0" smtClean="0"/>
          </a:p>
          <a:p>
            <a:r>
              <a:rPr lang="fr-FR" b="1" dirty="0" smtClean="0"/>
              <a:t>L’électron (de la liaison π) du carbone se déplace vers le carbone 3. On ne peut pas s’arrêter à la  première flèche car le carbone 3 va avoir 5 liaisons et de ce fait on doit casser une liaison de ce carbone et bien sure on choisira une liaison π qui est plus faible. D’où la présence de deux flèches.</a:t>
            </a:r>
          </a:p>
          <a:p>
            <a:endParaRPr lang="fr-FR" dirty="0" smtClean="0">
              <a:solidFill>
                <a:srgbClr val="FF3399"/>
              </a:solidFill>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3" name="Image 2"/>
          <p:cNvPicPr/>
          <p:nvPr/>
        </p:nvPicPr>
        <p:blipFill>
          <a:blip r:embed="rId2"/>
          <a:srcRect/>
          <a:stretch>
            <a:fillRect/>
          </a:stretch>
        </p:blipFill>
        <p:spPr bwMode="auto">
          <a:xfrm>
            <a:off x="2428860" y="2928934"/>
            <a:ext cx="4714908" cy="857256"/>
          </a:xfrm>
          <a:prstGeom prst="rect">
            <a:avLst/>
          </a:prstGeom>
          <a:noFill/>
          <a:ln w="9525">
            <a:noFill/>
            <a:miter lim="800000"/>
            <a:headEnd/>
            <a:tailEnd/>
          </a:ln>
        </p:spPr>
      </p:pic>
      <p:pic>
        <p:nvPicPr>
          <p:cNvPr id="4" name="Image 3"/>
          <p:cNvPicPr/>
          <p:nvPr/>
        </p:nvPicPr>
        <p:blipFill>
          <a:blip r:embed="rId3"/>
          <a:srcRect/>
          <a:stretch>
            <a:fillRect/>
          </a:stretch>
        </p:blipFill>
        <p:spPr bwMode="auto">
          <a:xfrm>
            <a:off x="3286116" y="3857628"/>
            <a:ext cx="4143404" cy="92869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0" y="14285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peut schématiser ce déplacement par :</a:t>
            </a:r>
          </a:p>
          <a:p>
            <a:pPr marL="0" marR="0" lvl="0" indent="0" algn="justLow" defTabSz="914400" rtl="0" eaLnBrk="1" fontAlgn="base" latinLnBrk="0" hangingPunct="1">
              <a:lnSpc>
                <a:spcPct val="100000"/>
              </a:lnSpc>
              <a:spcBef>
                <a:spcPct val="0"/>
              </a:spcBef>
              <a:spcAft>
                <a:spcPct val="0"/>
              </a:spcAft>
              <a:buClrTx/>
              <a:buSzTx/>
              <a:buFontTx/>
              <a:buNone/>
              <a:tabLst/>
            </a:pPr>
            <a:endParaRPr lang="fr-FR" b="1" dirty="0" smtClean="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b="1" dirty="0" smtClean="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b="1" dirty="0" smtClean="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r>
              <a:rPr lang="fr-FR" b="1" dirty="0" smtClean="0"/>
              <a:t>L’électron π du C</a:t>
            </a:r>
            <a:r>
              <a:rPr lang="fr-FR" b="1" baseline="-25000" dirty="0" smtClean="0"/>
              <a:t>1</a:t>
            </a:r>
            <a:r>
              <a:rPr lang="fr-FR" b="1" dirty="0" smtClean="0"/>
              <a:t> sera donné au C</a:t>
            </a:r>
            <a:r>
              <a:rPr lang="fr-FR" b="1" baseline="-25000" dirty="0" smtClean="0"/>
              <a:t>3</a:t>
            </a:r>
            <a:r>
              <a:rPr lang="fr-FR" b="1" dirty="0" smtClean="0"/>
              <a:t> et le C</a:t>
            </a:r>
            <a:r>
              <a:rPr lang="fr-FR" b="1" baseline="-25000" dirty="0" smtClean="0"/>
              <a:t>3</a:t>
            </a:r>
            <a:r>
              <a:rPr lang="fr-FR" b="1" dirty="0" smtClean="0"/>
              <a:t> donnera à son tour son électron π au C</a:t>
            </a:r>
            <a:r>
              <a:rPr lang="fr-FR" b="1" baseline="-25000" dirty="0" smtClean="0"/>
              <a:t>4</a:t>
            </a:r>
            <a:r>
              <a:rPr lang="fr-FR" b="1" dirty="0" smtClean="0"/>
              <a:t> pour éviter au carbone C</a:t>
            </a:r>
            <a:r>
              <a:rPr lang="fr-FR" b="1" baseline="-25000" dirty="0" smtClean="0"/>
              <a:t>3</a:t>
            </a:r>
            <a:r>
              <a:rPr lang="fr-FR" b="1" dirty="0" smtClean="0"/>
              <a:t> d’avoir 5 liaisons. Donc le C</a:t>
            </a:r>
            <a:r>
              <a:rPr lang="fr-FR" b="1" baseline="-25000" dirty="0" smtClean="0"/>
              <a:t>1</a:t>
            </a:r>
            <a:r>
              <a:rPr lang="fr-FR" b="1" dirty="0" smtClean="0"/>
              <a:t> a perdu un électron π (charge +) et le C</a:t>
            </a:r>
            <a:r>
              <a:rPr lang="fr-FR" b="1" baseline="-25000" dirty="0" smtClean="0"/>
              <a:t>4</a:t>
            </a:r>
            <a:r>
              <a:rPr lang="fr-FR" b="1" dirty="0" smtClean="0"/>
              <a:t>a gagné un électron π (chargé -).</a:t>
            </a:r>
          </a:p>
          <a:p>
            <a:r>
              <a:rPr lang="fr-FR" b="1" dirty="0" smtClean="0"/>
              <a:t>On voit que se schéma montre que la liaison π existe entre tous les carbones de cette molécule. Dans elle est délocalisée ou conjuguer entre ces carbones.</a:t>
            </a:r>
          </a:p>
          <a:p>
            <a:pPr algn="justLow" fontAlgn="base">
              <a:spcBef>
                <a:spcPct val="0"/>
              </a:spcBef>
              <a:spcAft>
                <a:spcPct val="0"/>
              </a:spcAft>
            </a:pPr>
            <a:r>
              <a:rPr lang="fr-FR" b="1" dirty="0" smtClean="0">
                <a:solidFill>
                  <a:srgbClr val="FF3399"/>
                </a:solidFill>
              </a:rPr>
              <a:t>         2)  Une alternance doublet n ─ liaison simple σ  ─ liaison π</a:t>
            </a:r>
          </a:p>
          <a:p>
            <a:pPr algn="justLow" fontAlgn="base">
              <a:spcBef>
                <a:spcPct val="0"/>
              </a:spcBef>
              <a:spcAft>
                <a:spcPct val="0"/>
              </a:spcAft>
            </a:pPr>
            <a:r>
              <a:rPr lang="fr-FR" b="1" u="sng" dirty="0" smtClean="0">
                <a:solidFill>
                  <a:srgbClr val="FF3399"/>
                </a:solidFill>
              </a:rPr>
              <a:t>Exemple :</a:t>
            </a: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r>
              <a:rPr lang="fr-FR" b="1" dirty="0" smtClean="0"/>
              <a:t>Ici la forme limite s’écrit :</a:t>
            </a:r>
            <a:endParaRPr lang="fr-FR" b="1" u="sng" dirty="0" smtClean="0">
              <a:solidFill>
                <a:srgbClr val="FF3399"/>
              </a:solidFill>
            </a:endParaRPr>
          </a:p>
          <a:p>
            <a:pPr algn="justLow" fontAlgn="base">
              <a:spcBef>
                <a:spcPct val="0"/>
              </a:spcBef>
              <a:spcAft>
                <a:spcPct val="0"/>
              </a:spcAft>
            </a:pPr>
            <a:endParaRPr lang="fr-FR" b="1" dirty="0" smtClean="0">
              <a:solidFill>
                <a:srgbClr val="FF3399"/>
              </a:solidFill>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3" name="Image 2"/>
          <p:cNvPicPr/>
          <p:nvPr/>
        </p:nvPicPr>
        <p:blipFill>
          <a:blip r:embed="rId2"/>
          <a:srcRect/>
          <a:stretch>
            <a:fillRect/>
          </a:stretch>
        </p:blipFill>
        <p:spPr bwMode="auto">
          <a:xfrm>
            <a:off x="1785918" y="714356"/>
            <a:ext cx="5715000" cy="1057275"/>
          </a:xfrm>
          <a:prstGeom prst="rect">
            <a:avLst/>
          </a:prstGeom>
          <a:noFill/>
          <a:ln w="9525">
            <a:noFill/>
            <a:miter lim="800000"/>
            <a:headEnd/>
            <a:tailEnd/>
          </a:ln>
        </p:spPr>
      </p:pic>
      <p:pic>
        <p:nvPicPr>
          <p:cNvPr id="4" name="Image 3"/>
          <p:cNvPicPr/>
          <p:nvPr/>
        </p:nvPicPr>
        <p:blipFill>
          <a:blip r:embed="rId3"/>
          <a:srcRect/>
          <a:stretch>
            <a:fillRect/>
          </a:stretch>
        </p:blipFill>
        <p:spPr bwMode="auto">
          <a:xfrm>
            <a:off x="2928926" y="3857628"/>
            <a:ext cx="2714644" cy="714380"/>
          </a:xfrm>
          <a:prstGeom prst="rect">
            <a:avLst/>
          </a:prstGeom>
          <a:noFill/>
          <a:ln w="9525">
            <a:noFill/>
            <a:miter lim="800000"/>
            <a:headEnd/>
            <a:tailEnd/>
          </a:ln>
        </p:spPr>
      </p:pic>
      <p:pic>
        <p:nvPicPr>
          <p:cNvPr id="5" name="Image 4"/>
          <p:cNvPicPr/>
          <p:nvPr/>
        </p:nvPicPr>
        <p:blipFill>
          <a:blip r:embed="rId4"/>
          <a:srcRect/>
          <a:stretch>
            <a:fillRect/>
          </a:stretch>
        </p:blipFill>
        <p:spPr bwMode="auto">
          <a:xfrm>
            <a:off x="3214678" y="5000636"/>
            <a:ext cx="3643338" cy="121444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0" y="214291"/>
            <a:ext cx="900115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lang="fr-FR" sz="1200" b="1" dirty="0" smtClean="0">
                <a:latin typeface="Cambria" pitchFamily="18" charset="0"/>
                <a:ea typeface="Times New Roman" pitchFamily="18" charset="0"/>
                <a:cs typeface="Arial" pitchFamily="34" charset="0"/>
              </a:rPr>
              <a:t>            </a:t>
            </a:r>
            <a:r>
              <a:rPr lang="fr-FR" b="1" dirty="0" smtClean="0">
                <a:solidFill>
                  <a:srgbClr val="FF3399"/>
                </a:solidFill>
                <a:ea typeface="Times New Roman" pitchFamily="18" charset="0"/>
                <a:cs typeface="Arial" pitchFamily="34" charset="0"/>
              </a:rPr>
              <a:t>3)  </a:t>
            </a:r>
            <a:r>
              <a:rPr kumimoji="0" lang="fr-FR" b="1" i="0" u="none" strike="noStrike" cap="none" normalizeH="0" baseline="0" dirty="0" smtClean="0">
                <a:ln>
                  <a:noFill/>
                </a:ln>
                <a:solidFill>
                  <a:srgbClr val="FF3399"/>
                </a:solidFill>
                <a:effectLst/>
                <a:ea typeface="Times New Roman" pitchFamily="18" charset="0"/>
                <a:cs typeface="Arial" pitchFamily="34" charset="0"/>
              </a:rPr>
              <a:t>Une alternance Charge négative (─) – liaison simple σ – liaison π </a:t>
            </a:r>
          </a:p>
          <a:p>
            <a:pPr algn="justLow" fontAlgn="base">
              <a:spcBef>
                <a:spcPct val="0"/>
              </a:spcBef>
              <a:spcAft>
                <a:spcPct val="0"/>
              </a:spcAft>
            </a:pPr>
            <a:r>
              <a:rPr lang="fr-FR" b="1" u="sng" dirty="0" smtClean="0">
                <a:solidFill>
                  <a:srgbClr val="FF3399"/>
                </a:solidFill>
              </a:rPr>
              <a:t>Exemple :</a:t>
            </a: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r>
              <a:rPr lang="fr-FR" b="1" dirty="0" smtClean="0"/>
              <a:t>Ici la charge négative est toujours accompagnée par la formation d’un doublet sur l’ion  chargé moins. Donc la charge moins se comporte comme un doublet.</a:t>
            </a:r>
          </a:p>
          <a:p>
            <a:pPr algn="justLow" fontAlgn="base">
              <a:spcBef>
                <a:spcPct val="0"/>
              </a:spcBef>
              <a:spcAft>
                <a:spcPct val="0"/>
              </a:spcAft>
            </a:pPr>
            <a:r>
              <a:rPr lang="fr-FR" b="1" dirty="0" smtClean="0"/>
              <a:t>La forme limite s’écrit :</a:t>
            </a:r>
          </a:p>
          <a:p>
            <a:pPr algn="justLow" fontAlgn="base">
              <a:spcBef>
                <a:spcPct val="0"/>
              </a:spcBef>
              <a:spcAft>
                <a:spcPct val="0"/>
              </a:spcAft>
            </a:pPr>
            <a:endParaRPr lang="fr-FR" b="1" dirty="0" smtClean="0"/>
          </a:p>
          <a:p>
            <a:pPr algn="justLow" fontAlgn="base">
              <a:spcBef>
                <a:spcPct val="0"/>
              </a:spcBef>
              <a:spcAft>
                <a:spcPct val="0"/>
              </a:spcAft>
            </a:pPr>
            <a:endParaRPr lang="fr-FR" b="1" dirty="0" smtClean="0"/>
          </a:p>
          <a:p>
            <a:pPr algn="justLow" fontAlgn="base">
              <a:spcBef>
                <a:spcPct val="0"/>
              </a:spcBef>
              <a:spcAft>
                <a:spcPct val="0"/>
              </a:spcAft>
            </a:pPr>
            <a:endParaRPr lang="fr-FR" b="1" dirty="0" smtClean="0"/>
          </a:p>
          <a:p>
            <a:pPr lvl="0" algn="justLow" fontAlgn="base">
              <a:spcBef>
                <a:spcPct val="0"/>
              </a:spcBef>
              <a:spcAft>
                <a:spcPct val="0"/>
              </a:spcAft>
            </a:pPr>
            <a:r>
              <a:rPr lang="fr-FR" b="1" dirty="0" smtClean="0">
                <a:solidFill>
                  <a:srgbClr val="FF3399"/>
                </a:solidFill>
              </a:rPr>
              <a:t>       4)   Une alternance liaison π – liaison simple σ – case vide ou ( vacante) (□)</a:t>
            </a:r>
            <a:endParaRPr lang="fr-FR" b="1" dirty="0" smtClean="0"/>
          </a:p>
          <a:p>
            <a:pPr algn="justLow" fontAlgn="base">
              <a:spcBef>
                <a:spcPct val="0"/>
              </a:spcBef>
              <a:spcAft>
                <a:spcPct val="0"/>
              </a:spcAft>
            </a:pPr>
            <a:r>
              <a:rPr lang="fr-FR" b="1" u="sng" dirty="0" smtClean="0">
                <a:solidFill>
                  <a:srgbClr val="FF3399"/>
                </a:solidFill>
              </a:rPr>
              <a:t>Exemple :</a:t>
            </a: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r>
              <a:rPr lang="fr-FR" b="1" dirty="0" smtClean="0"/>
              <a:t>La forme limite s’écrit :</a:t>
            </a:r>
          </a:p>
          <a:p>
            <a:pPr algn="justLow" fontAlgn="base">
              <a:spcBef>
                <a:spcPct val="0"/>
              </a:spcBef>
              <a:spcAft>
                <a:spcPct val="0"/>
              </a:spcAft>
            </a:pPr>
            <a:endParaRPr lang="fr-FR" b="1" dirty="0" smtClean="0"/>
          </a:p>
          <a:p>
            <a:pPr algn="justLow" fontAlgn="base">
              <a:spcBef>
                <a:spcPct val="0"/>
              </a:spcBef>
              <a:spcAft>
                <a:spcPct val="0"/>
              </a:spcAft>
            </a:pPr>
            <a:endParaRPr lang="fr-FR" b="1" dirty="0" smtClean="0"/>
          </a:p>
          <a:p>
            <a:pPr algn="justLow" fontAlgn="base">
              <a:spcBef>
                <a:spcPct val="0"/>
              </a:spcBef>
              <a:spcAft>
                <a:spcPct val="0"/>
              </a:spcAft>
            </a:pPr>
            <a:endParaRPr lang="fr-FR" b="1" dirty="0" smtClean="0"/>
          </a:p>
          <a:p>
            <a:pPr algn="justLow" fontAlgn="base">
              <a:spcBef>
                <a:spcPct val="0"/>
              </a:spcBef>
              <a:spcAft>
                <a:spcPct val="0"/>
              </a:spcAft>
            </a:pPr>
            <a:r>
              <a:rPr lang="fr-FR" b="1" dirty="0" smtClean="0"/>
              <a:t>La formation d’une charge plus est toujours accompagnée par la formation d’une case vide sur l’ion chargé plus.</a:t>
            </a:r>
          </a:p>
          <a:p>
            <a:pPr algn="justLow" fontAlgn="base">
              <a:spcBef>
                <a:spcPct val="0"/>
              </a:spcBef>
              <a:spcAft>
                <a:spcPct val="0"/>
              </a:spcAft>
            </a:pPr>
            <a:endParaRPr lang="fr-FR" b="1" dirty="0" smtClean="0"/>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dirty="0" smtClean="0"/>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marL="0" marR="0" lvl="0" indent="0" algn="justLow"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rgbClr val="FF3399"/>
              </a:solidFill>
              <a:effectLst/>
              <a:cs typeface="Arial" pitchFamily="34" charset="0"/>
            </a:endParaRPr>
          </a:p>
        </p:txBody>
      </p:sp>
      <p:pic>
        <p:nvPicPr>
          <p:cNvPr id="3" name="Image 2"/>
          <p:cNvPicPr/>
          <p:nvPr/>
        </p:nvPicPr>
        <p:blipFill>
          <a:blip r:embed="rId2"/>
          <a:srcRect/>
          <a:stretch>
            <a:fillRect/>
          </a:stretch>
        </p:blipFill>
        <p:spPr bwMode="auto">
          <a:xfrm>
            <a:off x="2428860" y="785794"/>
            <a:ext cx="2643206" cy="785818"/>
          </a:xfrm>
          <a:prstGeom prst="rect">
            <a:avLst/>
          </a:prstGeom>
          <a:noFill/>
          <a:ln w="9525">
            <a:noFill/>
            <a:miter lim="800000"/>
            <a:headEnd/>
            <a:tailEnd/>
          </a:ln>
        </p:spPr>
      </p:pic>
      <p:pic>
        <p:nvPicPr>
          <p:cNvPr id="4" name="Image 3"/>
          <p:cNvPicPr/>
          <p:nvPr/>
        </p:nvPicPr>
        <p:blipFill>
          <a:blip r:embed="rId3"/>
          <a:srcRect/>
          <a:stretch>
            <a:fillRect/>
          </a:stretch>
        </p:blipFill>
        <p:spPr bwMode="auto">
          <a:xfrm>
            <a:off x="3286116" y="2428868"/>
            <a:ext cx="3286148" cy="928694"/>
          </a:xfrm>
          <a:prstGeom prst="rect">
            <a:avLst/>
          </a:prstGeom>
          <a:noFill/>
          <a:ln w="9525">
            <a:noFill/>
            <a:miter lim="800000"/>
            <a:headEnd/>
            <a:tailEnd/>
          </a:ln>
        </p:spPr>
      </p:pic>
      <p:pic>
        <p:nvPicPr>
          <p:cNvPr id="5" name="Image 4"/>
          <p:cNvPicPr/>
          <p:nvPr/>
        </p:nvPicPr>
        <p:blipFill>
          <a:blip r:embed="rId4"/>
          <a:srcRect/>
          <a:stretch>
            <a:fillRect/>
          </a:stretch>
        </p:blipFill>
        <p:spPr bwMode="auto">
          <a:xfrm>
            <a:off x="3143240" y="3714752"/>
            <a:ext cx="1857388" cy="500066"/>
          </a:xfrm>
          <a:prstGeom prst="rect">
            <a:avLst/>
          </a:prstGeom>
          <a:noFill/>
          <a:ln w="9525">
            <a:noFill/>
            <a:miter lim="800000"/>
            <a:headEnd/>
            <a:tailEnd/>
          </a:ln>
        </p:spPr>
      </p:pic>
      <p:pic>
        <p:nvPicPr>
          <p:cNvPr id="6" name="Image 5"/>
          <p:cNvPicPr/>
          <p:nvPr/>
        </p:nvPicPr>
        <p:blipFill>
          <a:blip r:embed="rId5"/>
          <a:srcRect/>
          <a:stretch>
            <a:fillRect/>
          </a:stretch>
        </p:blipFill>
        <p:spPr bwMode="auto">
          <a:xfrm>
            <a:off x="3643306" y="4572008"/>
            <a:ext cx="3357586" cy="7143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0" y="142852"/>
            <a:ext cx="9001156" cy="81253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1200" b="1" i="0" u="none" strike="noStrike" cap="none" normalizeH="0" baseline="0" dirty="0" smtClean="0">
                <a:ln>
                  <a:noFill/>
                </a:ln>
                <a:solidFill>
                  <a:srgbClr val="FF3399"/>
                </a:solidFill>
                <a:effectLst/>
                <a:latin typeface="Cambria" pitchFamily="18" charset="0"/>
                <a:ea typeface="Times New Roman" pitchFamily="18" charset="0"/>
                <a:cs typeface="Arial" pitchFamily="34" charset="0"/>
              </a:rPr>
              <a:t>          </a:t>
            </a:r>
            <a:r>
              <a:rPr kumimoji="0" lang="fr-FR" b="1" i="0" u="none" strike="noStrike" cap="none" normalizeH="0" baseline="0" dirty="0" smtClean="0">
                <a:ln>
                  <a:noFill/>
                </a:ln>
                <a:solidFill>
                  <a:srgbClr val="FF3399"/>
                </a:solidFill>
                <a:effectLst/>
                <a:ea typeface="Times New Roman" pitchFamily="18" charset="0"/>
                <a:cs typeface="Arial" pitchFamily="34" charset="0"/>
              </a:rPr>
              <a:t>5)   Une alternance liaison π – liaison simple σ – charge positive (+)</a:t>
            </a:r>
          </a:p>
          <a:p>
            <a:pPr algn="justLow" fontAlgn="base">
              <a:spcBef>
                <a:spcPct val="0"/>
              </a:spcBef>
              <a:spcAft>
                <a:spcPct val="0"/>
              </a:spcAft>
            </a:pPr>
            <a:r>
              <a:rPr lang="fr-FR" b="1" u="sng" dirty="0" smtClean="0">
                <a:solidFill>
                  <a:srgbClr val="FF3399"/>
                </a:solidFill>
              </a:rPr>
              <a:t>Exemple :</a:t>
            </a: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r>
              <a:rPr lang="fr-FR" b="1" dirty="0" smtClean="0"/>
              <a:t>La forme limite s’écrit :</a:t>
            </a:r>
          </a:p>
          <a:p>
            <a:pPr algn="justLow" fontAlgn="base">
              <a:spcBef>
                <a:spcPct val="0"/>
              </a:spcBef>
              <a:spcAft>
                <a:spcPct val="0"/>
              </a:spcAft>
            </a:pPr>
            <a:endParaRPr lang="fr-FR" b="1" dirty="0" smtClean="0"/>
          </a:p>
          <a:p>
            <a:pPr algn="justLow" fontAlgn="base">
              <a:spcBef>
                <a:spcPct val="0"/>
              </a:spcBef>
              <a:spcAft>
                <a:spcPct val="0"/>
              </a:spcAft>
            </a:pPr>
            <a:endParaRPr lang="fr-FR" b="1" dirty="0" smtClean="0"/>
          </a:p>
          <a:p>
            <a:pPr algn="justLow" fontAlgn="base">
              <a:spcBef>
                <a:spcPct val="0"/>
              </a:spcBef>
              <a:spcAft>
                <a:spcPct val="0"/>
              </a:spcAft>
            </a:pPr>
            <a:endParaRPr lang="fr-FR" b="1" dirty="0" smtClean="0"/>
          </a:p>
          <a:p>
            <a:pPr lvl="0" algn="justLow" fontAlgn="base">
              <a:spcBef>
                <a:spcPct val="0"/>
              </a:spcBef>
              <a:spcAft>
                <a:spcPct val="0"/>
              </a:spcAft>
            </a:pPr>
            <a:r>
              <a:rPr lang="fr-FR" b="1" dirty="0" smtClean="0">
                <a:solidFill>
                  <a:srgbClr val="FF3399"/>
                </a:solidFill>
              </a:rPr>
              <a:t>         </a:t>
            </a:r>
          </a:p>
          <a:p>
            <a:pPr lvl="0" algn="justLow" fontAlgn="base">
              <a:spcBef>
                <a:spcPct val="0"/>
              </a:spcBef>
              <a:spcAft>
                <a:spcPct val="0"/>
              </a:spcAft>
            </a:pPr>
            <a:r>
              <a:rPr lang="fr-FR" b="1" dirty="0" smtClean="0">
                <a:solidFill>
                  <a:srgbClr val="FF3399"/>
                </a:solidFill>
              </a:rPr>
              <a:t>6)  Une alternance case vide – liaison σ – doublet n</a:t>
            </a:r>
          </a:p>
          <a:p>
            <a:pPr algn="justLow" fontAlgn="base">
              <a:spcBef>
                <a:spcPct val="0"/>
              </a:spcBef>
              <a:spcAft>
                <a:spcPct val="0"/>
              </a:spcAft>
            </a:pPr>
            <a:r>
              <a:rPr lang="fr-FR" b="1" u="sng" dirty="0" smtClean="0">
                <a:solidFill>
                  <a:srgbClr val="FF3399"/>
                </a:solidFill>
              </a:rPr>
              <a:t>Exemple :</a:t>
            </a: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algn="justLow" fontAlgn="base">
              <a:spcBef>
                <a:spcPct val="0"/>
              </a:spcBef>
              <a:spcAft>
                <a:spcPct val="0"/>
              </a:spcAft>
            </a:pPr>
            <a:r>
              <a:rPr lang="fr-FR" b="1" dirty="0" smtClean="0"/>
              <a:t>On peut imaginer le contraire : </a:t>
            </a:r>
            <a:r>
              <a:rPr lang="fr-FR" b="1" dirty="0" smtClean="0">
                <a:solidFill>
                  <a:srgbClr val="FF3399"/>
                </a:solidFill>
              </a:rPr>
              <a:t>charge positif – liaison σ – liaison négative</a:t>
            </a:r>
          </a:p>
          <a:p>
            <a:pPr algn="justLow" fontAlgn="base">
              <a:spcBef>
                <a:spcPct val="0"/>
              </a:spcBef>
              <a:spcAft>
                <a:spcPct val="0"/>
              </a:spcAft>
            </a:pPr>
            <a:endParaRPr lang="fr-FR" b="1" dirty="0" smtClean="0">
              <a:solidFill>
                <a:srgbClr val="FF3399"/>
              </a:solidFill>
            </a:endParaRPr>
          </a:p>
          <a:p>
            <a:pPr algn="justLow" fontAlgn="base">
              <a:spcBef>
                <a:spcPct val="0"/>
              </a:spcBef>
              <a:spcAft>
                <a:spcPct val="0"/>
              </a:spcAft>
            </a:pPr>
            <a:endParaRPr lang="fr-FR" b="1" dirty="0" smtClean="0">
              <a:solidFill>
                <a:srgbClr val="FF3399"/>
              </a:solidFill>
            </a:endParaRPr>
          </a:p>
          <a:p>
            <a:pPr algn="justLow" fontAlgn="base">
              <a:spcBef>
                <a:spcPct val="0"/>
              </a:spcBef>
              <a:spcAft>
                <a:spcPct val="0"/>
              </a:spcAft>
            </a:pPr>
            <a:endParaRPr lang="fr-FR" b="1" dirty="0" smtClean="0">
              <a:solidFill>
                <a:srgbClr val="FF3399"/>
              </a:solidFill>
            </a:endParaRPr>
          </a:p>
          <a:p>
            <a:r>
              <a:rPr lang="fr-FR" b="1" dirty="0" smtClean="0">
                <a:solidFill>
                  <a:srgbClr val="FF3399"/>
                </a:solidFill>
              </a:rPr>
              <a:t>Attention !</a:t>
            </a:r>
          </a:p>
          <a:p>
            <a:r>
              <a:rPr lang="fr-FR" b="1" dirty="0" smtClean="0"/>
              <a:t>Dans toutes les formes limites, vérifiez toujours que la charge totale de la molécule ou l’ion est conservée.</a:t>
            </a:r>
          </a:p>
          <a:p>
            <a:pPr algn="justLow" fontAlgn="base">
              <a:spcBef>
                <a:spcPct val="0"/>
              </a:spcBef>
              <a:spcAft>
                <a:spcPct val="0"/>
              </a:spcAft>
            </a:pPr>
            <a:endParaRPr lang="fr-FR" b="1" dirty="0" smtClean="0">
              <a:solidFill>
                <a:srgbClr val="FF3399"/>
              </a:solidFill>
            </a:endParaRPr>
          </a:p>
          <a:p>
            <a:pPr algn="justLow" fontAlgn="base">
              <a:spcBef>
                <a:spcPct val="0"/>
              </a:spcBef>
              <a:spcAft>
                <a:spcPct val="0"/>
              </a:spcAft>
            </a:pPr>
            <a:endParaRPr lang="fr-FR" b="1" u="sng" dirty="0" smtClean="0">
              <a:solidFill>
                <a:srgbClr val="FF3399"/>
              </a:solidFill>
            </a:endParaRPr>
          </a:p>
          <a:p>
            <a:pPr lvl="0" algn="justLow" fontAlgn="base">
              <a:spcBef>
                <a:spcPct val="0"/>
              </a:spcBef>
              <a:spcAft>
                <a:spcPct val="0"/>
              </a:spcAft>
            </a:pPr>
            <a:endParaRPr lang="fr-FR" b="1" dirty="0" smtClean="0">
              <a:solidFill>
                <a:srgbClr val="FF3399"/>
              </a:solidFill>
            </a:endParaRPr>
          </a:p>
          <a:p>
            <a:pPr algn="justLow" fontAlgn="base">
              <a:spcBef>
                <a:spcPct val="0"/>
              </a:spcBef>
              <a:spcAft>
                <a:spcPct val="0"/>
              </a:spcAft>
            </a:pPr>
            <a:endParaRPr lang="fr-FR" b="1" dirty="0" smtClean="0"/>
          </a:p>
          <a:p>
            <a:pPr algn="justLow" fontAlgn="base">
              <a:spcBef>
                <a:spcPct val="0"/>
              </a:spcBef>
              <a:spcAft>
                <a:spcPct val="0"/>
              </a:spcAft>
            </a:pPr>
            <a:endParaRPr lang="fr-FR" b="1" u="sng" dirty="0" smtClean="0">
              <a:solidFill>
                <a:srgbClr val="FF3399"/>
              </a:solidFill>
            </a:endParaRPr>
          </a:p>
          <a:p>
            <a:pPr marL="0" marR="0" lvl="0" indent="0" algn="justLow"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rgbClr val="FF3399"/>
              </a:solidFill>
              <a:effectLst/>
              <a:cs typeface="Arial" pitchFamily="34" charset="0"/>
            </a:endParaRPr>
          </a:p>
        </p:txBody>
      </p:sp>
      <p:pic>
        <p:nvPicPr>
          <p:cNvPr id="3" name="Image 2"/>
          <p:cNvPicPr/>
          <p:nvPr/>
        </p:nvPicPr>
        <p:blipFill>
          <a:blip r:embed="rId2"/>
          <a:srcRect/>
          <a:stretch>
            <a:fillRect/>
          </a:stretch>
        </p:blipFill>
        <p:spPr bwMode="auto">
          <a:xfrm>
            <a:off x="3143240" y="714356"/>
            <a:ext cx="3286148" cy="904875"/>
          </a:xfrm>
          <a:prstGeom prst="rect">
            <a:avLst/>
          </a:prstGeom>
          <a:noFill/>
          <a:ln w="9525">
            <a:noFill/>
            <a:miter lim="800000"/>
            <a:headEnd/>
            <a:tailEnd/>
          </a:ln>
        </p:spPr>
      </p:pic>
      <p:pic>
        <p:nvPicPr>
          <p:cNvPr id="4" name="Image 3"/>
          <p:cNvPicPr/>
          <p:nvPr/>
        </p:nvPicPr>
        <p:blipFill>
          <a:blip r:embed="rId3"/>
          <a:srcRect/>
          <a:stretch>
            <a:fillRect/>
          </a:stretch>
        </p:blipFill>
        <p:spPr bwMode="auto">
          <a:xfrm>
            <a:off x="3643306" y="2143116"/>
            <a:ext cx="3571900" cy="714380"/>
          </a:xfrm>
          <a:prstGeom prst="rect">
            <a:avLst/>
          </a:prstGeom>
          <a:noFill/>
          <a:ln w="9525">
            <a:noFill/>
            <a:miter lim="800000"/>
            <a:headEnd/>
            <a:tailEnd/>
          </a:ln>
        </p:spPr>
      </p:pic>
      <p:pic>
        <p:nvPicPr>
          <p:cNvPr id="5" name="Image 4"/>
          <p:cNvPicPr/>
          <p:nvPr/>
        </p:nvPicPr>
        <p:blipFill>
          <a:blip r:embed="rId4"/>
          <a:srcRect/>
          <a:stretch>
            <a:fillRect/>
          </a:stretch>
        </p:blipFill>
        <p:spPr bwMode="auto">
          <a:xfrm>
            <a:off x="2000232" y="3500438"/>
            <a:ext cx="2857520" cy="714380"/>
          </a:xfrm>
          <a:prstGeom prst="rect">
            <a:avLst/>
          </a:prstGeom>
          <a:noFill/>
          <a:ln w="9525">
            <a:noFill/>
            <a:miter lim="800000"/>
            <a:headEnd/>
            <a:tailEnd/>
          </a:ln>
        </p:spPr>
      </p:pic>
      <p:pic>
        <p:nvPicPr>
          <p:cNvPr id="6" name="Image 5"/>
          <p:cNvPicPr/>
          <p:nvPr/>
        </p:nvPicPr>
        <p:blipFill>
          <a:blip r:embed="rId5"/>
          <a:srcRect/>
          <a:stretch>
            <a:fillRect/>
          </a:stretch>
        </p:blipFill>
        <p:spPr bwMode="auto">
          <a:xfrm>
            <a:off x="3143240" y="5072074"/>
            <a:ext cx="2786082" cy="64294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0" y="0"/>
            <a:ext cx="900115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rgbClr val="FF3399"/>
                </a:solidFill>
                <a:effectLst/>
                <a:ea typeface="Times New Roman" pitchFamily="18" charset="0"/>
                <a:cs typeface="Arial" pitchFamily="34" charset="0"/>
              </a:rPr>
              <a:t>Exemple :</a:t>
            </a:r>
          </a:p>
          <a:p>
            <a:pPr marL="0" marR="0" lvl="0" indent="0" algn="justLow" defTabSz="914400" rtl="0" eaLnBrk="1" fontAlgn="base" latinLnBrk="0" hangingPunct="1">
              <a:lnSpc>
                <a:spcPct val="100000"/>
              </a:lnSpc>
              <a:spcBef>
                <a:spcPct val="0"/>
              </a:spcBef>
              <a:spcAft>
                <a:spcPct val="0"/>
              </a:spcAft>
              <a:buClrTx/>
              <a:buSzTx/>
              <a:buFontTx/>
              <a:buNone/>
              <a:tabLst/>
            </a:pPr>
            <a:endParaRPr lang="fr-FR" b="1" u="sng" dirty="0" smtClean="0">
              <a:solidFill>
                <a:srgbClr val="FF3399"/>
              </a:solidFill>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sng" strike="noStrike" cap="none" normalizeH="0" baseline="0" dirty="0" smtClean="0">
              <a:ln>
                <a:noFill/>
              </a:ln>
              <a:solidFill>
                <a:srgbClr val="FF3399"/>
              </a:solidFill>
              <a:effectLst/>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b="1" u="sng" dirty="0" smtClean="0">
              <a:solidFill>
                <a:srgbClr val="FF3399"/>
              </a:solidFill>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sng" strike="noStrike" cap="none" normalizeH="0" baseline="0" dirty="0" smtClean="0">
              <a:ln>
                <a:noFill/>
              </a:ln>
              <a:solidFill>
                <a:srgbClr val="FF3399"/>
              </a:solidFill>
              <a:effectLst/>
              <a:cs typeface="Arial" pitchFamily="34" charset="0"/>
            </a:endParaRPr>
          </a:p>
          <a:p>
            <a:r>
              <a:rPr lang="fr-FR" b="1" dirty="0" smtClean="0"/>
              <a:t>Ici la charge de la molécule de départ est neutre. Ceci est conservé dans la forme limite (la somme des charges est nulle).</a:t>
            </a:r>
          </a:p>
          <a:p>
            <a:r>
              <a:rPr lang="fr-FR" b="1" dirty="0" smtClean="0"/>
              <a:t>Remarque :</a:t>
            </a:r>
          </a:p>
          <a:p>
            <a:r>
              <a:rPr lang="fr-FR" b="1" dirty="0" smtClean="0"/>
              <a:t>Dans le compte des formes limites, la molécule de départ n’est pas comptabilisée comme forme limite.</a:t>
            </a:r>
          </a:p>
          <a:p>
            <a:r>
              <a:rPr lang="fr-FR" b="1" u="sng" dirty="0" smtClean="0">
                <a:solidFill>
                  <a:srgbClr val="FF3399"/>
                </a:solidFill>
              </a:rPr>
              <a:t>Applications :</a:t>
            </a:r>
          </a:p>
          <a:p>
            <a:endParaRPr lang="fr-FR" b="1" u="sng" dirty="0" smtClean="0">
              <a:solidFill>
                <a:srgbClr val="FF3399"/>
              </a:solidFill>
            </a:endParaRPr>
          </a:p>
          <a:p>
            <a:r>
              <a:rPr lang="fr-FR" b="1" dirty="0" smtClean="0"/>
              <a:t>Donner les formes limites des molécules suivantes :</a:t>
            </a:r>
          </a:p>
          <a:p>
            <a:endParaRPr lang="fr-FR" b="1" dirty="0" smtClean="0"/>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sng" strike="noStrike" cap="none" normalizeH="0" baseline="0" dirty="0" smtClean="0">
              <a:ln>
                <a:noFill/>
              </a:ln>
              <a:solidFill>
                <a:srgbClr val="FF3399"/>
              </a:solidFill>
              <a:effectLst/>
              <a:cs typeface="Arial" pitchFamily="34" charset="0"/>
            </a:endParaRPr>
          </a:p>
        </p:txBody>
      </p:sp>
      <p:pic>
        <p:nvPicPr>
          <p:cNvPr id="3" name="Image 2"/>
          <p:cNvPicPr/>
          <p:nvPr/>
        </p:nvPicPr>
        <p:blipFill>
          <a:blip r:embed="rId2"/>
          <a:srcRect/>
          <a:stretch>
            <a:fillRect/>
          </a:stretch>
        </p:blipFill>
        <p:spPr bwMode="auto">
          <a:xfrm>
            <a:off x="2500298" y="285728"/>
            <a:ext cx="4286280" cy="857256"/>
          </a:xfrm>
          <a:prstGeom prst="rect">
            <a:avLst/>
          </a:prstGeom>
          <a:noFill/>
          <a:ln w="9525">
            <a:noFill/>
            <a:miter lim="800000"/>
            <a:headEnd/>
            <a:tailEnd/>
          </a:ln>
        </p:spPr>
      </p:pic>
      <p:pic>
        <p:nvPicPr>
          <p:cNvPr id="4" name="Image 3"/>
          <p:cNvPicPr/>
          <p:nvPr/>
        </p:nvPicPr>
        <p:blipFill>
          <a:blip r:embed="rId3"/>
          <a:srcRect/>
          <a:stretch>
            <a:fillRect/>
          </a:stretch>
        </p:blipFill>
        <p:spPr bwMode="auto">
          <a:xfrm>
            <a:off x="1571604" y="3571876"/>
            <a:ext cx="4429156" cy="1214446"/>
          </a:xfrm>
          <a:prstGeom prst="rect">
            <a:avLst/>
          </a:prstGeom>
          <a:noFill/>
          <a:ln w="9525">
            <a:noFill/>
            <a:miter lim="800000"/>
            <a:headEnd/>
            <a:tailEnd/>
          </a:ln>
        </p:spPr>
      </p:pic>
      <p:pic>
        <p:nvPicPr>
          <p:cNvPr id="5" name="Image 4"/>
          <p:cNvPicPr/>
          <p:nvPr/>
        </p:nvPicPr>
        <p:blipFill>
          <a:blip r:embed="rId4"/>
          <a:srcRect/>
          <a:stretch>
            <a:fillRect/>
          </a:stretch>
        </p:blipFill>
        <p:spPr bwMode="auto">
          <a:xfrm>
            <a:off x="1428728" y="4643446"/>
            <a:ext cx="6786610" cy="15716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785786" y="214290"/>
            <a:ext cx="7858180" cy="2228850"/>
          </a:xfrm>
          <a:prstGeom prst="rect">
            <a:avLst/>
          </a:prstGeom>
          <a:noFill/>
          <a:ln w="9525">
            <a:noFill/>
            <a:miter lim="800000"/>
            <a:headEnd/>
            <a:tailEnd/>
          </a:ln>
        </p:spPr>
      </p:pic>
      <p:sp>
        <p:nvSpPr>
          <p:cNvPr id="171009" name="Rectangle 1"/>
          <p:cNvSpPr>
            <a:spLocks noChangeArrowheads="1"/>
          </p:cNvSpPr>
          <p:nvPr/>
        </p:nvSpPr>
        <p:spPr bwMode="auto">
          <a:xfrm>
            <a:off x="142844" y="2571744"/>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Dans cette molécule (A) on possède un doublet conjugué, on commencera donc la conjugaison par ce doublet donneur par effet mésomère. Cette molécule possède 3 formes limites, la première molécule et la dernière (noté (A)) sont identiques.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4" name="Image 3"/>
          <p:cNvPicPr/>
          <p:nvPr/>
        </p:nvPicPr>
        <p:blipFill>
          <a:blip r:embed="rId3"/>
          <a:srcRect/>
          <a:stretch>
            <a:fillRect/>
          </a:stretch>
        </p:blipFill>
        <p:spPr bwMode="auto">
          <a:xfrm>
            <a:off x="1000100" y="3714752"/>
            <a:ext cx="7358114" cy="1219200"/>
          </a:xfrm>
          <a:prstGeom prst="rect">
            <a:avLst/>
          </a:prstGeom>
          <a:noFill/>
          <a:ln w="9525">
            <a:noFill/>
            <a:miter lim="800000"/>
            <a:headEnd/>
            <a:tailEnd/>
          </a:ln>
        </p:spPr>
      </p:pic>
      <p:pic>
        <p:nvPicPr>
          <p:cNvPr id="171010" name="Picture 2"/>
          <p:cNvPicPr>
            <a:picLocks noChangeAspect="1" noChangeArrowheads="1"/>
          </p:cNvPicPr>
          <p:nvPr/>
        </p:nvPicPr>
        <p:blipFill>
          <a:blip r:embed="rId4"/>
          <a:srcRect/>
          <a:stretch>
            <a:fillRect/>
          </a:stretch>
        </p:blipFill>
        <p:spPr bwMode="auto">
          <a:xfrm>
            <a:off x="928662" y="5000636"/>
            <a:ext cx="7500990" cy="15144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ChangeArrowheads="1"/>
          </p:cNvSpPr>
          <p:nvPr/>
        </p:nvSpPr>
        <p:spPr bwMode="auto">
          <a:xfrm>
            <a:off x="1" y="21429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peut aussi avoir une autre forme limite juste dans la fonction acide COOH en négligeant la double liaison (C = C).</a:t>
            </a:r>
            <a:endParaRPr kumimoji="0" lang="fr-FR" b="0" i="0" u="none" strike="noStrike" cap="none" normalizeH="0" baseline="0" dirty="0" smtClean="0">
              <a:ln>
                <a:noFill/>
              </a:ln>
              <a:solidFill>
                <a:schemeClr val="tx1"/>
              </a:solidFill>
              <a:effectLst/>
              <a:cs typeface="Arial" pitchFamily="34" charset="0"/>
            </a:endParaRPr>
          </a:p>
        </p:txBody>
      </p:sp>
      <p:pic>
        <p:nvPicPr>
          <p:cNvPr id="3" name="Image 2"/>
          <p:cNvPicPr/>
          <p:nvPr/>
        </p:nvPicPr>
        <p:blipFill>
          <a:blip r:embed="rId2"/>
          <a:srcRect/>
          <a:stretch>
            <a:fillRect/>
          </a:stretch>
        </p:blipFill>
        <p:spPr bwMode="auto">
          <a:xfrm>
            <a:off x="2000232" y="1000108"/>
            <a:ext cx="6000792" cy="1685925"/>
          </a:xfrm>
          <a:prstGeom prst="rect">
            <a:avLst/>
          </a:prstGeom>
          <a:noFill/>
          <a:ln w="9525">
            <a:noFill/>
            <a:miter lim="800000"/>
            <a:headEnd/>
            <a:tailEnd/>
          </a:ln>
        </p:spPr>
      </p:pic>
      <p:sp>
        <p:nvSpPr>
          <p:cNvPr id="172034" name="Rectangle 2"/>
          <p:cNvSpPr>
            <a:spLocks noChangeArrowheads="1"/>
          </p:cNvSpPr>
          <p:nvPr/>
        </p:nvSpPr>
        <p:spPr bwMode="auto">
          <a:xfrm>
            <a:off x="2285984" y="2786058"/>
            <a:ext cx="445128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Cette molécule possède deux formes limites.</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 4"/>
          <p:cNvPicPr/>
          <p:nvPr/>
        </p:nvPicPr>
        <p:blipFill>
          <a:blip r:embed="rId3"/>
          <a:srcRect/>
          <a:stretch>
            <a:fillRect/>
          </a:stretch>
        </p:blipFill>
        <p:spPr bwMode="auto">
          <a:xfrm>
            <a:off x="714348" y="3214686"/>
            <a:ext cx="2428892" cy="1400175"/>
          </a:xfrm>
          <a:prstGeom prst="rect">
            <a:avLst/>
          </a:prstGeom>
          <a:noFill/>
          <a:ln w="9525">
            <a:noFill/>
            <a:miter lim="800000"/>
            <a:headEnd/>
            <a:tailEnd/>
          </a:ln>
        </p:spPr>
      </p:pic>
      <p:sp>
        <p:nvSpPr>
          <p:cNvPr id="172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72037" name="Rectangle 5"/>
          <p:cNvSpPr>
            <a:spLocks noChangeArrowheads="1"/>
          </p:cNvSpPr>
          <p:nvPr/>
        </p:nvSpPr>
        <p:spPr bwMode="auto">
          <a:xfrm rot="10800000" flipV="1">
            <a:off x="3428992" y="3424623"/>
            <a:ext cx="57150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Cette molécule (D) possède deux doublets conjugués. On fixe au choix un premier doublet et on fait les formes limites de deuxième puis on revient au deuxième doublet et on fait ses formes limites en fixant le premier doublet. </a:t>
            </a:r>
            <a:endParaRPr kumimoji="0" lang="fr-FR" b="0" i="0" u="none" strike="noStrike" cap="none" normalizeH="0" baseline="0" dirty="0" smtClean="0">
              <a:ln>
                <a:noFill/>
              </a:ln>
              <a:solidFill>
                <a:schemeClr val="tx1"/>
              </a:solidFill>
              <a:effectLst/>
              <a:cs typeface="Arial" pitchFamily="34" charset="0"/>
            </a:endParaRPr>
          </a:p>
        </p:txBody>
      </p:sp>
      <p:pic>
        <p:nvPicPr>
          <p:cNvPr id="9" name="Image 8"/>
          <p:cNvPicPr/>
          <p:nvPr/>
        </p:nvPicPr>
        <p:blipFill>
          <a:blip r:embed="rId4"/>
          <a:srcRect/>
          <a:stretch>
            <a:fillRect/>
          </a:stretch>
        </p:blipFill>
        <p:spPr bwMode="auto">
          <a:xfrm>
            <a:off x="1357290" y="4929198"/>
            <a:ext cx="5572164" cy="128588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785786" y="357166"/>
            <a:ext cx="7286676" cy="1285884"/>
          </a:xfrm>
          <a:prstGeom prst="rect">
            <a:avLst/>
          </a:prstGeom>
          <a:noFill/>
          <a:ln w="9525">
            <a:noFill/>
            <a:miter lim="800000"/>
            <a:headEnd/>
            <a:tailEnd/>
          </a:ln>
        </p:spPr>
      </p:pic>
      <p:sp>
        <p:nvSpPr>
          <p:cNvPr id="173057" name="Rectangle 1"/>
          <p:cNvSpPr>
            <a:spLocks noChangeArrowheads="1"/>
          </p:cNvSpPr>
          <p:nvPr/>
        </p:nvSpPr>
        <p:spPr bwMode="auto">
          <a:xfrm>
            <a:off x="285720" y="1785926"/>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Ici le         a deux possibilités pour la suite de son chemin :</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Soit vers la fonction COOH ou vers le cycle. On considère les deux.</a:t>
            </a:r>
            <a:endParaRPr kumimoji="0" lang="fr-FR" b="0" i="0" u="none" strike="noStrike" cap="none" normalizeH="0" baseline="0" dirty="0" smtClean="0">
              <a:ln>
                <a:noFill/>
              </a:ln>
              <a:solidFill>
                <a:schemeClr val="tx1"/>
              </a:solidFill>
              <a:effectLst/>
              <a:cs typeface="Arial" pitchFamily="34" charset="0"/>
            </a:endParaRPr>
          </a:p>
        </p:txBody>
      </p:sp>
      <p:pic>
        <p:nvPicPr>
          <p:cNvPr id="4" name="Image 3"/>
          <p:cNvPicPr/>
          <p:nvPr/>
        </p:nvPicPr>
        <p:blipFill>
          <a:blip r:embed="rId3"/>
          <a:srcRect/>
          <a:stretch>
            <a:fillRect/>
          </a:stretch>
        </p:blipFill>
        <p:spPr bwMode="auto">
          <a:xfrm>
            <a:off x="928662" y="1785926"/>
            <a:ext cx="304800" cy="276225"/>
          </a:xfrm>
          <a:prstGeom prst="rect">
            <a:avLst/>
          </a:prstGeom>
          <a:noFill/>
          <a:ln w="9525">
            <a:noFill/>
            <a:miter lim="800000"/>
            <a:headEnd/>
            <a:tailEnd/>
          </a:ln>
        </p:spPr>
      </p:pic>
      <p:pic>
        <p:nvPicPr>
          <p:cNvPr id="5" name="Image 4"/>
          <p:cNvPicPr/>
          <p:nvPr/>
        </p:nvPicPr>
        <p:blipFill>
          <a:blip r:embed="rId4"/>
          <a:srcRect/>
          <a:stretch>
            <a:fillRect/>
          </a:stretch>
        </p:blipFill>
        <p:spPr bwMode="auto">
          <a:xfrm>
            <a:off x="1071538" y="2500306"/>
            <a:ext cx="5572164" cy="1085850"/>
          </a:xfrm>
          <a:prstGeom prst="rect">
            <a:avLst/>
          </a:prstGeom>
          <a:noFill/>
          <a:ln w="9525">
            <a:noFill/>
            <a:miter lim="800000"/>
            <a:headEnd/>
            <a:tailEnd/>
          </a:ln>
        </p:spPr>
      </p:pic>
      <p:pic>
        <p:nvPicPr>
          <p:cNvPr id="6" name="Image 5"/>
          <p:cNvPicPr/>
          <p:nvPr/>
        </p:nvPicPr>
        <p:blipFill>
          <a:blip r:embed="rId5"/>
          <a:srcRect/>
          <a:stretch>
            <a:fillRect/>
          </a:stretch>
        </p:blipFill>
        <p:spPr bwMode="auto">
          <a:xfrm>
            <a:off x="1000100" y="3714752"/>
            <a:ext cx="7500990" cy="250033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1285852"/>
          </a:xfrm>
        </p:spPr>
        <p:txBody>
          <a:bodyPr>
            <a:normAutofit/>
          </a:bodyPr>
          <a:lstStyle/>
          <a:p>
            <a:pPr algn="l"/>
            <a:r>
              <a:rPr lang="fr-FR" sz="1800" b="1" dirty="0" smtClean="0">
                <a:solidFill>
                  <a:srgbClr val="FF3399"/>
                </a:solidFill>
              </a:rPr>
              <a:t>Attention !!</a:t>
            </a:r>
            <a:r>
              <a:rPr lang="fr-FR" sz="1800" b="1" dirty="0" smtClean="0"/>
              <a:t/>
            </a:r>
            <a:br>
              <a:rPr lang="fr-FR" sz="1800" b="1" dirty="0" smtClean="0"/>
            </a:br>
            <a:endParaRPr lang="fr-FR" sz="1800" dirty="0"/>
          </a:p>
        </p:txBody>
      </p:sp>
      <p:pic>
        <p:nvPicPr>
          <p:cNvPr id="3" name="Image 2"/>
          <p:cNvPicPr/>
          <p:nvPr/>
        </p:nvPicPr>
        <p:blipFill>
          <a:blip r:embed="rId2"/>
          <a:srcRect/>
          <a:stretch>
            <a:fillRect/>
          </a:stretch>
        </p:blipFill>
        <p:spPr bwMode="auto">
          <a:xfrm>
            <a:off x="2357422" y="285728"/>
            <a:ext cx="3714776" cy="1214446"/>
          </a:xfrm>
          <a:prstGeom prst="rect">
            <a:avLst/>
          </a:prstGeom>
          <a:noFill/>
          <a:ln w="9525">
            <a:noFill/>
            <a:miter lim="800000"/>
            <a:headEnd/>
            <a:tailEnd/>
          </a:ln>
        </p:spPr>
      </p:pic>
      <p:pic>
        <p:nvPicPr>
          <p:cNvPr id="4" name="Image 3"/>
          <p:cNvPicPr/>
          <p:nvPr/>
        </p:nvPicPr>
        <p:blipFill>
          <a:blip r:embed="rId3"/>
          <a:srcRect/>
          <a:stretch>
            <a:fillRect/>
          </a:stretch>
        </p:blipFill>
        <p:spPr bwMode="auto">
          <a:xfrm>
            <a:off x="571472" y="1571612"/>
            <a:ext cx="2609850" cy="1476375"/>
          </a:xfrm>
          <a:prstGeom prst="rect">
            <a:avLst/>
          </a:prstGeom>
          <a:noFill/>
          <a:ln w="9525">
            <a:noFill/>
            <a:miter lim="800000"/>
            <a:headEnd/>
            <a:tailEnd/>
          </a:ln>
        </p:spPr>
      </p:pic>
      <p:sp>
        <p:nvSpPr>
          <p:cNvPr id="5" name="Rectangle 4"/>
          <p:cNvSpPr/>
          <p:nvPr/>
        </p:nvSpPr>
        <p:spPr>
          <a:xfrm>
            <a:off x="3428992" y="1928802"/>
            <a:ext cx="5500726" cy="1200329"/>
          </a:xfrm>
          <a:prstGeom prst="rect">
            <a:avLst/>
          </a:prstGeom>
        </p:spPr>
        <p:txBody>
          <a:bodyPr wrap="square">
            <a:spAutoFit/>
          </a:bodyPr>
          <a:lstStyle/>
          <a:p>
            <a:r>
              <a:rPr lang="fr-FR" b="1" dirty="0" smtClean="0"/>
              <a:t>Ici on fige le groupe NO</a:t>
            </a:r>
            <a:r>
              <a:rPr lang="fr-FR" b="1" baseline="-25000" dirty="0" smtClean="0"/>
              <a:t>2</a:t>
            </a:r>
            <a:r>
              <a:rPr lang="fr-FR" b="1" dirty="0" smtClean="0"/>
              <a:t> et on fait la conjugaison avec la liaison (C = C) du cycle puis on fige la liaison (C = C) et on fait la conjugaison dans NO</a:t>
            </a:r>
            <a:r>
              <a:rPr lang="fr-FR" b="1" baseline="-25000" dirty="0" smtClean="0"/>
              <a:t>2</a:t>
            </a:r>
            <a:r>
              <a:rPr lang="fr-FR" b="1" dirty="0" smtClean="0"/>
              <a:t>.</a:t>
            </a:r>
          </a:p>
          <a:p>
            <a:r>
              <a:rPr lang="fr-FR" dirty="0" smtClean="0"/>
              <a:t> </a:t>
            </a:r>
            <a:endParaRPr lang="fr-FR" dirty="0"/>
          </a:p>
        </p:txBody>
      </p:sp>
      <p:pic>
        <p:nvPicPr>
          <p:cNvPr id="6" name="Image 5"/>
          <p:cNvPicPr/>
          <p:nvPr/>
        </p:nvPicPr>
        <p:blipFill>
          <a:blip r:embed="rId4"/>
          <a:srcRect/>
          <a:stretch>
            <a:fillRect/>
          </a:stretch>
        </p:blipFill>
        <p:spPr bwMode="auto">
          <a:xfrm>
            <a:off x="500034" y="3214686"/>
            <a:ext cx="6000792" cy="1214446"/>
          </a:xfrm>
          <a:prstGeom prst="rect">
            <a:avLst/>
          </a:prstGeom>
          <a:noFill/>
          <a:ln w="9525">
            <a:noFill/>
            <a:miter lim="800000"/>
            <a:headEnd/>
            <a:tailEnd/>
          </a:ln>
        </p:spPr>
      </p:pic>
      <p:pic>
        <p:nvPicPr>
          <p:cNvPr id="7" name="Image 6"/>
          <p:cNvPicPr/>
          <p:nvPr/>
        </p:nvPicPr>
        <p:blipFill>
          <a:blip r:embed="rId5"/>
          <a:srcRect/>
          <a:stretch>
            <a:fillRect/>
          </a:stretch>
        </p:blipFill>
        <p:spPr bwMode="auto">
          <a:xfrm>
            <a:off x="428596" y="4572008"/>
            <a:ext cx="5643602" cy="12144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a:solidFill>
            <a:schemeClr val="accent5">
              <a:lumMod val="60000"/>
              <a:lumOff val="40000"/>
            </a:schemeClr>
          </a:solidFill>
        </p:spPr>
        <p:txBody>
          <a:bodyPr>
            <a:normAutofit/>
          </a:bodyPr>
          <a:lstStyle/>
          <a:p>
            <a:r>
              <a:rPr lang="fr-FR" sz="2400" b="1" dirty="0" smtClean="0">
                <a:cs typeface="Times" panose="02020603050405020304" pitchFamily="18" charset="0"/>
              </a:rPr>
              <a:t>Chapitre 4: </a:t>
            </a:r>
            <a:r>
              <a:rPr lang="fr-FR" sz="2000" b="1" dirty="0" smtClean="0"/>
              <a:t>Effets électroniques dans la molécule                                                   Effet inductif- Effet mésomère</a:t>
            </a:r>
            <a:endParaRPr lang="fr-FR" sz="2000" dirty="0"/>
          </a:p>
        </p:txBody>
      </p:sp>
      <p:sp>
        <p:nvSpPr>
          <p:cNvPr id="3" name="Espace réservé du contenu 2"/>
          <p:cNvSpPr>
            <a:spLocks noGrp="1"/>
          </p:cNvSpPr>
          <p:nvPr>
            <p:ph idx="1"/>
          </p:nvPr>
        </p:nvSpPr>
        <p:spPr>
          <a:xfrm>
            <a:off x="0" y="1214422"/>
            <a:ext cx="9144000" cy="5643578"/>
          </a:xfrm>
        </p:spPr>
        <p:txBody>
          <a:bodyPr>
            <a:normAutofit/>
          </a:bodyPr>
          <a:lstStyle/>
          <a:p>
            <a:r>
              <a:rPr lang="fr-FR" sz="2000" b="1" dirty="0" smtClean="0">
                <a:solidFill>
                  <a:srgbClr val="0000FF"/>
                </a:solidFill>
              </a:rPr>
              <a:t>Introduction :</a:t>
            </a:r>
          </a:p>
          <a:p>
            <a:pPr>
              <a:buNone/>
            </a:pPr>
            <a:r>
              <a:rPr lang="fr-FR" sz="1800" b="1" dirty="0" smtClean="0"/>
              <a:t> La substitution d’un atome ou d’un groupe d’atome (appelé groupement) dans une molécule peut   s’accompagner d’une modification de la répartition du nuage électronique de celle-ci. Ainsi, des liaisons peuvent se renforcer ou s’affaiblir à l’intérieur de la molécule modifiée. Ceci se traduit par des modifications dans les propriétés chimiques de la molécule : acidité, basicité, réactivité….</a:t>
            </a:r>
          </a:p>
          <a:p>
            <a:pPr>
              <a:buNone/>
            </a:pPr>
            <a:r>
              <a:rPr lang="fr-FR" sz="1800" b="1" dirty="0" smtClean="0"/>
              <a:t>On note deux types d'effets électroniques, les effets inductifs qui sont liés à la polarisation d'une liaison, et les effets mésomères, qui sont dus à la délocalisation des électrons. Les deux effets peuvent exister ensemble dans une même molécule. Si on doit les comparer, alors on notera qu'un effet mésomère est toujours plus important qu'un effet inductif.</a:t>
            </a:r>
          </a:p>
          <a:p>
            <a:r>
              <a:rPr lang="fr-FR" sz="2000" b="1" dirty="0" smtClean="0">
                <a:solidFill>
                  <a:srgbClr val="0000FF"/>
                </a:solidFill>
              </a:rPr>
              <a:t>I- Effets inductifs:</a:t>
            </a:r>
          </a:p>
          <a:p>
            <a:pPr>
              <a:buNone/>
            </a:pPr>
            <a:r>
              <a:rPr lang="fr-FR" sz="1800" b="1" dirty="0" smtClean="0"/>
              <a:t>Lorsqu’une liaison covalente lie deux atomes d’électronégativité différente, il se produit une polarisation de la liaison. Ceci induit un déplacement d’électrons le long de la liaison σ. C’est ce que l’on désigne par effet inductif.</a:t>
            </a:r>
          </a:p>
          <a:p>
            <a:pPr>
              <a:buNone/>
            </a:pPr>
            <a:r>
              <a:rPr lang="fr-FR" sz="1800" b="1" dirty="0" smtClean="0"/>
              <a:t>Le déplacement des électrons entraîne un enrichissement de la densité électronique autour de l’atome le plus électronégatif et, contrairement, autour de l’atome le moins électronégatif. Ceci est symbolisé respectivement par σ</a:t>
            </a:r>
            <a:r>
              <a:rPr lang="fr-FR" sz="1800" b="1" baseline="30000" dirty="0" smtClean="0"/>
              <a:t>-</a:t>
            </a:r>
            <a:r>
              <a:rPr lang="fr-FR" sz="1800" b="1" dirty="0" smtClean="0"/>
              <a:t>qui représente une charge formelle négative et σ</a:t>
            </a:r>
            <a:r>
              <a:rPr lang="fr-FR" sz="1800" b="1" baseline="30000" dirty="0" smtClean="0"/>
              <a:t>+</a:t>
            </a:r>
            <a:r>
              <a:rPr lang="fr-FR" sz="1800" b="1" dirty="0" smtClean="0"/>
              <a:t>qui représente une charge formelle positive.</a:t>
            </a:r>
            <a:endParaRPr lang="fr-FR" sz="1800" dirty="0" smtClean="0"/>
          </a:p>
          <a:p>
            <a:pPr>
              <a:buNone/>
            </a:pPr>
            <a:endParaRPr lang="fr-FR" sz="1800" dirty="0" smtClean="0"/>
          </a:p>
          <a:p>
            <a:endParaRPr lang="fr-F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071538" y="142852"/>
            <a:ext cx="7215238" cy="1609729"/>
          </a:xfrm>
          <a:prstGeom prst="rect">
            <a:avLst/>
          </a:prstGeom>
          <a:noFill/>
          <a:ln w="9525">
            <a:noFill/>
            <a:miter lim="800000"/>
            <a:headEnd/>
            <a:tailEnd/>
          </a:ln>
        </p:spPr>
      </p:pic>
      <p:sp>
        <p:nvSpPr>
          <p:cNvPr id="174081" name="Rectangle 1"/>
          <p:cNvSpPr>
            <a:spLocks noChangeArrowheads="1"/>
          </p:cNvSpPr>
          <p:nvPr/>
        </p:nvSpPr>
        <p:spPr bwMode="auto">
          <a:xfrm>
            <a:off x="142844" y="1928802"/>
            <a:ext cx="85725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Arial" pitchFamily="34" charset="0"/>
              <a:buChar char="•"/>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 Conseils !!</a:t>
            </a:r>
            <a:endParaRPr kumimoji="0" lang="fr-FR" b="0" i="0" u="none" strike="noStrike" cap="none" normalizeH="0" baseline="0" dirty="0" smtClean="0">
              <a:ln>
                <a:noFill/>
              </a:ln>
              <a:solidFill>
                <a:srgbClr val="FF3399"/>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Si on a une molécule qui possède un doublet conjugué, il est préférable de commencer les formes limites en faisant descendre ce doublet en premier et poursuivre la conjugaison.</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Dans le cas d’une alternance : liaison π  -  liaison σ -  liaison π et si on a un hétéroatome dans l’une des liaisons π, on choisira le sens de déplacement des flèches qui donnera une charge négative à l’atome le plus électronégatif.</a:t>
            </a:r>
          </a:p>
          <a:p>
            <a:pPr algn="justLow" eaLnBrk="0" fontAlgn="base" hangingPunct="0">
              <a:spcBef>
                <a:spcPct val="0"/>
              </a:spcBef>
              <a:spcAft>
                <a:spcPct val="0"/>
              </a:spcAft>
              <a:buFontTx/>
              <a:buChar char="•"/>
            </a:pPr>
            <a:r>
              <a:rPr lang="fr-FR" b="1" u="sng" dirty="0" smtClean="0">
                <a:solidFill>
                  <a:srgbClr val="FF3399"/>
                </a:solidFill>
              </a:rPr>
              <a:t>Exemple :</a:t>
            </a:r>
          </a:p>
          <a:p>
            <a:pPr marL="0" marR="0" lvl="0" indent="0" algn="justLow" defTabSz="914400" rtl="0" eaLnBrk="0" fontAlgn="base" latinLnBrk="0" hangingPunct="0">
              <a:lnSpc>
                <a:spcPct val="100000"/>
              </a:lnSpc>
              <a:spcBef>
                <a:spcPct val="0"/>
              </a:spcBef>
              <a:spcAft>
                <a:spcPct val="0"/>
              </a:spcAft>
              <a:buClrTx/>
              <a:buSzTx/>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cs typeface="Arial" pitchFamily="34" charset="0"/>
            </a:endParaRPr>
          </a:p>
        </p:txBody>
      </p:sp>
      <p:pic>
        <p:nvPicPr>
          <p:cNvPr id="4" name="Image 3"/>
          <p:cNvPicPr/>
          <p:nvPr/>
        </p:nvPicPr>
        <p:blipFill>
          <a:blip r:embed="rId3"/>
          <a:srcRect/>
          <a:stretch>
            <a:fillRect/>
          </a:stretch>
        </p:blipFill>
        <p:spPr bwMode="auto">
          <a:xfrm>
            <a:off x="1285852" y="4071942"/>
            <a:ext cx="7429552" cy="228601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
          <p:cNvSpPr>
            <a:spLocks noChangeArrowheads="1"/>
          </p:cNvSpPr>
          <p:nvPr/>
        </p:nvSpPr>
        <p:spPr bwMode="auto">
          <a:xfrm>
            <a:off x="0" y="285728"/>
            <a:ext cx="871540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choisira dans ce cas la forme 1 car le « O » préfère être chargé négatif chargé négatif que d’être chargé positif comme dans la forme 2. Tout simplement parce qu’il est plus électronégatif que le « C », donc c’est à lui de porter la charge négative !</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Remarque :</a:t>
            </a:r>
            <a:endParaRPr kumimoji="0" lang="fr-FR" b="0" i="0" u="none" strike="noStrike" cap="none" normalizeH="0" baseline="0" dirty="0" smtClean="0">
              <a:ln>
                <a:noFill/>
              </a:ln>
              <a:solidFill>
                <a:srgbClr val="FF3399"/>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Arial" pitchFamily="34" charset="0"/>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L’effet mésomère est très important devant l’effet inductif.</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Effet mésomère  &gt;&gt;&gt;&gt;&gt; Effet inductif</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 groupement « H » est ni donneur ni attracteur, donc sans effet.</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Plus le nombre de formes limites d’une molécule est grand plus elle est stable.</a:t>
            </a:r>
          </a:p>
          <a:p>
            <a:pPr algn="justLow" eaLnBrk="0" fontAlgn="base" hangingPunct="0">
              <a:spcBef>
                <a:spcPct val="0"/>
              </a:spcBef>
              <a:spcAft>
                <a:spcPct val="0"/>
              </a:spcAft>
            </a:pPr>
            <a:r>
              <a:rPr lang="fr-FR" b="1" dirty="0" smtClean="0"/>
              <a:t> </a:t>
            </a:r>
            <a:r>
              <a:rPr lang="fr-FR" b="1" dirty="0" smtClean="0">
                <a:solidFill>
                  <a:srgbClr val="FF3399"/>
                </a:solidFill>
              </a:rPr>
              <a:t>III.  Electrons délocalisés :</a:t>
            </a:r>
          </a:p>
          <a:p>
            <a:r>
              <a:rPr lang="fr-FR" b="1" dirty="0" smtClean="0"/>
              <a:t>Dans une entité conjuguée, les électrons délocalisés sont ceux des doublets conjugués et des liaisons π conjuguées.</a:t>
            </a:r>
          </a:p>
          <a:p>
            <a:r>
              <a:rPr lang="fr-FR" b="1" u="sng" dirty="0" smtClean="0">
                <a:solidFill>
                  <a:srgbClr val="FF3399"/>
                </a:solidFill>
              </a:rPr>
              <a:t>Exemple :</a:t>
            </a:r>
          </a:p>
          <a:p>
            <a:pPr algn="justLow" eaLnBrk="0" fontAlgn="base" hangingPunct="0">
              <a:spcBef>
                <a:spcPct val="0"/>
              </a:spcBef>
              <a:spcAft>
                <a:spcPct val="0"/>
              </a:spcAft>
            </a:pPr>
            <a:endParaRPr lang="fr-FR" b="1" dirty="0" smtClean="0">
              <a:solidFill>
                <a:srgbClr val="FF3399"/>
              </a:solidFill>
            </a:endParaRPr>
          </a:p>
          <a:p>
            <a:pPr marL="0" marR="0" lvl="0" indent="0" algn="justLow" defTabSz="914400" rtl="0" eaLnBrk="0" fontAlgn="base" latinLnBrk="0" hangingPunct="0">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cs typeface="Arial" pitchFamily="34" charset="0"/>
            </a:endParaRPr>
          </a:p>
        </p:txBody>
      </p:sp>
      <p:pic>
        <p:nvPicPr>
          <p:cNvPr id="3" name="Image 2"/>
          <p:cNvPicPr/>
          <p:nvPr/>
        </p:nvPicPr>
        <p:blipFill>
          <a:blip r:embed="rId2"/>
          <a:srcRect/>
          <a:stretch>
            <a:fillRect/>
          </a:stretch>
        </p:blipFill>
        <p:spPr bwMode="auto">
          <a:xfrm>
            <a:off x="1071538" y="3643314"/>
            <a:ext cx="2214578" cy="1143008"/>
          </a:xfrm>
          <a:prstGeom prst="rect">
            <a:avLst/>
          </a:prstGeom>
          <a:noFill/>
          <a:ln w="9525">
            <a:noFill/>
            <a:miter lim="800000"/>
            <a:headEnd/>
            <a:tailEnd/>
          </a:ln>
        </p:spPr>
      </p:pic>
      <p:sp>
        <p:nvSpPr>
          <p:cNvPr id="4" name="Rectangle 3"/>
          <p:cNvSpPr/>
          <p:nvPr/>
        </p:nvSpPr>
        <p:spPr>
          <a:xfrm>
            <a:off x="3714744" y="3643314"/>
            <a:ext cx="4572000" cy="923330"/>
          </a:xfrm>
          <a:prstGeom prst="rect">
            <a:avLst/>
          </a:prstGeom>
        </p:spPr>
        <p:txBody>
          <a:bodyPr>
            <a:spAutoFit/>
          </a:bodyPr>
          <a:lstStyle/>
          <a:p>
            <a:r>
              <a:rPr lang="fr-FR" b="1" dirty="0" smtClean="0"/>
              <a:t>On a ici deux liaisons π conjuguées, donc 4 électrons délocalisés.</a:t>
            </a:r>
            <a:r>
              <a:rPr lang="fr-FR" dirty="0" smtClean="0"/>
              <a:t/>
            </a:r>
            <a:br>
              <a:rPr lang="fr-FR" dirty="0" smtClean="0"/>
            </a:br>
            <a:endParaRPr lang="fr-FR" dirty="0"/>
          </a:p>
        </p:txBody>
      </p:sp>
      <p:pic>
        <p:nvPicPr>
          <p:cNvPr id="5" name="Image 4"/>
          <p:cNvPicPr/>
          <p:nvPr/>
        </p:nvPicPr>
        <p:blipFill>
          <a:blip r:embed="rId3"/>
          <a:srcRect/>
          <a:stretch>
            <a:fillRect/>
          </a:stretch>
        </p:blipFill>
        <p:spPr bwMode="auto">
          <a:xfrm>
            <a:off x="1285852" y="4929198"/>
            <a:ext cx="1023940" cy="766764"/>
          </a:xfrm>
          <a:prstGeom prst="rect">
            <a:avLst/>
          </a:prstGeom>
          <a:noFill/>
          <a:ln w="9525">
            <a:noFill/>
            <a:miter lim="800000"/>
            <a:headEnd/>
            <a:tailEnd/>
          </a:ln>
        </p:spPr>
      </p:pic>
      <p:sp>
        <p:nvSpPr>
          <p:cNvPr id="176130" name="Rectangle 2"/>
          <p:cNvSpPr>
            <a:spLocks noChangeArrowheads="1"/>
          </p:cNvSpPr>
          <p:nvPr/>
        </p:nvSpPr>
        <p:spPr bwMode="auto">
          <a:xfrm>
            <a:off x="2357454" y="5072074"/>
            <a:ext cx="678654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a ici trois liaisons π conjuguées, donc 6 électrons délocalisés.</a:t>
            </a:r>
            <a:endParaRPr kumimoji="0" lang="fr-FR" b="0" i="0" u="none" strike="noStrike" cap="none" normalizeH="0" baseline="0" dirty="0" smtClean="0">
              <a:ln>
                <a:noFill/>
              </a:ln>
              <a:solidFill>
                <a:schemeClr val="tx1"/>
              </a:solidFill>
              <a:effectLst/>
              <a:cs typeface="Arial" pitchFamily="34" charset="0"/>
            </a:endParaRPr>
          </a:p>
        </p:txBody>
      </p:sp>
      <p:pic>
        <p:nvPicPr>
          <p:cNvPr id="7" name="Image 6"/>
          <p:cNvPicPr/>
          <p:nvPr/>
        </p:nvPicPr>
        <p:blipFill>
          <a:blip r:embed="rId4"/>
          <a:srcRect/>
          <a:stretch>
            <a:fillRect/>
          </a:stretch>
        </p:blipFill>
        <p:spPr bwMode="auto">
          <a:xfrm>
            <a:off x="928662" y="5715016"/>
            <a:ext cx="1928826" cy="1000132"/>
          </a:xfrm>
          <a:prstGeom prst="rect">
            <a:avLst/>
          </a:prstGeom>
          <a:noFill/>
          <a:ln w="9525">
            <a:noFill/>
            <a:miter lim="800000"/>
            <a:headEnd/>
            <a:tailEnd/>
          </a:ln>
        </p:spPr>
      </p:pic>
      <p:sp>
        <p:nvSpPr>
          <p:cNvPr id="1761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76133" name="Rectangle 5"/>
          <p:cNvSpPr>
            <a:spLocks noChangeArrowheads="1"/>
          </p:cNvSpPr>
          <p:nvPr/>
        </p:nvSpPr>
        <p:spPr bwMode="auto">
          <a:xfrm>
            <a:off x="3000364" y="5786454"/>
            <a:ext cx="61436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38350"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a ici une liaison π conjuguées et un doublet conjugué                 (en gras). Donc 4 électrons délocalisés.</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8350"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L’autre liaison π n’est pas conjuguée.</a:t>
            </a: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214282" y="142852"/>
            <a:ext cx="1624015" cy="1038227"/>
          </a:xfrm>
          <a:prstGeom prst="rect">
            <a:avLst/>
          </a:prstGeom>
          <a:noFill/>
          <a:ln w="9525">
            <a:noFill/>
            <a:miter lim="800000"/>
            <a:headEnd/>
            <a:tailEnd/>
          </a:ln>
        </p:spPr>
      </p:pic>
      <p:sp>
        <p:nvSpPr>
          <p:cNvPr id="177153" name="Rectangle 1"/>
          <p:cNvSpPr>
            <a:spLocks noChangeArrowheads="1"/>
          </p:cNvSpPr>
          <p:nvPr/>
        </p:nvSpPr>
        <p:spPr bwMode="auto">
          <a:xfrm>
            <a:off x="2214546" y="214290"/>
            <a:ext cx="67866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a ici deux liaisons π conjuguées et un doublet conjugué (en gras). Donc 6 électrons délocalisés.</a:t>
            </a:r>
            <a:endParaRPr kumimoji="0" lang="fr-FR" b="0" i="0" u="none" strike="noStrike" cap="none" normalizeH="0" baseline="0" dirty="0" smtClean="0">
              <a:ln>
                <a:noFill/>
              </a:ln>
              <a:solidFill>
                <a:schemeClr val="tx1"/>
              </a:solidFill>
              <a:effectLst/>
              <a:cs typeface="Arial" pitchFamily="34" charset="0"/>
            </a:endParaRPr>
          </a:p>
        </p:txBody>
      </p:sp>
      <p:pic>
        <p:nvPicPr>
          <p:cNvPr id="4" name="Image 3"/>
          <p:cNvPicPr/>
          <p:nvPr/>
        </p:nvPicPr>
        <p:blipFill>
          <a:blip r:embed="rId3"/>
          <a:srcRect/>
          <a:stretch>
            <a:fillRect/>
          </a:stretch>
        </p:blipFill>
        <p:spPr bwMode="auto">
          <a:xfrm>
            <a:off x="0" y="1357298"/>
            <a:ext cx="1785918" cy="1000132"/>
          </a:xfrm>
          <a:prstGeom prst="rect">
            <a:avLst/>
          </a:prstGeom>
          <a:noFill/>
          <a:ln w="9525">
            <a:noFill/>
            <a:miter lim="800000"/>
            <a:headEnd/>
            <a:tailEnd/>
          </a:ln>
        </p:spPr>
      </p:pic>
      <p:sp>
        <p:nvSpPr>
          <p:cNvPr id="177154" name="Rectangle 2"/>
          <p:cNvSpPr>
            <a:spLocks noChangeArrowheads="1"/>
          </p:cNvSpPr>
          <p:nvPr/>
        </p:nvSpPr>
        <p:spPr bwMode="auto">
          <a:xfrm>
            <a:off x="2000232" y="1571612"/>
            <a:ext cx="71437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a ici trois liaisons π conjuguées et deux doublets conjugués (en gras). Donc 10 électrons délocalisés.</a:t>
            </a:r>
            <a:endParaRPr kumimoji="0" lang="fr-FR" b="0" i="0" u="none" strike="noStrike" cap="none" normalizeH="0" baseline="0" dirty="0" smtClean="0">
              <a:ln>
                <a:noFill/>
              </a:ln>
              <a:solidFill>
                <a:schemeClr val="tx1"/>
              </a:solidFill>
              <a:effectLst/>
              <a:cs typeface="Arial" pitchFamily="34" charset="0"/>
            </a:endParaRPr>
          </a:p>
        </p:txBody>
      </p:sp>
      <p:sp>
        <p:nvSpPr>
          <p:cNvPr id="177155" name="Rectangle 3"/>
          <p:cNvSpPr>
            <a:spLocks noChangeArrowheads="1"/>
          </p:cNvSpPr>
          <p:nvPr/>
        </p:nvSpPr>
        <p:spPr bwMode="auto">
          <a:xfrm>
            <a:off x="142844" y="2500306"/>
            <a:ext cx="90011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rgbClr val="0000CC"/>
                </a:solidFill>
                <a:effectLst/>
                <a:latin typeface="Cambria" pitchFamily="18" charset="0"/>
                <a:ea typeface="Times New Roman" pitchFamily="18" charset="0"/>
                <a:cs typeface="Arial" pitchFamily="34" charset="0"/>
              </a:rPr>
              <a:t> </a:t>
            </a:r>
            <a:r>
              <a:rPr kumimoji="0" lang="fr-FR" b="1" i="0" u="none" strike="noStrike" cap="none" normalizeH="0" baseline="0" dirty="0" smtClean="0">
                <a:ln>
                  <a:noFill/>
                </a:ln>
                <a:solidFill>
                  <a:srgbClr val="0000CC"/>
                </a:solidFill>
                <a:effectLst/>
                <a:latin typeface="+mj-lt"/>
                <a:ea typeface="Times New Roman" pitchFamily="18" charset="0"/>
                <a:cs typeface="Arial" pitchFamily="34" charset="0"/>
              </a:rPr>
              <a:t>IV  Application des effets électroniques </a:t>
            </a:r>
          </a:p>
          <a:p>
            <a:pPr fontAlgn="base">
              <a:spcBef>
                <a:spcPct val="0"/>
              </a:spcBef>
              <a:spcAft>
                <a:spcPct val="0"/>
              </a:spcAft>
            </a:pPr>
            <a:r>
              <a:rPr lang="fr-FR" b="1" dirty="0" smtClean="0"/>
              <a:t>      </a:t>
            </a:r>
            <a:r>
              <a:rPr lang="fr-FR" b="1" dirty="0" smtClean="0">
                <a:solidFill>
                  <a:srgbClr val="0000FF"/>
                </a:solidFill>
              </a:rPr>
              <a:t>a) L’acidité :</a:t>
            </a:r>
          </a:p>
          <a:p>
            <a:r>
              <a:rPr lang="fr-FR" b="1" dirty="0" smtClean="0"/>
              <a:t>Une molécule est dite acide si elle libère facilement des protons H</a:t>
            </a:r>
            <a:r>
              <a:rPr lang="fr-FR" b="1" baseline="30000" dirty="0" smtClean="0"/>
              <a:t>+</a:t>
            </a:r>
            <a:r>
              <a:rPr lang="fr-FR" b="1" dirty="0" smtClean="0"/>
              <a:t> (car le H se lie à un atome très électronégatif).</a:t>
            </a:r>
          </a:p>
          <a:p>
            <a:r>
              <a:rPr lang="fr-FR" b="1" dirty="0" smtClean="0"/>
              <a:t>Soit l’acide</a:t>
            </a:r>
            <a:endParaRPr lang="fr-FR" b="1" dirty="0" smtClean="0">
              <a:solidFill>
                <a:srgbClr val="0000FF"/>
              </a:solidFill>
            </a:endParaRPr>
          </a:p>
          <a:p>
            <a:pPr marL="0" marR="0" lvl="0" indent="0" algn="l"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7" name="Image 6"/>
          <p:cNvPicPr/>
          <p:nvPr/>
        </p:nvPicPr>
        <p:blipFill>
          <a:blip r:embed="rId4"/>
          <a:srcRect/>
          <a:stretch>
            <a:fillRect/>
          </a:stretch>
        </p:blipFill>
        <p:spPr bwMode="auto">
          <a:xfrm>
            <a:off x="3071802" y="3643314"/>
            <a:ext cx="1500198" cy="842964"/>
          </a:xfrm>
          <a:prstGeom prst="rect">
            <a:avLst/>
          </a:prstGeom>
          <a:noFill/>
          <a:ln w="9525">
            <a:noFill/>
            <a:miter lim="800000"/>
            <a:headEnd/>
            <a:tailEnd/>
          </a:ln>
        </p:spPr>
      </p:pic>
      <p:pic>
        <p:nvPicPr>
          <p:cNvPr id="8" name="Image 7"/>
          <p:cNvPicPr/>
          <p:nvPr/>
        </p:nvPicPr>
        <p:blipFill>
          <a:blip r:embed="rId5"/>
          <a:srcRect/>
          <a:stretch>
            <a:fillRect/>
          </a:stretch>
        </p:blipFill>
        <p:spPr bwMode="auto">
          <a:xfrm>
            <a:off x="1500166" y="4643446"/>
            <a:ext cx="5000660" cy="695325"/>
          </a:xfrm>
          <a:prstGeom prst="rect">
            <a:avLst/>
          </a:prstGeom>
          <a:noFill/>
          <a:ln w="9525">
            <a:noFill/>
            <a:miter lim="800000"/>
            <a:headEnd/>
            <a:tailEnd/>
          </a:ln>
        </p:spPr>
      </p:pic>
      <p:sp>
        <p:nvSpPr>
          <p:cNvPr id="177156" name="Rectangle 4"/>
          <p:cNvSpPr>
            <a:spLocks noChangeArrowheads="1"/>
          </p:cNvSpPr>
          <p:nvPr/>
        </p:nvSpPr>
        <p:spPr bwMode="auto">
          <a:xfrm>
            <a:off x="642910" y="5643578"/>
            <a:ext cx="638373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R est un groupement qui influe sur l’acidité avec R différent de H.</a:t>
            </a: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214282" y="214291"/>
            <a:ext cx="8786874"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Si le R est un donneur d’électron, il aura tendance à renforcer la densité électronique de l’oxygène du groupement O – H et ainsi la liaison O – H devient plus difficile à casser et donc l’acidité va diminuer.</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Par contre si le R est un attracteur d’électrons alors sa présence va appauvrir l’oxygène de ces électrons et qui à son tour attirera d’avantage l’électron du H de la liaison O – H pour combler ce manque en électrons et ainsi cette liaison va être très facile à casser et le composé sera donc plus acide.</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Si l’acidité augmente alors la constante d’acidité Ka va augmenter à son tour, par contre le </a:t>
            </a:r>
            <a:r>
              <a:rPr kumimoji="0" lang="fr-FR" b="1" i="0" u="none" strike="noStrike" cap="none" normalizeH="0" baseline="0" dirty="0" err="1" smtClean="0">
                <a:ln>
                  <a:noFill/>
                </a:ln>
                <a:solidFill>
                  <a:schemeClr val="tx1"/>
                </a:solidFill>
                <a:effectLst/>
                <a:ea typeface="Times New Roman" pitchFamily="18" charset="0"/>
                <a:cs typeface="Arial" pitchFamily="34" charset="0"/>
              </a:rPr>
              <a:t>pka</a:t>
            </a:r>
            <a:r>
              <a:rPr kumimoji="0" lang="fr-FR" b="1" i="0" u="none" strike="noStrike" cap="none" normalizeH="0" baseline="0" dirty="0" smtClean="0">
                <a:ln>
                  <a:noFill/>
                </a:ln>
                <a:solidFill>
                  <a:schemeClr val="tx1"/>
                </a:solidFill>
                <a:effectLst/>
                <a:ea typeface="Times New Roman" pitchFamily="18" charset="0"/>
                <a:cs typeface="Arial" pitchFamily="34" charset="0"/>
              </a:rPr>
              <a:t> diminuera car </a:t>
            </a:r>
            <a:r>
              <a:rPr kumimoji="0" lang="fr-FR" b="1" i="0" u="none" strike="noStrike" cap="none" normalizeH="0" baseline="0" dirty="0" err="1" smtClean="0">
                <a:ln>
                  <a:noFill/>
                </a:ln>
                <a:solidFill>
                  <a:schemeClr val="tx1"/>
                </a:solidFill>
                <a:effectLst/>
                <a:ea typeface="Times New Roman" pitchFamily="18" charset="0"/>
                <a:cs typeface="Arial" pitchFamily="34" charset="0"/>
              </a:rPr>
              <a:t>pka</a:t>
            </a:r>
            <a:r>
              <a:rPr kumimoji="0" lang="fr-FR" b="1" i="0" u="none" strike="noStrike" cap="none" normalizeH="0" baseline="0" dirty="0" smtClean="0">
                <a:ln>
                  <a:noFill/>
                </a:ln>
                <a:solidFill>
                  <a:schemeClr val="tx1"/>
                </a:solidFill>
                <a:effectLst/>
                <a:ea typeface="Times New Roman" pitchFamily="18" charset="0"/>
                <a:cs typeface="Arial" pitchFamily="34" charset="0"/>
              </a:rPr>
              <a:t> = - log ka (la diminution est due à la présence du signe moins).</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Astuce !</a:t>
            </a:r>
            <a:endParaRPr kumimoji="0" lang="fr-FR" b="0" i="0" u="none" strike="noStrike" cap="none" normalizeH="0" baseline="0" dirty="0" smtClean="0">
              <a:ln>
                <a:noFill/>
              </a:ln>
              <a:solidFill>
                <a:srgbClr val="FF3399"/>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Pour se rappeler : </a:t>
            </a:r>
            <a:r>
              <a:rPr kumimoji="0" lang="fr-FR" b="1" i="0" u="sng" strike="noStrike" cap="none" normalizeH="0" baseline="0" dirty="0" smtClean="0">
                <a:ln>
                  <a:noFill/>
                </a:ln>
                <a:solidFill>
                  <a:srgbClr val="FF3399"/>
                </a:solidFill>
                <a:effectLst/>
                <a:ea typeface="Times New Roman" pitchFamily="18" charset="0"/>
                <a:cs typeface="Arial" pitchFamily="34" charset="0"/>
              </a:rPr>
              <a:t>D</a:t>
            </a:r>
            <a:r>
              <a:rPr kumimoji="0" lang="fr-FR" b="1" i="0" u="none" strike="noStrike" cap="none" normalizeH="0" baseline="0" dirty="0" smtClean="0">
                <a:ln>
                  <a:noFill/>
                </a:ln>
                <a:solidFill>
                  <a:srgbClr val="FF3399"/>
                </a:solidFill>
                <a:effectLst/>
                <a:ea typeface="Times New Roman" pitchFamily="18" charset="0"/>
                <a:cs typeface="Arial" pitchFamily="34" charset="0"/>
              </a:rPr>
              <a:t>onneur </a:t>
            </a:r>
            <a:r>
              <a:rPr kumimoji="0" lang="fr-FR" b="1" i="0" u="sng" strike="noStrike" cap="none" normalizeH="0" baseline="0" dirty="0" smtClean="0">
                <a:ln>
                  <a:noFill/>
                </a:ln>
                <a:solidFill>
                  <a:srgbClr val="FF3399"/>
                </a:solidFill>
                <a:effectLst/>
                <a:ea typeface="Times New Roman" pitchFamily="18" charset="0"/>
                <a:cs typeface="Arial" pitchFamily="34" charset="0"/>
              </a:rPr>
              <a:t>D</a:t>
            </a:r>
            <a:r>
              <a:rPr kumimoji="0" lang="fr-FR" b="1" i="0" u="none" strike="noStrike" cap="none" normalizeH="0" baseline="0" dirty="0" smtClean="0">
                <a:ln>
                  <a:noFill/>
                </a:ln>
                <a:solidFill>
                  <a:srgbClr val="FF3399"/>
                </a:solidFill>
                <a:effectLst/>
                <a:ea typeface="Times New Roman" pitchFamily="18" charset="0"/>
                <a:cs typeface="Arial" pitchFamily="34" charset="0"/>
              </a:rPr>
              <a:t>iminue l’acidité et </a:t>
            </a:r>
            <a:r>
              <a:rPr kumimoji="0" lang="fr-FR" b="1" i="0" u="sng" strike="noStrike" cap="none" normalizeH="0" baseline="0" dirty="0" smtClean="0">
                <a:ln>
                  <a:noFill/>
                </a:ln>
                <a:solidFill>
                  <a:srgbClr val="FF3399"/>
                </a:solidFill>
                <a:effectLst/>
                <a:ea typeface="Times New Roman" pitchFamily="18" charset="0"/>
                <a:cs typeface="Arial" pitchFamily="34" charset="0"/>
              </a:rPr>
              <a:t>A</a:t>
            </a:r>
            <a:r>
              <a:rPr kumimoji="0" lang="fr-FR" b="1" i="0" u="none" strike="noStrike" cap="none" normalizeH="0" baseline="0" dirty="0" smtClean="0">
                <a:ln>
                  <a:noFill/>
                </a:ln>
                <a:solidFill>
                  <a:srgbClr val="FF3399"/>
                </a:solidFill>
                <a:effectLst/>
                <a:ea typeface="Times New Roman" pitchFamily="18" charset="0"/>
                <a:cs typeface="Arial" pitchFamily="34" charset="0"/>
              </a:rPr>
              <a:t>ttracteur </a:t>
            </a:r>
            <a:r>
              <a:rPr kumimoji="0" lang="fr-FR" b="1" i="0" u="sng" strike="noStrike" cap="none" normalizeH="0" baseline="0" dirty="0" smtClean="0">
                <a:ln>
                  <a:noFill/>
                </a:ln>
                <a:solidFill>
                  <a:srgbClr val="FF3399"/>
                </a:solidFill>
                <a:effectLst/>
                <a:ea typeface="Times New Roman" pitchFamily="18" charset="0"/>
                <a:cs typeface="Arial" pitchFamily="34" charset="0"/>
              </a:rPr>
              <a:t>A</a:t>
            </a:r>
            <a:r>
              <a:rPr kumimoji="0" lang="fr-FR" b="1" i="0" u="none" strike="noStrike" cap="none" normalizeH="0" baseline="0" dirty="0" smtClean="0">
                <a:ln>
                  <a:noFill/>
                </a:ln>
                <a:solidFill>
                  <a:srgbClr val="FF3399"/>
                </a:solidFill>
                <a:effectLst/>
                <a:ea typeface="Times New Roman" pitchFamily="18" charset="0"/>
                <a:cs typeface="Arial" pitchFamily="34" charset="0"/>
              </a:rPr>
              <a:t>ugmente l’acidité.</a:t>
            </a:r>
            <a:endParaRPr kumimoji="0" lang="fr-FR" b="0" i="0" u="none" strike="noStrike" cap="none" normalizeH="0" baseline="0" dirty="0" smtClean="0">
              <a:ln>
                <a:noFill/>
              </a:ln>
              <a:solidFill>
                <a:srgbClr val="FF3399"/>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Pour la basicité, logiquement c’est le contraire.</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Ø"/>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  Comment connaitre si un groupement est donneur ou attracteur ?</a:t>
            </a:r>
          </a:p>
          <a:p>
            <a:r>
              <a:rPr lang="fr-FR" b="1" dirty="0" smtClean="0"/>
              <a:t>Pour cela on applique le test de donneur. Un groupement est considéré donneur si :</a:t>
            </a:r>
          </a:p>
          <a:p>
            <a:pPr lvl="0"/>
            <a:r>
              <a:rPr lang="fr-FR" b="1" dirty="0" smtClean="0"/>
              <a:t>  </a:t>
            </a:r>
            <a:r>
              <a:rPr lang="fr-FR" b="1" dirty="0" smtClean="0">
                <a:solidFill>
                  <a:srgbClr val="FF3399"/>
                </a:solidFill>
              </a:rPr>
              <a:t>1)</a:t>
            </a:r>
            <a:r>
              <a:rPr lang="fr-FR" b="1" dirty="0" smtClean="0"/>
              <a:t> C’est un alkyl (une chaine de C) : Dans ce cas c’est un donneur par effet inductif.</a:t>
            </a:r>
          </a:p>
          <a:p>
            <a:pPr lvl="0"/>
            <a:r>
              <a:rPr lang="fr-FR" b="1" dirty="0" smtClean="0"/>
              <a:t>  </a:t>
            </a:r>
            <a:r>
              <a:rPr lang="fr-FR" b="1" dirty="0" smtClean="0">
                <a:solidFill>
                  <a:srgbClr val="FF3399"/>
                </a:solidFill>
              </a:rPr>
              <a:t>2)</a:t>
            </a:r>
            <a:r>
              <a:rPr lang="fr-FR" b="1" dirty="0" smtClean="0"/>
              <a:t> Il possède un doublet conjugué : Dans ce cas c’est un donneur par effet mésomère.</a:t>
            </a:r>
          </a:p>
          <a:p>
            <a:r>
              <a:rPr lang="fr-FR" b="1" dirty="0" smtClean="0">
                <a:solidFill>
                  <a:srgbClr val="FF3399"/>
                </a:solidFill>
              </a:rPr>
              <a:t>Conséquences :</a:t>
            </a:r>
          </a:p>
          <a:p>
            <a:r>
              <a:rPr lang="fr-FR" b="1" dirty="0" smtClean="0"/>
              <a:t>Si le doublet est libre l’atome devient attracteur par effet inductif (le plus électronégatif attire les électrons vers lui).</a:t>
            </a:r>
          </a:p>
          <a:p>
            <a:r>
              <a:rPr lang="fr-FR" b="1" dirty="0" smtClean="0"/>
              <a:t>Comme l’effet mésomère est très important devant l’effet inductif, alors le donneur par effet mésomère a toujours plus d’effet sur l’acidité et donnera le mois acide. Par contre l’attracteur par effet mésomère donnera la molécule la plus acide.</a:t>
            </a:r>
          </a:p>
          <a:p>
            <a:endParaRPr lang="fr-FR" b="1" dirty="0" smtClean="0"/>
          </a:p>
          <a:p>
            <a:pPr marL="0" marR="0" lvl="0" indent="0" algn="justLow" defTabSz="914400" rtl="0" eaLnBrk="0" fontAlgn="base" latinLnBrk="0" hangingPunct="0">
              <a:lnSpc>
                <a:spcPct val="100000"/>
              </a:lnSpc>
              <a:spcBef>
                <a:spcPct val="0"/>
              </a:spcBef>
              <a:spcAft>
                <a:spcPct val="0"/>
              </a:spcAft>
              <a:buClrTx/>
              <a:buSzTx/>
              <a:tabLst/>
            </a:pPr>
            <a:endParaRPr kumimoji="0" lang="fr-FR" b="0" i="0" u="none" strike="noStrike" cap="none" normalizeH="0" baseline="0" dirty="0" smtClean="0">
              <a:ln>
                <a:noFill/>
              </a:ln>
              <a:solidFill>
                <a:srgbClr val="FF3399"/>
              </a:solidFill>
              <a:effectLst/>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0" y="214290"/>
            <a:ext cx="540981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On peut classer tous les effets dans le schéma suivant :</a:t>
            </a: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3" name="Image 2"/>
          <p:cNvPicPr/>
          <p:nvPr/>
        </p:nvPicPr>
        <p:blipFill>
          <a:blip r:embed="rId2"/>
          <a:srcRect/>
          <a:stretch>
            <a:fillRect/>
          </a:stretch>
        </p:blipFill>
        <p:spPr bwMode="auto">
          <a:xfrm>
            <a:off x="1000100" y="642918"/>
            <a:ext cx="7286676" cy="1157289"/>
          </a:xfrm>
          <a:prstGeom prst="rect">
            <a:avLst/>
          </a:prstGeom>
          <a:noFill/>
          <a:ln w="9525">
            <a:noFill/>
            <a:miter lim="800000"/>
            <a:headEnd/>
            <a:tailEnd/>
          </a:ln>
        </p:spPr>
      </p:pic>
      <p:sp>
        <p:nvSpPr>
          <p:cNvPr id="179202" name="Rectangle 2"/>
          <p:cNvSpPr>
            <a:spLocks noChangeArrowheads="1"/>
          </p:cNvSpPr>
          <p:nvPr/>
        </p:nvSpPr>
        <p:spPr bwMode="auto">
          <a:xfrm>
            <a:off x="214282" y="2071678"/>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Application :</a:t>
            </a:r>
            <a:endParaRPr kumimoji="0" lang="fr-FR" b="0" i="0" u="none" strike="noStrike" cap="none" normalizeH="0" baseline="0" dirty="0" smtClean="0">
              <a:ln>
                <a:noFill/>
              </a:ln>
              <a:solidFill>
                <a:srgbClr val="FF3399"/>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a)  Attribuer pour chaque acide sa valeur de </a:t>
            </a:r>
            <a:r>
              <a:rPr kumimoji="0" lang="fr-FR" b="1" i="0" u="none" strike="noStrike" cap="none" normalizeH="0" baseline="0" dirty="0" err="1" smtClean="0">
                <a:ln>
                  <a:noFill/>
                </a:ln>
                <a:solidFill>
                  <a:schemeClr val="tx1"/>
                </a:solidFill>
                <a:effectLst/>
                <a:ea typeface="Times New Roman" pitchFamily="18" charset="0"/>
                <a:cs typeface="Arial" pitchFamily="34" charset="0"/>
              </a:rPr>
              <a:t>pka</a:t>
            </a:r>
            <a:r>
              <a:rPr kumimoji="0" lang="fr-FR" b="1" i="0" u="none" strike="noStrike" cap="none" normalizeH="0" baseline="0" dirty="0" smtClean="0">
                <a:ln>
                  <a:noFill/>
                </a:ln>
                <a:solidFill>
                  <a:schemeClr val="tx1"/>
                </a:solidFill>
                <a:effectLst/>
                <a:ea typeface="Times New Roman" pitchFamily="18" charset="0"/>
                <a:cs typeface="Arial" pitchFamily="34" charset="0"/>
              </a:rPr>
              <a:t> parmi ses valeurs : 2,8, 3,8 et 4,7.</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 4"/>
          <p:cNvPicPr/>
          <p:nvPr/>
        </p:nvPicPr>
        <p:blipFill>
          <a:blip r:embed="rId3"/>
          <a:srcRect/>
          <a:stretch>
            <a:fillRect/>
          </a:stretch>
        </p:blipFill>
        <p:spPr bwMode="auto">
          <a:xfrm>
            <a:off x="1285852" y="2786058"/>
            <a:ext cx="6643734" cy="1333500"/>
          </a:xfrm>
          <a:prstGeom prst="rect">
            <a:avLst/>
          </a:prstGeom>
          <a:noFill/>
          <a:ln w="9525">
            <a:noFill/>
            <a:miter lim="800000"/>
            <a:headEnd/>
            <a:tailEnd/>
          </a:ln>
        </p:spPr>
      </p:pic>
      <p:sp>
        <p:nvSpPr>
          <p:cNvPr id="179203" name="Rectangle 3"/>
          <p:cNvSpPr>
            <a:spLocks noChangeArrowheads="1"/>
          </p:cNvSpPr>
          <p:nvPr/>
        </p:nvSpPr>
        <p:spPr bwMode="auto">
          <a:xfrm>
            <a:off x="214282" y="4286256"/>
            <a:ext cx="579318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lang="fr-FR" sz="1200" b="1" dirty="0" smtClean="0">
                <a:latin typeface="Cambria" pitchFamily="18" charset="0"/>
                <a:ea typeface="Times New Roman" pitchFamily="18" charset="0"/>
                <a:cs typeface="Arial" pitchFamily="34" charset="0"/>
              </a:rPr>
              <a:t>   </a:t>
            </a:r>
            <a:r>
              <a:rPr lang="fr-FR" b="1" dirty="0" smtClean="0">
                <a:ea typeface="Times New Roman" pitchFamily="18" charset="0"/>
                <a:cs typeface="Arial" pitchFamily="34" charset="0"/>
              </a:rPr>
              <a:t>b)  </a:t>
            </a:r>
            <a:r>
              <a:rPr kumimoji="0" lang="fr-FR" b="1" i="0" u="none" strike="noStrike" cap="none" normalizeH="0" baseline="0" dirty="0" smtClean="0">
                <a:ln>
                  <a:noFill/>
                </a:ln>
                <a:solidFill>
                  <a:schemeClr val="tx1"/>
                </a:solidFill>
                <a:effectLst/>
                <a:ea typeface="Times New Roman" pitchFamily="18" charset="0"/>
                <a:cs typeface="Arial" pitchFamily="34" charset="0"/>
              </a:rPr>
              <a:t>Comparant l’acidité des acides carboxyliques suivants :</a:t>
            </a:r>
            <a:endParaRPr kumimoji="0" lang="fr-FR" b="0" i="0" u="none" strike="noStrike" cap="none" normalizeH="0" baseline="0" dirty="0" smtClean="0">
              <a:ln>
                <a:noFill/>
              </a:ln>
              <a:solidFill>
                <a:schemeClr val="tx1"/>
              </a:solidFill>
              <a:effectLst/>
              <a:cs typeface="Arial" pitchFamily="34" charset="0"/>
            </a:endParaRPr>
          </a:p>
        </p:txBody>
      </p:sp>
      <p:pic>
        <p:nvPicPr>
          <p:cNvPr id="7" name="Image 6"/>
          <p:cNvPicPr/>
          <p:nvPr/>
        </p:nvPicPr>
        <p:blipFill>
          <a:blip r:embed="rId4"/>
          <a:srcRect/>
          <a:stretch>
            <a:fillRect/>
          </a:stretch>
        </p:blipFill>
        <p:spPr bwMode="auto">
          <a:xfrm>
            <a:off x="785786" y="4572008"/>
            <a:ext cx="7715304" cy="207167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852"/>
            <a:ext cx="8715436" cy="1357314"/>
          </a:xfrm>
        </p:spPr>
        <p:txBody>
          <a:bodyPr>
            <a:normAutofit fontScale="90000"/>
          </a:bodyPr>
          <a:lstStyle/>
          <a:p>
            <a:pPr algn="l"/>
            <a:r>
              <a:rPr lang="fr-FR" sz="2000" b="1" dirty="0" smtClean="0"/>
              <a:t>La partie (I) (cycle + fonction acide) est commune dans ces acides. On doit comparer la partie (II) qui correspond à différents groupements. Le H est un groupement sans effet sur l’acidité. En faisant le test donneur pour les 4 groupements, on constate :- CH</a:t>
            </a:r>
            <a:r>
              <a:rPr lang="fr-FR" sz="2000" b="1" baseline="-25000" dirty="0" smtClean="0"/>
              <a:t>3</a:t>
            </a:r>
            <a:r>
              <a:rPr lang="fr-FR" sz="2000" b="1" dirty="0" smtClean="0"/>
              <a:t> : Donneur par effet inductif car c’est un alkyl.</a:t>
            </a:r>
            <a:r>
              <a:rPr lang="fr-FR" sz="1800" b="1" dirty="0" smtClean="0"/>
              <a:t/>
            </a:r>
            <a:br>
              <a:rPr lang="fr-FR" sz="1800" b="1" dirty="0" smtClean="0"/>
            </a:br>
            <a:endParaRPr lang="fr-FR" sz="1800" dirty="0"/>
          </a:p>
        </p:txBody>
      </p:sp>
      <p:pic>
        <p:nvPicPr>
          <p:cNvPr id="3" name="Image 2"/>
          <p:cNvPicPr/>
          <p:nvPr/>
        </p:nvPicPr>
        <p:blipFill>
          <a:blip r:embed="rId2"/>
          <a:srcRect/>
          <a:stretch>
            <a:fillRect/>
          </a:stretch>
        </p:blipFill>
        <p:spPr bwMode="auto">
          <a:xfrm>
            <a:off x="428596" y="1428736"/>
            <a:ext cx="857256" cy="500066"/>
          </a:xfrm>
          <a:prstGeom prst="rect">
            <a:avLst/>
          </a:prstGeom>
          <a:noFill/>
          <a:ln w="9525">
            <a:noFill/>
            <a:miter lim="800000"/>
            <a:headEnd/>
            <a:tailEnd/>
          </a:ln>
        </p:spPr>
      </p:pic>
      <p:sp>
        <p:nvSpPr>
          <p:cNvPr id="180225" name="Rectangle 1"/>
          <p:cNvSpPr>
            <a:spLocks noChangeArrowheads="1"/>
          </p:cNvSpPr>
          <p:nvPr/>
        </p:nvSpPr>
        <p:spPr bwMode="auto">
          <a:xfrm>
            <a:off x="1428728" y="1500174"/>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Donneur par effet mésomère car le doublet se conjugue avec le cycle.</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 4"/>
          <p:cNvPicPr/>
          <p:nvPr/>
        </p:nvPicPr>
        <p:blipFill>
          <a:blip r:embed="rId3"/>
          <a:srcRect/>
          <a:stretch>
            <a:fillRect/>
          </a:stretch>
        </p:blipFill>
        <p:spPr bwMode="auto">
          <a:xfrm>
            <a:off x="214282" y="2143116"/>
            <a:ext cx="1743075" cy="790575"/>
          </a:xfrm>
          <a:prstGeom prst="rect">
            <a:avLst/>
          </a:prstGeom>
          <a:noFill/>
          <a:ln w="9525">
            <a:noFill/>
            <a:miter lim="800000"/>
            <a:headEnd/>
            <a:tailEnd/>
          </a:ln>
        </p:spPr>
      </p:pic>
      <p:sp>
        <p:nvSpPr>
          <p:cNvPr id="180226" name="Rectangle 2"/>
          <p:cNvSpPr>
            <a:spLocks noChangeArrowheads="1"/>
          </p:cNvSpPr>
          <p:nvPr/>
        </p:nvSpPr>
        <p:spPr bwMode="auto">
          <a:xfrm>
            <a:off x="2071670" y="2143116"/>
            <a:ext cx="68580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On remarque que les flèches sortent du groupement vers le cycle, cela veut dire que ce groupement est donneur. La présence de la conjugaison permet de dire que ce groupement est donneur par effet mésomère.</a:t>
            </a:r>
            <a:endParaRPr kumimoji="0" lang="fr-FR" b="0" i="0" u="none" strike="noStrike" cap="none" normalizeH="0" baseline="0" dirty="0" smtClean="0">
              <a:ln>
                <a:noFill/>
              </a:ln>
              <a:solidFill>
                <a:schemeClr val="tx1"/>
              </a:solidFill>
              <a:effectLst/>
              <a:cs typeface="Arial" pitchFamily="34" charset="0"/>
            </a:endParaRPr>
          </a:p>
        </p:txBody>
      </p:sp>
      <p:sp>
        <p:nvSpPr>
          <p:cNvPr id="180227" name="Rectangle 3"/>
          <p:cNvSpPr>
            <a:spLocks noChangeArrowheads="1"/>
          </p:cNvSpPr>
          <p:nvPr/>
        </p:nvSpPr>
        <p:spPr bwMode="auto">
          <a:xfrm>
            <a:off x="214282" y="3357562"/>
            <a:ext cx="892971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 groupement – CH</a:t>
            </a:r>
            <a:r>
              <a:rPr kumimoji="0" lang="fr-FR" b="1" i="0" u="none" strike="noStrike" cap="none" normalizeH="0" baseline="-30000" dirty="0" smtClean="0">
                <a:ln>
                  <a:noFill/>
                </a:ln>
                <a:solidFill>
                  <a:schemeClr val="tx1"/>
                </a:solidFill>
                <a:effectLst/>
                <a:ea typeface="Times New Roman" pitchFamily="18" charset="0"/>
                <a:cs typeface="Arial" pitchFamily="34" charset="0"/>
              </a:rPr>
              <a:t>2</a:t>
            </a:r>
            <a:r>
              <a:rPr kumimoji="0" lang="fr-FR" b="1" i="0" u="none" strike="noStrike" cap="none" normalizeH="0" baseline="0" dirty="0" smtClean="0">
                <a:ln>
                  <a:noFill/>
                </a:ln>
                <a:solidFill>
                  <a:schemeClr val="tx1"/>
                </a:solidFill>
                <a:effectLst/>
                <a:ea typeface="Times New Roman" pitchFamily="18" charset="0"/>
                <a:cs typeface="Arial" pitchFamily="34" charset="0"/>
              </a:rPr>
              <a:t>Cl n’est pas un donneur car il n’est ni alkyl (car il contient le chlore) et ne possède pas le doublet conjugué, donc il s’agit bien d’un groupement attracteur par effet inductif. Attracteur ! Car le Cl est très électronégatif donc attire.</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Pour le groupement – NO</a:t>
            </a:r>
            <a:r>
              <a:rPr kumimoji="0" lang="fr-FR" b="1" i="0" u="none" strike="noStrike" cap="none" normalizeH="0" baseline="-30000" dirty="0" smtClean="0">
                <a:ln>
                  <a:noFill/>
                </a:ln>
                <a:solidFill>
                  <a:schemeClr val="tx1"/>
                </a:solidFill>
                <a:effectLst/>
                <a:ea typeface="Times New Roman" pitchFamily="18" charset="0"/>
                <a:cs typeface="Arial" pitchFamily="34" charset="0"/>
              </a:rPr>
              <a:t>2</a:t>
            </a:r>
            <a:r>
              <a:rPr kumimoji="0" lang="fr-FR" b="1" i="0" u="none" strike="noStrike" cap="none" normalizeH="0" baseline="0" dirty="0" smtClean="0">
                <a:ln>
                  <a:noFill/>
                </a:ln>
                <a:solidFill>
                  <a:schemeClr val="tx1"/>
                </a:solidFill>
                <a:effectLst/>
                <a:ea typeface="Times New Roman" pitchFamily="18" charset="0"/>
                <a:cs typeface="Arial" pitchFamily="34" charset="0"/>
              </a:rPr>
              <a:t> ce n’est pas un alkyl et ne possède pas de doublet conjugué (attention ! ici le doublet du N est engagé dans une liaison dative et il devient une liaison σ).</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Donc il est attracteur mais par quel effet ?</a:t>
            </a:r>
            <a:endParaRPr kumimoji="0" lang="fr-FR" b="0" i="0" u="none" strike="noStrike" cap="none" normalizeH="0" baseline="0" dirty="0" smtClean="0">
              <a:ln>
                <a:noFill/>
              </a:ln>
              <a:solidFill>
                <a:schemeClr val="tx1"/>
              </a:solidFill>
              <a:effectLst/>
              <a:cs typeface="Arial" pitchFamily="34" charset="0"/>
            </a:endParaRPr>
          </a:p>
        </p:txBody>
      </p:sp>
      <p:pic>
        <p:nvPicPr>
          <p:cNvPr id="8" name="Image 7"/>
          <p:cNvPicPr/>
          <p:nvPr/>
        </p:nvPicPr>
        <p:blipFill>
          <a:blip r:embed="rId4"/>
          <a:srcRect/>
          <a:stretch>
            <a:fillRect/>
          </a:stretch>
        </p:blipFill>
        <p:spPr bwMode="auto">
          <a:xfrm>
            <a:off x="285720" y="5286388"/>
            <a:ext cx="2181225" cy="1181100"/>
          </a:xfrm>
          <a:prstGeom prst="rect">
            <a:avLst/>
          </a:prstGeom>
          <a:noFill/>
          <a:ln w="9525">
            <a:noFill/>
            <a:miter lim="800000"/>
            <a:headEnd/>
            <a:tailEnd/>
          </a:ln>
        </p:spPr>
      </p:pic>
      <p:sp>
        <p:nvSpPr>
          <p:cNvPr id="1802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80230" name="Rectangle 6"/>
          <p:cNvSpPr>
            <a:spLocks noChangeArrowheads="1"/>
          </p:cNvSpPr>
          <p:nvPr/>
        </p:nvSpPr>
        <p:spPr bwMode="auto">
          <a:xfrm rot="10800000" flipV="1">
            <a:off x="2571736" y="5357826"/>
            <a:ext cx="621510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présence de la conjugaison montre l’effet mésomère et le fait que les flèches viennent du cycle vers ce groupement </a:t>
            </a:r>
            <a:r>
              <a:rPr kumimoji="0" lang="fr-FR" b="1" i="0" u="none" strike="noStrike" cap="none" normalizeH="0" baseline="0" dirty="0" err="1" smtClean="0">
                <a:ln>
                  <a:noFill/>
                </a:ln>
                <a:solidFill>
                  <a:schemeClr val="tx1"/>
                </a:solidFill>
                <a:effectLst/>
                <a:ea typeface="Times New Roman" pitchFamily="18" charset="0"/>
                <a:cs typeface="Arial" pitchFamily="34" charset="0"/>
              </a:rPr>
              <a:t>ҫa</a:t>
            </a:r>
            <a:r>
              <a:rPr kumimoji="0" lang="fr-FR" b="1" i="0" u="none" strike="noStrike" cap="none" normalizeH="0" baseline="0" dirty="0" smtClean="0">
                <a:ln>
                  <a:noFill/>
                </a:ln>
                <a:solidFill>
                  <a:schemeClr val="tx1"/>
                </a:solidFill>
                <a:effectLst/>
                <a:ea typeface="Times New Roman" pitchFamily="18" charset="0"/>
                <a:cs typeface="Arial" pitchFamily="34" charset="0"/>
              </a:rPr>
              <a:t> veut dire qu’il est attracteur. Donc ce groupement est attracteur par effet mésomère.</a:t>
            </a: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ChangeArrowheads="1"/>
          </p:cNvSpPr>
          <p:nvPr/>
        </p:nvSpPr>
        <p:spPr bwMode="auto">
          <a:xfrm>
            <a:off x="0" y="142852"/>
            <a:ext cx="394826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On peut établir le classement suivant :</a:t>
            </a:r>
            <a:endParaRPr kumimoji="0" lang="fr-FR" b="0" i="0" u="none" strike="noStrike" cap="none" normalizeH="0" baseline="0" dirty="0" smtClean="0">
              <a:ln>
                <a:noFill/>
              </a:ln>
              <a:solidFill>
                <a:schemeClr val="tx1"/>
              </a:solidFill>
              <a:effectLst/>
              <a:cs typeface="Arial" pitchFamily="34" charset="0"/>
            </a:endParaRPr>
          </a:p>
        </p:txBody>
      </p:sp>
      <p:pic>
        <p:nvPicPr>
          <p:cNvPr id="3" name="Image 2"/>
          <p:cNvPicPr/>
          <p:nvPr/>
        </p:nvPicPr>
        <p:blipFill>
          <a:blip r:embed="rId2"/>
          <a:srcRect/>
          <a:stretch>
            <a:fillRect/>
          </a:stretch>
        </p:blipFill>
        <p:spPr bwMode="auto">
          <a:xfrm>
            <a:off x="3943350" y="214290"/>
            <a:ext cx="4914930" cy="857256"/>
          </a:xfrm>
          <a:prstGeom prst="rect">
            <a:avLst/>
          </a:prstGeom>
          <a:noFill/>
          <a:ln w="9525">
            <a:noFill/>
            <a:miter lim="800000"/>
            <a:headEnd/>
            <a:tailEnd/>
          </a:ln>
        </p:spPr>
      </p:pic>
      <p:sp>
        <p:nvSpPr>
          <p:cNvPr id="181250" name="Rectangle 2"/>
          <p:cNvSpPr>
            <a:spLocks noChangeArrowheads="1"/>
          </p:cNvSpPr>
          <p:nvPr/>
        </p:nvSpPr>
        <p:spPr bwMode="auto">
          <a:xfrm>
            <a:off x="214282" y="857232"/>
            <a:ext cx="21602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Ainsi on peut écrire :</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 4"/>
          <p:cNvPicPr/>
          <p:nvPr/>
        </p:nvPicPr>
        <p:blipFill>
          <a:blip r:embed="rId3"/>
          <a:srcRect/>
          <a:stretch>
            <a:fillRect/>
          </a:stretch>
        </p:blipFill>
        <p:spPr bwMode="auto">
          <a:xfrm>
            <a:off x="2285984" y="1071546"/>
            <a:ext cx="6453190" cy="1000132"/>
          </a:xfrm>
          <a:prstGeom prst="rect">
            <a:avLst/>
          </a:prstGeom>
          <a:noFill/>
          <a:ln w="9525">
            <a:noFill/>
            <a:miter lim="800000"/>
            <a:headEnd/>
            <a:tailEnd/>
          </a:ln>
        </p:spPr>
      </p:pic>
      <p:sp>
        <p:nvSpPr>
          <p:cNvPr id="181251" name="Rectangle 3"/>
          <p:cNvSpPr>
            <a:spLocks noChangeArrowheads="1"/>
          </p:cNvSpPr>
          <p:nvPr/>
        </p:nvSpPr>
        <p:spPr bwMode="auto">
          <a:xfrm>
            <a:off x="214282" y="2000240"/>
            <a:ext cx="892971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Remarque :</a:t>
            </a:r>
            <a:endParaRPr kumimoji="0" lang="fr-FR" b="0" i="0" u="none" strike="noStrike" cap="none" normalizeH="0" baseline="0" dirty="0" smtClean="0">
              <a:ln>
                <a:noFill/>
              </a:ln>
              <a:solidFill>
                <a:srgbClr val="FF339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 même raisonnement s’applique pour comparer l’acidité des alcools (on remplace ici la fonction COOH par la fonction OH).</a:t>
            </a:r>
          </a:p>
          <a:p>
            <a:r>
              <a:rPr lang="fr-FR" b="1" u="sng" dirty="0" smtClean="0">
                <a:solidFill>
                  <a:srgbClr val="FF3399"/>
                </a:solidFill>
              </a:rPr>
              <a:t>Exemple :</a:t>
            </a:r>
          </a:p>
          <a:p>
            <a:r>
              <a:rPr lang="fr-FR" b="1" dirty="0" smtClean="0"/>
              <a:t>Comparer l’acidité des molécules suivantes : Ph – OH, ClCH</a:t>
            </a:r>
            <a:r>
              <a:rPr lang="fr-FR" b="1" baseline="-25000" dirty="0" smtClean="0"/>
              <a:t>2</a:t>
            </a:r>
            <a:r>
              <a:rPr lang="fr-FR" b="1" dirty="0" smtClean="0"/>
              <a:t>OH, CH</a:t>
            </a:r>
            <a:r>
              <a:rPr lang="fr-FR" b="1" baseline="-25000" dirty="0" smtClean="0"/>
              <a:t>3</a:t>
            </a:r>
            <a:r>
              <a:rPr lang="fr-FR" b="1" dirty="0" smtClean="0"/>
              <a:t>OH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7" name="Image 6"/>
          <p:cNvPicPr/>
          <p:nvPr/>
        </p:nvPicPr>
        <p:blipFill>
          <a:blip r:embed="rId4"/>
          <a:srcRect/>
          <a:stretch>
            <a:fillRect/>
          </a:stretch>
        </p:blipFill>
        <p:spPr bwMode="auto">
          <a:xfrm>
            <a:off x="2143108" y="3643314"/>
            <a:ext cx="4500594" cy="857250"/>
          </a:xfrm>
          <a:prstGeom prst="rect">
            <a:avLst/>
          </a:prstGeom>
          <a:noFill/>
          <a:ln w="9525">
            <a:noFill/>
            <a:miter lim="800000"/>
            <a:headEnd/>
            <a:tailEnd/>
          </a:ln>
        </p:spPr>
      </p:pic>
      <p:sp>
        <p:nvSpPr>
          <p:cNvPr id="181252" name="Rectangle 4"/>
          <p:cNvSpPr>
            <a:spLocks noChangeArrowheads="1"/>
          </p:cNvSpPr>
          <p:nvPr/>
        </p:nvSpPr>
        <p:spPr bwMode="auto">
          <a:xfrm>
            <a:off x="357158" y="4572008"/>
            <a:ext cx="576465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Pour le phénol on peut écrire les formes limites suivantes :</a:t>
            </a:r>
            <a:endParaRPr kumimoji="0" lang="fr-FR" b="0" i="0" u="none" strike="noStrike" cap="none" normalizeH="0" baseline="0" dirty="0" smtClean="0">
              <a:ln>
                <a:noFill/>
              </a:ln>
              <a:solidFill>
                <a:schemeClr val="tx1"/>
              </a:solidFill>
              <a:effectLst/>
              <a:cs typeface="Arial" pitchFamily="34" charset="0"/>
            </a:endParaRPr>
          </a:p>
        </p:txBody>
      </p:sp>
      <p:pic>
        <p:nvPicPr>
          <p:cNvPr id="9" name="Image 8"/>
          <p:cNvPicPr/>
          <p:nvPr/>
        </p:nvPicPr>
        <p:blipFill>
          <a:blip r:embed="rId5"/>
          <a:srcRect/>
          <a:stretch>
            <a:fillRect/>
          </a:stretch>
        </p:blipFill>
        <p:spPr bwMode="auto">
          <a:xfrm>
            <a:off x="1071538" y="4929198"/>
            <a:ext cx="7358114" cy="150019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71480"/>
            <a:ext cx="8643998" cy="1000124"/>
          </a:xfrm>
        </p:spPr>
        <p:txBody>
          <a:bodyPr>
            <a:normAutofit fontScale="90000"/>
          </a:bodyPr>
          <a:lstStyle/>
          <a:p>
            <a:pPr algn="l"/>
            <a:r>
              <a:rPr lang="fr-FR" sz="1800" b="1" dirty="0" smtClean="0"/>
              <a:t/>
            </a:r>
            <a:br>
              <a:rPr lang="fr-FR" sz="1800" b="1" dirty="0" smtClean="0"/>
            </a:br>
            <a:r>
              <a:rPr lang="fr-FR" sz="1800" b="1" dirty="0" smtClean="0"/>
              <a:t/>
            </a:r>
            <a:br>
              <a:rPr lang="fr-FR" sz="1800" b="1" dirty="0" smtClean="0"/>
            </a:br>
            <a:r>
              <a:rPr lang="fr-FR" sz="1800" b="1" dirty="0" smtClean="0"/>
              <a:t/>
            </a:r>
            <a:br>
              <a:rPr lang="fr-FR" sz="1800" b="1" dirty="0" smtClean="0"/>
            </a:br>
            <a:r>
              <a:rPr lang="fr-FR" sz="2000" b="1" dirty="0" smtClean="0"/>
              <a:t>Cette délocalisation fait apparaitre sur l’oxygène une charge positive qui le pousse à libérer facilement son H pour récupérer le déficit en électrons. Donc c’est la molécule la plus acide du fait qu’il y a mésomérie ou conjugaison et aussi le cycle du benzène joue le rôle d’attracteur par effet mésomère (la flèche se dirige du OH vers le cycle du benzène, donc celui-ci est attracteur).</a:t>
            </a:r>
            <a:br>
              <a:rPr lang="fr-FR" sz="2000" b="1" dirty="0" smtClean="0"/>
            </a:br>
            <a:r>
              <a:rPr lang="fr-FR" sz="2000" b="1" dirty="0" smtClean="0"/>
              <a:t>Dans la molécule  CH</a:t>
            </a:r>
            <a:r>
              <a:rPr lang="fr-FR" sz="2000" b="1" baseline="-25000" dirty="0" smtClean="0"/>
              <a:t>3</a:t>
            </a:r>
            <a:r>
              <a:rPr lang="fr-FR" sz="2000" b="1" dirty="0" smtClean="0"/>
              <a:t>OH, le - CH</a:t>
            </a:r>
            <a:r>
              <a:rPr lang="fr-FR" sz="2000" b="1" baseline="-25000" dirty="0" smtClean="0"/>
              <a:t>3</a:t>
            </a:r>
            <a:r>
              <a:rPr lang="fr-FR" sz="2000" b="1" dirty="0" smtClean="0"/>
              <a:t>est un alkyl, donc il est donneur par effet inductif. Par contre dans la molécule Cl CH</a:t>
            </a:r>
            <a:r>
              <a:rPr lang="fr-FR" sz="2000" b="1" baseline="-25000" dirty="0" smtClean="0"/>
              <a:t>2</a:t>
            </a:r>
            <a:r>
              <a:rPr lang="fr-FR" sz="2000" b="1" dirty="0" smtClean="0"/>
              <a:t> OH, la présence du chlore confère au groupement – Cl CH</a:t>
            </a:r>
            <a:r>
              <a:rPr lang="fr-FR" sz="2000" b="1" baseline="-25000" dirty="0" smtClean="0"/>
              <a:t>2</a:t>
            </a:r>
            <a:r>
              <a:rPr lang="fr-FR" sz="2000" b="1" dirty="0" smtClean="0"/>
              <a:t> un caractère attracteur par effet inductif. Ainsi on obtient le classement d’acidité suivant :</a:t>
            </a:r>
            <a:br>
              <a:rPr lang="fr-FR" sz="2000" b="1" dirty="0" smtClean="0"/>
            </a:br>
            <a:endParaRPr lang="fr-FR" sz="2000" dirty="0"/>
          </a:p>
        </p:txBody>
      </p:sp>
      <p:pic>
        <p:nvPicPr>
          <p:cNvPr id="3" name="Image 2"/>
          <p:cNvPicPr/>
          <p:nvPr/>
        </p:nvPicPr>
        <p:blipFill>
          <a:blip r:embed="rId2"/>
          <a:srcRect/>
          <a:stretch>
            <a:fillRect/>
          </a:stretch>
        </p:blipFill>
        <p:spPr bwMode="auto">
          <a:xfrm>
            <a:off x="1000100" y="2571744"/>
            <a:ext cx="7286676" cy="1314450"/>
          </a:xfrm>
          <a:prstGeom prst="rect">
            <a:avLst/>
          </a:prstGeom>
          <a:noFill/>
          <a:ln w="9525">
            <a:noFill/>
            <a:miter lim="800000"/>
            <a:headEnd/>
            <a:tailEnd/>
          </a:ln>
        </p:spPr>
      </p:pic>
      <p:sp>
        <p:nvSpPr>
          <p:cNvPr id="182273" name="Rectangle 1"/>
          <p:cNvSpPr>
            <a:spLocks noChangeArrowheads="1"/>
          </p:cNvSpPr>
          <p:nvPr/>
        </p:nvSpPr>
        <p:spPr bwMode="auto">
          <a:xfrm>
            <a:off x="214282" y="4071942"/>
            <a:ext cx="878687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tab pos="269875" algn="l"/>
              </a:tabLst>
            </a:pPr>
            <a:r>
              <a:rPr kumimoji="0" lang="fr-FR" sz="1400" b="1" i="0" u="none" strike="noStrike" cap="none" normalizeH="0" baseline="0" dirty="0" smtClean="0">
                <a:ln>
                  <a:noFill/>
                </a:ln>
                <a:solidFill>
                  <a:srgbClr val="0000CC"/>
                </a:solidFill>
                <a:effectLst/>
                <a:latin typeface="Cambria" pitchFamily="18" charset="0"/>
                <a:ea typeface="Times New Roman" pitchFamily="18" charset="0"/>
                <a:cs typeface="Arial" pitchFamily="34" charset="0"/>
              </a:rPr>
              <a:t> </a:t>
            </a:r>
            <a:r>
              <a:rPr kumimoji="0" lang="fr-FR" b="1" i="0" u="none" strike="noStrike" cap="none" normalizeH="0" baseline="0" dirty="0" smtClean="0">
                <a:ln>
                  <a:noFill/>
                </a:ln>
                <a:solidFill>
                  <a:srgbClr val="0000CC"/>
                </a:solidFill>
                <a:effectLst/>
                <a:latin typeface="+mj-lt"/>
                <a:ea typeface="Times New Roman" pitchFamily="18" charset="0"/>
                <a:cs typeface="Arial" pitchFamily="34" charset="0"/>
              </a:rPr>
              <a:t>b)   La basicité</a:t>
            </a:r>
          </a:p>
          <a:p>
            <a:r>
              <a:rPr lang="fr-FR" b="1" dirty="0" smtClean="0"/>
              <a:t>Une base est une molécule qui peut fixer un proton par la présence d’un doublet sur l’azote. Donc elle est due à la présence de la fonction amine dans la molécule.</a:t>
            </a:r>
          </a:p>
          <a:p>
            <a:r>
              <a:rPr lang="fr-FR" b="1" dirty="0" smtClean="0"/>
              <a:t>La fonction amine est considérée comme une base faible comparée à la </a:t>
            </a:r>
            <a:r>
              <a:rPr lang="fr-FR" b="1" dirty="0" err="1" smtClean="0"/>
              <a:t>NaOH</a:t>
            </a:r>
            <a:r>
              <a:rPr lang="fr-FR" b="1" dirty="0" smtClean="0"/>
              <a:t> qui est une base forte (dissociation totale dans l’eau).</a:t>
            </a:r>
          </a:p>
          <a:p>
            <a:r>
              <a:rPr lang="fr-FR" b="1" dirty="0" smtClean="0"/>
              <a:t>La force de cette base amine dépend de la nature de ce doublet.</a:t>
            </a:r>
          </a:p>
          <a:p>
            <a:pPr lvl="0">
              <a:buFont typeface="Wingdings" pitchFamily="2" charset="2"/>
              <a:buChar char="Ø"/>
            </a:pPr>
            <a:r>
              <a:rPr lang="fr-FR" b="1" dirty="0" smtClean="0">
                <a:solidFill>
                  <a:srgbClr val="FF3399"/>
                </a:solidFill>
              </a:rPr>
              <a:t> </a:t>
            </a:r>
            <a:r>
              <a:rPr lang="fr-FR" b="1" dirty="0" smtClean="0"/>
              <a:t>  Si le doublet du N est libre la base sera relativement plus forte.</a:t>
            </a:r>
          </a:p>
          <a:p>
            <a:pPr lvl="0">
              <a:buFont typeface="Wingdings" pitchFamily="2" charset="2"/>
              <a:buChar char="Ø"/>
            </a:pPr>
            <a:r>
              <a:rPr lang="fr-FR" b="1" dirty="0" smtClean="0">
                <a:solidFill>
                  <a:srgbClr val="FF3399"/>
                </a:solidFill>
              </a:rPr>
              <a:t>   </a:t>
            </a:r>
            <a:r>
              <a:rPr lang="fr-FR" b="1" dirty="0" smtClean="0"/>
              <a:t>Si le doublet du N est conjugué la base sera relativement plus faible.</a:t>
            </a:r>
          </a:p>
          <a:p>
            <a:r>
              <a:rPr lang="fr-FR" b="1" dirty="0" smtClean="0"/>
              <a:t>      Comme la base est le contraire de l’acide, donc on fait un raisonnement inverse ici.</a:t>
            </a:r>
          </a:p>
          <a:p>
            <a:pPr lvl="0"/>
            <a:endParaRPr lang="fr-FR" b="1" dirty="0" smtClean="0">
              <a:solidFill>
                <a:srgbClr val="FF3399"/>
              </a:solidFill>
            </a:endParaRPr>
          </a:p>
          <a:p>
            <a:endParaRPr lang="fr-FR" b="1" dirty="0" smtClean="0"/>
          </a:p>
          <a:p>
            <a:pPr marL="0" marR="0" lvl="0" indent="0" algn="justLow" defTabSz="914400" rtl="0" eaLnBrk="1" fontAlgn="base" latinLnBrk="0" hangingPunct="1">
              <a:lnSpc>
                <a:spcPct val="100000"/>
              </a:lnSpc>
              <a:spcBef>
                <a:spcPct val="0"/>
              </a:spcBef>
              <a:spcAft>
                <a:spcPct val="0"/>
              </a:spcAft>
              <a:buClrTx/>
              <a:buSzTx/>
              <a:tabLst>
                <a:tab pos="269875" algn="l"/>
              </a:tabLst>
            </a:pPr>
            <a:endParaRPr kumimoji="0" lang="fr-FR"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785786" y="357166"/>
            <a:ext cx="7500990" cy="895350"/>
          </a:xfrm>
          <a:prstGeom prst="rect">
            <a:avLst/>
          </a:prstGeom>
          <a:noFill/>
          <a:ln w="9525">
            <a:noFill/>
            <a:miter lim="800000"/>
            <a:headEnd/>
            <a:tailEnd/>
          </a:ln>
        </p:spPr>
      </p:pic>
      <p:sp>
        <p:nvSpPr>
          <p:cNvPr id="183297" name="Rectangle 1"/>
          <p:cNvSpPr>
            <a:spLocks noChangeArrowheads="1"/>
          </p:cNvSpPr>
          <p:nvPr/>
        </p:nvSpPr>
        <p:spPr bwMode="auto">
          <a:xfrm>
            <a:off x="285720" y="1357298"/>
            <a:ext cx="505689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Application</a:t>
            </a:r>
            <a:endParaRPr kumimoji="0" lang="fr-FR" b="0" i="0" u="none" strike="noStrike" cap="none" normalizeH="0" baseline="0" dirty="0" smtClean="0">
              <a:ln>
                <a:noFill/>
              </a:ln>
              <a:solidFill>
                <a:srgbClr val="FF3399"/>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1)  Comparer la basicité des molécules suivantes :</a:t>
            </a:r>
            <a:endParaRPr kumimoji="0" lang="fr-FR" b="0" i="0" u="none" strike="noStrike" cap="none" normalizeH="0" baseline="0" dirty="0" smtClean="0">
              <a:ln>
                <a:noFill/>
              </a:ln>
              <a:solidFill>
                <a:schemeClr val="tx1"/>
              </a:solidFill>
              <a:effectLst/>
              <a:cs typeface="Arial" pitchFamily="34" charset="0"/>
            </a:endParaRPr>
          </a:p>
        </p:txBody>
      </p:sp>
      <p:pic>
        <p:nvPicPr>
          <p:cNvPr id="4" name="Image 3"/>
          <p:cNvPicPr/>
          <p:nvPr/>
        </p:nvPicPr>
        <p:blipFill>
          <a:blip r:embed="rId3"/>
          <a:srcRect/>
          <a:stretch>
            <a:fillRect/>
          </a:stretch>
        </p:blipFill>
        <p:spPr bwMode="auto">
          <a:xfrm>
            <a:off x="714348" y="2214554"/>
            <a:ext cx="8143932" cy="1409700"/>
          </a:xfrm>
          <a:prstGeom prst="rect">
            <a:avLst/>
          </a:prstGeom>
          <a:noFill/>
          <a:ln w="9525">
            <a:noFill/>
            <a:miter lim="800000"/>
            <a:headEnd/>
            <a:tailEnd/>
          </a:ln>
        </p:spPr>
      </p:pic>
      <p:sp>
        <p:nvSpPr>
          <p:cNvPr id="183298" name="Rectangle 2"/>
          <p:cNvSpPr>
            <a:spLocks noChangeArrowheads="1"/>
          </p:cNvSpPr>
          <p:nvPr/>
        </p:nvSpPr>
        <p:spPr bwMode="auto">
          <a:xfrm>
            <a:off x="214282" y="3786190"/>
            <a:ext cx="878687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Ø"/>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Les molécules (A) et (B) possèdent les doublets du N conjugués. Le cycle dans ces molécules ici joue le rôle d’attracteur par effet mésomère et donc (A) et (B) sont les molécules les moins basiques. Plus le nombre de formes limites est grand plus le doublet sur N est moins disponible donc attire moins le proton et la molécule devient moins basique. Ainsi on peut dire que la molécule (A) est moins basique que la molécule (B).</a:t>
            </a:r>
          </a:p>
          <a:p>
            <a:pPr algn="justLow" fontAlgn="base">
              <a:spcBef>
                <a:spcPct val="0"/>
              </a:spcBef>
              <a:spcAft>
                <a:spcPct val="0"/>
              </a:spcAft>
              <a:buFont typeface="Wingdings" pitchFamily="2" charset="2"/>
              <a:buChar char="Ø"/>
            </a:pPr>
            <a:r>
              <a:rPr lang="fr-FR" b="1" dirty="0" smtClean="0">
                <a:cs typeface="Arial" pitchFamily="34" charset="0"/>
              </a:rPr>
              <a:t>  </a:t>
            </a:r>
            <a:r>
              <a:rPr lang="fr-FR" b="1" dirty="0" smtClean="0"/>
              <a:t>Pour les molécules qui restent, on remarque que le doublet est libre, donc ces molécules sont plus basiques que les deux premières (A) et (B).</a:t>
            </a:r>
          </a:p>
          <a:p>
            <a:pPr algn="justLow" fontAlgn="base">
              <a:spcBef>
                <a:spcPct val="0"/>
              </a:spcBef>
              <a:spcAft>
                <a:spcPct val="0"/>
              </a:spcAft>
              <a:buFont typeface="Wingdings" pitchFamily="2" charset="2"/>
              <a:buChar char="Ø"/>
            </a:pPr>
            <a:r>
              <a:rPr kumimoji="0" lang="fr-FR" b="0" i="0" u="none" strike="noStrike" cap="none" normalizeH="0" baseline="0" dirty="0" smtClean="0">
                <a:ln>
                  <a:noFill/>
                </a:ln>
                <a:solidFill>
                  <a:schemeClr val="tx1"/>
                </a:solidFill>
                <a:effectLst/>
                <a:cs typeface="Arial" pitchFamily="34" charset="0"/>
              </a:rPr>
              <a:t>   </a:t>
            </a:r>
            <a:r>
              <a:rPr lang="fr-FR" b="1" dirty="0" smtClean="0"/>
              <a:t>Pour les molécules (C) et (D), les groupements qui se lient à l’azote sont des attracteurs, (ce ne sont pas des alkyls et ne possèdent pas de doublet conjugué).</a:t>
            </a:r>
          </a:p>
          <a:p>
            <a:pPr marL="0" marR="0" lvl="0" indent="0" algn="justLow"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642918"/>
            <a:ext cx="8229600" cy="1143000"/>
          </a:xfrm>
        </p:spPr>
        <p:txBody>
          <a:bodyPr>
            <a:normAutofit fontScale="90000"/>
          </a:bodyPr>
          <a:lstStyle/>
          <a:p>
            <a:pPr algn="l"/>
            <a:r>
              <a:rPr lang="fr-FR" sz="2000" b="1" dirty="0" smtClean="0"/>
              <a:t/>
            </a:r>
            <a:br>
              <a:rPr lang="fr-FR" sz="2000" b="1" dirty="0" smtClean="0"/>
            </a:br>
            <a:r>
              <a:rPr lang="fr-FR" sz="2000" b="1" dirty="0" smtClean="0"/>
              <a:t>Dans la molécule (D) le groupement présente une conjugaison et de ce fait c’est un attracteur par effet mésomère (liaison π – liaison σ – liaison π). Par contre dans la molécule (D) le groupement est un attracteur par effet inductif.</a:t>
            </a:r>
            <a:br>
              <a:rPr lang="fr-FR" sz="2000" b="1" dirty="0" smtClean="0"/>
            </a:br>
            <a:r>
              <a:rPr lang="fr-FR" sz="2000" b="1" dirty="0" smtClean="0"/>
              <a:t>Pour les molécules (E) et (F), la présence des groupements alkyles ( - CH</a:t>
            </a:r>
            <a:r>
              <a:rPr lang="fr-FR" sz="2000" b="1" baseline="-25000" dirty="0" smtClean="0"/>
              <a:t>3</a:t>
            </a:r>
            <a:r>
              <a:rPr lang="fr-FR" sz="2000" b="1" dirty="0" smtClean="0"/>
              <a:t> ) montre l’effet donneur inductif de ces groupements. Plus le nombre de groupement ( - CH</a:t>
            </a:r>
            <a:r>
              <a:rPr lang="fr-FR" sz="2000" b="1" baseline="-25000" dirty="0" smtClean="0"/>
              <a:t>3</a:t>
            </a:r>
            <a:r>
              <a:rPr lang="fr-FR" sz="2000" b="1" dirty="0" smtClean="0"/>
              <a:t>) est grand plus l’effet donneur inductif est important. C’est les molécules les plus basiques.</a:t>
            </a:r>
            <a:br>
              <a:rPr lang="fr-FR" sz="2000" b="1" dirty="0" smtClean="0"/>
            </a:br>
            <a:r>
              <a:rPr lang="fr-FR" sz="2000" b="1" dirty="0" smtClean="0"/>
              <a:t>Ainsi on obtient le classement croissant de la basicité suivant</a:t>
            </a:r>
            <a:r>
              <a:rPr lang="fr-FR" sz="1800" b="1" dirty="0" smtClean="0"/>
              <a:t> :</a:t>
            </a:r>
            <a:br>
              <a:rPr lang="fr-FR" sz="1800" b="1" dirty="0" smtClean="0"/>
            </a:br>
            <a:endParaRPr lang="fr-FR" sz="1800" dirty="0"/>
          </a:p>
        </p:txBody>
      </p:sp>
      <p:pic>
        <p:nvPicPr>
          <p:cNvPr id="4" name="Image 3"/>
          <p:cNvPicPr/>
          <p:nvPr/>
        </p:nvPicPr>
        <p:blipFill>
          <a:blip r:embed="rId2"/>
          <a:srcRect/>
          <a:stretch>
            <a:fillRect/>
          </a:stretch>
        </p:blipFill>
        <p:spPr bwMode="auto">
          <a:xfrm>
            <a:off x="571472" y="2500306"/>
            <a:ext cx="8072494" cy="1190625"/>
          </a:xfrm>
          <a:prstGeom prst="rect">
            <a:avLst/>
          </a:prstGeom>
          <a:noFill/>
          <a:ln w="9525">
            <a:noFill/>
            <a:miter lim="800000"/>
            <a:headEnd/>
            <a:tailEnd/>
          </a:ln>
        </p:spPr>
      </p:pic>
      <p:sp>
        <p:nvSpPr>
          <p:cNvPr id="184321" name="Rectangle 1"/>
          <p:cNvSpPr>
            <a:spLocks noChangeArrowheads="1"/>
          </p:cNvSpPr>
          <p:nvPr/>
        </p:nvSpPr>
        <p:spPr bwMode="auto">
          <a:xfrm>
            <a:off x="285720" y="3786190"/>
            <a:ext cx="577337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2)   Donner le classement décroissant des bases suivantes :</a:t>
            </a:r>
            <a:endParaRPr kumimoji="0" lang="fr-FR" b="0" i="0" u="none" strike="noStrike" cap="none" normalizeH="0" baseline="0" dirty="0" smtClean="0">
              <a:ln>
                <a:noFill/>
              </a:ln>
              <a:solidFill>
                <a:schemeClr val="tx1"/>
              </a:solidFill>
              <a:effectLst/>
              <a:cs typeface="Arial" pitchFamily="34" charset="0"/>
            </a:endParaRPr>
          </a:p>
        </p:txBody>
      </p:sp>
      <p:pic>
        <p:nvPicPr>
          <p:cNvPr id="6" name="Image 5"/>
          <p:cNvPicPr/>
          <p:nvPr/>
        </p:nvPicPr>
        <p:blipFill>
          <a:blip r:embed="rId3"/>
          <a:srcRect/>
          <a:stretch>
            <a:fillRect/>
          </a:stretch>
        </p:blipFill>
        <p:spPr bwMode="auto">
          <a:xfrm>
            <a:off x="1285852" y="4357694"/>
            <a:ext cx="6500858" cy="857250"/>
          </a:xfrm>
          <a:prstGeom prst="rect">
            <a:avLst/>
          </a:prstGeom>
          <a:noFill/>
          <a:ln w="9525">
            <a:noFill/>
            <a:miter lim="800000"/>
            <a:headEnd/>
            <a:tailEnd/>
          </a:ln>
        </p:spPr>
      </p:pic>
      <p:sp>
        <p:nvSpPr>
          <p:cNvPr id="184322" name="Rectangle 2"/>
          <p:cNvSpPr>
            <a:spLocks noChangeArrowheads="1"/>
          </p:cNvSpPr>
          <p:nvPr/>
        </p:nvSpPr>
        <p:spPr bwMode="auto">
          <a:xfrm>
            <a:off x="357158" y="5429264"/>
            <a:ext cx="850112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Dans ces molécules il y a la présence du chlore qui joue le rôle d’attracteur par effet inductif car il est plus électronégatif que le carbone et il n’y a pas de liaison π qui se conjuguent avec lui dans ces molécules. Donc le chlore diminue par son effet la basicité.</a:t>
            </a: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
            <a:ext cx="8715404"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Parmi les effets inductifs, on note les effets inductifs donneurs (notés+I), c'est-à-dire un atome ou un groupe d'atomes qui donne des électrons, ainsi que les effets inductifs attracteurs (notés-I).</a:t>
            </a:r>
          </a:p>
          <a:p>
            <a:pPr algn="justLow" fontAlgn="base">
              <a:spcBef>
                <a:spcPct val="0"/>
              </a:spcBef>
              <a:spcAft>
                <a:spcPct val="0"/>
              </a:spcAft>
              <a:buFont typeface="Wingdings" pitchFamily="2" charset="2"/>
              <a:buChar char="§"/>
            </a:pPr>
            <a:r>
              <a:rPr lang="fr-FR" b="1" dirty="0" smtClean="0">
                <a:solidFill>
                  <a:srgbClr val="FF3399"/>
                </a:solidFill>
              </a:rPr>
              <a:t>Groupements à effet inductif attracteur (-I) et donneur (+I):</a:t>
            </a:r>
          </a:p>
          <a:p>
            <a:pPr algn="justLow" fontAlgn="base">
              <a:spcBef>
                <a:spcPct val="0"/>
              </a:spcBef>
              <a:spcAft>
                <a:spcPct val="0"/>
              </a:spcAft>
            </a:pPr>
            <a:r>
              <a:rPr lang="fr-FR" b="1" dirty="0" smtClean="0"/>
              <a:t>-Les effets inductifs donneurs (notés +I), c'est-à-dire des atomes ou groupements donneurs (moins électronégatifs que le carbone) qui exercent un effet (+I).</a:t>
            </a:r>
            <a:endParaRPr lang="fr-FR" dirty="0" smtClean="0"/>
          </a:p>
          <a:p>
            <a:pPr>
              <a:buFont typeface="Arial" pitchFamily="34" charset="0"/>
              <a:buChar char="•"/>
            </a:pPr>
            <a:r>
              <a:rPr lang="fr-FR" b="1" u="heavy" dirty="0" smtClean="0">
                <a:solidFill>
                  <a:srgbClr val="FF3399"/>
                </a:solidFill>
              </a:rPr>
              <a:t>Exemple</a:t>
            </a:r>
            <a:r>
              <a:rPr lang="fr-FR" b="1" dirty="0" smtClean="0">
                <a:solidFill>
                  <a:srgbClr val="FF3399"/>
                </a:solidFill>
              </a:rPr>
              <a:t>: </a:t>
            </a:r>
          </a:p>
          <a:p>
            <a:r>
              <a:rPr lang="fr-FR" b="1" dirty="0" smtClean="0">
                <a:solidFill>
                  <a:srgbClr val="FF3399"/>
                </a:solidFill>
              </a:rPr>
              <a:t> </a:t>
            </a:r>
            <a:r>
              <a:rPr lang="fr-FR" b="1" dirty="0" smtClean="0"/>
              <a:t>les métaux (Na, Mg, …), les groupes alkyles (CH</a:t>
            </a:r>
            <a:r>
              <a:rPr lang="fr-FR" sz="1200" b="1" dirty="0" smtClean="0"/>
              <a:t>3</a:t>
            </a:r>
            <a:r>
              <a:rPr lang="fr-FR" b="1" dirty="0" smtClean="0"/>
              <a:t>, C</a:t>
            </a:r>
            <a:r>
              <a:rPr lang="fr-FR" sz="1200" b="1" dirty="0" smtClean="0"/>
              <a:t>2</a:t>
            </a:r>
            <a:r>
              <a:rPr lang="fr-FR" b="1" dirty="0" smtClean="0"/>
              <a:t>H</a:t>
            </a:r>
            <a:r>
              <a:rPr lang="fr-FR" sz="1200" b="1" dirty="0" smtClean="0"/>
              <a:t>5</a:t>
            </a:r>
            <a:r>
              <a:rPr lang="fr-FR" b="1" dirty="0" smtClean="0"/>
              <a:t>, (CH</a:t>
            </a:r>
            <a:r>
              <a:rPr lang="fr-FR" sz="1200" b="1" dirty="0" smtClean="0"/>
              <a:t>3</a:t>
            </a:r>
            <a:r>
              <a:rPr lang="fr-FR" b="1" dirty="0" smtClean="0"/>
              <a:t>)</a:t>
            </a:r>
            <a:r>
              <a:rPr lang="fr-FR" sz="1200" b="1" dirty="0" smtClean="0"/>
              <a:t>3</a:t>
            </a:r>
            <a:r>
              <a:rPr lang="fr-FR" b="1" dirty="0" smtClean="0"/>
              <a:t>C…)</a:t>
            </a:r>
            <a:endParaRPr lang="fr-FR" dirty="0" smtClean="0"/>
          </a:p>
          <a:p>
            <a:r>
              <a:rPr lang="fr-FR" b="1" dirty="0" smtClean="0"/>
              <a:t>Les effets inductifs attracteurs (notés -I), c’est-à-dire des atomes ou groupements attracteurs (plus électronégatifs que le carbone) qui exercent un effet (-I).</a:t>
            </a:r>
          </a:p>
          <a:p>
            <a:r>
              <a:rPr lang="en-US" b="1" u="heavy" dirty="0" err="1" smtClean="0">
                <a:solidFill>
                  <a:srgbClr val="FF3399"/>
                </a:solidFill>
              </a:rPr>
              <a:t>Exemple</a:t>
            </a:r>
            <a:r>
              <a:rPr lang="en-US" b="1" u="heavy" dirty="0" smtClean="0">
                <a:solidFill>
                  <a:srgbClr val="FF3399"/>
                </a:solidFill>
              </a:rPr>
              <a:t>:</a:t>
            </a:r>
            <a:r>
              <a:rPr lang="en-US" b="1" dirty="0" smtClean="0">
                <a:solidFill>
                  <a:srgbClr val="FF3399"/>
                </a:solidFill>
              </a:rPr>
              <a:t>   </a:t>
            </a:r>
            <a:r>
              <a:rPr lang="en-US" b="1" dirty="0" smtClean="0"/>
              <a:t>F</a:t>
            </a:r>
            <a:r>
              <a:rPr lang="en-US" b="1" baseline="30000" dirty="0" smtClean="0"/>
              <a:t>-</a:t>
            </a:r>
            <a:r>
              <a:rPr lang="en-US" b="1" dirty="0" smtClean="0"/>
              <a:t>, </a:t>
            </a:r>
            <a:r>
              <a:rPr lang="en-US" b="1" dirty="0" err="1" smtClean="0"/>
              <a:t>Cl</a:t>
            </a:r>
            <a:r>
              <a:rPr lang="en-US" b="1" baseline="30000" dirty="0" smtClean="0"/>
              <a:t>-</a:t>
            </a:r>
            <a:r>
              <a:rPr lang="en-US" b="1" dirty="0" smtClean="0"/>
              <a:t>, Br</a:t>
            </a:r>
            <a:r>
              <a:rPr lang="en-US" b="1" baseline="30000" dirty="0" smtClean="0"/>
              <a:t>-</a:t>
            </a:r>
            <a:r>
              <a:rPr lang="en-US" b="1" dirty="0" smtClean="0"/>
              <a:t>, OH</a:t>
            </a:r>
            <a:r>
              <a:rPr lang="en-US" b="1" baseline="30000" dirty="0" smtClean="0"/>
              <a:t>-</a:t>
            </a:r>
            <a:r>
              <a:rPr lang="en-US" b="1" dirty="0" smtClean="0"/>
              <a:t>, NH</a:t>
            </a:r>
            <a:r>
              <a:rPr lang="en-US" sz="1200" b="1" dirty="0" smtClean="0"/>
              <a:t>2</a:t>
            </a:r>
            <a:r>
              <a:rPr lang="en-US" b="1" dirty="0" smtClean="0"/>
              <a:t>-, CN</a:t>
            </a:r>
            <a:r>
              <a:rPr lang="en-US" b="1" baseline="30000" dirty="0" smtClean="0"/>
              <a:t>-</a:t>
            </a:r>
            <a:r>
              <a:rPr lang="en-US" b="1" dirty="0" smtClean="0"/>
              <a:t>, NO</a:t>
            </a:r>
            <a:r>
              <a:rPr lang="en-US" sz="1200" b="1" dirty="0" smtClean="0"/>
              <a:t>2</a:t>
            </a:r>
            <a:r>
              <a:rPr lang="en-US" b="1" dirty="0" smtClean="0"/>
              <a:t>-</a:t>
            </a:r>
            <a:endParaRPr lang="fr-FR" dirty="0" smtClean="0"/>
          </a:p>
          <a:p>
            <a:r>
              <a:rPr lang="fr-FR" b="1" dirty="0" smtClean="0"/>
              <a:t>           Effet inductif attracteur(-I)	                                    Effet inductif donneur(+I)</a:t>
            </a:r>
          </a:p>
          <a:p>
            <a:endParaRPr lang="fr-FR" b="1" dirty="0" smtClean="0"/>
          </a:p>
          <a:p>
            <a:endParaRPr lang="fr-FR" b="1" dirty="0" smtClean="0"/>
          </a:p>
          <a:p>
            <a:endParaRPr lang="fr-FR" b="1" dirty="0" smtClean="0"/>
          </a:p>
          <a:p>
            <a:r>
              <a:rPr lang="fr-FR" b="1" dirty="0" smtClean="0"/>
              <a:t>Ici, </a:t>
            </a:r>
            <a:r>
              <a:rPr lang="fr-FR" b="1" dirty="0" err="1" smtClean="0"/>
              <a:t>Br</a:t>
            </a:r>
            <a:r>
              <a:rPr lang="fr-FR" b="1" dirty="0" smtClean="0"/>
              <a:t> a un effet inductif attracteur, c'est-à-dire qu'il attire les électrons du radical éthyle. Le groupe </a:t>
            </a:r>
            <a:r>
              <a:rPr lang="fr-FR" b="1" dirty="0" err="1" smtClean="0"/>
              <a:t>MgBr</a:t>
            </a:r>
            <a:r>
              <a:rPr lang="fr-FR" b="1" dirty="0" smtClean="0"/>
              <a:t> est donneur d'électrons, ainsi le groupe éthyle va être plus riche en électrons. On notera dans ces deux exemples que la polarité de la liaison carbone-hétéroatome est changée lorsque l'on passe d'un effet donneur à un effet attracteur.</a:t>
            </a:r>
            <a:endParaRPr lang="fr-FR" dirty="0" smtClean="0"/>
          </a:p>
          <a:p>
            <a:endParaRPr lang="fr-FR" b="1" dirty="0" smtClean="0"/>
          </a:p>
          <a:p>
            <a:endParaRPr lang="fr-FR" dirty="0" smtClean="0"/>
          </a:p>
          <a:p>
            <a:r>
              <a:rPr lang="fr-FR" dirty="0" smtClean="0"/>
              <a:t/>
            </a:r>
            <a:br>
              <a:rPr lang="fr-FR" dirty="0" smtClean="0"/>
            </a:br>
            <a:endParaRPr lang="fr-FR" dirty="0" smtClean="0"/>
          </a:p>
          <a:p>
            <a:endParaRPr lang="fr-FR" dirty="0" smtClean="0"/>
          </a:p>
          <a:p>
            <a:pPr algn="justLow" fontAlgn="base">
              <a:spcBef>
                <a:spcPct val="0"/>
              </a:spcBef>
              <a:spcAft>
                <a:spcPct val="0"/>
              </a:spcAft>
            </a:pPr>
            <a:endParaRPr lang="fr-FR" b="1" dirty="0" smtClean="0">
              <a:solidFill>
                <a:srgbClr val="FF3399"/>
              </a:solidFill>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3" name="image110.png"/>
          <p:cNvPicPr/>
          <p:nvPr/>
        </p:nvPicPr>
        <p:blipFill>
          <a:blip r:embed="rId2" cstate="print"/>
          <a:stretch>
            <a:fillRect/>
          </a:stretch>
        </p:blipFill>
        <p:spPr>
          <a:xfrm>
            <a:off x="1214414" y="3500438"/>
            <a:ext cx="1571636" cy="519114"/>
          </a:xfrm>
          <a:prstGeom prst="rect">
            <a:avLst/>
          </a:prstGeom>
        </p:spPr>
      </p:pic>
      <p:pic>
        <p:nvPicPr>
          <p:cNvPr id="4" name="image111.png"/>
          <p:cNvPicPr/>
          <p:nvPr/>
        </p:nvPicPr>
        <p:blipFill>
          <a:blip r:embed="rId3" cstate="print"/>
          <a:stretch>
            <a:fillRect/>
          </a:stretch>
        </p:blipFill>
        <p:spPr>
          <a:xfrm>
            <a:off x="6143636" y="3571876"/>
            <a:ext cx="1500198" cy="519114"/>
          </a:xfrm>
          <a:prstGeom prst="rect">
            <a:avLst/>
          </a:prstGeom>
        </p:spPr>
      </p:pic>
      <p:pic>
        <p:nvPicPr>
          <p:cNvPr id="5" name="image112.png"/>
          <p:cNvPicPr/>
          <p:nvPr/>
        </p:nvPicPr>
        <p:blipFill>
          <a:blip r:embed="rId4" cstate="print"/>
          <a:stretch>
            <a:fillRect/>
          </a:stretch>
        </p:blipFill>
        <p:spPr>
          <a:xfrm>
            <a:off x="1071538" y="5429264"/>
            <a:ext cx="7429552" cy="12144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0" y="28572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Plus le chlore est proche de l’amine plus son effet est important. Ainsi on trouve le classement décroissant de la basicité suivant :</a:t>
            </a:r>
            <a:endParaRPr kumimoji="0" lang="fr-FR" b="0" i="0" u="none" strike="noStrike" cap="none" normalizeH="0" baseline="0" dirty="0" smtClean="0">
              <a:ln>
                <a:noFill/>
              </a:ln>
              <a:solidFill>
                <a:schemeClr val="tx1"/>
              </a:solidFill>
              <a:effectLst/>
              <a:cs typeface="Arial" pitchFamily="34" charset="0"/>
            </a:endParaRPr>
          </a:p>
        </p:txBody>
      </p:sp>
      <p:pic>
        <p:nvPicPr>
          <p:cNvPr id="3" name="Image 2"/>
          <p:cNvPicPr/>
          <p:nvPr/>
        </p:nvPicPr>
        <p:blipFill>
          <a:blip r:embed="rId2"/>
          <a:srcRect/>
          <a:stretch>
            <a:fillRect/>
          </a:stretch>
        </p:blipFill>
        <p:spPr bwMode="auto">
          <a:xfrm>
            <a:off x="1285852" y="1071546"/>
            <a:ext cx="6715172" cy="857256"/>
          </a:xfrm>
          <a:prstGeom prst="rect">
            <a:avLst/>
          </a:prstGeom>
          <a:noFill/>
          <a:ln w="9525">
            <a:noFill/>
            <a:miter lim="800000"/>
            <a:headEnd/>
            <a:tailEnd/>
          </a:ln>
        </p:spPr>
      </p:pic>
      <p:sp>
        <p:nvSpPr>
          <p:cNvPr id="186370" name="Rectangle 2"/>
          <p:cNvSpPr>
            <a:spLocks noChangeArrowheads="1"/>
          </p:cNvSpPr>
          <p:nvPr/>
        </p:nvSpPr>
        <p:spPr bwMode="auto">
          <a:xfrm>
            <a:off x="214282" y="2285992"/>
            <a:ext cx="871543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FF"/>
                </a:solidFill>
                <a:effectLst/>
                <a:latin typeface="+mj-lt"/>
                <a:ea typeface="Times New Roman" pitchFamily="18" charset="0"/>
                <a:cs typeface="Arial" pitchFamily="34" charset="0"/>
              </a:rPr>
              <a:t>II.4 Résonance et Stabilisation :</a:t>
            </a:r>
          </a:p>
          <a:p>
            <a:r>
              <a:rPr lang="fr-FR" b="1" dirty="0" smtClean="0"/>
              <a:t>La résonance des électrons π dans les molécules insaturées, des systèmes conjugués (aussi bien aliphatiques que cycliques) ; s'accompagne d'une stabilisation énergétique supérieure à celle des systèmes non conjugués:</a:t>
            </a:r>
            <a:endParaRPr lang="fr-FR" dirty="0" smtClean="0"/>
          </a:p>
          <a:p>
            <a:r>
              <a:rPr lang="fr-FR" b="1" dirty="0" smtClean="0"/>
              <a:t>Les  molécules  représentées par plusieurs formes de résonance sont généralement plus stables et donc moins réactives que les molécules non conjuguées.</a:t>
            </a:r>
            <a:endParaRPr lang="fr-FR" dirty="0" smtClean="0"/>
          </a:p>
          <a:p>
            <a:r>
              <a:rPr lang="fr-FR" b="1" dirty="0" smtClean="0"/>
              <a:t>Cet abaissement de l'énergie, appelé énergie de conjugaison ou énergie de résonance, est illustré dans l’exemple suivant:</a:t>
            </a:r>
            <a:endParaRPr lang="fr-FR" dirty="0" smtClean="0"/>
          </a:p>
          <a:p>
            <a:r>
              <a:rPr lang="fr-FR" dirty="0" smtClean="0"/>
              <a:t/>
            </a:r>
            <a:br>
              <a:rPr lang="fr-FR" dirty="0" smtClean="0"/>
            </a:br>
            <a:r>
              <a:rPr lang="fr-FR" b="1" dirty="0" smtClean="0"/>
              <a:t>L’énergie de résonance du benzène peut être déterminée à partir de la mesure de la chaleur d’hydrogénation de ce dernier.</a:t>
            </a:r>
            <a:endParaRPr lang="fr-FR" dirty="0" smtClean="0"/>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FF00FF"/>
              </a:solidFill>
              <a:effectLst/>
              <a:latin typeface="+mj-lt"/>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23.jpeg"/>
          <p:cNvPicPr/>
          <p:nvPr/>
        </p:nvPicPr>
        <p:blipFill>
          <a:blip r:embed="rId2" cstate="print"/>
          <a:stretch>
            <a:fillRect/>
          </a:stretch>
        </p:blipFill>
        <p:spPr>
          <a:xfrm>
            <a:off x="785786" y="928670"/>
            <a:ext cx="7786742" cy="2332040"/>
          </a:xfrm>
          <a:prstGeom prst="rect">
            <a:avLst/>
          </a:prstGeom>
        </p:spPr>
      </p:pic>
      <p:sp>
        <p:nvSpPr>
          <p:cNvPr id="187393" name="Rectangle 1"/>
          <p:cNvSpPr>
            <a:spLocks noChangeArrowheads="1"/>
          </p:cNvSpPr>
          <p:nvPr/>
        </p:nvSpPr>
        <p:spPr bwMode="auto">
          <a:xfrm>
            <a:off x="357158" y="2786058"/>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1"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b="1" i="1" dirty="0" smtClean="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1"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smtClean="0">
                <a:ln>
                  <a:noFill/>
                </a:ln>
                <a:solidFill>
                  <a:schemeClr val="tx1"/>
                </a:solidFill>
                <a:effectLst/>
                <a:latin typeface="+mj-lt"/>
                <a:ea typeface="Times New Roman" pitchFamily="18" charset="0"/>
                <a:cs typeface="Arial" pitchFamily="34" charset="0"/>
              </a:rPr>
              <a:t>Comparaison des stabilités relatives des molécules par comparaison des chaleurs d’hydrogénation.</a:t>
            </a:r>
            <a:endParaRPr kumimoji="0" lang="fr-FR"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725470"/>
          </a:xfrm>
          <a:solidFill>
            <a:schemeClr val="accent4">
              <a:lumMod val="20000"/>
              <a:lumOff val="80000"/>
            </a:schemeClr>
          </a:solidFill>
        </p:spPr>
        <p:txBody>
          <a:bodyPr>
            <a:normAutofit/>
          </a:bodyPr>
          <a:lstStyle/>
          <a:p>
            <a:r>
              <a:rPr lang="fr-FR" sz="2700" b="1" dirty="0" smtClean="0"/>
              <a:t>Chapitre V </a:t>
            </a:r>
            <a:r>
              <a:rPr lang="fr-FR" sz="2000" b="1" dirty="0" smtClean="0"/>
              <a:t>: </a:t>
            </a:r>
            <a:r>
              <a:rPr lang="fr-FR" sz="2200" b="1" dirty="0" smtClean="0"/>
              <a:t>Etude des mécanismes réactionnels</a:t>
            </a:r>
            <a:endParaRPr lang="fr-FR" sz="2000" dirty="0"/>
          </a:p>
        </p:txBody>
      </p:sp>
      <p:sp>
        <p:nvSpPr>
          <p:cNvPr id="3" name="Espace réservé du contenu 2"/>
          <p:cNvSpPr>
            <a:spLocks noGrp="1"/>
          </p:cNvSpPr>
          <p:nvPr>
            <p:ph idx="1"/>
          </p:nvPr>
        </p:nvSpPr>
        <p:spPr>
          <a:xfrm>
            <a:off x="214282" y="857232"/>
            <a:ext cx="8715436" cy="6000768"/>
          </a:xfrm>
        </p:spPr>
        <p:txBody>
          <a:bodyPr>
            <a:normAutofit fontScale="92500" lnSpcReduction="10000"/>
          </a:bodyPr>
          <a:lstStyle/>
          <a:p>
            <a:pPr>
              <a:buNone/>
            </a:pPr>
            <a:r>
              <a:rPr lang="fr-FR" sz="1800" b="1" dirty="0" smtClean="0"/>
              <a:t> Une réaction chimique consiste en la rupture de certaines liaisons (celle des réactifs) et la formation de nouvelles liaisons (celle des produits) de façon à arriver à un arrangement plus stable des différents atomes mis en jeu.</a:t>
            </a:r>
            <a:endParaRPr lang="fr-FR" sz="1800" dirty="0" smtClean="0"/>
          </a:p>
          <a:p>
            <a:pPr>
              <a:buNone/>
            </a:pPr>
            <a:r>
              <a:rPr lang="fr-FR" sz="1800" b="1" dirty="0" smtClean="0"/>
              <a:t>                                                    REACTIFS   →   PRODUITS</a:t>
            </a:r>
          </a:p>
          <a:p>
            <a:pPr>
              <a:buNone/>
            </a:pPr>
            <a:r>
              <a:rPr lang="fr-FR" sz="1800" b="1" dirty="0" smtClean="0">
                <a:solidFill>
                  <a:srgbClr val="0000FF"/>
                </a:solidFill>
              </a:rPr>
              <a:t>I- Mode de rupture de liaisons:</a:t>
            </a:r>
          </a:p>
          <a:p>
            <a:pPr>
              <a:buNone/>
            </a:pPr>
            <a:r>
              <a:rPr lang="fr-FR" sz="1800" b="1" dirty="0" smtClean="0"/>
              <a:t>      La rupture d’une liaison covalente peut se faire de deux manières:</a:t>
            </a:r>
            <a:endParaRPr lang="fr-FR" sz="1800" dirty="0" smtClean="0"/>
          </a:p>
          <a:p>
            <a:pPr>
              <a:buNone/>
            </a:pPr>
            <a:r>
              <a:rPr lang="fr-FR" sz="1800" b="1" dirty="0" smtClean="0"/>
              <a:t>      -  L’un des atomes récupère à lui seul le doublet électronique de la liaison, la coupure est alors dite hétérolytique et conduit en général à des ions.</a:t>
            </a:r>
          </a:p>
          <a:p>
            <a:pPr>
              <a:buNone/>
            </a:pPr>
            <a:endParaRPr lang="fr-FR" sz="1800" b="1" dirty="0" smtClean="0"/>
          </a:p>
          <a:p>
            <a:pPr>
              <a:buNone/>
            </a:pPr>
            <a:endParaRPr lang="fr-FR" sz="1800" b="1" dirty="0" smtClean="0"/>
          </a:p>
          <a:p>
            <a:pPr>
              <a:buNone/>
            </a:pPr>
            <a:r>
              <a:rPr lang="fr-FR" sz="1800" b="1" dirty="0" smtClean="0"/>
              <a:t>    -  Lors de la rupture chaque atome garde un électron:</a:t>
            </a:r>
            <a:endParaRPr lang="fr-FR" sz="1800" dirty="0" smtClean="0"/>
          </a:p>
          <a:p>
            <a:pPr>
              <a:buNone/>
            </a:pPr>
            <a:endParaRPr lang="fr-FR" sz="1800" dirty="0" smtClean="0"/>
          </a:p>
          <a:p>
            <a:pPr>
              <a:buNone/>
            </a:pPr>
            <a:endParaRPr lang="fr-FR" sz="1800" b="1" dirty="0" smtClean="0">
              <a:solidFill>
                <a:srgbClr val="0000FF"/>
              </a:solidFill>
            </a:endParaRPr>
          </a:p>
          <a:p>
            <a:pPr>
              <a:buNone/>
            </a:pPr>
            <a:r>
              <a:rPr lang="fr-FR" sz="1800" b="1" dirty="0" smtClean="0"/>
              <a:t>   </a:t>
            </a:r>
            <a:r>
              <a:rPr lang="fr-FR" sz="1900" b="1" dirty="0" smtClean="0"/>
              <a:t>-  Les fragments résultants sont appelés radicaux libres. Un tel mécanisme de rupture est dit  homolytique et peut être amorcé thermiquement, photo chimiquement…..</a:t>
            </a:r>
            <a:endParaRPr lang="fr-FR" sz="1900" dirty="0" smtClean="0"/>
          </a:p>
          <a:p>
            <a:pPr>
              <a:buNone/>
            </a:pPr>
            <a:r>
              <a:rPr lang="fr-FR" sz="1900" b="1" dirty="0" smtClean="0"/>
              <a:t>      L’équation-bilan d’une réaction ne caractérise que l’état initial et l’état final du système chimique qui évolue mais ne donne aucune indication sur « ce qui se passe » pendant la réaction : comment les molécules de réactifs entrent en contact ?                                                                                                                        La réaction s’effectue-t-elle en une ou plusieurs étapes ? Les ruptures et les formations des liaisons ont elles lieu en même temps ? Les réponses à ces questions nécessitent de connaître le mécanisme de la réaction ou mécanisme réactionnel.</a:t>
            </a:r>
            <a:endParaRPr lang="fr-FR" sz="1900" dirty="0" smtClean="0"/>
          </a:p>
          <a:p>
            <a:pPr>
              <a:buNone/>
            </a:pPr>
            <a:endParaRPr lang="fr-FR" sz="1800" b="1" dirty="0" smtClean="0">
              <a:solidFill>
                <a:srgbClr val="0000FF"/>
              </a:solidFill>
            </a:endParaRPr>
          </a:p>
          <a:p>
            <a:pPr>
              <a:buNone/>
            </a:pPr>
            <a:endParaRPr lang="fr-FR" sz="1800" dirty="0" smtClean="0"/>
          </a:p>
          <a:p>
            <a:pPr>
              <a:buNone/>
            </a:pPr>
            <a:endParaRPr lang="fr-FR" sz="1800" dirty="0"/>
          </a:p>
        </p:txBody>
      </p:sp>
      <p:pic>
        <p:nvPicPr>
          <p:cNvPr id="4" name="image125.png"/>
          <p:cNvPicPr/>
          <p:nvPr/>
        </p:nvPicPr>
        <p:blipFill>
          <a:blip r:embed="rId2" cstate="print"/>
          <a:stretch>
            <a:fillRect/>
          </a:stretch>
        </p:blipFill>
        <p:spPr>
          <a:xfrm>
            <a:off x="6143636" y="3143248"/>
            <a:ext cx="2286016" cy="357190"/>
          </a:xfrm>
          <a:prstGeom prst="rect">
            <a:avLst/>
          </a:prstGeom>
        </p:spPr>
      </p:pic>
      <p:pic>
        <p:nvPicPr>
          <p:cNvPr id="5" name="image126.png"/>
          <p:cNvPicPr/>
          <p:nvPr/>
        </p:nvPicPr>
        <p:blipFill>
          <a:blip r:embed="rId3" cstate="print"/>
          <a:stretch>
            <a:fillRect/>
          </a:stretch>
        </p:blipFill>
        <p:spPr>
          <a:xfrm>
            <a:off x="6072198" y="3929066"/>
            <a:ext cx="2214578" cy="3571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642942"/>
          </a:xfrm>
        </p:spPr>
        <p:txBody>
          <a:bodyPr>
            <a:normAutofit fontScale="90000"/>
          </a:bodyPr>
          <a:lstStyle/>
          <a:p>
            <a:pPr lvl="0" algn="l"/>
            <a:r>
              <a:rPr lang="fr-FR" sz="2000" b="1" dirty="0" smtClean="0">
                <a:solidFill>
                  <a:srgbClr val="0000FF"/>
                </a:solidFill>
              </a:rPr>
              <a:t> II.  Mécanisme réactionnel:</a:t>
            </a:r>
            <a:r>
              <a:rPr lang="fr-FR" sz="1800" b="1" dirty="0" smtClean="0"/>
              <a:t/>
            </a:r>
            <a:br>
              <a:rPr lang="fr-FR" sz="1800" b="1" dirty="0" smtClean="0"/>
            </a:br>
            <a:endParaRPr lang="fr-FR" sz="1800" dirty="0"/>
          </a:p>
        </p:txBody>
      </p:sp>
      <p:sp>
        <p:nvSpPr>
          <p:cNvPr id="3" name="Espace réservé du contenu 2"/>
          <p:cNvSpPr>
            <a:spLocks noGrp="1"/>
          </p:cNvSpPr>
          <p:nvPr>
            <p:ph idx="1"/>
          </p:nvPr>
        </p:nvSpPr>
        <p:spPr>
          <a:xfrm>
            <a:off x="214282" y="571480"/>
            <a:ext cx="8786874" cy="5786478"/>
          </a:xfrm>
        </p:spPr>
        <p:txBody>
          <a:bodyPr>
            <a:normAutofit/>
          </a:bodyPr>
          <a:lstStyle/>
          <a:p>
            <a:pPr>
              <a:buNone/>
            </a:pPr>
            <a:r>
              <a:rPr lang="fr-FR" sz="1800" b="1" dirty="0" smtClean="0"/>
              <a:t>-  Le mécanisme réactionnel est l’ensemble des étapes élémentaires qui se produisent lors de la transformation des réactifs en produits.</a:t>
            </a:r>
            <a:endParaRPr lang="fr-FR" sz="1800" dirty="0" smtClean="0"/>
          </a:p>
          <a:p>
            <a:pPr>
              <a:buFontTx/>
              <a:buChar char="-"/>
            </a:pPr>
            <a:r>
              <a:rPr lang="fr-FR" sz="1800" b="1" dirty="0" smtClean="0"/>
              <a:t>Le mécanisme met en jeu les réactifs et les produits mais également d’autres espèces chimiques très réactives et à courte durée de vie qui se forment transitoirement au cours de la réaction puis se détruisent de sorte qu’elles n’apparaissent pas dans le bilan global de la réaction: ce sont des intermédiaires réactionnels.</a:t>
            </a:r>
          </a:p>
          <a:p>
            <a:pPr lvl="1"/>
            <a:r>
              <a:rPr lang="fr-FR" sz="1800" b="1" dirty="0" smtClean="0">
                <a:solidFill>
                  <a:srgbClr val="FF3399"/>
                </a:solidFill>
              </a:rPr>
              <a:t>Réactifs:</a:t>
            </a:r>
          </a:p>
          <a:p>
            <a:pPr>
              <a:buNone/>
            </a:pPr>
            <a:r>
              <a:rPr lang="fr-FR" sz="1800" b="1" dirty="0" smtClean="0"/>
              <a:t>Les réactifs polaires sont classés en nucléophiles ou électrophiles selon le rôle qu’ils jouent dans la réaction.</a:t>
            </a:r>
          </a:p>
          <a:p>
            <a:pPr lvl="1"/>
            <a:r>
              <a:rPr lang="fr-FR" sz="1900" b="1" dirty="0" smtClean="0">
                <a:solidFill>
                  <a:srgbClr val="FF3399"/>
                </a:solidFill>
              </a:rPr>
              <a:t>Nucléophilie et électrophile</a:t>
            </a:r>
          </a:p>
          <a:p>
            <a:pPr>
              <a:buNone/>
            </a:pPr>
            <a:r>
              <a:rPr lang="fr-FR" sz="1900" b="1" dirty="0" smtClean="0"/>
              <a:t>Les notions de nucléophilie et de basicité sont deux concepts liés qui traduisent l'aptitude d'un élément à céder un doublet électronique partagé ou non. De même électrophile et acidité sont liés. Cependant les notions de basicité et d'acidité sont des concepts thermodynamiques caractérisés par des constantes d'équilibre alors que nucléophilie et </a:t>
            </a:r>
            <a:r>
              <a:rPr lang="fr-FR" sz="1900" b="1" dirty="0" err="1" smtClean="0"/>
              <a:t>électrophilie</a:t>
            </a:r>
            <a:r>
              <a:rPr lang="fr-FR" sz="1900" b="1" dirty="0" smtClean="0"/>
              <a:t> sont des concepts cinétiques. Ainsi, un "bon" nucléophile est un réactif capable de céder un doublet d'électron et qui réagit rapidement et un "bon" électrophile ou électrophile "fort" est un accepteur de doublets qui réagit vite.</a:t>
            </a:r>
            <a:endParaRPr lang="fr-FR" sz="1900" dirty="0" smtClean="0"/>
          </a:p>
          <a:p>
            <a:pPr>
              <a:buNone/>
            </a:pPr>
            <a:endParaRPr lang="fr-FR" sz="1800" dirty="0" smtClean="0"/>
          </a:p>
          <a:p>
            <a:pPr>
              <a:buFontTx/>
              <a:buChar char="-"/>
            </a:pPr>
            <a:endParaRPr lang="fr-FR" sz="1800" dirty="0" smtClean="0"/>
          </a:p>
          <a:p>
            <a:endParaRPr lang="fr-FR"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b="1" dirty="0" smtClean="0">
                <a:solidFill>
                  <a:srgbClr val="FF3399"/>
                </a:solidFill>
              </a:rPr>
              <a:t>Exemples de nucléophiles: </a:t>
            </a:r>
            <a:r>
              <a:rPr lang="fr-FR" sz="2000" b="1" dirty="0" smtClean="0"/>
              <a:t>les anions, les hétéroatomes portant des doublets non partagés, les électrons π, les cycles aromatiques.</a:t>
            </a:r>
            <a:r>
              <a:rPr lang="fr-FR" sz="2000" dirty="0" smtClean="0"/>
              <a:t/>
            </a:r>
            <a:br>
              <a:rPr lang="fr-FR" sz="2000" dirty="0" smtClean="0"/>
            </a:br>
            <a:r>
              <a:rPr lang="fr-FR" sz="2000" b="1" dirty="0" smtClean="0">
                <a:solidFill>
                  <a:srgbClr val="FF3399"/>
                </a:solidFill>
              </a:rPr>
              <a:t>Exemples d'électrophiles: </a:t>
            </a:r>
            <a:r>
              <a:rPr lang="fr-FR" sz="2000" b="1" dirty="0" smtClean="0"/>
              <a:t>les acides de Lewis, des cations possédant des orbitales vacantes, les centres polarisés positivement par effet inductif ou mésomère.</a:t>
            </a:r>
            <a:r>
              <a:rPr lang="fr-FR" sz="1800" dirty="0" smtClean="0"/>
              <a:t/>
            </a:r>
            <a:br>
              <a:rPr lang="fr-FR" sz="1800" dirty="0" smtClean="0"/>
            </a:br>
            <a:endParaRPr lang="fr-FR" sz="1800" dirty="0"/>
          </a:p>
        </p:txBody>
      </p:sp>
      <p:sp>
        <p:nvSpPr>
          <p:cNvPr id="3" name="Espace réservé du contenu 2"/>
          <p:cNvSpPr>
            <a:spLocks noGrp="1"/>
          </p:cNvSpPr>
          <p:nvPr>
            <p:ph idx="1"/>
          </p:nvPr>
        </p:nvSpPr>
        <p:spPr>
          <a:xfrm>
            <a:off x="457200" y="1357298"/>
            <a:ext cx="8229600" cy="5500702"/>
          </a:xfrm>
        </p:spPr>
        <p:txBody>
          <a:bodyPr>
            <a:normAutofit/>
          </a:bodyPr>
          <a:lstStyle/>
          <a:p>
            <a:pPr lvl="1"/>
            <a:r>
              <a:rPr lang="fr-FR" sz="1800" b="1" dirty="0" smtClean="0">
                <a:solidFill>
                  <a:srgbClr val="FF3399"/>
                </a:solidFill>
              </a:rPr>
              <a:t>Les intermédiaires de réaction:</a:t>
            </a:r>
          </a:p>
          <a:p>
            <a:pPr>
              <a:buNone/>
            </a:pPr>
            <a:r>
              <a:rPr lang="fr-FR" sz="1800" b="1" dirty="0" smtClean="0"/>
              <a:t>Dans les réactions organiques les produits intermédiaires sont essentiellement: les carbocations, les cabanions et les radicaux libres.</a:t>
            </a:r>
          </a:p>
          <a:p>
            <a:pPr>
              <a:buNone/>
            </a:pPr>
            <a:r>
              <a:rPr lang="fr-FR" sz="1800" b="1" dirty="0" smtClean="0">
                <a:solidFill>
                  <a:srgbClr val="FF3399"/>
                </a:solidFill>
              </a:rPr>
              <a:t>a)- Carbocations:</a:t>
            </a:r>
          </a:p>
          <a:p>
            <a:r>
              <a:rPr lang="fr-FR" sz="1800" b="1" dirty="0" smtClean="0"/>
              <a:t>Les carbocations, ou ions carbéniums, sont des entités chimiques dans lesquelles l’atome de carbone porte une lacune électronique. Les carbocations sont chargés positivement. Ils sont issus de la rupture hétérolytique d’une liaison dans laquelle l’atome de carbone était lié à un atome ou groupe plus électronégatif. Cette rupture hétérolytique est favorisée par un solvant polaire.</a:t>
            </a:r>
            <a:endParaRPr lang="fr-FR" sz="1800" dirty="0" smtClean="0"/>
          </a:p>
          <a:p>
            <a:r>
              <a:rPr lang="fr-FR" sz="1800" b="1" dirty="0" smtClean="0"/>
              <a:t>Les carbocations ne sont généralement pas isolables.</a:t>
            </a:r>
            <a:endParaRPr lang="fr-FR" sz="1800" dirty="0" smtClean="0"/>
          </a:p>
          <a:p>
            <a:r>
              <a:rPr lang="fr-FR" sz="1800" b="1" dirty="0" smtClean="0"/>
              <a:t>Sur le plan de la structure, le carbocation est hybridé sp</a:t>
            </a:r>
            <a:r>
              <a:rPr lang="fr-FR" sz="1800" b="1" baseline="30000" dirty="0" smtClean="0"/>
              <a:t>2</a:t>
            </a:r>
            <a:r>
              <a:rPr lang="fr-FR" sz="1800" b="1" dirty="0" smtClean="0"/>
              <a:t>. Il possède une orbitale p vacante perpendiculaire au plan des trois liaisons.</a:t>
            </a:r>
            <a:endParaRPr lang="fr-FR" sz="1800" dirty="0" smtClean="0"/>
          </a:p>
          <a:p>
            <a:pPr>
              <a:buNone/>
            </a:pPr>
            <a:r>
              <a:rPr lang="fr-FR" sz="1800" b="1" dirty="0" smtClean="0"/>
              <a:t>Sur le plan de la stabilité, le carbocation est d’autant plus stable que sa perte de charge est délocalisée dans un système conjugué ou compensée par des groupes alkyles, donneurs (I</a:t>
            </a:r>
            <a:r>
              <a:rPr lang="fr-FR" sz="1800" b="1" baseline="30000" dirty="0" smtClean="0"/>
              <a:t>+</a:t>
            </a:r>
            <a:r>
              <a:rPr lang="fr-FR" sz="1800" b="1" dirty="0" smtClean="0"/>
              <a:t>).Sa stabilité est donc comparable à celle d’un radical.</a:t>
            </a:r>
            <a:endParaRPr lang="fr-FR" sz="1800" dirty="0" smtClean="0"/>
          </a:p>
          <a:p>
            <a:pPr>
              <a:buNone/>
            </a:pPr>
            <a:endParaRPr lang="fr-FR" sz="1800" b="1" dirty="0" smtClean="0">
              <a:solidFill>
                <a:srgbClr val="FF3399"/>
              </a:solidFill>
            </a:endParaRPr>
          </a:p>
          <a:p>
            <a:pPr>
              <a:buNone/>
            </a:pPr>
            <a:endParaRPr lang="fr-FR" sz="1800" dirty="0" smtClean="0"/>
          </a:p>
          <a:p>
            <a:pPr>
              <a:buNone/>
            </a:pPr>
            <a:endParaRPr lang="fr-FR"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27.png"/>
          <p:cNvPicPr/>
          <p:nvPr/>
        </p:nvPicPr>
        <p:blipFill>
          <a:blip r:embed="rId2" cstate="print"/>
          <a:stretch>
            <a:fillRect/>
          </a:stretch>
        </p:blipFill>
        <p:spPr>
          <a:xfrm>
            <a:off x="785786" y="285728"/>
            <a:ext cx="7643866" cy="981075"/>
          </a:xfrm>
          <a:prstGeom prst="rect">
            <a:avLst/>
          </a:prstGeom>
        </p:spPr>
      </p:pic>
      <p:pic>
        <p:nvPicPr>
          <p:cNvPr id="3" name="image128.png"/>
          <p:cNvPicPr/>
          <p:nvPr/>
        </p:nvPicPr>
        <p:blipFill>
          <a:blip r:embed="rId3" cstate="print"/>
          <a:stretch>
            <a:fillRect/>
          </a:stretch>
        </p:blipFill>
        <p:spPr>
          <a:xfrm>
            <a:off x="1071538" y="1571612"/>
            <a:ext cx="6858048" cy="933450"/>
          </a:xfrm>
          <a:prstGeom prst="rect">
            <a:avLst/>
          </a:prstGeom>
        </p:spPr>
      </p:pic>
      <p:sp>
        <p:nvSpPr>
          <p:cNvPr id="188417" name="Rectangle 1"/>
          <p:cNvSpPr>
            <a:spLocks noChangeArrowheads="1"/>
          </p:cNvSpPr>
          <p:nvPr/>
        </p:nvSpPr>
        <p:spPr bwMode="auto">
          <a:xfrm>
            <a:off x="357158" y="2643182"/>
            <a:ext cx="8786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Par contre, cette stabilité est diminuée par les atomes ou groupes d’atomes électronégatifs, attracteurs (-I).</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129.png"/>
          <p:cNvPicPr/>
          <p:nvPr/>
        </p:nvPicPr>
        <p:blipFill>
          <a:blip r:embed="rId4" cstate="print"/>
          <a:stretch>
            <a:fillRect/>
          </a:stretch>
        </p:blipFill>
        <p:spPr>
          <a:xfrm>
            <a:off x="1785918" y="3429000"/>
            <a:ext cx="6143668" cy="928694"/>
          </a:xfrm>
          <a:prstGeom prst="rect">
            <a:avLst/>
          </a:prstGeom>
        </p:spPr>
      </p:pic>
      <p:sp>
        <p:nvSpPr>
          <p:cNvPr id="188418" name="Rectangle 2"/>
          <p:cNvSpPr>
            <a:spLocks noChangeArrowheads="1"/>
          </p:cNvSpPr>
          <p:nvPr/>
        </p:nvSpPr>
        <p:spPr bwMode="auto">
          <a:xfrm>
            <a:off x="214282" y="4572008"/>
            <a:ext cx="878687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b)- Carbanions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FF3399"/>
              </a:solidFill>
              <a:effectLst/>
              <a:ea typeface="Times New Roman" pitchFamily="18" charset="0"/>
              <a:cs typeface="Arial" pitchFamily="34" charset="0"/>
            </a:endParaRPr>
          </a:p>
          <a:p>
            <a:pPr algn="justLow" fontAlgn="base">
              <a:spcBef>
                <a:spcPct val="0"/>
              </a:spcBef>
              <a:spcAft>
                <a:spcPct val="0"/>
              </a:spcAft>
            </a:pPr>
            <a:r>
              <a:rPr lang="fr-FR" b="1" dirty="0" smtClean="0"/>
              <a:t>Les carbanions sont des entités chimiques dans lesquelles l’atome de carbone a un doublet d’électrons non apparié. Ils sont chargés négativement .Ils sont issus de la rupture hétérolytique d’une liaison dans laquelle le carbone était lié à un atome ou groupe moins électronégatif. Leur formation est favorisée par les solvants polaires aprotiques.</a:t>
            </a:r>
            <a:endParaRPr lang="fr-FR" dirty="0" smtClean="0"/>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FF3399"/>
              </a:solidFill>
              <a:effectLst/>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0" y="214290"/>
            <a:ext cx="88582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Sur le plan de la structure, les carbanions sont hybridés sp</a:t>
            </a:r>
            <a:r>
              <a:rPr kumimoji="0" lang="fr-FR" b="1" i="0" u="none" strike="noStrike" cap="none" normalizeH="0" baseline="30000" dirty="0" smtClean="0">
                <a:ln>
                  <a:noFill/>
                </a:ln>
                <a:solidFill>
                  <a:schemeClr val="tx1"/>
                </a:solidFill>
                <a:effectLst/>
                <a:ea typeface="Times New Roman" pitchFamily="18" charset="0"/>
                <a:cs typeface="Arial" pitchFamily="34" charset="0"/>
              </a:rPr>
              <a:t>3</a:t>
            </a:r>
            <a:r>
              <a:rPr kumimoji="0" lang="fr-FR" b="1" i="0" u="none" strike="noStrike" cap="none" normalizeH="0" baseline="0" dirty="0" smtClean="0">
                <a:ln>
                  <a:noFill/>
                </a:ln>
                <a:solidFill>
                  <a:schemeClr val="tx1"/>
                </a:solidFill>
                <a:effectLst/>
                <a:ea typeface="Times New Roman" pitchFamily="18" charset="0"/>
                <a:cs typeface="Arial" pitchFamily="34" charset="0"/>
              </a:rPr>
              <a:t>. Ils présentent une structure pyramidale.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Sur le plan de la stabilité, celle-ci est dépendante de l’état d’hybridation du carbanion, de la nature des groupes qui lui sont liés et de l’existence ou non d’une conjugaison.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Stabilité selon l’état d’hybridation: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3" name="image130.png"/>
          <p:cNvPicPr/>
          <p:nvPr/>
        </p:nvPicPr>
        <p:blipFill>
          <a:blip r:embed="rId2" cstate="print"/>
          <a:stretch>
            <a:fillRect/>
          </a:stretch>
        </p:blipFill>
        <p:spPr>
          <a:xfrm>
            <a:off x="1928794" y="1714488"/>
            <a:ext cx="5786478" cy="762002"/>
          </a:xfrm>
          <a:prstGeom prst="rect">
            <a:avLst/>
          </a:prstGeom>
        </p:spPr>
      </p:pic>
      <p:sp>
        <p:nvSpPr>
          <p:cNvPr id="192514" name="Rectangle 2"/>
          <p:cNvSpPr>
            <a:spLocks noChangeArrowheads="1"/>
          </p:cNvSpPr>
          <p:nvPr/>
        </p:nvSpPr>
        <p:spPr bwMode="auto">
          <a:xfrm>
            <a:off x="0" y="2643182"/>
            <a:ext cx="87868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Stabilité selon la nature des substituants:</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atomes ou groupes électron attracteurs diminuent la charge sur le carbanion, celui-ci sera d’autant plus stable qu’il sera lié à des atomes ou groupes d’électronégativité plus élevée. De même qu’il sera d’autant plus stable qu’il sera lié à un plus grand nombre de substituants électron attracteurs.</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131.png"/>
          <p:cNvPicPr/>
          <p:nvPr/>
        </p:nvPicPr>
        <p:blipFill>
          <a:blip r:embed="rId3" cstate="print"/>
          <a:stretch>
            <a:fillRect/>
          </a:stretch>
        </p:blipFill>
        <p:spPr>
          <a:xfrm>
            <a:off x="2214546" y="4214818"/>
            <a:ext cx="4357718" cy="762000"/>
          </a:xfrm>
          <a:prstGeom prst="rect">
            <a:avLst/>
          </a:prstGeom>
        </p:spPr>
      </p:pic>
      <p:pic>
        <p:nvPicPr>
          <p:cNvPr id="6" name="image132.png"/>
          <p:cNvPicPr/>
          <p:nvPr/>
        </p:nvPicPr>
        <p:blipFill>
          <a:blip r:embed="rId4" cstate="print"/>
          <a:stretch>
            <a:fillRect/>
          </a:stretch>
        </p:blipFill>
        <p:spPr>
          <a:xfrm>
            <a:off x="2143108" y="5214950"/>
            <a:ext cx="4929222" cy="8953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93537" name="image131.png"/>
          <p:cNvPicPr>
            <a:picLocks noChangeAspect="1" noChangeArrowheads="1"/>
          </p:cNvPicPr>
          <p:nvPr/>
        </p:nvPicPr>
        <p:blipFill>
          <a:blip r:embed="rId2"/>
          <a:srcRect/>
          <a:stretch>
            <a:fillRect/>
          </a:stretch>
        </p:blipFill>
        <p:spPr bwMode="auto">
          <a:xfrm>
            <a:off x="2000232" y="1142984"/>
            <a:ext cx="3214710" cy="762000"/>
          </a:xfrm>
          <a:prstGeom prst="rect">
            <a:avLst/>
          </a:prstGeom>
          <a:noFill/>
        </p:spPr>
      </p:pic>
      <p:sp>
        <p:nvSpPr>
          <p:cNvPr id="193539" name="Rectangle 3"/>
          <p:cNvSpPr>
            <a:spLocks noChangeArrowheads="1"/>
          </p:cNvSpPr>
          <p:nvPr/>
        </p:nvSpPr>
        <p:spPr bwMode="auto">
          <a:xfrm>
            <a:off x="0" y="214290"/>
            <a:ext cx="8929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1" i="0" u="none" strike="noStrike" cap="none" normalizeH="0" baseline="0" dirty="0" smtClean="0">
                <a:ln>
                  <a:noFill/>
                </a:ln>
                <a:solidFill>
                  <a:schemeClr val="tx1"/>
                </a:solidFill>
                <a:effectLst/>
                <a:ea typeface="Times New Roman" pitchFamily="18" charset="0"/>
                <a:cs typeface="Arial" pitchFamily="34" charset="0"/>
              </a:rPr>
              <a:t>Par contre, cette stabilité est diminuée par les atomes ou groupes électron donneurs, lesquels, augmentent la charge du carbanion.</a:t>
            </a:r>
            <a:endParaRPr kumimoji="0" lang="fr-FR" b="0" i="0" u="none" strike="noStrike" cap="none" normalizeH="0" baseline="0" dirty="0" smtClean="0">
              <a:ln>
                <a:noFill/>
              </a:ln>
              <a:solidFill>
                <a:schemeClr val="tx1"/>
              </a:solidFill>
              <a:effectLst/>
              <a:cs typeface="Arial" pitchFamily="34" charset="0"/>
            </a:endParaRPr>
          </a:p>
        </p:txBody>
      </p:sp>
      <p:sp>
        <p:nvSpPr>
          <p:cNvPr id="193540" name="Rectangle 4"/>
          <p:cNvSpPr>
            <a:spLocks noChangeArrowheads="1"/>
          </p:cNvSpPr>
          <p:nvPr/>
        </p:nvSpPr>
        <p:spPr bwMode="auto">
          <a:xfrm>
            <a:off x="214282" y="2071678"/>
            <a:ext cx="87154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Stabilité par résonance: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conjugaison d’un carbanion à un cycle aromatique augmente considérablement sa stabilité.</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134.png"/>
          <p:cNvPicPr/>
          <p:nvPr/>
        </p:nvPicPr>
        <p:blipFill>
          <a:blip r:embed="rId3" cstate="print"/>
          <a:stretch>
            <a:fillRect/>
          </a:stretch>
        </p:blipFill>
        <p:spPr>
          <a:xfrm>
            <a:off x="1714481" y="2933700"/>
            <a:ext cx="6000792" cy="990600"/>
          </a:xfrm>
          <a:prstGeom prst="rect">
            <a:avLst/>
          </a:prstGeom>
        </p:spPr>
      </p:pic>
      <p:sp>
        <p:nvSpPr>
          <p:cNvPr id="193541" name="Rectangle 5"/>
          <p:cNvSpPr>
            <a:spLocks noChangeArrowheads="1"/>
          </p:cNvSpPr>
          <p:nvPr/>
        </p:nvSpPr>
        <p:spPr bwMode="auto">
          <a:xfrm>
            <a:off x="428564" y="4214818"/>
            <a:ext cx="87154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09550"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description complète d’un mécanisme réactionnel recouvre les 3 aspects essentiels d’une réaction: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9550" algn="l"/>
              </a:tabLst>
            </a:pPr>
            <a:r>
              <a:rPr lang="fr-FR" b="1" dirty="0" smtClean="0">
                <a:solidFill>
                  <a:srgbClr val="FF0000"/>
                </a:solidFill>
                <a:ea typeface="Times New Roman" pitchFamily="18" charset="0"/>
                <a:cs typeface="Arial" pitchFamily="34" charset="0"/>
              </a:rPr>
              <a:t> </a:t>
            </a:r>
            <a:r>
              <a:rPr kumimoji="0" lang="fr-FR" b="1" u="none" strike="noStrike" cap="none" normalizeH="0" baseline="0" dirty="0" smtClean="0">
                <a:ln>
                  <a:noFill/>
                </a:ln>
                <a:solidFill>
                  <a:srgbClr val="FF0000"/>
                </a:solidFill>
                <a:effectLst/>
                <a:ea typeface="Times New Roman" pitchFamily="18" charset="0"/>
                <a:cs typeface="Arial" pitchFamily="34" charset="0"/>
              </a:rPr>
              <a:t>L’aspect thermodynamique et cinétique</a:t>
            </a:r>
            <a:r>
              <a:rPr kumimoji="0" lang="fr-FR" b="1" i="0" u="none" strike="noStrike" cap="none" normalizeH="0" baseline="0" dirty="0" smtClean="0">
                <a:ln>
                  <a:noFill/>
                </a:ln>
                <a:solidFill>
                  <a:srgbClr val="FF0000"/>
                </a:solidFill>
                <a:effectLst/>
                <a:ea typeface="Times New Roman" pitchFamily="18" charset="0"/>
                <a:cs typeface="Arial" pitchFamily="34" charset="0"/>
              </a:rPr>
              <a:t>:</a:t>
            </a:r>
            <a:r>
              <a:rPr kumimoji="0" lang="fr-FR" b="1" i="0" u="none" strike="noStrike" cap="none" normalizeH="0" baseline="0" dirty="0" smtClean="0">
                <a:ln>
                  <a:noFill/>
                </a:ln>
                <a:solidFill>
                  <a:schemeClr val="tx1"/>
                </a:solidFill>
                <a:effectLst/>
                <a:ea typeface="Times New Roman" pitchFamily="18" charset="0"/>
                <a:cs typeface="Arial" pitchFamily="34" charset="0"/>
              </a:rPr>
              <a:t> évolution de l’énergie du système au cours de la transformation, vitesse de la réaction, facteurs dont elle dépend.</a:t>
            </a:r>
          </a:p>
          <a:p>
            <a:pPr lvl="0">
              <a:buFont typeface="Arial" pitchFamily="34" charset="0"/>
              <a:buChar char="•"/>
            </a:pPr>
            <a:r>
              <a:rPr lang="fr-FR" b="1" dirty="0" smtClean="0">
                <a:solidFill>
                  <a:srgbClr val="FF0000"/>
                </a:solidFill>
              </a:rPr>
              <a:t>  L’aspect électronique:</a:t>
            </a:r>
            <a:r>
              <a:rPr lang="fr-FR" b="1" dirty="0" smtClean="0"/>
              <a:t> rôle des e</a:t>
            </a:r>
            <a:r>
              <a:rPr lang="fr-FR" b="1" baseline="30000" dirty="0" smtClean="0"/>
              <a:t>-</a:t>
            </a:r>
            <a:r>
              <a:rPr lang="fr-FR" b="1" dirty="0" smtClean="0"/>
              <a:t>lors de la rupture et de la formation des liaisons.</a:t>
            </a:r>
            <a:endParaRPr lang="fr-FR" dirty="0" smtClean="0"/>
          </a:p>
          <a:p>
            <a:pPr lvl="0">
              <a:buFont typeface="Arial" pitchFamily="34" charset="0"/>
              <a:buChar char="•"/>
            </a:pPr>
            <a:r>
              <a:rPr lang="fr-FR" b="1" i="1" dirty="0" smtClean="0">
                <a:solidFill>
                  <a:srgbClr val="FF0000"/>
                </a:solidFill>
              </a:rPr>
              <a:t> </a:t>
            </a:r>
            <a:r>
              <a:rPr lang="fr-FR" b="1" i="1" dirty="0" smtClean="0"/>
              <a:t> </a:t>
            </a:r>
            <a:r>
              <a:rPr lang="fr-FR" b="1" dirty="0" smtClean="0">
                <a:solidFill>
                  <a:srgbClr val="FF0000"/>
                </a:solidFill>
              </a:rPr>
              <a:t>L’aspect géométrique ou stéréochimique: </a:t>
            </a:r>
            <a:r>
              <a:rPr lang="fr-FR" b="1" dirty="0" smtClean="0"/>
              <a:t>modification de la géométrie des molécules au cours de la réaction, facteurs géométriques: taille, place…</a:t>
            </a:r>
            <a:endParaRPr lang="fr-FR" dirty="0" smtClean="0"/>
          </a:p>
          <a:p>
            <a:pPr marL="0" marR="0" lvl="0" indent="0" algn="l" defTabSz="914400" rtl="0" eaLnBrk="0" fontAlgn="base" latinLnBrk="0" hangingPunct="0">
              <a:lnSpc>
                <a:spcPct val="100000"/>
              </a:lnSpc>
              <a:spcBef>
                <a:spcPct val="0"/>
              </a:spcBef>
              <a:spcAft>
                <a:spcPct val="0"/>
              </a:spcAft>
              <a:buClrTx/>
              <a:buSzTx/>
              <a:buFontTx/>
              <a:buChar char="•"/>
              <a:tabLst>
                <a:tab pos="209550" algn="l"/>
              </a:tabLst>
            </a:pP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0" y="0"/>
            <a:ext cx="435176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tab pos="411163" algn="l"/>
              </a:tabLst>
            </a:pPr>
            <a:r>
              <a:rPr kumimoji="0" lang="fr-FR" sz="1400" b="1" i="0" u="none" strike="noStrike" cap="none" normalizeH="0" baseline="0" dirty="0" smtClean="0">
                <a:ln>
                  <a:noFill/>
                </a:ln>
                <a:solidFill>
                  <a:srgbClr val="0000FF"/>
                </a:solidFill>
                <a:effectLst/>
                <a:latin typeface="Cambria" pitchFamily="18" charset="0"/>
                <a:ea typeface="Times New Roman" pitchFamily="18"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tabLst>
                <a:tab pos="411163" algn="l"/>
              </a:tabLst>
            </a:pPr>
            <a:r>
              <a:rPr kumimoji="0" lang="fr-FR" b="1" i="0" u="none" strike="noStrike" cap="none" normalizeH="0" baseline="0" dirty="0" smtClean="0">
                <a:ln>
                  <a:noFill/>
                </a:ln>
                <a:solidFill>
                  <a:srgbClr val="0000FF"/>
                </a:solidFill>
                <a:effectLst/>
                <a:latin typeface="+mj-lt"/>
                <a:ea typeface="Times New Roman" pitchFamily="18" charset="0"/>
                <a:cs typeface="Arial" pitchFamily="34" charset="0"/>
              </a:rPr>
              <a:t>III.  Les principaux mécanismes réactionnels</a:t>
            </a:r>
            <a:endParaRPr kumimoji="0" lang="fr-FR" b="0" i="0" u="none" strike="noStrike" cap="none" normalizeH="0" baseline="0" dirty="0" smtClean="0">
              <a:ln>
                <a:noFill/>
              </a:ln>
              <a:solidFill>
                <a:schemeClr val="tx1"/>
              </a:solidFill>
              <a:effectLst/>
              <a:latin typeface="+mj-lt"/>
              <a:cs typeface="Arial" pitchFamily="34" charset="0"/>
            </a:endParaRPr>
          </a:p>
        </p:txBody>
      </p:sp>
      <p:sp>
        <p:nvSpPr>
          <p:cNvPr id="194562" name="Rectangle 2"/>
          <p:cNvSpPr>
            <a:spLocks noChangeArrowheads="1"/>
          </p:cNvSpPr>
          <p:nvPr/>
        </p:nvSpPr>
        <p:spPr bwMode="auto">
          <a:xfrm>
            <a:off x="285720" y="714357"/>
            <a:ext cx="8643998"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principales réactions en chimie organique sont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réactions de substitution.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réactions d’addition.</a:t>
            </a:r>
            <a:endParaRPr kumimoji="0" lang="fr-FR"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Times New Roman" pitchFamily="18" charset="0"/>
              </a:rPr>
              <a:t> Les réactions d’élimination</a:t>
            </a:r>
            <a:r>
              <a:rPr kumimoji="0" lang="fr-FR" b="0" i="0" u="none" strike="noStrike" cap="none" normalizeH="0" baseline="0" dirty="0" smtClean="0">
                <a:ln>
                  <a:noFill/>
                </a:ln>
                <a:solidFill>
                  <a:schemeClr val="tx1"/>
                </a:solidFill>
                <a:effectLst/>
                <a:cs typeface="Arial" pitchFamily="34" charset="0"/>
              </a:rPr>
              <a:t> </a:t>
            </a:r>
          </a:p>
          <a:p>
            <a:pPr marL="342900" indent="-342900" eaLnBrk="0" fontAlgn="base" hangingPunct="0">
              <a:spcBef>
                <a:spcPct val="0"/>
              </a:spcBef>
              <a:spcAft>
                <a:spcPct val="0"/>
              </a:spcAft>
              <a:tabLst>
                <a:tab pos="568325" algn="l"/>
                <a:tab pos="569913" algn="l"/>
              </a:tabLst>
            </a:pPr>
            <a:r>
              <a:rPr lang="fr-FR" b="1" dirty="0" smtClean="0">
                <a:solidFill>
                  <a:srgbClr val="FF3399"/>
                </a:solidFill>
              </a:rPr>
              <a:t> III- 1. Les réactions de substitution:</a:t>
            </a:r>
          </a:p>
          <a:p>
            <a:pPr marL="342900" indent="-342900" eaLnBrk="0" fontAlgn="base" hangingPunct="0">
              <a:spcBef>
                <a:spcPct val="0"/>
              </a:spcBef>
              <a:spcAft>
                <a:spcPct val="0"/>
              </a:spcAft>
              <a:tabLst>
                <a:tab pos="568325" algn="l"/>
                <a:tab pos="569913" algn="l"/>
              </a:tabLst>
            </a:pPr>
            <a:r>
              <a:rPr lang="fr-FR" b="1" dirty="0" smtClean="0"/>
              <a:t>Elles se caractérisent par le remplacement d’un groupement par un autre avec maintien de la tétravalence du carbone. Comme pour les additions, selon que l’espèce qui se fixe en premier est déficitaire ou excédentaire en électrons on distingue deux types de réaction de substitution:</a:t>
            </a:r>
            <a:endParaRPr lang="fr-FR" dirty="0" smtClean="0"/>
          </a:p>
          <a:p>
            <a:pPr marL="342900" lvl="2" indent="-342900" eaLnBrk="0" fontAlgn="base" hangingPunct="0">
              <a:spcBef>
                <a:spcPct val="0"/>
              </a:spcBef>
              <a:spcAft>
                <a:spcPct val="0"/>
              </a:spcAft>
              <a:tabLst>
                <a:tab pos="568325" algn="l"/>
                <a:tab pos="569913" algn="l"/>
              </a:tabLst>
            </a:pPr>
            <a:r>
              <a:rPr lang="fr-FR" b="1" dirty="0" smtClean="0">
                <a:solidFill>
                  <a:srgbClr val="FF3399"/>
                </a:solidFill>
              </a:rPr>
              <a:t> III.1.1 Réactions de substitution Nucléophiles (S.N.):</a:t>
            </a:r>
          </a:p>
          <a:p>
            <a:r>
              <a:rPr lang="fr-FR" b="1" dirty="0" smtClean="0"/>
              <a:t>Dans ce type de réaction un atome (ou groupe d’atomes) remplace un autre dans la molécule initiale.</a:t>
            </a:r>
            <a:endParaRPr lang="fr-FR" dirty="0" smtClean="0"/>
          </a:p>
          <a:p>
            <a:r>
              <a:rPr lang="fr-FR" b="1" dirty="0" smtClean="0"/>
              <a:t>Equation générale:       C-X+Y</a:t>
            </a:r>
            <a:r>
              <a:rPr lang="fr-FR" b="1" baseline="30000" dirty="0" smtClean="0"/>
              <a:t>-</a:t>
            </a:r>
            <a:r>
              <a:rPr lang="fr-FR" b="1" dirty="0" smtClean="0"/>
              <a:t>	            C-Y + X</a:t>
            </a:r>
            <a:r>
              <a:rPr lang="fr-FR" b="1" baseline="30000" dirty="0" smtClean="0"/>
              <a:t>- </a:t>
            </a:r>
          </a:p>
          <a:p>
            <a:r>
              <a:rPr lang="fr-FR" b="1" baseline="30000" dirty="0" smtClean="0"/>
              <a:t> </a:t>
            </a:r>
            <a:r>
              <a:rPr lang="fr-FR" b="1" dirty="0" smtClean="0"/>
              <a:t>On distingue deux types de réaction:</a:t>
            </a:r>
          </a:p>
          <a:p>
            <a:r>
              <a:rPr lang="fr-FR" b="1" dirty="0" smtClean="0">
                <a:solidFill>
                  <a:srgbClr val="FF3399"/>
                </a:solidFill>
              </a:rPr>
              <a:t>a)- Substitution nucléophile mono moléculaire SN1:</a:t>
            </a:r>
          </a:p>
          <a:p>
            <a:r>
              <a:rPr lang="fr-FR" b="1" dirty="0" smtClean="0"/>
              <a:t>Elle s'effectue en deux étapes: la rupture de la liaison C – X précède la formation de la liaison C – Y.</a:t>
            </a:r>
            <a:endParaRPr lang="fr-FR" dirty="0" smtClean="0"/>
          </a:p>
          <a:p>
            <a:pPr lvl="0">
              <a:buFontTx/>
              <a:buChar char="-"/>
            </a:pPr>
            <a:r>
              <a:rPr lang="fr-FR" b="1" dirty="0" smtClean="0"/>
              <a:t>Une première étape dans laquelle le nucléophile n'intervient pas, produit un carbocation intermédiaire R+.</a:t>
            </a:r>
          </a:p>
          <a:p>
            <a:pPr lvl="0"/>
            <a:r>
              <a:rPr lang="fr-FR" b="1" dirty="0" smtClean="0"/>
              <a:t> 1</a:t>
            </a:r>
            <a:r>
              <a:rPr lang="fr-FR" b="1" baseline="30000" dirty="0" smtClean="0"/>
              <a:t>ère</a:t>
            </a:r>
            <a:r>
              <a:rPr lang="fr-FR" b="1" dirty="0" smtClean="0"/>
              <a:t> étape :  R – X             R</a:t>
            </a:r>
            <a:r>
              <a:rPr lang="fr-FR" b="1" baseline="30000" dirty="0" smtClean="0"/>
              <a:t>+</a:t>
            </a:r>
            <a:r>
              <a:rPr lang="fr-FR" b="1" dirty="0" smtClean="0"/>
              <a:t> +X</a:t>
            </a:r>
            <a:r>
              <a:rPr lang="fr-FR" b="1" baseline="30000" dirty="0" smtClean="0"/>
              <a:t>-</a:t>
            </a:r>
            <a:endParaRPr lang="fr-FR" b="1" dirty="0" smtClean="0"/>
          </a:p>
          <a:p>
            <a:r>
              <a:rPr lang="fr-FR" b="1" dirty="0" smtClean="0"/>
              <a:t>        </a:t>
            </a:r>
            <a:endParaRPr lang="fr-FR" dirty="0" smtClean="0"/>
          </a:p>
          <a:p>
            <a:pPr lvl="0"/>
            <a:r>
              <a:rPr lang="fr-FR" b="1" dirty="0" smtClean="0"/>
              <a:t> </a:t>
            </a:r>
            <a:endParaRPr lang="fr-FR" dirty="0" smtClean="0"/>
          </a:p>
          <a:p>
            <a:pPr lvl="0">
              <a:buFontTx/>
              <a:buChar char="-"/>
            </a:pPr>
            <a:endParaRPr lang="fr-FR" dirty="0" smtClean="0"/>
          </a:p>
          <a:p>
            <a:endParaRPr lang="fr-FR" b="1" dirty="0" smtClean="0">
              <a:solidFill>
                <a:srgbClr val="FF3399"/>
              </a:solidFill>
            </a:endParaRPr>
          </a:p>
          <a:p>
            <a:endParaRPr lang="fr-FR" dirty="0" smtClean="0"/>
          </a:p>
          <a:p>
            <a:pPr marL="342900" indent="-342900" eaLnBrk="0" fontAlgn="base" hangingPunct="0">
              <a:spcBef>
                <a:spcPct val="0"/>
              </a:spcBef>
              <a:spcAft>
                <a:spcPct val="0"/>
              </a:spcAft>
              <a:tabLst>
                <a:tab pos="568325" algn="l"/>
                <a:tab pos="569913" algn="l"/>
              </a:tabLst>
            </a:pPr>
            <a:endParaRPr lang="fr-FR" b="1" dirty="0" smtClean="0">
              <a:solidFill>
                <a:srgbClr val="FF3399"/>
              </a:solidFill>
            </a:endParaRPr>
          </a:p>
          <a:p>
            <a:pPr marL="342900" indent="-342900" eaLnBrk="0" fontAlgn="base" hangingPunct="0">
              <a:spcBef>
                <a:spcPct val="0"/>
              </a:spcBef>
              <a:spcAft>
                <a:spcPct val="0"/>
              </a:spcAft>
              <a:buAutoNum type="arabicParenR"/>
              <a:tabLst>
                <a:tab pos="568325" algn="l"/>
                <a:tab pos="569913" algn="l"/>
              </a:tabLst>
            </a:pPr>
            <a:endParaRPr lang="fr-FR" b="1" dirty="0" smtClean="0">
              <a:solidFill>
                <a:srgbClr val="FF3399"/>
              </a:solidFill>
            </a:endParaRPr>
          </a:p>
          <a:p>
            <a:pPr marL="0" marR="0" lvl="0" indent="0" algn="l" defTabSz="914400" rtl="0" eaLnBrk="0" fontAlgn="base" latinLnBrk="0" hangingPunct="0">
              <a:lnSpc>
                <a:spcPct val="100000"/>
              </a:lnSpc>
              <a:spcBef>
                <a:spcPct val="0"/>
              </a:spcBef>
              <a:spcAft>
                <a:spcPct val="0"/>
              </a:spcAft>
              <a:buClrTx/>
              <a:buSzTx/>
              <a:tabLst>
                <a:tab pos="568325" algn="l"/>
                <a:tab pos="569913" algn="l"/>
              </a:tabLst>
            </a:pPr>
            <a:endParaRPr kumimoji="0" lang="fr-FR" b="0" i="0" u="none" strike="noStrike" cap="none" normalizeH="0" baseline="0" dirty="0" smtClean="0">
              <a:ln>
                <a:noFill/>
              </a:ln>
              <a:solidFill>
                <a:schemeClr val="tx1"/>
              </a:solidFill>
              <a:effectLst/>
              <a:cs typeface="Arial" pitchFamily="34" charset="0"/>
            </a:endParaRPr>
          </a:p>
        </p:txBody>
      </p:sp>
      <p:cxnSp>
        <p:nvCxnSpPr>
          <p:cNvPr id="5" name="Connecteur droit avec flèche 4"/>
          <p:cNvCxnSpPr/>
          <p:nvPr/>
        </p:nvCxnSpPr>
        <p:spPr>
          <a:xfrm>
            <a:off x="3214678" y="421481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143108" y="621508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8786874" cy="369332"/>
          </a:xfrm>
          <a:prstGeom prst="rect">
            <a:avLst/>
          </a:prstGeom>
        </p:spPr>
        <p:txBody>
          <a:bodyPr wrap="square">
            <a:spAutoFit/>
          </a:bodyPr>
          <a:lstStyle/>
          <a:p>
            <a:pPr lvl="0"/>
            <a:r>
              <a:rPr lang="fr-FR" b="1" dirty="0" smtClean="0"/>
              <a:t> - Dans une seconde étape : celui-ci réagit avec le nucléophile pour donner le produit</a:t>
            </a:r>
            <a:endParaRPr lang="fr-FR" dirty="0" smtClean="0"/>
          </a:p>
        </p:txBody>
      </p:sp>
      <p:sp>
        <p:nvSpPr>
          <p:cNvPr id="195588" name="Rectangle 4"/>
          <p:cNvSpPr>
            <a:spLocks noChangeArrowheads="1"/>
          </p:cNvSpPr>
          <p:nvPr/>
        </p:nvSpPr>
        <p:spPr bwMode="auto">
          <a:xfrm>
            <a:off x="142844" y="1214422"/>
            <a:ext cx="878687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Il s'agit donc d'une réaction complexe en 2 étapes.</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SN1: car mono moléculaire: la première étape ne met en jeu qu'une seule molécule.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première rupture est rarement spontanée; elle met en jeu un solvant et un catalyseur   (parfois).</a:t>
            </a:r>
          </a:p>
          <a:p>
            <a:pPr eaLnBrk="0" fontAlgn="base" hangingPunct="0">
              <a:spcBef>
                <a:spcPct val="0"/>
              </a:spcBef>
              <a:spcAft>
                <a:spcPct val="0"/>
              </a:spcAft>
            </a:pPr>
            <a:r>
              <a:rPr lang="fr-FR" b="1" dirty="0" smtClean="0">
                <a:solidFill>
                  <a:srgbClr val="FF3399"/>
                </a:solidFill>
              </a:rPr>
              <a:t>b)- Substitution nucléophile </a:t>
            </a:r>
            <a:r>
              <a:rPr lang="fr-FR" b="1" dirty="0" err="1" smtClean="0">
                <a:solidFill>
                  <a:srgbClr val="FF3399"/>
                </a:solidFill>
              </a:rPr>
              <a:t>bimoléculaire</a:t>
            </a:r>
            <a:r>
              <a:rPr lang="fr-FR" b="1" dirty="0" smtClean="0">
                <a:solidFill>
                  <a:srgbClr val="FF3399"/>
                </a:solidFill>
              </a:rPr>
              <a:t> SN2:</a:t>
            </a:r>
          </a:p>
          <a:p>
            <a:pPr eaLnBrk="0" fontAlgn="base" hangingPunct="0">
              <a:spcBef>
                <a:spcPct val="0"/>
              </a:spcBef>
              <a:spcAft>
                <a:spcPct val="0"/>
              </a:spcAft>
            </a:pPr>
            <a:r>
              <a:rPr lang="fr-FR" b="1" dirty="0" smtClean="0"/>
              <a:t>La rupture de la liaison C – X et la formation de la liaison C – Y sont simultanées.</a:t>
            </a:r>
            <a:endParaRPr lang="fr-FR" dirty="0" smtClean="0"/>
          </a:p>
          <a:p>
            <a:pPr eaLnBrk="0" fontAlgn="base" hangingPunct="0">
              <a:spcBef>
                <a:spcPct val="0"/>
              </a:spcBef>
              <a:spcAft>
                <a:spcPct val="0"/>
              </a:spcAft>
            </a:pPr>
            <a:endParaRPr lang="fr-FR" b="1" dirty="0" smtClean="0">
              <a:solidFill>
                <a:srgbClr val="FF3399"/>
              </a:solidFill>
            </a:endParaRPr>
          </a:p>
          <a:p>
            <a:pPr marL="0" marR="0" lvl="0" indent="0" algn="l" defTabSz="914400" rtl="0" eaLnBrk="0" fontAlgn="base" latinLnBrk="0" hangingPunct="0">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cs typeface="Arial" pitchFamily="34" charset="0"/>
            </a:endParaRPr>
          </a:p>
        </p:txBody>
      </p:sp>
      <p:pic>
        <p:nvPicPr>
          <p:cNvPr id="195589" name="Picture 5"/>
          <p:cNvPicPr>
            <a:picLocks noChangeAspect="1" noChangeArrowheads="1"/>
          </p:cNvPicPr>
          <p:nvPr/>
        </p:nvPicPr>
        <p:blipFill>
          <a:blip r:embed="rId3"/>
          <a:srcRect/>
          <a:stretch>
            <a:fillRect/>
          </a:stretch>
        </p:blipFill>
        <p:spPr bwMode="auto">
          <a:xfrm>
            <a:off x="1357290" y="571480"/>
            <a:ext cx="2714644" cy="571504"/>
          </a:xfrm>
          <a:prstGeom prst="rect">
            <a:avLst/>
          </a:prstGeom>
          <a:noFill/>
          <a:ln w="9525">
            <a:noFill/>
            <a:miter lim="800000"/>
            <a:headEnd/>
            <a:tailEnd/>
          </a:ln>
          <a:effectLst/>
        </p:spPr>
      </p:pic>
      <p:pic>
        <p:nvPicPr>
          <p:cNvPr id="195590" name="Picture 6"/>
          <p:cNvPicPr>
            <a:picLocks noChangeAspect="1" noChangeArrowheads="1"/>
          </p:cNvPicPr>
          <p:nvPr/>
        </p:nvPicPr>
        <p:blipFill>
          <a:blip r:embed="rId4"/>
          <a:srcRect/>
          <a:stretch>
            <a:fillRect/>
          </a:stretch>
        </p:blipFill>
        <p:spPr bwMode="auto">
          <a:xfrm>
            <a:off x="2357422" y="3071810"/>
            <a:ext cx="3648075" cy="914400"/>
          </a:xfrm>
          <a:prstGeom prst="rect">
            <a:avLst/>
          </a:prstGeom>
          <a:noFill/>
          <a:ln w="9525">
            <a:noFill/>
            <a:miter lim="800000"/>
            <a:headEnd/>
            <a:tailEnd/>
          </a:ln>
          <a:effectLst/>
        </p:spPr>
      </p:pic>
      <p:pic>
        <p:nvPicPr>
          <p:cNvPr id="195591" name="Picture 7"/>
          <p:cNvPicPr>
            <a:picLocks noChangeAspect="1" noChangeArrowheads="1"/>
          </p:cNvPicPr>
          <p:nvPr/>
        </p:nvPicPr>
        <p:blipFill>
          <a:blip r:embed="rId5"/>
          <a:srcRect/>
          <a:stretch>
            <a:fillRect/>
          </a:stretch>
        </p:blipFill>
        <p:spPr bwMode="auto">
          <a:xfrm>
            <a:off x="357158" y="4071942"/>
            <a:ext cx="6067425" cy="666750"/>
          </a:xfrm>
          <a:prstGeom prst="rect">
            <a:avLst/>
          </a:prstGeom>
          <a:noFill/>
          <a:ln w="9525">
            <a:noFill/>
            <a:miter lim="800000"/>
            <a:headEnd/>
            <a:tailEnd/>
          </a:ln>
          <a:effectLst/>
        </p:spPr>
      </p:pic>
      <p:sp>
        <p:nvSpPr>
          <p:cNvPr id="195592" name="Rectangle 8"/>
          <p:cNvSpPr>
            <a:spLocks noChangeArrowheads="1"/>
          </p:cNvSpPr>
          <p:nvPr/>
        </p:nvSpPr>
        <p:spPr bwMode="auto">
          <a:xfrm>
            <a:off x="142844" y="4786322"/>
            <a:ext cx="407457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mj-lt"/>
                <a:ea typeface="Times New Roman" pitchFamily="18" charset="0"/>
                <a:cs typeface="Arial" pitchFamily="34" charset="0"/>
              </a:rPr>
              <a:t>C)- Facteurs déterminants du mécanisme</a:t>
            </a: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195593" name="Picture 9"/>
          <p:cNvPicPr>
            <a:picLocks noChangeAspect="1" noChangeArrowheads="1"/>
          </p:cNvPicPr>
          <p:nvPr/>
        </p:nvPicPr>
        <p:blipFill>
          <a:blip r:embed="rId6"/>
          <a:srcRect/>
          <a:stretch>
            <a:fillRect/>
          </a:stretch>
        </p:blipFill>
        <p:spPr bwMode="auto">
          <a:xfrm>
            <a:off x="428596" y="5214950"/>
            <a:ext cx="8001056" cy="16430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285728"/>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tabLst>
                <a:tab pos="228600" algn="l"/>
                <a:tab pos="404813" algn="l"/>
              </a:tabLst>
            </a:pPr>
            <a:r>
              <a:rPr kumimoji="0" lang="fr-FR" b="1" i="0" u="none" strike="noStrike" cap="none" normalizeH="0" baseline="0" dirty="0" smtClean="0">
                <a:ln>
                  <a:noFill/>
                </a:ln>
                <a:solidFill>
                  <a:srgbClr val="FF00FF"/>
                </a:solidFill>
                <a:effectLst/>
                <a:ea typeface="Times New Roman" pitchFamily="18" charset="0"/>
                <a:cs typeface="Arial" pitchFamily="34" charset="0"/>
              </a:rPr>
              <a:t>Influence de l’effet inductif sur l’acidité des acides carboxyliques:</a:t>
            </a:r>
          </a:p>
          <a:p>
            <a:pPr marL="457200" marR="0" lvl="1" indent="0" algn="justLow" defTabSz="914400" rtl="0" eaLnBrk="1" fontAlgn="base" latinLnBrk="0" hangingPunct="1">
              <a:lnSpc>
                <a:spcPct val="100000"/>
              </a:lnSpc>
              <a:spcBef>
                <a:spcPct val="0"/>
              </a:spcBef>
              <a:spcAft>
                <a:spcPct val="0"/>
              </a:spcAft>
              <a:buClrTx/>
              <a:buSzTx/>
              <a:tabLst>
                <a:tab pos="228600" algn="l"/>
                <a:tab pos="404813" algn="l"/>
              </a:tabLst>
            </a:pP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28600" algn="l"/>
                <a:tab pos="404813"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présence d'un groupement donneur (Effet+I) aura tendance à diminuer l'acidité du composé par augmentation de la densité électronique sur l'oxygène du groupement O-H. La polarisation de la liaison O-H diminuera, la rupture de cette liaison sera moins favorisée, et l'acidité sera diminuée.</a:t>
            </a:r>
          </a:p>
          <a:p>
            <a:pPr algn="justLow" eaLnBrk="0" fontAlgn="base" hangingPunct="0">
              <a:spcBef>
                <a:spcPct val="0"/>
              </a:spcBef>
              <a:spcAft>
                <a:spcPct val="0"/>
              </a:spcAft>
              <a:tabLst>
                <a:tab pos="228600" algn="l"/>
                <a:tab pos="404813" algn="l"/>
              </a:tabLst>
            </a:pPr>
            <a:r>
              <a:rPr lang="fr-FR" dirty="0" smtClean="0"/>
              <a:t/>
            </a:r>
            <a:br>
              <a:rPr lang="fr-FR" dirty="0" smtClean="0"/>
            </a:br>
            <a:r>
              <a:rPr lang="fr-FR" b="1" dirty="0" smtClean="0"/>
              <a:t>Inversement, la présence d'un groupement attracteur (Effet -I) va augmenter l'acidité car l'oxygène avide d'électron (très électronégatif) va attirer d'autant plus fortement le doublet de la liaison O-H. La polarisation de la liaison O-H augmentera, cette liaison sera donc d'autant plus facile à casser, et le composé sera donc plus acide.</a:t>
            </a:r>
          </a:p>
          <a:p>
            <a:pPr algn="justLow" eaLnBrk="0" fontAlgn="base" hangingPunct="0">
              <a:spcBef>
                <a:spcPct val="0"/>
              </a:spcBef>
              <a:spcAft>
                <a:spcPct val="0"/>
              </a:spcAft>
              <a:tabLst>
                <a:tab pos="228600" algn="l"/>
                <a:tab pos="404813" algn="l"/>
              </a:tabLst>
            </a:pPr>
            <a:endParaRPr lang="fr-FR" b="1" u="sng" dirty="0" smtClean="0">
              <a:solidFill>
                <a:srgbClr val="FF3399"/>
              </a:solidFill>
            </a:endParaRPr>
          </a:p>
          <a:p>
            <a:pPr algn="justLow" eaLnBrk="0" fontAlgn="base" hangingPunct="0">
              <a:spcBef>
                <a:spcPct val="0"/>
              </a:spcBef>
              <a:spcAft>
                <a:spcPct val="0"/>
              </a:spcAft>
              <a:tabLst>
                <a:tab pos="228600" algn="l"/>
                <a:tab pos="404813" algn="l"/>
              </a:tabLst>
            </a:pPr>
            <a:r>
              <a:rPr lang="fr-FR" b="1" u="sng" dirty="0" smtClean="0">
                <a:solidFill>
                  <a:srgbClr val="FF3399"/>
                </a:solidFill>
              </a:rPr>
              <a:t>Exemple:</a:t>
            </a:r>
            <a:endParaRPr lang="fr-FR" u="sng" dirty="0" smtClean="0">
              <a:solidFill>
                <a:srgbClr val="FF3399"/>
              </a:solidFill>
            </a:endParaRPr>
          </a:p>
          <a:p>
            <a:pPr marL="0" marR="0" lvl="0" indent="0" algn="justLow" defTabSz="914400" rtl="0" eaLnBrk="0" fontAlgn="base" latinLnBrk="0" hangingPunct="0">
              <a:lnSpc>
                <a:spcPct val="100000"/>
              </a:lnSpc>
              <a:spcBef>
                <a:spcPct val="0"/>
              </a:spcBef>
              <a:spcAft>
                <a:spcPct val="0"/>
              </a:spcAft>
              <a:buClrTx/>
              <a:buSzTx/>
              <a:buFontTx/>
              <a:buNone/>
              <a:tabLst>
                <a:tab pos="228600" algn="l"/>
                <a:tab pos="404813" algn="l"/>
              </a:tabLst>
            </a:pPr>
            <a:endParaRPr kumimoji="0" lang="fr-FR" b="0" i="0" u="none" strike="noStrike" cap="none" normalizeH="0" baseline="0" dirty="0" smtClean="0">
              <a:ln>
                <a:noFill/>
              </a:ln>
              <a:solidFill>
                <a:schemeClr val="tx1"/>
              </a:solidFill>
              <a:effectLst/>
              <a:cs typeface="Arial" pitchFamily="34" charset="0"/>
            </a:endParaRPr>
          </a:p>
        </p:txBody>
      </p:sp>
      <p:pic>
        <p:nvPicPr>
          <p:cNvPr id="6" name="image113.jpeg"/>
          <p:cNvPicPr/>
          <p:nvPr/>
        </p:nvPicPr>
        <p:blipFill>
          <a:blip r:embed="rId2" cstate="print"/>
          <a:stretch>
            <a:fillRect/>
          </a:stretch>
        </p:blipFill>
        <p:spPr>
          <a:xfrm>
            <a:off x="2000232" y="3929066"/>
            <a:ext cx="5929354" cy="166211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srcRect/>
          <a:stretch>
            <a:fillRect/>
          </a:stretch>
        </p:blipFill>
        <p:spPr bwMode="auto">
          <a:xfrm>
            <a:off x="357158" y="142852"/>
            <a:ext cx="8572560" cy="3562353"/>
          </a:xfrm>
          <a:prstGeom prst="rect">
            <a:avLst/>
          </a:prstGeom>
          <a:noFill/>
          <a:ln w="9525">
            <a:noFill/>
            <a:miter lim="800000"/>
            <a:headEnd/>
            <a:tailEnd/>
          </a:ln>
          <a:effectLst/>
        </p:spPr>
      </p:pic>
      <p:pic>
        <p:nvPicPr>
          <p:cNvPr id="197635" name="Picture 3"/>
          <p:cNvPicPr>
            <a:picLocks noChangeAspect="1" noChangeArrowheads="1"/>
          </p:cNvPicPr>
          <p:nvPr/>
        </p:nvPicPr>
        <p:blipFill>
          <a:blip r:embed="rId3"/>
          <a:srcRect/>
          <a:stretch>
            <a:fillRect/>
          </a:stretch>
        </p:blipFill>
        <p:spPr bwMode="auto">
          <a:xfrm>
            <a:off x="214282" y="3714752"/>
            <a:ext cx="8643998" cy="1285884"/>
          </a:xfrm>
          <a:prstGeom prst="rect">
            <a:avLst/>
          </a:prstGeom>
          <a:noFill/>
          <a:ln w="9525">
            <a:noFill/>
            <a:miter lim="800000"/>
            <a:headEnd/>
            <a:tailEnd/>
          </a:ln>
          <a:effectLst/>
        </p:spPr>
      </p:pic>
      <p:pic>
        <p:nvPicPr>
          <p:cNvPr id="197636" name="Picture 4"/>
          <p:cNvPicPr>
            <a:picLocks noChangeAspect="1" noChangeArrowheads="1"/>
          </p:cNvPicPr>
          <p:nvPr/>
        </p:nvPicPr>
        <p:blipFill>
          <a:blip r:embed="rId4"/>
          <a:srcRect/>
          <a:stretch>
            <a:fillRect/>
          </a:stretch>
        </p:blipFill>
        <p:spPr bwMode="auto">
          <a:xfrm>
            <a:off x="357158" y="5000636"/>
            <a:ext cx="8429684" cy="150019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2"/>
          <a:srcRect/>
          <a:stretch>
            <a:fillRect/>
          </a:stretch>
        </p:blipFill>
        <p:spPr bwMode="auto">
          <a:xfrm>
            <a:off x="214282" y="142852"/>
            <a:ext cx="8643998" cy="1624015"/>
          </a:xfrm>
          <a:prstGeom prst="rect">
            <a:avLst/>
          </a:prstGeom>
          <a:noFill/>
          <a:ln w="9525">
            <a:noFill/>
            <a:miter lim="800000"/>
            <a:headEnd/>
            <a:tailEnd/>
          </a:ln>
          <a:effectLst/>
        </p:spPr>
      </p:pic>
      <p:pic>
        <p:nvPicPr>
          <p:cNvPr id="198659" name="Picture 3"/>
          <p:cNvPicPr>
            <a:picLocks noChangeAspect="1" noChangeArrowheads="1"/>
          </p:cNvPicPr>
          <p:nvPr/>
        </p:nvPicPr>
        <p:blipFill>
          <a:blip r:embed="rId3"/>
          <a:srcRect/>
          <a:stretch>
            <a:fillRect/>
          </a:stretch>
        </p:blipFill>
        <p:spPr bwMode="auto">
          <a:xfrm>
            <a:off x="214282" y="1857364"/>
            <a:ext cx="8715436" cy="428628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a:srcRect/>
          <a:stretch>
            <a:fillRect/>
          </a:stretch>
        </p:blipFill>
        <p:spPr bwMode="auto">
          <a:xfrm>
            <a:off x="214282" y="214290"/>
            <a:ext cx="8715436" cy="2562227"/>
          </a:xfrm>
          <a:prstGeom prst="rect">
            <a:avLst/>
          </a:prstGeom>
          <a:noFill/>
          <a:ln w="9525">
            <a:noFill/>
            <a:miter lim="800000"/>
            <a:headEnd/>
            <a:tailEnd/>
          </a:ln>
          <a:effectLst/>
        </p:spPr>
      </p:pic>
      <p:pic>
        <p:nvPicPr>
          <p:cNvPr id="199683" name="Picture 3"/>
          <p:cNvPicPr>
            <a:picLocks noChangeAspect="1" noChangeArrowheads="1"/>
          </p:cNvPicPr>
          <p:nvPr/>
        </p:nvPicPr>
        <p:blipFill>
          <a:blip r:embed="rId3"/>
          <a:srcRect/>
          <a:stretch>
            <a:fillRect/>
          </a:stretch>
        </p:blipFill>
        <p:spPr bwMode="auto">
          <a:xfrm>
            <a:off x="0" y="2762250"/>
            <a:ext cx="8786842" cy="395289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srcRect/>
          <a:stretch>
            <a:fillRect/>
          </a:stretch>
        </p:blipFill>
        <p:spPr bwMode="auto">
          <a:xfrm>
            <a:off x="214282" y="214290"/>
            <a:ext cx="8715436" cy="2457450"/>
          </a:xfrm>
          <a:prstGeom prst="rect">
            <a:avLst/>
          </a:prstGeom>
          <a:noFill/>
          <a:ln w="9525">
            <a:noFill/>
            <a:miter lim="800000"/>
            <a:headEnd/>
            <a:tailEnd/>
          </a:ln>
          <a:effectLst/>
        </p:spPr>
      </p:pic>
      <p:pic>
        <p:nvPicPr>
          <p:cNvPr id="200707" name="Picture 3"/>
          <p:cNvPicPr>
            <a:picLocks noChangeAspect="1" noChangeArrowheads="1"/>
          </p:cNvPicPr>
          <p:nvPr/>
        </p:nvPicPr>
        <p:blipFill>
          <a:blip r:embed="rId3"/>
          <a:srcRect/>
          <a:stretch>
            <a:fillRect/>
          </a:stretch>
        </p:blipFill>
        <p:spPr bwMode="auto">
          <a:xfrm>
            <a:off x="214282" y="2714620"/>
            <a:ext cx="8501122" cy="2571750"/>
          </a:xfrm>
          <a:prstGeom prst="rect">
            <a:avLst/>
          </a:prstGeom>
          <a:noFill/>
          <a:ln w="9525">
            <a:noFill/>
            <a:miter lim="800000"/>
            <a:headEnd/>
            <a:tailEnd/>
          </a:ln>
          <a:effectLst/>
        </p:spPr>
      </p:pic>
      <p:pic>
        <p:nvPicPr>
          <p:cNvPr id="200708" name="Picture 4"/>
          <p:cNvPicPr>
            <a:picLocks noChangeAspect="1" noChangeArrowheads="1"/>
          </p:cNvPicPr>
          <p:nvPr/>
        </p:nvPicPr>
        <p:blipFill>
          <a:blip r:embed="rId4"/>
          <a:srcRect/>
          <a:stretch>
            <a:fillRect/>
          </a:stretch>
        </p:blipFill>
        <p:spPr bwMode="auto">
          <a:xfrm>
            <a:off x="285720" y="5429264"/>
            <a:ext cx="5715040" cy="785818"/>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a:srcRect/>
          <a:stretch>
            <a:fillRect/>
          </a:stretch>
        </p:blipFill>
        <p:spPr bwMode="auto">
          <a:xfrm>
            <a:off x="142844" y="285729"/>
            <a:ext cx="8786874" cy="4143404"/>
          </a:xfrm>
          <a:prstGeom prst="rect">
            <a:avLst/>
          </a:prstGeom>
          <a:noFill/>
          <a:ln w="9525">
            <a:noFill/>
            <a:miter lim="800000"/>
            <a:headEnd/>
            <a:tailEnd/>
          </a:ln>
          <a:effectLst/>
        </p:spPr>
      </p:pic>
      <p:pic>
        <p:nvPicPr>
          <p:cNvPr id="201731" name="Picture 3"/>
          <p:cNvPicPr>
            <a:picLocks noChangeAspect="1" noChangeArrowheads="1"/>
          </p:cNvPicPr>
          <p:nvPr/>
        </p:nvPicPr>
        <p:blipFill>
          <a:blip r:embed="rId3"/>
          <a:srcRect/>
          <a:stretch>
            <a:fillRect/>
          </a:stretch>
        </p:blipFill>
        <p:spPr bwMode="auto">
          <a:xfrm>
            <a:off x="214282" y="4500570"/>
            <a:ext cx="8286808" cy="20859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a:srcRect/>
          <a:stretch>
            <a:fillRect/>
          </a:stretch>
        </p:blipFill>
        <p:spPr bwMode="auto">
          <a:xfrm>
            <a:off x="214282" y="142852"/>
            <a:ext cx="8643998" cy="3362325"/>
          </a:xfrm>
          <a:prstGeom prst="rect">
            <a:avLst/>
          </a:prstGeom>
          <a:noFill/>
          <a:ln w="9525">
            <a:noFill/>
            <a:miter lim="800000"/>
            <a:headEnd/>
            <a:tailEnd/>
          </a:ln>
          <a:effectLst/>
        </p:spPr>
      </p:pic>
      <p:pic>
        <p:nvPicPr>
          <p:cNvPr id="202755" name="Picture 3"/>
          <p:cNvPicPr>
            <a:picLocks noChangeAspect="1" noChangeArrowheads="1"/>
          </p:cNvPicPr>
          <p:nvPr/>
        </p:nvPicPr>
        <p:blipFill>
          <a:blip r:embed="rId3"/>
          <a:srcRect/>
          <a:stretch>
            <a:fillRect/>
          </a:stretch>
        </p:blipFill>
        <p:spPr bwMode="auto">
          <a:xfrm>
            <a:off x="285720" y="3571876"/>
            <a:ext cx="8501122" cy="30099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a:srcRect/>
          <a:stretch>
            <a:fillRect/>
          </a:stretch>
        </p:blipFill>
        <p:spPr bwMode="auto">
          <a:xfrm>
            <a:off x="285720" y="142852"/>
            <a:ext cx="8572560" cy="2257427"/>
          </a:xfrm>
          <a:prstGeom prst="rect">
            <a:avLst/>
          </a:prstGeom>
          <a:noFill/>
          <a:ln w="9525">
            <a:noFill/>
            <a:miter lim="800000"/>
            <a:headEnd/>
            <a:tailEnd/>
          </a:ln>
          <a:effectLst/>
        </p:spPr>
      </p:pic>
      <p:pic>
        <p:nvPicPr>
          <p:cNvPr id="203779" name="Picture 3"/>
          <p:cNvPicPr>
            <a:picLocks noChangeAspect="1" noChangeArrowheads="1"/>
          </p:cNvPicPr>
          <p:nvPr/>
        </p:nvPicPr>
        <p:blipFill>
          <a:blip r:embed="rId3"/>
          <a:srcRect/>
          <a:stretch>
            <a:fillRect/>
          </a:stretch>
        </p:blipFill>
        <p:spPr bwMode="auto">
          <a:xfrm>
            <a:off x="357158" y="2285993"/>
            <a:ext cx="8643998" cy="2428892"/>
          </a:xfrm>
          <a:prstGeom prst="rect">
            <a:avLst/>
          </a:prstGeom>
          <a:noFill/>
          <a:ln w="9525">
            <a:noFill/>
            <a:miter lim="800000"/>
            <a:headEnd/>
            <a:tailEnd/>
          </a:ln>
          <a:effectLst/>
        </p:spPr>
      </p:pic>
      <p:pic>
        <p:nvPicPr>
          <p:cNvPr id="203780" name="Picture 4"/>
          <p:cNvPicPr>
            <a:picLocks noChangeAspect="1" noChangeArrowheads="1"/>
          </p:cNvPicPr>
          <p:nvPr/>
        </p:nvPicPr>
        <p:blipFill>
          <a:blip r:embed="rId4"/>
          <a:srcRect/>
          <a:stretch>
            <a:fillRect/>
          </a:stretch>
        </p:blipFill>
        <p:spPr bwMode="auto">
          <a:xfrm>
            <a:off x="571472" y="4867275"/>
            <a:ext cx="8286808" cy="1847873"/>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2"/>
          <a:srcRect/>
          <a:stretch>
            <a:fillRect/>
          </a:stretch>
        </p:blipFill>
        <p:spPr bwMode="auto">
          <a:xfrm>
            <a:off x="214282" y="214290"/>
            <a:ext cx="8715436" cy="2819400"/>
          </a:xfrm>
          <a:prstGeom prst="rect">
            <a:avLst/>
          </a:prstGeom>
          <a:noFill/>
          <a:ln w="9525">
            <a:noFill/>
            <a:miter lim="800000"/>
            <a:headEnd/>
            <a:tailEnd/>
          </a:ln>
          <a:effectLst/>
        </p:spPr>
      </p:pic>
      <p:pic>
        <p:nvPicPr>
          <p:cNvPr id="204803" name="Picture 3"/>
          <p:cNvPicPr>
            <a:picLocks noChangeAspect="1" noChangeArrowheads="1"/>
          </p:cNvPicPr>
          <p:nvPr/>
        </p:nvPicPr>
        <p:blipFill>
          <a:blip r:embed="rId3"/>
          <a:srcRect/>
          <a:stretch>
            <a:fillRect/>
          </a:stretch>
        </p:blipFill>
        <p:spPr bwMode="auto">
          <a:xfrm>
            <a:off x="214282" y="3071810"/>
            <a:ext cx="8786874" cy="3143272"/>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a:srcRect/>
          <a:stretch>
            <a:fillRect/>
          </a:stretch>
        </p:blipFill>
        <p:spPr bwMode="auto">
          <a:xfrm>
            <a:off x="142844" y="214290"/>
            <a:ext cx="8786874" cy="4714875"/>
          </a:xfrm>
          <a:prstGeom prst="rect">
            <a:avLst/>
          </a:prstGeom>
          <a:noFill/>
          <a:ln w="9525">
            <a:noFill/>
            <a:miter lim="800000"/>
            <a:headEnd/>
            <a:tailEnd/>
          </a:ln>
          <a:effectLst/>
        </p:spPr>
      </p:pic>
      <p:pic>
        <p:nvPicPr>
          <p:cNvPr id="205827" name="Picture 3"/>
          <p:cNvPicPr>
            <a:picLocks noChangeAspect="1" noChangeArrowheads="1"/>
          </p:cNvPicPr>
          <p:nvPr/>
        </p:nvPicPr>
        <p:blipFill>
          <a:blip r:embed="rId3"/>
          <a:srcRect/>
          <a:stretch>
            <a:fillRect/>
          </a:stretch>
        </p:blipFill>
        <p:spPr bwMode="auto">
          <a:xfrm>
            <a:off x="500034" y="4929198"/>
            <a:ext cx="8358246" cy="171451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2"/>
          <a:srcRect/>
          <a:stretch>
            <a:fillRect/>
          </a:stretch>
        </p:blipFill>
        <p:spPr bwMode="auto">
          <a:xfrm>
            <a:off x="214282" y="214290"/>
            <a:ext cx="8786874" cy="4295775"/>
          </a:xfrm>
          <a:prstGeom prst="rect">
            <a:avLst/>
          </a:prstGeom>
          <a:noFill/>
          <a:ln w="9525">
            <a:noFill/>
            <a:miter lim="800000"/>
            <a:headEnd/>
            <a:tailEnd/>
          </a:ln>
          <a:effectLst/>
        </p:spPr>
      </p:pic>
      <p:pic>
        <p:nvPicPr>
          <p:cNvPr id="206851" name="Picture 3"/>
          <p:cNvPicPr>
            <a:picLocks noChangeAspect="1" noChangeArrowheads="1"/>
          </p:cNvPicPr>
          <p:nvPr/>
        </p:nvPicPr>
        <p:blipFill>
          <a:blip r:embed="rId3"/>
          <a:srcRect/>
          <a:stretch>
            <a:fillRect/>
          </a:stretch>
        </p:blipFill>
        <p:spPr bwMode="auto">
          <a:xfrm>
            <a:off x="285720" y="4619625"/>
            <a:ext cx="8643998" cy="202408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543956" cy="857232"/>
          </a:xfrm>
        </p:spPr>
        <p:txBody>
          <a:bodyPr>
            <a:normAutofit fontScale="90000"/>
          </a:bodyPr>
          <a:lstStyle/>
          <a:p>
            <a:pPr lvl="2" algn="l" rtl="0">
              <a:spcBef>
                <a:spcPct val="0"/>
              </a:spcBef>
              <a:buFont typeface="Wingdings" pitchFamily="2" charset="2"/>
              <a:buChar char="Ø"/>
            </a:pPr>
            <a:r>
              <a:rPr lang="fr-FR" b="1" dirty="0" smtClean="0">
                <a:solidFill>
                  <a:srgbClr val="FF3399"/>
                </a:solidFill>
              </a:rPr>
              <a:t>Effet inductif donneur (+I) :R-COOH</a:t>
            </a:r>
            <a:br>
              <a:rPr lang="fr-FR" b="1" dirty="0" smtClean="0">
                <a:solidFill>
                  <a:srgbClr val="FF3399"/>
                </a:solidFill>
              </a:rPr>
            </a:br>
            <a:r>
              <a:rPr lang="fr-FR" b="1" dirty="0" smtClean="0"/>
              <a:t/>
            </a:r>
            <a:br>
              <a:rPr lang="fr-FR" b="1" dirty="0" smtClean="0"/>
            </a:br>
            <a:endParaRPr lang="fr-FR" sz="2400" dirty="0"/>
          </a:p>
        </p:txBody>
      </p:sp>
      <p:graphicFrame>
        <p:nvGraphicFramePr>
          <p:cNvPr id="3" name="Tableau 2"/>
          <p:cNvGraphicFramePr>
            <a:graphicFrameLocks noGrp="1"/>
          </p:cNvGraphicFramePr>
          <p:nvPr/>
        </p:nvGraphicFramePr>
        <p:xfrm>
          <a:off x="2285984" y="714356"/>
          <a:ext cx="4998720" cy="960439"/>
        </p:xfrm>
        <a:graphic>
          <a:graphicData uri="http://schemas.openxmlformats.org/drawingml/2006/table">
            <a:tbl>
              <a:tblPr/>
              <a:tblGrid>
                <a:gridCol w="1371600"/>
                <a:gridCol w="1243965"/>
                <a:gridCol w="1243330"/>
                <a:gridCol w="1139825"/>
              </a:tblGrid>
              <a:tr h="537028">
                <a:tc>
                  <a:txBody>
                    <a:bodyPr/>
                    <a:lstStyle/>
                    <a:p>
                      <a:pPr marL="45085">
                        <a:lnSpc>
                          <a:spcPts val="1315"/>
                        </a:lnSpc>
                        <a:spcAft>
                          <a:spcPts val="0"/>
                        </a:spcAft>
                      </a:pPr>
                      <a:r>
                        <a:rPr lang="fr-FR" sz="1200" b="1" dirty="0">
                          <a:latin typeface="Cambria"/>
                          <a:ea typeface="Times New Roman"/>
                          <a:cs typeface="Arial"/>
                        </a:rPr>
                        <a:t>R-</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nSpc>
                          <a:spcPts val="1315"/>
                        </a:lnSpc>
                        <a:spcAft>
                          <a:spcPts val="0"/>
                        </a:spcAft>
                      </a:pPr>
                      <a:r>
                        <a:rPr lang="fr-FR" sz="1200" b="1">
                          <a:latin typeface="Cambria"/>
                          <a:ea typeface="Times New Roman"/>
                          <a:cs typeface="Arial"/>
                        </a:rPr>
                        <a:t>H-</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nSpc>
                          <a:spcPts val="1325"/>
                        </a:lnSpc>
                        <a:spcAft>
                          <a:spcPts val="0"/>
                        </a:spcAft>
                      </a:pPr>
                      <a:r>
                        <a:rPr lang="fr-FR" sz="1200" b="1">
                          <a:latin typeface="Cambria"/>
                          <a:ea typeface="Times New Roman"/>
                          <a:cs typeface="Arial"/>
                        </a:rPr>
                        <a:t>CH</a:t>
                      </a:r>
                      <a:r>
                        <a:rPr lang="fr-FR" sz="800" b="1">
                          <a:latin typeface="Cambria"/>
                          <a:ea typeface="Times New Roman"/>
                          <a:cs typeface="Arial"/>
                        </a:rPr>
                        <a:t>3</a:t>
                      </a:r>
                      <a:r>
                        <a:rPr lang="fr-FR" sz="1200" b="1">
                          <a:latin typeface="Cambria"/>
                          <a:ea typeface="Times New Roman"/>
                          <a:cs typeface="Arial"/>
                        </a:rPr>
                        <a:t>-</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ts val="1325"/>
                        </a:lnSpc>
                        <a:spcAft>
                          <a:spcPts val="0"/>
                        </a:spcAft>
                      </a:pPr>
                      <a:r>
                        <a:rPr lang="fr-FR" sz="1200" b="1">
                          <a:latin typeface="Cambria"/>
                          <a:ea typeface="Times New Roman"/>
                          <a:cs typeface="Arial"/>
                        </a:rPr>
                        <a:t>CH</a:t>
                      </a:r>
                      <a:r>
                        <a:rPr lang="fr-FR" sz="800" b="1">
                          <a:latin typeface="Cambria"/>
                          <a:ea typeface="Times New Roman"/>
                          <a:cs typeface="Arial"/>
                        </a:rPr>
                        <a:t>3</a:t>
                      </a:r>
                      <a:r>
                        <a:rPr lang="fr-FR" sz="1200" b="1">
                          <a:latin typeface="Cambria"/>
                          <a:ea typeface="Times New Roman"/>
                          <a:cs typeface="Arial"/>
                        </a:rPr>
                        <a:t>- CH</a:t>
                      </a:r>
                      <a:r>
                        <a:rPr lang="fr-FR" sz="800" b="1">
                          <a:latin typeface="Cambria"/>
                          <a:ea typeface="Times New Roman"/>
                          <a:cs typeface="Arial"/>
                        </a:rPr>
                        <a:t>2</a:t>
                      </a:r>
                      <a:r>
                        <a:rPr lang="fr-FR" sz="1200" b="1">
                          <a:latin typeface="Cambria"/>
                          <a:ea typeface="Times New Roman"/>
                          <a:cs typeface="Arial"/>
                        </a:rPr>
                        <a:t>-CH</a:t>
                      </a:r>
                      <a:r>
                        <a:rPr lang="fr-FR" sz="800" b="1">
                          <a:latin typeface="Cambria"/>
                          <a:ea typeface="Times New Roman"/>
                          <a:cs typeface="Arial"/>
                        </a:rPr>
                        <a:t>2</a:t>
                      </a:r>
                      <a:r>
                        <a:rPr lang="fr-FR" sz="1200" b="1">
                          <a:latin typeface="Cambria"/>
                          <a:ea typeface="Times New Roman"/>
                          <a:cs typeface="Arial"/>
                        </a:rPr>
                        <a:t>-</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411">
                <a:tc>
                  <a:txBody>
                    <a:bodyPr/>
                    <a:lstStyle/>
                    <a:p>
                      <a:pPr marL="45085">
                        <a:lnSpc>
                          <a:spcPts val="1315"/>
                        </a:lnSpc>
                        <a:spcAft>
                          <a:spcPts val="0"/>
                        </a:spcAft>
                      </a:pPr>
                      <a:r>
                        <a:rPr lang="fr-FR" sz="1200" b="1" dirty="0" err="1">
                          <a:latin typeface="Cambria"/>
                          <a:ea typeface="Times New Roman"/>
                          <a:cs typeface="Arial"/>
                        </a:rPr>
                        <a:t>pKa</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nSpc>
                          <a:spcPts val="1315"/>
                        </a:lnSpc>
                        <a:spcAft>
                          <a:spcPts val="0"/>
                        </a:spcAft>
                      </a:pPr>
                      <a:r>
                        <a:rPr lang="fr-FR" sz="1200" b="1" dirty="0">
                          <a:latin typeface="Cambria"/>
                          <a:ea typeface="Times New Roman"/>
                          <a:cs typeface="Arial"/>
                        </a:rPr>
                        <a:t>3,75</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nSpc>
                          <a:spcPts val="1315"/>
                        </a:lnSpc>
                        <a:spcAft>
                          <a:spcPts val="0"/>
                        </a:spcAft>
                      </a:pPr>
                      <a:r>
                        <a:rPr lang="fr-FR" sz="1200" b="1">
                          <a:latin typeface="Cambria"/>
                          <a:ea typeface="Times New Roman"/>
                          <a:cs typeface="Arial"/>
                        </a:rPr>
                        <a:t>4,76</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ts val="1315"/>
                        </a:lnSpc>
                        <a:spcAft>
                          <a:spcPts val="0"/>
                        </a:spcAft>
                      </a:pPr>
                      <a:r>
                        <a:rPr lang="fr-FR" sz="1200" b="1" dirty="0">
                          <a:latin typeface="Cambria"/>
                          <a:ea typeface="Times New Roman"/>
                          <a:cs typeface="Arial"/>
                        </a:rPr>
                        <a:t>4,86</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171448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Le groupement alkyle induit un effet (+I) qui diminue l’acidité.</a:t>
            </a:r>
          </a:p>
          <a:p>
            <a:pPr algn="justLow" fontAlgn="base">
              <a:spcBef>
                <a:spcPct val="0"/>
              </a:spcBef>
              <a:spcAft>
                <a:spcPct val="0"/>
              </a:spcAft>
              <a:buFont typeface="Wingdings" pitchFamily="2" charset="2"/>
              <a:buChar char="Ø"/>
            </a:pPr>
            <a:r>
              <a:rPr lang="fr-FR" b="1" dirty="0" smtClean="0">
                <a:solidFill>
                  <a:srgbClr val="FF3399"/>
                </a:solidFill>
              </a:rPr>
              <a:t>Effet inductif attracteur (-I):Y-CH</a:t>
            </a:r>
            <a:r>
              <a:rPr lang="fr-FR" sz="1200" b="1" dirty="0" smtClean="0">
                <a:solidFill>
                  <a:srgbClr val="FF3399"/>
                </a:solidFill>
              </a:rPr>
              <a:t>2</a:t>
            </a:r>
            <a:r>
              <a:rPr lang="fr-FR" b="1" dirty="0" smtClean="0">
                <a:solidFill>
                  <a:srgbClr val="FF3399"/>
                </a:solidFill>
              </a:rPr>
              <a:t>-COOH</a:t>
            </a:r>
          </a:p>
          <a:p>
            <a:pPr algn="justLow" fontAlgn="base">
              <a:spcBef>
                <a:spcPct val="0"/>
              </a:spcBef>
              <a:spcAft>
                <a:spcPct val="0"/>
              </a:spcAft>
            </a:pPr>
            <a:endParaRPr lang="fr-FR" b="1" dirty="0" smtClean="0">
              <a:solidFill>
                <a:srgbClr val="FF3399"/>
              </a:solidFill>
            </a:endParaRPr>
          </a:p>
          <a:p>
            <a:pPr marL="0" marR="0" lvl="0" indent="0" algn="justLow"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mj-lt"/>
              <a:cs typeface="Arial" pitchFamily="34" charset="0"/>
            </a:endParaRPr>
          </a:p>
        </p:txBody>
      </p:sp>
      <p:graphicFrame>
        <p:nvGraphicFramePr>
          <p:cNvPr id="5" name="Tableau 4"/>
          <p:cNvGraphicFramePr>
            <a:graphicFrameLocks noGrp="1"/>
          </p:cNvGraphicFramePr>
          <p:nvPr/>
        </p:nvGraphicFramePr>
        <p:xfrm>
          <a:off x="2285984" y="2500306"/>
          <a:ext cx="5072099" cy="1072834"/>
        </p:xfrm>
        <a:graphic>
          <a:graphicData uri="http://schemas.openxmlformats.org/drawingml/2006/table">
            <a:tbl>
              <a:tblPr/>
              <a:tblGrid>
                <a:gridCol w="819383"/>
                <a:gridCol w="781299"/>
                <a:gridCol w="785916"/>
                <a:gridCol w="791686"/>
                <a:gridCol w="785916"/>
                <a:gridCol w="1107899"/>
              </a:tblGrid>
              <a:tr h="661793">
                <a:tc>
                  <a:txBody>
                    <a:bodyPr/>
                    <a:lstStyle/>
                    <a:p>
                      <a:pPr marL="39370">
                        <a:lnSpc>
                          <a:spcPts val="1340"/>
                        </a:lnSpc>
                        <a:spcAft>
                          <a:spcPts val="0"/>
                        </a:spcAft>
                      </a:pPr>
                      <a:r>
                        <a:rPr lang="fr-FR" sz="1200" b="1" dirty="0">
                          <a:latin typeface="Cambria"/>
                          <a:ea typeface="Times New Roman"/>
                          <a:cs typeface="Arial"/>
                        </a:rPr>
                        <a:t>Y-</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nSpc>
                          <a:spcPts val="1315"/>
                        </a:lnSpc>
                        <a:spcAft>
                          <a:spcPts val="0"/>
                        </a:spcAft>
                      </a:pPr>
                      <a:r>
                        <a:rPr lang="fr-FR" sz="1200" b="1">
                          <a:latin typeface="Cambria"/>
                          <a:ea typeface="Times New Roman"/>
                          <a:cs typeface="Arial"/>
                        </a:rPr>
                        <a:t>H-</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a:lnSpc>
                          <a:spcPts val="1340"/>
                        </a:lnSpc>
                        <a:spcAft>
                          <a:spcPts val="0"/>
                        </a:spcAft>
                      </a:pPr>
                      <a:r>
                        <a:rPr lang="fr-FR" sz="1200" b="1" dirty="0" err="1">
                          <a:latin typeface="Cambria"/>
                          <a:ea typeface="Times New Roman"/>
                          <a:cs typeface="Arial"/>
                        </a:rPr>
                        <a:t>Br</a:t>
                      </a:r>
                      <a:r>
                        <a:rPr lang="fr-FR" sz="1200" b="1" dirty="0">
                          <a:latin typeface="Cambria"/>
                          <a:ea typeface="Times New Roman"/>
                          <a:cs typeface="Arial"/>
                        </a:rPr>
                        <a:t>-</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ts val="1340"/>
                        </a:lnSpc>
                        <a:spcAft>
                          <a:spcPts val="0"/>
                        </a:spcAft>
                      </a:pPr>
                      <a:r>
                        <a:rPr lang="fr-FR" sz="1200" b="1">
                          <a:latin typeface="Cambria"/>
                          <a:ea typeface="Times New Roman"/>
                          <a:cs typeface="Arial"/>
                        </a:rPr>
                        <a:t>Cl-</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815">
                        <a:lnSpc>
                          <a:spcPts val="1315"/>
                        </a:lnSpc>
                        <a:spcAft>
                          <a:spcPts val="0"/>
                        </a:spcAft>
                      </a:pPr>
                      <a:r>
                        <a:rPr lang="fr-FR" sz="1200" b="1">
                          <a:latin typeface="Cambria"/>
                          <a:ea typeface="Times New Roman"/>
                          <a:cs typeface="Arial"/>
                        </a:rPr>
                        <a:t>F-</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lnSpc>
                          <a:spcPts val="1325"/>
                        </a:lnSpc>
                        <a:spcAft>
                          <a:spcPts val="0"/>
                        </a:spcAft>
                      </a:pPr>
                      <a:r>
                        <a:rPr lang="fr-FR" sz="1200" b="1">
                          <a:latin typeface="Cambria"/>
                          <a:ea typeface="Times New Roman"/>
                          <a:cs typeface="Arial"/>
                        </a:rPr>
                        <a:t>NO</a:t>
                      </a:r>
                      <a:r>
                        <a:rPr lang="fr-FR" sz="800" b="1">
                          <a:latin typeface="Cambria"/>
                          <a:ea typeface="Times New Roman"/>
                          <a:cs typeface="Arial"/>
                        </a:rPr>
                        <a:t>2</a:t>
                      </a:r>
                      <a:r>
                        <a:rPr lang="fr-FR" sz="1200" b="1">
                          <a:latin typeface="Cambria"/>
                          <a:ea typeface="Times New Roman"/>
                          <a:cs typeface="Arial"/>
                        </a:rPr>
                        <a:t>-</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41">
                <a:tc>
                  <a:txBody>
                    <a:bodyPr/>
                    <a:lstStyle/>
                    <a:p>
                      <a:pPr marL="39370">
                        <a:lnSpc>
                          <a:spcPts val="1340"/>
                        </a:lnSpc>
                        <a:spcAft>
                          <a:spcPts val="0"/>
                        </a:spcAft>
                      </a:pPr>
                      <a:r>
                        <a:rPr lang="fr-FR" sz="1200" b="1">
                          <a:latin typeface="Cambria"/>
                          <a:ea typeface="Times New Roman"/>
                          <a:cs typeface="Arial"/>
                        </a:rPr>
                        <a:t>pKa</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a:lnSpc>
                          <a:spcPts val="1340"/>
                        </a:lnSpc>
                        <a:spcAft>
                          <a:spcPts val="0"/>
                        </a:spcAft>
                      </a:pPr>
                      <a:r>
                        <a:rPr lang="fr-FR" sz="1200" b="1" dirty="0">
                          <a:latin typeface="Cambria"/>
                          <a:ea typeface="Times New Roman"/>
                          <a:cs typeface="Arial"/>
                        </a:rPr>
                        <a:t>3,17</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a:lnSpc>
                          <a:spcPts val="1340"/>
                        </a:lnSpc>
                        <a:spcAft>
                          <a:spcPts val="0"/>
                        </a:spcAft>
                      </a:pPr>
                      <a:r>
                        <a:rPr lang="fr-FR" sz="1200" b="1">
                          <a:latin typeface="Cambria"/>
                          <a:ea typeface="Times New Roman"/>
                          <a:cs typeface="Arial"/>
                        </a:rPr>
                        <a:t>2,90</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ts val="1340"/>
                        </a:lnSpc>
                        <a:spcAft>
                          <a:spcPts val="0"/>
                        </a:spcAft>
                      </a:pPr>
                      <a:r>
                        <a:rPr lang="fr-FR" sz="1200" b="1" dirty="0">
                          <a:latin typeface="Cambria"/>
                          <a:ea typeface="Times New Roman"/>
                          <a:cs typeface="Arial"/>
                        </a:rPr>
                        <a:t>2,87</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815">
                        <a:lnSpc>
                          <a:spcPts val="1340"/>
                        </a:lnSpc>
                        <a:spcAft>
                          <a:spcPts val="0"/>
                        </a:spcAft>
                      </a:pPr>
                      <a:r>
                        <a:rPr lang="fr-FR" sz="1200" b="1">
                          <a:latin typeface="Cambria"/>
                          <a:ea typeface="Times New Roman"/>
                          <a:cs typeface="Arial"/>
                        </a:rPr>
                        <a:t>2,59</a:t>
                      </a:r>
                      <a:endParaRPr lang="fr-FR" sz="11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lnSpc>
                          <a:spcPts val="1315"/>
                        </a:lnSpc>
                        <a:spcAft>
                          <a:spcPts val="0"/>
                        </a:spcAft>
                      </a:pPr>
                      <a:r>
                        <a:rPr lang="fr-FR" sz="1200" b="1" dirty="0">
                          <a:latin typeface="Cambria"/>
                          <a:ea typeface="Times New Roman"/>
                          <a:cs typeface="Arial"/>
                        </a:rPr>
                        <a:t>1,68</a:t>
                      </a:r>
                      <a:endParaRPr lang="fr-FR" sz="11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285720" y="3786190"/>
            <a:ext cx="85725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03188"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L’effet (-I) induit une augmentation de l’acidité. L’effet(I) augmente avec l’électronégativité  de l’atome ou avec sa charge.</a:t>
            </a:r>
          </a:p>
          <a:p>
            <a:pPr indent="103188" fontAlgn="base">
              <a:spcBef>
                <a:spcPct val="0"/>
              </a:spcBef>
              <a:spcAft>
                <a:spcPct val="0"/>
              </a:spcAft>
              <a:buFont typeface="Wingdings" pitchFamily="2" charset="2"/>
              <a:buChar char="Ø"/>
            </a:pPr>
            <a:r>
              <a:rPr lang="fr-FR" b="1" dirty="0" smtClean="0">
                <a:solidFill>
                  <a:srgbClr val="FF3399"/>
                </a:solidFill>
              </a:rPr>
              <a:t>Propagation de l’effet inductif: R-COOH</a:t>
            </a:r>
          </a:p>
          <a:p>
            <a:pPr indent="103188" fontAlgn="base">
              <a:spcBef>
                <a:spcPct val="0"/>
              </a:spcBef>
              <a:spcAft>
                <a:spcPct val="0"/>
              </a:spcAft>
            </a:pPr>
            <a:endParaRPr lang="fr-FR" b="1" dirty="0" smtClean="0">
              <a:solidFill>
                <a:srgbClr val="FF3399"/>
              </a:solidFill>
            </a:endParaRPr>
          </a:p>
          <a:p>
            <a:pPr marL="0" marR="0" lvl="0" indent="103188" algn="l"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1030" name="Picture 6"/>
          <p:cNvPicPr>
            <a:picLocks noChangeAspect="1" noChangeArrowheads="1"/>
          </p:cNvPicPr>
          <p:nvPr/>
        </p:nvPicPr>
        <p:blipFill>
          <a:blip r:embed="rId2"/>
          <a:srcRect/>
          <a:stretch>
            <a:fillRect/>
          </a:stretch>
        </p:blipFill>
        <p:spPr bwMode="auto">
          <a:xfrm>
            <a:off x="2285984" y="4714884"/>
            <a:ext cx="5214974" cy="1490666"/>
          </a:xfrm>
          <a:prstGeom prst="rect">
            <a:avLst/>
          </a:prstGeom>
          <a:noFill/>
          <a:ln w="9525">
            <a:noFill/>
            <a:miter lim="800000"/>
            <a:headEnd/>
            <a:tailEnd/>
          </a:ln>
          <a:effectLst/>
        </p:spPr>
      </p:pic>
      <p:sp>
        <p:nvSpPr>
          <p:cNvPr id="1031" name="Rectangle 7"/>
          <p:cNvSpPr>
            <a:spLocks noChangeArrowheads="1"/>
          </p:cNvSpPr>
          <p:nvPr/>
        </p:nvSpPr>
        <p:spPr bwMode="auto">
          <a:xfrm>
            <a:off x="142844" y="6215082"/>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L’effet inductif décroît rapidement avec le nombre de liaisons C-C (effet nul au-delà de 3 à 4 liaisons).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2"/>
          <a:srcRect/>
          <a:stretch>
            <a:fillRect/>
          </a:stretch>
        </p:blipFill>
        <p:spPr bwMode="auto">
          <a:xfrm>
            <a:off x="214282" y="142852"/>
            <a:ext cx="8643998" cy="1928826"/>
          </a:xfrm>
          <a:prstGeom prst="rect">
            <a:avLst/>
          </a:prstGeom>
          <a:noFill/>
          <a:ln w="9525">
            <a:noFill/>
            <a:miter lim="800000"/>
            <a:headEnd/>
            <a:tailEnd/>
          </a:ln>
          <a:effectLst/>
        </p:spPr>
      </p:pic>
      <p:pic>
        <p:nvPicPr>
          <p:cNvPr id="207875" name="Picture 3"/>
          <p:cNvPicPr>
            <a:picLocks noChangeAspect="1" noChangeArrowheads="1"/>
          </p:cNvPicPr>
          <p:nvPr/>
        </p:nvPicPr>
        <p:blipFill>
          <a:blip r:embed="rId3"/>
          <a:srcRect/>
          <a:stretch>
            <a:fillRect/>
          </a:stretch>
        </p:blipFill>
        <p:spPr bwMode="auto">
          <a:xfrm>
            <a:off x="714348" y="2143116"/>
            <a:ext cx="7786742" cy="1647825"/>
          </a:xfrm>
          <a:prstGeom prst="rect">
            <a:avLst/>
          </a:prstGeom>
          <a:noFill/>
          <a:ln w="9525">
            <a:noFill/>
            <a:miter lim="800000"/>
            <a:headEnd/>
            <a:tailEnd/>
          </a:ln>
          <a:effectLst/>
        </p:spPr>
      </p:pic>
      <p:pic>
        <p:nvPicPr>
          <p:cNvPr id="207876" name="Picture 4"/>
          <p:cNvPicPr>
            <a:picLocks noChangeAspect="1" noChangeArrowheads="1"/>
          </p:cNvPicPr>
          <p:nvPr/>
        </p:nvPicPr>
        <p:blipFill>
          <a:blip r:embed="rId4"/>
          <a:srcRect/>
          <a:stretch>
            <a:fillRect/>
          </a:stretch>
        </p:blipFill>
        <p:spPr bwMode="auto">
          <a:xfrm>
            <a:off x="285720" y="3857628"/>
            <a:ext cx="8501122" cy="242889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a:srcRect/>
          <a:stretch>
            <a:fillRect/>
          </a:stretch>
        </p:blipFill>
        <p:spPr bwMode="auto">
          <a:xfrm>
            <a:off x="357158" y="214290"/>
            <a:ext cx="8501122" cy="3505200"/>
          </a:xfrm>
          <a:prstGeom prst="rect">
            <a:avLst/>
          </a:prstGeom>
          <a:noFill/>
          <a:ln w="9525">
            <a:noFill/>
            <a:miter lim="800000"/>
            <a:headEnd/>
            <a:tailEnd/>
          </a:ln>
          <a:effectLst/>
        </p:spPr>
      </p:pic>
      <p:pic>
        <p:nvPicPr>
          <p:cNvPr id="208899" name="Picture 3"/>
          <p:cNvPicPr>
            <a:picLocks noChangeAspect="1" noChangeArrowheads="1"/>
          </p:cNvPicPr>
          <p:nvPr/>
        </p:nvPicPr>
        <p:blipFill>
          <a:blip r:embed="rId3"/>
          <a:srcRect/>
          <a:stretch>
            <a:fillRect/>
          </a:stretch>
        </p:blipFill>
        <p:spPr bwMode="auto">
          <a:xfrm>
            <a:off x="285720" y="3714752"/>
            <a:ext cx="8572560" cy="292417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a:srcRect/>
          <a:stretch>
            <a:fillRect/>
          </a:stretch>
        </p:blipFill>
        <p:spPr bwMode="auto">
          <a:xfrm>
            <a:off x="428596" y="214290"/>
            <a:ext cx="8358246" cy="4286250"/>
          </a:xfrm>
          <a:prstGeom prst="rect">
            <a:avLst/>
          </a:prstGeom>
          <a:noFill/>
          <a:ln w="9525">
            <a:noFill/>
            <a:miter lim="800000"/>
            <a:headEnd/>
            <a:tailEnd/>
          </a:ln>
          <a:effectLst/>
        </p:spPr>
      </p:pic>
      <p:pic>
        <p:nvPicPr>
          <p:cNvPr id="209924" name="Picture 4"/>
          <p:cNvPicPr>
            <a:picLocks noChangeAspect="1" noChangeArrowheads="1"/>
          </p:cNvPicPr>
          <p:nvPr/>
        </p:nvPicPr>
        <p:blipFill>
          <a:blip r:embed="rId3"/>
          <a:srcRect/>
          <a:stretch>
            <a:fillRect/>
          </a:stretch>
        </p:blipFill>
        <p:spPr bwMode="auto">
          <a:xfrm>
            <a:off x="357158" y="4500570"/>
            <a:ext cx="8501122" cy="2000264"/>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a:srcRect/>
          <a:stretch>
            <a:fillRect/>
          </a:stretch>
        </p:blipFill>
        <p:spPr bwMode="auto">
          <a:xfrm>
            <a:off x="285720" y="214290"/>
            <a:ext cx="8572560" cy="1357322"/>
          </a:xfrm>
          <a:prstGeom prst="rect">
            <a:avLst/>
          </a:prstGeom>
          <a:noFill/>
          <a:ln w="9525">
            <a:noFill/>
            <a:miter lim="800000"/>
            <a:headEnd/>
            <a:tailEnd/>
          </a:ln>
          <a:effectLst/>
        </p:spPr>
      </p:pic>
      <p:pic>
        <p:nvPicPr>
          <p:cNvPr id="210947" name="Picture 3"/>
          <p:cNvPicPr>
            <a:picLocks noChangeAspect="1" noChangeArrowheads="1"/>
          </p:cNvPicPr>
          <p:nvPr/>
        </p:nvPicPr>
        <p:blipFill>
          <a:blip r:embed="rId3"/>
          <a:srcRect/>
          <a:stretch>
            <a:fillRect/>
          </a:stretch>
        </p:blipFill>
        <p:spPr bwMode="auto">
          <a:xfrm>
            <a:off x="214282" y="1643050"/>
            <a:ext cx="8643998" cy="2786082"/>
          </a:xfrm>
          <a:prstGeom prst="rect">
            <a:avLst/>
          </a:prstGeom>
          <a:noFill/>
          <a:ln w="9525">
            <a:noFill/>
            <a:miter lim="800000"/>
            <a:headEnd/>
            <a:tailEnd/>
          </a:ln>
          <a:effectLst/>
        </p:spPr>
      </p:pic>
      <p:pic>
        <p:nvPicPr>
          <p:cNvPr id="210948" name="Picture 4"/>
          <p:cNvPicPr>
            <a:picLocks noChangeAspect="1" noChangeArrowheads="1"/>
          </p:cNvPicPr>
          <p:nvPr/>
        </p:nvPicPr>
        <p:blipFill>
          <a:blip r:embed="rId4"/>
          <a:srcRect/>
          <a:stretch>
            <a:fillRect/>
          </a:stretch>
        </p:blipFill>
        <p:spPr bwMode="auto">
          <a:xfrm>
            <a:off x="357158" y="4357694"/>
            <a:ext cx="8501122" cy="2286016"/>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a:srcRect/>
          <a:stretch>
            <a:fillRect/>
          </a:stretch>
        </p:blipFill>
        <p:spPr bwMode="auto">
          <a:xfrm>
            <a:off x="285720" y="214290"/>
            <a:ext cx="8643998" cy="40767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714380"/>
          </a:xfrm>
        </p:spPr>
        <p:txBody>
          <a:bodyPr>
            <a:normAutofit/>
          </a:bodyPr>
          <a:lstStyle/>
          <a:p>
            <a:pPr algn="l"/>
            <a:r>
              <a:rPr lang="fr-FR" sz="2000" b="1" dirty="0" smtClean="0">
                <a:solidFill>
                  <a:srgbClr val="FF3399"/>
                </a:solidFill>
              </a:rPr>
              <a:t>Exercices corrigés sur les aspects électroniques des réactions:</a:t>
            </a:r>
            <a:endParaRPr lang="fr-FR" sz="2000" b="1" dirty="0">
              <a:solidFill>
                <a:srgbClr val="FF3399"/>
              </a:solidFill>
            </a:endParaRPr>
          </a:p>
        </p:txBody>
      </p:sp>
      <p:pic>
        <p:nvPicPr>
          <p:cNvPr id="2050" name="Picture 2"/>
          <p:cNvPicPr>
            <a:picLocks noChangeAspect="1" noChangeArrowheads="1"/>
          </p:cNvPicPr>
          <p:nvPr/>
        </p:nvPicPr>
        <p:blipFill>
          <a:blip r:embed="rId2"/>
          <a:srcRect/>
          <a:stretch>
            <a:fillRect/>
          </a:stretch>
        </p:blipFill>
        <p:spPr bwMode="auto">
          <a:xfrm>
            <a:off x="357158" y="928671"/>
            <a:ext cx="8429684" cy="321471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85720" y="4286256"/>
            <a:ext cx="8501122" cy="2571744"/>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20" y="214290"/>
            <a:ext cx="8501122" cy="164307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57158" y="1857364"/>
            <a:ext cx="8786842" cy="150019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57158" y="3286124"/>
            <a:ext cx="8572560" cy="3429024"/>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57158" y="214290"/>
            <a:ext cx="8358246" cy="21621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28596" y="2500306"/>
            <a:ext cx="8358246" cy="1828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57158" y="4500570"/>
            <a:ext cx="8429684" cy="214314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2" y="285728"/>
            <a:ext cx="8429684" cy="20288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00034" y="2214554"/>
            <a:ext cx="8215370" cy="435771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142976" y="357166"/>
            <a:ext cx="6572296" cy="29622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42910" y="3214686"/>
            <a:ext cx="8001056" cy="328614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725470"/>
          </a:xfrm>
        </p:spPr>
        <p:txBody>
          <a:bodyPr>
            <a:normAutofit/>
          </a:bodyPr>
          <a:lstStyle/>
          <a:p>
            <a:pPr lvl="0" algn="l"/>
            <a:r>
              <a:rPr lang="fr-FR" sz="1800" b="1" dirty="0" smtClean="0">
                <a:solidFill>
                  <a:srgbClr val="0000FF"/>
                </a:solidFill>
              </a:rPr>
              <a:t>II. Effet mésomères</a:t>
            </a:r>
            <a:r>
              <a:rPr lang="fr-FR" sz="1800" b="1" dirty="0" smtClean="0"/>
              <a:t/>
            </a:r>
            <a:br>
              <a:rPr lang="fr-FR" sz="1800" b="1" dirty="0" smtClean="0"/>
            </a:br>
            <a:endParaRPr lang="fr-FR" sz="1800" dirty="0"/>
          </a:p>
        </p:txBody>
      </p:sp>
      <p:sp>
        <p:nvSpPr>
          <p:cNvPr id="3" name="Espace réservé du contenu 2"/>
          <p:cNvSpPr>
            <a:spLocks noGrp="1"/>
          </p:cNvSpPr>
          <p:nvPr>
            <p:ph idx="1"/>
          </p:nvPr>
        </p:nvSpPr>
        <p:spPr>
          <a:xfrm>
            <a:off x="457200" y="642918"/>
            <a:ext cx="8229600" cy="5483245"/>
          </a:xfrm>
        </p:spPr>
        <p:txBody>
          <a:bodyPr>
            <a:normAutofit/>
          </a:bodyPr>
          <a:lstStyle/>
          <a:p>
            <a:pPr>
              <a:buNone/>
            </a:pPr>
            <a:r>
              <a:rPr lang="fr-FR" sz="1800" b="1" dirty="0" smtClean="0">
                <a:solidFill>
                  <a:srgbClr val="FF3399"/>
                </a:solidFill>
              </a:rPr>
              <a:t>  II.1. Définition et classification :</a:t>
            </a:r>
          </a:p>
          <a:p>
            <a:pPr>
              <a:buNone/>
            </a:pPr>
            <a:r>
              <a:rPr lang="fr-FR" sz="1800" b="1" dirty="0" smtClean="0"/>
              <a:t>L’effet mésomère est un déplacement d’électrons π (liaison multiple) ou n (doublets non liants) sur un squelette moléculaire. On parle ici de des électrons entre plusieurs atomes. Cette délocalisation des électrons donne une grande stabilité à la molécule.</a:t>
            </a:r>
            <a:endParaRPr lang="fr-FR" sz="1800" dirty="0" smtClean="0"/>
          </a:p>
          <a:p>
            <a:pPr>
              <a:buNone/>
            </a:pPr>
            <a:r>
              <a:rPr lang="fr-FR" sz="1800" b="1" dirty="0" smtClean="0"/>
              <a:t>A nouveau, on note deux types d'effets mésomères. Les effets donneurs d'électrons (+M) et les effets attracteurs d'électrons (-M).</a:t>
            </a:r>
            <a:endParaRPr lang="fr-FR" sz="1800" dirty="0" smtClean="0"/>
          </a:p>
          <a:p>
            <a:pPr>
              <a:buNone/>
            </a:pPr>
            <a:r>
              <a:rPr lang="fr-FR" sz="1800" b="1" dirty="0" smtClean="0"/>
              <a:t>                               Effet mésomère    &gt;&gt;&gt;&gt;&gt; effet inductif</a:t>
            </a:r>
          </a:p>
          <a:p>
            <a:pPr>
              <a:buNone/>
            </a:pPr>
            <a:endParaRPr lang="fr-FR" sz="1800" b="1" dirty="0" smtClean="0"/>
          </a:p>
          <a:p>
            <a:pPr>
              <a:buNone/>
            </a:pPr>
            <a:endParaRPr lang="fr-FR" sz="1800" b="1" dirty="0" smtClean="0"/>
          </a:p>
          <a:p>
            <a:pPr>
              <a:buNone/>
            </a:pPr>
            <a:endParaRPr lang="fr-FR" sz="1800" b="1" dirty="0" smtClean="0"/>
          </a:p>
          <a:p>
            <a:pPr>
              <a:buNone/>
            </a:pPr>
            <a:endParaRPr lang="fr-FR" sz="1800" b="1" dirty="0" smtClean="0"/>
          </a:p>
          <a:p>
            <a:pPr>
              <a:buNone/>
            </a:pPr>
            <a:endParaRPr lang="fr-FR" sz="1800" b="1" dirty="0" smtClean="0"/>
          </a:p>
          <a:p>
            <a:pPr>
              <a:buNone/>
            </a:pPr>
            <a:endParaRPr lang="fr-FR" sz="1800" b="1" dirty="0" smtClean="0"/>
          </a:p>
          <a:p>
            <a:pPr>
              <a:buNone/>
            </a:pPr>
            <a:endParaRPr lang="fr-FR" sz="1800" b="1" dirty="0">
              <a:solidFill>
                <a:srgbClr val="FF3399"/>
              </a:solidFill>
            </a:endParaRPr>
          </a:p>
        </p:txBody>
      </p:sp>
      <p:pic>
        <p:nvPicPr>
          <p:cNvPr id="4" name="image117.png"/>
          <p:cNvPicPr/>
          <p:nvPr/>
        </p:nvPicPr>
        <p:blipFill>
          <a:blip r:embed="rId2" cstate="print"/>
          <a:stretch>
            <a:fillRect/>
          </a:stretch>
        </p:blipFill>
        <p:spPr>
          <a:xfrm>
            <a:off x="2071670" y="3571876"/>
            <a:ext cx="4572032" cy="1285884"/>
          </a:xfrm>
          <a:prstGeom prst="rect">
            <a:avLst/>
          </a:prstGeom>
        </p:spPr>
      </p:pic>
      <p:pic>
        <p:nvPicPr>
          <p:cNvPr id="5" name="image118.png"/>
          <p:cNvPicPr/>
          <p:nvPr/>
        </p:nvPicPr>
        <p:blipFill>
          <a:blip r:embed="rId3" cstate="print"/>
          <a:stretch>
            <a:fillRect/>
          </a:stretch>
        </p:blipFill>
        <p:spPr>
          <a:xfrm>
            <a:off x="2214546" y="5214950"/>
            <a:ext cx="4857784" cy="114300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57158" y="214290"/>
            <a:ext cx="8358246" cy="285752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28596" y="3143248"/>
            <a:ext cx="8358246" cy="340995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2844" y="357166"/>
            <a:ext cx="8786874" cy="614366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9144000" cy="1417638"/>
          </a:xfrm>
        </p:spPr>
        <p:txBody>
          <a:bodyPr>
            <a:noAutofit/>
          </a:bodyPr>
          <a:lstStyle/>
          <a:p>
            <a:pPr algn="l"/>
            <a:r>
              <a:rPr lang="fr-FR" sz="1800" b="1" dirty="0" smtClean="0"/>
              <a:t/>
            </a:r>
            <a:br>
              <a:rPr lang="fr-FR" sz="1800" b="1" dirty="0" smtClean="0"/>
            </a:br>
            <a:r>
              <a:rPr lang="fr-FR" sz="1800" b="1" dirty="0" smtClean="0"/>
              <a:t>Cet effet est plus puissant que l’effet inductif et peut se propager plus facilement sur le squelette moléculaire par conjugaison. Il peut être attracteur ou donneur selon la nature de l’atome ou du groupement. Les groupements donneurs (noté +M) sont OH, NH</a:t>
            </a:r>
            <a:r>
              <a:rPr lang="fr-FR" sz="1800" b="1" baseline="-25000" dirty="0" smtClean="0"/>
              <a:t>2</a:t>
            </a:r>
            <a:r>
              <a:rPr lang="fr-FR" sz="1800" b="1" dirty="0" smtClean="0"/>
              <a:t>, les halogènes, …..etc. Un donneur par effet mésomère doit posséder un doublet conjugué. Celui-ci est séparé de la liaison π par une liaison σ.</a:t>
            </a:r>
            <a:br>
              <a:rPr lang="fr-FR" sz="1800" b="1" dirty="0" smtClean="0"/>
            </a:br>
            <a:endParaRPr lang="fr-FR" sz="1800" dirty="0"/>
          </a:p>
        </p:txBody>
      </p:sp>
      <p:sp>
        <p:nvSpPr>
          <p:cNvPr id="3" name="Espace réservé du contenu 2"/>
          <p:cNvSpPr>
            <a:spLocks noGrp="1"/>
          </p:cNvSpPr>
          <p:nvPr>
            <p:ph idx="1"/>
          </p:nvPr>
        </p:nvSpPr>
        <p:spPr>
          <a:xfrm>
            <a:off x="0" y="1600200"/>
            <a:ext cx="8686800" cy="5257800"/>
          </a:xfrm>
        </p:spPr>
        <p:txBody>
          <a:bodyPr>
            <a:normAutofit/>
          </a:bodyPr>
          <a:lstStyle/>
          <a:p>
            <a:r>
              <a:rPr lang="fr-FR" sz="1800" b="1" u="sng" dirty="0" smtClean="0">
                <a:solidFill>
                  <a:srgbClr val="FF3399"/>
                </a:solidFill>
              </a:rPr>
              <a:t>Exemple:</a:t>
            </a:r>
          </a:p>
          <a:p>
            <a:endParaRPr lang="fr-FR" sz="1800" b="1" u="sng" dirty="0" smtClean="0">
              <a:solidFill>
                <a:srgbClr val="FF3399"/>
              </a:solidFill>
            </a:endParaRPr>
          </a:p>
          <a:p>
            <a:endParaRPr lang="fr-FR" sz="1800" b="1" u="sng" dirty="0" smtClean="0">
              <a:solidFill>
                <a:srgbClr val="FF3399"/>
              </a:solidFill>
            </a:endParaRPr>
          </a:p>
          <a:p>
            <a:endParaRPr lang="fr-FR" sz="1800" b="1" u="sng" dirty="0" smtClean="0">
              <a:solidFill>
                <a:srgbClr val="FF3399"/>
              </a:solidFill>
            </a:endParaRPr>
          </a:p>
          <a:p>
            <a:endParaRPr lang="fr-FR" sz="1800" b="1" u="sng" dirty="0" smtClean="0">
              <a:solidFill>
                <a:srgbClr val="FF3399"/>
              </a:solidFill>
            </a:endParaRPr>
          </a:p>
          <a:p>
            <a:pPr>
              <a:buNone/>
            </a:pPr>
            <a:endParaRPr lang="fr-FR" sz="1800" b="1" u="sng" dirty="0" smtClean="0">
              <a:solidFill>
                <a:srgbClr val="FF3399"/>
              </a:solidFill>
            </a:endParaRPr>
          </a:p>
          <a:p>
            <a:r>
              <a:rPr lang="fr-FR" sz="1800" b="1" dirty="0" smtClean="0">
                <a:solidFill>
                  <a:srgbClr val="FF3399"/>
                </a:solidFill>
              </a:rPr>
              <a:t>Remarque :</a:t>
            </a:r>
          </a:p>
          <a:p>
            <a:pPr>
              <a:buNone/>
            </a:pPr>
            <a:r>
              <a:rPr lang="fr-FR" sz="1800" b="1" dirty="0" smtClean="0"/>
              <a:t>Si un atome répond à la condition de conjugaison et possède plusieurs doublets, il y a juste un seul doublet qui est conjugué et les autres doublets restent libres.</a:t>
            </a:r>
          </a:p>
          <a:p>
            <a:r>
              <a:rPr lang="fr-FR" sz="1800" b="1" u="sng" dirty="0" smtClean="0">
                <a:solidFill>
                  <a:srgbClr val="FF3399"/>
                </a:solidFill>
              </a:rPr>
              <a:t>Exemple:</a:t>
            </a:r>
          </a:p>
          <a:p>
            <a:endParaRPr lang="fr-FR" sz="1800" b="1" u="sng" dirty="0" smtClean="0">
              <a:solidFill>
                <a:srgbClr val="FF3399"/>
              </a:solidFill>
            </a:endParaRPr>
          </a:p>
          <a:p>
            <a:endParaRPr lang="fr-FR" sz="1800" b="1" u="sng" dirty="0" smtClean="0">
              <a:solidFill>
                <a:srgbClr val="FF3399"/>
              </a:solidFill>
            </a:endParaRPr>
          </a:p>
          <a:p>
            <a:pPr>
              <a:buNone/>
            </a:pPr>
            <a:endParaRPr lang="fr-FR" sz="1800" b="1" dirty="0" smtClean="0"/>
          </a:p>
          <a:p>
            <a:r>
              <a:rPr lang="fr-FR" sz="1800" b="1" dirty="0" smtClean="0"/>
              <a:t> Les attracteurs par effet mésomère sont des groupements qui possèdent un hétéroatome très électronégatif lié à un carbone et possèdent une conjugaison.</a:t>
            </a:r>
          </a:p>
          <a:p>
            <a:pPr>
              <a:buNone/>
            </a:pPr>
            <a:endParaRPr lang="fr-FR" sz="1800" b="1" u="sng" dirty="0" smtClean="0">
              <a:solidFill>
                <a:srgbClr val="FF3399"/>
              </a:solidFill>
            </a:endParaRPr>
          </a:p>
          <a:p>
            <a:pPr>
              <a:buNone/>
            </a:pPr>
            <a:endParaRPr lang="fr-FR" sz="1800" b="1" dirty="0" smtClean="0"/>
          </a:p>
          <a:p>
            <a:pPr>
              <a:buNone/>
            </a:pPr>
            <a:endParaRPr lang="fr-FR" sz="1800" b="1" u="sng" dirty="0" smtClean="0">
              <a:solidFill>
                <a:srgbClr val="FF3399"/>
              </a:solidFill>
            </a:endParaRPr>
          </a:p>
          <a:p>
            <a:pPr>
              <a:buNone/>
            </a:pPr>
            <a:endParaRPr lang="fr-FR" sz="1800" b="1" u="sng" dirty="0">
              <a:solidFill>
                <a:srgbClr val="FF3399"/>
              </a:solidFill>
            </a:endParaRPr>
          </a:p>
        </p:txBody>
      </p:sp>
      <p:pic>
        <p:nvPicPr>
          <p:cNvPr id="4" name="Image 3"/>
          <p:cNvPicPr/>
          <p:nvPr/>
        </p:nvPicPr>
        <p:blipFill>
          <a:blip r:embed="rId2"/>
          <a:srcRect/>
          <a:stretch>
            <a:fillRect/>
          </a:stretch>
        </p:blipFill>
        <p:spPr bwMode="auto">
          <a:xfrm>
            <a:off x="2714612" y="1785926"/>
            <a:ext cx="5086350" cy="1785950"/>
          </a:xfrm>
          <a:prstGeom prst="rect">
            <a:avLst/>
          </a:prstGeom>
          <a:noFill/>
          <a:ln w="9525">
            <a:noFill/>
            <a:miter lim="800000"/>
            <a:headEnd/>
            <a:tailEnd/>
          </a:ln>
        </p:spPr>
      </p:pic>
      <p:pic>
        <p:nvPicPr>
          <p:cNvPr id="5" name="Image 4"/>
          <p:cNvPicPr/>
          <p:nvPr/>
        </p:nvPicPr>
        <p:blipFill>
          <a:blip r:embed="rId3"/>
          <a:srcRect/>
          <a:stretch>
            <a:fillRect/>
          </a:stretch>
        </p:blipFill>
        <p:spPr bwMode="auto">
          <a:xfrm>
            <a:off x="2143108" y="4714884"/>
            <a:ext cx="6429420" cy="107157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785818"/>
          </a:xfrm>
        </p:spPr>
        <p:txBody>
          <a:bodyPr>
            <a:normAutofit fontScale="90000"/>
          </a:bodyPr>
          <a:lstStyle/>
          <a:p>
            <a:pPr lvl="1" algn="l" rtl="0">
              <a:spcBef>
                <a:spcPct val="0"/>
              </a:spcBef>
            </a:pPr>
            <a:r>
              <a:rPr lang="fr-FR" sz="2000" b="1" dirty="0" smtClean="0">
                <a:solidFill>
                  <a:srgbClr val="FF3399"/>
                </a:solidFill>
              </a:rPr>
              <a:t/>
            </a:r>
            <a:br>
              <a:rPr lang="fr-FR" sz="2000" b="1" dirty="0" smtClean="0">
                <a:solidFill>
                  <a:srgbClr val="FF3399"/>
                </a:solidFill>
              </a:rPr>
            </a:br>
            <a:r>
              <a:rPr lang="fr-FR" sz="2000" b="1" dirty="0" smtClean="0">
                <a:solidFill>
                  <a:srgbClr val="FF3399"/>
                </a:solidFill>
              </a:rPr>
              <a:t>II.2</a:t>
            </a:r>
            <a:r>
              <a:rPr lang="fr-FR" sz="2000" b="1" dirty="0">
                <a:solidFill>
                  <a:srgbClr val="FF3399"/>
                </a:solidFill>
              </a:rPr>
              <a:t>. Classement des substituants à effet mésomère</a:t>
            </a:r>
            <a:r>
              <a:rPr lang="fr-FR" sz="2000" b="1" dirty="0" smtClean="0">
                <a:solidFill>
                  <a:srgbClr val="FF3399"/>
                </a:solidFill>
              </a:rPr>
              <a:t>:</a:t>
            </a:r>
            <a:br>
              <a:rPr lang="fr-FR" sz="2000" b="1" dirty="0" smtClean="0">
                <a:solidFill>
                  <a:srgbClr val="FF3399"/>
                </a:solidFill>
              </a:rPr>
            </a:br>
            <a:r>
              <a:rPr lang="fr-FR" sz="2000" b="1" dirty="0" smtClean="0">
                <a:solidFill>
                  <a:srgbClr val="FF3399"/>
                </a:solidFill>
              </a:rPr>
              <a:t>       </a:t>
            </a:r>
            <a:r>
              <a:rPr lang="fr-FR" sz="2000" b="1" dirty="0" smtClean="0">
                <a:solidFill>
                  <a:srgbClr val="FF3399"/>
                </a:solidFill>
                <a:latin typeface="+mn-lt"/>
              </a:rPr>
              <a:t>- Effet </a:t>
            </a:r>
            <a:r>
              <a:rPr lang="fr-FR" sz="2000" b="1" dirty="0">
                <a:solidFill>
                  <a:srgbClr val="FF3399"/>
                </a:solidFill>
                <a:latin typeface="+mn-lt"/>
              </a:rPr>
              <a:t>mésomère donneur (+M):</a:t>
            </a:r>
            <a:r>
              <a:rPr lang="fr-FR" b="1" dirty="0"/>
              <a:t/>
            </a:r>
            <a:br>
              <a:rPr lang="fr-FR" b="1" dirty="0"/>
            </a:br>
            <a:r>
              <a:rPr lang="fr-FR" b="1" dirty="0"/>
              <a:t/>
            </a:r>
            <a:br>
              <a:rPr lang="fr-FR" b="1" dirty="0"/>
            </a:br>
            <a:endParaRPr lang="fr-FR" sz="2400" dirty="0"/>
          </a:p>
        </p:txBody>
      </p:sp>
      <p:sp>
        <p:nvSpPr>
          <p:cNvPr id="3" name="Espace réservé du contenu 2"/>
          <p:cNvSpPr>
            <a:spLocks noGrp="1"/>
          </p:cNvSpPr>
          <p:nvPr>
            <p:ph idx="1"/>
          </p:nvPr>
        </p:nvSpPr>
        <p:spPr>
          <a:xfrm>
            <a:off x="0" y="928670"/>
            <a:ext cx="9144000" cy="5715040"/>
          </a:xfrm>
        </p:spPr>
        <p:txBody>
          <a:bodyPr>
            <a:normAutofit/>
          </a:bodyPr>
          <a:lstStyle/>
          <a:p>
            <a:pPr>
              <a:buNone/>
            </a:pPr>
            <a:r>
              <a:rPr lang="fr-FR" sz="1800" b="1" dirty="0" smtClean="0"/>
              <a:t>Un substituant porteur d'un doublet non liant peut le céder pour former des formes mésomères. Un tel substituant qui peut céder un doublet et augmenter la densité d'électrons dans les formes mésomères possède un effet mésomère donneur et est noté (+M).</a:t>
            </a:r>
          </a:p>
          <a:p>
            <a:pPr>
              <a:buNone/>
            </a:pPr>
            <a:endParaRPr lang="fr-FR" sz="1800" b="1" dirty="0" smtClean="0"/>
          </a:p>
          <a:p>
            <a:pPr>
              <a:buNone/>
            </a:pPr>
            <a:endParaRPr lang="fr-FR" sz="1800" b="1" dirty="0" smtClean="0"/>
          </a:p>
          <a:p>
            <a:pPr>
              <a:buNone/>
            </a:pPr>
            <a:r>
              <a:rPr lang="fr-FR" sz="1800" dirty="0" smtClean="0"/>
              <a:t>       </a:t>
            </a:r>
          </a:p>
          <a:p>
            <a:pPr>
              <a:buNone/>
            </a:pPr>
            <a:r>
              <a:rPr lang="fr-FR" sz="1800" b="1" dirty="0" smtClean="0">
                <a:solidFill>
                  <a:srgbClr val="FF3399"/>
                </a:solidFill>
              </a:rPr>
              <a:t>                  - Effet mésomère attracteur (-M):</a:t>
            </a:r>
          </a:p>
          <a:p>
            <a:pPr>
              <a:buNone/>
            </a:pPr>
            <a:r>
              <a:rPr lang="fr-FR" sz="1800" b="1" dirty="0" smtClean="0"/>
              <a:t>Un substituant capable d'attirer et de porter un doublet non liant et ainsi diminuer la densité d'électrons dans les formes mésomères possède un effet mésomère attracteur, noté (−M).</a:t>
            </a:r>
          </a:p>
          <a:p>
            <a:pPr>
              <a:buNone/>
            </a:pPr>
            <a:endParaRPr lang="fr-FR" sz="1800" b="1" dirty="0" smtClean="0"/>
          </a:p>
          <a:p>
            <a:pPr>
              <a:buNone/>
            </a:pPr>
            <a:endParaRPr lang="fr-FR" sz="1800" b="1" dirty="0" smtClean="0"/>
          </a:p>
          <a:p>
            <a:pPr>
              <a:buNone/>
            </a:pPr>
            <a:endParaRPr lang="fr-FR" sz="1800" b="1" dirty="0" smtClean="0"/>
          </a:p>
          <a:p>
            <a:pPr>
              <a:buNone/>
            </a:pPr>
            <a:endParaRPr lang="fr-FR" sz="1800" b="1" dirty="0" smtClean="0"/>
          </a:p>
          <a:p>
            <a:pPr marL="342900" lvl="1" indent="-342900">
              <a:buNone/>
            </a:pPr>
            <a:r>
              <a:rPr lang="fr-FR" sz="1800" b="1" dirty="0" smtClean="0">
                <a:solidFill>
                  <a:srgbClr val="FF3399"/>
                </a:solidFill>
              </a:rPr>
              <a:t>       II.3. Mésomérie  et formes mésomères ou (formes limites) :</a:t>
            </a:r>
          </a:p>
          <a:p>
            <a:pPr marL="342900" lvl="1" indent="-342900">
              <a:buNone/>
            </a:pPr>
            <a:r>
              <a:rPr lang="fr-FR" sz="1800" b="1" dirty="0" smtClean="0"/>
              <a:t>En chimie organique, on rencontre souvent des molécules qui sont décrites correctement par plusieurs structures de Lewis.</a:t>
            </a:r>
            <a:endParaRPr lang="fr-FR" sz="1800" dirty="0" smtClean="0"/>
          </a:p>
          <a:p>
            <a:pPr marL="342900" lvl="1" indent="-342900">
              <a:buNone/>
            </a:pPr>
            <a:endParaRPr lang="fr-FR" sz="1800" b="1" dirty="0" smtClean="0">
              <a:solidFill>
                <a:srgbClr val="FF3399"/>
              </a:solidFill>
            </a:endParaRPr>
          </a:p>
          <a:p>
            <a:pPr>
              <a:buNone/>
            </a:pPr>
            <a:endParaRPr lang="fr-FR" sz="1800" dirty="0" smtClean="0"/>
          </a:p>
          <a:p>
            <a:pPr>
              <a:buNone/>
            </a:pPr>
            <a:endParaRPr lang="fr-FR" sz="1800" b="1" dirty="0" smtClean="0">
              <a:solidFill>
                <a:srgbClr val="FF3399"/>
              </a:solidFill>
            </a:endParaRPr>
          </a:p>
          <a:p>
            <a:endParaRPr lang="fr-FR" sz="1800" dirty="0"/>
          </a:p>
        </p:txBody>
      </p:sp>
      <p:pic>
        <p:nvPicPr>
          <p:cNvPr id="4" name="image119.jpeg"/>
          <p:cNvPicPr/>
          <p:nvPr/>
        </p:nvPicPr>
        <p:blipFill>
          <a:blip r:embed="rId2" cstate="print"/>
          <a:stretch>
            <a:fillRect/>
          </a:stretch>
        </p:blipFill>
        <p:spPr>
          <a:xfrm>
            <a:off x="2928926" y="2143116"/>
            <a:ext cx="3429024" cy="762001"/>
          </a:xfrm>
          <a:prstGeom prst="rect">
            <a:avLst/>
          </a:prstGeom>
        </p:spPr>
      </p:pic>
      <p:pic>
        <p:nvPicPr>
          <p:cNvPr id="5" name="image120.jpeg"/>
          <p:cNvPicPr/>
          <p:nvPr/>
        </p:nvPicPr>
        <p:blipFill>
          <a:blip r:embed="rId3" cstate="print"/>
          <a:stretch>
            <a:fillRect/>
          </a:stretch>
        </p:blipFill>
        <p:spPr>
          <a:xfrm>
            <a:off x="2428860" y="4214818"/>
            <a:ext cx="4714908" cy="9286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21.png"/>
          <p:cNvPicPr>
            <a:picLocks noGrp="1"/>
          </p:cNvPicPr>
          <p:nvPr>
            <p:ph idx="1"/>
          </p:nvPr>
        </p:nvPicPr>
        <p:blipFill>
          <a:blip r:embed="rId2" cstate="print"/>
          <a:stretch>
            <a:fillRect/>
          </a:stretch>
        </p:blipFill>
        <p:spPr>
          <a:xfrm>
            <a:off x="1643042" y="285728"/>
            <a:ext cx="3500462" cy="785818"/>
          </a:xfrm>
          <a:prstGeom prst="rect">
            <a:avLst/>
          </a:prstGeom>
        </p:spPr>
      </p:pic>
      <p:sp>
        <p:nvSpPr>
          <p:cNvPr id="160769" name="Rectangle 1"/>
          <p:cNvSpPr>
            <a:spLocks noChangeArrowheads="1"/>
          </p:cNvSpPr>
          <p:nvPr/>
        </p:nvSpPr>
        <p:spPr bwMode="auto">
          <a:xfrm>
            <a:off x="0" y="1142984"/>
            <a:ext cx="878684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Ces deux structures ne différent que par la localisation des électrons p ou n (doublet libre). On passe d’une formule à une autre par simple déplacement de ces électrons.</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2 représentations de Lewis sont équivalentes et sont appelées structures de résonance ou formes mésomères.</a:t>
            </a:r>
          </a:p>
          <a:p>
            <a:pPr algn="justLow" eaLnBrk="0" fontAlgn="base" hangingPunct="0">
              <a:spcBef>
                <a:spcPct val="0"/>
              </a:spcBef>
              <a:spcAft>
                <a:spcPct val="0"/>
              </a:spcAft>
            </a:pPr>
            <a:r>
              <a:rPr lang="fr-FR" b="1" dirty="0" smtClean="0"/>
              <a:t>La molécule réelle est appelée hybride de résonance : c’est une combinaison, une hybride de toutes ces structures, c'est-à-dire que sa structure réelle est une moyenne de toutes ces formes limites. Les formes mésomères sont imaginaires mais l'hybride de résonance est bien réel:</a:t>
            </a:r>
          </a:p>
          <a:p>
            <a:pPr algn="justLow" eaLnBrk="0" fontAlgn="base" hangingPunct="0">
              <a:spcBef>
                <a:spcPct val="0"/>
              </a:spcBef>
              <a:spcAft>
                <a:spcPct val="0"/>
              </a:spcAft>
            </a:pPr>
            <a:endParaRPr lang="fr-FR" b="1" dirty="0" smtClean="0"/>
          </a:p>
          <a:p>
            <a:pPr algn="justLow" eaLnBrk="0" fontAlgn="base" hangingPunct="0">
              <a:spcBef>
                <a:spcPct val="0"/>
              </a:spcBef>
              <a:spcAft>
                <a:spcPct val="0"/>
              </a:spcAft>
            </a:pPr>
            <a:endParaRPr lang="fr-FR" b="1" dirty="0" smtClean="0"/>
          </a:p>
          <a:p>
            <a:pPr algn="justLow" eaLnBrk="0" fontAlgn="base" hangingPunct="0">
              <a:spcBef>
                <a:spcPct val="0"/>
              </a:spcBef>
              <a:spcAft>
                <a:spcPct val="0"/>
              </a:spcAft>
            </a:pPr>
            <a:endParaRPr lang="fr-FR" b="1" dirty="0" smtClean="0"/>
          </a:p>
          <a:p>
            <a:pPr algn="justLow" eaLnBrk="0" fontAlgn="base" hangingPunct="0">
              <a:spcBef>
                <a:spcPct val="0"/>
              </a:spcBef>
              <a:spcAft>
                <a:spcPct val="0"/>
              </a:spcAft>
            </a:pPr>
            <a:endParaRPr lang="fr-FR" b="1" dirty="0" smtClean="0"/>
          </a:p>
          <a:p>
            <a:pPr algn="justLow" eaLnBrk="0" fontAlgn="base" hangingPunct="0">
              <a:spcBef>
                <a:spcPct val="0"/>
              </a:spcBef>
              <a:spcAft>
                <a:spcPct val="0"/>
              </a:spcAft>
            </a:pPr>
            <a:endParaRPr lang="fr-FR" b="1" dirty="0" smtClean="0"/>
          </a:p>
          <a:p>
            <a:pPr algn="justLow" eaLnBrk="0" fontAlgn="base" hangingPunct="0">
              <a:spcBef>
                <a:spcPct val="0"/>
              </a:spcBef>
              <a:spcAft>
                <a:spcPct val="0"/>
              </a:spcAft>
            </a:pPr>
            <a:endParaRPr lang="fr-FR" b="1" dirty="0" smtClean="0"/>
          </a:p>
          <a:p>
            <a:r>
              <a:rPr lang="fr-FR" b="1" dirty="0" smtClean="0">
                <a:solidFill>
                  <a:srgbClr val="FF3399"/>
                </a:solidFill>
              </a:rPr>
              <a:t>Remarque :</a:t>
            </a:r>
            <a:endParaRPr lang="fr-FR" dirty="0" smtClean="0">
              <a:solidFill>
                <a:srgbClr val="FF3399"/>
              </a:solidFill>
            </a:endParaRPr>
          </a:p>
          <a:p>
            <a:r>
              <a:rPr lang="fr-FR" b="1" dirty="0" smtClean="0"/>
              <a:t>Pour un composé donné, plus le nombre de formules mésomères est élevé, plus la stabilité est grande.</a:t>
            </a:r>
            <a:endParaRPr lang="fr-FR" dirty="0" smtClean="0"/>
          </a:p>
          <a:p>
            <a:r>
              <a:rPr lang="fr-FR" b="1" dirty="0" smtClean="0"/>
              <a:t>La mésomérie permet de décrire la délocalisation des électrons π , des doublets d’électrons libres n et des charges dans les molécules conjuguées. </a:t>
            </a:r>
            <a:endParaRPr lang="fr-FR" dirty="0" smtClean="0"/>
          </a:p>
          <a:p>
            <a:pPr algn="justLow" eaLnBrk="0" fontAlgn="base" hangingPunct="0">
              <a:spcBef>
                <a:spcPct val="0"/>
              </a:spcBef>
              <a:spcAft>
                <a:spcPct val="0"/>
              </a:spcAft>
            </a:pPr>
            <a:endParaRPr lang="fr-FR" dirty="0" smtClean="0"/>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6" name="image122.png"/>
          <p:cNvPicPr/>
          <p:nvPr/>
        </p:nvPicPr>
        <p:blipFill>
          <a:blip r:embed="rId3" cstate="print"/>
          <a:stretch>
            <a:fillRect/>
          </a:stretch>
        </p:blipFill>
        <p:spPr>
          <a:xfrm>
            <a:off x="2643174" y="3429000"/>
            <a:ext cx="4286280" cy="1643074"/>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57965</TotalTime>
  <Words>3103</Words>
  <Application>Microsoft Office PowerPoint</Application>
  <PresentationFormat>Affichage à l'écran (4:3)</PresentationFormat>
  <Paragraphs>398</Paragraphs>
  <Slides>61</Slides>
  <Notes>2</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Thème Office</vt:lpstr>
      <vt:lpstr>Diapositive 1</vt:lpstr>
      <vt:lpstr>Chapitre 4: Effets électroniques dans la molécule                                                   Effet inductif- Effet mésomère</vt:lpstr>
      <vt:lpstr>Diapositive 3</vt:lpstr>
      <vt:lpstr>Diapositive 4</vt:lpstr>
      <vt:lpstr>Effet inductif donneur (+I) :R-COOH  </vt:lpstr>
      <vt:lpstr>II. Effet mésomères </vt:lpstr>
      <vt:lpstr> Cet effet est plus puissant que l’effet inductif et peut se propager plus facilement sur le squelette moléculaire par conjugaison. Il peut être attracteur ou donneur selon la nature de l’atome ou du groupement. Les groupements donneurs (noté +M) sont OH, NH2, les halogènes, …..etc. Un donneur par effet mésomère doit posséder un doublet conjugué. Celui-ci est séparé de la liaison π par une liaison σ. </vt:lpstr>
      <vt:lpstr> II.2. Classement des substituants à effet mésomère:        - Effet mésomère donneur (+M):  </vt:lpstr>
      <vt:lpstr>Diapositive 9</vt:lpstr>
      <vt:lpstr>Exemple : Soit la molécule du benzène :        </vt:lpstr>
      <vt:lpstr>Diapositive 11</vt:lpstr>
      <vt:lpstr>Diapositive 12</vt:lpstr>
      <vt:lpstr>Diapositive 13</vt:lpstr>
      <vt:lpstr>Diapositive 14</vt:lpstr>
      <vt:lpstr>Diapositive 15</vt:lpstr>
      <vt:lpstr>Diapositive 16</vt:lpstr>
      <vt:lpstr>Diapositive 17</vt:lpstr>
      <vt:lpstr>Diapositive 18</vt:lpstr>
      <vt:lpstr>Attention !! </vt:lpstr>
      <vt:lpstr>Diapositive 20</vt:lpstr>
      <vt:lpstr>Diapositive 21</vt:lpstr>
      <vt:lpstr>Diapositive 22</vt:lpstr>
      <vt:lpstr>Diapositive 23</vt:lpstr>
      <vt:lpstr>Diapositive 24</vt:lpstr>
      <vt:lpstr>La partie (I) (cycle + fonction acide) est commune dans ces acides. On doit comparer la partie (II) qui correspond à différents groupements. Le H est un groupement sans effet sur l’acidité. En faisant le test donneur pour les 4 groupements, on constate :- CH3 : Donneur par effet inductif car c’est un alkyl. </vt:lpstr>
      <vt:lpstr>Diapositive 26</vt:lpstr>
      <vt:lpstr>   Cette délocalisation fait apparaitre sur l’oxygène une charge positive qui le pousse à libérer facilement son H pour récupérer le déficit en électrons. Donc c’est la molécule la plus acide du fait qu’il y a mésomérie ou conjugaison et aussi le cycle du benzène joue le rôle d’attracteur par effet mésomère (la flèche se dirige du OH vers le cycle du benzène, donc celui-ci est attracteur). Dans la molécule  CH3OH, le - CH3est un alkyl, donc il est donneur par effet inductif. Par contre dans la molécule Cl CH2 OH, la présence du chlore confère au groupement – Cl CH2 un caractère attracteur par effet inductif. Ainsi on obtient le classement d’acidité suivant : </vt:lpstr>
      <vt:lpstr>Diapositive 28</vt:lpstr>
      <vt:lpstr> Dans la molécule (D) le groupement présente une conjugaison et de ce fait c’est un attracteur par effet mésomère (liaison π – liaison σ – liaison π). Par contre dans la molécule (D) le groupement est un attracteur par effet inductif. Pour les molécules (E) et (F), la présence des groupements alkyles ( - CH3 ) montre l’effet donneur inductif de ces groupements. Plus le nombre de groupement ( - CH3) est grand plus l’effet donneur inductif est important. C’est les molécules les plus basiques. Ainsi on obtient le classement croissant de la basicité suivant : </vt:lpstr>
      <vt:lpstr>Diapositive 30</vt:lpstr>
      <vt:lpstr>Diapositive 31</vt:lpstr>
      <vt:lpstr>Chapitre V : Etude des mécanismes réactionnels</vt:lpstr>
      <vt:lpstr> II.  Mécanisme réactionnel: </vt:lpstr>
      <vt:lpstr>Exemples de nucléophiles: les anions, les hétéroatomes portant des doublets non partagés, les électrons π, les cycles aromatiques. Exemples d'électrophiles: les acides de Lewis, des cations possédant des orbitales vacantes, les centres polarisés positivement par effet inductif ou mésomère. </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Exercices corrigés sur les aspects électroniques des réactions:</vt:lpstr>
      <vt:lpstr>Diapositive 56</vt:lpstr>
      <vt:lpstr>Diapositive 57</vt:lpstr>
      <vt:lpstr>Diapositive 58</vt:lpstr>
      <vt:lpstr>Diapositive 59</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ababou</dc:creator>
  <cp:lastModifiedBy>USER</cp:lastModifiedBy>
  <cp:revision>3335</cp:revision>
  <cp:lastPrinted>2020-10-14T13:39:14Z</cp:lastPrinted>
  <dcterms:created xsi:type="dcterms:W3CDTF">2020-09-23T14:52:05Z</dcterms:created>
  <dcterms:modified xsi:type="dcterms:W3CDTF">2021-02-05T11:00:42Z</dcterms:modified>
</cp:coreProperties>
</file>