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59" r:id="rId5"/>
    <p:sldId id="261" r:id="rId6"/>
    <p:sldId id="262" r:id="rId7"/>
    <p:sldId id="264"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EG"/>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C1B658D-B612-DE47-B655-199B3804D05A}" type="datetimeFigureOut">
              <a:rPr lang="ar-EG" smtClean="0"/>
              <a:t>21/04/1442</a:t>
            </a:fld>
            <a:endParaRPr lang="ar-EG"/>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EG"/>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EG"/>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CDAABD48-8E9D-FE4F-BEC9-F754046DDDC1}" type="slidenum">
              <a:rPr lang="ar-EG" smtClean="0"/>
              <a:t>‹N°›</a:t>
            </a:fld>
            <a:endParaRPr lang="ar-EG"/>
          </a:p>
        </p:txBody>
      </p:sp>
    </p:spTree>
    <p:extLst>
      <p:ext uri="{BB962C8B-B14F-4D97-AF65-F5344CB8AC3E}">
        <p14:creationId xmlns:p14="http://schemas.microsoft.com/office/powerpoint/2010/main" val="32151816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EG"/>
              <a:t>عن لرر</a:t>
            </a:r>
          </a:p>
        </p:txBody>
      </p:sp>
      <p:sp>
        <p:nvSpPr>
          <p:cNvPr id="4" name="عنصر نائب لرقم الشريحة 3"/>
          <p:cNvSpPr>
            <a:spLocks noGrp="1"/>
          </p:cNvSpPr>
          <p:nvPr>
            <p:ph type="sldNum" sz="quarter" idx="5"/>
          </p:nvPr>
        </p:nvSpPr>
        <p:spPr/>
        <p:txBody>
          <a:bodyPr/>
          <a:lstStyle/>
          <a:p>
            <a:fld id="{CDAABD48-8E9D-FE4F-BEC9-F754046DDDC1}" type="slidenum">
              <a:rPr lang="ar-EG" smtClean="0"/>
              <a:t>1</a:t>
            </a:fld>
            <a:endParaRPr lang="ar-EG"/>
          </a:p>
        </p:txBody>
      </p:sp>
    </p:spTree>
    <p:extLst>
      <p:ext uri="{BB962C8B-B14F-4D97-AF65-F5344CB8AC3E}">
        <p14:creationId xmlns:p14="http://schemas.microsoft.com/office/powerpoint/2010/main" val="4136325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12/6/2020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12/6/2020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sharpenSoften amount="50000"/>
                    </a14:imgEffect>
                    <a14:imgEffect>
                      <a14:brightnessContrast bright="-20000" contrast="20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4" name="WordArt 8"/>
          <p:cNvSpPr>
            <a:spLocks noChangeArrowheads="1" noChangeShapeType="1" noTextEdit="1"/>
          </p:cNvSpPr>
          <p:nvPr/>
        </p:nvSpPr>
        <p:spPr bwMode="auto">
          <a:xfrm>
            <a:off x="1839174" y="1787207"/>
            <a:ext cx="8548195" cy="2622402"/>
          </a:xfrm>
          <a:prstGeom prst="rect">
            <a:avLst/>
          </a:prstGeom>
          <a:noFill/>
          <a:ln>
            <a:noFill/>
          </a:ln>
          <a:effectLst>
            <a:outerShdw blurRad="225425" dist="50800" dir="5220000" algn="ctr">
              <a:schemeClr val="tx1">
                <a:alpha val="33000"/>
              </a:schemeClr>
            </a:outerShdw>
          </a:effectLst>
        </p:spPr>
        <p:txBody>
          <a:bodyPr wrap="none" fromWordArt="1">
            <a:prstTxWarp prst="textPlain">
              <a:avLst>
                <a:gd name="adj" fmla="val 50000"/>
              </a:avLst>
            </a:prstTxWarp>
            <a:scene3d>
              <a:camera prst="isometricOffAxis1Right"/>
              <a:lightRig rig="threePt" dir="t"/>
            </a:scene3d>
          </a:bodyPr>
          <a:lstStyle/>
          <a:p>
            <a:pPr algn="ctr" rtl="1"/>
            <a:r>
              <a:rPr lang="ar-DZ" sz="3600" b="1" u="sng" kern="10" dirty="0">
                <a:ln w="12700">
                  <a:solidFill>
                    <a:srgbClr val="EAEAEA"/>
                  </a:solidFill>
                  <a:round/>
                  <a:headEnd/>
                  <a:tailEnd/>
                </a:ln>
                <a:effectLst>
                  <a:outerShdw dist="35921" dir="2700000" sy="50000" kx="2115830" algn="bl" rotWithShape="0">
                    <a:srgbClr val="C0C0C0">
                      <a:alpha val="80000"/>
                    </a:srgbClr>
                  </a:outerShdw>
                </a:effectLst>
                <a:latin typeface="Microsoft Uighur" panose="02000000000000000000" pitchFamily="2" charset="-78"/>
                <a:cs typeface="Microsoft Uighur" panose="02000000000000000000" pitchFamily="2" charset="-78"/>
              </a:rPr>
              <a:t>محاضرات في مقياس</a:t>
            </a:r>
          </a:p>
          <a:p>
            <a:pPr algn="ctr" rtl="1"/>
            <a:r>
              <a:rPr lang="ar-DZ" sz="3600" b="1" u="sng" kern="10" dirty="0">
                <a:ln w="12700">
                  <a:solidFill>
                    <a:srgbClr val="EAEAEA"/>
                  </a:solidFill>
                  <a:round/>
                  <a:headEnd/>
                  <a:tailEnd/>
                </a:ln>
                <a:effectLst>
                  <a:outerShdw dist="35921" dir="2700000" sy="50000" kx="2115830" algn="bl" rotWithShape="0">
                    <a:srgbClr val="C0C0C0">
                      <a:alpha val="80000"/>
                    </a:srgbClr>
                  </a:outerShdw>
                </a:effectLst>
                <a:latin typeface="Microsoft Uighur" panose="02000000000000000000" pitchFamily="2" charset="-78"/>
                <a:cs typeface="Microsoft Uighur" panose="02000000000000000000" pitchFamily="2" charset="-78"/>
              </a:rPr>
              <a:t> </a:t>
            </a:r>
            <a:r>
              <a:rPr lang="ar-DZ" sz="3600" b="1" u="sng" kern="10" dirty="0" smtClean="0">
                <a:ln w="12700">
                  <a:solidFill>
                    <a:srgbClr val="EAEAEA"/>
                  </a:solidFill>
                  <a:round/>
                  <a:headEnd/>
                  <a:tailEnd/>
                </a:ln>
                <a:effectLst>
                  <a:outerShdw dist="35921" dir="2700000" sy="50000" kx="2115830" algn="bl" rotWithShape="0">
                    <a:srgbClr val="C0C0C0">
                      <a:alpha val="80000"/>
                    </a:srgbClr>
                  </a:outerShdw>
                </a:effectLst>
                <a:latin typeface="Microsoft Uighur" panose="02000000000000000000" pitchFamily="2" charset="-78"/>
                <a:cs typeface="Microsoft Uighur" panose="02000000000000000000" pitchFamily="2" charset="-78"/>
              </a:rPr>
              <a:t>القانون الإداري</a:t>
            </a:r>
            <a:endParaRPr lang="fr-FR" sz="3600" b="1" u="sng" kern="10" dirty="0">
              <a:ln w="12700">
                <a:solidFill>
                  <a:srgbClr val="EAEAEA"/>
                </a:solidFill>
                <a:round/>
                <a:headEnd/>
                <a:tailEnd/>
              </a:ln>
              <a:effectLst>
                <a:outerShdw dist="35921" dir="2700000" sy="50000" kx="2115830" algn="bl" rotWithShape="0">
                  <a:srgbClr val="C0C0C0">
                    <a:alpha val="80000"/>
                  </a:srgbClr>
                </a:outerShdw>
              </a:effectLst>
              <a:latin typeface="Microsoft Uighur" panose="02000000000000000000" pitchFamily="2" charset="-78"/>
              <a:cs typeface="Microsoft Uighur" panose="02000000000000000000" pitchFamily="2" charset="-78"/>
            </a:endParaRPr>
          </a:p>
        </p:txBody>
      </p:sp>
      <p:sp>
        <p:nvSpPr>
          <p:cNvPr id="5" name="Text Box 9"/>
          <p:cNvSpPr txBox="1">
            <a:spLocks noChangeArrowheads="1"/>
          </p:cNvSpPr>
          <p:nvPr/>
        </p:nvSpPr>
        <p:spPr bwMode="auto">
          <a:xfrm>
            <a:off x="1245795" y="322857"/>
            <a:ext cx="9003557" cy="677108"/>
          </a:xfrm>
          <a:prstGeom prst="rect">
            <a:avLst/>
          </a:prstGeom>
          <a:noFill/>
          <a:ln>
            <a:noFill/>
          </a:ln>
          <a:effectLst>
            <a:outerShdw blurRad="107950" dist="12700" dir="5400000" algn="ctr">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ar-DZ" sz="1800" b="1" dirty="0">
                <a:solidFill>
                  <a:schemeClr val="bg1">
                    <a:lumMod val="95000"/>
                    <a:lumOff val="5000"/>
                  </a:schemeClr>
                </a:solidFill>
                <a:latin typeface="Times New Roman" panose="02020603050405020304" pitchFamily="18" charset="0"/>
                <a:cs typeface="Times New Roman" panose="02020603050405020304" pitchFamily="18" charset="0"/>
              </a:rPr>
              <a:t>جامعة محمد بوضياف، مسيلة</a:t>
            </a:r>
          </a:p>
          <a:p>
            <a:pPr algn="ctr"/>
            <a:r>
              <a:rPr lang="ar-DZ" sz="2000" b="1" dirty="0">
                <a:solidFill>
                  <a:schemeClr val="bg1">
                    <a:lumMod val="95000"/>
                    <a:lumOff val="5000"/>
                  </a:schemeClr>
                </a:solidFill>
                <a:latin typeface="Times New Roman" panose="02020603050405020304" pitchFamily="18" charset="0"/>
                <a:cs typeface="Times New Roman" panose="02020603050405020304" pitchFamily="18" charset="0"/>
              </a:rPr>
              <a:t>كلية العلوم الإنسانية والاجتماعية، قسم العلوم الإسلامية</a:t>
            </a:r>
            <a:endParaRPr lang="fr-FR" sz="2000" b="1"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
        <p:nvSpPr>
          <p:cNvPr id="6" name="Text Box 9"/>
          <p:cNvSpPr txBox="1">
            <a:spLocks noChangeArrowheads="1"/>
          </p:cNvSpPr>
          <p:nvPr/>
        </p:nvSpPr>
        <p:spPr bwMode="auto">
          <a:xfrm>
            <a:off x="550289" y="5702269"/>
            <a:ext cx="10299703" cy="954107"/>
          </a:xfrm>
          <a:prstGeom prst="rect">
            <a:avLst/>
          </a:prstGeom>
          <a:noFill/>
          <a:ln>
            <a:noFill/>
          </a:ln>
          <a:effectLst>
            <a:glow rad="139700">
              <a:schemeClr val="accent1">
                <a:satMod val="175000"/>
                <a:alpha val="40000"/>
              </a:schemeClr>
            </a:glow>
            <a:outerShdw blurRad="107950" dist="12700" dir="5400000" algn="ctr">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defPPr>
              <a:defRPr lang="en-GB"/>
            </a:defPPr>
            <a:lvl1pPr algn="ctr">
              <a:defRPr b="1">
                <a:latin typeface="Times New Roman" panose="02020603050405020304" pitchFamily="18" charset="0"/>
                <a:cs typeface="Times New Roman" panose="02020603050405020304" pitchFamily="18" charset="0"/>
              </a:defRPr>
            </a:lvl1pPr>
          </a:lstStyle>
          <a:p>
            <a:r>
              <a:rPr lang="ar-DZ" sz="2800" dirty="0">
                <a:solidFill>
                  <a:schemeClr val="bg1">
                    <a:lumMod val="95000"/>
                    <a:lumOff val="5000"/>
                  </a:schemeClr>
                </a:solidFill>
              </a:rPr>
              <a:t>إعداد:</a:t>
            </a:r>
          </a:p>
          <a:p>
            <a:r>
              <a:rPr lang="ar-DZ" sz="2800" dirty="0">
                <a:solidFill>
                  <a:schemeClr val="bg1">
                    <a:lumMod val="95000"/>
                    <a:lumOff val="5000"/>
                  </a:schemeClr>
                </a:solidFill>
              </a:rPr>
              <a:t>د. </a:t>
            </a:r>
            <a:r>
              <a:rPr lang="ar-DZ" sz="2800" dirty="0" err="1">
                <a:solidFill>
                  <a:schemeClr val="bg1">
                    <a:lumMod val="95000"/>
                    <a:lumOff val="5000"/>
                  </a:schemeClr>
                </a:solidFill>
              </a:rPr>
              <a:t>يوكثير</a:t>
            </a:r>
            <a:r>
              <a:rPr lang="ar-DZ" sz="2800" dirty="0">
                <a:solidFill>
                  <a:schemeClr val="bg1">
                    <a:lumMod val="95000"/>
                    <a:lumOff val="5000"/>
                  </a:schemeClr>
                </a:solidFill>
              </a:rPr>
              <a:t> عبد الرحمن</a:t>
            </a:r>
            <a:endParaRPr lang="fr-FR" sz="2800" dirty="0">
              <a:solidFill>
                <a:schemeClr val="bg1">
                  <a:lumMod val="95000"/>
                  <a:lumOff val="5000"/>
                </a:schemeClr>
              </a:solidFill>
            </a:endParaRPr>
          </a:p>
        </p:txBody>
      </p:sp>
      <p:sp>
        <p:nvSpPr>
          <p:cNvPr id="7" name="Text Box 9"/>
          <p:cNvSpPr txBox="1">
            <a:spLocks noChangeArrowheads="1"/>
          </p:cNvSpPr>
          <p:nvPr/>
        </p:nvSpPr>
        <p:spPr bwMode="auto">
          <a:xfrm>
            <a:off x="3049924" y="4730262"/>
            <a:ext cx="5371939" cy="677108"/>
          </a:xfrm>
          <a:prstGeom prst="rect">
            <a:avLst/>
          </a:prstGeom>
          <a:noFill/>
          <a:ln>
            <a:noFill/>
          </a:ln>
          <a:effectLst>
            <a:outerShdw blurRad="107950" dist="12700" dir="5400000" algn="ctr">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ar-DZ" sz="1800" b="1" dirty="0">
                <a:solidFill>
                  <a:schemeClr val="bg1">
                    <a:lumMod val="95000"/>
                    <a:lumOff val="5000"/>
                  </a:schemeClr>
                </a:solidFill>
                <a:latin typeface="Times New Roman" panose="02020603050405020304" pitchFamily="18" charset="0"/>
                <a:cs typeface="Times New Roman" panose="02020603050405020304" pitchFamily="18" charset="0"/>
              </a:rPr>
              <a:t>موجهة لطلبة السنة </a:t>
            </a:r>
            <a:r>
              <a:rPr lang="ar-DZ" sz="1800" b="1" dirty="0" smtClean="0">
                <a:solidFill>
                  <a:schemeClr val="bg1">
                    <a:lumMod val="95000"/>
                    <a:lumOff val="5000"/>
                  </a:schemeClr>
                </a:solidFill>
                <a:latin typeface="Times New Roman" panose="02020603050405020304" pitchFamily="18" charset="0"/>
                <a:cs typeface="Times New Roman" panose="02020603050405020304" pitchFamily="18" charset="0"/>
              </a:rPr>
              <a:t>الثالثة</a:t>
            </a:r>
            <a:endParaRPr lang="ar-DZ" sz="1800" b="1" dirty="0">
              <a:solidFill>
                <a:schemeClr val="bg1">
                  <a:lumMod val="95000"/>
                  <a:lumOff val="5000"/>
                </a:schemeClr>
              </a:solidFill>
              <a:latin typeface="Times New Roman" panose="02020603050405020304" pitchFamily="18" charset="0"/>
              <a:cs typeface="Times New Roman" panose="02020603050405020304" pitchFamily="18" charset="0"/>
            </a:endParaRPr>
          </a:p>
          <a:p>
            <a:pPr algn="ctr"/>
            <a:r>
              <a:rPr lang="ar-DZ" sz="2000" b="1" dirty="0">
                <a:solidFill>
                  <a:schemeClr val="bg1">
                    <a:lumMod val="95000"/>
                    <a:lumOff val="5000"/>
                  </a:schemeClr>
                </a:solidFill>
                <a:latin typeface="Times New Roman" panose="02020603050405020304" pitchFamily="18" charset="0"/>
                <a:cs typeface="Times New Roman" panose="02020603050405020304" pitchFamily="18" charset="0"/>
              </a:rPr>
              <a:t>تخصص: شريعة وقانون</a:t>
            </a:r>
            <a:endParaRPr lang="fr-FR" sz="2000" b="1"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
        <p:nvSpPr>
          <p:cNvPr id="9" name="Sous-titre 8"/>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615273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 calcmode="lin" valueType="num">
                                      <p:cBhvr>
                                        <p:cTn id="15" dur="500" fill="hold"/>
                                        <p:tgtEl>
                                          <p:spTgt spid="6"/>
                                        </p:tgtEl>
                                        <p:attrNameLst>
                                          <p:attrName>style.rotation</p:attrName>
                                        </p:attrNameLst>
                                      </p:cBhvr>
                                      <p:tavLst>
                                        <p:tav tm="0">
                                          <p:val>
                                            <p:fltVal val="360"/>
                                          </p:val>
                                        </p:tav>
                                        <p:tav tm="100000">
                                          <p:val>
                                            <p:fltVal val="0"/>
                                          </p:val>
                                        </p:tav>
                                      </p:tavLst>
                                    </p:anim>
                                    <p:animEffect transition="in" filter="fade">
                                      <p:cBhvr>
                                        <p:cTn id="16" dur="500"/>
                                        <p:tgtEl>
                                          <p:spTgt spid="6"/>
                                        </p:tgtEl>
                                      </p:cBhvr>
                                    </p:animEffect>
                                  </p:childTnLst>
                                </p:cTn>
                              </p:par>
                              <p:par>
                                <p:cTn id="17" presetID="49" presetClass="entr" presetSubtype="0" decel="10000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 calcmode="lin" valueType="num">
                                      <p:cBhvr>
                                        <p:cTn id="21" dur="500" fill="hold"/>
                                        <p:tgtEl>
                                          <p:spTgt spid="7"/>
                                        </p:tgtEl>
                                        <p:attrNameLst>
                                          <p:attrName>style.rotation</p:attrName>
                                        </p:attrNameLst>
                                      </p:cBhvr>
                                      <p:tavLst>
                                        <p:tav tm="0">
                                          <p:val>
                                            <p:fltVal val="360"/>
                                          </p:val>
                                        </p:tav>
                                        <p:tav tm="100000">
                                          <p:val>
                                            <p:fltVal val="0"/>
                                          </p:val>
                                        </p:tav>
                                      </p:tavLst>
                                    </p:anim>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inVertical)">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Espace réservé du texte 2"/>
          <p:cNvSpPr txBox="1">
            <a:spLocks/>
          </p:cNvSpPr>
          <p:nvPr/>
        </p:nvSpPr>
        <p:spPr>
          <a:xfrm>
            <a:off x="2588457" y="239151"/>
            <a:ext cx="7033846" cy="478302"/>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lvl="0" rtl="1"/>
            <a:r>
              <a:rPr lang="ar-DZ" sz="2400" dirty="0"/>
              <a:t>كيف ساهم مجلس الدولة في نشأة القانون الإداري بمفهومه الضيّق</a:t>
            </a:r>
            <a:r>
              <a:rPr lang="ar-DZ" sz="2400" dirty="0" smtClean="0"/>
              <a:t>؟</a:t>
            </a:r>
            <a:endParaRPr lang="fr-FR" sz="2400" dirty="0"/>
          </a:p>
        </p:txBody>
      </p:sp>
      <p:sp>
        <p:nvSpPr>
          <p:cNvPr id="27" name="Espace réservé du texte 2"/>
          <p:cNvSpPr txBox="1">
            <a:spLocks/>
          </p:cNvSpPr>
          <p:nvPr/>
        </p:nvSpPr>
        <p:spPr>
          <a:xfrm>
            <a:off x="196948" y="815924"/>
            <a:ext cx="11802793" cy="914398"/>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algn="r"/>
            <a:r>
              <a:rPr lang="ar-DZ" dirty="0"/>
              <a:t>فهم مجلس الدولة منذ البداية طبيعة العلاقة بين الإدارة والأفراد، واختلافها عن العلاقة بين الأفراد، فحرص على استبعاد قواعد المدني من التطبيق على هذه العلاقة </a:t>
            </a:r>
            <a:endParaRPr lang="fr-FR" dirty="0"/>
          </a:p>
        </p:txBody>
      </p:sp>
      <p:sp>
        <p:nvSpPr>
          <p:cNvPr id="36" name="Espace réservé du texte 2"/>
          <p:cNvSpPr txBox="1">
            <a:spLocks/>
          </p:cNvSpPr>
          <p:nvPr/>
        </p:nvSpPr>
        <p:spPr>
          <a:xfrm>
            <a:off x="647115" y="1828794"/>
            <a:ext cx="11015002" cy="745600"/>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lvl="0" rtl="1"/>
            <a:r>
              <a:rPr lang="ar-DZ" sz="2400" dirty="0"/>
              <a:t>النصوص القانونية التي تحكم نشاط الإدارة في ذلك الوقت كانت قليلة جدّا، فوجد نفسه مضطرّا في كل مرة إلى استلهام مبادئ القانون الطبيعي وقواعد العدالة لحل المشاكل الناجمة عن طبيعة المنازعة الإدارية التي تتسم بـ:</a:t>
            </a:r>
            <a:endParaRPr lang="fr-FR" sz="2400" dirty="0"/>
          </a:p>
        </p:txBody>
      </p:sp>
      <p:sp>
        <p:nvSpPr>
          <p:cNvPr id="37" name="Espace réservé du texte 2"/>
          <p:cNvSpPr txBox="1">
            <a:spLocks/>
          </p:cNvSpPr>
          <p:nvPr/>
        </p:nvSpPr>
        <p:spPr>
          <a:xfrm>
            <a:off x="6400796" y="2672866"/>
            <a:ext cx="5416061" cy="970670"/>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lvl="0"/>
            <a:r>
              <a:rPr lang="ar-DZ" dirty="0"/>
              <a:t>تفاوت المراكز القانونية بين أطرافها (إدارة تتمتع بامتيازات السلطة العام، وفرد أعزل من أي سلطة).</a:t>
            </a:r>
            <a:endParaRPr lang="fr-FR" dirty="0"/>
          </a:p>
        </p:txBody>
      </p:sp>
      <p:sp>
        <p:nvSpPr>
          <p:cNvPr id="38" name="Espace réservé du texte 2"/>
          <p:cNvSpPr txBox="1">
            <a:spLocks/>
          </p:cNvSpPr>
          <p:nvPr/>
        </p:nvSpPr>
        <p:spPr>
          <a:xfrm>
            <a:off x="548641" y="2686937"/>
            <a:ext cx="5416061" cy="956599"/>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lvl="0"/>
            <a:r>
              <a:rPr lang="ar-DZ" dirty="0"/>
              <a:t>اختلاف أهداف أطرافها (إدارة تستهدف المصلحة العامة، وفرد همّه مصلحته الخاصّة).</a:t>
            </a:r>
            <a:endParaRPr lang="fr-FR" dirty="0"/>
          </a:p>
        </p:txBody>
      </p:sp>
      <p:sp>
        <p:nvSpPr>
          <p:cNvPr id="48" name="Espace réservé du texte 2"/>
          <p:cNvSpPr txBox="1">
            <a:spLocks/>
          </p:cNvSpPr>
          <p:nvPr/>
        </p:nvSpPr>
        <p:spPr>
          <a:xfrm>
            <a:off x="6400796" y="4403193"/>
            <a:ext cx="5416061" cy="689312"/>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r>
              <a:rPr lang="ar-DZ" dirty="0" smtClean="0"/>
              <a:t>حماية </a:t>
            </a:r>
            <a:r>
              <a:rPr lang="ar-DZ" dirty="0"/>
              <a:t>حقوق الأفراد وحرّياتهم من تغوّل </a:t>
            </a:r>
            <a:r>
              <a:rPr lang="ar-DZ" dirty="0" smtClean="0"/>
              <a:t>الإدارة</a:t>
            </a:r>
            <a:endParaRPr lang="fr-FR" dirty="0"/>
          </a:p>
        </p:txBody>
      </p:sp>
      <p:sp>
        <p:nvSpPr>
          <p:cNvPr id="49" name="Espace réservé du texte 2"/>
          <p:cNvSpPr txBox="1">
            <a:spLocks/>
          </p:cNvSpPr>
          <p:nvPr/>
        </p:nvSpPr>
        <p:spPr>
          <a:xfrm>
            <a:off x="548641" y="4417265"/>
            <a:ext cx="5416061" cy="675240"/>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lvl="0"/>
            <a:r>
              <a:rPr lang="ar-DZ"/>
              <a:t>مراعاة المصلحة والحرص على استمرارية المرفق.</a:t>
            </a:r>
            <a:endParaRPr lang="fr-FR"/>
          </a:p>
        </p:txBody>
      </p:sp>
      <p:sp>
        <p:nvSpPr>
          <p:cNvPr id="50" name="Espace réservé du texte 2"/>
          <p:cNvSpPr txBox="1">
            <a:spLocks/>
          </p:cNvSpPr>
          <p:nvPr/>
        </p:nvSpPr>
        <p:spPr>
          <a:xfrm>
            <a:off x="3123026" y="3699809"/>
            <a:ext cx="6710289" cy="562702"/>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lvl="0" rtl="1"/>
            <a:r>
              <a:rPr lang="ar-DZ" sz="2400" dirty="0" smtClean="0"/>
              <a:t>فعمل على ابتداع حلول للمنازعات توفق بين مقتضيين هما:</a:t>
            </a:r>
            <a:endParaRPr lang="fr-FR" sz="2400" dirty="0"/>
          </a:p>
        </p:txBody>
      </p:sp>
      <p:sp>
        <p:nvSpPr>
          <p:cNvPr id="51" name="Espace réservé du texte 2"/>
          <p:cNvSpPr txBox="1">
            <a:spLocks/>
          </p:cNvSpPr>
          <p:nvPr/>
        </p:nvSpPr>
        <p:spPr>
          <a:xfrm>
            <a:off x="548641" y="5233187"/>
            <a:ext cx="11268216" cy="1420831"/>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lvl="0" rtl="1"/>
            <a:r>
              <a:rPr lang="ar-DZ" sz="3200"/>
              <a:t>هكذا تراكمت هذه الحلول الإبداعية وترسّخت كمبادئ عامة، وشكّلت مجموعة من القواعد القانونية التي تواطأت الجهات القضائية الإدارية على تطبيقها على القضايا المتماثلة، سميّت في مجموعها بالقانون الإداري بمفهومه الضيّق.</a:t>
            </a:r>
            <a:endParaRPr lang="fr-FR" sz="3200" dirty="0"/>
          </a:p>
        </p:txBody>
      </p:sp>
    </p:spTree>
    <p:extLst>
      <p:ext uri="{BB962C8B-B14F-4D97-AF65-F5344CB8AC3E}">
        <p14:creationId xmlns:p14="http://schemas.microsoft.com/office/powerpoint/2010/main" val="3994630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arn(inVertic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barn(inVertical)">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barn(inVertical)">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barn(inVertical)">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barn(inVertical)">
                                      <p:cBhvr>
                                        <p:cTn id="32" dur="500"/>
                                        <p:tgtEl>
                                          <p:spTgt spid="4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barn(inVertical)">
                                      <p:cBhvr>
                                        <p:cTn id="37" dur="500"/>
                                        <p:tgtEl>
                                          <p:spTgt spid="49"/>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50"/>
                                        </p:tgtEl>
                                        <p:attrNameLst>
                                          <p:attrName>style.visibility</p:attrName>
                                        </p:attrNameLst>
                                      </p:cBhvr>
                                      <p:to>
                                        <p:strVal val="visible"/>
                                      </p:to>
                                    </p:set>
                                    <p:animEffect transition="in" filter="barn(inVertical)">
                                      <p:cBhvr>
                                        <p:cTn id="42" dur="500"/>
                                        <p:tgtEl>
                                          <p:spTgt spid="50"/>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barn(inVertical)">
                                      <p:cBhvr>
                                        <p:cTn id="4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36" grpId="0" animBg="1"/>
      <p:bldP spid="37" grpId="0" animBg="1"/>
      <p:bldP spid="38" grpId="0" animBg="1"/>
      <p:bldP spid="48" grpId="0" animBg="1"/>
      <p:bldP spid="49" grpId="0" animBg="1"/>
      <p:bldP spid="50" grpId="0" animBg="1"/>
      <p:bldP spid="5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itre 1"/>
          <p:cNvSpPr txBox="1">
            <a:spLocks/>
          </p:cNvSpPr>
          <p:nvPr/>
        </p:nvSpPr>
        <p:spPr>
          <a:xfrm>
            <a:off x="1017431" y="1501819"/>
            <a:ext cx="9440214" cy="103531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3600" b="1" dirty="0" smtClean="0">
                <a:solidFill>
                  <a:srgbClr val="FFFF00"/>
                </a:solidFill>
              </a:rPr>
              <a:t>بالتوفيق للجميع </a:t>
            </a:r>
            <a:endParaRPr lang="ar-DZ" sz="3600" b="1" dirty="0">
              <a:solidFill>
                <a:srgbClr val="FFFF00"/>
              </a:solidFill>
            </a:endParaRPr>
          </a:p>
        </p:txBody>
      </p:sp>
      <p:sp>
        <p:nvSpPr>
          <p:cNvPr id="25" name="Espace réservé du titre 1"/>
          <p:cNvSpPr txBox="1">
            <a:spLocks/>
          </p:cNvSpPr>
          <p:nvPr/>
        </p:nvSpPr>
        <p:spPr>
          <a:xfrm>
            <a:off x="1017431" y="3047284"/>
            <a:ext cx="9440214" cy="103531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3600" b="1" dirty="0">
                <a:solidFill>
                  <a:srgbClr val="FFFF00"/>
                </a:solidFill>
              </a:rPr>
              <a:t>إلى </a:t>
            </a:r>
            <a:r>
              <a:rPr lang="ar-DZ" sz="3600" b="1" dirty="0" smtClean="0">
                <a:solidFill>
                  <a:srgbClr val="FFFF00"/>
                </a:solidFill>
              </a:rPr>
              <a:t>محاضرة قادمة  </a:t>
            </a:r>
            <a:endParaRPr lang="ar-DZ" sz="3600" b="1" dirty="0">
              <a:solidFill>
                <a:srgbClr val="FFFF00"/>
              </a:solidFill>
            </a:endParaRPr>
          </a:p>
        </p:txBody>
      </p:sp>
      <p:sp>
        <p:nvSpPr>
          <p:cNvPr id="26" name="Espace réservé du titre 1"/>
          <p:cNvSpPr txBox="1">
            <a:spLocks/>
          </p:cNvSpPr>
          <p:nvPr/>
        </p:nvSpPr>
        <p:spPr>
          <a:xfrm>
            <a:off x="1017431" y="4592749"/>
            <a:ext cx="9440214" cy="103531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3600" b="1" dirty="0">
                <a:solidFill>
                  <a:srgbClr val="FFFF00"/>
                </a:solidFill>
              </a:rPr>
              <a:t>إن </a:t>
            </a:r>
            <a:r>
              <a:rPr lang="ar-DZ" sz="3600" b="1" dirty="0" smtClean="0">
                <a:solidFill>
                  <a:srgbClr val="FFFF00"/>
                </a:solidFill>
              </a:rPr>
              <a:t>شاء الله</a:t>
            </a:r>
            <a:endParaRPr lang="ar-DZ" sz="3600" b="1" dirty="0">
              <a:solidFill>
                <a:srgbClr val="FFFF00"/>
              </a:solidFill>
            </a:endParaRPr>
          </a:p>
        </p:txBody>
      </p:sp>
    </p:spTree>
    <p:extLst>
      <p:ext uri="{BB962C8B-B14F-4D97-AF65-F5344CB8AC3E}">
        <p14:creationId xmlns:p14="http://schemas.microsoft.com/office/powerpoint/2010/main" val="3217146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wipe(down)">
                                      <p:cBhvr>
                                        <p:cTn id="25" dur="580">
                                          <p:stCondLst>
                                            <p:cond delay="0"/>
                                          </p:stCondLst>
                                        </p:cTn>
                                        <p:tgtEl>
                                          <p:spTgt spid="25"/>
                                        </p:tgtEl>
                                      </p:cBhvr>
                                    </p:animEffect>
                                    <p:anim calcmode="lin" valueType="num">
                                      <p:cBhvr>
                                        <p:cTn id="26"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31" dur="26">
                                          <p:stCondLst>
                                            <p:cond delay="650"/>
                                          </p:stCondLst>
                                        </p:cTn>
                                        <p:tgtEl>
                                          <p:spTgt spid="25"/>
                                        </p:tgtEl>
                                      </p:cBhvr>
                                      <p:to x="100000" y="60000"/>
                                    </p:animScale>
                                    <p:animScale>
                                      <p:cBhvr>
                                        <p:cTn id="32" dur="166" decel="50000">
                                          <p:stCondLst>
                                            <p:cond delay="676"/>
                                          </p:stCondLst>
                                        </p:cTn>
                                        <p:tgtEl>
                                          <p:spTgt spid="25"/>
                                        </p:tgtEl>
                                      </p:cBhvr>
                                      <p:to x="100000" y="100000"/>
                                    </p:animScale>
                                    <p:animScale>
                                      <p:cBhvr>
                                        <p:cTn id="33" dur="26">
                                          <p:stCondLst>
                                            <p:cond delay="1312"/>
                                          </p:stCondLst>
                                        </p:cTn>
                                        <p:tgtEl>
                                          <p:spTgt spid="25"/>
                                        </p:tgtEl>
                                      </p:cBhvr>
                                      <p:to x="100000" y="80000"/>
                                    </p:animScale>
                                    <p:animScale>
                                      <p:cBhvr>
                                        <p:cTn id="34" dur="166" decel="50000">
                                          <p:stCondLst>
                                            <p:cond delay="1338"/>
                                          </p:stCondLst>
                                        </p:cTn>
                                        <p:tgtEl>
                                          <p:spTgt spid="25"/>
                                        </p:tgtEl>
                                      </p:cBhvr>
                                      <p:to x="100000" y="100000"/>
                                    </p:animScale>
                                    <p:animScale>
                                      <p:cBhvr>
                                        <p:cTn id="35" dur="26">
                                          <p:stCondLst>
                                            <p:cond delay="1642"/>
                                          </p:stCondLst>
                                        </p:cTn>
                                        <p:tgtEl>
                                          <p:spTgt spid="25"/>
                                        </p:tgtEl>
                                      </p:cBhvr>
                                      <p:to x="100000" y="90000"/>
                                    </p:animScale>
                                    <p:animScale>
                                      <p:cBhvr>
                                        <p:cTn id="36" dur="166" decel="50000">
                                          <p:stCondLst>
                                            <p:cond delay="1668"/>
                                          </p:stCondLst>
                                        </p:cTn>
                                        <p:tgtEl>
                                          <p:spTgt spid="25"/>
                                        </p:tgtEl>
                                      </p:cBhvr>
                                      <p:to x="100000" y="100000"/>
                                    </p:animScale>
                                    <p:animScale>
                                      <p:cBhvr>
                                        <p:cTn id="37" dur="26">
                                          <p:stCondLst>
                                            <p:cond delay="1808"/>
                                          </p:stCondLst>
                                        </p:cTn>
                                        <p:tgtEl>
                                          <p:spTgt spid="25"/>
                                        </p:tgtEl>
                                      </p:cBhvr>
                                      <p:to x="100000" y="95000"/>
                                    </p:animScale>
                                    <p:animScale>
                                      <p:cBhvr>
                                        <p:cTn id="38"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seq concurrent="1" nextAc="seek">
              <p:cTn id="39" restart="whenNotActive" fill="hold" evtFilter="cancelBubble" nodeType="interactiveSeq">
                <p:stCondLst>
                  <p:cond evt="onClick" delay="0">
                    <p:tgtEl>
                      <p:spTgt spid="8"/>
                    </p:tgtEl>
                  </p:cond>
                </p:stCondLst>
                <p:endSync evt="end" delay="0">
                  <p:rtn val="all"/>
                </p:endSync>
                <p:childTnLst>
                  <p:par>
                    <p:cTn id="40" fill="hold">
                      <p:stCondLst>
                        <p:cond delay="0"/>
                      </p:stCondLst>
                      <p:childTnLst>
                        <p:par>
                          <p:cTn id="41" fill="hold">
                            <p:stCondLst>
                              <p:cond delay="0"/>
                            </p:stCondLst>
                            <p:childTnLst>
                              <p:par>
                                <p:cTn id="42" presetID="26" presetClass="entr" presetSubtype="0" fill="hold" grpId="0" nodeType="afterEffect">
                                  <p:stCondLst>
                                    <p:cond delay="250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80">
                                          <p:stCondLst>
                                            <p:cond delay="0"/>
                                          </p:stCondLst>
                                        </p:cTn>
                                        <p:tgtEl>
                                          <p:spTgt spid="26"/>
                                        </p:tgtEl>
                                      </p:cBhvr>
                                    </p:animEffect>
                                    <p:anim calcmode="lin" valueType="num">
                                      <p:cBhvr>
                                        <p:cTn id="45"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50" dur="26">
                                          <p:stCondLst>
                                            <p:cond delay="650"/>
                                          </p:stCondLst>
                                        </p:cTn>
                                        <p:tgtEl>
                                          <p:spTgt spid="26"/>
                                        </p:tgtEl>
                                      </p:cBhvr>
                                      <p:to x="100000" y="60000"/>
                                    </p:animScale>
                                    <p:animScale>
                                      <p:cBhvr>
                                        <p:cTn id="51" dur="166" decel="50000">
                                          <p:stCondLst>
                                            <p:cond delay="676"/>
                                          </p:stCondLst>
                                        </p:cTn>
                                        <p:tgtEl>
                                          <p:spTgt spid="26"/>
                                        </p:tgtEl>
                                      </p:cBhvr>
                                      <p:to x="100000" y="100000"/>
                                    </p:animScale>
                                    <p:animScale>
                                      <p:cBhvr>
                                        <p:cTn id="52" dur="26">
                                          <p:stCondLst>
                                            <p:cond delay="1312"/>
                                          </p:stCondLst>
                                        </p:cTn>
                                        <p:tgtEl>
                                          <p:spTgt spid="26"/>
                                        </p:tgtEl>
                                      </p:cBhvr>
                                      <p:to x="100000" y="80000"/>
                                    </p:animScale>
                                    <p:animScale>
                                      <p:cBhvr>
                                        <p:cTn id="53" dur="166" decel="50000">
                                          <p:stCondLst>
                                            <p:cond delay="1338"/>
                                          </p:stCondLst>
                                        </p:cTn>
                                        <p:tgtEl>
                                          <p:spTgt spid="26"/>
                                        </p:tgtEl>
                                      </p:cBhvr>
                                      <p:to x="100000" y="100000"/>
                                    </p:animScale>
                                    <p:animScale>
                                      <p:cBhvr>
                                        <p:cTn id="54" dur="26">
                                          <p:stCondLst>
                                            <p:cond delay="1642"/>
                                          </p:stCondLst>
                                        </p:cTn>
                                        <p:tgtEl>
                                          <p:spTgt spid="26"/>
                                        </p:tgtEl>
                                      </p:cBhvr>
                                      <p:to x="100000" y="90000"/>
                                    </p:animScale>
                                    <p:animScale>
                                      <p:cBhvr>
                                        <p:cTn id="55" dur="166" decel="50000">
                                          <p:stCondLst>
                                            <p:cond delay="1668"/>
                                          </p:stCondLst>
                                        </p:cTn>
                                        <p:tgtEl>
                                          <p:spTgt spid="26"/>
                                        </p:tgtEl>
                                      </p:cBhvr>
                                      <p:to x="100000" y="100000"/>
                                    </p:animScale>
                                    <p:animScale>
                                      <p:cBhvr>
                                        <p:cTn id="56" dur="26">
                                          <p:stCondLst>
                                            <p:cond delay="1808"/>
                                          </p:stCondLst>
                                        </p:cTn>
                                        <p:tgtEl>
                                          <p:spTgt spid="26"/>
                                        </p:tgtEl>
                                      </p:cBhvr>
                                      <p:to x="100000" y="95000"/>
                                    </p:animScale>
                                    <p:animScale>
                                      <p:cBhvr>
                                        <p:cTn id="57" dur="166" decel="50000">
                                          <p:stCondLst>
                                            <p:cond delay="1834"/>
                                          </p:stCondLst>
                                        </p:cTn>
                                        <p:tgtEl>
                                          <p:spTgt spid="26"/>
                                        </p:tgtEl>
                                      </p:cBhvr>
                                      <p:to x="100000" y="100000"/>
                                    </p:animScale>
                                  </p:childTnLst>
                                </p:cTn>
                              </p:par>
                            </p:childTnLst>
                          </p:cTn>
                        </p:par>
                      </p:childTnLst>
                    </p:cTn>
                  </p:par>
                </p:childTnLst>
              </p:cTn>
              <p:nextCondLst>
                <p:cond evt="onClick" delay="0">
                  <p:tgtEl>
                    <p:spTgt spid="8"/>
                  </p:tgtEl>
                </p:cond>
              </p:nextCondLst>
            </p:seq>
          </p:childTnLst>
        </p:cTn>
      </p:par>
    </p:tnLst>
    <p:bldLst>
      <p:bldP spid="8"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itre 1"/>
          <p:cNvSpPr txBox="1">
            <a:spLocks/>
          </p:cNvSpPr>
          <p:nvPr/>
        </p:nvSpPr>
        <p:spPr>
          <a:xfrm>
            <a:off x="964810" y="944394"/>
            <a:ext cx="10515600" cy="132556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dirty="0"/>
              <a:t>	يقسّم الفقهاء القانون إلى قسمين رئيسيين </a:t>
            </a:r>
            <a:r>
              <a:rPr lang="ar-DZ" dirty="0" smtClean="0"/>
              <a:t>هما</a:t>
            </a:r>
            <a:endParaRPr lang="fr-FR" b="1" dirty="0"/>
          </a:p>
        </p:txBody>
      </p:sp>
      <p:sp>
        <p:nvSpPr>
          <p:cNvPr id="5" name="Espace réservé du texte 2"/>
          <p:cNvSpPr txBox="1">
            <a:spLocks/>
          </p:cNvSpPr>
          <p:nvPr/>
        </p:nvSpPr>
        <p:spPr>
          <a:xfrm>
            <a:off x="6893169" y="3716804"/>
            <a:ext cx="4957161" cy="98180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rtl="1">
              <a:buNone/>
            </a:pPr>
            <a:r>
              <a:rPr lang="ar-DZ" dirty="0" smtClean="0"/>
              <a:t>ينظم </a:t>
            </a:r>
            <a:r>
              <a:rPr lang="ar-DZ" dirty="0"/>
              <a:t>العلاقات التي تنشأ بين </a:t>
            </a:r>
            <a:r>
              <a:rPr lang="ar-DZ" dirty="0" smtClean="0"/>
              <a:t>الأفراد ومن بين فروعه</a:t>
            </a:r>
            <a:r>
              <a:rPr lang="ar-DZ" b="1" dirty="0" smtClean="0"/>
              <a:t>:</a:t>
            </a:r>
          </a:p>
          <a:p>
            <a:pPr marL="0" indent="0" algn="ctr" rtl="1">
              <a:buNone/>
            </a:pPr>
            <a:r>
              <a:rPr lang="ar-DZ" dirty="0"/>
              <a:t>القانون المدني والقانون التجاري والقانون العقاري </a:t>
            </a:r>
            <a:endParaRPr lang="fr-FR" b="1" dirty="0"/>
          </a:p>
        </p:txBody>
      </p:sp>
      <p:sp>
        <p:nvSpPr>
          <p:cNvPr id="6" name="Espace réservé du texte 2"/>
          <p:cNvSpPr txBox="1">
            <a:spLocks/>
          </p:cNvSpPr>
          <p:nvPr/>
        </p:nvSpPr>
        <p:spPr>
          <a:xfrm>
            <a:off x="8110238" y="2846276"/>
            <a:ext cx="2871066" cy="50016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a:t>القانون </a:t>
            </a:r>
            <a:r>
              <a:rPr lang="ar-DZ" dirty="0" smtClean="0"/>
              <a:t>الخاص</a:t>
            </a:r>
            <a:endParaRPr lang="fr-FR" sz="2800" dirty="0">
              <a:solidFill>
                <a:schemeClr val="bg1"/>
              </a:solidFill>
              <a:effectLst>
                <a:outerShdw blurRad="38100" dist="38100" dir="2700000" algn="tl">
                  <a:srgbClr val="000000">
                    <a:alpha val="43137"/>
                  </a:srgbClr>
                </a:outerShdw>
              </a:effectLst>
            </a:endParaRPr>
          </a:p>
        </p:txBody>
      </p:sp>
      <p:sp>
        <p:nvSpPr>
          <p:cNvPr id="12" name="Espace réservé du texte 2"/>
          <p:cNvSpPr txBox="1">
            <a:spLocks/>
          </p:cNvSpPr>
          <p:nvPr/>
        </p:nvSpPr>
        <p:spPr>
          <a:xfrm>
            <a:off x="1676094" y="2846276"/>
            <a:ext cx="2871066" cy="50016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t>القانون العام</a:t>
            </a:r>
            <a:endParaRPr lang="fr-FR" sz="2800" dirty="0">
              <a:solidFill>
                <a:schemeClr val="bg1"/>
              </a:solidFill>
              <a:effectLst>
                <a:outerShdw blurRad="38100" dist="38100" dir="2700000" algn="tl">
                  <a:srgbClr val="000000">
                    <a:alpha val="43137"/>
                  </a:srgbClr>
                </a:outerShdw>
              </a:effectLst>
            </a:endParaRPr>
          </a:p>
        </p:txBody>
      </p:sp>
      <p:sp>
        <p:nvSpPr>
          <p:cNvPr id="13" name="Espace réservé du texte 2"/>
          <p:cNvSpPr txBox="1">
            <a:spLocks/>
          </p:cNvSpPr>
          <p:nvPr/>
        </p:nvSpPr>
        <p:spPr>
          <a:xfrm>
            <a:off x="633047" y="3716803"/>
            <a:ext cx="4957161" cy="98180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rtl="1">
              <a:buNone/>
            </a:pPr>
            <a:r>
              <a:rPr lang="ar-DZ" dirty="0" smtClean="0"/>
              <a:t>ينظم </a:t>
            </a:r>
            <a:r>
              <a:rPr lang="ar-DZ" dirty="0"/>
              <a:t>العلاقات التي تكون الدولة طرفا </a:t>
            </a:r>
            <a:r>
              <a:rPr lang="ar-DZ" dirty="0" smtClean="0"/>
              <a:t>فيها </a:t>
            </a:r>
            <a:r>
              <a:rPr lang="ar-DZ" dirty="0"/>
              <a:t>ومن بين فروعه</a:t>
            </a:r>
            <a:r>
              <a:rPr lang="ar-DZ" b="1" dirty="0"/>
              <a:t>:</a:t>
            </a:r>
          </a:p>
          <a:p>
            <a:pPr marL="0" indent="0" algn="ctr" rtl="1">
              <a:buNone/>
            </a:pPr>
            <a:r>
              <a:rPr lang="ar-DZ" dirty="0"/>
              <a:t>القانون الدولي، والقانون الدستوري</a:t>
            </a:r>
            <a:r>
              <a:rPr lang="ar-DZ" dirty="0" smtClean="0"/>
              <a:t>، </a:t>
            </a:r>
            <a:r>
              <a:rPr lang="ar-DZ" dirty="0"/>
              <a:t>والقانون الإداري</a:t>
            </a:r>
            <a:endParaRPr lang="fr-FR" b="1" dirty="0"/>
          </a:p>
        </p:txBody>
      </p:sp>
    </p:spTree>
    <p:extLst>
      <p:ext uri="{BB962C8B-B14F-4D97-AF65-F5344CB8AC3E}">
        <p14:creationId xmlns:p14="http://schemas.microsoft.com/office/powerpoint/2010/main" val="4018625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3" dur="2000" fill="hold"/>
                                        <p:tgtEl>
                                          <p:spTgt spid="5"/>
                                        </p:tgtEl>
                                        <p:attrNameLst>
                                          <p:attrName>ppt_x</p:attrName>
                                          <p:attrName>ppt_y</p:attrName>
                                        </p:attrNameLst>
                                      </p:cBhvr>
                                    </p:animMotion>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29" dur="2000" fill="hold"/>
                                        <p:tgtEl>
                                          <p:spTgt spid="1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itre 1"/>
          <p:cNvSpPr txBox="1">
            <a:spLocks/>
          </p:cNvSpPr>
          <p:nvPr/>
        </p:nvSpPr>
        <p:spPr>
          <a:xfrm>
            <a:off x="1469260" y="403764"/>
            <a:ext cx="9516414" cy="132556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b="1" dirty="0" smtClean="0"/>
              <a:t>القانون الإداري بمفهومه الواسع</a:t>
            </a:r>
            <a:endParaRPr lang="fr-FR" b="1" dirty="0"/>
          </a:p>
        </p:txBody>
      </p:sp>
      <p:sp>
        <p:nvSpPr>
          <p:cNvPr id="5" name="Espace réservé du texte 2"/>
          <p:cNvSpPr txBox="1">
            <a:spLocks/>
          </p:cNvSpPr>
          <p:nvPr/>
        </p:nvSpPr>
        <p:spPr>
          <a:xfrm>
            <a:off x="6443004" y="2309880"/>
            <a:ext cx="4870971" cy="1615008"/>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rm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ar-DZ" dirty="0" smtClean="0"/>
              <a:t>مفهوم عضوي: (ينظر إلى الهيئات)</a:t>
            </a:r>
            <a:endParaRPr lang="ar-DZ" dirty="0"/>
          </a:p>
          <a:p>
            <a:r>
              <a:rPr lang="ar-DZ" dirty="0"/>
              <a:t>هو القانون الذي يحكم الهيئات </a:t>
            </a:r>
            <a:r>
              <a:rPr lang="ar-DZ" dirty="0" smtClean="0"/>
              <a:t>الإدارية</a:t>
            </a:r>
          </a:p>
          <a:p>
            <a:r>
              <a:rPr lang="ar-DZ" dirty="0"/>
              <a:t>أو قانون السلطة الإدارية</a:t>
            </a:r>
            <a:endParaRPr lang="ar-DZ" dirty="0"/>
          </a:p>
        </p:txBody>
      </p:sp>
      <p:sp>
        <p:nvSpPr>
          <p:cNvPr id="6" name="Espace réservé du texte 2"/>
          <p:cNvSpPr txBox="1">
            <a:spLocks/>
          </p:cNvSpPr>
          <p:nvPr/>
        </p:nvSpPr>
        <p:spPr>
          <a:xfrm>
            <a:off x="1099660" y="2282065"/>
            <a:ext cx="4879109" cy="1642824"/>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lang="fr-FR" sz="2800" b="1" kern="1200" baseline="0" dirty="0">
                <a:solidFill>
                  <a:schemeClr val="accent2">
                    <a:lumMod val="50000"/>
                  </a:schemeClr>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gn="ctr"/>
            <a:r>
              <a:rPr lang="ar-DZ" sz="2800" dirty="0" smtClean="0"/>
              <a:t>مفهوم موضوعي ( ينظر إلى النشاطات)</a:t>
            </a:r>
          </a:p>
          <a:p>
            <a:pPr algn="ctr"/>
            <a:r>
              <a:rPr lang="ar-DZ" dirty="0"/>
              <a:t>هو قانون النشاط الإداري، أو القانون الذي ينظّم نشاطات الإدارة.</a:t>
            </a:r>
            <a:endParaRPr lang="fr-FR" dirty="0"/>
          </a:p>
          <a:p>
            <a:pPr algn="ctr"/>
            <a:endParaRPr lang="ar-DZ" sz="2800" dirty="0"/>
          </a:p>
        </p:txBody>
      </p:sp>
      <p:sp>
        <p:nvSpPr>
          <p:cNvPr id="7" name="Espace réservé du texte 2"/>
          <p:cNvSpPr txBox="1">
            <a:spLocks/>
          </p:cNvSpPr>
          <p:nvPr/>
        </p:nvSpPr>
        <p:spPr>
          <a:xfrm>
            <a:off x="1631858" y="4501661"/>
            <a:ext cx="8876713" cy="1561513"/>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rtl="1">
              <a:buNone/>
            </a:pPr>
            <a:r>
              <a:rPr lang="ar-DZ" sz="2800" dirty="0"/>
              <a:t>يمكننا الجمع بين الفريقين بالقول أنّ القانون الإداري هو</a:t>
            </a:r>
            <a:r>
              <a:rPr lang="ar-DZ" sz="2800" dirty="0" smtClean="0"/>
              <a:t>:</a:t>
            </a:r>
          </a:p>
          <a:p>
            <a:pPr marL="0" indent="0" algn="ctr" rtl="1">
              <a:buNone/>
            </a:pPr>
            <a:r>
              <a:rPr lang="ar-DZ" sz="2800" b="1" dirty="0" smtClean="0"/>
              <a:t>" </a:t>
            </a:r>
            <a:r>
              <a:rPr lang="ar-DZ" sz="2800" b="1" dirty="0"/>
              <a:t>مجموعة القواعد القانونية التي تنظيم الإدارة، من حيث تكوينها وتنظيمها ونشاطاتها ووسائلها وعلاقاتها ونزاعاتها".</a:t>
            </a:r>
            <a:endParaRPr lang="fr-FR" sz="2800" dirty="0"/>
          </a:p>
        </p:txBody>
      </p:sp>
    </p:spTree>
    <p:extLst>
      <p:ext uri="{BB962C8B-B14F-4D97-AF65-F5344CB8AC3E}">
        <p14:creationId xmlns:p14="http://schemas.microsoft.com/office/powerpoint/2010/main" val="3657338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0" dur="2000" fill="hold"/>
                                        <p:tgtEl>
                                          <p:spTgt spid="5"/>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14" dur="2000" fill="hold"/>
                                        <p:tgtEl>
                                          <p:spTgt spid="6"/>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8" dur="2000" fill="hold"/>
                                        <p:tgtEl>
                                          <p:spTgt spid="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itre 1"/>
          <p:cNvSpPr txBox="1">
            <a:spLocks/>
          </p:cNvSpPr>
          <p:nvPr/>
        </p:nvSpPr>
        <p:spPr>
          <a:xfrm>
            <a:off x="1380088" y="3245587"/>
            <a:ext cx="9516414" cy="575030"/>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rtl="1">
              <a:lnSpc>
                <a:spcPts val="2600"/>
              </a:lnSpc>
              <a:spcBef>
                <a:spcPts val="0"/>
              </a:spcBef>
              <a:buFont typeface="Arial" panose="020B0604020202020204" pitchFamily="34" charset="0"/>
              <a:buNone/>
              <a:defRPr sz="2400" b="1" baseline="0">
                <a:solidFill>
                  <a:schemeClr val="accent2">
                    <a:lumMod val="50000"/>
                  </a:schemeClr>
                </a:solidFill>
                <a:latin typeface="+mj-lt"/>
                <a:ea typeface="+mj-ea"/>
                <a:cs typeface="+mj-cs"/>
              </a:defRPr>
            </a:lvl1pPr>
            <a:lvl2pPr marL="685800" indent="-228600" defTabSz="914400">
              <a:lnSpc>
                <a:spcPct val="90000"/>
              </a:lnSpc>
              <a:spcBef>
                <a:spcPts val="500"/>
              </a:spcBef>
              <a:buFont typeface="Arial" panose="020B0604020202020204" pitchFamily="34" charset="0"/>
              <a:buChar char="•"/>
              <a:defRPr sz="2400">
                <a:latin typeface="+mj-lt"/>
                <a:ea typeface="+mj-ea"/>
                <a:cs typeface="+mj-cs"/>
              </a:defRPr>
            </a:lvl2pPr>
            <a:lvl3pPr marL="1143000" indent="-228600" defTabSz="914400">
              <a:lnSpc>
                <a:spcPct val="90000"/>
              </a:lnSpc>
              <a:spcBef>
                <a:spcPts val="500"/>
              </a:spcBef>
              <a:buFont typeface="Arial" panose="020B0604020202020204" pitchFamily="34" charset="0"/>
              <a:buChar char="•"/>
              <a:defRPr sz="2000">
                <a:latin typeface="+mj-lt"/>
                <a:ea typeface="+mj-ea"/>
                <a:cs typeface="+mj-cs"/>
              </a:defRPr>
            </a:lvl3pPr>
            <a:lvl4pPr marL="1600200" indent="-228600" defTabSz="914400">
              <a:lnSpc>
                <a:spcPct val="90000"/>
              </a:lnSpc>
              <a:spcBef>
                <a:spcPts val="500"/>
              </a:spcBef>
              <a:buFont typeface="Arial" panose="020B0604020202020204" pitchFamily="34" charset="0"/>
              <a:buChar char="•"/>
              <a:defRPr>
                <a:latin typeface="+mj-lt"/>
                <a:ea typeface="+mj-ea"/>
                <a:cs typeface="+mj-cs"/>
              </a:defRPr>
            </a:lvl4pPr>
            <a:lvl5pPr marL="2057400" indent="-228600" defTabSz="914400">
              <a:lnSpc>
                <a:spcPct val="90000"/>
              </a:lnSpc>
              <a:spcBef>
                <a:spcPts val="500"/>
              </a:spcBef>
              <a:buFont typeface="Arial" panose="020B0604020202020204" pitchFamily="34" charset="0"/>
              <a:buChar char="•"/>
              <a:defRPr>
                <a:latin typeface="+mj-lt"/>
                <a:ea typeface="+mj-ea"/>
                <a:cs typeface="+mj-cs"/>
              </a:defRPr>
            </a:lvl5pPr>
            <a:lvl6pPr marL="2514600" indent="-228600" defTabSz="914400">
              <a:lnSpc>
                <a:spcPct val="90000"/>
              </a:lnSpc>
              <a:spcBef>
                <a:spcPts val="500"/>
              </a:spcBef>
              <a:buFont typeface="Arial" panose="020B0604020202020204" pitchFamily="34" charset="0"/>
              <a:buChar char="•"/>
              <a:defRPr>
                <a:latin typeface="+mj-lt"/>
                <a:ea typeface="+mj-ea"/>
                <a:cs typeface="+mj-cs"/>
              </a:defRPr>
            </a:lvl6pPr>
            <a:lvl7pPr marL="2971800" indent="-228600" defTabSz="914400">
              <a:lnSpc>
                <a:spcPct val="90000"/>
              </a:lnSpc>
              <a:spcBef>
                <a:spcPts val="500"/>
              </a:spcBef>
              <a:buFont typeface="Arial" panose="020B0604020202020204" pitchFamily="34" charset="0"/>
              <a:buChar char="•"/>
              <a:defRPr>
                <a:latin typeface="+mj-lt"/>
                <a:ea typeface="+mj-ea"/>
                <a:cs typeface="+mj-cs"/>
              </a:defRPr>
            </a:lvl7pPr>
            <a:lvl8pPr marL="3429000" indent="-228600" defTabSz="914400">
              <a:lnSpc>
                <a:spcPct val="90000"/>
              </a:lnSpc>
              <a:spcBef>
                <a:spcPts val="500"/>
              </a:spcBef>
              <a:buFont typeface="Arial" panose="020B0604020202020204" pitchFamily="34" charset="0"/>
              <a:buChar char="•"/>
              <a:defRPr>
                <a:latin typeface="+mj-lt"/>
                <a:ea typeface="+mj-ea"/>
                <a:cs typeface="+mj-cs"/>
              </a:defRPr>
            </a:lvl8pPr>
            <a:lvl9pPr marL="3886200" indent="-228600" defTabSz="914400">
              <a:lnSpc>
                <a:spcPct val="90000"/>
              </a:lnSpc>
              <a:spcBef>
                <a:spcPts val="500"/>
              </a:spcBef>
              <a:buFont typeface="Arial" panose="020B0604020202020204" pitchFamily="34" charset="0"/>
              <a:buChar char="•"/>
              <a:defRPr>
                <a:latin typeface="+mj-lt"/>
                <a:ea typeface="+mj-ea"/>
                <a:cs typeface="+mj-cs"/>
              </a:defRPr>
            </a:lvl9pPr>
          </a:lstStyle>
          <a:p>
            <a:r>
              <a:rPr lang="ar-DZ" dirty="0"/>
              <a:t>تتميّز العلاقة الإدارية بميزتين </a:t>
            </a:r>
            <a:r>
              <a:rPr lang="ar-DZ" dirty="0"/>
              <a:t>أساسيتين وهما: </a:t>
            </a:r>
          </a:p>
        </p:txBody>
      </p:sp>
      <p:sp>
        <p:nvSpPr>
          <p:cNvPr id="5" name="Espace réservé du texte 2"/>
          <p:cNvSpPr txBox="1">
            <a:spLocks/>
          </p:cNvSpPr>
          <p:nvPr/>
        </p:nvSpPr>
        <p:spPr>
          <a:xfrm>
            <a:off x="6460636" y="3930346"/>
            <a:ext cx="4528604" cy="925987"/>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800" b="0" i="0"/>
            </a:lvl1pPr>
            <a:lvl2pPr marL="742950" indent="-285750">
              <a:spcBef>
                <a:spcPts val="1000"/>
              </a:spcBef>
              <a:spcAft>
                <a:spcPts val="0"/>
              </a:spcAft>
              <a:buClr>
                <a:schemeClr val="bg2">
                  <a:lumMod val="40000"/>
                  <a:lumOff val="60000"/>
                </a:schemeClr>
              </a:buClr>
              <a:buSzPct val="80000"/>
              <a:buFont typeface="Wingdings 3" charset="2"/>
              <a:buChar char=""/>
              <a:defRPr b="0" i="0"/>
            </a:lvl2pPr>
            <a:lvl3pPr marL="1143000" indent="-228600">
              <a:spcBef>
                <a:spcPts val="1000"/>
              </a:spcBef>
              <a:spcAft>
                <a:spcPts val="0"/>
              </a:spcAft>
              <a:buClr>
                <a:schemeClr val="bg2">
                  <a:lumMod val="40000"/>
                  <a:lumOff val="60000"/>
                </a:schemeClr>
              </a:buClr>
              <a:buSzPct val="80000"/>
              <a:buFont typeface="Wingdings 3" charset="2"/>
              <a:buChar char=""/>
              <a:defRPr sz="1600" b="0" i="0"/>
            </a:lvl3pPr>
            <a:lvl4pPr marL="1600200" indent="-228600">
              <a:spcBef>
                <a:spcPts val="1000"/>
              </a:spcBef>
              <a:spcAft>
                <a:spcPts val="0"/>
              </a:spcAft>
              <a:buClr>
                <a:schemeClr val="bg2">
                  <a:lumMod val="40000"/>
                  <a:lumOff val="60000"/>
                </a:schemeClr>
              </a:buClr>
              <a:buSzPct val="80000"/>
              <a:buFont typeface="Wingdings 3" charset="2"/>
              <a:buChar char=""/>
              <a:defRPr sz="1400" b="0" i="0"/>
            </a:lvl4pPr>
            <a:lvl5pPr marL="2057400" indent="-228600">
              <a:spcBef>
                <a:spcPts val="1000"/>
              </a:spcBef>
              <a:spcAft>
                <a:spcPts val="0"/>
              </a:spcAft>
              <a:buClr>
                <a:schemeClr val="bg2">
                  <a:lumMod val="40000"/>
                  <a:lumOff val="60000"/>
                </a:schemeClr>
              </a:buClr>
              <a:buSzPct val="80000"/>
              <a:buFont typeface="Wingdings 3" charset="2"/>
              <a:buChar char=""/>
              <a:defRPr sz="1400" b="0" i="0"/>
            </a:lvl5pPr>
            <a:lvl6pPr marL="2506000" indent="-228600">
              <a:spcBef>
                <a:spcPts val="1000"/>
              </a:spcBef>
              <a:spcAft>
                <a:spcPts val="0"/>
              </a:spcAft>
              <a:buClr>
                <a:schemeClr val="bg2">
                  <a:lumMod val="40000"/>
                  <a:lumOff val="60000"/>
                </a:schemeClr>
              </a:buClr>
              <a:buSzPct val="80000"/>
              <a:buFont typeface="Wingdings 3" charset="2"/>
              <a:buChar char=""/>
              <a:defRPr sz="1400" b="0" i="0"/>
            </a:lvl6pPr>
            <a:lvl7pPr marL="2971800" indent="-228600">
              <a:spcBef>
                <a:spcPts val="1000"/>
              </a:spcBef>
              <a:spcAft>
                <a:spcPts val="0"/>
              </a:spcAft>
              <a:buClr>
                <a:schemeClr val="bg2">
                  <a:lumMod val="40000"/>
                  <a:lumOff val="60000"/>
                </a:schemeClr>
              </a:buClr>
              <a:buSzPct val="80000"/>
              <a:buFont typeface="Wingdings 3" charset="2"/>
              <a:buChar char=""/>
              <a:defRPr sz="1400" b="0" i="0"/>
            </a:lvl7pPr>
            <a:lvl8pPr marL="3429000" indent="-228600">
              <a:spcBef>
                <a:spcPts val="1000"/>
              </a:spcBef>
              <a:spcAft>
                <a:spcPts val="0"/>
              </a:spcAft>
              <a:buClr>
                <a:schemeClr val="bg2">
                  <a:lumMod val="40000"/>
                  <a:lumOff val="60000"/>
                </a:schemeClr>
              </a:buClr>
              <a:buSzPct val="80000"/>
              <a:buFont typeface="Wingdings 3" charset="2"/>
              <a:buChar char=""/>
              <a:defRPr sz="1400" b="0" i="0"/>
            </a:lvl8pPr>
            <a:lvl9pPr marL="3886200" indent="-228600">
              <a:spcBef>
                <a:spcPts val="1000"/>
              </a:spcBef>
              <a:spcAft>
                <a:spcPts val="0"/>
              </a:spcAft>
              <a:buClr>
                <a:schemeClr val="bg2">
                  <a:lumMod val="40000"/>
                  <a:lumOff val="60000"/>
                </a:schemeClr>
              </a:buClr>
              <a:buSzPct val="80000"/>
              <a:buFont typeface="Wingdings 3" charset="2"/>
              <a:buChar char=""/>
              <a:defRPr sz="1400" b="0" i="0"/>
            </a:lvl9pPr>
          </a:lstStyle>
          <a:p>
            <a:r>
              <a:rPr lang="ar-DZ" sz="2400" b="1" dirty="0"/>
              <a:t>تمتعها بامتيازات السلطة </a:t>
            </a:r>
            <a:r>
              <a:rPr lang="ar-DZ" sz="2400" b="1" dirty="0" smtClean="0"/>
              <a:t>العامة</a:t>
            </a:r>
          </a:p>
          <a:p>
            <a:r>
              <a:rPr lang="ar-DZ" sz="2400" b="1" dirty="0" smtClean="0"/>
              <a:t> </a:t>
            </a:r>
            <a:r>
              <a:rPr lang="ar-DZ" sz="2400" b="1" dirty="0"/>
              <a:t>من أجل ممارسة وظائفها</a:t>
            </a:r>
          </a:p>
        </p:txBody>
      </p:sp>
      <p:sp>
        <p:nvSpPr>
          <p:cNvPr id="6" name="Espace réservé du texte 2"/>
          <p:cNvSpPr txBox="1">
            <a:spLocks/>
          </p:cNvSpPr>
          <p:nvPr/>
        </p:nvSpPr>
        <p:spPr>
          <a:xfrm>
            <a:off x="1814735" y="394863"/>
            <a:ext cx="8665698" cy="590844"/>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r" defTabSz="914400" rtl="0" eaLnBrk="1" latinLnBrk="0" hangingPunct="1">
              <a:lnSpc>
                <a:spcPct val="90000"/>
              </a:lnSpc>
              <a:spcBef>
                <a:spcPts val="1000"/>
              </a:spcBef>
              <a:buFont typeface="Arial" panose="020B0604020202020204" pitchFamily="34" charset="0"/>
              <a:buNone/>
              <a:defRPr lang="fr-FR" sz="2800" b="1" kern="1200" baseline="0" dirty="0">
                <a:solidFill>
                  <a:schemeClr val="accent2">
                    <a:lumMod val="50000"/>
                  </a:schemeClr>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gn="ctr" rtl="1">
              <a:lnSpc>
                <a:spcPts val="2600"/>
              </a:lnSpc>
              <a:spcBef>
                <a:spcPts val="0"/>
              </a:spcBef>
            </a:pPr>
            <a:r>
              <a:rPr lang="ar-DZ" sz="2400" dirty="0" smtClean="0"/>
              <a:t>تتميز العلاقة بين الأفراد </a:t>
            </a:r>
            <a:r>
              <a:rPr lang="ar-DZ" sz="2400" dirty="0" smtClean="0"/>
              <a:t>بـ:</a:t>
            </a:r>
            <a:endParaRPr lang="ar-DZ" sz="2400" dirty="0"/>
          </a:p>
        </p:txBody>
      </p:sp>
      <p:sp>
        <p:nvSpPr>
          <p:cNvPr id="9" name="Espace réservé du texte 2"/>
          <p:cNvSpPr txBox="1">
            <a:spLocks/>
          </p:cNvSpPr>
          <p:nvPr/>
        </p:nvSpPr>
        <p:spPr>
          <a:xfrm>
            <a:off x="1380088" y="3930345"/>
            <a:ext cx="4528604" cy="925987"/>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800" b="0" i="0"/>
            </a:lvl1pPr>
            <a:lvl2pPr marL="742950" indent="-285750">
              <a:spcBef>
                <a:spcPts val="1000"/>
              </a:spcBef>
              <a:spcAft>
                <a:spcPts val="0"/>
              </a:spcAft>
              <a:buClr>
                <a:schemeClr val="bg2">
                  <a:lumMod val="40000"/>
                  <a:lumOff val="60000"/>
                </a:schemeClr>
              </a:buClr>
              <a:buSzPct val="80000"/>
              <a:buFont typeface="Wingdings 3" charset="2"/>
              <a:buChar char=""/>
              <a:defRPr b="0" i="0"/>
            </a:lvl2pPr>
            <a:lvl3pPr marL="1143000" indent="-228600">
              <a:spcBef>
                <a:spcPts val="1000"/>
              </a:spcBef>
              <a:spcAft>
                <a:spcPts val="0"/>
              </a:spcAft>
              <a:buClr>
                <a:schemeClr val="bg2">
                  <a:lumMod val="40000"/>
                  <a:lumOff val="60000"/>
                </a:schemeClr>
              </a:buClr>
              <a:buSzPct val="80000"/>
              <a:buFont typeface="Wingdings 3" charset="2"/>
              <a:buChar char=""/>
              <a:defRPr sz="1600" b="0" i="0"/>
            </a:lvl3pPr>
            <a:lvl4pPr marL="1600200" indent="-228600">
              <a:spcBef>
                <a:spcPts val="1000"/>
              </a:spcBef>
              <a:spcAft>
                <a:spcPts val="0"/>
              </a:spcAft>
              <a:buClr>
                <a:schemeClr val="bg2">
                  <a:lumMod val="40000"/>
                  <a:lumOff val="60000"/>
                </a:schemeClr>
              </a:buClr>
              <a:buSzPct val="80000"/>
              <a:buFont typeface="Wingdings 3" charset="2"/>
              <a:buChar char=""/>
              <a:defRPr sz="1400" b="0" i="0"/>
            </a:lvl4pPr>
            <a:lvl5pPr marL="2057400" indent="-228600">
              <a:spcBef>
                <a:spcPts val="1000"/>
              </a:spcBef>
              <a:spcAft>
                <a:spcPts val="0"/>
              </a:spcAft>
              <a:buClr>
                <a:schemeClr val="bg2">
                  <a:lumMod val="40000"/>
                  <a:lumOff val="60000"/>
                </a:schemeClr>
              </a:buClr>
              <a:buSzPct val="80000"/>
              <a:buFont typeface="Wingdings 3" charset="2"/>
              <a:buChar char=""/>
              <a:defRPr sz="1400" b="0" i="0"/>
            </a:lvl5pPr>
            <a:lvl6pPr marL="2506000" indent="-228600">
              <a:spcBef>
                <a:spcPts val="1000"/>
              </a:spcBef>
              <a:spcAft>
                <a:spcPts val="0"/>
              </a:spcAft>
              <a:buClr>
                <a:schemeClr val="bg2">
                  <a:lumMod val="40000"/>
                  <a:lumOff val="60000"/>
                </a:schemeClr>
              </a:buClr>
              <a:buSzPct val="80000"/>
              <a:buFont typeface="Wingdings 3" charset="2"/>
              <a:buChar char=""/>
              <a:defRPr sz="1400" b="0" i="0"/>
            </a:lvl6pPr>
            <a:lvl7pPr marL="2971800" indent="-228600">
              <a:spcBef>
                <a:spcPts val="1000"/>
              </a:spcBef>
              <a:spcAft>
                <a:spcPts val="0"/>
              </a:spcAft>
              <a:buClr>
                <a:schemeClr val="bg2">
                  <a:lumMod val="40000"/>
                  <a:lumOff val="60000"/>
                </a:schemeClr>
              </a:buClr>
              <a:buSzPct val="80000"/>
              <a:buFont typeface="Wingdings 3" charset="2"/>
              <a:buChar char=""/>
              <a:defRPr sz="1400" b="0" i="0"/>
            </a:lvl7pPr>
            <a:lvl8pPr marL="3429000" indent="-228600">
              <a:spcBef>
                <a:spcPts val="1000"/>
              </a:spcBef>
              <a:spcAft>
                <a:spcPts val="0"/>
              </a:spcAft>
              <a:buClr>
                <a:schemeClr val="bg2">
                  <a:lumMod val="40000"/>
                  <a:lumOff val="60000"/>
                </a:schemeClr>
              </a:buClr>
              <a:buSzPct val="80000"/>
              <a:buFont typeface="Wingdings 3" charset="2"/>
              <a:buChar char=""/>
              <a:defRPr sz="1400" b="0" i="0"/>
            </a:lvl8pPr>
            <a:lvl9pPr marL="3886200" indent="-228600">
              <a:spcBef>
                <a:spcPts val="1000"/>
              </a:spcBef>
              <a:spcAft>
                <a:spcPts val="0"/>
              </a:spcAft>
              <a:buClr>
                <a:schemeClr val="bg2">
                  <a:lumMod val="40000"/>
                  <a:lumOff val="60000"/>
                </a:schemeClr>
              </a:buClr>
              <a:buSzPct val="80000"/>
              <a:buFont typeface="Wingdings 3" charset="2"/>
              <a:buChar char=""/>
              <a:defRPr sz="1400" b="0" i="0"/>
            </a:lvl9pPr>
          </a:lstStyle>
          <a:p>
            <a:r>
              <a:rPr lang="ar-DZ" sz="2400" b="1" dirty="0" smtClean="0"/>
              <a:t>تلتزم بتوخي  المصلحة العامة كهدف</a:t>
            </a:r>
          </a:p>
          <a:p>
            <a:r>
              <a:rPr lang="ar-DZ" sz="2400" b="1" dirty="0" smtClean="0"/>
              <a:t>لجميع تصرفاتها</a:t>
            </a:r>
          </a:p>
        </p:txBody>
      </p:sp>
      <p:sp>
        <p:nvSpPr>
          <p:cNvPr id="10" name="Espace réservé du texte 2"/>
          <p:cNvSpPr txBox="1">
            <a:spLocks/>
          </p:cNvSpPr>
          <p:nvPr/>
        </p:nvSpPr>
        <p:spPr>
          <a:xfrm>
            <a:off x="6460636" y="1025637"/>
            <a:ext cx="4528604" cy="1478412"/>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800" b="0" i="0"/>
            </a:lvl1pPr>
            <a:lvl2pPr marL="742950" indent="-285750">
              <a:spcBef>
                <a:spcPts val="1000"/>
              </a:spcBef>
              <a:spcAft>
                <a:spcPts val="0"/>
              </a:spcAft>
              <a:buClr>
                <a:schemeClr val="bg2">
                  <a:lumMod val="40000"/>
                  <a:lumOff val="60000"/>
                </a:schemeClr>
              </a:buClr>
              <a:buSzPct val="80000"/>
              <a:buFont typeface="Wingdings 3" charset="2"/>
              <a:buChar char=""/>
              <a:defRPr b="0" i="0"/>
            </a:lvl2pPr>
            <a:lvl3pPr marL="1143000" indent="-228600">
              <a:spcBef>
                <a:spcPts val="1000"/>
              </a:spcBef>
              <a:spcAft>
                <a:spcPts val="0"/>
              </a:spcAft>
              <a:buClr>
                <a:schemeClr val="bg2">
                  <a:lumMod val="40000"/>
                  <a:lumOff val="60000"/>
                </a:schemeClr>
              </a:buClr>
              <a:buSzPct val="80000"/>
              <a:buFont typeface="Wingdings 3" charset="2"/>
              <a:buChar char=""/>
              <a:defRPr sz="1600" b="0" i="0"/>
            </a:lvl3pPr>
            <a:lvl4pPr marL="1600200" indent="-228600">
              <a:spcBef>
                <a:spcPts val="1000"/>
              </a:spcBef>
              <a:spcAft>
                <a:spcPts val="0"/>
              </a:spcAft>
              <a:buClr>
                <a:schemeClr val="bg2">
                  <a:lumMod val="40000"/>
                  <a:lumOff val="60000"/>
                </a:schemeClr>
              </a:buClr>
              <a:buSzPct val="80000"/>
              <a:buFont typeface="Wingdings 3" charset="2"/>
              <a:buChar char=""/>
              <a:defRPr sz="1400" b="0" i="0"/>
            </a:lvl4pPr>
            <a:lvl5pPr marL="2057400" indent="-228600">
              <a:spcBef>
                <a:spcPts val="1000"/>
              </a:spcBef>
              <a:spcAft>
                <a:spcPts val="0"/>
              </a:spcAft>
              <a:buClr>
                <a:schemeClr val="bg2">
                  <a:lumMod val="40000"/>
                  <a:lumOff val="60000"/>
                </a:schemeClr>
              </a:buClr>
              <a:buSzPct val="80000"/>
              <a:buFont typeface="Wingdings 3" charset="2"/>
              <a:buChar char=""/>
              <a:defRPr sz="1400" b="0" i="0"/>
            </a:lvl5pPr>
            <a:lvl6pPr marL="2506000" indent="-228600">
              <a:spcBef>
                <a:spcPts val="1000"/>
              </a:spcBef>
              <a:spcAft>
                <a:spcPts val="0"/>
              </a:spcAft>
              <a:buClr>
                <a:schemeClr val="bg2">
                  <a:lumMod val="40000"/>
                  <a:lumOff val="60000"/>
                </a:schemeClr>
              </a:buClr>
              <a:buSzPct val="80000"/>
              <a:buFont typeface="Wingdings 3" charset="2"/>
              <a:buChar char=""/>
              <a:defRPr sz="1400" b="0" i="0"/>
            </a:lvl6pPr>
            <a:lvl7pPr marL="2971800" indent="-228600">
              <a:spcBef>
                <a:spcPts val="1000"/>
              </a:spcBef>
              <a:spcAft>
                <a:spcPts val="0"/>
              </a:spcAft>
              <a:buClr>
                <a:schemeClr val="bg2">
                  <a:lumMod val="40000"/>
                  <a:lumOff val="60000"/>
                </a:schemeClr>
              </a:buClr>
              <a:buSzPct val="80000"/>
              <a:buFont typeface="Wingdings 3" charset="2"/>
              <a:buChar char=""/>
              <a:defRPr sz="1400" b="0" i="0"/>
            </a:lvl7pPr>
            <a:lvl8pPr marL="3429000" indent="-228600">
              <a:spcBef>
                <a:spcPts val="1000"/>
              </a:spcBef>
              <a:spcAft>
                <a:spcPts val="0"/>
              </a:spcAft>
              <a:buClr>
                <a:schemeClr val="bg2">
                  <a:lumMod val="40000"/>
                  <a:lumOff val="60000"/>
                </a:schemeClr>
              </a:buClr>
              <a:buSzPct val="80000"/>
              <a:buFont typeface="Wingdings 3" charset="2"/>
              <a:buChar char=""/>
              <a:defRPr sz="1400" b="0" i="0"/>
            </a:lvl8pPr>
            <a:lvl9pPr marL="3886200" indent="-228600">
              <a:spcBef>
                <a:spcPts val="1000"/>
              </a:spcBef>
              <a:spcAft>
                <a:spcPts val="0"/>
              </a:spcAft>
              <a:buClr>
                <a:schemeClr val="bg2">
                  <a:lumMod val="40000"/>
                  <a:lumOff val="60000"/>
                </a:schemeClr>
              </a:buClr>
              <a:buSzPct val="80000"/>
              <a:buFont typeface="Wingdings 3" charset="2"/>
              <a:buChar char=""/>
              <a:defRPr sz="1400" b="0" i="0"/>
            </a:lvl9pPr>
          </a:lstStyle>
          <a:p>
            <a:r>
              <a:rPr lang="ar-DZ" sz="2400" b="1" dirty="0" smtClean="0"/>
              <a:t>المساواة بين أطرافها</a:t>
            </a:r>
          </a:p>
          <a:p>
            <a:r>
              <a:rPr lang="ar-DZ" sz="2400" b="1" dirty="0" smtClean="0"/>
              <a:t>(مبدأ سلطان الإرادة، لا يلتزم الفرد إلا بما ألزم به نفسه، </a:t>
            </a:r>
            <a:r>
              <a:rPr lang="ar-DZ" sz="2400" b="1" dirty="0" err="1" smtClean="0"/>
              <a:t>البيّة</a:t>
            </a:r>
            <a:r>
              <a:rPr lang="ar-DZ" sz="2400" b="1" dirty="0" smtClean="0"/>
              <a:t> على المدّعي...الخ)</a:t>
            </a:r>
            <a:endParaRPr lang="ar-DZ" sz="2400" b="1" dirty="0"/>
          </a:p>
        </p:txBody>
      </p:sp>
      <p:sp>
        <p:nvSpPr>
          <p:cNvPr id="12" name="Espace réservé du texte 2"/>
          <p:cNvSpPr txBox="1">
            <a:spLocks/>
          </p:cNvSpPr>
          <p:nvPr/>
        </p:nvSpPr>
        <p:spPr>
          <a:xfrm>
            <a:off x="1380088" y="1025635"/>
            <a:ext cx="4528604" cy="1478413"/>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800" b="0" i="0"/>
            </a:lvl1pPr>
            <a:lvl2pPr marL="742950" indent="-285750">
              <a:spcBef>
                <a:spcPts val="1000"/>
              </a:spcBef>
              <a:spcAft>
                <a:spcPts val="0"/>
              </a:spcAft>
              <a:buClr>
                <a:schemeClr val="bg2">
                  <a:lumMod val="40000"/>
                  <a:lumOff val="60000"/>
                </a:schemeClr>
              </a:buClr>
              <a:buSzPct val="80000"/>
              <a:buFont typeface="Wingdings 3" charset="2"/>
              <a:buChar char=""/>
              <a:defRPr b="0" i="0"/>
            </a:lvl2pPr>
            <a:lvl3pPr marL="1143000" indent="-228600">
              <a:spcBef>
                <a:spcPts val="1000"/>
              </a:spcBef>
              <a:spcAft>
                <a:spcPts val="0"/>
              </a:spcAft>
              <a:buClr>
                <a:schemeClr val="bg2">
                  <a:lumMod val="40000"/>
                  <a:lumOff val="60000"/>
                </a:schemeClr>
              </a:buClr>
              <a:buSzPct val="80000"/>
              <a:buFont typeface="Wingdings 3" charset="2"/>
              <a:buChar char=""/>
              <a:defRPr sz="1600" b="0" i="0"/>
            </a:lvl3pPr>
            <a:lvl4pPr marL="1600200" indent="-228600">
              <a:spcBef>
                <a:spcPts val="1000"/>
              </a:spcBef>
              <a:spcAft>
                <a:spcPts val="0"/>
              </a:spcAft>
              <a:buClr>
                <a:schemeClr val="bg2">
                  <a:lumMod val="40000"/>
                  <a:lumOff val="60000"/>
                </a:schemeClr>
              </a:buClr>
              <a:buSzPct val="80000"/>
              <a:buFont typeface="Wingdings 3" charset="2"/>
              <a:buChar char=""/>
              <a:defRPr sz="1400" b="0" i="0"/>
            </a:lvl4pPr>
            <a:lvl5pPr marL="2057400" indent="-228600">
              <a:spcBef>
                <a:spcPts val="1000"/>
              </a:spcBef>
              <a:spcAft>
                <a:spcPts val="0"/>
              </a:spcAft>
              <a:buClr>
                <a:schemeClr val="bg2">
                  <a:lumMod val="40000"/>
                  <a:lumOff val="60000"/>
                </a:schemeClr>
              </a:buClr>
              <a:buSzPct val="80000"/>
              <a:buFont typeface="Wingdings 3" charset="2"/>
              <a:buChar char=""/>
              <a:defRPr sz="1400" b="0" i="0"/>
            </a:lvl5pPr>
            <a:lvl6pPr marL="2506000" indent="-228600">
              <a:spcBef>
                <a:spcPts val="1000"/>
              </a:spcBef>
              <a:spcAft>
                <a:spcPts val="0"/>
              </a:spcAft>
              <a:buClr>
                <a:schemeClr val="bg2">
                  <a:lumMod val="40000"/>
                  <a:lumOff val="60000"/>
                </a:schemeClr>
              </a:buClr>
              <a:buSzPct val="80000"/>
              <a:buFont typeface="Wingdings 3" charset="2"/>
              <a:buChar char=""/>
              <a:defRPr sz="1400" b="0" i="0"/>
            </a:lvl6pPr>
            <a:lvl7pPr marL="2971800" indent="-228600">
              <a:spcBef>
                <a:spcPts val="1000"/>
              </a:spcBef>
              <a:spcAft>
                <a:spcPts val="0"/>
              </a:spcAft>
              <a:buClr>
                <a:schemeClr val="bg2">
                  <a:lumMod val="40000"/>
                  <a:lumOff val="60000"/>
                </a:schemeClr>
              </a:buClr>
              <a:buSzPct val="80000"/>
              <a:buFont typeface="Wingdings 3" charset="2"/>
              <a:buChar char=""/>
              <a:defRPr sz="1400" b="0" i="0"/>
            </a:lvl7pPr>
            <a:lvl8pPr marL="3429000" indent="-228600">
              <a:spcBef>
                <a:spcPts val="1000"/>
              </a:spcBef>
              <a:spcAft>
                <a:spcPts val="0"/>
              </a:spcAft>
              <a:buClr>
                <a:schemeClr val="bg2">
                  <a:lumMod val="40000"/>
                  <a:lumOff val="60000"/>
                </a:schemeClr>
              </a:buClr>
              <a:buSzPct val="80000"/>
              <a:buFont typeface="Wingdings 3" charset="2"/>
              <a:buChar char=""/>
              <a:defRPr sz="1400" b="0" i="0"/>
            </a:lvl8pPr>
            <a:lvl9pPr marL="3886200" indent="-228600">
              <a:spcBef>
                <a:spcPts val="1000"/>
              </a:spcBef>
              <a:spcAft>
                <a:spcPts val="0"/>
              </a:spcAft>
              <a:buClr>
                <a:schemeClr val="bg2">
                  <a:lumMod val="40000"/>
                  <a:lumOff val="60000"/>
                </a:schemeClr>
              </a:buClr>
              <a:buSzPct val="80000"/>
              <a:buFont typeface="Wingdings 3" charset="2"/>
              <a:buChar char=""/>
              <a:defRPr sz="1400" b="0" i="0"/>
            </a:lvl9pPr>
          </a:lstStyle>
          <a:p>
            <a:r>
              <a:rPr lang="ar-DZ" sz="2400" b="1" dirty="0" smtClean="0"/>
              <a:t>هدف كل طرف منها هو </a:t>
            </a:r>
          </a:p>
          <a:p>
            <a:r>
              <a:rPr lang="ar-DZ" sz="2400" b="1" dirty="0" smtClean="0"/>
              <a:t>تحقيق مصلحة خاصة له</a:t>
            </a:r>
          </a:p>
        </p:txBody>
      </p:sp>
      <p:sp>
        <p:nvSpPr>
          <p:cNvPr id="13" name="Espace réservé du texte 2"/>
          <p:cNvSpPr txBox="1">
            <a:spLocks/>
          </p:cNvSpPr>
          <p:nvPr/>
        </p:nvSpPr>
        <p:spPr>
          <a:xfrm>
            <a:off x="6460636" y="2613776"/>
            <a:ext cx="4528604" cy="590844"/>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r" defTabSz="914400" rtl="0" eaLnBrk="1" latinLnBrk="0" hangingPunct="1">
              <a:lnSpc>
                <a:spcPct val="90000"/>
              </a:lnSpc>
              <a:spcBef>
                <a:spcPts val="1000"/>
              </a:spcBef>
              <a:buFont typeface="Arial" panose="020B0604020202020204" pitchFamily="34" charset="0"/>
              <a:buNone/>
              <a:defRPr lang="fr-FR" sz="2800" b="1" kern="1200" baseline="0" dirty="0">
                <a:solidFill>
                  <a:schemeClr val="accent2">
                    <a:lumMod val="50000"/>
                  </a:schemeClr>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gn="ctr" rtl="1">
              <a:lnSpc>
                <a:spcPts val="2600"/>
              </a:lnSpc>
              <a:spcBef>
                <a:spcPts val="0"/>
              </a:spcBef>
            </a:pPr>
            <a:r>
              <a:rPr lang="ar-DZ" sz="2400" dirty="0" smtClean="0"/>
              <a:t>وهي علاقة عادية منطقيا يحكمها</a:t>
            </a:r>
            <a:endParaRPr lang="ar-DZ" sz="2400" dirty="0"/>
          </a:p>
        </p:txBody>
      </p:sp>
      <p:sp>
        <p:nvSpPr>
          <p:cNvPr id="14" name="Espace réservé du titre 1"/>
          <p:cNvSpPr txBox="1">
            <a:spLocks/>
          </p:cNvSpPr>
          <p:nvPr/>
        </p:nvSpPr>
        <p:spPr>
          <a:xfrm>
            <a:off x="6460636" y="4966060"/>
            <a:ext cx="4528604" cy="1547282"/>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rtl="1">
              <a:lnSpc>
                <a:spcPts val="2600"/>
              </a:lnSpc>
              <a:spcBef>
                <a:spcPts val="0"/>
              </a:spcBef>
              <a:buFont typeface="Arial" panose="020B0604020202020204" pitchFamily="34" charset="0"/>
              <a:buNone/>
              <a:defRPr sz="2400" b="1" baseline="0">
                <a:solidFill>
                  <a:schemeClr val="accent2">
                    <a:lumMod val="50000"/>
                  </a:schemeClr>
                </a:solidFill>
                <a:latin typeface="+mj-lt"/>
                <a:ea typeface="+mj-ea"/>
                <a:cs typeface="+mj-cs"/>
              </a:defRPr>
            </a:lvl1pPr>
            <a:lvl2pPr marL="685800" indent="-228600" defTabSz="914400">
              <a:lnSpc>
                <a:spcPct val="90000"/>
              </a:lnSpc>
              <a:spcBef>
                <a:spcPts val="500"/>
              </a:spcBef>
              <a:buFont typeface="Arial" panose="020B0604020202020204" pitchFamily="34" charset="0"/>
              <a:buChar char="•"/>
              <a:defRPr sz="2400">
                <a:latin typeface="+mj-lt"/>
                <a:ea typeface="+mj-ea"/>
                <a:cs typeface="+mj-cs"/>
              </a:defRPr>
            </a:lvl2pPr>
            <a:lvl3pPr marL="1143000" indent="-228600" defTabSz="914400">
              <a:lnSpc>
                <a:spcPct val="90000"/>
              </a:lnSpc>
              <a:spcBef>
                <a:spcPts val="500"/>
              </a:spcBef>
              <a:buFont typeface="Arial" panose="020B0604020202020204" pitchFamily="34" charset="0"/>
              <a:buChar char="•"/>
              <a:defRPr sz="2000">
                <a:latin typeface="+mj-lt"/>
                <a:ea typeface="+mj-ea"/>
                <a:cs typeface="+mj-cs"/>
              </a:defRPr>
            </a:lvl3pPr>
            <a:lvl4pPr marL="1600200" indent="-228600" defTabSz="914400">
              <a:lnSpc>
                <a:spcPct val="90000"/>
              </a:lnSpc>
              <a:spcBef>
                <a:spcPts val="500"/>
              </a:spcBef>
              <a:buFont typeface="Arial" panose="020B0604020202020204" pitchFamily="34" charset="0"/>
              <a:buChar char="•"/>
              <a:defRPr>
                <a:latin typeface="+mj-lt"/>
                <a:ea typeface="+mj-ea"/>
                <a:cs typeface="+mj-cs"/>
              </a:defRPr>
            </a:lvl4pPr>
            <a:lvl5pPr marL="2057400" indent="-228600" defTabSz="914400">
              <a:lnSpc>
                <a:spcPct val="90000"/>
              </a:lnSpc>
              <a:spcBef>
                <a:spcPts val="500"/>
              </a:spcBef>
              <a:buFont typeface="Arial" panose="020B0604020202020204" pitchFamily="34" charset="0"/>
              <a:buChar char="•"/>
              <a:defRPr>
                <a:latin typeface="+mj-lt"/>
                <a:ea typeface="+mj-ea"/>
                <a:cs typeface="+mj-cs"/>
              </a:defRPr>
            </a:lvl5pPr>
            <a:lvl6pPr marL="2514600" indent="-228600" defTabSz="914400">
              <a:lnSpc>
                <a:spcPct val="90000"/>
              </a:lnSpc>
              <a:spcBef>
                <a:spcPts val="500"/>
              </a:spcBef>
              <a:buFont typeface="Arial" panose="020B0604020202020204" pitchFamily="34" charset="0"/>
              <a:buChar char="•"/>
              <a:defRPr>
                <a:latin typeface="+mj-lt"/>
                <a:ea typeface="+mj-ea"/>
                <a:cs typeface="+mj-cs"/>
              </a:defRPr>
            </a:lvl6pPr>
            <a:lvl7pPr marL="2971800" indent="-228600" defTabSz="914400">
              <a:lnSpc>
                <a:spcPct val="90000"/>
              </a:lnSpc>
              <a:spcBef>
                <a:spcPts val="500"/>
              </a:spcBef>
              <a:buFont typeface="Arial" panose="020B0604020202020204" pitchFamily="34" charset="0"/>
              <a:buChar char="•"/>
              <a:defRPr>
                <a:latin typeface="+mj-lt"/>
                <a:ea typeface="+mj-ea"/>
                <a:cs typeface="+mj-cs"/>
              </a:defRPr>
            </a:lvl7pPr>
            <a:lvl8pPr marL="3429000" indent="-228600" defTabSz="914400">
              <a:lnSpc>
                <a:spcPct val="90000"/>
              </a:lnSpc>
              <a:spcBef>
                <a:spcPts val="500"/>
              </a:spcBef>
              <a:buFont typeface="Arial" panose="020B0604020202020204" pitchFamily="34" charset="0"/>
              <a:buChar char="•"/>
              <a:defRPr>
                <a:latin typeface="+mj-lt"/>
                <a:ea typeface="+mj-ea"/>
                <a:cs typeface="+mj-cs"/>
              </a:defRPr>
            </a:lvl8pPr>
            <a:lvl9pPr marL="3886200" indent="-228600" defTabSz="914400">
              <a:lnSpc>
                <a:spcPct val="90000"/>
              </a:lnSpc>
              <a:spcBef>
                <a:spcPts val="500"/>
              </a:spcBef>
              <a:buFont typeface="Arial" panose="020B0604020202020204" pitchFamily="34" charset="0"/>
              <a:buChar char="•"/>
              <a:defRPr>
                <a:latin typeface="+mj-lt"/>
                <a:ea typeface="+mj-ea"/>
                <a:cs typeface="+mj-cs"/>
              </a:defRPr>
            </a:lvl9pPr>
          </a:lstStyle>
          <a:p>
            <a:r>
              <a:rPr lang="ar-DZ" dirty="0" smtClean="0"/>
              <a:t>فهي إذن علاقة استثنائية</a:t>
            </a:r>
          </a:p>
          <a:p>
            <a:r>
              <a:rPr lang="ar-DZ" dirty="0" smtClean="0"/>
              <a:t>ومن غير المنطقي أن يحكمها قانون عادي</a:t>
            </a:r>
          </a:p>
          <a:p>
            <a:r>
              <a:rPr lang="ar-DZ" dirty="0" smtClean="0"/>
              <a:t>إذن؛ يجب أن يحكمها قانون </a:t>
            </a:r>
            <a:r>
              <a:rPr lang="ar-DZ" dirty="0" err="1" smtClean="0"/>
              <a:t>استثائي</a:t>
            </a:r>
            <a:endParaRPr lang="ar-DZ" dirty="0"/>
          </a:p>
        </p:txBody>
      </p:sp>
      <p:sp>
        <p:nvSpPr>
          <p:cNvPr id="15" name="Espace réservé du texte 2"/>
          <p:cNvSpPr txBox="1">
            <a:spLocks/>
          </p:cNvSpPr>
          <p:nvPr/>
        </p:nvSpPr>
        <p:spPr>
          <a:xfrm>
            <a:off x="1380088" y="2579395"/>
            <a:ext cx="4528604" cy="590844"/>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r" defTabSz="914400" rtl="0" eaLnBrk="1" latinLnBrk="0" hangingPunct="1">
              <a:lnSpc>
                <a:spcPct val="90000"/>
              </a:lnSpc>
              <a:spcBef>
                <a:spcPts val="1000"/>
              </a:spcBef>
              <a:buFont typeface="Arial" panose="020B0604020202020204" pitchFamily="34" charset="0"/>
              <a:buNone/>
              <a:defRPr lang="fr-FR" sz="2800" b="1" kern="1200" baseline="0" dirty="0">
                <a:solidFill>
                  <a:schemeClr val="accent2">
                    <a:lumMod val="50000"/>
                  </a:schemeClr>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algn="ctr" rtl="1">
              <a:lnSpc>
                <a:spcPts val="2600"/>
              </a:lnSpc>
              <a:spcBef>
                <a:spcPts val="0"/>
              </a:spcBef>
            </a:pPr>
            <a:r>
              <a:rPr lang="ar-DZ" sz="2400"/>
              <a:t>القانون العادي</a:t>
            </a:r>
            <a:endParaRPr lang="ar-DZ" sz="2400" dirty="0"/>
          </a:p>
        </p:txBody>
      </p:sp>
      <p:sp>
        <p:nvSpPr>
          <p:cNvPr id="16" name="Espace réservé du titre 1"/>
          <p:cNvSpPr txBox="1">
            <a:spLocks/>
          </p:cNvSpPr>
          <p:nvPr/>
        </p:nvSpPr>
        <p:spPr>
          <a:xfrm>
            <a:off x="1425856" y="4966060"/>
            <a:ext cx="4528604" cy="1547282"/>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rtl="1">
              <a:lnSpc>
                <a:spcPts val="2600"/>
              </a:lnSpc>
              <a:spcBef>
                <a:spcPts val="0"/>
              </a:spcBef>
              <a:buFont typeface="Arial" panose="020B0604020202020204" pitchFamily="34" charset="0"/>
              <a:buNone/>
              <a:defRPr sz="2400" b="1" baseline="0">
                <a:solidFill>
                  <a:schemeClr val="accent2">
                    <a:lumMod val="50000"/>
                  </a:schemeClr>
                </a:solidFill>
                <a:latin typeface="+mj-lt"/>
                <a:ea typeface="+mj-ea"/>
                <a:cs typeface="+mj-cs"/>
              </a:defRPr>
            </a:lvl1pPr>
            <a:lvl2pPr marL="685800" indent="-228600" defTabSz="914400">
              <a:lnSpc>
                <a:spcPct val="90000"/>
              </a:lnSpc>
              <a:spcBef>
                <a:spcPts val="500"/>
              </a:spcBef>
              <a:buFont typeface="Arial" panose="020B0604020202020204" pitchFamily="34" charset="0"/>
              <a:buChar char="•"/>
              <a:defRPr sz="2400">
                <a:latin typeface="+mj-lt"/>
                <a:ea typeface="+mj-ea"/>
                <a:cs typeface="+mj-cs"/>
              </a:defRPr>
            </a:lvl2pPr>
            <a:lvl3pPr marL="1143000" indent="-228600" defTabSz="914400">
              <a:lnSpc>
                <a:spcPct val="90000"/>
              </a:lnSpc>
              <a:spcBef>
                <a:spcPts val="500"/>
              </a:spcBef>
              <a:buFont typeface="Arial" panose="020B0604020202020204" pitchFamily="34" charset="0"/>
              <a:buChar char="•"/>
              <a:defRPr sz="2000">
                <a:latin typeface="+mj-lt"/>
                <a:ea typeface="+mj-ea"/>
                <a:cs typeface="+mj-cs"/>
              </a:defRPr>
            </a:lvl3pPr>
            <a:lvl4pPr marL="1600200" indent="-228600" defTabSz="914400">
              <a:lnSpc>
                <a:spcPct val="90000"/>
              </a:lnSpc>
              <a:spcBef>
                <a:spcPts val="500"/>
              </a:spcBef>
              <a:buFont typeface="Arial" panose="020B0604020202020204" pitchFamily="34" charset="0"/>
              <a:buChar char="•"/>
              <a:defRPr>
                <a:latin typeface="+mj-lt"/>
                <a:ea typeface="+mj-ea"/>
                <a:cs typeface="+mj-cs"/>
              </a:defRPr>
            </a:lvl4pPr>
            <a:lvl5pPr marL="2057400" indent="-228600" defTabSz="914400">
              <a:lnSpc>
                <a:spcPct val="90000"/>
              </a:lnSpc>
              <a:spcBef>
                <a:spcPts val="500"/>
              </a:spcBef>
              <a:buFont typeface="Arial" panose="020B0604020202020204" pitchFamily="34" charset="0"/>
              <a:buChar char="•"/>
              <a:defRPr>
                <a:latin typeface="+mj-lt"/>
                <a:ea typeface="+mj-ea"/>
                <a:cs typeface="+mj-cs"/>
              </a:defRPr>
            </a:lvl5pPr>
            <a:lvl6pPr marL="2514600" indent="-228600" defTabSz="914400">
              <a:lnSpc>
                <a:spcPct val="90000"/>
              </a:lnSpc>
              <a:spcBef>
                <a:spcPts val="500"/>
              </a:spcBef>
              <a:buFont typeface="Arial" panose="020B0604020202020204" pitchFamily="34" charset="0"/>
              <a:buChar char="•"/>
              <a:defRPr>
                <a:latin typeface="+mj-lt"/>
                <a:ea typeface="+mj-ea"/>
                <a:cs typeface="+mj-cs"/>
              </a:defRPr>
            </a:lvl6pPr>
            <a:lvl7pPr marL="2971800" indent="-228600" defTabSz="914400">
              <a:lnSpc>
                <a:spcPct val="90000"/>
              </a:lnSpc>
              <a:spcBef>
                <a:spcPts val="500"/>
              </a:spcBef>
              <a:buFont typeface="Arial" panose="020B0604020202020204" pitchFamily="34" charset="0"/>
              <a:buChar char="•"/>
              <a:defRPr>
                <a:latin typeface="+mj-lt"/>
                <a:ea typeface="+mj-ea"/>
                <a:cs typeface="+mj-cs"/>
              </a:defRPr>
            </a:lvl7pPr>
            <a:lvl8pPr marL="3429000" indent="-228600" defTabSz="914400">
              <a:lnSpc>
                <a:spcPct val="90000"/>
              </a:lnSpc>
              <a:spcBef>
                <a:spcPts val="500"/>
              </a:spcBef>
              <a:buFont typeface="Arial" panose="020B0604020202020204" pitchFamily="34" charset="0"/>
              <a:buChar char="•"/>
              <a:defRPr>
                <a:latin typeface="+mj-lt"/>
                <a:ea typeface="+mj-ea"/>
                <a:cs typeface="+mj-cs"/>
              </a:defRPr>
            </a:lvl8pPr>
            <a:lvl9pPr marL="3886200" indent="-228600" defTabSz="914400">
              <a:lnSpc>
                <a:spcPct val="90000"/>
              </a:lnSpc>
              <a:spcBef>
                <a:spcPts val="500"/>
              </a:spcBef>
              <a:buFont typeface="Arial" panose="020B0604020202020204" pitchFamily="34" charset="0"/>
              <a:buChar char="•"/>
              <a:defRPr>
                <a:latin typeface="+mj-lt"/>
                <a:ea typeface="+mj-ea"/>
                <a:cs typeface="+mj-cs"/>
              </a:defRPr>
            </a:lvl9pPr>
          </a:lstStyle>
          <a:p>
            <a:r>
              <a:rPr lang="ar-DZ" sz="3200" dirty="0" smtClean="0"/>
              <a:t>هو</a:t>
            </a:r>
          </a:p>
          <a:p>
            <a:endParaRPr lang="ar-DZ" sz="3200" dirty="0" smtClean="0"/>
          </a:p>
          <a:p>
            <a:r>
              <a:rPr lang="ar-DZ" sz="3200" dirty="0" smtClean="0"/>
              <a:t>القانون الإداري </a:t>
            </a:r>
          </a:p>
          <a:p>
            <a:r>
              <a:rPr lang="ar-DZ" sz="3200" dirty="0" smtClean="0"/>
              <a:t>بمفهومه الضيّق</a:t>
            </a:r>
            <a:endParaRPr lang="ar-DZ" sz="3200" dirty="0"/>
          </a:p>
        </p:txBody>
      </p:sp>
      <p:sp>
        <p:nvSpPr>
          <p:cNvPr id="2" name="Flèche droite 1"/>
          <p:cNvSpPr/>
          <p:nvPr/>
        </p:nvSpPr>
        <p:spPr>
          <a:xfrm flipH="1">
            <a:off x="5686652" y="5430119"/>
            <a:ext cx="773984" cy="5716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28447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ppt_w</p:attrName>
                                        </p:attrNameLst>
                                      </p:cBhvr>
                                      <p:tavLst>
                                        <p:tav tm="0" fmla="#ppt_w*sin(2.5*pi*$)">
                                          <p:val>
                                            <p:fltVal val="0"/>
                                          </p:val>
                                        </p:tav>
                                        <p:tav tm="100000">
                                          <p:val>
                                            <p:fltVal val="1"/>
                                          </p:val>
                                        </p:tav>
                                      </p:tavLst>
                                    </p:anim>
                                    <p:anim calcmode="lin" valueType="num">
                                      <p:cBhvr>
                                        <p:cTn id="13"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17" dur="2000" fill="hold"/>
                                        <p:tgtEl>
                                          <p:spTgt spid="6"/>
                                        </p:tgtEl>
                                        <p:attrNameLst>
                                          <p:attrName>ppt_x</p:attrName>
                                          <p:attrName>ppt_y</p:attrName>
                                        </p:attrNameLst>
                                      </p:cBhvr>
                                    </p:animMotion>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anim calcmode="lin" valueType="num">
                                      <p:cBhvr>
                                        <p:cTn id="23" dur="2000" fill="hold"/>
                                        <p:tgtEl>
                                          <p:spTgt spid="9"/>
                                        </p:tgtEl>
                                        <p:attrNameLst>
                                          <p:attrName>ppt_w</p:attrName>
                                        </p:attrNameLst>
                                      </p:cBhvr>
                                      <p:tavLst>
                                        <p:tav tm="0" fmla="#ppt_w*sin(2.5*pi*$)">
                                          <p:val>
                                            <p:fltVal val="0"/>
                                          </p:val>
                                        </p:tav>
                                        <p:tav tm="100000">
                                          <p:val>
                                            <p:fltVal val="1"/>
                                          </p:val>
                                        </p:tav>
                                      </p:tavLst>
                                    </p:anim>
                                    <p:anim calcmode="lin" valueType="num">
                                      <p:cBhvr>
                                        <p:cTn id="24"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2000"/>
                                        <p:tgtEl>
                                          <p:spTgt spid="10"/>
                                        </p:tgtEl>
                                      </p:cBhvr>
                                    </p:animEffect>
                                    <p:anim calcmode="lin" valueType="num">
                                      <p:cBhvr>
                                        <p:cTn id="30" dur="2000" fill="hold"/>
                                        <p:tgtEl>
                                          <p:spTgt spid="10"/>
                                        </p:tgtEl>
                                        <p:attrNameLst>
                                          <p:attrName>ppt_w</p:attrName>
                                        </p:attrNameLst>
                                      </p:cBhvr>
                                      <p:tavLst>
                                        <p:tav tm="0" fmla="#ppt_w*sin(2.5*pi*$)">
                                          <p:val>
                                            <p:fltVal val="0"/>
                                          </p:val>
                                        </p:tav>
                                        <p:tav tm="100000">
                                          <p:val>
                                            <p:fltVal val="1"/>
                                          </p:val>
                                        </p:tav>
                                      </p:tavLst>
                                    </p:anim>
                                    <p:anim calcmode="lin" valueType="num">
                                      <p:cBhvr>
                                        <p:cTn id="31"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2000"/>
                                        <p:tgtEl>
                                          <p:spTgt spid="12"/>
                                        </p:tgtEl>
                                      </p:cBhvr>
                                    </p:animEffect>
                                    <p:anim calcmode="lin" valueType="num">
                                      <p:cBhvr>
                                        <p:cTn id="37" dur="2000" fill="hold"/>
                                        <p:tgtEl>
                                          <p:spTgt spid="12"/>
                                        </p:tgtEl>
                                        <p:attrNameLst>
                                          <p:attrName>ppt_w</p:attrName>
                                        </p:attrNameLst>
                                      </p:cBhvr>
                                      <p:tavLst>
                                        <p:tav tm="0" fmla="#ppt_w*sin(2.5*pi*$)">
                                          <p:val>
                                            <p:fltVal val="0"/>
                                          </p:val>
                                        </p:tav>
                                        <p:tav tm="100000">
                                          <p:val>
                                            <p:fltVal val="1"/>
                                          </p:val>
                                        </p:tav>
                                      </p:tavLst>
                                    </p:anim>
                                    <p:anim calcmode="lin" valueType="num">
                                      <p:cBhvr>
                                        <p:cTn id="38"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42" dur="2000" fill="hold"/>
                                        <p:tgtEl>
                                          <p:spTgt spid="13"/>
                                        </p:tgtEl>
                                        <p:attrNameLst>
                                          <p:attrName>ppt_x</p:attrName>
                                          <p:attrName>ppt_y</p:attrName>
                                        </p:attrNameLst>
                                      </p:cBhvr>
                                    </p:animMotion>
                                  </p:childTnLst>
                                </p:cTn>
                              </p:par>
                            </p:childTnLst>
                          </p:cTn>
                        </p:par>
                      </p:childTnLst>
                    </p:cTn>
                  </p:par>
                  <p:par>
                    <p:cTn id="43" fill="hold">
                      <p:stCondLst>
                        <p:cond delay="indefinite"/>
                      </p:stCondLst>
                      <p:childTnLst>
                        <p:par>
                          <p:cTn id="44" fill="hold">
                            <p:stCondLst>
                              <p:cond delay="0"/>
                            </p:stCondLst>
                            <p:childTnLst>
                              <p:par>
                                <p:cTn id="4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46" dur="2000" fill="hold"/>
                                        <p:tgtEl>
                                          <p:spTgt spid="14"/>
                                        </p:tgtEl>
                                        <p:attrNameLst>
                                          <p:attrName>ppt_x</p:attrName>
                                          <p:attrName>ppt_y</p:attrName>
                                        </p:attrNameLst>
                                      </p:cBhvr>
                                    </p:animMotion>
                                  </p:childTnLst>
                                </p:cTn>
                              </p:par>
                            </p:childTnLst>
                          </p:cTn>
                        </p:par>
                      </p:childTnLst>
                    </p:cTn>
                  </p:par>
                  <p:par>
                    <p:cTn id="47" fill="hold">
                      <p:stCondLst>
                        <p:cond delay="indefinite"/>
                      </p:stCondLst>
                      <p:childTnLst>
                        <p:par>
                          <p:cTn id="48" fill="hold">
                            <p:stCondLst>
                              <p:cond delay="0"/>
                            </p:stCondLst>
                            <p:childTnLst>
                              <p:par>
                                <p:cTn id="49"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50" dur="2000" fill="hold"/>
                                        <p:tgtEl>
                                          <p:spTgt spid="15"/>
                                        </p:tgtEl>
                                        <p:attrNameLst>
                                          <p:attrName>ppt_x</p:attrName>
                                          <p:attrName>ppt_y</p:attrName>
                                        </p:attrNameLst>
                                      </p:cBhvr>
                                    </p:animMotion>
                                  </p:childTnLst>
                                </p:cTn>
                              </p:par>
                            </p:childTnLst>
                          </p:cTn>
                        </p:par>
                      </p:childTnLst>
                    </p:cTn>
                  </p:par>
                  <p:par>
                    <p:cTn id="51" fill="hold">
                      <p:stCondLst>
                        <p:cond delay="indefinite"/>
                      </p:stCondLst>
                      <p:childTnLst>
                        <p:par>
                          <p:cTn id="52" fill="hold">
                            <p:stCondLst>
                              <p:cond delay="0"/>
                            </p:stCondLst>
                            <p:childTnLst>
                              <p:par>
                                <p:cTn id="53"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54" dur="2000" fill="hold"/>
                                        <p:tgtEl>
                                          <p:spTgt spid="1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9" grpId="0" animBg="1"/>
      <p:bldP spid="10" grpId="0" animBg="1"/>
      <p:bldP spid="12" grpId="0" animBg="1"/>
      <p:bldP spid="13" grpId="0" animBg="1"/>
      <p:bldP spid="14" grpId="0"/>
      <p:bldP spid="15"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itre 1"/>
          <p:cNvSpPr txBox="1">
            <a:spLocks/>
          </p:cNvSpPr>
          <p:nvPr/>
        </p:nvSpPr>
        <p:spPr>
          <a:xfrm>
            <a:off x="1314512" y="403764"/>
            <a:ext cx="9516414" cy="132556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b="1" dirty="0" smtClean="0"/>
              <a:t>القانون الإداري بمفهومه الضيق هو</a:t>
            </a:r>
            <a:r>
              <a:rPr lang="ar-DZ" b="1" dirty="0"/>
              <a:t>:</a:t>
            </a:r>
            <a:endParaRPr lang="fr-FR" b="1" dirty="0"/>
          </a:p>
        </p:txBody>
      </p:sp>
      <p:sp>
        <p:nvSpPr>
          <p:cNvPr id="6" name="Espace réservé du texte 2"/>
          <p:cNvSpPr txBox="1">
            <a:spLocks/>
          </p:cNvSpPr>
          <p:nvPr/>
        </p:nvSpPr>
        <p:spPr>
          <a:xfrm>
            <a:off x="1751795" y="1953541"/>
            <a:ext cx="8641848" cy="1530601"/>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3200" dirty="0" smtClean="0"/>
              <a:t>مجموعة </a:t>
            </a:r>
            <a:r>
              <a:rPr lang="ar-DZ" sz="3200" dirty="0"/>
              <a:t>القواعد القانونية الاستثنائية وغير المألوفة في القانون العادي، والتي تخضع لها الإدارة في تكوينها وتنظيمها ونشاطاتها ووسائلها وعلاقاتها ونزاعاتها</a:t>
            </a:r>
            <a:endParaRPr lang="ar-DZ" sz="3200" dirty="0"/>
          </a:p>
        </p:txBody>
      </p:sp>
      <p:sp>
        <p:nvSpPr>
          <p:cNvPr id="7" name="Espace réservé du texte 2"/>
          <p:cNvSpPr txBox="1">
            <a:spLocks/>
          </p:cNvSpPr>
          <p:nvPr/>
        </p:nvSpPr>
        <p:spPr>
          <a:xfrm>
            <a:off x="9568173" y="3661376"/>
            <a:ext cx="2030032" cy="2796693"/>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3200" dirty="0" smtClean="0"/>
              <a:t>إذا فقدت العلاقة الإدارية ميزتيها اللتان منحتها الصفة الاستثنائية</a:t>
            </a:r>
            <a:endParaRPr lang="ar-DZ" sz="3200" dirty="0"/>
          </a:p>
        </p:txBody>
      </p:sp>
      <p:sp>
        <p:nvSpPr>
          <p:cNvPr id="8" name="Espace réservé du texte 2"/>
          <p:cNvSpPr txBox="1">
            <a:spLocks/>
          </p:cNvSpPr>
          <p:nvPr/>
        </p:nvSpPr>
        <p:spPr>
          <a:xfrm>
            <a:off x="5558881" y="3708356"/>
            <a:ext cx="2775620" cy="671472"/>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3200" dirty="0" smtClean="0"/>
              <a:t>بمحض إرادة الإدارة</a:t>
            </a:r>
            <a:endParaRPr lang="ar-DZ" sz="3200" dirty="0"/>
          </a:p>
        </p:txBody>
      </p:sp>
      <p:sp>
        <p:nvSpPr>
          <p:cNvPr id="9" name="Espace réservé du texte 2"/>
          <p:cNvSpPr txBox="1">
            <a:spLocks/>
          </p:cNvSpPr>
          <p:nvPr/>
        </p:nvSpPr>
        <p:spPr>
          <a:xfrm>
            <a:off x="5558881" y="4755894"/>
            <a:ext cx="2775620" cy="671472"/>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3200" dirty="0" smtClean="0"/>
              <a:t>بنص قانوني</a:t>
            </a:r>
            <a:endParaRPr lang="ar-DZ" sz="3200" dirty="0"/>
          </a:p>
        </p:txBody>
      </p:sp>
      <p:sp>
        <p:nvSpPr>
          <p:cNvPr id="10" name="Espace réservé du texte 2"/>
          <p:cNvSpPr txBox="1">
            <a:spLocks/>
          </p:cNvSpPr>
          <p:nvPr/>
        </p:nvSpPr>
        <p:spPr>
          <a:xfrm>
            <a:off x="5610627" y="5803432"/>
            <a:ext cx="2775620" cy="671472"/>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3200" dirty="0" smtClean="0"/>
              <a:t>بحكم قضائي</a:t>
            </a:r>
            <a:endParaRPr lang="ar-DZ" sz="3200" dirty="0"/>
          </a:p>
        </p:txBody>
      </p:sp>
      <p:sp>
        <p:nvSpPr>
          <p:cNvPr id="11" name="Espace réservé du texte 2"/>
          <p:cNvSpPr txBox="1">
            <a:spLocks/>
          </p:cNvSpPr>
          <p:nvPr/>
        </p:nvSpPr>
        <p:spPr>
          <a:xfrm>
            <a:off x="804000" y="3708356"/>
            <a:ext cx="3737242" cy="2796693"/>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3200" dirty="0" smtClean="0"/>
              <a:t>فإنها تغدو علاقة عادية </a:t>
            </a:r>
          </a:p>
          <a:p>
            <a:pPr rtl="1"/>
            <a:r>
              <a:rPr lang="ar-DZ" sz="3200" dirty="0" smtClean="0"/>
              <a:t>وتخضع للقانون العادي</a:t>
            </a:r>
          </a:p>
          <a:p>
            <a:pPr rtl="1"/>
            <a:r>
              <a:rPr lang="ar-DZ" sz="3200" dirty="0" smtClean="0"/>
              <a:t>ولا مبرر لإخضاعها لقانون استثنائي</a:t>
            </a:r>
          </a:p>
          <a:p>
            <a:pPr rtl="1"/>
            <a:r>
              <a:rPr lang="ar-DZ" sz="3200" dirty="0" smtClean="0"/>
              <a:t>(القانون الإداري </a:t>
            </a:r>
            <a:endParaRPr lang="ar-DZ" sz="3200" dirty="0"/>
          </a:p>
        </p:txBody>
      </p:sp>
      <p:sp>
        <p:nvSpPr>
          <p:cNvPr id="2" name="Flèche droite 1"/>
          <p:cNvSpPr/>
          <p:nvPr/>
        </p:nvSpPr>
        <p:spPr>
          <a:xfrm flipH="1">
            <a:off x="8407702" y="4814044"/>
            <a:ext cx="944438" cy="491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droite 11"/>
          <p:cNvSpPr/>
          <p:nvPr/>
        </p:nvSpPr>
        <p:spPr>
          <a:xfrm rot="2135077" flipH="1">
            <a:off x="8407702" y="4264539"/>
            <a:ext cx="944438" cy="491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droite 12"/>
          <p:cNvSpPr/>
          <p:nvPr/>
        </p:nvSpPr>
        <p:spPr>
          <a:xfrm rot="20222109" flipH="1">
            <a:off x="8406206" y="5388994"/>
            <a:ext cx="944438" cy="491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droite 13"/>
          <p:cNvSpPr/>
          <p:nvPr/>
        </p:nvSpPr>
        <p:spPr>
          <a:xfrm flipH="1">
            <a:off x="4552321" y="4940449"/>
            <a:ext cx="944438" cy="491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droite 14"/>
          <p:cNvSpPr/>
          <p:nvPr/>
        </p:nvSpPr>
        <p:spPr>
          <a:xfrm rot="19446468" flipH="1">
            <a:off x="4505298" y="4309069"/>
            <a:ext cx="944438" cy="491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droite 15"/>
          <p:cNvSpPr/>
          <p:nvPr/>
        </p:nvSpPr>
        <p:spPr>
          <a:xfrm rot="1262637" flipH="1">
            <a:off x="4521214" y="5557754"/>
            <a:ext cx="944438" cy="4913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83446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itre 1"/>
          <p:cNvSpPr txBox="1">
            <a:spLocks/>
          </p:cNvSpPr>
          <p:nvPr/>
        </p:nvSpPr>
        <p:spPr>
          <a:xfrm>
            <a:off x="3087041" y="137417"/>
            <a:ext cx="6450854" cy="890464"/>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b="1" dirty="0" smtClean="0"/>
              <a:t>نشأة القانون الإداري</a:t>
            </a:r>
            <a:endParaRPr lang="ar-DZ" b="1" dirty="0"/>
          </a:p>
        </p:txBody>
      </p:sp>
      <p:sp>
        <p:nvSpPr>
          <p:cNvPr id="6" name="Espace réservé du texte 2"/>
          <p:cNvSpPr txBox="1">
            <a:spLocks/>
          </p:cNvSpPr>
          <p:nvPr/>
        </p:nvSpPr>
        <p:spPr>
          <a:xfrm>
            <a:off x="9847390" y="2174760"/>
            <a:ext cx="1420833" cy="2537916"/>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عرف القانون الإداري بمفهومه الواسع  في جميع الحضارات</a:t>
            </a:r>
            <a:endParaRPr lang="ar-DZ" sz="2400" dirty="0"/>
          </a:p>
        </p:txBody>
      </p:sp>
      <p:sp>
        <p:nvSpPr>
          <p:cNvPr id="12" name="Espace réservé du texte 2"/>
          <p:cNvSpPr txBox="1">
            <a:spLocks/>
          </p:cNvSpPr>
          <p:nvPr/>
        </p:nvSpPr>
        <p:spPr>
          <a:xfrm>
            <a:off x="8110023" y="1727216"/>
            <a:ext cx="1294231"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الفرعونية</a:t>
            </a:r>
            <a:endParaRPr lang="ar-DZ" sz="2400" dirty="0"/>
          </a:p>
        </p:txBody>
      </p:sp>
      <p:sp>
        <p:nvSpPr>
          <p:cNvPr id="13" name="Espace réservé du texte 2"/>
          <p:cNvSpPr txBox="1">
            <a:spLocks/>
          </p:cNvSpPr>
          <p:nvPr/>
        </p:nvSpPr>
        <p:spPr>
          <a:xfrm>
            <a:off x="1181686" y="1086839"/>
            <a:ext cx="6485204" cy="565158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algn="just"/>
            <a:r>
              <a:rPr lang="ar-DZ" dirty="0"/>
              <a:t>في الشريعة الإسلامية</a:t>
            </a:r>
          </a:p>
          <a:p>
            <a:pPr algn="just"/>
            <a:r>
              <a:rPr lang="ar-DZ" dirty="0"/>
              <a:t>الشريعة الإسلامية السمحاء وضعت المبادئ الكبرى لتسيير شؤون الرعية، </a:t>
            </a:r>
            <a:r>
              <a:rPr lang="ar-DZ" dirty="0"/>
              <a:t>ومعايير اختيار الموظفين، ومبادئ الطاعة الرئاسية، ومسؤولية </a:t>
            </a:r>
            <a:r>
              <a:rPr lang="ar-DZ" dirty="0"/>
              <a:t>الحاكم اتجاه رعيّته، وتصريف شؤون الزكاة، ومبادئ الحرية والعدالة والمساوة والنزاهة والجدارة... إلى غيرها من المبادئ التي أعاد اكتشافها الفكر الإداري الحديث.</a:t>
            </a:r>
            <a:endParaRPr lang="fr-FR" dirty="0"/>
          </a:p>
          <a:p>
            <a:pPr algn="just"/>
            <a:r>
              <a:rPr lang="ar-DZ" dirty="0"/>
              <a:t>وبتوسع الدولة الإسلامية واطّلاعها على مختلف النظم الإدارية في الحضارات السابقة والمعاصرة لها، استفادت منها أيما استفادة، حيث نقلت عنها الشكل وحكّمت فيه مبادئ الشريعة الإسلامية فظهرت الدواوين، والشرط، والاحتساب، وديوان المظالم، والخراج، والنقود... وكتب الفقهاء المسلمون في هذا الشأن الكثير، ككتاب الخراج لأبي يوسف، وكتابي الأحكام السلطانية للماوردي، وأبي يعلى الفرّاء، وكتاب السياسة الشرعية في إصلاح الراعي </a:t>
            </a:r>
            <a:r>
              <a:rPr lang="ar-DZ" dirty="0"/>
              <a:t>والرعية </a:t>
            </a:r>
            <a:r>
              <a:rPr lang="ar-DZ" dirty="0"/>
              <a:t>لابن تيمية.</a:t>
            </a:r>
          </a:p>
        </p:txBody>
      </p:sp>
      <p:sp>
        <p:nvSpPr>
          <p:cNvPr id="9" name="Espace réservé du texte 2"/>
          <p:cNvSpPr txBox="1">
            <a:spLocks/>
          </p:cNvSpPr>
          <p:nvPr/>
        </p:nvSpPr>
        <p:spPr>
          <a:xfrm>
            <a:off x="8110022" y="2420519"/>
            <a:ext cx="1294231"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الفينيقية</a:t>
            </a:r>
            <a:endParaRPr lang="ar-DZ" sz="2400" dirty="0"/>
          </a:p>
        </p:txBody>
      </p:sp>
      <p:sp>
        <p:nvSpPr>
          <p:cNvPr id="10" name="Espace réservé du texte 2"/>
          <p:cNvSpPr txBox="1">
            <a:spLocks/>
          </p:cNvSpPr>
          <p:nvPr/>
        </p:nvSpPr>
        <p:spPr>
          <a:xfrm>
            <a:off x="8110022" y="3113822"/>
            <a:ext cx="1294231"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اليونانية</a:t>
            </a:r>
            <a:endParaRPr lang="ar-DZ" sz="2400" dirty="0"/>
          </a:p>
        </p:txBody>
      </p:sp>
      <p:sp>
        <p:nvSpPr>
          <p:cNvPr id="11" name="Espace réservé du texte 2"/>
          <p:cNvSpPr txBox="1">
            <a:spLocks/>
          </p:cNvSpPr>
          <p:nvPr/>
        </p:nvSpPr>
        <p:spPr>
          <a:xfrm>
            <a:off x="8110022" y="3807125"/>
            <a:ext cx="1294231"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الرومانية</a:t>
            </a:r>
            <a:endParaRPr lang="ar-DZ" sz="2400" dirty="0"/>
          </a:p>
        </p:txBody>
      </p:sp>
      <p:sp>
        <p:nvSpPr>
          <p:cNvPr id="14" name="Espace réservé du texte 2"/>
          <p:cNvSpPr txBox="1">
            <a:spLocks/>
          </p:cNvSpPr>
          <p:nvPr/>
        </p:nvSpPr>
        <p:spPr>
          <a:xfrm>
            <a:off x="8110021" y="4552825"/>
            <a:ext cx="1294231"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الصينية</a:t>
            </a:r>
            <a:endParaRPr lang="ar-DZ" sz="2400" dirty="0"/>
          </a:p>
        </p:txBody>
      </p:sp>
    </p:spTree>
    <p:extLst>
      <p:ext uri="{BB962C8B-B14F-4D97-AF65-F5344CB8AC3E}">
        <p14:creationId xmlns:p14="http://schemas.microsoft.com/office/powerpoint/2010/main" val="3250144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inVertical)">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arn(inVertical)">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arn(inVertical)">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arn(inVertic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arn(inVertical)">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12" grpId="0" animBg="1"/>
      <p:bldP spid="13" grpId="0" animBg="1"/>
      <p:bldP spid="9" grpId="0" animBg="1"/>
      <p:bldP spid="10" grpId="0" animBg="1"/>
      <p:bldP spid="11"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itre 1"/>
          <p:cNvSpPr txBox="1">
            <a:spLocks/>
          </p:cNvSpPr>
          <p:nvPr/>
        </p:nvSpPr>
        <p:spPr>
          <a:xfrm>
            <a:off x="1575582" y="818519"/>
            <a:ext cx="8721970" cy="60724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3600" b="1" dirty="0" smtClean="0">
                <a:solidFill>
                  <a:srgbClr val="FFFF00"/>
                </a:solidFill>
              </a:rPr>
              <a:t>نشأة القانون الإداري بمفهومه الضيق</a:t>
            </a:r>
            <a:endParaRPr lang="ar-DZ" sz="3600" b="1" dirty="0">
              <a:solidFill>
                <a:srgbClr val="FFFF00"/>
              </a:solidFill>
            </a:endParaRPr>
          </a:p>
        </p:txBody>
      </p:sp>
      <p:sp>
        <p:nvSpPr>
          <p:cNvPr id="20" name="Espace réservé du texte 2"/>
          <p:cNvSpPr txBox="1">
            <a:spLocks/>
          </p:cNvSpPr>
          <p:nvPr/>
        </p:nvSpPr>
        <p:spPr>
          <a:xfrm>
            <a:off x="2307106" y="2297894"/>
            <a:ext cx="4248439" cy="993945"/>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كيف نشأ مجلس الدّولة الفرنسي ومراحل نشأته</a:t>
            </a:r>
            <a:endParaRPr lang="ar-DZ" sz="2400" dirty="0"/>
          </a:p>
        </p:txBody>
      </p:sp>
      <p:sp>
        <p:nvSpPr>
          <p:cNvPr id="27" name="Espace réservé du texte 2"/>
          <p:cNvSpPr txBox="1">
            <a:spLocks/>
          </p:cNvSpPr>
          <p:nvPr/>
        </p:nvSpPr>
        <p:spPr>
          <a:xfrm>
            <a:off x="7666889" y="1800993"/>
            <a:ext cx="2630663" cy="3892947"/>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r>
              <a:rPr lang="ar-DZ" dirty="0" smtClean="0"/>
              <a:t>القانون الإداري بمفهومه الضيق وهو مجموعة القواعد غير المألوفة في القانون العادي، نشأ في أحضان مجلس الدولة الفرنسية</a:t>
            </a:r>
          </a:p>
          <a:p>
            <a:r>
              <a:rPr lang="ar-DZ" dirty="0" smtClean="0"/>
              <a:t>وحتى معرف كيف نشأ، يجب أن نعرف:</a:t>
            </a:r>
            <a:endParaRPr lang="ar-DZ" dirty="0"/>
          </a:p>
        </p:txBody>
      </p:sp>
      <p:sp>
        <p:nvSpPr>
          <p:cNvPr id="28" name="Espace réservé du texte 2"/>
          <p:cNvSpPr txBox="1">
            <a:spLocks/>
          </p:cNvSpPr>
          <p:nvPr/>
        </p:nvSpPr>
        <p:spPr>
          <a:xfrm>
            <a:off x="2307105" y="4042288"/>
            <a:ext cx="4248440" cy="993945"/>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كيف ساهم مجلس الدّولة الفرنسي</a:t>
            </a:r>
          </a:p>
          <a:p>
            <a:pPr rtl="1"/>
            <a:r>
              <a:rPr lang="ar-DZ" sz="2400" dirty="0" smtClean="0"/>
              <a:t>في نشأة القانون الإداري بالمفهوم الضيق</a:t>
            </a:r>
            <a:endParaRPr lang="ar-DZ" sz="2400" dirty="0"/>
          </a:p>
        </p:txBody>
      </p:sp>
      <p:sp>
        <p:nvSpPr>
          <p:cNvPr id="2" name="Rectangle 1"/>
          <p:cNvSpPr/>
          <p:nvPr/>
        </p:nvSpPr>
        <p:spPr>
          <a:xfrm>
            <a:off x="6658385" y="2368509"/>
            <a:ext cx="954107" cy="923330"/>
          </a:xfrm>
          <a:prstGeom prst="rect">
            <a:avLst/>
          </a:prstGeom>
          <a:noFill/>
        </p:spPr>
        <p:txBody>
          <a:bodyPr wrap="none" lIns="91440" tIns="45720" rIns="91440" bIns="45720">
            <a:spAutoFit/>
          </a:bodyPr>
          <a:lstStyle/>
          <a:p>
            <a:pPr algn="ctr"/>
            <a:r>
              <a:rPr lang="ar-DZ" sz="5400" b="1" dirty="0" smtClean="0">
                <a:ln w="9525">
                  <a:solidFill>
                    <a:schemeClr val="bg1"/>
                  </a:solidFill>
                  <a:prstDash val="solid"/>
                </a:ln>
                <a:solidFill>
                  <a:schemeClr val="accent2">
                    <a:lumMod val="50000"/>
                  </a:schemeClr>
                </a:solidFill>
                <a:effectLst>
                  <a:outerShdw blurRad="12700" dist="38100" dir="2700000" algn="tl" rotWithShape="0">
                    <a:schemeClr val="accent5">
                      <a:lumMod val="60000"/>
                      <a:lumOff val="40000"/>
                    </a:schemeClr>
                  </a:outerShdw>
                </a:effectLst>
              </a:rPr>
              <a:t>01</a:t>
            </a:r>
            <a:endParaRPr lang="fr-FR" sz="5400" b="1" cap="none" spc="0" dirty="0">
              <a:ln w="9525">
                <a:solidFill>
                  <a:schemeClr val="bg1"/>
                </a:solidFill>
                <a:prstDash val="solid"/>
              </a:ln>
              <a:solidFill>
                <a:schemeClr val="accent2">
                  <a:lumMod val="50000"/>
                </a:schemeClr>
              </a:solidFill>
              <a:effectLst>
                <a:outerShdw blurRad="12700" dist="38100" dir="2700000" algn="tl" rotWithShape="0">
                  <a:schemeClr val="accent5">
                    <a:lumMod val="60000"/>
                    <a:lumOff val="40000"/>
                  </a:schemeClr>
                </a:outerShdw>
              </a:effectLst>
            </a:endParaRPr>
          </a:p>
        </p:txBody>
      </p:sp>
      <p:sp>
        <p:nvSpPr>
          <p:cNvPr id="29" name="Rectangle 28"/>
          <p:cNvSpPr/>
          <p:nvPr/>
        </p:nvSpPr>
        <p:spPr>
          <a:xfrm>
            <a:off x="6625885" y="4042288"/>
            <a:ext cx="954107" cy="923330"/>
          </a:xfrm>
          <a:prstGeom prst="rect">
            <a:avLst/>
          </a:prstGeom>
          <a:noFill/>
        </p:spPr>
        <p:txBody>
          <a:bodyPr wrap="none" lIns="91440" tIns="45720" rIns="91440" bIns="45720">
            <a:spAutoFit/>
          </a:bodyPr>
          <a:lstStyle/>
          <a:p>
            <a:pPr algn="ctr"/>
            <a:r>
              <a:rPr lang="ar-DZ" sz="5400" b="1" dirty="0" smtClean="0">
                <a:ln w="9525">
                  <a:solidFill>
                    <a:schemeClr val="bg1"/>
                  </a:solidFill>
                  <a:prstDash val="solid"/>
                </a:ln>
                <a:solidFill>
                  <a:schemeClr val="accent2">
                    <a:lumMod val="50000"/>
                  </a:schemeClr>
                </a:solidFill>
                <a:effectLst>
                  <a:outerShdw blurRad="12700" dist="38100" dir="2700000" algn="tl" rotWithShape="0">
                    <a:schemeClr val="accent5">
                      <a:lumMod val="60000"/>
                      <a:lumOff val="40000"/>
                    </a:schemeClr>
                  </a:outerShdw>
                </a:effectLst>
              </a:rPr>
              <a:t>02</a:t>
            </a:r>
            <a:endParaRPr lang="fr-FR" sz="5400" b="1" cap="none" spc="0" dirty="0">
              <a:ln w="9525">
                <a:solidFill>
                  <a:schemeClr val="bg1"/>
                </a:solidFill>
                <a:prstDash val="solid"/>
              </a:ln>
              <a:solidFill>
                <a:schemeClr val="accent2">
                  <a:lumMod val="50000"/>
                </a:schemeClr>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7260420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barn(inVertical)">
                                      <p:cBhvr>
                                        <p:cTn id="14" dur="500"/>
                                        <p:tgtEl>
                                          <p:spTgt spid="20"/>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barn(inVertical)">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barn(inVertical)">
                                      <p:cBhvr>
                                        <p:cTn id="2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animBg="1"/>
      <p:bldP spid="27" grpId="0" animBg="1"/>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2"/>
          <p:cNvSpPr txBox="1">
            <a:spLocks/>
          </p:cNvSpPr>
          <p:nvPr/>
        </p:nvSpPr>
        <p:spPr>
          <a:xfrm>
            <a:off x="2363374" y="716847"/>
            <a:ext cx="7659856"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1. مرحلة </a:t>
            </a:r>
            <a:r>
              <a:rPr lang="ar-DZ" sz="2400" dirty="0"/>
              <a:t>ما قبل الثورة الفرنسية (البرلمانات القضائية</a:t>
            </a:r>
            <a:r>
              <a:rPr lang="ar-DZ" sz="2400" dirty="0" smtClean="0"/>
              <a:t>) تميزت بـ:</a:t>
            </a:r>
            <a:endParaRPr lang="ar-DZ" sz="2400" dirty="0"/>
          </a:p>
        </p:txBody>
      </p:sp>
      <p:sp>
        <p:nvSpPr>
          <p:cNvPr id="14" name="Espace réservé du texte 2"/>
          <p:cNvSpPr txBox="1">
            <a:spLocks/>
          </p:cNvSpPr>
          <p:nvPr/>
        </p:nvSpPr>
        <p:spPr>
          <a:xfrm>
            <a:off x="10325685" y="2034079"/>
            <a:ext cx="1294231" cy="2539913"/>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مراحل </a:t>
            </a:r>
          </a:p>
          <a:p>
            <a:pPr rtl="1"/>
            <a:r>
              <a:rPr lang="ar-DZ" sz="2400" dirty="0" smtClean="0"/>
              <a:t>ما قبل </a:t>
            </a:r>
          </a:p>
          <a:p>
            <a:pPr rtl="1"/>
            <a:r>
              <a:rPr lang="ar-DZ" sz="2400" dirty="0" smtClean="0"/>
              <a:t>نشأة مجلس الدولة الفرنسي</a:t>
            </a:r>
            <a:endParaRPr lang="ar-DZ" sz="2400" dirty="0"/>
          </a:p>
        </p:txBody>
      </p:sp>
      <p:sp>
        <p:nvSpPr>
          <p:cNvPr id="16" name="Espace réservé du texte 2"/>
          <p:cNvSpPr txBox="1">
            <a:spLocks/>
          </p:cNvSpPr>
          <p:nvPr/>
        </p:nvSpPr>
        <p:spPr>
          <a:xfrm>
            <a:off x="323557" y="1292234"/>
            <a:ext cx="9256542" cy="1354484"/>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r>
              <a:rPr lang="ar-DZ" dirty="0" smtClean="0"/>
              <a:t>أ. </a:t>
            </a:r>
            <a:r>
              <a:rPr lang="ar-SA" dirty="0" smtClean="0"/>
              <a:t>مبدأ </a:t>
            </a:r>
            <a:r>
              <a:rPr lang="ar-SA" dirty="0"/>
              <a:t>عدم مسؤولية الإدارة، وخضوع الإدارة في معاملاتها مع الأفراد إلى القانون المدني</a:t>
            </a:r>
            <a:r>
              <a:rPr lang="ar-SA" dirty="0" smtClean="0"/>
              <a:t>.</a:t>
            </a:r>
            <a:endParaRPr lang="ar-DZ" dirty="0" smtClean="0"/>
          </a:p>
          <a:p>
            <a:r>
              <a:rPr lang="ar-DZ" dirty="0" smtClean="0"/>
              <a:t>ب. تدخل </a:t>
            </a:r>
            <a:r>
              <a:rPr lang="ar-SA" dirty="0" smtClean="0"/>
              <a:t>البرلمانات</a:t>
            </a:r>
            <a:r>
              <a:rPr lang="ar-DZ" dirty="0" smtClean="0"/>
              <a:t> </a:t>
            </a:r>
            <a:r>
              <a:rPr lang="fr-FR" dirty="0" smtClean="0"/>
              <a:t> Parlement</a:t>
            </a:r>
            <a:r>
              <a:rPr lang="ar-DZ" dirty="0" smtClean="0"/>
              <a:t> القضائية </a:t>
            </a:r>
            <a:r>
              <a:rPr lang="ar-SA" dirty="0" smtClean="0"/>
              <a:t>في </a:t>
            </a:r>
            <a:r>
              <a:rPr lang="ar-SA" dirty="0"/>
              <a:t>شؤون الإدارة، وعرقلة إصلاحاتها، التي كانت تتعارض </a:t>
            </a:r>
            <a:r>
              <a:rPr lang="ar-SA" dirty="0" smtClean="0"/>
              <a:t>مع </a:t>
            </a:r>
            <a:r>
              <a:rPr lang="ar-SA" dirty="0"/>
              <a:t>المصالح الشخصية لأعضائها الذين كانوا من النبلاء والإقطاعيين</a:t>
            </a:r>
            <a:r>
              <a:rPr lang="ar-SA" dirty="0" smtClean="0"/>
              <a:t>.</a:t>
            </a:r>
            <a:endParaRPr lang="fr-FR" dirty="0"/>
          </a:p>
        </p:txBody>
      </p:sp>
      <p:sp>
        <p:nvSpPr>
          <p:cNvPr id="17" name="Espace réservé du texte 2"/>
          <p:cNvSpPr txBox="1">
            <a:spLocks/>
          </p:cNvSpPr>
          <p:nvPr/>
        </p:nvSpPr>
        <p:spPr>
          <a:xfrm>
            <a:off x="2363374" y="3040614"/>
            <a:ext cx="7659856"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2. </a:t>
            </a:r>
            <a:r>
              <a:rPr lang="ar-SA" sz="2400" dirty="0" smtClean="0"/>
              <a:t>مرحلة </a:t>
            </a:r>
            <a:r>
              <a:rPr lang="ar-SA" sz="2400" dirty="0"/>
              <a:t>تجريم تدخل القضاء في شؤون الإدارة</a:t>
            </a:r>
            <a:r>
              <a:rPr lang="ar-DZ" sz="2400" dirty="0" smtClean="0"/>
              <a:t> تميزت بـ:</a:t>
            </a:r>
            <a:endParaRPr lang="ar-DZ" sz="2400" dirty="0"/>
          </a:p>
        </p:txBody>
      </p:sp>
      <p:sp>
        <p:nvSpPr>
          <p:cNvPr id="18" name="Espace réservé du texte 2"/>
          <p:cNvSpPr txBox="1">
            <a:spLocks/>
          </p:cNvSpPr>
          <p:nvPr/>
        </p:nvSpPr>
        <p:spPr>
          <a:xfrm>
            <a:off x="323557" y="3616001"/>
            <a:ext cx="9256542" cy="957991"/>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algn="r"/>
            <a:r>
              <a:rPr lang="ar-DZ" dirty="0" smtClean="0"/>
              <a:t>. </a:t>
            </a:r>
            <a:r>
              <a:rPr lang="ar-DZ" dirty="0"/>
              <a:t>إلغاء البرلمانات القضائية من خلال نص القانون 16أغسطس 1790 والذي جرّم أي تدخّل للقضاء في شؤون </a:t>
            </a:r>
            <a:r>
              <a:rPr lang="ar-DZ" dirty="0" smtClean="0"/>
              <a:t>الإدارة. </a:t>
            </a:r>
            <a:r>
              <a:rPr lang="ar-DZ" dirty="0"/>
              <a:t>تطبيقا لفهم رجال الثورة الخاص لمبدأ الفصل بين </a:t>
            </a:r>
            <a:r>
              <a:rPr lang="ar-DZ" dirty="0" smtClean="0"/>
              <a:t>السلطات.</a:t>
            </a:r>
          </a:p>
          <a:p>
            <a:pPr algn="r"/>
            <a:endParaRPr lang="fr-FR" dirty="0"/>
          </a:p>
        </p:txBody>
      </p:sp>
      <p:sp>
        <p:nvSpPr>
          <p:cNvPr id="19" name="Espace réservé du texte 2"/>
          <p:cNvSpPr txBox="1">
            <a:spLocks/>
          </p:cNvSpPr>
          <p:nvPr/>
        </p:nvSpPr>
        <p:spPr>
          <a:xfrm>
            <a:off x="2363374" y="4967888"/>
            <a:ext cx="7659856" cy="575387"/>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3. </a:t>
            </a:r>
            <a:r>
              <a:rPr lang="ar-DZ" sz="2400" dirty="0"/>
              <a:t>مرحلة الإدارة القاضية (الوزير القاضي</a:t>
            </a:r>
            <a:r>
              <a:rPr lang="ar-DZ" sz="2400" dirty="0" smtClean="0"/>
              <a:t>) تميزت بـ:</a:t>
            </a:r>
            <a:endParaRPr lang="ar-DZ" sz="2400" dirty="0"/>
          </a:p>
        </p:txBody>
      </p:sp>
      <p:sp>
        <p:nvSpPr>
          <p:cNvPr id="22" name="Espace réservé du texte 2"/>
          <p:cNvSpPr txBox="1">
            <a:spLocks/>
          </p:cNvSpPr>
          <p:nvPr/>
        </p:nvSpPr>
        <p:spPr>
          <a:xfrm>
            <a:off x="323557" y="5543275"/>
            <a:ext cx="9256542" cy="606299"/>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algn="r"/>
            <a:r>
              <a:rPr lang="ar-DZ" dirty="0" smtClean="0"/>
              <a:t>لجوء الأفراد إلى </a:t>
            </a:r>
            <a:r>
              <a:rPr lang="ar-DZ" dirty="0"/>
              <a:t>الإدارة </a:t>
            </a:r>
            <a:r>
              <a:rPr lang="ar-DZ" dirty="0" smtClean="0"/>
              <a:t>ممثلة </a:t>
            </a:r>
            <a:r>
              <a:rPr lang="ar-DZ" dirty="0"/>
              <a:t>في أعلى الهرم (الوزير</a:t>
            </a:r>
            <a:r>
              <a:rPr lang="ar-DZ" dirty="0" smtClean="0"/>
              <a:t>) لحل منازعاتهم مع الإدارة.</a:t>
            </a:r>
            <a:endParaRPr lang="fr-FR" dirty="0"/>
          </a:p>
        </p:txBody>
      </p:sp>
    </p:spTree>
    <p:extLst>
      <p:ext uri="{BB962C8B-B14F-4D97-AF65-F5344CB8AC3E}">
        <p14:creationId xmlns:p14="http://schemas.microsoft.com/office/powerpoint/2010/main" val="4058984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arn(inVertical)">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P spid="16" grpId="0" animBg="1"/>
      <p:bldP spid="17" grpId="0" animBg="1"/>
      <p:bldP spid="18" grpId="0" animBg="1"/>
      <p:bldP spid="19"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space réservé du texte 2"/>
          <p:cNvSpPr txBox="1">
            <a:spLocks/>
          </p:cNvSpPr>
          <p:nvPr/>
        </p:nvSpPr>
        <p:spPr>
          <a:xfrm>
            <a:off x="2475915" y="1718249"/>
            <a:ext cx="7659856" cy="405973"/>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1. </a:t>
            </a:r>
            <a:r>
              <a:rPr lang="ar-DZ" sz="2400" dirty="0"/>
              <a:t>مرحلة القضاء </a:t>
            </a:r>
            <a:r>
              <a:rPr lang="ar-DZ" sz="2400" dirty="0" smtClean="0"/>
              <a:t>المقيّد تميزت بـ:</a:t>
            </a:r>
            <a:endParaRPr lang="ar-DZ" sz="2400" dirty="0"/>
          </a:p>
        </p:txBody>
      </p:sp>
      <p:sp>
        <p:nvSpPr>
          <p:cNvPr id="21" name="Espace réservé du texte 2"/>
          <p:cNvSpPr txBox="1">
            <a:spLocks/>
          </p:cNvSpPr>
          <p:nvPr/>
        </p:nvSpPr>
        <p:spPr>
          <a:xfrm>
            <a:off x="10438226" y="1687067"/>
            <a:ext cx="1294231" cy="3156194"/>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endParaRPr lang="fr-FR" sz="2400" dirty="0" smtClean="0"/>
          </a:p>
          <a:p>
            <a:pPr rtl="1"/>
            <a:r>
              <a:rPr lang="ar-DZ" sz="2400" dirty="0" smtClean="0"/>
              <a:t>مراحل</a:t>
            </a:r>
            <a:endParaRPr lang="ar-DZ" sz="2400" dirty="0" smtClean="0"/>
          </a:p>
          <a:p>
            <a:pPr rtl="1"/>
            <a:r>
              <a:rPr lang="ar-DZ" sz="2400" dirty="0" smtClean="0"/>
              <a:t>نشأة مجلس الدولة الفرنسي</a:t>
            </a:r>
            <a:endParaRPr lang="ar-DZ" sz="2400" dirty="0"/>
          </a:p>
        </p:txBody>
      </p:sp>
      <p:sp>
        <p:nvSpPr>
          <p:cNvPr id="28" name="Espace réservé du texte 2"/>
          <p:cNvSpPr txBox="1">
            <a:spLocks/>
          </p:cNvSpPr>
          <p:nvPr/>
        </p:nvSpPr>
        <p:spPr>
          <a:xfrm>
            <a:off x="576775" y="2155405"/>
            <a:ext cx="9256542" cy="2203590"/>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algn="r"/>
            <a:r>
              <a:rPr lang="ar-DZ" dirty="0" smtClean="0"/>
              <a:t>أ. </a:t>
            </a:r>
            <a:r>
              <a:rPr lang="ar-DZ" dirty="0" err="1" smtClean="0"/>
              <a:t>دوراستشاري</a:t>
            </a:r>
            <a:r>
              <a:rPr lang="ar-DZ" dirty="0" smtClean="0"/>
              <a:t> أساسا لمجلس الدولة</a:t>
            </a:r>
          </a:p>
          <a:p>
            <a:pPr algn="r"/>
            <a:r>
              <a:rPr lang="ar-DZ" dirty="0" smtClean="0"/>
              <a:t>ب. دور ثانوي يتمثل في اقتراحه مشروع  </a:t>
            </a:r>
            <a:r>
              <a:rPr lang="ar-DZ" dirty="0"/>
              <a:t>حكم </a:t>
            </a:r>
            <a:r>
              <a:rPr lang="ar-DZ" dirty="0" smtClean="0"/>
              <a:t>بشأن المنازعات المحالة عليه؛ يعرض </a:t>
            </a:r>
            <a:r>
              <a:rPr lang="ar-DZ" dirty="0"/>
              <a:t>على رئيس الدولة للمصادقة </a:t>
            </a:r>
            <a:r>
              <a:rPr lang="ar-DZ" dirty="0" smtClean="0"/>
              <a:t>عليه.</a:t>
            </a:r>
          </a:p>
          <a:p>
            <a:pPr algn="r"/>
            <a:r>
              <a:rPr lang="ar-DZ" dirty="0" smtClean="0"/>
              <a:t>ج. </a:t>
            </a:r>
            <a:r>
              <a:rPr lang="ar-DZ" dirty="0"/>
              <a:t>مع مرور الزمن اكتسب اقتراحاته ومشاريعه ثقة سواء من طرف الأفراد أو من طرف السلطة التنفيذية؛ بحيث كانت تعتمد أغلب مشاريعه</a:t>
            </a:r>
            <a:endParaRPr lang="fr-FR" dirty="0"/>
          </a:p>
        </p:txBody>
      </p:sp>
      <p:sp>
        <p:nvSpPr>
          <p:cNvPr id="30" name="Espace réservé du texte 2"/>
          <p:cNvSpPr txBox="1">
            <a:spLocks/>
          </p:cNvSpPr>
          <p:nvPr/>
        </p:nvSpPr>
        <p:spPr>
          <a:xfrm>
            <a:off x="576775" y="4843260"/>
            <a:ext cx="9256542" cy="1782623"/>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pPr algn="r"/>
            <a:r>
              <a:rPr lang="ar-DZ" dirty="0" smtClean="0"/>
              <a:t>أ. مرّت </a:t>
            </a:r>
            <a:r>
              <a:rPr lang="ar-DZ" dirty="0"/>
              <a:t>فرنسا </a:t>
            </a:r>
            <a:r>
              <a:rPr lang="ar-DZ" dirty="0" smtClean="0"/>
              <a:t>بعدة </a:t>
            </a:r>
            <a:r>
              <a:rPr lang="ar-DZ" dirty="0"/>
              <a:t>تحولات </a:t>
            </a:r>
            <a:r>
              <a:rPr lang="ar-DZ" dirty="0" smtClean="0"/>
              <a:t>لم </a:t>
            </a:r>
            <a:r>
              <a:rPr lang="ar-DZ" dirty="0"/>
              <a:t>يكن مجلس الدولة بمنأى عنها، ومن بينها ثورة 1848، </a:t>
            </a:r>
            <a:r>
              <a:rPr lang="ar-DZ" dirty="0" smtClean="0"/>
              <a:t>ثم ثورة 1872 حيث </a:t>
            </a:r>
            <a:r>
              <a:rPr lang="ar-DZ" dirty="0"/>
              <a:t>منح اختصاص القضاء البات، بموجب قانون 24 ماي </a:t>
            </a:r>
            <a:r>
              <a:rPr lang="ar-DZ" dirty="0" smtClean="0"/>
              <a:t>1872.</a:t>
            </a:r>
          </a:p>
          <a:p>
            <a:pPr algn="r"/>
            <a:r>
              <a:rPr lang="ar-DZ" dirty="0" smtClean="0"/>
              <a:t>ب. التخلي عن نظرية الوزير القاضي حيث أعطى مجلس الدولة لنفسه اختصاص الولاية العامة بنظر المنازعات </a:t>
            </a:r>
            <a:r>
              <a:rPr lang="ar-DZ" dirty="0" err="1" smtClean="0"/>
              <a:t>الأدارية</a:t>
            </a:r>
            <a:r>
              <a:rPr lang="ar-DZ" dirty="0" smtClean="0"/>
              <a:t> سنة 1889 بمناسبة حكمه في قضية </a:t>
            </a:r>
            <a:r>
              <a:rPr lang="fr-FR" dirty="0" smtClean="0"/>
              <a:t>CADOT</a:t>
            </a:r>
            <a:endParaRPr lang="ar-DZ" dirty="0" smtClean="0"/>
          </a:p>
          <a:p>
            <a:pPr algn="r"/>
            <a:endParaRPr lang="fr-FR" dirty="0"/>
          </a:p>
        </p:txBody>
      </p:sp>
      <p:sp>
        <p:nvSpPr>
          <p:cNvPr id="31" name="Espace réservé du texte 2"/>
          <p:cNvSpPr txBox="1">
            <a:spLocks/>
          </p:cNvSpPr>
          <p:nvPr/>
        </p:nvSpPr>
        <p:spPr>
          <a:xfrm>
            <a:off x="576775" y="332582"/>
            <a:ext cx="9256542" cy="1354484"/>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defPPr>
              <a:defRPr lang="en-US"/>
            </a:defPPr>
            <a:lvl1pPr indent="0" algn="ctr" rtl="1">
              <a:spcBef>
                <a:spcPts val="1000"/>
              </a:spcBef>
              <a:spcAft>
                <a:spcPts val="0"/>
              </a:spcAft>
              <a:buClr>
                <a:schemeClr val="bg2">
                  <a:lumMod val="40000"/>
                  <a:lumOff val="60000"/>
                </a:schemeClr>
              </a:buClr>
              <a:buSzPct val="80000"/>
              <a:buFont typeface="Wingdings 3" charset="2"/>
              <a:buNone/>
              <a:defRPr sz="2400" b="1" i="0">
                <a:latin typeface="+mn-lt"/>
                <a:ea typeface="+mn-ea"/>
                <a:cs typeface="+mn-cs"/>
              </a:defRPr>
            </a:lvl1pPr>
            <a:lvl2pPr marL="742950" indent="-285750">
              <a:spcBef>
                <a:spcPts val="1000"/>
              </a:spcBef>
              <a:spcAft>
                <a:spcPts val="0"/>
              </a:spcAft>
              <a:buClr>
                <a:schemeClr val="bg2">
                  <a:lumMod val="40000"/>
                  <a:lumOff val="60000"/>
                </a:schemeClr>
              </a:buClr>
              <a:buSzPct val="80000"/>
              <a:buFont typeface="Wingdings 3" charset="2"/>
              <a:buChar char=""/>
              <a:defRPr b="0" i="0">
                <a:latin typeface="+mn-lt"/>
                <a:ea typeface="+mn-ea"/>
                <a:cs typeface="+mn-cs"/>
              </a:defRPr>
            </a:lvl2pPr>
            <a:lvl3pPr marL="1143000" indent="-228600">
              <a:spcBef>
                <a:spcPts val="1000"/>
              </a:spcBef>
              <a:spcAft>
                <a:spcPts val="0"/>
              </a:spcAft>
              <a:buClr>
                <a:schemeClr val="bg2">
                  <a:lumMod val="40000"/>
                  <a:lumOff val="60000"/>
                </a:schemeClr>
              </a:buClr>
              <a:buSzPct val="80000"/>
              <a:buFont typeface="Wingdings 3" charset="2"/>
              <a:buChar char=""/>
              <a:defRPr sz="1600" b="0" i="0">
                <a:latin typeface="+mn-lt"/>
                <a:ea typeface="+mn-ea"/>
                <a:cs typeface="+mn-cs"/>
              </a:defRPr>
            </a:lvl3pPr>
            <a:lvl4pPr marL="1600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4pPr>
            <a:lvl5pPr marL="20574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5pPr>
            <a:lvl6pPr marL="2506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6pPr>
            <a:lvl7pPr marL="29718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7pPr>
            <a:lvl8pPr marL="34290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8pPr>
            <a:lvl9pPr marL="3886200" indent="-228600">
              <a:spcBef>
                <a:spcPts val="1000"/>
              </a:spcBef>
              <a:spcAft>
                <a:spcPts val="0"/>
              </a:spcAft>
              <a:buClr>
                <a:schemeClr val="bg2">
                  <a:lumMod val="40000"/>
                  <a:lumOff val="60000"/>
                </a:schemeClr>
              </a:buClr>
              <a:buSzPct val="80000"/>
              <a:buFont typeface="Wingdings 3" charset="2"/>
              <a:buChar char=""/>
              <a:defRPr sz="1400" b="0" i="0">
                <a:latin typeface="+mn-lt"/>
                <a:ea typeface="+mn-ea"/>
                <a:cs typeface="+mn-cs"/>
              </a:defRPr>
            </a:lvl9pPr>
          </a:lstStyle>
          <a:p>
            <a:r>
              <a:rPr lang="ar-DZ" dirty="0"/>
              <a:t>في السنة الثامنة للثورة سنة 1797 </a:t>
            </a:r>
            <a:r>
              <a:rPr lang="ar-DZ" dirty="0" smtClean="0"/>
              <a:t>دستور </a:t>
            </a:r>
            <a:r>
              <a:rPr lang="ar-DZ" dirty="0"/>
              <a:t>السنة الثامنة، والذي تضمّن إنشاء مجلس الدولة </a:t>
            </a:r>
            <a:r>
              <a:rPr lang="ar-DZ" dirty="0" smtClean="0"/>
              <a:t>تمثلت </a:t>
            </a:r>
            <a:r>
              <a:rPr lang="ar-DZ" dirty="0"/>
              <a:t>اختصاصاته بشكل أساسي في تقديم الاستشارة إلى الملك ولم يكن دوره قضائيا. كما أنشئت أيضا مجالس الأقاليم التي كان أيضا دورها استشاريا على غرار دور مجلس الدولة.</a:t>
            </a:r>
            <a:endParaRPr lang="fr-FR" dirty="0"/>
          </a:p>
        </p:txBody>
      </p:sp>
      <p:sp>
        <p:nvSpPr>
          <p:cNvPr id="32" name="Espace réservé du texte 2"/>
          <p:cNvSpPr txBox="1">
            <a:spLocks/>
          </p:cNvSpPr>
          <p:nvPr/>
        </p:nvSpPr>
        <p:spPr>
          <a:xfrm>
            <a:off x="2475915" y="4377040"/>
            <a:ext cx="7659856" cy="448175"/>
          </a:xfrm>
          <a:prstGeom prst="rect">
            <a:avLst/>
          </a:prstGeom>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defPPr>
              <a:defRPr lang="en-US"/>
            </a:defPPr>
            <a:lvl1pPr indent="0" algn="ctr" defTabSz="914400">
              <a:lnSpc>
                <a:spcPct val="90000"/>
              </a:lnSpc>
              <a:spcBef>
                <a:spcPts val="1000"/>
              </a:spcBef>
              <a:buFont typeface="Arial" panose="020B0604020202020204" pitchFamily="34" charset="0"/>
              <a:buNone/>
              <a:defRPr sz="2800" b="1" baseline="0">
                <a:solidFill>
                  <a:schemeClr val="accent2">
                    <a:lumMod val="50000"/>
                  </a:schemeClr>
                </a:solidFill>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pPr rtl="1"/>
            <a:r>
              <a:rPr lang="ar-DZ" sz="2400" dirty="0" smtClean="0"/>
              <a:t>2. </a:t>
            </a:r>
            <a:r>
              <a:rPr lang="ar-DZ" sz="2400" dirty="0"/>
              <a:t>مرحلة القضاء </a:t>
            </a:r>
            <a:r>
              <a:rPr lang="ar-DZ" sz="2400" dirty="0" smtClean="0"/>
              <a:t>البات تميزت بـ:</a:t>
            </a:r>
            <a:endParaRPr lang="ar-DZ" sz="2400" dirty="0"/>
          </a:p>
        </p:txBody>
      </p:sp>
    </p:spTree>
    <p:extLst>
      <p:ext uri="{BB962C8B-B14F-4D97-AF65-F5344CB8AC3E}">
        <p14:creationId xmlns:p14="http://schemas.microsoft.com/office/powerpoint/2010/main" val="25701244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arn(inVertical)">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barn(inVertical)">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barn(inVertical)">
                                      <p:cBhvr>
                                        <p:cTn id="27" dur="500"/>
                                        <p:tgtEl>
                                          <p:spTgt spid="3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barn(inVertical)">
                                      <p:cBhvr>
                                        <p:cTn id="3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8" grpId="0" animBg="1"/>
      <p:bldP spid="30" grpId="0" animBg="1"/>
      <p:bldP spid="31" grpId="0" animBg="1"/>
      <p:bldP spid="3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380</TotalTime>
  <Words>964</Words>
  <Application>Microsoft Office PowerPoint</Application>
  <PresentationFormat>Grand écran</PresentationFormat>
  <Paragraphs>105</Paragraphs>
  <Slides>11</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Arial</vt:lpstr>
      <vt:lpstr>Calibri</vt:lpstr>
      <vt:lpstr>Century Gothic</vt:lpstr>
      <vt:lpstr>Microsoft Uighur</vt:lpstr>
      <vt:lpstr>Times New Roman</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DELL</cp:lastModifiedBy>
  <cp:revision>67</cp:revision>
  <dcterms:created xsi:type="dcterms:W3CDTF">2020-11-30T17:02:19Z</dcterms:created>
  <dcterms:modified xsi:type="dcterms:W3CDTF">2020-12-06T18:33:37Z</dcterms:modified>
</cp:coreProperties>
</file>