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8F5C4-9FB6-40D4-AA9B-F65A571D0B52}" type="datetimeFigureOut">
              <a:rPr lang="fr-FR" smtClean="0"/>
              <a:t>18/03/2022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C7F89-FC0C-4C5F-804F-51779BC730D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0941-FDEC-4AC2-ADF4-49AD9F5D7989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0AFE9-0BDB-4259-82B3-7FAB8FB71DE7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7137-199B-40C6-A3FD-5721590F87C1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400C-AB02-48E3-A93F-2D8865446301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AE00-65E7-44E5-927B-0FE6CE05E9EE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82BE-6BBE-46F8-99D4-F091741F7080}" type="datetime1">
              <a:rPr lang="fr-FR" smtClean="0"/>
              <a:t>18/03/2022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C183-76A6-4250-869C-B9D851CC8BF0}" type="datetime1">
              <a:rPr lang="fr-FR" smtClean="0"/>
              <a:t>18/03/2022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B900-2925-4A89-A93A-54232A2E589D}" type="datetime1">
              <a:rPr lang="fr-FR" smtClean="0"/>
              <a:t>18/03/2022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0E06-B374-4320-AC17-9336C551EAEF}" type="datetime1">
              <a:rPr lang="fr-FR" smtClean="0"/>
              <a:t>18/03/2022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F64E-3E78-49BF-9FAD-41C15050CE00}" type="datetime1">
              <a:rPr lang="fr-FR" smtClean="0"/>
              <a:t>18/03/2022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5060-ADDD-43FF-BC6B-9A1730C4559C}" type="datetime1">
              <a:rPr lang="fr-FR" smtClean="0"/>
              <a:t>18/03/2022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97DD7-BD00-4B61-AB69-C845AFFEF912}" type="datetime1">
              <a:rPr lang="fr-FR" smtClean="0"/>
              <a:t>18/03/2022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0939-198E-4D83-9907-8E227C2873C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9" name="Rectangle 8"/>
          <p:cNvSpPr/>
          <p:nvPr/>
        </p:nvSpPr>
        <p:spPr>
          <a:xfrm>
            <a:off x="0" y="764704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1. Source de l’énergie éolienne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L’énergie éolienne est l’énergie du vent, elle est </a:t>
            </a:r>
            <a:r>
              <a:rPr lang="fr-FR" sz="2600" dirty="0">
                <a:latin typeface="Cambria" pitchFamily="18" charset="0"/>
              </a:rPr>
              <a:t>produite à partir de </a:t>
            </a:r>
            <a:r>
              <a:rPr lang="fr-FR" sz="2600" dirty="0" smtClean="0">
                <a:latin typeface="Cambria" pitchFamily="18" charset="0"/>
              </a:rPr>
              <a:t>l’action du </a:t>
            </a:r>
            <a:r>
              <a:rPr lang="fr-FR" sz="2600" dirty="0">
                <a:latin typeface="Cambria" pitchFamily="18" charset="0"/>
              </a:rPr>
              <a:t>vent sur les pales d'une éolienne. Lorsque le vent se met à souffler, </a:t>
            </a:r>
            <a:r>
              <a:rPr lang="fr-FR" sz="2600" dirty="0" smtClean="0">
                <a:latin typeface="Cambria" pitchFamily="18" charset="0"/>
              </a:rPr>
              <a:t> il génère une forces sur les </a:t>
            </a:r>
            <a:r>
              <a:rPr lang="fr-FR" sz="2600" dirty="0">
                <a:latin typeface="Cambria" pitchFamily="18" charset="0"/>
              </a:rPr>
              <a:t>pales </a:t>
            </a:r>
            <a:r>
              <a:rPr lang="fr-FR" sz="2600" dirty="0" smtClean="0">
                <a:latin typeface="Cambria" pitchFamily="18" charset="0"/>
              </a:rPr>
              <a:t>entraînant la </a:t>
            </a:r>
            <a:r>
              <a:rPr lang="fr-FR" sz="2600" dirty="0">
                <a:latin typeface="Cambria" pitchFamily="18" charset="0"/>
              </a:rPr>
              <a:t>rotation </a:t>
            </a:r>
            <a:r>
              <a:rPr lang="fr-FR" sz="2600" dirty="0" smtClean="0">
                <a:latin typeface="Cambria" pitchFamily="18" charset="0"/>
              </a:rPr>
              <a:t>de l’arbre de la machine, ensuite, la rotation de la génératrice qui produit de l’énergie électrique (Fig. 1). </a:t>
            </a:r>
            <a:endParaRPr lang="fr-FR" sz="2600" dirty="0">
              <a:latin typeface="Cambri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7147" y="3140968"/>
            <a:ext cx="755332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4644008" y="6488668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Cambria" pitchFamily="18" charset="0"/>
              </a:rPr>
              <a:t>Fig. 1</a:t>
            </a:r>
            <a:endParaRPr lang="fr-FR" sz="2400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628800"/>
            <a:ext cx="56886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7" name="Rectangle 6"/>
          <p:cNvSpPr/>
          <p:nvPr/>
        </p:nvSpPr>
        <p:spPr>
          <a:xfrm>
            <a:off x="0" y="764704"/>
            <a:ext cx="48077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2. Classification </a:t>
            </a:r>
            <a:r>
              <a:rPr lang="fr-FR" sz="2600" b="1" dirty="0">
                <a:solidFill>
                  <a:srgbClr val="FF0000"/>
                </a:solidFill>
                <a:latin typeface="Cambria" pitchFamily="18" charset="0"/>
              </a:rPr>
              <a:t>des éoliennes </a:t>
            </a:r>
            <a:endParaRPr lang="fr-FR" sz="2600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24744"/>
            <a:ext cx="76056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Eoliennes à axe horizontal (plus utilisées) (Fig. 2) </a:t>
            </a:r>
            <a:endParaRPr lang="fr-FR" sz="2600" dirty="0"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8927" y="1566737"/>
            <a:ext cx="36894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Eoliennes à axe vertical</a:t>
            </a:r>
            <a:endParaRPr lang="fr-FR" sz="2600" dirty="0"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9065" y="6353907"/>
            <a:ext cx="9188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500" dirty="0" smtClean="0">
                <a:latin typeface="Cambria" pitchFamily="18" charset="0"/>
              </a:rPr>
              <a:t>Fig. 2</a:t>
            </a:r>
            <a:endParaRPr lang="fr-FR" sz="25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6" name="Rectangle 5"/>
          <p:cNvSpPr/>
          <p:nvPr/>
        </p:nvSpPr>
        <p:spPr>
          <a:xfrm>
            <a:off x="326" y="764704"/>
            <a:ext cx="31110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2. Energie éolienne</a:t>
            </a:r>
            <a:endParaRPr lang="fr-FR" sz="26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08365"/>
            <a:ext cx="73775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L’énergie éolienne cinétique d’une masse du vent </a:t>
            </a:r>
            <a:endParaRPr lang="fr-FR" sz="26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125963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2188947"/>
            <a:ext cx="84778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La puissance disponible sur une surface </a:t>
            </a:r>
            <a:r>
              <a:rPr lang="fr-FR" sz="2600" i="1" dirty="0" smtClean="0">
                <a:latin typeface="Cambria" pitchFamily="18" charset="0"/>
              </a:rPr>
              <a:t>S </a:t>
            </a:r>
            <a:r>
              <a:rPr lang="fr-FR" sz="2600" dirty="0" smtClean="0">
                <a:latin typeface="Cambria" pitchFamily="18" charset="0"/>
              </a:rPr>
              <a:t> d’une éolienne</a:t>
            </a:r>
            <a:endParaRPr lang="fr-FR" sz="2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912"/>
            <a:ext cx="156177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0" y="3284984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La puissance récupérable sur une surface </a:t>
            </a:r>
            <a:r>
              <a:rPr lang="fr-FR" sz="2600" i="1" dirty="0" smtClean="0">
                <a:latin typeface="Cambria" pitchFamily="18" charset="0"/>
              </a:rPr>
              <a:t>S </a:t>
            </a:r>
            <a:r>
              <a:rPr lang="fr-FR" sz="2600" dirty="0" smtClean="0">
                <a:latin typeface="Cambria" pitchFamily="18" charset="0"/>
              </a:rPr>
              <a:t>d’une éolienne</a:t>
            </a:r>
            <a:endParaRPr lang="fr-FR" sz="2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21596"/>
            <a:ext cx="2267744" cy="64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22367" y="4542355"/>
            <a:ext cx="360040" cy="47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4437112"/>
            <a:ext cx="42402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dirty="0" smtClean="0">
                <a:latin typeface="Cambria" pitchFamily="18" charset="0"/>
              </a:rPr>
              <a:t>- Le coefficient de puissance </a:t>
            </a:r>
            <a:endParaRPr lang="fr-FR" sz="2600" dirty="0"/>
          </a:p>
        </p:txBody>
      </p:sp>
      <p:sp>
        <p:nvSpPr>
          <p:cNvPr id="16" name="Rectangle 15"/>
          <p:cNvSpPr/>
          <p:nvPr/>
        </p:nvSpPr>
        <p:spPr>
          <a:xfrm>
            <a:off x="0" y="5013176"/>
            <a:ext cx="928010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fr-FR" sz="2600" dirty="0" smtClean="0">
                <a:latin typeface="Cambria" pitchFamily="18" charset="0"/>
              </a:rPr>
              <a:t>Le coefficient de puissance maximal est appelé le coefficient de</a:t>
            </a:r>
          </a:p>
          <a:p>
            <a:r>
              <a:rPr lang="fr-FR" sz="2600" dirty="0" smtClean="0">
                <a:latin typeface="Cambria" pitchFamily="18" charset="0"/>
              </a:rPr>
              <a:t> </a:t>
            </a:r>
            <a:r>
              <a:rPr lang="fr-FR" sz="2600" dirty="0" err="1" smtClean="0">
                <a:latin typeface="Cambria" pitchFamily="18" charset="0"/>
              </a:rPr>
              <a:t>Betz</a:t>
            </a:r>
            <a:r>
              <a:rPr lang="fr-FR" sz="2600" dirty="0" smtClean="0">
                <a:latin typeface="Cambria" pitchFamily="18" charset="0"/>
              </a:rPr>
              <a:t> </a:t>
            </a:r>
            <a:endParaRPr lang="fr-FR" sz="26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5877272"/>
            <a:ext cx="3816424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4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3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801542"/>
            <a:ext cx="44538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4. Rendement des éoliennes</a:t>
            </a:r>
            <a:endParaRPr lang="fr-FR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5</a:t>
            </a:fld>
            <a:endParaRPr lang="fr-FR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764704"/>
            <a:ext cx="9144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Une turbine d’une seule pale nécessite un contre poids. Pour une turbine à deux pales, des vibrations cycliques importantes peuvent apparaître lorsque la nacelle cherche à suivre le vent . Les éoliennes multi-pales ont un couple de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fr-FR" sz="28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marrage faible, elles sont con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ues pour le pompage d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eau et l</a:t>
            </a:r>
            <a:r>
              <a:rPr lang="fr-FR" sz="2800" dirty="0"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irrigation des terres cultiv</a:t>
            </a:r>
            <a:r>
              <a:rPr lang="fr-FR" sz="2800" dirty="0" smtClean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</a:t>
            </a:r>
            <a:endParaRPr kumimoji="0" lang="fr-F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pic>
        <p:nvPicPr>
          <p:cNvPr id="17409" name="Imag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80928"/>
            <a:ext cx="6300192" cy="4077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-27384"/>
            <a:ext cx="84969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56248" y="188640"/>
            <a:ext cx="29758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</a:rPr>
              <a:t>L’énergie éolienne</a:t>
            </a:r>
            <a:endParaRPr lang="fr-FR" sz="26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0939-198E-4D83-9907-8E227C2873CD}" type="slidenum">
              <a:rPr lang="fr-FR" smtClean="0"/>
              <a:t>6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764704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5. Les </a:t>
            </a:r>
            <a:r>
              <a:rPr lang="fr-FR" sz="2600" b="1" dirty="0">
                <a:solidFill>
                  <a:srgbClr val="FF0000"/>
                </a:solidFill>
                <a:latin typeface="Cambria" pitchFamily="18" charset="0"/>
              </a:rPr>
              <a:t>avantages </a:t>
            </a:r>
            <a:r>
              <a:rPr lang="fr-FR" sz="2600" b="1" dirty="0" smtClean="0">
                <a:solidFill>
                  <a:srgbClr val="FF0000"/>
                </a:solidFill>
                <a:latin typeface="Cambria" pitchFamily="18" charset="0"/>
              </a:rPr>
              <a:t> et les inconvénients de </a:t>
            </a:r>
            <a:r>
              <a:rPr lang="fr-FR" sz="2600" b="1" dirty="0">
                <a:solidFill>
                  <a:srgbClr val="FF0000"/>
                </a:solidFill>
                <a:latin typeface="Cambria" pitchFamily="18" charset="0"/>
              </a:rPr>
              <a:t>l’énergie éolienne</a:t>
            </a:r>
            <a:r>
              <a:rPr lang="fr-FR" b="1" dirty="0"/>
              <a:t> </a:t>
            </a:r>
          </a:p>
          <a:p>
            <a:pPr algn="just"/>
            <a:r>
              <a:rPr lang="fr-FR" sz="2600" b="1" dirty="0" smtClean="0">
                <a:latin typeface="Cambria" pitchFamily="18" charset="0"/>
              </a:rPr>
              <a:t>Les avantages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 - Une </a:t>
            </a:r>
            <a:r>
              <a:rPr lang="fr-FR" sz="2600" dirty="0">
                <a:latin typeface="Cambria" pitchFamily="18" charset="0"/>
              </a:rPr>
              <a:t>source d’énergie </a:t>
            </a:r>
            <a:r>
              <a:rPr lang="fr-FR" sz="2600" dirty="0" smtClean="0">
                <a:latin typeface="Cambria" pitchFamily="18" charset="0"/>
              </a:rPr>
              <a:t>renouvelable, propre, inépuisable. </a:t>
            </a:r>
            <a:endParaRPr lang="fr-FR" sz="2600" dirty="0">
              <a:latin typeface="Cambria" pitchFamily="18" charset="0"/>
            </a:endParaRPr>
          </a:p>
          <a:p>
            <a:pPr algn="just"/>
            <a:r>
              <a:rPr lang="fr-FR" sz="2600" dirty="0" smtClean="0">
                <a:latin typeface="Cambria" pitchFamily="18" charset="0"/>
              </a:rPr>
              <a:t> - Le </a:t>
            </a:r>
            <a:r>
              <a:rPr lang="fr-FR" sz="2600" dirty="0">
                <a:latin typeface="Cambria" pitchFamily="18" charset="0"/>
              </a:rPr>
              <a:t>terrain sous l’éolienne reste </a:t>
            </a:r>
            <a:r>
              <a:rPr lang="fr-FR" sz="2600" dirty="0" smtClean="0">
                <a:latin typeface="Cambria" pitchFamily="18" charset="0"/>
              </a:rPr>
              <a:t>exploitable.</a:t>
            </a:r>
            <a:endParaRPr lang="fr-FR" sz="2600" dirty="0">
              <a:latin typeface="Cambria" pitchFamily="18" charset="0"/>
            </a:endParaRPr>
          </a:p>
          <a:p>
            <a:pPr algn="just"/>
            <a:r>
              <a:rPr lang="fr-FR" sz="2600" dirty="0" smtClean="0">
                <a:latin typeface="Cambria" pitchFamily="18" charset="0"/>
              </a:rPr>
              <a:t> - Peuvent </a:t>
            </a:r>
            <a:r>
              <a:rPr lang="fr-FR" sz="2600" dirty="0">
                <a:latin typeface="Cambria" pitchFamily="18" charset="0"/>
              </a:rPr>
              <a:t>être adaptées à des milieux urbains</a:t>
            </a:r>
          </a:p>
          <a:p>
            <a:pPr algn="just"/>
            <a:r>
              <a:rPr lang="fr-FR" sz="2600" b="1" dirty="0" smtClean="0">
                <a:latin typeface="Cambria" pitchFamily="18" charset="0"/>
              </a:rPr>
              <a:t>Les </a:t>
            </a:r>
            <a:r>
              <a:rPr lang="fr-FR" sz="2600" b="1" dirty="0">
                <a:latin typeface="Cambria" pitchFamily="18" charset="0"/>
              </a:rPr>
              <a:t>inconvénients 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- Le </a:t>
            </a:r>
            <a:r>
              <a:rPr lang="fr-FR" sz="2600" dirty="0">
                <a:latin typeface="Cambria" pitchFamily="18" charset="0"/>
              </a:rPr>
              <a:t>vent n’est pas une source d’énergie </a:t>
            </a:r>
            <a:r>
              <a:rPr lang="fr-FR" sz="2600" dirty="0" smtClean="0">
                <a:latin typeface="Cambria" pitchFamily="18" charset="0"/>
              </a:rPr>
              <a:t>constante (variable).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- Pas </a:t>
            </a:r>
            <a:r>
              <a:rPr lang="fr-FR" sz="2600" dirty="0">
                <a:latin typeface="Cambria" pitchFamily="18" charset="0"/>
              </a:rPr>
              <a:t>de vent, pas de production d’électricité.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- Certaines </a:t>
            </a:r>
            <a:r>
              <a:rPr lang="fr-FR" sz="2600" dirty="0">
                <a:latin typeface="Cambria" pitchFamily="18" charset="0"/>
              </a:rPr>
              <a:t>éoliennes sont bruyantes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- </a:t>
            </a:r>
            <a:r>
              <a:rPr lang="fr-FR" sz="2600" dirty="0" smtClean="0">
                <a:latin typeface="Cambria" pitchFamily="18" charset="0"/>
              </a:rPr>
              <a:t>la vue d’une éolienne dans le paysage n’est pas apprécie.</a:t>
            </a:r>
            <a:endParaRPr lang="fr-FR" sz="2600" dirty="0">
              <a:latin typeface="Cambria" pitchFamily="18" charset="0"/>
            </a:endParaRPr>
          </a:p>
          <a:p>
            <a:pPr algn="just"/>
            <a:r>
              <a:rPr lang="fr-FR" sz="2600" dirty="0" smtClean="0">
                <a:latin typeface="Cambria" pitchFamily="18" charset="0"/>
              </a:rPr>
              <a:t>- Les </a:t>
            </a:r>
            <a:r>
              <a:rPr lang="fr-FR" sz="2600" dirty="0">
                <a:latin typeface="Cambria" pitchFamily="18" charset="0"/>
              </a:rPr>
              <a:t>éoliennes peuvent être dangereuses pour la faune </a:t>
            </a:r>
            <a:r>
              <a:rPr lang="fr-FR" sz="2600" dirty="0" smtClean="0">
                <a:latin typeface="Cambria" pitchFamily="18" charset="0"/>
              </a:rPr>
              <a:t>sauvage</a:t>
            </a:r>
            <a:endParaRPr lang="fr-FR" sz="2600" dirty="0">
              <a:latin typeface="Cambria" pitchFamily="18" charset="0"/>
            </a:endParaRPr>
          </a:p>
          <a:p>
            <a:pPr algn="just"/>
            <a:r>
              <a:rPr lang="fr-FR" sz="2600" dirty="0" smtClean="0">
                <a:latin typeface="Cambria" pitchFamily="18" charset="0"/>
              </a:rPr>
              <a:t>- Implanter </a:t>
            </a:r>
            <a:r>
              <a:rPr lang="fr-FR" sz="2600" dirty="0">
                <a:latin typeface="Cambria" pitchFamily="18" charset="0"/>
              </a:rPr>
              <a:t>massivement des éoliennes est compliqué puisque les zones intéressantes sont limitées.</a:t>
            </a:r>
          </a:p>
          <a:p>
            <a:pPr algn="just"/>
            <a:r>
              <a:rPr lang="fr-FR" sz="2600" dirty="0" smtClean="0">
                <a:latin typeface="Cambria" pitchFamily="18" charset="0"/>
              </a:rPr>
              <a:t>- Les </a:t>
            </a:r>
            <a:r>
              <a:rPr lang="fr-FR" sz="2600" dirty="0">
                <a:latin typeface="Cambria" pitchFamily="18" charset="0"/>
              </a:rPr>
              <a:t>coûts pour les particuliers qui veulent installer une éolienne restent importants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344</Words>
  <Application>Microsoft Office PowerPoint</Application>
  <PresentationFormat>Affichage à l'écran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ZERGANE</dc:creator>
  <cp:lastModifiedBy>ZERGANE</cp:lastModifiedBy>
  <cp:revision>31</cp:revision>
  <dcterms:created xsi:type="dcterms:W3CDTF">2022-03-18T10:13:09Z</dcterms:created>
  <dcterms:modified xsi:type="dcterms:W3CDTF">2022-03-18T21:44:22Z</dcterms:modified>
</cp:coreProperties>
</file>