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7"/>
  </p:notesMasterIdLst>
  <p:sldIdLst>
    <p:sldId id="256" r:id="rId2"/>
    <p:sldId id="357" r:id="rId3"/>
    <p:sldId id="257" r:id="rId4"/>
    <p:sldId id="258" r:id="rId5"/>
    <p:sldId id="260" r:id="rId6"/>
    <p:sldId id="358" r:id="rId7"/>
    <p:sldId id="261" r:id="rId8"/>
    <p:sldId id="262" r:id="rId9"/>
    <p:sldId id="359" r:id="rId10"/>
    <p:sldId id="263" r:id="rId11"/>
    <p:sldId id="361" r:id="rId12"/>
    <p:sldId id="285" r:id="rId13"/>
    <p:sldId id="360" r:id="rId14"/>
    <p:sldId id="287" r:id="rId15"/>
    <p:sldId id="363" r:id="rId16"/>
    <p:sldId id="288" r:id="rId17"/>
    <p:sldId id="312" r:id="rId18"/>
    <p:sldId id="362" r:id="rId19"/>
    <p:sldId id="327" r:id="rId20"/>
    <p:sldId id="328" r:id="rId21"/>
    <p:sldId id="329" r:id="rId22"/>
    <p:sldId id="330" r:id="rId23"/>
    <p:sldId id="334" r:id="rId24"/>
    <p:sldId id="338" r:id="rId25"/>
    <p:sldId id="342" r:id="rId26"/>
    <p:sldId id="346" r:id="rId27"/>
    <p:sldId id="347" r:id="rId28"/>
    <p:sldId id="349" r:id="rId29"/>
    <p:sldId id="353" r:id="rId30"/>
    <p:sldId id="371" r:id="rId31"/>
    <p:sldId id="364" r:id="rId32"/>
    <p:sldId id="365" r:id="rId33"/>
    <p:sldId id="366" r:id="rId34"/>
    <p:sldId id="367" r:id="rId35"/>
    <p:sldId id="370"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186" y="1326"/>
      </p:cViewPr>
      <p:guideLst>
        <p:guide orient="horz" pos="2160"/>
        <p:guide pos="2880"/>
      </p:guideLst>
    </p:cSldViewPr>
  </p:slideViewPr>
  <p:outlineViewPr>
    <p:cViewPr>
      <p:scale>
        <a:sx n="33" d="100"/>
        <a:sy n="33" d="100"/>
      </p:scale>
      <p:origin x="0" y="861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6D79F-4F07-403E-86FE-E604A87387FD}" type="datetimeFigureOut">
              <a:rPr lang="fr-FR" smtClean="0"/>
              <a:pPr/>
              <a:t>12/02/2019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D061E-2B6B-41C2-9421-0619CC26DAD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83D061E-2B6B-41C2-9421-0619CC26DAD8}"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Cliquez pour modifier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35833-DB67-43CF-90E8-C0811D30776F}" type="slidenum">
              <a:rPr lang="fr-FR" smtClean="0"/>
              <a:pPr/>
              <a:t>‹N°›</a:t>
            </a:fld>
            <a:endParaRPr lang="fr-F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35833-DB67-43CF-90E8-C0811D30776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5" name="Espace réservé du pied de page 4"/>
          <p:cNvSpPr>
            <a:spLocks noGrp="1"/>
          </p:cNvSpPr>
          <p:nvPr>
            <p:ph type="ftr" sz="quarter" idx="11"/>
          </p:nvPr>
        </p:nvSpPr>
        <p:spPr>
          <a:xfrm>
            <a:off x="2640597" y="6377459"/>
            <a:ext cx="3836404"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E2C35833-DB67-43CF-90E8-C0811D30776F}"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2"/>
          <p:cNvSpPr>
            <a:spLocks noGrp="1"/>
          </p:cNvSpPr>
          <p:nvPr>
            <p:ph type="body"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35833-DB67-43CF-90E8-C0811D30776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35833-DB67-43CF-90E8-C0811D30776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C35833-DB67-43CF-90E8-C0811D30776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C35833-DB67-43CF-90E8-C0811D30776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C35833-DB67-43CF-90E8-C0811D30776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C35833-DB67-43CF-90E8-C0811D30776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C35833-DB67-43CF-90E8-C0811D30776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63A1729-0791-4001-AC59-7BF77125709D}" type="datetimeFigureOut">
              <a:rPr lang="fr-FR" smtClean="0"/>
              <a:pPr/>
              <a:t>12/02/2019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C35833-DB67-43CF-90E8-C0811D30776F}" type="slidenum">
              <a:rPr lang="fr-FR" smtClean="0"/>
              <a:pPr/>
              <a:t>‹N°›</a:t>
            </a:fld>
            <a:endParaRPr lang="fr-F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263A1729-0791-4001-AC59-7BF77125709D}" type="datetimeFigureOut">
              <a:rPr lang="fr-FR" smtClean="0"/>
              <a:pPr/>
              <a:t>12/02/2019</a:t>
            </a:fld>
            <a:endParaRPr lang="fr-F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FR"/>
          </a:p>
        </p:txBody>
      </p:sp>
      <p:sp>
        <p:nvSpPr>
          <p:cNvPr id="7" name="Espace réservé du numéro de diapositive 6"/>
          <p:cNvSpPr>
            <a:spLocks noGrp="1"/>
          </p:cNvSpPr>
          <p:nvPr>
            <p:ph type="sldNum" sz="quarter" idx="12"/>
          </p:nvPr>
        </p:nvSpPr>
        <p:spPr>
          <a:xfrm>
            <a:off x="8339328" y="1170432"/>
            <a:ext cx="733864" cy="201168"/>
          </a:xfrm>
        </p:spPr>
        <p:txBody>
          <a:bodyPr/>
          <a:lstStyle/>
          <a:p>
            <a:fld id="{E2C35833-DB67-43CF-90E8-C0811D30776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63A1729-0791-4001-AC59-7BF77125709D}" type="datetimeFigureOut">
              <a:rPr lang="fr-FR" smtClean="0"/>
              <a:pPr/>
              <a:t>12/02/2019</a:t>
            </a:fld>
            <a:endParaRPr lang="fr-FR"/>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2C35833-DB67-43CF-90E8-C0811D30776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thebalance.com/what-to-include-in-a-cover-letter-for-a-job-2060315"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420888"/>
            <a:ext cx="7690048" cy="1143000"/>
          </a:xfrm>
        </p:spPr>
        <p:txBody>
          <a:bodyPr>
            <a:normAutofit fontScale="90000"/>
          </a:bodyPr>
          <a:lstStyle/>
          <a:p>
            <a:pPr marR="0" rtl="0"/>
            <a:r>
              <a:rPr lang="en-US"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Lecture 06: </a:t>
            </a:r>
            <a:br>
              <a:rPr lang="en-US"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br>
            <a:r>
              <a:rPr lang="en-US"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Letters </a:t>
            </a:r>
            <a:r>
              <a:rPr lang="en-US"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Writing </a:t>
            </a:r>
            <a:r>
              <a:rPr lang="en-US" b="1" baseline="0" dirty="0" smtClean="0">
                <a:solidFill>
                  <a:srgbClr val="365F91"/>
                </a:solidFill>
                <a:latin typeface="Times New Roman"/>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R="0" algn="ctr" rtl="0"/>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Motivation letter</a:t>
            </a:r>
          </a:p>
        </p:txBody>
      </p:sp>
      <p:sp>
        <p:nvSpPr>
          <p:cNvPr id="3" name="Espace réservé du texte 2"/>
          <p:cNvSpPr>
            <a:spLocks noGrp="1"/>
          </p:cNvSpPr>
          <p:nvPr>
            <p:ph type="body" idx="1"/>
          </p:nvPr>
        </p:nvSpPr>
        <p:spPr>
          <a:xfrm>
            <a:off x="179512" y="1772816"/>
            <a:ext cx="8229600" cy="4625609"/>
          </a:xfrm>
        </p:spPr>
        <p:txBody>
          <a:bodyPr>
            <a:normAutofit/>
          </a:bodyPr>
          <a:lstStyle/>
          <a:p>
            <a:pPr lvl="0">
              <a:buNone/>
            </a:pPr>
            <a:endParaRPr lang="en-US" dirty="0" smtClean="0"/>
          </a:p>
          <a:p>
            <a:pPr lvl="0"/>
            <a:endParaRPr lang="en-US" dirty="0" smtClean="0"/>
          </a:p>
          <a:p>
            <a:pPr algn="just">
              <a:buNone/>
            </a:pPr>
            <a:r>
              <a:rPr lang="en-US" sz="2400" b="1" dirty="0" smtClean="0">
                <a:solidFill>
                  <a:srgbClr val="4F81BD"/>
                </a:solidFill>
                <a:latin typeface="Times New Roman"/>
              </a:rPr>
              <a:t>    It is sometimes called “statement of purpose”.  In this letter, you should point out why you want a study/ job/grant . You should state your interest for the study or the job that you are applying for.</a:t>
            </a:r>
          </a:p>
          <a:p>
            <a:pPr lvl="0"/>
            <a:endParaRPr lang="en-US" dirty="0" smtClean="0"/>
          </a:p>
          <a:p>
            <a:pPr lvl="0"/>
            <a:endParaRPr lang="en-US" b="1" baseline="0" dirty="0" smtClean="0">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Motivation letter Sample</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251520" y="1484784"/>
            <a:ext cx="8640959" cy="499096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Academic Recommendation Letters	</a:t>
            </a:r>
          </a:p>
        </p:txBody>
      </p:sp>
      <p:sp>
        <p:nvSpPr>
          <p:cNvPr id="3" name="Espace réservé du texte 2"/>
          <p:cNvSpPr>
            <a:spLocks noGrp="1"/>
          </p:cNvSpPr>
          <p:nvPr>
            <p:ph type="body" idx="1"/>
          </p:nvPr>
        </p:nvSpPr>
        <p:spPr>
          <a:xfrm>
            <a:off x="323528" y="1775191"/>
            <a:ext cx="8363272" cy="4625609"/>
          </a:xfrm>
        </p:spPr>
        <p:txBody>
          <a:bodyPr>
            <a:normAutofit/>
          </a:bodyPr>
          <a:lstStyle/>
          <a:p>
            <a:pPr marR="0" lvl="0" rtl="0"/>
            <a:endParaRPr lang="en-US" sz="2400" b="1" dirty="0" smtClean="0">
              <a:solidFill>
                <a:srgbClr val="4F81BD"/>
              </a:solidFill>
              <a:latin typeface="Times New Roman"/>
            </a:endParaRPr>
          </a:p>
          <a:p>
            <a:pPr marR="0" lvl="0" rtl="0">
              <a:buNone/>
            </a:pPr>
            <a:r>
              <a:rPr lang="en-US" sz="2400" b="1" dirty="0" smtClean="0">
                <a:solidFill>
                  <a:srgbClr val="4F81BD"/>
                </a:solidFill>
                <a:latin typeface="Times New Roman"/>
              </a:rPr>
              <a:t>    </a:t>
            </a:r>
          </a:p>
          <a:p>
            <a:pPr marR="0" lvl="0" algn="just" rtl="0">
              <a:buNone/>
            </a:pPr>
            <a:r>
              <a:rPr lang="en-US" sz="2400" b="1" dirty="0" smtClean="0">
                <a:solidFill>
                  <a:srgbClr val="4F81BD"/>
                </a:solidFill>
                <a:latin typeface="Times New Roman"/>
              </a:rPr>
              <a:t>    Generally, the letter of recommendation is related to employment or education. So, in such a letter you can include several things like: Qualification of an individual, Skills of an individual, Qualities as well as capabilities of a candidate and Extra educational details.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Recommendation Letter Sample</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428596" y="1503623"/>
            <a:ext cx="8175852" cy="499721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0"/>
            <a:ext cx="6840760" cy="1251062"/>
          </a:xfrm>
        </p:spPr>
        <p:txBody>
          <a:bodyPr>
            <a:normAutofit/>
          </a:bodyPr>
          <a:lstStyle/>
          <a:p>
            <a:pPr marR="0" algn="ctr" rtl="0"/>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Reference Letter</a:t>
            </a:r>
          </a:p>
        </p:txBody>
      </p:sp>
      <p:sp>
        <p:nvSpPr>
          <p:cNvPr id="3" name="Espace réservé du texte 2"/>
          <p:cNvSpPr>
            <a:spLocks noGrp="1"/>
          </p:cNvSpPr>
          <p:nvPr>
            <p:ph type="body" idx="1"/>
          </p:nvPr>
        </p:nvSpPr>
        <p:spPr/>
        <p:txBody>
          <a:bodyPr>
            <a:normAutofit fontScale="85000" lnSpcReduction="10000"/>
          </a:bodyPr>
          <a:lstStyle/>
          <a:p>
            <a:pPr marR="0" lvl="0" algn="just" rtl="0"/>
            <a:r>
              <a:rPr lang="en-US" b="1" baseline="0" dirty="0" smtClean="0">
                <a:solidFill>
                  <a:srgbClr val="4F81BD"/>
                </a:solidFill>
                <a:latin typeface="Cambria"/>
              </a:rPr>
              <a:t>A reference letter is a letter in which skills and capabilities of another person are mentioned in a positive way.</a:t>
            </a:r>
          </a:p>
          <a:p>
            <a:pPr marR="0" lvl="0" algn="just" rtl="0"/>
            <a:endParaRPr lang="en-US" b="1" baseline="0" dirty="0" smtClean="0">
              <a:solidFill>
                <a:srgbClr val="4F81BD"/>
              </a:solidFill>
              <a:latin typeface="Cambria"/>
            </a:endParaRPr>
          </a:p>
          <a:p>
            <a:pPr marR="0" lvl="0" algn="just" rtl="0"/>
            <a:r>
              <a:rPr lang="en-US" b="1" baseline="0" dirty="0" smtClean="0">
                <a:solidFill>
                  <a:srgbClr val="4F81BD"/>
                </a:solidFill>
                <a:latin typeface="Cambria"/>
              </a:rPr>
              <a:t>The person writing a reference letter is called as a referee and sometimes is also called as a sponsor.</a:t>
            </a:r>
          </a:p>
          <a:p>
            <a:pPr marR="0" lvl="0" algn="just" rtl="0"/>
            <a:endParaRPr lang="en-US" b="1" dirty="0" smtClean="0">
              <a:solidFill>
                <a:srgbClr val="4F81BD"/>
              </a:solidFill>
              <a:latin typeface="Cambria"/>
            </a:endParaRPr>
          </a:p>
          <a:p>
            <a:pPr marR="0" lvl="0" algn="just" rtl="0"/>
            <a:r>
              <a:rPr lang="en-US" b="1" baseline="0" dirty="0" smtClean="0">
                <a:solidFill>
                  <a:srgbClr val="4F81BD"/>
                </a:solidFill>
                <a:latin typeface="Cambria"/>
              </a:rPr>
              <a:t> It is a letter in which the writer makes a general assessment of the qualities, interests, attitude, integrity, community involvement, and personal characteristics of a person.</a:t>
            </a:r>
          </a:p>
          <a:p>
            <a:pPr marR="0" lvl="0" rtl="0"/>
            <a:endParaRPr lang="en-US" b="1" baseline="0" dirty="0" smtClean="0">
              <a:solidFill>
                <a:srgbClr val="4F81BD"/>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Reference Letter Sample</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179513" y="1628800"/>
            <a:ext cx="8712968" cy="49434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251062"/>
          </a:xfrm>
        </p:spPr>
        <p:txBody>
          <a:bodyPr>
            <a:no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The Difference Between a Recommendation Letter and a Reference Letter</a:t>
            </a:r>
          </a:p>
        </p:txBody>
      </p:sp>
      <p:sp>
        <p:nvSpPr>
          <p:cNvPr id="3" name="Espace réservé du texte 2"/>
          <p:cNvSpPr>
            <a:spLocks noGrp="1"/>
          </p:cNvSpPr>
          <p:nvPr>
            <p:ph type="body" idx="1"/>
          </p:nvPr>
        </p:nvSpPr>
        <p:spPr>
          <a:xfrm>
            <a:off x="457200" y="1775191"/>
            <a:ext cx="8229600" cy="4822161"/>
          </a:xfrm>
        </p:spPr>
        <p:txBody>
          <a:bodyPr>
            <a:normAutofit fontScale="85000" lnSpcReduction="10000"/>
          </a:bodyPr>
          <a:lstStyle/>
          <a:p>
            <a:pPr marR="0" lvl="0" algn="just" rtl="0"/>
            <a:r>
              <a:rPr lang="en-US" b="1" baseline="0" dirty="0" smtClean="0">
                <a:solidFill>
                  <a:srgbClr val="4F81BD"/>
                </a:solidFill>
                <a:latin typeface="Cambria"/>
              </a:rPr>
              <a:t>A recommendation letter is more specific and usually for the purpose of obtaining employment or admission to advanced education. The information is more related to skills and abilities than it is to personal characteristics. </a:t>
            </a:r>
          </a:p>
          <a:p>
            <a:pPr marR="0" lvl="0" algn="just" rtl="0"/>
            <a:endParaRPr lang="en-US" b="1" baseline="0" dirty="0" smtClean="0">
              <a:solidFill>
                <a:srgbClr val="4F81BD"/>
              </a:solidFill>
              <a:latin typeface="Cambria"/>
            </a:endParaRPr>
          </a:p>
          <a:p>
            <a:pPr marR="0" lvl="0" algn="just" rtl="0"/>
            <a:r>
              <a:rPr lang="en-US" b="1" dirty="0" smtClean="0">
                <a:solidFill>
                  <a:srgbClr val="4F81BD"/>
                </a:solidFill>
                <a:latin typeface="Cambria"/>
              </a:rPr>
              <a:t>A</a:t>
            </a:r>
            <a:r>
              <a:rPr lang="en-US" b="1" baseline="0" dirty="0" smtClean="0">
                <a:solidFill>
                  <a:srgbClr val="4F81BD"/>
                </a:solidFill>
                <a:latin typeface="Cambria"/>
              </a:rPr>
              <a:t> reference letter is usually more general in nature and refers more to the overall character of a person. The information is more related to an individual’s personality and character than it is to their skills and abilities.</a:t>
            </a:r>
          </a:p>
          <a:p>
            <a:pPr marR="0" lvl="0" rtl="0"/>
            <a:endParaRPr lang="en-US" b="1" baseline="0" dirty="0" smtClean="0">
              <a:solidFill>
                <a:srgbClr val="4F81BD"/>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251062"/>
          </a:xfrm>
        </p:spPr>
        <p:txBody>
          <a:bodyPr>
            <a:normAutofit/>
          </a:bodyPr>
          <a:lstStyle/>
          <a:p>
            <a:pPr marR="0" algn="ctr" rtl="0"/>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Inquiry Letter</a:t>
            </a:r>
          </a:p>
        </p:txBody>
      </p:sp>
      <p:sp>
        <p:nvSpPr>
          <p:cNvPr id="3" name="Espace réservé du texte 2"/>
          <p:cNvSpPr>
            <a:spLocks noGrp="1"/>
          </p:cNvSpPr>
          <p:nvPr>
            <p:ph type="body" idx="1"/>
          </p:nvPr>
        </p:nvSpPr>
        <p:spPr>
          <a:xfrm>
            <a:off x="0" y="1775191"/>
            <a:ext cx="8686800" cy="4625609"/>
          </a:xfrm>
        </p:spPr>
        <p:txBody>
          <a:bodyPr/>
          <a:lstStyle/>
          <a:p>
            <a:pPr marR="0" lvl="0" algn="just" rtl="0">
              <a:buNone/>
            </a:pPr>
            <a:r>
              <a:rPr lang="en-US" b="1" baseline="0" dirty="0" smtClean="0">
                <a:solidFill>
                  <a:srgbClr val="4F81BD"/>
                </a:solidFill>
                <a:latin typeface="Cambria"/>
              </a:rPr>
              <a:t>    </a:t>
            </a:r>
          </a:p>
          <a:p>
            <a:pPr marR="0" lvl="0" algn="just">
              <a:lnSpc>
                <a:spcPct val="150000"/>
              </a:lnSpc>
              <a:buNone/>
            </a:pPr>
            <a:r>
              <a:rPr lang="en-US" sz="2400" b="1" dirty="0" smtClean="0">
                <a:solidFill>
                  <a:srgbClr val="4F81BD"/>
                </a:solidFill>
                <a:latin typeface="Cambria"/>
              </a:rPr>
              <a:t>    </a:t>
            </a:r>
            <a:r>
              <a:rPr lang="en-US" sz="2400" b="1" dirty="0" smtClean="0">
                <a:solidFill>
                  <a:srgbClr val="4F81BD"/>
                </a:solidFill>
                <a:latin typeface="Times New Roman"/>
              </a:rPr>
              <a:t>Any kind of a letter, that is written for collecting information can be called as an inquiry letter. This information can be related to anything like product, price, job, contract etc. Employers and business owners write this type of a letter to generally obtain the desired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Inquiry Letter Sample</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323528" y="1628800"/>
            <a:ext cx="8568952" cy="482453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Opening lines</a:t>
            </a:r>
          </a:p>
        </p:txBody>
      </p:sp>
      <p:sp>
        <p:nvSpPr>
          <p:cNvPr id="3" name="Espace réservé du texte 2"/>
          <p:cNvSpPr>
            <a:spLocks noGrp="1"/>
          </p:cNvSpPr>
          <p:nvPr>
            <p:ph type="body" idx="1"/>
          </p:nvPr>
        </p:nvSpPr>
        <p:spPr/>
        <p:txBody>
          <a:bodyPr>
            <a:normAutofit/>
          </a:bodyPr>
          <a:lstStyle/>
          <a:p>
            <a:pPr marR="0" lvl="0" rtl="0">
              <a:lnSpc>
                <a:spcPct val="150000"/>
              </a:lnSpc>
            </a:pPr>
            <a:endParaRPr lang="en-US" sz="2400" b="1" baseline="0" dirty="0" smtClean="0">
              <a:solidFill>
                <a:srgbClr val="4F81BD"/>
              </a:solidFill>
              <a:latin typeface="Cambria"/>
            </a:endParaRPr>
          </a:p>
          <a:p>
            <a:pPr marR="0" lvl="0" algn="just" rtl="0">
              <a:lnSpc>
                <a:spcPct val="150000"/>
              </a:lnSpc>
            </a:pPr>
            <a:r>
              <a:rPr lang="en-US" sz="2400" b="1" dirty="0" smtClean="0">
                <a:solidFill>
                  <a:srgbClr val="4F81BD"/>
                </a:solidFill>
                <a:latin typeface="Times New Roman"/>
              </a:rPr>
              <a:t>to make reference to previous correspondence.</a:t>
            </a:r>
          </a:p>
          <a:p>
            <a:pPr marR="0" lvl="0" algn="just" rtl="0">
              <a:lnSpc>
                <a:spcPct val="150000"/>
              </a:lnSpc>
            </a:pPr>
            <a:endParaRPr lang="en-US" sz="2400" b="1" dirty="0" smtClean="0">
              <a:solidFill>
                <a:srgbClr val="4F81BD"/>
              </a:solidFill>
              <a:latin typeface="Times New Roman"/>
            </a:endParaRPr>
          </a:p>
          <a:p>
            <a:pPr marR="0" lvl="0" algn="just" rtl="0">
              <a:lnSpc>
                <a:spcPct val="150000"/>
              </a:lnSpc>
            </a:pPr>
            <a:r>
              <a:rPr lang="en-US" sz="2400" b="1" dirty="0" smtClean="0">
                <a:solidFill>
                  <a:srgbClr val="4F81BD"/>
                </a:solidFill>
                <a:latin typeface="Times New Roman"/>
              </a:rPr>
              <a:t>to say how you found the recipient's name/address .</a:t>
            </a:r>
          </a:p>
          <a:p>
            <a:pPr marR="0" lvl="0" algn="just" rtl="0">
              <a:lnSpc>
                <a:spcPct val="150000"/>
              </a:lnSpc>
            </a:pPr>
            <a:endParaRPr lang="en-US" sz="2400" b="1" dirty="0" smtClean="0">
              <a:solidFill>
                <a:srgbClr val="4F81BD"/>
              </a:solidFill>
              <a:latin typeface="Times New Roman"/>
            </a:endParaRPr>
          </a:p>
          <a:p>
            <a:pPr marR="0" lvl="0" algn="just" rtl="0">
              <a:lnSpc>
                <a:spcPct val="150000"/>
              </a:lnSpc>
            </a:pPr>
            <a:r>
              <a:rPr lang="en-US" sz="2400" b="1" dirty="0" smtClean="0">
                <a:solidFill>
                  <a:srgbClr val="4F81BD"/>
                </a:solidFill>
                <a:latin typeface="Times New Roman"/>
              </a:rPr>
              <a:t>to say why you are writing to the recipient.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Letters</a:t>
            </a:r>
            <a:endParaRPr lang="fr-FR" dirty="0"/>
          </a:p>
        </p:txBody>
      </p:sp>
      <p:sp>
        <p:nvSpPr>
          <p:cNvPr id="3" name="Espace réservé du texte 2"/>
          <p:cNvSpPr>
            <a:spLocks noGrp="1"/>
          </p:cNvSpPr>
          <p:nvPr>
            <p:ph type="body" idx="1"/>
          </p:nvPr>
        </p:nvSpPr>
        <p:spPr/>
        <p:txBody>
          <a:bodyPr>
            <a:normAutofit/>
          </a:bodyPr>
          <a:lstStyle/>
          <a:p>
            <a:pPr lvl="0" algn="just">
              <a:buNone/>
            </a:pPr>
            <a:r>
              <a:rPr lang="en-US" b="1" baseline="0" dirty="0" smtClean="0">
                <a:solidFill>
                  <a:srgbClr val="4F81BD"/>
                </a:solidFill>
                <a:latin typeface="Times New Roman"/>
              </a:rPr>
              <a:t>   Letters are a well organized text in form and</a:t>
            </a:r>
            <a:r>
              <a:rPr lang="en-US" b="1" dirty="0" smtClean="0">
                <a:solidFill>
                  <a:srgbClr val="4F81BD"/>
                </a:solidFill>
                <a:latin typeface="Times New Roman"/>
              </a:rPr>
              <a:t> </a:t>
            </a:r>
            <a:r>
              <a:rPr lang="en-US" b="1" baseline="0" dirty="0" smtClean="0">
                <a:solidFill>
                  <a:srgbClr val="4F81BD"/>
                </a:solidFill>
                <a:latin typeface="Times New Roman"/>
              </a:rPr>
              <a:t>content generally follow </a:t>
            </a:r>
            <a:r>
              <a:rPr lang="en-US" b="1" baseline="0" smtClean="0">
                <a:solidFill>
                  <a:srgbClr val="4F81BD"/>
                </a:solidFill>
                <a:latin typeface="Times New Roman"/>
              </a:rPr>
              <a:t>a </a:t>
            </a:r>
            <a:r>
              <a:rPr lang="en-US" b="1" baseline="0" smtClean="0">
                <a:solidFill>
                  <a:srgbClr val="4F81BD"/>
                </a:solidFill>
                <a:latin typeface="Times New Roman"/>
              </a:rPr>
              <a:t>pattern, </a:t>
            </a:r>
            <a:r>
              <a:rPr lang="en-US" b="1" baseline="0" dirty="0" smtClean="0">
                <a:solidFill>
                  <a:srgbClr val="4F81BD"/>
                </a:solidFill>
                <a:latin typeface="Times New Roman"/>
              </a:rPr>
              <a:t>that is similar to basic composition writing. </a:t>
            </a:r>
          </a:p>
          <a:p>
            <a:pPr lvl="0" algn="just">
              <a:buNone/>
            </a:pPr>
            <a:endParaRPr lang="en-US" b="1" dirty="0" smtClean="0">
              <a:solidFill>
                <a:srgbClr val="4F81BD"/>
              </a:solidFill>
              <a:latin typeface="Times New Roman"/>
            </a:endParaRPr>
          </a:p>
          <a:p>
            <a:pPr lvl="0" algn="just">
              <a:buFont typeface="Wingdings" pitchFamily="2" charset="2"/>
              <a:buChar char="ü"/>
            </a:pPr>
            <a:r>
              <a:rPr lang="en-US" b="1" baseline="0" dirty="0" smtClean="0">
                <a:solidFill>
                  <a:srgbClr val="4F81BD"/>
                </a:solidFill>
                <a:latin typeface="Times New Roman"/>
              </a:rPr>
              <a:t>A salutation</a:t>
            </a:r>
            <a:r>
              <a:rPr lang="en-US" b="1" dirty="0" smtClean="0">
                <a:solidFill>
                  <a:srgbClr val="4F81BD"/>
                </a:solidFill>
                <a:latin typeface="Times New Roman"/>
              </a:rPr>
              <a:t>.</a:t>
            </a:r>
          </a:p>
          <a:p>
            <a:pPr lvl="0" algn="just">
              <a:buFont typeface="Wingdings" pitchFamily="2" charset="2"/>
              <a:buChar char="ü"/>
            </a:pPr>
            <a:endParaRPr lang="en-US" b="1" baseline="0" dirty="0" smtClean="0">
              <a:solidFill>
                <a:srgbClr val="4F81BD"/>
              </a:solidFill>
              <a:latin typeface="Times New Roman"/>
            </a:endParaRPr>
          </a:p>
          <a:p>
            <a:pPr lvl="0" algn="just">
              <a:buFont typeface="Wingdings" pitchFamily="2" charset="2"/>
              <a:buChar char="ü"/>
            </a:pPr>
            <a:r>
              <a:rPr lang="en-US" b="1" baseline="0" dirty="0" smtClean="0">
                <a:solidFill>
                  <a:srgbClr val="4F81BD"/>
                </a:solidFill>
                <a:latin typeface="Times New Roman"/>
              </a:rPr>
              <a:t>A general message.</a:t>
            </a:r>
          </a:p>
          <a:p>
            <a:pPr lvl="0" algn="just">
              <a:buFont typeface="Wingdings" pitchFamily="2" charset="2"/>
              <a:buChar char="ü"/>
            </a:pPr>
            <a:endParaRPr lang="en-US" b="1" baseline="0" dirty="0" smtClean="0">
              <a:solidFill>
                <a:srgbClr val="4F81BD"/>
              </a:solidFill>
              <a:latin typeface="Times New Roman"/>
            </a:endParaRPr>
          </a:p>
          <a:p>
            <a:pPr lvl="0" algn="just">
              <a:buFont typeface="Wingdings" pitchFamily="2" charset="2"/>
              <a:buChar char="ü"/>
            </a:pPr>
            <a:r>
              <a:rPr lang="en-US" b="1" baseline="0" dirty="0" smtClean="0">
                <a:solidFill>
                  <a:srgbClr val="4F81BD"/>
                </a:solidFill>
                <a:latin typeface="Times New Roman"/>
              </a:rPr>
              <a:t>A closing and signature.</a:t>
            </a:r>
          </a:p>
          <a:p>
            <a:pPr algn="just">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Opening lines</a:t>
            </a:r>
            <a:endParaRPr lang="en-US" b="1" baseline="0" dirty="0" smtClean="0">
              <a:solidFill>
                <a:srgbClr val="365F91"/>
              </a:solidFill>
              <a:latin typeface="Cambria"/>
            </a:endParaRPr>
          </a:p>
        </p:txBody>
      </p:sp>
      <p:sp>
        <p:nvSpPr>
          <p:cNvPr id="3" name="Espace réservé du texte 2"/>
          <p:cNvSpPr>
            <a:spLocks noGrp="1"/>
          </p:cNvSpPr>
          <p:nvPr>
            <p:ph type="body" idx="1"/>
          </p:nvPr>
        </p:nvSpPr>
        <p:spPr/>
        <p:txBody>
          <a:bodyPr>
            <a:noAutofit/>
          </a:bodyPr>
          <a:lstStyle/>
          <a:p>
            <a:pPr marR="0" lvl="0" algn="just" rtl="0">
              <a:buFont typeface="Wingdings" pitchFamily="2" charset="2"/>
              <a:buChar char="ü"/>
            </a:pPr>
            <a:r>
              <a:rPr lang="en-US" sz="2700" b="1" baseline="0" dirty="0" smtClean="0">
                <a:solidFill>
                  <a:srgbClr val="4F81BD"/>
                </a:solidFill>
                <a:latin typeface="Cambria"/>
              </a:rPr>
              <a:t>With reference to your letter of 8 June, I ...</a:t>
            </a:r>
          </a:p>
          <a:p>
            <a:pPr marR="0" lvl="0" algn="just" rtl="0">
              <a:buFont typeface="Wingdings" pitchFamily="2" charset="2"/>
              <a:buChar char="ü"/>
            </a:pPr>
            <a:r>
              <a:rPr lang="en-US" sz="2700" b="1" baseline="0" dirty="0" smtClean="0">
                <a:solidFill>
                  <a:srgbClr val="4F81BD"/>
                </a:solidFill>
                <a:latin typeface="Cambria"/>
              </a:rPr>
              <a:t>I am writing to enquire about ...</a:t>
            </a:r>
          </a:p>
          <a:p>
            <a:pPr marR="0" lvl="0" algn="just" rtl="0">
              <a:buFont typeface="Wingdings" pitchFamily="2" charset="2"/>
              <a:buChar char="ü"/>
            </a:pPr>
            <a:r>
              <a:rPr lang="en-US" sz="2700" b="1" baseline="0" dirty="0" smtClean="0">
                <a:solidFill>
                  <a:srgbClr val="4F81BD"/>
                </a:solidFill>
                <a:latin typeface="Cambria"/>
              </a:rPr>
              <a:t>After having seen your advertisement in ... , I</a:t>
            </a:r>
            <a:r>
              <a:rPr lang="en-US" sz="2700" b="1" dirty="0" smtClean="0">
                <a:solidFill>
                  <a:srgbClr val="4F81BD"/>
                </a:solidFill>
                <a:latin typeface="Cambria"/>
              </a:rPr>
              <a:t> </a:t>
            </a:r>
            <a:r>
              <a:rPr lang="en-US" sz="2700" b="1" baseline="0" dirty="0" smtClean="0">
                <a:solidFill>
                  <a:srgbClr val="4F81BD"/>
                </a:solidFill>
                <a:latin typeface="Cambria"/>
              </a:rPr>
              <a:t>would like ...</a:t>
            </a:r>
          </a:p>
          <a:p>
            <a:pPr marR="0" lvl="0" algn="just" rtl="0">
              <a:buFont typeface="Wingdings" pitchFamily="2" charset="2"/>
              <a:buChar char="ü"/>
            </a:pPr>
            <a:r>
              <a:rPr lang="en-US" sz="2700" b="1" baseline="0" dirty="0" smtClean="0">
                <a:solidFill>
                  <a:srgbClr val="4F81BD"/>
                </a:solidFill>
                <a:latin typeface="Cambria"/>
              </a:rPr>
              <a:t>After having received your address from ... , I ...</a:t>
            </a:r>
          </a:p>
          <a:p>
            <a:pPr marR="0" lvl="0" algn="just" rtl="0">
              <a:buFont typeface="Wingdings" pitchFamily="2" charset="2"/>
              <a:buChar char="ü"/>
            </a:pPr>
            <a:r>
              <a:rPr lang="en-US" sz="2700" b="1" baseline="0" dirty="0" smtClean="0">
                <a:solidFill>
                  <a:srgbClr val="4F81BD"/>
                </a:solidFill>
                <a:latin typeface="Cambria"/>
              </a:rPr>
              <a:t> I received your address from ... and would like ...</a:t>
            </a:r>
          </a:p>
          <a:p>
            <a:pPr marR="0" lvl="0" algn="just" rtl="0">
              <a:buFont typeface="Wingdings" pitchFamily="2" charset="2"/>
              <a:buChar char="ü"/>
            </a:pPr>
            <a:r>
              <a:rPr lang="en-US" sz="2700" b="1" baseline="0" dirty="0" smtClean="0">
                <a:solidFill>
                  <a:srgbClr val="4F81BD"/>
                </a:solidFill>
                <a:latin typeface="Cambria"/>
              </a:rPr>
              <a:t> We/I recently wrote to you about ...</a:t>
            </a:r>
          </a:p>
          <a:p>
            <a:pPr marR="0" lvl="0" algn="just" rtl="0">
              <a:buFont typeface="Wingdings" pitchFamily="2" charset="2"/>
              <a:buChar char="ü"/>
            </a:pPr>
            <a:r>
              <a:rPr lang="en-US" sz="2700" b="1" baseline="0" dirty="0" smtClean="0">
                <a:solidFill>
                  <a:srgbClr val="4F81BD"/>
                </a:solidFill>
                <a:latin typeface="Cambria"/>
              </a:rPr>
              <a:t>Thank you for your letter of 8 May.</a:t>
            </a:r>
          </a:p>
          <a:p>
            <a:pPr marR="0" lvl="0" algn="just" rtl="0">
              <a:buFont typeface="Wingdings" pitchFamily="2" charset="2"/>
              <a:buChar char="ü"/>
            </a:pPr>
            <a:r>
              <a:rPr lang="en-US" sz="2700" b="1" baseline="0" dirty="0" smtClean="0">
                <a:solidFill>
                  <a:srgbClr val="4F81BD"/>
                </a:solidFill>
                <a:latin typeface="Cambria"/>
              </a:rPr>
              <a:t>Thank you for your letter regarding ...</a:t>
            </a:r>
          </a:p>
          <a:p>
            <a:pPr marR="0" lvl="0" algn="just" rtl="0">
              <a:buFont typeface="Wingdings" pitchFamily="2" charset="2"/>
              <a:buChar char="ü"/>
            </a:pPr>
            <a:r>
              <a:rPr lang="en-US" sz="2700" b="1" baseline="0" dirty="0" smtClean="0">
                <a:solidFill>
                  <a:srgbClr val="4F81BD"/>
                </a:solidFill>
                <a:latin typeface="Cambria"/>
              </a:rPr>
              <a:t>Thank you for your letter/e-mail about ...</a:t>
            </a:r>
          </a:p>
          <a:p>
            <a:pPr marR="0" lvl="0" algn="just" rtl="0">
              <a:buFont typeface="Wingdings" pitchFamily="2" charset="2"/>
              <a:buChar char="ü"/>
            </a:pPr>
            <a:r>
              <a:rPr lang="en-US" sz="2700" b="1" baseline="0" dirty="0" smtClean="0">
                <a:solidFill>
                  <a:srgbClr val="4F81BD"/>
                </a:solidFill>
                <a:latin typeface="Cambria"/>
              </a:rPr>
              <a:t> In reply to your letter of 8 May,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heckerboard(across)">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b="1" baseline="0" dirty="0" smtClean="0">
                <a:solidFill>
                  <a:srgbClr val="4F81BD"/>
                </a:solidFill>
                <a:latin typeface="Cambria"/>
              </a:rPr>
              <a:t/>
            </a:r>
            <a:br>
              <a:rPr lang="en-US" b="1" baseline="0" dirty="0" smtClean="0">
                <a:solidFill>
                  <a:srgbClr val="4F81BD"/>
                </a:solidFill>
                <a:latin typeface="Cambria"/>
              </a:rPr>
            </a:br>
            <a:r>
              <a:rPr lang="en-US" dirty="0" smtClean="0">
                <a:solidFill>
                  <a:srgbClr val="4F81BD"/>
                </a:solidFill>
                <a:latin typeface="Cambria"/>
              </a:rPr>
              <a:t/>
            </a:r>
            <a:br>
              <a:rPr lang="en-US" dirty="0" smtClean="0">
                <a:solidFill>
                  <a:srgbClr val="4F81BD"/>
                </a:solidFill>
                <a:latin typeface="Cambria"/>
              </a:rPr>
            </a:br>
            <a:r>
              <a:rPr lang="en-US" dirty="0" smtClean="0">
                <a:solidFill>
                  <a:srgbClr val="4F81BD"/>
                </a:solidFill>
                <a:latin typeface="Cambria"/>
              </a:rPr>
              <a:t/>
            </a:r>
            <a:br>
              <a:rPr lang="en-US" dirty="0" smtClean="0">
                <a:solidFill>
                  <a:srgbClr val="4F81BD"/>
                </a:solidFill>
                <a:latin typeface="Cambria"/>
              </a:rPr>
            </a:br>
            <a:r>
              <a:rPr lang="en-US" dirty="0" smtClean="0">
                <a:solidFill>
                  <a:srgbClr val="4F81BD"/>
                </a:solidFill>
                <a:latin typeface="Cambria"/>
              </a:rPr>
              <a:t/>
            </a:r>
            <a:br>
              <a:rPr lang="en-US" dirty="0" smtClean="0">
                <a:solidFill>
                  <a:srgbClr val="4F81BD"/>
                </a:solidFill>
                <a:latin typeface="Cambria"/>
              </a:rPr>
            </a:br>
            <a:r>
              <a:rPr lang="en-US" dirty="0" smtClean="0">
                <a:solidFill>
                  <a:srgbClr val="4F81BD"/>
                </a:solidFill>
                <a:latin typeface="Cambria"/>
              </a:rPr>
              <a:t/>
            </a:r>
            <a:br>
              <a:rPr lang="en-US" dirty="0" smtClean="0">
                <a:solidFill>
                  <a:srgbClr val="4F81BD"/>
                </a:solidFill>
                <a:latin typeface="Cambria"/>
              </a:rPr>
            </a:b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Closing lines</a:t>
            </a:r>
            <a:b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br>
            <a:r>
              <a:rPr lang="en-US" dirty="0" smtClean="0">
                <a:solidFill>
                  <a:srgbClr val="4F81BD"/>
                </a:solidFill>
                <a:latin typeface="Cambria"/>
              </a:rPr>
              <a:t/>
            </a:r>
            <a:br>
              <a:rPr lang="en-US" dirty="0" smtClean="0">
                <a:solidFill>
                  <a:srgbClr val="4F81BD"/>
                </a:solidFill>
                <a:latin typeface="Cambria"/>
              </a:rPr>
            </a:br>
            <a:r>
              <a:rPr lang="en-US" dirty="0" smtClean="0">
                <a:solidFill>
                  <a:srgbClr val="4F81BD"/>
                </a:solidFill>
                <a:latin typeface="Cambria"/>
              </a:rPr>
              <a:t/>
            </a:r>
            <a:br>
              <a:rPr lang="en-US" dirty="0" smtClean="0">
                <a:solidFill>
                  <a:srgbClr val="4F81BD"/>
                </a:solidFill>
                <a:latin typeface="Cambria"/>
              </a:rPr>
            </a:br>
            <a:r>
              <a:rPr lang="en-US" dirty="0" smtClean="0">
                <a:solidFill>
                  <a:srgbClr val="4F81BD"/>
                </a:solidFill>
                <a:latin typeface="Cambria"/>
              </a:rPr>
              <a:t/>
            </a:r>
            <a:br>
              <a:rPr lang="en-US" dirty="0" smtClean="0">
                <a:solidFill>
                  <a:srgbClr val="4F81BD"/>
                </a:solidFill>
                <a:latin typeface="Cambria"/>
              </a:rPr>
            </a:br>
            <a:r>
              <a:rPr lang="en-US" dirty="0" smtClean="0">
                <a:solidFill>
                  <a:srgbClr val="4F81BD"/>
                </a:solidFill>
                <a:latin typeface="Cambria"/>
              </a:rPr>
              <a:t/>
            </a:r>
            <a:br>
              <a:rPr lang="en-US" dirty="0" smtClean="0">
                <a:solidFill>
                  <a:srgbClr val="4F81BD"/>
                </a:solidFill>
                <a:latin typeface="Cambria"/>
              </a:rPr>
            </a:br>
            <a:endParaRPr lang="en-US" b="1" baseline="0" dirty="0" smtClean="0">
              <a:solidFill>
                <a:srgbClr val="4F81BD"/>
              </a:solidFill>
              <a:latin typeface="Times New Roman"/>
            </a:endParaRPr>
          </a:p>
        </p:txBody>
      </p:sp>
      <p:sp>
        <p:nvSpPr>
          <p:cNvPr id="4" name="Espace réservé du contenu 3"/>
          <p:cNvSpPr>
            <a:spLocks noGrp="1"/>
          </p:cNvSpPr>
          <p:nvPr>
            <p:ph idx="1"/>
          </p:nvPr>
        </p:nvSpPr>
        <p:spPr/>
        <p:txBody>
          <a:bodyPr/>
          <a:lstStyle/>
          <a:p>
            <a:pPr algn="just">
              <a:lnSpc>
                <a:spcPct val="150000"/>
              </a:lnSpc>
            </a:pPr>
            <a:endParaRPr lang="en-US" sz="2400" b="1" dirty="0" smtClean="0">
              <a:solidFill>
                <a:srgbClr val="4F81BD"/>
              </a:solidFill>
              <a:latin typeface="Times New Roman"/>
            </a:endParaRPr>
          </a:p>
          <a:p>
            <a:pPr algn="just">
              <a:lnSpc>
                <a:spcPct val="150000"/>
              </a:lnSpc>
            </a:pPr>
            <a:r>
              <a:rPr lang="en-US" b="1" dirty="0" smtClean="0">
                <a:solidFill>
                  <a:srgbClr val="4F81BD"/>
                </a:solidFill>
                <a:latin typeface="Times New Roman"/>
              </a:rPr>
              <a:t>to make a reference to a future event</a:t>
            </a:r>
          </a:p>
          <a:p>
            <a:pPr algn="just">
              <a:lnSpc>
                <a:spcPct val="150000"/>
              </a:lnSpc>
            </a:pPr>
            <a:r>
              <a:rPr lang="en-US" b="1" dirty="0" smtClean="0">
                <a:solidFill>
                  <a:srgbClr val="4F81BD"/>
                </a:solidFill>
                <a:latin typeface="Times New Roman"/>
              </a:rPr>
              <a:t>to repeat an apology</a:t>
            </a:r>
          </a:p>
          <a:p>
            <a:pPr algn="just">
              <a:lnSpc>
                <a:spcPct val="150000"/>
              </a:lnSpc>
            </a:pPr>
            <a:r>
              <a:rPr lang="en-US" b="1" dirty="0" smtClean="0">
                <a:solidFill>
                  <a:srgbClr val="4F81BD"/>
                </a:solidFill>
                <a:latin typeface="Times New Roman"/>
              </a:rPr>
              <a:t>to offer help</a:t>
            </a:r>
            <a:endParaRPr lang="fr-FR" b="1" dirty="0" smtClean="0">
              <a:solidFill>
                <a:srgbClr val="4F81BD"/>
              </a:solidFill>
              <a:latin typeface="Times New Roman"/>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ox(in)">
                                      <p:cBhvr>
                                        <p:cTn id="10" dur="500"/>
                                        <p:tgtEl>
                                          <p:spTgt spid="4">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ox(in)">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Closing lines</a:t>
            </a:r>
            <a:endParaRPr lang="en-US" b="1" baseline="0" dirty="0" smtClean="0">
              <a:solidFill>
                <a:srgbClr val="365F91"/>
              </a:solidFill>
              <a:latin typeface="Cambria"/>
            </a:endParaRPr>
          </a:p>
        </p:txBody>
      </p:sp>
      <p:sp>
        <p:nvSpPr>
          <p:cNvPr id="3" name="Espace réservé du texte 2"/>
          <p:cNvSpPr>
            <a:spLocks noGrp="1"/>
          </p:cNvSpPr>
          <p:nvPr>
            <p:ph type="body" idx="1"/>
          </p:nvPr>
        </p:nvSpPr>
        <p:spPr>
          <a:xfrm>
            <a:off x="179512" y="1628800"/>
            <a:ext cx="8784976" cy="5040559"/>
          </a:xfrm>
        </p:spPr>
        <p:txBody>
          <a:bodyPr>
            <a:noAutofit/>
          </a:bodyPr>
          <a:lstStyle/>
          <a:p>
            <a:pPr algn="just">
              <a:buFont typeface="Wingdings" pitchFamily="2" charset="2"/>
              <a:buChar char="ü"/>
            </a:pPr>
            <a:r>
              <a:rPr lang="en-US" sz="2000" b="1" dirty="0" smtClean="0">
                <a:solidFill>
                  <a:srgbClr val="4F81BD"/>
                </a:solidFill>
                <a:latin typeface="Cambria"/>
              </a:rPr>
              <a:t>If you require any further information, feel free to contact me.</a:t>
            </a:r>
          </a:p>
          <a:p>
            <a:pPr algn="just">
              <a:buFont typeface="Wingdings" pitchFamily="2" charset="2"/>
              <a:buChar char="ü"/>
            </a:pPr>
            <a:r>
              <a:rPr lang="en-US" sz="2000" b="1" dirty="0" smtClean="0">
                <a:solidFill>
                  <a:srgbClr val="4F81BD"/>
                </a:solidFill>
                <a:latin typeface="Cambria"/>
              </a:rPr>
              <a:t>I look forward to your reply.</a:t>
            </a:r>
          </a:p>
          <a:p>
            <a:pPr algn="just">
              <a:buFont typeface="Wingdings" pitchFamily="2" charset="2"/>
              <a:buChar char="ü"/>
            </a:pPr>
            <a:r>
              <a:rPr lang="en-US" sz="2000" b="1" dirty="0" smtClean="0">
                <a:solidFill>
                  <a:srgbClr val="4F81BD"/>
                </a:solidFill>
                <a:latin typeface="Cambria"/>
              </a:rPr>
              <a:t>I look forward to hearing from you.</a:t>
            </a:r>
          </a:p>
          <a:p>
            <a:pPr algn="just">
              <a:buFont typeface="Wingdings" pitchFamily="2" charset="2"/>
              <a:buChar char="ü"/>
            </a:pPr>
            <a:r>
              <a:rPr lang="en-US" sz="2000" b="1" dirty="0" smtClean="0">
                <a:solidFill>
                  <a:srgbClr val="4F81BD"/>
                </a:solidFill>
                <a:latin typeface="Cambria"/>
              </a:rPr>
              <a:t>I look forward to seeing you.</a:t>
            </a:r>
          </a:p>
          <a:p>
            <a:pPr algn="just">
              <a:buFont typeface="Wingdings" pitchFamily="2" charset="2"/>
              <a:buChar char="ü"/>
            </a:pPr>
            <a:r>
              <a:rPr lang="en-US" sz="2000" b="1" dirty="0" smtClean="0">
                <a:solidFill>
                  <a:srgbClr val="4F81BD"/>
                </a:solidFill>
                <a:latin typeface="Cambria"/>
              </a:rPr>
              <a:t>Please advise as necessary.</a:t>
            </a:r>
          </a:p>
          <a:p>
            <a:pPr algn="just">
              <a:buFont typeface="Wingdings" pitchFamily="2" charset="2"/>
              <a:buChar char="ü"/>
            </a:pPr>
            <a:r>
              <a:rPr lang="en-US" sz="2000" b="1" dirty="0" smtClean="0">
                <a:solidFill>
                  <a:srgbClr val="4F81BD"/>
                </a:solidFill>
                <a:latin typeface="Cambria"/>
              </a:rPr>
              <a:t>We look forward to a successful working relationship in the future.</a:t>
            </a:r>
          </a:p>
          <a:p>
            <a:pPr algn="just">
              <a:buFont typeface="Wingdings" pitchFamily="2" charset="2"/>
              <a:buChar char="ü"/>
            </a:pPr>
            <a:r>
              <a:rPr lang="en-US" sz="2000" b="1" dirty="0" smtClean="0">
                <a:solidFill>
                  <a:srgbClr val="4F81BD"/>
                </a:solidFill>
                <a:latin typeface="Cambria"/>
              </a:rPr>
              <a:t>Should you need any further information, please do not hesitate to contact me.</a:t>
            </a:r>
          </a:p>
          <a:p>
            <a:pPr algn="just">
              <a:buFont typeface="Wingdings" pitchFamily="2" charset="2"/>
              <a:buChar char="ü"/>
            </a:pPr>
            <a:r>
              <a:rPr lang="en-US" sz="2000" b="1" dirty="0" smtClean="0">
                <a:solidFill>
                  <a:srgbClr val="4F81BD"/>
                </a:solidFill>
                <a:latin typeface="Cambria"/>
              </a:rPr>
              <a:t>Once again, I </a:t>
            </a:r>
            <a:r>
              <a:rPr lang="en-US" sz="2000" b="1" dirty="0" err="1" smtClean="0">
                <a:solidFill>
                  <a:srgbClr val="4F81BD"/>
                </a:solidFill>
                <a:latin typeface="Cambria"/>
              </a:rPr>
              <a:t>apologise</a:t>
            </a:r>
            <a:r>
              <a:rPr lang="en-US" sz="2000" b="1" dirty="0" smtClean="0">
                <a:solidFill>
                  <a:srgbClr val="4F81BD"/>
                </a:solidFill>
                <a:latin typeface="Cambria"/>
              </a:rPr>
              <a:t> for any inconvenience.</a:t>
            </a:r>
          </a:p>
          <a:p>
            <a:pPr algn="just">
              <a:buFont typeface="Wingdings" pitchFamily="2" charset="2"/>
              <a:buChar char="ü"/>
            </a:pPr>
            <a:r>
              <a:rPr lang="en-US" sz="2000" b="1" dirty="0" smtClean="0">
                <a:solidFill>
                  <a:srgbClr val="4F81BD"/>
                </a:solidFill>
                <a:latin typeface="Cambria"/>
              </a:rPr>
              <a:t> We hope that we may continue to rely on your valued custom.</a:t>
            </a:r>
          </a:p>
          <a:p>
            <a:pPr algn="just">
              <a:buFont typeface="Wingdings" pitchFamily="2" charset="2"/>
              <a:buChar char="ü"/>
            </a:pPr>
            <a:r>
              <a:rPr lang="en-US" sz="2000" b="1" dirty="0" smtClean="0">
                <a:solidFill>
                  <a:srgbClr val="4F81BD"/>
                </a:solidFill>
                <a:latin typeface="Cambria"/>
              </a:rPr>
              <a:t> I would appreciate your immediate attention to this matter.</a:t>
            </a:r>
          </a:p>
          <a:p>
            <a:pPr algn="just">
              <a:buFont typeface="Wingdings" pitchFamily="2" charset="2"/>
              <a:buChar char="ü"/>
            </a:pPr>
            <a:endParaRPr lang="en-US" sz="2000" b="1" dirty="0" smtClean="0">
              <a:solidFill>
                <a:srgbClr val="4F81BD"/>
              </a:solidFill>
              <a:latin typeface="Cambria"/>
            </a:endParaRPr>
          </a:p>
          <a:p>
            <a:pPr algn="just">
              <a:buNone/>
            </a:pPr>
            <a:r>
              <a:rPr lang="en-US" sz="2000" b="1" dirty="0" smtClean="0">
                <a:solidFill>
                  <a:srgbClr val="4F81BD"/>
                </a:solidFill>
                <a:latin typeface="Cambria"/>
              </a:rPr>
              <a:t>When the recipient's name is unknown to you:</a:t>
            </a:r>
          </a:p>
          <a:p>
            <a:pPr algn="just">
              <a:buFont typeface="Wingdings" pitchFamily="2" charset="2"/>
              <a:buChar char="ü"/>
            </a:pPr>
            <a:r>
              <a:rPr lang="en-US" sz="2000" b="1" dirty="0" smtClean="0">
                <a:solidFill>
                  <a:srgbClr val="4F81BD"/>
                </a:solidFill>
                <a:latin typeface="Cambria"/>
              </a:rPr>
              <a:t>Dear Sir ... Yours faithfully</a:t>
            </a:r>
          </a:p>
          <a:p>
            <a:pPr algn="just">
              <a:buFont typeface="Wingdings" pitchFamily="2" charset="2"/>
              <a:buChar char="ü"/>
            </a:pPr>
            <a:r>
              <a:rPr lang="en-US" sz="2000" b="1" dirty="0" smtClean="0">
                <a:solidFill>
                  <a:srgbClr val="4F81BD"/>
                </a:solidFill>
                <a:latin typeface="Cambria"/>
              </a:rPr>
              <a:t>Dear Madam ... Yours faithfully</a:t>
            </a:r>
          </a:p>
          <a:p>
            <a:pPr algn="just">
              <a:buFont typeface="Wingdings" pitchFamily="2" charset="2"/>
              <a:buChar char="ü"/>
            </a:pPr>
            <a:r>
              <a:rPr lang="en-US" sz="2000" b="1" dirty="0" smtClean="0">
                <a:solidFill>
                  <a:srgbClr val="4F81BD"/>
                </a:solidFill>
                <a:latin typeface="Cambria"/>
              </a:rPr>
              <a:t>Dear Sir or Madam ... Yours faithfully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en-US" sz="4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Useful Expressions in Letters Writing</a:t>
            </a:r>
          </a:p>
        </p:txBody>
      </p:sp>
      <p:sp>
        <p:nvSpPr>
          <p:cNvPr id="3" name="Espace réservé du texte 2"/>
          <p:cNvSpPr>
            <a:spLocks noGrp="1"/>
          </p:cNvSpPr>
          <p:nvPr>
            <p:ph sz="half" idx="1"/>
          </p:nvPr>
        </p:nvSpPr>
        <p:spPr/>
        <p:txBody>
          <a:bodyPr>
            <a:normAutofit lnSpcReduction="10000"/>
          </a:bodyPr>
          <a:lstStyle/>
          <a:p>
            <a:pPr marR="0" lvl="0" algn="ctr" rtl="0">
              <a:buNone/>
            </a:pPr>
            <a:r>
              <a:rPr lang="en-US" b="1" baseline="0" dirty="0" smtClean="0">
                <a:solidFill>
                  <a:srgbClr val="FF0000"/>
                </a:solidFill>
                <a:latin typeface="Times New Roman"/>
              </a:rPr>
              <a:t>Apologizing</a:t>
            </a:r>
          </a:p>
          <a:p>
            <a:pPr marR="0" lvl="0" rtl="0">
              <a:buFont typeface="Wingdings" pitchFamily="2" charset="2"/>
              <a:buChar char="ü"/>
            </a:pPr>
            <a:r>
              <a:rPr lang="en-US" sz="2400" b="1" dirty="0" smtClean="0">
                <a:solidFill>
                  <a:srgbClr val="4F81BD"/>
                </a:solidFill>
                <a:latin typeface="Cambria"/>
              </a:rPr>
              <a:t>I'm sorry about...</a:t>
            </a:r>
          </a:p>
          <a:p>
            <a:pPr marR="0" lvl="0" rtl="0">
              <a:buFont typeface="Wingdings" pitchFamily="2" charset="2"/>
              <a:buChar char="ü"/>
            </a:pPr>
            <a:r>
              <a:rPr lang="en-US" sz="2400" b="1" dirty="0" smtClean="0">
                <a:solidFill>
                  <a:srgbClr val="4F81BD"/>
                </a:solidFill>
                <a:latin typeface="Cambria"/>
              </a:rPr>
              <a:t>I am sorry that...</a:t>
            </a:r>
          </a:p>
          <a:p>
            <a:pPr marR="0" lvl="0" rtl="0">
              <a:buFont typeface="Wingdings" pitchFamily="2" charset="2"/>
              <a:buChar char="ü"/>
            </a:pPr>
            <a:r>
              <a:rPr lang="en-US" sz="2400" b="1" dirty="0" smtClean="0">
                <a:solidFill>
                  <a:srgbClr val="4F81BD"/>
                </a:solidFill>
                <a:latin typeface="Cambria"/>
              </a:rPr>
              <a:t>I'm very sorry about...</a:t>
            </a:r>
          </a:p>
          <a:p>
            <a:pPr marR="0" lvl="0" rtl="0">
              <a:buFont typeface="Wingdings" pitchFamily="2" charset="2"/>
              <a:buChar char="ü"/>
            </a:pPr>
            <a:r>
              <a:rPr lang="en-US" sz="2400" b="1" dirty="0" smtClean="0">
                <a:solidFill>
                  <a:srgbClr val="4F81BD"/>
                </a:solidFill>
                <a:latin typeface="Cambria"/>
              </a:rPr>
              <a:t>I'm very sorry for...</a:t>
            </a:r>
          </a:p>
          <a:p>
            <a:pPr marR="0" lvl="0" rtl="0">
              <a:buFont typeface="Wingdings" pitchFamily="2" charset="2"/>
              <a:buChar char="ü"/>
            </a:pPr>
            <a:r>
              <a:rPr lang="en-US" sz="2400" b="1" dirty="0" smtClean="0">
                <a:solidFill>
                  <a:srgbClr val="4F81BD"/>
                </a:solidFill>
                <a:latin typeface="Cambria"/>
              </a:rPr>
              <a:t>Please forgive me for...</a:t>
            </a:r>
          </a:p>
          <a:p>
            <a:pPr marR="0" lvl="0" rtl="0">
              <a:buFont typeface="Wingdings" pitchFamily="2" charset="2"/>
              <a:buChar char="ü"/>
            </a:pPr>
            <a:r>
              <a:rPr lang="en-US" sz="2400" b="1" dirty="0" smtClean="0">
                <a:solidFill>
                  <a:srgbClr val="4F81BD"/>
                </a:solidFill>
                <a:latin typeface="Cambria"/>
              </a:rPr>
              <a:t>I'd like to apologize for...</a:t>
            </a:r>
          </a:p>
          <a:p>
            <a:pPr marR="0" lvl="0" rtl="0">
              <a:buFont typeface="Wingdings" pitchFamily="2" charset="2"/>
              <a:buChar char="ü"/>
            </a:pPr>
            <a:r>
              <a:rPr lang="en-US" sz="2400" b="1" dirty="0" smtClean="0">
                <a:solidFill>
                  <a:srgbClr val="4F81BD"/>
                </a:solidFill>
                <a:latin typeface="Cambria"/>
              </a:rPr>
              <a:t>Please accept my apologies.</a:t>
            </a:r>
          </a:p>
          <a:p>
            <a:pPr marR="0" lvl="0" rtl="0">
              <a:buFont typeface="Wingdings" pitchFamily="2" charset="2"/>
              <a:buChar char="ü"/>
            </a:pPr>
            <a:r>
              <a:rPr lang="en-US" sz="2400" b="1" dirty="0" smtClean="0">
                <a:solidFill>
                  <a:srgbClr val="4F81BD"/>
                </a:solidFill>
                <a:latin typeface="Cambria"/>
              </a:rPr>
              <a:t>Please accept my sincere apologies. (Very formal</a:t>
            </a:r>
            <a:r>
              <a:rPr lang="en-US" sz="1800" b="1" baseline="0" dirty="0" smtClean="0">
                <a:solidFill>
                  <a:srgbClr val="4F81BD"/>
                </a:solidFill>
                <a:latin typeface="Cambria"/>
              </a:rPr>
              <a:t>)</a:t>
            </a:r>
            <a:endParaRPr lang="en-US" b="1" baseline="0" dirty="0" smtClean="0">
              <a:solidFill>
                <a:srgbClr val="4F81BD"/>
              </a:solidFill>
              <a:latin typeface="Times New Roman"/>
            </a:endParaRPr>
          </a:p>
        </p:txBody>
      </p:sp>
      <p:sp>
        <p:nvSpPr>
          <p:cNvPr id="4" name="Espace réservé du contenu 3"/>
          <p:cNvSpPr>
            <a:spLocks noGrp="1"/>
          </p:cNvSpPr>
          <p:nvPr>
            <p:ph sz="half" idx="2"/>
          </p:nvPr>
        </p:nvSpPr>
        <p:spPr/>
        <p:txBody>
          <a:bodyPr>
            <a:normAutofit lnSpcReduction="10000"/>
          </a:bodyPr>
          <a:lstStyle/>
          <a:p>
            <a:pPr algn="ctr">
              <a:buNone/>
            </a:pPr>
            <a:r>
              <a:rPr lang="en-US" b="1" dirty="0" smtClean="0">
                <a:solidFill>
                  <a:srgbClr val="FF0000"/>
                </a:solidFill>
                <a:latin typeface="Times New Roman"/>
              </a:rPr>
              <a:t>Asking for Help</a:t>
            </a:r>
            <a:endParaRPr lang="en-US" b="1" dirty="0" smtClean="0">
              <a:solidFill>
                <a:srgbClr val="365F91"/>
              </a:solidFill>
              <a:latin typeface="Cambria"/>
            </a:endParaRPr>
          </a:p>
          <a:p>
            <a:pPr>
              <a:buFont typeface="Wingdings" pitchFamily="2" charset="2"/>
              <a:buChar char="ü"/>
            </a:pPr>
            <a:r>
              <a:rPr lang="en-US" sz="2400" b="1" dirty="0" smtClean="0">
                <a:solidFill>
                  <a:srgbClr val="4F81BD"/>
                </a:solidFill>
                <a:latin typeface="Cambria"/>
              </a:rPr>
              <a:t>I'd be grateful if you</a:t>
            </a:r>
          </a:p>
          <a:p>
            <a:pPr>
              <a:buNone/>
            </a:pPr>
            <a:r>
              <a:rPr lang="en-US" sz="2400" b="1" dirty="0" smtClean="0">
                <a:solidFill>
                  <a:srgbClr val="4F81BD"/>
                </a:solidFill>
                <a:latin typeface="Cambria"/>
              </a:rPr>
              <a:t>could...</a:t>
            </a:r>
          </a:p>
          <a:p>
            <a:pPr>
              <a:buFont typeface="Wingdings" pitchFamily="2" charset="2"/>
              <a:buChar char="ü"/>
            </a:pPr>
            <a:r>
              <a:rPr lang="en-US" sz="2400" b="1" dirty="0" smtClean="0">
                <a:solidFill>
                  <a:srgbClr val="4F81BD"/>
                </a:solidFill>
                <a:latin typeface="Cambria"/>
              </a:rPr>
              <a:t>I would be grateful if you</a:t>
            </a:r>
          </a:p>
          <a:p>
            <a:pPr>
              <a:buNone/>
            </a:pPr>
            <a:r>
              <a:rPr lang="en-US" sz="2400" b="1" dirty="0" smtClean="0">
                <a:solidFill>
                  <a:srgbClr val="4F81BD"/>
                </a:solidFill>
                <a:latin typeface="Cambria"/>
              </a:rPr>
              <a:t>could...</a:t>
            </a:r>
          </a:p>
          <a:p>
            <a:pPr>
              <a:buFont typeface="Wingdings" pitchFamily="2" charset="2"/>
              <a:buChar char="ü"/>
            </a:pPr>
            <a:r>
              <a:rPr lang="en-US" sz="2400" b="1" dirty="0" smtClean="0">
                <a:solidFill>
                  <a:srgbClr val="4F81BD"/>
                </a:solidFill>
                <a:latin typeface="Cambria"/>
              </a:rPr>
              <a:t>I would appreciate it if you</a:t>
            </a:r>
          </a:p>
          <a:p>
            <a:pPr>
              <a:buNone/>
            </a:pPr>
            <a:r>
              <a:rPr lang="en-US" sz="2400" b="1" dirty="0" smtClean="0">
                <a:solidFill>
                  <a:srgbClr val="4F81BD"/>
                </a:solidFill>
                <a:latin typeface="Cambria"/>
              </a:rPr>
              <a:t>could...</a:t>
            </a:r>
          </a:p>
          <a:p>
            <a:pPr>
              <a:buFont typeface="Wingdings" pitchFamily="2" charset="2"/>
              <a:buChar char="ü"/>
            </a:pPr>
            <a:r>
              <a:rPr lang="en-US" sz="2400" b="1" dirty="0" smtClean="0">
                <a:solidFill>
                  <a:srgbClr val="4F81BD"/>
                </a:solidFill>
                <a:latin typeface="Cambria"/>
              </a:rPr>
              <a:t>Could you please...</a:t>
            </a:r>
          </a:p>
          <a:p>
            <a:pPr>
              <a:buFont typeface="Wingdings" pitchFamily="2" charset="2"/>
              <a:buChar char="ü"/>
            </a:pPr>
            <a:r>
              <a:rPr lang="en-US" sz="2400" b="1" dirty="0" smtClean="0">
                <a:solidFill>
                  <a:srgbClr val="4F81BD"/>
                </a:solidFill>
                <a:latin typeface="Cambria"/>
              </a:rPr>
              <a:t>I was wondering </a:t>
            </a:r>
            <a:r>
              <a:rPr lang="en-US" sz="2400" b="1" dirty="0" smtClean="0">
                <a:solidFill>
                  <a:srgbClr val="4F81BD"/>
                </a:solidFill>
                <a:latin typeface="Cambria"/>
              </a:rPr>
              <a:t>if you</a:t>
            </a:r>
          </a:p>
          <a:p>
            <a:pPr>
              <a:buNone/>
            </a:pPr>
            <a:r>
              <a:rPr lang="en-US" sz="2400" b="1" dirty="0" smtClean="0">
                <a:solidFill>
                  <a:srgbClr val="4F81BD"/>
                </a:solidFill>
                <a:latin typeface="Cambria"/>
              </a:rPr>
              <a:t>could help me.(informal)</a:t>
            </a:r>
          </a:p>
          <a:p>
            <a:pPr>
              <a:buFont typeface="Wingdings" pitchFamily="2" charset="2"/>
              <a:buChar char="ü"/>
            </a:pPr>
            <a:r>
              <a:rPr lang="en-US" sz="2400" b="1" dirty="0" smtClean="0">
                <a:solidFill>
                  <a:srgbClr val="4F81BD"/>
                </a:solidFill>
                <a:latin typeface="Cambria"/>
              </a:rPr>
              <a:t>I </a:t>
            </a:r>
            <a:r>
              <a:rPr lang="en-US" sz="2400" b="1" dirty="0" smtClean="0">
                <a:solidFill>
                  <a:srgbClr val="4F81BD"/>
                </a:solidFill>
                <a:latin typeface="Cambria"/>
              </a:rPr>
              <a:t>would like to know...</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500"/>
                                        <p:tgtEl>
                                          <p:spTgt spid="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ox(in)">
                                      <p:cBhvr>
                                        <p:cTn id="16" dur="500"/>
                                        <p:tgtEl>
                                          <p:spTgt spid="3">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ox(in)">
                                      <p:cBhvr>
                                        <p:cTn id="19" dur="500"/>
                                        <p:tgtEl>
                                          <p:spTgt spid="3">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ox(in)">
                                      <p:cBhvr>
                                        <p:cTn id="25" dur="500"/>
                                        <p:tgtEl>
                                          <p:spTgt spid="3">
                                            <p:txEl>
                                              <p:pRg st="7" end="7"/>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ox(in)">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ox(in)">
                                      <p:cBhvr>
                                        <p:cTn id="33" dur="500"/>
                                        <p:tgtEl>
                                          <p:spTgt spid="4">
                                            <p:txEl>
                                              <p:pRg st="1" end="1"/>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box(in)">
                                      <p:cBhvr>
                                        <p:cTn id="36" dur="500"/>
                                        <p:tgtEl>
                                          <p:spTgt spid="4">
                                            <p:txEl>
                                              <p:pRg st="2" end="2"/>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box(in)">
                                      <p:cBhvr>
                                        <p:cTn id="39" dur="500"/>
                                        <p:tgtEl>
                                          <p:spTgt spid="4">
                                            <p:txEl>
                                              <p:pRg st="3" end="3"/>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box(in)">
                                      <p:cBhvr>
                                        <p:cTn id="42" dur="500"/>
                                        <p:tgtEl>
                                          <p:spTgt spid="4">
                                            <p:txEl>
                                              <p:pRg st="4" end="4"/>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ox(in)">
                                      <p:cBhvr>
                                        <p:cTn id="45" dur="500"/>
                                        <p:tgtEl>
                                          <p:spTgt spid="4">
                                            <p:txEl>
                                              <p:pRg st="5" end="5"/>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box(in)">
                                      <p:cBhvr>
                                        <p:cTn id="48" dur="500"/>
                                        <p:tgtEl>
                                          <p:spTgt spid="4">
                                            <p:txEl>
                                              <p:pRg st="6" end="6"/>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box(in)">
                                      <p:cBhvr>
                                        <p:cTn id="51" dur="500"/>
                                        <p:tgtEl>
                                          <p:spTgt spid="4">
                                            <p:txEl>
                                              <p:pRg st="7" end="7"/>
                                            </p:txEl>
                                          </p:spTgt>
                                        </p:tgtEl>
                                      </p:cBhvr>
                                    </p:animEffect>
                                  </p:childTnLst>
                                </p:cTn>
                              </p:par>
                              <p:par>
                                <p:cTn id="52" presetID="4" presetClass="entr" presetSubtype="16" fill="hold" nodeType="with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Effect transition="in" filter="box(in)">
                                      <p:cBhvr>
                                        <p:cTn id="54" dur="500"/>
                                        <p:tgtEl>
                                          <p:spTgt spid="4">
                                            <p:txEl>
                                              <p:pRg st="8" end="8"/>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box(in)">
                                      <p:cBhvr>
                                        <p:cTn id="57" dur="500"/>
                                        <p:tgtEl>
                                          <p:spTgt spid="4">
                                            <p:txEl>
                                              <p:pRg st="9" end="9"/>
                                            </p:txEl>
                                          </p:spTgt>
                                        </p:tgtEl>
                                      </p:cBhvr>
                                    </p:animEffect>
                                  </p:childTnLst>
                                </p:cTn>
                              </p:par>
                              <p:par>
                                <p:cTn id="58" presetID="4" presetClass="entr" presetSubtype="16" fill="hold" nodeType="withEffect">
                                  <p:stCondLst>
                                    <p:cond delay="0"/>
                                  </p:stCondLst>
                                  <p:childTnLst>
                                    <p:set>
                                      <p:cBhvr>
                                        <p:cTn id="59" dur="1" fill="hold">
                                          <p:stCondLst>
                                            <p:cond delay="0"/>
                                          </p:stCondLst>
                                        </p:cTn>
                                        <p:tgtEl>
                                          <p:spTgt spid="4">
                                            <p:txEl>
                                              <p:pRg st="10" end="10"/>
                                            </p:txEl>
                                          </p:spTgt>
                                        </p:tgtEl>
                                        <p:attrNameLst>
                                          <p:attrName>style.visibility</p:attrName>
                                        </p:attrNameLst>
                                      </p:cBhvr>
                                      <p:to>
                                        <p:strVal val="visible"/>
                                      </p:to>
                                    </p:set>
                                    <p:animEffect transition="in" filter="box(in)">
                                      <p:cBhvr>
                                        <p:cTn id="6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Useful Expressions in Letters Writing</a:t>
            </a:r>
            <a:endParaRPr lang="en-US" b="1" baseline="0" dirty="0" smtClean="0">
              <a:solidFill>
                <a:srgbClr val="333333"/>
              </a:solidFill>
              <a:latin typeface="Times New Roman"/>
            </a:endParaRPr>
          </a:p>
        </p:txBody>
      </p:sp>
      <p:sp>
        <p:nvSpPr>
          <p:cNvPr id="4" name="Espace réservé du contenu 3"/>
          <p:cNvSpPr>
            <a:spLocks noGrp="1"/>
          </p:cNvSpPr>
          <p:nvPr>
            <p:ph sz="half" idx="1"/>
          </p:nvPr>
        </p:nvSpPr>
        <p:spPr/>
        <p:txBody>
          <a:bodyPr/>
          <a:lstStyle/>
          <a:p>
            <a:pPr>
              <a:buNone/>
            </a:pPr>
            <a:r>
              <a:rPr lang="en-US" sz="2600" b="1" dirty="0" smtClean="0">
                <a:solidFill>
                  <a:srgbClr val="FF0000"/>
                </a:solidFill>
                <a:latin typeface="Times New Roman"/>
              </a:rPr>
              <a:t>Asking for Information</a:t>
            </a:r>
            <a:r>
              <a:rPr lang="en-US" b="1" dirty="0" smtClean="0">
                <a:solidFill>
                  <a:srgbClr val="365F91"/>
                </a:solidFill>
                <a:latin typeface="Cambria"/>
              </a:rPr>
              <a:t/>
            </a:r>
            <a:br>
              <a:rPr lang="en-US" b="1" dirty="0" smtClean="0">
                <a:solidFill>
                  <a:srgbClr val="365F91"/>
                </a:solidFill>
                <a:latin typeface="Cambria"/>
              </a:rPr>
            </a:br>
            <a:endParaRPr lang="en-US" b="1" dirty="0" smtClean="0">
              <a:solidFill>
                <a:srgbClr val="365F91"/>
              </a:solidFill>
              <a:latin typeface="Cambria"/>
            </a:endParaRPr>
          </a:p>
          <a:p>
            <a:pPr>
              <a:buFont typeface="Wingdings" pitchFamily="2" charset="2"/>
              <a:buChar char="ü"/>
            </a:pPr>
            <a:r>
              <a:rPr lang="en-US" sz="2200" b="1" dirty="0" smtClean="0">
                <a:solidFill>
                  <a:srgbClr val="4F81BD"/>
                </a:solidFill>
                <a:latin typeface="Cambria"/>
              </a:rPr>
              <a:t>I am writing to enquire about...</a:t>
            </a:r>
          </a:p>
          <a:p>
            <a:pPr>
              <a:buFont typeface="Wingdings" pitchFamily="2" charset="2"/>
              <a:buChar char="ü"/>
            </a:pPr>
            <a:endParaRPr lang="en-US" sz="2200" b="1" dirty="0" smtClean="0">
              <a:solidFill>
                <a:srgbClr val="4F81BD"/>
              </a:solidFill>
              <a:latin typeface="Cambria"/>
            </a:endParaRPr>
          </a:p>
          <a:p>
            <a:pPr>
              <a:buFont typeface="Wingdings" pitchFamily="2" charset="2"/>
              <a:buChar char="ü"/>
            </a:pPr>
            <a:r>
              <a:rPr lang="en-US" sz="2200" b="1" dirty="0" smtClean="0">
                <a:solidFill>
                  <a:srgbClr val="4F81BD"/>
                </a:solidFill>
                <a:latin typeface="Cambria"/>
              </a:rPr>
              <a:t>I am writing to find out about...</a:t>
            </a:r>
          </a:p>
          <a:p>
            <a:pPr>
              <a:buFont typeface="Wingdings" pitchFamily="2" charset="2"/>
              <a:buChar char="ü"/>
            </a:pPr>
            <a:endParaRPr lang="en-US" sz="2200" b="1" dirty="0" smtClean="0">
              <a:solidFill>
                <a:srgbClr val="4F81BD"/>
              </a:solidFill>
              <a:latin typeface="Cambria"/>
            </a:endParaRPr>
          </a:p>
          <a:p>
            <a:pPr>
              <a:buFont typeface="Wingdings" pitchFamily="2" charset="2"/>
              <a:buChar char="ü"/>
            </a:pPr>
            <a:r>
              <a:rPr lang="en-US" sz="2200" b="1" dirty="0" smtClean="0">
                <a:solidFill>
                  <a:srgbClr val="4F81BD"/>
                </a:solidFill>
                <a:latin typeface="Cambria"/>
              </a:rPr>
              <a:t>What I am looking for is...</a:t>
            </a:r>
          </a:p>
          <a:p>
            <a:pPr>
              <a:buFont typeface="Wingdings" pitchFamily="2" charset="2"/>
              <a:buChar char="ü"/>
            </a:pPr>
            <a:endParaRPr lang="en-US" sz="2200" b="1" dirty="0" smtClean="0">
              <a:solidFill>
                <a:srgbClr val="4F81BD"/>
              </a:solidFill>
              <a:latin typeface="Cambria"/>
            </a:endParaRPr>
          </a:p>
          <a:p>
            <a:pPr>
              <a:buFont typeface="Wingdings" pitchFamily="2" charset="2"/>
              <a:buChar char="ü"/>
            </a:pPr>
            <a:r>
              <a:rPr lang="en-US" sz="2200" b="1" dirty="0" smtClean="0">
                <a:solidFill>
                  <a:srgbClr val="4F81BD"/>
                </a:solidFill>
                <a:latin typeface="Cambria"/>
              </a:rPr>
              <a:t>I would like to know about/if...</a:t>
            </a:r>
          </a:p>
          <a:p>
            <a:pPr>
              <a:buFont typeface="Wingdings" pitchFamily="2" charset="2"/>
              <a:buChar char="ü"/>
            </a:pPr>
            <a:endParaRPr lang="fr-FR" sz="2200" b="1" dirty="0" smtClean="0">
              <a:solidFill>
                <a:srgbClr val="4F81BD"/>
              </a:solidFill>
              <a:latin typeface="Cambria"/>
            </a:endParaRPr>
          </a:p>
        </p:txBody>
      </p:sp>
      <p:sp>
        <p:nvSpPr>
          <p:cNvPr id="5" name="Espace réservé du contenu 4"/>
          <p:cNvSpPr>
            <a:spLocks noGrp="1"/>
          </p:cNvSpPr>
          <p:nvPr>
            <p:ph sz="half" idx="2"/>
          </p:nvPr>
        </p:nvSpPr>
        <p:spPr/>
        <p:txBody>
          <a:bodyPr/>
          <a:lstStyle/>
          <a:p>
            <a:pPr algn="ctr">
              <a:buNone/>
            </a:pPr>
            <a:r>
              <a:rPr lang="fr-FR" sz="2600" b="1" dirty="0" err="1" smtClean="0">
                <a:solidFill>
                  <a:srgbClr val="FF0000"/>
                </a:solidFill>
                <a:latin typeface="Times New Roman"/>
              </a:rPr>
              <a:t>Closing</a:t>
            </a:r>
            <a:endParaRPr lang="fr-FR" sz="2600" b="1" dirty="0" smtClean="0">
              <a:solidFill>
                <a:srgbClr val="FF0000"/>
              </a:solidFill>
              <a:latin typeface="Times New Roman"/>
            </a:endParaRPr>
          </a:p>
          <a:p>
            <a:pPr algn="ctr">
              <a:buNone/>
            </a:pPr>
            <a:endParaRPr lang="en-US" b="1" dirty="0" smtClean="0">
              <a:solidFill>
                <a:srgbClr val="333333"/>
              </a:solidFill>
              <a:latin typeface="Times New Roman"/>
            </a:endParaRPr>
          </a:p>
          <a:p>
            <a:pPr>
              <a:buFont typeface="Wingdings" pitchFamily="2" charset="2"/>
              <a:buChar char="ü"/>
            </a:pPr>
            <a:r>
              <a:rPr lang="en-US" sz="2200" b="1" dirty="0" smtClean="0">
                <a:solidFill>
                  <a:srgbClr val="4F81BD"/>
                </a:solidFill>
                <a:latin typeface="Cambria"/>
              </a:rPr>
              <a:t>I look forward to seeing you.</a:t>
            </a:r>
          </a:p>
          <a:p>
            <a:pPr>
              <a:buFont typeface="Wingdings" pitchFamily="2" charset="2"/>
              <a:buChar char="ü"/>
            </a:pPr>
            <a:endParaRPr lang="en-US" sz="2200" b="1" dirty="0" smtClean="0">
              <a:solidFill>
                <a:srgbClr val="4F81BD"/>
              </a:solidFill>
              <a:latin typeface="Cambria"/>
            </a:endParaRPr>
          </a:p>
          <a:p>
            <a:pPr>
              <a:buFont typeface="Wingdings" pitchFamily="2" charset="2"/>
              <a:buChar char="ü"/>
            </a:pPr>
            <a:r>
              <a:rPr lang="en-US" sz="2200" b="1" dirty="0" smtClean="0">
                <a:solidFill>
                  <a:srgbClr val="4F81BD"/>
                </a:solidFill>
                <a:latin typeface="Cambria"/>
              </a:rPr>
              <a:t>I look forward to hearing from you.</a:t>
            </a:r>
          </a:p>
          <a:p>
            <a:pPr>
              <a:buFont typeface="Wingdings" pitchFamily="2" charset="2"/>
              <a:buChar char="ü"/>
            </a:pPr>
            <a:endParaRPr lang="en-US" sz="2200" b="1" dirty="0" smtClean="0">
              <a:solidFill>
                <a:srgbClr val="4F81BD"/>
              </a:solidFill>
              <a:latin typeface="Cambria"/>
            </a:endParaRPr>
          </a:p>
          <a:p>
            <a:pPr>
              <a:buFont typeface="Wingdings" pitchFamily="2" charset="2"/>
              <a:buChar char="ü"/>
            </a:pPr>
            <a:r>
              <a:rPr lang="en-US" sz="2200" b="1" dirty="0" smtClean="0">
                <a:solidFill>
                  <a:srgbClr val="4F81BD"/>
                </a:solidFill>
                <a:latin typeface="Cambria"/>
              </a:rPr>
              <a:t>I look forward to meeting you</a:t>
            </a:r>
            <a:r>
              <a:rPr lang="en-US" b="1" dirty="0" smtClean="0">
                <a:solidFill>
                  <a:srgbClr val="4F81BD"/>
                </a:solidFill>
                <a:latin typeface="Cambria"/>
              </a:rPr>
              <a:t>.</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Useful Expressions in Letters Writing</a:t>
            </a:r>
            <a:endParaRPr lang="en-US" b="1" baseline="0" dirty="0" smtClean="0">
              <a:solidFill>
                <a:srgbClr val="333333"/>
              </a:solidFill>
              <a:latin typeface="Times New Roman"/>
            </a:endParaRPr>
          </a:p>
        </p:txBody>
      </p:sp>
      <p:sp>
        <p:nvSpPr>
          <p:cNvPr id="4" name="Espace réservé du contenu 3"/>
          <p:cNvSpPr>
            <a:spLocks noGrp="1"/>
          </p:cNvSpPr>
          <p:nvPr>
            <p:ph sz="half" idx="1"/>
          </p:nvPr>
        </p:nvSpPr>
        <p:spPr/>
        <p:txBody>
          <a:bodyPr>
            <a:normAutofit fontScale="92500"/>
          </a:bodyPr>
          <a:lstStyle/>
          <a:p>
            <a:pPr algn="ctr">
              <a:buNone/>
            </a:pPr>
            <a:r>
              <a:rPr lang="fr-FR" sz="2600" b="1" dirty="0" err="1" smtClean="0">
                <a:solidFill>
                  <a:srgbClr val="FF0000"/>
                </a:solidFill>
                <a:latin typeface="Times New Roman"/>
              </a:rPr>
              <a:t>Complaining</a:t>
            </a:r>
            <a:r>
              <a:rPr lang="fr-FR" sz="2600" b="1" dirty="0" smtClean="0">
                <a:solidFill>
                  <a:srgbClr val="FF0000"/>
                </a:solidFill>
                <a:latin typeface="Times New Roman"/>
              </a:rPr>
              <a:t> / </a:t>
            </a:r>
            <a:r>
              <a:rPr lang="fr-FR" sz="2600" b="1" dirty="0" err="1" smtClean="0">
                <a:solidFill>
                  <a:srgbClr val="FF0000"/>
                </a:solidFill>
                <a:latin typeface="Times New Roman"/>
              </a:rPr>
              <a:t>expressing</a:t>
            </a:r>
            <a:r>
              <a:rPr lang="fr-FR" sz="2600" b="1" dirty="0" smtClean="0">
                <a:solidFill>
                  <a:srgbClr val="FF0000"/>
                </a:solidFill>
                <a:latin typeface="Times New Roman"/>
              </a:rPr>
              <a:t> </a:t>
            </a:r>
            <a:r>
              <a:rPr lang="fr-FR" sz="2600" b="1" dirty="0" err="1" smtClean="0">
                <a:solidFill>
                  <a:srgbClr val="FF0000"/>
                </a:solidFill>
                <a:latin typeface="Times New Roman"/>
              </a:rPr>
              <a:t>dissatisfaction</a:t>
            </a:r>
            <a:endParaRPr lang="fr-FR" sz="2600" b="1" dirty="0" smtClean="0">
              <a:solidFill>
                <a:srgbClr val="FF0000"/>
              </a:solidFill>
              <a:latin typeface="Times New Roman"/>
            </a:endParaRPr>
          </a:p>
          <a:p>
            <a:pPr algn="ctr">
              <a:buNone/>
            </a:pPr>
            <a:endParaRPr lang="en-US" b="1" dirty="0" smtClean="0">
              <a:solidFill>
                <a:srgbClr val="333333"/>
              </a:solidFill>
              <a:latin typeface="Times New Roman"/>
            </a:endParaRPr>
          </a:p>
          <a:p>
            <a:pPr algn="just">
              <a:buFont typeface="Wingdings" pitchFamily="2" charset="2"/>
              <a:buChar char="ü"/>
            </a:pPr>
            <a:r>
              <a:rPr lang="en-US" sz="2400" b="1" dirty="0" smtClean="0">
                <a:solidFill>
                  <a:srgbClr val="4F81BD"/>
                </a:solidFill>
                <a:latin typeface="Cambria"/>
              </a:rPr>
              <a:t>I'm writing to express my dissatisfaction with...</a:t>
            </a:r>
          </a:p>
          <a:p>
            <a:pPr algn="just">
              <a:buFont typeface="Wingdings" pitchFamily="2" charset="2"/>
              <a:buChar char="ü"/>
            </a:pPr>
            <a:endParaRPr lang="en-US" sz="2400" b="1" dirty="0" smtClean="0">
              <a:solidFill>
                <a:srgbClr val="4F81BD"/>
              </a:solidFill>
              <a:latin typeface="Cambria"/>
            </a:endParaRPr>
          </a:p>
          <a:p>
            <a:pPr algn="just">
              <a:buFont typeface="Wingdings" pitchFamily="2" charset="2"/>
              <a:buChar char="ü"/>
            </a:pPr>
            <a:r>
              <a:rPr lang="en-US" sz="2400" b="1" dirty="0" smtClean="0">
                <a:solidFill>
                  <a:srgbClr val="4F81BD"/>
                </a:solidFill>
                <a:latin typeface="Cambria"/>
              </a:rPr>
              <a:t>I'm writing to express my annoyance with...</a:t>
            </a:r>
          </a:p>
          <a:p>
            <a:pPr algn="just">
              <a:buFont typeface="Wingdings" pitchFamily="2" charset="2"/>
              <a:buChar char="ü"/>
            </a:pPr>
            <a:endParaRPr lang="en-US" sz="2400" b="1" dirty="0" smtClean="0">
              <a:solidFill>
                <a:srgbClr val="4F81BD"/>
              </a:solidFill>
              <a:latin typeface="Cambria"/>
            </a:endParaRPr>
          </a:p>
          <a:p>
            <a:pPr algn="just">
              <a:buFont typeface="Wingdings" pitchFamily="2" charset="2"/>
              <a:buChar char="ü"/>
            </a:pPr>
            <a:r>
              <a:rPr lang="en-US" sz="2400" b="1" dirty="0" smtClean="0">
                <a:solidFill>
                  <a:srgbClr val="4F81BD"/>
                </a:solidFill>
                <a:latin typeface="Cambria"/>
              </a:rPr>
              <a:t>I am not happy about...</a:t>
            </a:r>
          </a:p>
          <a:p>
            <a:pPr algn="just">
              <a:buFont typeface="Wingdings" pitchFamily="2" charset="2"/>
              <a:buChar char="ü"/>
            </a:pPr>
            <a:endParaRPr lang="en-US" sz="2400" b="1" dirty="0" smtClean="0">
              <a:solidFill>
                <a:srgbClr val="4F81BD"/>
              </a:solidFill>
              <a:latin typeface="Cambria"/>
            </a:endParaRPr>
          </a:p>
          <a:p>
            <a:pPr algn="just">
              <a:buFont typeface="Wingdings" pitchFamily="2" charset="2"/>
              <a:buChar char="ü"/>
            </a:pPr>
            <a:r>
              <a:rPr lang="en-US" sz="2400" b="1" dirty="0" smtClean="0">
                <a:solidFill>
                  <a:srgbClr val="4F81BD"/>
                </a:solidFill>
                <a:latin typeface="Cambria"/>
              </a:rPr>
              <a:t>...was very disappointing.</a:t>
            </a:r>
          </a:p>
          <a:p>
            <a:pPr>
              <a:buFont typeface="Wingdings" pitchFamily="2" charset="2"/>
              <a:buChar char="ü"/>
            </a:pPr>
            <a:endParaRPr lang="fr-FR" dirty="0"/>
          </a:p>
        </p:txBody>
      </p:sp>
      <p:sp>
        <p:nvSpPr>
          <p:cNvPr id="5" name="Espace réservé du contenu 4"/>
          <p:cNvSpPr>
            <a:spLocks noGrp="1"/>
          </p:cNvSpPr>
          <p:nvPr>
            <p:ph sz="half" idx="2"/>
          </p:nvPr>
        </p:nvSpPr>
        <p:spPr/>
        <p:txBody>
          <a:bodyPr>
            <a:normAutofit fontScale="92500"/>
          </a:bodyPr>
          <a:lstStyle/>
          <a:p>
            <a:pPr algn="ctr">
              <a:buNone/>
            </a:pPr>
            <a:r>
              <a:rPr lang="fr-FR" b="1" dirty="0" err="1" smtClean="0">
                <a:solidFill>
                  <a:srgbClr val="FF0000"/>
                </a:solidFill>
                <a:latin typeface="Cambria"/>
              </a:rPr>
              <a:t>Conveying</a:t>
            </a:r>
            <a:r>
              <a:rPr lang="fr-FR" b="1" dirty="0" smtClean="0">
                <a:solidFill>
                  <a:srgbClr val="FF0000"/>
                </a:solidFill>
                <a:latin typeface="Cambria"/>
              </a:rPr>
              <a:t> regards</a:t>
            </a:r>
          </a:p>
          <a:p>
            <a:pPr>
              <a:buNone/>
            </a:pPr>
            <a:endParaRPr lang="en-US" b="1" dirty="0" smtClean="0">
              <a:solidFill>
                <a:srgbClr val="333333"/>
              </a:solidFill>
              <a:latin typeface="Times New Roman"/>
            </a:endParaRPr>
          </a:p>
          <a:p>
            <a:pPr>
              <a:buNone/>
            </a:pPr>
            <a:endParaRPr lang="en-US" b="1" dirty="0" smtClean="0">
              <a:solidFill>
                <a:srgbClr val="333333"/>
              </a:solidFill>
              <a:latin typeface="Times New Roman"/>
            </a:endParaRPr>
          </a:p>
          <a:p>
            <a:pPr>
              <a:buFont typeface="Wingdings" pitchFamily="2" charset="2"/>
              <a:buChar char="ü"/>
            </a:pPr>
            <a:r>
              <a:rPr lang="en-US" sz="2400" b="1" dirty="0" smtClean="0">
                <a:solidFill>
                  <a:srgbClr val="4F81BD"/>
                </a:solidFill>
                <a:latin typeface="Cambria"/>
              </a:rPr>
              <a:t>Please give my best regards to your family.</a:t>
            </a:r>
          </a:p>
          <a:p>
            <a:pPr>
              <a:buFont typeface="Wingdings" pitchFamily="2" charset="2"/>
              <a:buChar char="ü"/>
            </a:pPr>
            <a:endParaRPr lang="en-US" sz="2400" b="1" dirty="0" smtClean="0">
              <a:solidFill>
                <a:srgbClr val="4F81BD"/>
              </a:solidFill>
              <a:latin typeface="Cambria"/>
            </a:endParaRPr>
          </a:p>
          <a:p>
            <a:pPr>
              <a:buFont typeface="Wingdings" pitchFamily="2" charset="2"/>
              <a:buChar char="ü"/>
            </a:pPr>
            <a:r>
              <a:rPr lang="en-US" sz="2400" b="1" dirty="0" smtClean="0">
                <a:solidFill>
                  <a:srgbClr val="4F81BD"/>
                </a:solidFill>
                <a:latin typeface="Cambria"/>
              </a:rPr>
              <a:t>Please pass on my best wishes to your wife and children.</a:t>
            </a:r>
          </a:p>
          <a:p>
            <a:pPr>
              <a:buFont typeface="Wingdings" pitchFamily="2" charset="2"/>
              <a:buChar char="ü"/>
            </a:pPr>
            <a:endParaRPr lang="en-US" sz="2400" b="1" dirty="0" smtClean="0">
              <a:solidFill>
                <a:srgbClr val="4F81BD"/>
              </a:solidFill>
              <a:latin typeface="Cambria"/>
            </a:endParaRPr>
          </a:p>
          <a:p>
            <a:pPr>
              <a:buFont typeface="Wingdings" pitchFamily="2" charset="2"/>
              <a:buChar char="ü"/>
            </a:pPr>
            <a:r>
              <a:rPr lang="en-US" sz="2400" b="1" dirty="0" smtClean="0">
                <a:solidFill>
                  <a:srgbClr val="4F81BD"/>
                </a:solidFill>
                <a:latin typeface="Cambria"/>
              </a:rPr>
              <a:t>Please give my regards to your parents.</a:t>
            </a:r>
            <a:endParaRPr lang="fr-FR" sz="2400" b="1" dirty="0" smtClean="0">
              <a:solidFill>
                <a:srgbClr val="4F81BD"/>
              </a:solidFill>
              <a:latin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checkerboard(across)">
                                      <p:cBhvr>
                                        <p:cTn id="10" dur="500"/>
                                        <p:tgtEl>
                                          <p:spTgt spid="4">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checkerboard(across)">
                                      <p:cBhvr>
                                        <p:cTn id="13" dur="500"/>
                                        <p:tgtEl>
                                          <p:spTgt spid="4">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checkerboard(across)">
                                      <p:cBhvr>
                                        <p:cTn id="16" dur="500"/>
                                        <p:tgtEl>
                                          <p:spTgt spid="4">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checkerboard(across)">
                                      <p:cBhvr>
                                        <p:cTn id="21" dur="500"/>
                                        <p:tgtEl>
                                          <p:spTgt spid="5">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checkerboard(across)">
                                      <p:cBhvr>
                                        <p:cTn id="24" dur="500"/>
                                        <p:tgtEl>
                                          <p:spTgt spid="5">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checkerboard(across)">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Useful Expressions in Letters Writing</a:t>
            </a:r>
            <a:endParaRPr lang="en-US" b="1" baseline="0" dirty="0" smtClean="0">
              <a:solidFill>
                <a:srgbClr val="4F81BD"/>
              </a:solidFill>
              <a:latin typeface="Cambria"/>
            </a:endParaRPr>
          </a:p>
        </p:txBody>
      </p:sp>
      <p:sp>
        <p:nvSpPr>
          <p:cNvPr id="3" name="Espace réservé du texte 2"/>
          <p:cNvSpPr>
            <a:spLocks noGrp="1"/>
          </p:cNvSpPr>
          <p:nvPr>
            <p:ph sz="half" idx="1"/>
          </p:nvPr>
        </p:nvSpPr>
        <p:spPr/>
        <p:txBody>
          <a:bodyPr>
            <a:normAutofit fontScale="92500" lnSpcReduction="10000"/>
          </a:bodyPr>
          <a:lstStyle/>
          <a:p>
            <a:pPr marR="0" lvl="0" algn="ctr" rtl="0">
              <a:buNone/>
            </a:pPr>
            <a:r>
              <a:rPr lang="fr-FR" b="1" baseline="0" dirty="0" err="1" smtClean="0">
                <a:solidFill>
                  <a:srgbClr val="FF0000"/>
                </a:solidFill>
                <a:latin typeface="Cambria"/>
              </a:rPr>
              <a:t>Expressing</a:t>
            </a:r>
            <a:r>
              <a:rPr lang="fr-FR" b="1" baseline="0" dirty="0" smtClean="0">
                <a:solidFill>
                  <a:srgbClr val="FF0000"/>
                </a:solidFill>
                <a:latin typeface="Cambria"/>
              </a:rPr>
              <a:t> </a:t>
            </a:r>
            <a:r>
              <a:rPr lang="fr-FR" b="1" baseline="0" dirty="0" err="1" smtClean="0">
                <a:solidFill>
                  <a:srgbClr val="FF0000"/>
                </a:solidFill>
                <a:latin typeface="Cambria"/>
              </a:rPr>
              <a:t>concern</a:t>
            </a:r>
            <a:r>
              <a:rPr lang="fr-FR" b="1" baseline="0" dirty="0" smtClean="0">
                <a:solidFill>
                  <a:srgbClr val="FF0000"/>
                </a:solidFill>
                <a:latin typeface="Cambria"/>
              </a:rPr>
              <a:t> / </a:t>
            </a:r>
            <a:r>
              <a:rPr lang="fr-FR" b="1" baseline="0" dirty="0" err="1" smtClean="0">
                <a:solidFill>
                  <a:srgbClr val="FF0000"/>
                </a:solidFill>
                <a:latin typeface="Cambria"/>
              </a:rPr>
              <a:t>sympathy</a:t>
            </a:r>
            <a:endParaRPr lang="fr-FR" b="1" baseline="0" dirty="0" smtClean="0">
              <a:solidFill>
                <a:srgbClr val="FF0000"/>
              </a:solidFill>
              <a:latin typeface="Cambria"/>
            </a:endParaRPr>
          </a:p>
          <a:p>
            <a:pPr marR="0" lvl="0" rtl="0">
              <a:buFont typeface="Wingdings" pitchFamily="2" charset="2"/>
              <a:buChar char="ü"/>
            </a:pPr>
            <a:endParaRPr lang="en-US" b="1" dirty="0" smtClean="0">
              <a:solidFill>
                <a:srgbClr val="4F81BD"/>
              </a:solidFill>
              <a:latin typeface="Times New Roman"/>
            </a:endParaRPr>
          </a:p>
          <a:p>
            <a:pPr marR="0" lvl="0" rtl="0">
              <a:buFont typeface="Wingdings" pitchFamily="2" charset="2"/>
              <a:buChar char="ü"/>
            </a:pPr>
            <a:r>
              <a:rPr lang="en-US" sz="2400" b="1" dirty="0" smtClean="0">
                <a:solidFill>
                  <a:srgbClr val="4F81BD"/>
                </a:solidFill>
                <a:latin typeface="Cambria"/>
              </a:rPr>
              <a:t>I was sorry to hear about... (your accident/ illness)</a:t>
            </a:r>
          </a:p>
          <a:p>
            <a:pPr marR="0" lvl="0" rtl="0">
              <a:buFont typeface="Wingdings" pitchFamily="2" charset="2"/>
              <a:buChar char="ü"/>
            </a:pPr>
            <a:endParaRPr lang="en-US" sz="2400" b="1" dirty="0" smtClean="0">
              <a:solidFill>
                <a:srgbClr val="4F81BD"/>
              </a:solidFill>
              <a:latin typeface="Cambria"/>
            </a:endParaRPr>
          </a:p>
          <a:p>
            <a:pPr marR="0" lvl="0" rtl="0">
              <a:buFont typeface="Wingdings" pitchFamily="2" charset="2"/>
              <a:buChar char="ü"/>
            </a:pPr>
            <a:endParaRPr lang="en-US" sz="2400" b="1" dirty="0" smtClean="0">
              <a:solidFill>
                <a:srgbClr val="4F81BD"/>
              </a:solidFill>
              <a:latin typeface="Cambria"/>
            </a:endParaRPr>
          </a:p>
          <a:p>
            <a:pPr marR="0" lvl="0" rtl="0">
              <a:buFont typeface="Wingdings" pitchFamily="2" charset="2"/>
              <a:buChar char="ü"/>
            </a:pPr>
            <a:r>
              <a:rPr lang="en-US" sz="2400" b="1" dirty="0" smtClean="0">
                <a:solidFill>
                  <a:srgbClr val="4F81BD"/>
                </a:solidFill>
                <a:latin typeface="Cambria"/>
              </a:rPr>
              <a:t>I am writing to express my concern about...</a:t>
            </a:r>
          </a:p>
          <a:p>
            <a:pPr marR="0" lvl="0" rtl="0">
              <a:buFont typeface="Wingdings" pitchFamily="2" charset="2"/>
              <a:buChar char="ü"/>
            </a:pPr>
            <a:endParaRPr lang="en-US" sz="2400" b="1" dirty="0" smtClean="0">
              <a:solidFill>
                <a:srgbClr val="4F81BD"/>
              </a:solidFill>
              <a:latin typeface="Cambria"/>
            </a:endParaRPr>
          </a:p>
          <a:p>
            <a:pPr marR="0" lvl="0" rtl="0"/>
            <a:endParaRPr lang="en-US" sz="2400" b="1" dirty="0" smtClean="0">
              <a:solidFill>
                <a:srgbClr val="4F81BD"/>
              </a:solidFill>
              <a:latin typeface="Cambria"/>
            </a:endParaRPr>
          </a:p>
        </p:txBody>
      </p:sp>
      <p:sp>
        <p:nvSpPr>
          <p:cNvPr id="4" name="Espace réservé du contenu 3"/>
          <p:cNvSpPr>
            <a:spLocks noGrp="1"/>
          </p:cNvSpPr>
          <p:nvPr>
            <p:ph sz="half" idx="2"/>
          </p:nvPr>
        </p:nvSpPr>
        <p:spPr/>
        <p:txBody>
          <a:bodyPr>
            <a:normAutofit fontScale="92500" lnSpcReduction="10000"/>
          </a:bodyPr>
          <a:lstStyle/>
          <a:p>
            <a:pPr algn="ctr">
              <a:buNone/>
            </a:pPr>
            <a:r>
              <a:rPr lang="fr-FR" b="1" dirty="0" err="1" smtClean="0">
                <a:solidFill>
                  <a:srgbClr val="FF0000"/>
                </a:solidFill>
                <a:latin typeface="Cambria"/>
              </a:rPr>
              <a:t>Expressing</a:t>
            </a:r>
            <a:r>
              <a:rPr lang="fr-FR" b="1" dirty="0" smtClean="0">
                <a:solidFill>
                  <a:srgbClr val="FF0000"/>
                </a:solidFill>
                <a:latin typeface="Cambria"/>
              </a:rPr>
              <a:t> satisfaction</a:t>
            </a:r>
          </a:p>
          <a:p>
            <a:pPr>
              <a:buFont typeface="Wingdings" pitchFamily="2" charset="2"/>
              <a:buChar char="ü"/>
            </a:pPr>
            <a:endParaRPr lang="en-US" b="1" dirty="0" smtClean="0">
              <a:solidFill>
                <a:srgbClr val="333333"/>
              </a:solidFill>
              <a:latin typeface="Times New Roman"/>
            </a:endParaRPr>
          </a:p>
          <a:p>
            <a:pPr>
              <a:buFont typeface="Wingdings" pitchFamily="2" charset="2"/>
              <a:buChar char="ü"/>
            </a:pPr>
            <a:r>
              <a:rPr lang="en-US" sz="2400" b="1" dirty="0" smtClean="0">
                <a:solidFill>
                  <a:srgbClr val="4F81BD"/>
                </a:solidFill>
                <a:latin typeface="Cambria"/>
              </a:rPr>
              <a:t>I was delighted to hear that...</a:t>
            </a:r>
          </a:p>
          <a:p>
            <a:pPr>
              <a:buFont typeface="Wingdings" pitchFamily="2" charset="2"/>
              <a:buChar char="ü"/>
            </a:pPr>
            <a:endParaRPr lang="en-US" sz="2400" b="1" dirty="0" smtClean="0">
              <a:solidFill>
                <a:srgbClr val="4F81BD"/>
              </a:solidFill>
              <a:latin typeface="Cambria"/>
            </a:endParaRPr>
          </a:p>
          <a:p>
            <a:pPr>
              <a:buFont typeface="Wingdings" pitchFamily="2" charset="2"/>
              <a:buChar char="ü"/>
            </a:pPr>
            <a:r>
              <a:rPr lang="en-US" sz="2400" b="1" dirty="0" smtClean="0">
                <a:solidFill>
                  <a:srgbClr val="4F81BD"/>
                </a:solidFill>
                <a:latin typeface="Cambria"/>
              </a:rPr>
              <a:t>I was very happy to learn that...</a:t>
            </a:r>
          </a:p>
          <a:p>
            <a:pPr>
              <a:buFont typeface="Wingdings" pitchFamily="2" charset="2"/>
              <a:buChar char="ü"/>
            </a:pPr>
            <a:endParaRPr lang="en-US" sz="2400" b="1" dirty="0" smtClean="0">
              <a:solidFill>
                <a:srgbClr val="4F81BD"/>
              </a:solidFill>
              <a:latin typeface="Cambria"/>
            </a:endParaRPr>
          </a:p>
          <a:p>
            <a:pPr>
              <a:buFont typeface="Wingdings" pitchFamily="2" charset="2"/>
              <a:buChar char="ü"/>
            </a:pPr>
            <a:r>
              <a:rPr lang="en-US" sz="2400" b="1" dirty="0" smtClean="0">
                <a:solidFill>
                  <a:srgbClr val="4F81BD"/>
                </a:solidFill>
                <a:latin typeface="Cambria"/>
              </a:rPr>
              <a:t>I was thrilled to find out that...</a:t>
            </a:r>
          </a:p>
          <a:p>
            <a:pPr>
              <a:buFont typeface="Wingdings" pitchFamily="2" charset="2"/>
              <a:buChar char="ü"/>
            </a:pPr>
            <a:endParaRPr lang="en-US" sz="2400" b="1" dirty="0" smtClean="0">
              <a:solidFill>
                <a:srgbClr val="4F81BD"/>
              </a:solidFill>
              <a:latin typeface="Cambria"/>
            </a:endParaRPr>
          </a:p>
          <a:p>
            <a:pPr>
              <a:buFont typeface="Wingdings" pitchFamily="2" charset="2"/>
              <a:buChar char="ü"/>
            </a:pPr>
            <a:r>
              <a:rPr lang="en-US" sz="2400" b="1" dirty="0" smtClean="0">
                <a:solidFill>
                  <a:srgbClr val="4F81BD"/>
                </a:solidFill>
                <a:latin typeface="Cambria"/>
              </a:rPr>
              <a:t>I was glad to hear that...</a:t>
            </a:r>
          </a:p>
          <a:p>
            <a:pPr>
              <a:buFont typeface="Wingdings" pitchFamily="2" charset="2"/>
              <a:buChar char="ü"/>
            </a:pPr>
            <a:endParaRPr lang="en-US" sz="2400" b="1" dirty="0" smtClean="0">
              <a:solidFill>
                <a:srgbClr val="4F81BD"/>
              </a:solidFill>
              <a:latin typeface="Cambria"/>
            </a:endParaRPr>
          </a:p>
          <a:p>
            <a:pPr>
              <a:buFont typeface="Wingdings" pitchFamily="2" charset="2"/>
              <a:buChar char="ü"/>
            </a:pPr>
            <a:r>
              <a:rPr lang="en-US" sz="2400" b="1" dirty="0" smtClean="0">
                <a:solidFill>
                  <a:srgbClr val="4F81BD"/>
                </a:solidFill>
                <a:latin typeface="Cambria"/>
              </a:rPr>
              <a:t>...was very enjoyable.</a:t>
            </a:r>
          </a:p>
          <a:p>
            <a:pPr>
              <a:buFont typeface="Wingdings" pitchFamily="2" charset="2"/>
              <a:buChar char="ü"/>
            </a:pPr>
            <a:endParaRPr lang="fr-FR" sz="2400" b="1" dirty="0" smtClean="0">
              <a:solidFill>
                <a:srgbClr val="4F81BD"/>
              </a:solidFill>
              <a:latin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ox(in)">
                                      <p:cBhvr>
                                        <p:cTn id="18" dur="500"/>
                                        <p:tgtEl>
                                          <p:spTgt spid="4">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ox(in)">
                                      <p:cBhvr>
                                        <p:cTn id="21" dur="500"/>
                                        <p:tgtEl>
                                          <p:spTgt spid="4">
                                            <p:txEl>
                                              <p:pRg st="6" end="6"/>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box(in)">
                                      <p:cBhvr>
                                        <p:cTn id="24" dur="500"/>
                                        <p:tgtEl>
                                          <p:spTgt spid="4">
                                            <p:txEl>
                                              <p:pRg st="8" end="8"/>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box(in)">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Useful Expressions in Letters Writing</a:t>
            </a:r>
            <a:endParaRPr lang="en-US" b="1" baseline="0" dirty="0" smtClean="0">
              <a:solidFill>
                <a:srgbClr val="4F81BD"/>
              </a:solidFill>
              <a:latin typeface="Cambria"/>
            </a:endParaRPr>
          </a:p>
        </p:txBody>
      </p:sp>
      <p:sp>
        <p:nvSpPr>
          <p:cNvPr id="4" name="Espace réservé du contenu 3"/>
          <p:cNvSpPr>
            <a:spLocks noGrp="1"/>
          </p:cNvSpPr>
          <p:nvPr>
            <p:ph sz="half" idx="1"/>
          </p:nvPr>
        </p:nvSpPr>
        <p:spPr/>
        <p:txBody>
          <a:bodyPr>
            <a:normAutofit/>
          </a:bodyPr>
          <a:lstStyle/>
          <a:p>
            <a:pPr algn="ctr">
              <a:lnSpc>
                <a:spcPct val="90000"/>
              </a:lnSpc>
              <a:buNone/>
            </a:pPr>
            <a:r>
              <a:rPr lang="fr-FR" b="1" dirty="0" err="1" smtClean="0">
                <a:solidFill>
                  <a:srgbClr val="FF0000"/>
                </a:solidFill>
                <a:latin typeface="Cambria"/>
              </a:rPr>
              <a:t>Giving</a:t>
            </a:r>
            <a:r>
              <a:rPr lang="fr-FR" b="1" dirty="0" smtClean="0">
                <a:solidFill>
                  <a:srgbClr val="FF0000"/>
                </a:solidFill>
                <a:latin typeface="Cambria"/>
              </a:rPr>
              <a:t> good news</a:t>
            </a:r>
          </a:p>
          <a:p>
            <a:pPr>
              <a:lnSpc>
                <a:spcPct val="90000"/>
              </a:lnSpc>
              <a:buFont typeface="Wingdings" pitchFamily="2" charset="2"/>
              <a:buChar char="ü"/>
            </a:pPr>
            <a:endParaRPr lang="en-US" b="1" dirty="0" smtClean="0">
              <a:solidFill>
                <a:srgbClr val="333333"/>
              </a:solidFill>
              <a:latin typeface="Times New Roman"/>
            </a:endParaRPr>
          </a:p>
          <a:p>
            <a:pPr>
              <a:lnSpc>
                <a:spcPct val="90000"/>
              </a:lnSpc>
              <a:buFont typeface="Wingdings" pitchFamily="2" charset="2"/>
              <a:buChar char="ü"/>
            </a:pPr>
            <a:r>
              <a:rPr lang="en-US" sz="2200" b="1" dirty="0" smtClean="0">
                <a:solidFill>
                  <a:srgbClr val="4F81BD"/>
                </a:solidFill>
                <a:latin typeface="Cambria"/>
              </a:rPr>
              <a:t>I am pleased to inform you that...(semi-formal)</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I am delighted to tell you that...(informal)</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I am happy to advise you that...(formal)</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I thought you might like to know that...</a:t>
            </a:r>
          </a:p>
          <a:p>
            <a:pPr>
              <a:lnSpc>
                <a:spcPct val="90000"/>
              </a:lnSpc>
              <a:buFont typeface="Wingdings" pitchFamily="2" charset="2"/>
              <a:buChar char="ü"/>
            </a:pPr>
            <a:endParaRPr lang="fr-FR" sz="2200" b="1" dirty="0" smtClean="0">
              <a:solidFill>
                <a:srgbClr val="4F81BD"/>
              </a:solidFill>
              <a:latin typeface="Cambria"/>
            </a:endParaRPr>
          </a:p>
        </p:txBody>
      </p:sp>
      <p:sp>
        <p:nvSpPr>
          <p:cNvPr id="5" name="Espace réservé du contenu 4"/>
          <p:cNvSpPr>
            <a:spLocks noGrp="1"/>
          </p:cNvSpPr>
          <p:nvPr>
            <p:ph sz="half" idx="2"/>
          </p:nvPr>
        </p:nvSpPr>
        <p:spPr/>
        <p:txBody>
          <a:bodyPr>
            <a:normAutofit/>
          </a:bodyPr>
          <a:lstStyle/>
          <a:p>
            <a:pPr lvl="0" algn="ctr">
              <a:lnSpc>
                <a:spcPct val="90000"/>
              </a:lnSpc>
              <a:buNone/>
            </a:pPr>
            <a:r>
              <a:rPr lang="fr-FR" b="1" dirty="0" err="1" smtClean="0">
                <a:solidFill>
                  <a:srgbClr val="FF0000"/>
                </a:solidFill>
                <a:latin typeface="Cambria"/>
              </a:rPr>
              <a:t>Giving</a:t>
            </a:r>
            <a:r>
              <a:rPr lang="fr-FR" b="1" dirty="0" smtClean="0">
                <a:solidFill>
                  <a:srgbClr val="FF0000"/>
                </a:solidFill>
                <a:latin typeface="Cambria"/>
              </a:rPr>
              <a:t> </a:t>
            </a:r>
            <a:r>
              <a:rPr lang="fr-FR" b="1" dirty="0" err="1" smtClean="0">
                <a:solidFill>
                  <a:srgbClr val="FF0000"/>
                </a:solidFill>
                <a:latin typeface="Cambria"/>
              </a:rPr>
              <a:t>bad</a:t>
            </a:r>
            <a:r>
              <a:rPr lang="fr-FR" b="1" dirty="0" smtClean="0">
                <a:solidFill>
                  <a:srgbClr val="FF0000"/>
                </a:solidFill>
                <a:latin typeface="Cambria"/>
              </a:rPr>
              <a:t> news</a:t>
            </a:r>
            <a:endParaRPr lang="en-US" b="1" dirty="0" err="1" smtClean="0">
              <a:solidFill>
                <a:srgbClr val="FF0000"/>
              </a:solidFill>
              <a:latin typeface="Cambria"/>
            </a:endParaRPr>
          </a:p>
          <a:p>
            <a:pPr lvl="0">
              <a:lnSpc>
                <a:spcPct val="90000"/>
              </a:lnSpc>
              <a:buNone/>
            </a:pPr>
            <a:endParaRPr lang="en-US" sz="2200" b="1" dirty="0" smtClean="0">
              <a:solidFill>
                <a:srgbClr val="4F81BD"/>
              </a:solidFill>
              <a:latin typeface="Times New Roman"/>
            </a:endParaRPr>
          </a:p>
          <a:p>
            <a:pPr lvl="0">
              <a:lnSpc>
                <a:spcPct val="90000"/>
              </a:lnSpc>
              <a:buFont typeface="Wingdings" pitchFamily="2" charset="2"/>
              <a:buChar char="ü"/>
            </a:pPr>
            <a:r>
              <a:rPr lang="en-US" sz="2200" b="1" dirty="0" smtClean="0">
                <a:solidFill>
                  <a:srgbClr val="4F81BD"/>
                </a:solidFill>
                <a:latin typeface="Cambria"/>
              </a:rPr>
              <a:t>I regret to inform you that...(semi-formal)</a:t>
            </a:r>
          </a:p>
          <a:p>
            <a:pPr lvl="0">
              <a:lnSpc>
                <a:spcPct val="90000"/>
              </a:lnSpc>
              <a:buFont typeface="Wingdings" pitchFamily="2" charset="2"/>
              <a:buChar char="ü"/>
            </a:pPr>
            <a:endParaRPr lang="en-US" sz="2200" b="1" dirty="0" smtClean="0">
              <a:solidFill>
                <a:srgbClr val="4F81BD"/>
              </a:solidFill>
              <a:latin typeface="Cambria"/>
            </a:endParaRPr>
          </a:p>
          <a:p>
            <a:pPr lvl="0">
              <a:lnSpc>
                <a:spcPct val="90000"/>
              </a:lnSpc>
              <a:buFont typeface="Wingdings" pitchFamily="2" charset="2"/>
              <a:buChar char="ü"/>
            </a:pPr>
            <a:r>
              <a:rPr lang="en-US" sz="2200" b="1" dirty="0" smtClean="0">
                <a:solidFill>
                  <a:srgbClr val="4F81BD"/>
                </a:solidFill>
                <a:latin typeface="Cambria"/>
              </a:rPr>
              <a:t>I am sorry to tell you that...(informal)</a:t>
            </a:r>
          </a:p>
          <a:p>
            <a:pPr lvl="0">
              <a:lnSpc>
                <a:spcPct val="90000"/>
              </a:lnSpc>
              <a:buFont typeface="Wingdings" pitchFamily="2" charset="2"/>
              <a:buChar char="ü"/>
            </a:pPr>
            <a:endParaRPr lang="en-US" sz="2200" b="1" dirty="0" smtClean="0">
              <a:solidFill>
                <a:srgbClr val="4F81BD"/>
              </a:solidFill>
              <a:latin typeface="Cambria"/>
            </a:endParaRPr>
          </a:p>
          <a:p>
            <a:pPr lvl="0">
              <a:lnSpc>
                <a:spcPct val="90000"/>
              </a:lnSpc>
              <a:buFont typeface="Wingdings" pitchFamily="2" charset="2"/>
              <a:buChar char="ü"/>
            </a:pPr>
            <a:r>
              <a:rPr lang="en-US" sz="2200" b="1" dirty="0" smtClean="0">
                <a:solidFill>
                  <a:srgbClr val="4F81BD"/>
                </a:solidFill>
                <a:latin typeface="Cambria"/>
              </a:rPr>
              <a:t>I regret to advise you that...(formal)</a:t>
            </a:r>
          </a:p>
          <a:p>
            <a:pPr lvl="0">
              <a:lnSpc>
                <a:spcPct val="90000"/>
              </a:lnSpc>
              <a:buFont typeface="Wingdings" pitchFamily="2" charset="2"/>
              <a:buChar char="ü"/>
            </a:pPr>
            <a:endParaRPr lang="en-US" sz="2200" b="1" dirty="0" smtClean="0">
              <a:solidFill>
                <a:srgbClr val="4F81BD"/>
              </a:solidFill>
              <a:latin typeface="Cambria"/>
            </a:endParaRPr>
          </a:p>
          <a:p>
            <a:pPr lvl="0">
              <a:lnSpc>
                <a:spcPct val="90000"/>
              </a:lnSpc>
              <a:buFont typeface="Wingdings" pitchFamily="2" charset="2"/>
              <a:buChar char="ü"/>
            </a:pPr>
            <a:r>
              <a:rPr lang="en-US" sz="2200" b="1" dirty="0" smtClean="0">
                <a:solidFill>
                  <a:srgbClr val="4F81BD"/>
                </a:solidFill>
                <a:latin typeface="Cambria"/>
              </a:rPr>
              <a:t>I am afraid I have some bad news.(informal)</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checkerboard(across)">
                                      <p:cBhvr>
                                        <p:cTn id="10" dur="500"/>
                                        <p:tgtEl>
                                          <p:spTgt spid="4">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checkerboard(across)">
                                      <p:cBhvr>
                                        <p:cTn id="13" dur="500"/>
                                        <p:tgtEl>
                                          <p:spTgt spid="4">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checkerboard(across)">
                                      <p:cBhvr>
                                        <p:cTn id="16" dur="500"/>
                                        <p:tgtEl>
                                          <p:spTgt spid="4">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checkerboard(across)">
                                      <p:cBhvr>
                                        <p:cTn id="21" dur="500"/>
                                        <p:tgtEl>
                                          <p:spTgt spid="5">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checkerboard(across)">
                                      <p:cBhvr>
                                        <p:cTn id="24" dur="500"/>
                                        <p:tgtEl>
                                          <p:spTgt spid="5">
                                            <p:txEl>
                                              <p:pRg st="4" end="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heckerboard(across)">
                                      <p:cBhvr>
                                        <p:cTn id="27" dur="500"/>
                                        <p:tgtEl>
                                          <p:spTgt spid="5">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checkerboard(across)">
                                      <p:cBhvr>
                                        <p:cTn id="3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Useful Expressions in Letters Writing</a:t>
            </a:r>
            <a:endParaRPr lang="en-US" b="1" baseline="0" dirty="0" smtClean="0">
              <a:solidFill>
                <a:srgbClr val="333333"/>
              </a:solidFill>
              <a:latin typeface="Times New Roman"/>
            </a:endParaRPr>
          </a:p>
        </p:txBody>
      </p:sp>
      <p:sp>
        <p:nvSpPr>
          <p:cNvPr id="4" name="Espace réservé du contenu 3"/>
          <p:cNvSpPr>
            <a:spLocks noGrp="1"/>
          </p:cNvSpPr>
          <p:nvPr>
            <p:ph sz="half" idx="1"/>
          </p:nvPr>
        </p:nvSpPr>
        <p:spPr/>
        <p:txBody>
          <a:bodyPr/>
          <a:lstStyle/>
          <a:p>
            <a:pPr algn="ctr">
              <a:lnSpc>
                <a:spcPct val="90000"/>
              </a:lnSpc>
              <a:buNone/>
            </a:pPr>
            <a:r>
              <a:rPr lang="fr-FR" b="1" dirty="0" err="1" smtClean="0">
                <a:solidFill>
                  <a:srgbClr val="FF0000"/>
                </a:solidFill>
                <a:latin typeface="Cambria"/>
              </a:rPr>
              <a:t>Giving</a:t>
            </a:r>
            <a:r>
              <a:rPr lang="fr-FR" b="1" dirty="0" smtClean="0">
                <a:solidFill>
                  <a:srgbClr val="FF0000"/>
                </a:solidFill>
                <a:latin typeface="Cambria"/>
              </a:rPr>
              <a:t> </a:t>
            </a:r>
            <a:r>
              <a:rPr lang="fr-FR" b="1" dirty="0" err="1" smtClean="0">
                <a:solidFill>
                  <a:srgbClr val="FF0000"/>
                </a:solidFill>
                <a:latin typeface="Cambria"/>
              </a:rPr>
              <a:t>reasons</a:t>
            </a:r>
            <a:endParaRPr lang="en-US" b="1" dirty="0" err="1" smtClean="0">
              <a:solidFill>
                <a:srgbClr val="FF0000"/>
              </a:solidFill>
              <a:latin typeface="Cambria"/>
            </a:endParaRPr>
          </a:p>
          <a:p>
            <a:pPr>
              <a:lnSpc>
                <a:spcPct val="90000"/>
              </a:lnSpc>
              <a:buFont typeface="Wingdings" pitchFamily="2" charset="2"/>
              <a:buChar char="ü"/>
            </a:pPr>
            <a:endParaRPr lang="en-US" sz="2200" b="1" dirty="0" smtClean="0">
              <a:solidFill>
                <a:srgbClr val="333333"/>
              </a:solidFill>
              <a:latin typeface="Times New Roman"/>
            </a:endParaRPr>
          </a:p>
          <a:p>
            <a:pPr>
              <a:lnSpc>
                <a:spcPct val="90000"/>
              </a:lnSpc>
              <a:buFont typeface="Wingdings" pitchFamily="2" charset="2"/>
              <a:buChar char="ü"/>
            </a:pPr>
            <a:r>
              <a:rPr lang="en-US" sz="2200" b="1" dirty="0" smtClean="0">
                <a:solidFill>
                  <a:srgbClr val="4F81BD"/>
                </a:solidFill>
                <a:latin typeface="Cambria"/>
              </a:rPr>
              <a:t>This is because...</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This is because of...</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This is due to... (formal)</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This is as a result of...(formal)</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This is owing to...(formal)</a:t>
            </a:r>
          </a:p>
          <a:p>
            <a:endParaRPr lang="fr-FR" dirty="0"/>
          </a:p>
        </p:txBody>
      </p:sp>
      <p:sp>
        <p:nvSpPr>
          <p:cNvPr id="5" name="Espace réservé du contenu 4"/>
          <p:cNvSpPr>
            <a:spLocks noGrp="1"/>
          </p:cNvSpPr>
          <p:nvPr>
            <p:ph sz="half" idx="2"/>
          </p:nvPr>
        </p:nvSpPr>
        <p:spPr/>
        <p:txBody>
          <a:bodyPr/>
          <a:lstStyle/>
          <a:p>
            <a:pPr algn="ctr">
              <a:buNone/>
            </a:pPr>
            <a:r>
              <a:rPr lang="fr-FR" b="1" dirty="0" smtClean="0">
                <a:solidFill>
                  <a:srgbClr val="365F91"/>
                </a:solidFill>
                <a:latin typeface="Cambria"/>
              </a:rPr>
              <a:t> </a:t>
            </a:r>
            <a:r>
              <a:rPr lang="fr-FR" b="1" dirty="0" err="1" smtClean="0">
                <a:solidFill>
                  <a:srgbClr val="FF0000"/>
                </a:solidFill>
                <a:latin typeface="Cambria"/>
              </a:rPr>
              <a:t>Making</a:t>
            </a:r>
            <a:r>
              <a:rPr lang="fr-FR" b="1" dirty="0" smtClean="0">
                <a:solidFill>
                  <a:srgbClr val="FF0000"/>
                </a:solidFill>
                <a:latin typeface="Cambria"/>
              </a:rPr>
              <a:t> suggestions</a:t>
            </a:r>
            <a:r>
              <a:rPr lang="en-US" b="1" dirty="0" smtClean="0">
                <a:solidFill>
                  <a:srgbClr val="FF0000"/>
                </a:solidFill>
                <a:latin typeface="Cambria"/>
              </a:rPr>
              <a:t/>
            </a:r>
            <a:br>
              <a:rPr lang="en-US" b="1" dirty="0" smtClean="0">
                <a:solidFill>
                  <a:srgbClr val="FF0000"/>
                </a:solidFill>
                <a:latin typeface="Cambria"/>
              </a:rPr>
            </a:br>
            <a:endParaRPr lang="en-US" b="1" dirty="0" smtClean="0">
              <a:solidFill>
                <a:srgbClr val="FF0000"/>
              </a:solidFill>
              <a:latin typeface="Cambria"/>
            </a:endParaRPr>
          </a:p>
          <a:p>
            <a:pPr>
              <a:buFont typeface="Wingdings" pitchFamily="2" charset="2"/>
              <a:buChar char="ü"/>
            </a:pPr>
            <a:r>
              <a:rPr lang="en-US" sz="2200" b="1" dirty="0" smtClean="0">
                <a:solidFill>
                  <a:srgbClr val="4F81BD"/>
                </a:solidFill>
                <a:latin typeface="Cambria"/>
              </a:rPr>
              <a:t>Would it be a good idea to...</a:t>
            </a:r>
          </a:p>
          <a:p>
            <a:pPr>
              <a:buFont typeface="Wingdings" pitchFamily="2" charset="2"/>
              <a:buChar char="ü"/>
            </a:pPr>
            <a:endParaRPr lang="en-US" sz="2200" b="1" dirty="0" smtClean="0">
              <a:solidFill>
                <a:srgbClr val="4F81BD"/>
              </a:solidFill>
              <a:latin typeface="Cambria"/>
            </a:endParaRPr>
          </a:p>
          <a:p>
            <a:pPr>
              <a:buFont typeface="Wingdings" pitchFamily="2" charset="2"/>
              <a:buChar char="ü"/>
            </a:pPr>
            <a:r>
              <a:rPr lang="en-US" sz="2200" b="1" dirty="0" smtClean="0">
                <a:solidFill>
                  <a:srgbClr val="4F81BD"/>
                </a:solidFill>
                <a:latin typeface="Cambria"/>
              </a:rPr>
              <a:t>Perhaps it would be a good idea to...</a:t>
            </a:r>
            <a:endParaRPr lang="fr-FR" sz="2200" b="1" dirty="0" smtClean="0">
              <a:solidFill>
                <a:srgbClr val="4F81BD"/>
              </a:solidFill>
              <a:latin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checkerboard(across)">
                                      <p:cBhvr>
                                        <p:cTn id="10" dur="500"/>
                                        <p:tgtEl>
                                          <p:spTgt spid="4">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checkerboard(across)">
                                      <p:cBhvr>
                                        <p:cTn id="13" dur="500"/>
                                        <p:tgtEl>
                                          <p:spTgt spid="4">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checkerboard(across)">
                                      <p:cBhvr>
                                        <p:cTn id="16" dur="500"/>
                                        <p:tgtEl>
                                          <p:spTgt spid="4">
                                            <p:txEl>
                                              <p:pRg st="8" end="8"/>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19" dur="500"/>
                                        <p:tgtEl>
                                          <p:spTgt spid="4">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heckerboard(across)">
                                      <p:cBhvr>
                                        <p:cTn id="24" dur="500"/>
                                        <p:tgtEl>
                                          <p:spTgt spid="5">
                                            <p:txEl>
                                              <p:pRg st="1" end="1"/>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sz="4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Useful Expressions in Letters Writing</a:t>
            </a:r>
            <a:endParaRPr lang="en-US" b="1" baseline="0" dirty="0" smtClean="0">
              <a:solidFill>
                <a:srgbClr val="4F81BD"/>
              </a:solidFill>
              <a:latin typeface="Cambria"/>
            </a:endParaRPr>
          </a:p>
        </p:txBody>
      </p:sp>
      <p:sp>
        <p:nvSpPr>
          <p:cNvPr id="3" name="Espace réservé du texte 2"/>
          <p:cNvSpPr>
            <a:spLocks noGrp="1"/>
          </p:cNvSpPr>
          <p:nvPr>
            <p:ph type="body" idx="1"/>
          </p:nvPr>
        </p:nvSpPr>
        <p:spPr/>
        <p:txBody>
          <a:bodyPr>
            <a:normAutofit fontScale="92500" lnSpcReduction="10000"/>
          </a:bodyPr>
          <a:lstStyle/>
          <a:p>
            <a:pPr algn="ctr">
              <a:lnSpc>
                <a:spcPct val="90000"/>
              </a:lnSpc>
              <a:buNone/>
            </a:pPr>
            <a:r>
              <a:rPr lang="fr-FR" sz="2800" b="1" dirty="0" err="1" smtClean="0">
                <a:solidFill>
                  <a:srgbClr val="FF0000"/>
                </a:solidFill>
                <a:latin typeface="Cambria"/>
              </a:rPr>
              <a:t>Thanking</a:t>
            </a:r>
            <a:endParaRPr lang="en-US" b="1" dirty="0" smtClean="0">
              <a:solidFill>
                <a:srgbClr val="333333"/>
              </a:solidFill>
              <a:latin typeface="Times New Roman"/>
            </a:endParaRPr>
          </a:p>
          <a:p>
            <a:pPr>
              <a:lnSpc>
                <a:spcPct val="90000"/>
              </a:lnSpc>
              <a:buFont typeface="Wingdings" pitchFamily="2" charset="2"/>
              <a:buChar char="ü"/>
            </a:pPr>
            <a:endParaRPr lang="en-US" sz="2200" b="1" dirty="0" smtClean="0">
              <a:solidFill>
                <a:srgbClr val="333333"/>
              </a:solidFill>
              <a:latin typeface="Times New Roman"/>
            </a:endParaRPr>
          </a:p>
          <a:p>
            <a:pPr>
              <a:lnSpc>
                <a:spcPct val="90000"/>
              </a:lnSpc>
              <a:buFont typeface="Wingdings" pitchFamily="2" charset="2"/>
              <a:buChar char="ü"/>
            </a:pPr>
            <a:r>
              <a:rPr lang="en-US" sz="2200" b="1" dirty="0" smtClean="0">
                <a:solidFill>
                  <a:srgbClr val="4F81BD"/>
                </a:solidFill>
                <a:latin typeface="Cambria"/>
              </a:rPr>
              <a:t>Thanks.</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Thank you.</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Thank you very much.</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Thank you kindly.</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I can't thank you enough.</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No words can express my gratitude</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I am extremely grateful for...</a:t>
            </a:r>
          </a:p>
          <a:p>
            <a:pPr>
              <a:lnSpc>
                <a:spcPct val="90000"/>
              </a:lnSpc>
              <a:buFont typeface="Wingdings" pitchFamily="2" charset="2"/>
              <a:buChar char="ü"/>
            </a:pPr>
            <a:endParaRPr lang="en-US" sz="2200" b="1" dirty="0" smtClean="0">
              <a:solidFill>
                <a:srgbClr val="4F81BD"/>
              </a:solidFill>
              <a:latin typeface="Cambria"/>
            </a:endParaRPr>
          </a:p>
          <a:p>
            <a:pPr>
              <a:lnSpc>
                <a:spcPct val="90000"/>
              </a:lnSpc>
              <a:buFont typeface="Wingdings" pitchFamily="2" charset="2"/>
              <a:buChar char="ü"/>
            </a:pPr>
            <a:r>
              <a:rPr lang="en-US" sz="2200" b="1" dirty="0" smtClean="0">
                <a:solidFill>
                  <a:srgbClr val="4F81BD"/>
                </a:solidFill>
                <a:latin typeface="Cambria"/>
              </a:rPr>
              <a:t>I very much appreciate your ______</a:t>
            </a:r>
            <a:r>
              <a:rPr lang="en-US" sz="2200" b="1" dirty="0" err="1" smtClean="0">
                <a:solidFill>
                  <a:srgbClr val="4F81BD"/>
                </a:solidFill>
                <a:latin typeface="Cambria"/>
              </a:rPr>
              <a:t>ing</a:t>
            </a:r>
            <a:endParaRPr lang="en-US" sz="2200" b="1" dirty="0" smtClean="0">
              <a:solidFill>
                <a:srgbClr val="4F81BD"/>
              </a:solidFill>
              <a:latin typeface="Cambria"/>
            </a:endParaRPr>
          </a:p>
          <a:p>
            <a:pPr>
              <a:lnSpc>
                <a:spcPct val="90000"/>
              </a:lnSpc>
              <a:buFont typeface="Wingdings" pitchFamily="2" charset="2"/>
              <a:buChar char="ü"/>
            </a:pPr>
            <a:endParaRPr lang="fr-FR" sz="2200" b="1" dirty="0" smtClean="0">
              <a:solidFill>
                <a:srgbClr val="4F81BD"/>
              </a:solidFill>
              <a:latin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checkerboard(across)">
                                      <p:cBhvr>
                                        <p:cTn id="16" dur="500"/>
                                        <p:tgtEl>
                                          <p:spTgt spid="3">
                                            <p:txEl>
                                              <p:pRg st="8" end="8"/>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9" dur="500"/>
                                        <p:tgtEl>
                                          <p:spTgt spid="3">
                                            <p:txEl>
                                              <p:pRg st="10" end="10"/>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22" dur="500"/>
                                        <p:tgtEl>
                                          <p:spTgt spid="3">
                                            <p:txEl>
                                              <p:pRg st="12" end="12"/>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25" dur="500"/>
                                        <p:tgtEl>
                                          <p:spTgt spid="3">
                                            <p:txEl>
                                              <p:pRg st="14" end="1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28"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algn="ctr" rtl="0"/>
            <a:r>
              <a:rPr lang="en-US" cap="all"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Order of Information</a:t>
            </a:r>
          </a:p>
        </p:txBody>
      </p:sp>
      <p:sp>
        <p:nvSpPr>
          <p:cNvPr id="3" name="Espace réservé du texte 2"/>
          <p:cNvSpPr>
            <a:spLocks noGrp="1"/>
          </p:cNvSpPr>
          <p:nvPr>
            <p:ph type="body" idx="1"/>
          </p:nvPr>
        </p:nvSpPr>
        <p:spPr/>
        <p:txBody>
          <a:bodyPr>
            <a:normAutofit/>
          </a:bodyPr>
          <a:lstStyle/>
          <a:p>
            <a:pPr marR="0" lvl="0" rtl="0">
              <a:buFont typeface="Wingdings" pitchFamily="2" charset="2"/>
              <a:buChar char="ü"/>
            </a:pPr>
            <a:r>
              <a:rPr lang="en-US" b="1" baseline="0" dirty="0" smtClean="0">
                <a:solidFill>
                  <a:srgbClr val="4F81BD"/>
                </a:solidFill>
                <a:latin typeface="Cambria"/>
              </a:rPr>
              <a:t>Letterhead or sender's address</a:t>
            </a:r>
          </a:p>
          <a:p>
            <a:pPr marR="0" lvl="0" rtl="0">
              <a:buFont typeface="Wingdings" pitchFamily="2" charset="2"/>
              <a:buChar char="ü"/>
            </a:pPr>
            <a:r>
              <a:rPr lang="en-US" b="1" baseline="0" dirty="0" smtClean="0">
                <a:solidFill>
                  <a:srgbClr val="4F81BD"/>
                </a:solidFill>
                <a:latin typeface="Cambria"/>
              </a:rPr>
              <a:t>Date</a:t>
            </a:r>
          </a:p>
          <a:p>
            <a:pPr marR="0" lvl="0" rtl="0">
              <a:buFont typeface="Wingdings" pitchFamily="2" charset="2"/>
              <a:buChar char="ü"/>
            </a:pPr>
            <a:r>
              <a:rPr lang="en-US" b="1" baseline="0" dirty="0" smtClean="0">
                <a:solidFill>
                  <a:srgbClr val="4F81BD"/>
                </a:solidFill>
                <a:latin typeface="Cambria"/>
              </a:rPr>
              <a:t>Inside address</a:t>
            </a:r>
          </a:p>
          <a:p>
            <a:pPr marR="0" lvl="0" rtl="0">
              <a:buFont typeface="Wingdings" pitchFamily="2" charset="2"/>
              <a:buChar char="ü"/>
            </a:pPr>
            <a:r>
              <a:rPr lang="en-US" b="1" baseline="0" dirty="0" smtClean="0">
                <a:solidFill>
                  <a:srgbClr val="4F81BD"/>
                </a:solidFill>
                <a:latin typeface="Cambria"/>
              </a:rPr>
              <a:t>Salutation or Greeting</a:t>
            </a:r>
          </a:p>
          <a:p>
            <a:pPr marR="0" lvl="0" rtl="0">
              <a:buFont typeface="Wingdings" pitchFamily="2" charset="2"/>
              <a:buChar char="ü"/>
            </a:pPr>
            <a:r>
              <a:rPr lang="en-US" b="1" baseline="0" dirty="0" smtClean="0">
                <a:solidFill>
                  <a:srgbClr val="4F81BD"/>
                </a:solidFill>
                <a:latin typeface="Cambria"/>
              </a:rPr>
              <a:t>Message</a:t>
            </a:r>
          </a:p>
          <a:p>
            <a:pPr marR="0" lvl="0" rtl="0">
              <a:buFont typeface="Wingdings" pitchFamily="2" charset="2"/>
              <a:buChar char="ü"/>
            </a:pPr>
            <a:r>
              <a:rPr lang="en-US" b="1" baseline="0" dirty="0" smtClean="0">
                <a:solidFill>
                  <a:srgbClr val="4F81BD"/>
                </a:solidFill>
                <a:latin typeface="Cambria"/>
              </a:rPr>
              <a:t>Closing</a:t>
            </a:r>
          </a:p>
          <a:p>
            <a:pPr marR="0" lvl="0" rtl="0">
              <a:buFont typeface="Wingdings" pitchFamily="2" charset="2"/>
              <a:buChar char="ü"/>
            </a:pPr>
            <a:r>
              <a:rPr lang="en-US" b="1" baseline="0" dirty="0" smtClean="0">
                <a:solidFill>
                  <a:srgbClr val="4F81BD"/>
                </a:solidFill>
                <a:latin typeface="Cambria"/>
              </a:rPr>
              <a:t>Signature, printed name, and position of sender</a:t>
            </a:r>
            <a:endParaRPr lang="en-US" b="1" baseline="0" dirty="0" smtClean="0">
              <a:solidFill>
                <a:srgbClr val="4F81BD"/>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72816"/>
            <a:ext cx="8229600" cy="1251062"/>
          </a:xfrm>
        </p:spPr>
        <p:txBody>
          <a:bodyPr>
            <a:normAutofit/>
          </a:bodyPr>
          <a:lstStyle/>
          <a:p>
            <a:pPr algn="ctr"/>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Samples of Social Letters </a:t>
            </a:r>
            <a:endParaRPr lang="fr-F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Apology Letter</a:t>
            </a:r>
            <a:endParaRPr lang="fr-FR" dirty="0"/>
          </a:p>
        </p:txBody>
      </p:sp>
      <p:sp>
        <p:nvSpPr>
          <p:cNvPr id="3" name="Espace réservé du texte 2"/>
          <p:cNvSpPr>
            <a:spLocks noGrp="1"/>
          </p:cNvSpPr>
          <p:nvPr>
            <p:ph type="body" idx="1"/>
          </p:nvPr>
        </p:nvSpPr>
        <p:spPr/>
        <p:txBody>
          <a:bodyPr/>
          <a:lstStyle/>
          <a:p>
            <a:endParaRPr lang="fr-FR" dirty="0"/>
          </a:p>
        </p:txBody>
      </p:sp>
      <p:pic>
        <p:nvPicPr>
          <p:cNvPr id="5" name="Picture 2"/>
          <p:cNvPicPr>
            <a:picLocks noGrp="1" noChangeAspect="1" noChangeArrowheads="1"/>
          </p:cNvPicPr>
          <p:nvPr>
            <p:ph idx="1"/>
          </p:nvPr>
        </p:nvPicPr>
        <p:blipFill>
          <a:blip r:embed="rId2" cstate="print"/>
          <a:stretch>
            <a:fillRect/>
          </a:stretch>
        </p:blipFill>
        <p:spPr bwMode="auto">
          <a:xfrm>
            <a:off x="467544" y="1812388"/>
            <a:ext cx="8136904" cy="43529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Th</a:t>
            </a:r>
            <a:r>
              <a:rPr lang="en-US" dirty="0" err="1" smtClean="0"/>
              <a:t>anks</a:t>
            </a:r>
            <a:r>
              <a:rPr lang="en-US" dirty="0" smtClean="0"/>
              <a:t> Letter</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Grp="1" noChangeAspect="1" noChangeArrowheads="1"/>
          </p:cNvPicPr>
          <p:nvPr>
            <p:ph idx="1"/>
          </p:nvPr>
        </p:nvPicPr>
        <p:blipFill>
          <a:blip r:embed="rId2" cstate="print"/>
          <a:stretch>
            <a:fillRect/>
          </a:stretch>
        </p:blipFill>
        <p:spPr bwMode="auto">
          <a:xfrm>
            <a:off x="179512" y="1484784"/>
            <a:ext cx="8578830" cy="48965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Congratulation Letter</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Grp="1" noChangeAspect="1" noChangeArrowheads="1"/>
          </p:cNvPicPr>
          <p:nvPr>
            <p:ph idx="1"/>
          </p:nvPr>
        </p:nvPicPr>
        <p:blipFill>
          <a:blip r:embed="rId2" cstate="print"/>
          <a:stretch>
            <a:fillRect/>
          </a:stretch>
        </p:blipFill>
        <p:spPr bwMode="auto">
          <a:xfrm>
            <a:off x="323528" y="1556792"/>
            <a:ext cx="8208912" cy="48103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smtClean="0"/>
              <a:t>Condolence  </a:t>
            </a:r>
            <a:r>
              <a:rPr lang="en-US" dirty="0" smtClean="0"/>
              <a:t>Letter</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Grp="1" noChangeAspect="1" noChangeArrowheads="1"/>
          </p:cNvPicPr>
          <p:nvPr>
            <p:ph idx="1"/>
          </p:nvPr>
        </p:nvPicPr>
        <p:blipFill>
          <a:blip r:embed="rId2" cstate="print"/>
          <a:stretch>
            <a:fillRect/>
          </a:stretch>
        </p:blipFill>
        <p:spPr bwMode="auto">
          <a:xfrm>
            <a:off x="395536" y="1484784"/>
            <a:ext cx="8286807" cy="5088628"/>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Invitation Letter</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Grp="1" noChangeAspect="1" noChangeArrowheads="1"/>
          </p:cNvPicPr>
          <p:nvPr>
            <p:ph idx="1"/>
          </p:nvPr>
        </p:nvPicPr>
        <p:blipFill>
          <a:blip r:embed="rId2" cstate="print"/>
          <a:stretch>
            <a:fillRect/>
          </a:stretch>
        </p:blipFill>
        <p:spPr bwMode="auto">
          <a:xfrm>
            <a:off x="611560" y="1700808"/>
            <a:ext cx="8001056" cy="4392488"/>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Content of letters</a:t>
            </a:r>
            <a:endParaRPr lang="en-US" b="1" baseline="0" dirty="0" smtClean="0">
              <a:solidFill>
                <a:srgbClr val="365F91"/>
              </a:solidFill>
              <a:latin typeface="Times New Roman"/>
            </a:endParaRPr>
          </a:p>
        </p:txBody>
      </p:sp>
      <p:sp>
        <p:nvSpPr>
          <p:cNvPr id="3" name="Espace réservé du texte 2"/>
          <p:cNvSpPr>
            <a:spLocks noGrp="1"/>
          </p:cNvSpPr>
          <p:nvPr>
            <p:ph type="body" idx="1"/>
          </p:nvPr>
        </p:nvSpPr>
        <p:spPr/>
        <p:txBody>
          <a:bodyPr>
            <a:normAutofit fontScale="62500" lnSpcReduction="20000"/>
          </a:bodyPr>
          <a:lstStyle/>
          <a:p>
            <a:pPr marR="0" lvl="0" rtl="0"/>
            <a:r>
              <a:rPr lang="en-US" b="1" baseline="0" dirty="0" smtClean="0">
                <a:solidFill>
                  <a:srgbClr val="4F81BD"/>
                </a:solidFill>
                <a:latin typeface="Times New Roman"/>
              </a:rPr>
              <a:t>Addresses</a:t>
            </a:r>
          </a:p>
          <a:p>
            <a:pPr marR="0" lvl="0" rtl="0"/>
            <a:endParaRPr lang="en-US" b="1" baseline="0" dirty="0" smtClean="0">
              <a:solidFill>
                <a:srgbClr val="4F81BD"/>
              </a:solidFill>
              <a:latin typeface="Times New Roman"/>
            </a:endParaRPr>
          </a:p>
          <a:p>
            <a:pPr marR="0" lvl="0" rtl="0"/>
            <a:r>
              <a:rPr lang="en-US" b="1" baseline="0" dirty="0" smtClean="0">
                <a:solidFill>
                  <a:srgbClr val="4F81BD"/>
                </a:solidFill>
                <a:latin typeface="Times New Roman"/>
              </a:rPr>
              <a:t>Date</a:t>
            </a:r>
          </a:p>
          <a:p>
            <a:pPr marR="0" lvl="0" rtl="0"/>
            <a:endParaRPr lang="en-US" b="1" dirty="0" smtClean="0">
              <a:solidFill>
                <a:srgbClr val="4F81BD"/>
              </a:solidFill>
              <a:latin typeface="Times New Roman"/>
            </a:endParaRPr>
          </a:p>
          <a:p>
            <a:pPr marR="0" lvl="0" rtl="0"/>
            <a:r>
              <a:rPr lang="en-US" b="1" baseline="0" dirty="0" smtClean="0">
                <a:solidFill>
                  <a:srgbClr val="4F81BD"/>
                </a:solidFill>
                <a:latin typeface="Times New Roman"/>
              </a:rPr>
              <a:t>Salutation or greeting</a:t>
            </a:r>
          </a:p>
          <a:p>
            <a:pPr marR="0" lvl="0" rtl="0"/>
            <a:endParaRPr lang="en-US" b="1" baseline="0" dirty="0" smtClean="0">
              <a:solidFill>
                <a:srgbClr val="4F81BD"/>
              </a:solidFill>
              <a:latin typeface="Times New Roman"/>
            </a:endParaRPr>
          </a:p>
          <a:p>
            <a:pPr marR="0" lvl="1" rtl="0"/>
            <a:r>
              <a:rPr lang="en-US" b="1" baseline="0" dirty="0" smtClean="0">
                <a:solidFill>
                  <a:srgbClr val="4F81BD"/>
                </a:solidFill>
                <a:latin typeface="Times New Roman"/>
              </a:rPr>
              <a:t>1) Dear Sir or Madam,</a:t>
            </a:r>
            <a:br>
              <a:rPr lang="en-US" b="1" baseline="0" dirty="0" smtClean="0">
                <a:solidFill>
                  <a:srgbClr val="4F81BD"/>
                </a:solidFill>
                <a:latin typeface="Times New Roman"/>
              </a:rPr>
            </a:br>
            <a:endParaRPr lang="en-US" b="1" baseline="0" dirty="0" smtClean="0">
              <a:solidFill>
                <a:srgbClr val="4F81BD"/>
              </a:solidFill>
              <a:latin typeface="Times New Roman"/>
            </a:endParaRPr>
          </a:p>
          <a:p>
            <a:pPr marR="0" lvl="1" rtl="0"/>
            <a:r>
              <a:rPr lang="en-US" b="1" baseline="0" dirty="0" smtClean="0">
                <a:solidFill>
                  <a:srgbClr val="4F81BD"/>
                </a:solidFill>
                <a:latin typeface="Times New Roman"/>
              </a:rPr>
              <a:t>2) Dear </a:t>
            </a:r>
            <a:r>
              <a:rPr lang="en-US" b="1" baseline="0" dirty="0" err="1" smtClean="0">
                <a:solidFill>
                  <a:srgbClr val="4F81BD"/>
                </a:solidFill>
                <a:latin typeface="Times New Roman"/>
              </a:rPr>
              <a:t>Mr</a:t>
            </a:r>
            <a:r>
              <a:rPr lang="en-US" b="1" baseline="0" dirty="0" smtClean="0">
                <a:solidFill>
                  <a:srgbClr val="4F81BD"/>
                </a:solidFill>
                <a:latin typeface="Times New Roman"/>
              </a:rPr>
              <a:t> Jenkins,</a:t>
            </a:r>
            <a:br>
              <a:rPr lang="en-US" b="1" baseline="0" dirty="0" smtClean="0">
                <a:solidFill>
                  <a:srgbClr val="4F81BD"/>
                </a:solidFill>
                <a:latin typeface="Times New Roman"/>
              </a:rPr>
            </a:br>
            <a:endParaRPr lang="en-US" b="1" dirty="0" smtClean="0">
              <a:solidFill>
                <a:srgbClr val="4F81BD"/>
              </a:solidFill>
              <a:latin typeface="Times New Roman"/>
            </a:endParaRPr>
          </a:p>
          <a:p>
            <a:r>
              <a:rPr lang="en-US" b="1" dirty="0" smtClean="0">
                <a:solidFill>
                  <a:srgbClr val="4F81BD"/>
                </a:solidFill>
                <a:latin typeface="Times New Roman"/>
              </a:rPr>
              <a:t>Ending a letter:</a:t>
            </a:r>
          </a:p>
          <a:p>
            <a:endParaRPr lang="en-US" b="1" dirty="0" smtClean="0">
              <a:solidFill>
                <a:srgbClr val="4F81BD"/>
              </a:solidFill>
              <a:latin typeface="Times New Roman"/>
            </a:endParaRPr>
          </a:p>
          <a:p>
            <a:pPr marR="0" lvl="1" rtl="0"/>
            <a:r>
              <a:rPr lang="en-US" b="1" baseline="0" dirty="0" smtClean="0">
                <a:solidFill>
                  <a:srgbClr val="4F81BD"/>
                </a:solidFill>
                <a:latin typeface="Times New Roman"/>
              </a:rPr>
              <a:t>1) Yours Faithfully</a:t>
            </a:r>
            <a:br>
              <a:rPr lang="en-US" b="1" baseline="0" dirty="0" smtClean="0">
                <a:solidFill>
                  <a:srgbClr val="4F81BD"/>
                </a:solidFill>
                <a:latin typeface="Times New Roman"/>
              </a:rPr>
            </a:br>
            <a:endParaRPr lang="en-US" b="1" baseline="0" dirty="0" smtClean="0">
              <a:solidFill>
                <a:srgbClr val="4F81BD"/>
              </a:solidFill>
              <a:latin typeface="Times New Roman"/>
            </a:endParaRPr>
          </a:p>
          <a:p>
            <a:pPr marR="0" lvl="1" rtl="0"/>
            <a:r>
              <a:rPr lang="en-US" b="1" baseline="0" dirty="0" smtClean="0">
                <a:solidFill>
                  <a:srgbClr val="4F81BD"/>
                </a:solidFill>
                <a:latin typeface="Times New Roman"/>
              </a:rPr>
              <a:t>2) Yours Sincerely</a:t>
            </a:r>
            <a:br>
              <a:rPr lang="en-US" b="1" baseline="0" dirty="0" smtClean="0">
                <a:solidFill>
                  <a:srgbClr val="4F81BD"/>
                </a:solidFill>
                <a:latin typeface="Times New Roman"/>
              </a:rPr>
            </a:br>
            <a:endParaRPr lang="en-US" b="1" baseline="0" dirty="0" smtClean="0">
              <a:solidFill>
                <a:srgbClr val="4F81BD"/>
              </a:solidFill>
              <a:latin typeface="Times New Roman"/>
            </a:endParaRPr>
          </a:p>
          <a:p>
            <a:pPr marR="0" lvl="1" rtl="0"/>
            <a:r>
              <a:rPr lang="en-US" b="1" baseline="0" dirty="0" smtClean="0">
                <a:solidFill>
                  <a:srgbClr val="4F81BD"/>
                </a:solidFill>
                <a:latin typeface="Times New Roman"/>
              </a:rPr>
              <a:t>3) Your signature</a:t>
            </a:r>
            <a:br>
              <a:rPr lang="en-US" b="1" baseline="0" dirty="0" smtClean="0">
                <a:solidFill>
                  <a:srgbClr val="4F81BD"/>
                </a:solidFill>
                <a:latin typeface="Times New Roman"/>
              </a:rPr>
            </a:br>
            <a:endParaRPr lang="en-US" b="1" baseline="0" dirty="0" smtClean="0">
              <a:solidFill>
                <a:srgbClr val="4F81BD"/>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heckerboard(across)">
                                      <p:cBhvr>
                                        <p:cTn id="19" dur="500"/>
                                        <p:tgtEl>
                                          <p:spTgt spid="3">
                                            <p:txEl>
                                              <p:pRg st="7" end="7"/>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5" dur="500"/>
                                        <p:tgtEl>
                                          <p:spTgt spid="3">
                                            <p:txEl>
                                              <p:pRg st="10" end="1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28" dur="500"/>
                                        <p:tgtEl>
                                          <p:spTgt spid="3">
                                            <p:txEl>
                                              <p:pRg st="11" end="1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Content of letters</a:t>
            </a:r>
            <a:endParaRPr lang="en-US" baseline="0" dirty="0" smtClean="0">
              <a:latin typeface="Times New Roman"/>
            </a:endParaRPr>
          </a:p>
        </p:txBody>
      </p:sp>
      <p:sp>
        <p:nvSpPr>
          <p:cNvPr id="3" name="Espace réservé du texte 2"/>
          <p:cNvSpPr>
            <a:spLocks noGrp="1"/>
          </p:cNvSpPr>
          <p:nvPr>
            <p:ph type="body" idx="1"/>
          </p:nvPr>
        </p:nvSpPr>
        <p:spPr/>
        <p:txBody>
          <a:bodyPr>
            <a:normAutofit fontScale="92500" lnSpcReduction="20000"/>
          </a:bodyPr>
          <a:lstStyle/>
          <a:p>
            <a:pPr marR="0" lvl="0" algn="just" rtl="0"/>
            <a:r>
              <a:rPr lang="en-US" b="1" baseline="0" dirty="0" smtClean="0">
                <a:solidFill>
                  <a:srgbClr val="4F81BD"/>
                </a:solidFill>
                <a:latin typeface="Times New Roman"/>
              </a:rPr>
              <a:t>The first paragraph should be short and state the purpose of the letter- to make an enquiry, complain, request something, etc.</a:t>
            </a:r>
          </a:p>
          <a:p>
            <a:pPr marR="0" lvl="0" algn="just" rtl="0"/>
            <a:endParaRPr lang="en-US" b="1" baseline="0" dirty="0" smtClean="0">
              <a:solidFill>
                <a:srgbClr val="4F81BD"/>
              </a:solidFill>
              <a:latin typeface="Times New Roman"/>
            </a:endParaRPr>
          </a:p>
          <a:p>
            <a:pPr marR="0" lvl="0" algn="just" rtl="0"/>
            <a:r>
              <a:rPr lang="en-US" b="1" baseline="0" dirty="0" smtClean="0">
                <a:solidFill>
                  <a:srgbClr val="4F81BD"/>
                </a:solidFill>
                <a:latin typeface="Times New Roman"/>
              </a:rPr>
              <a:t>The paragraphs in the middle of the letter should contain the relevant information behind the writing of the letter. </a:t>
            </a:r>
          </a:p>
          <a:p>
            <a:pPr marR="0" lvl="0" algn="just" rtl="0"/>
            <a:endParaRPr lang="en-US" b="1" baseline="0" dirty="0" smtClean="0">
              <a:solidFill>
                <a:srgbClr val="4F81BD"/>
              </a:solidFill>
              <a:latin typeface="Times New Roman"/>
            </a:endParaRPr>
          </a:p>
          <a:p>
            <a:pPr marR="0" lvl="0" algn="just" rtl="0"/>
            <a:r>
              <a:rPr lang="en-US" b="1" baseline="0" dirty="0" smtClean="0">
                <a:solidFill>
                  <a:srgbClr val="4F81BD"/>
                </a:solidFill>
                <a:latin typeface="Times New Roman"/>
              </a:rPr>
              <a:t>The last paragraph of a formal letter should state what action you expect the recipient to take- to refund, send you information,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Sample</a:t>
            </a:r>
            <a:r>
              <a:rPr lang="fr-FR" dirty="0" smtClean="0"/>
              <a:t> Format of </a:t>
            </a:r>
            <a:r>
              <a:rPr lang="fr-FR" dirty="0" err="1" smtClean="0"/>
              <a:t>Letter</a:t>
            </a:r>
            <a:r>
              <a:rPr lang="fr-FR" dirty="0" smtClean="0"/>
              <a:t> </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00034" y="1857364"/>
            <a:ext cx="8215370" cy="457203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348880"/>
            <a:ext cx="8229600" cy="1251062"/>
          </a:xfrm>
        </p:spPr>
        <p:txBody>
          <a:bodyPr/>
          <a:lstStyle/>
          <a:p>
            <a:pPr algn="ctr"/>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a:rPr>
              <a:t>Types of letters</a:t>
            </a:r>
            <a:endParaRPr lang="en-US" b="1" baseline="0" dirty="0" smtClean="0">
              <a:solidFill>
                <a:srgbClr val="365F91"/>
              </a:solidFill>
              <a:latin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R="0" rtl="0"/>
            <a:r>
              <a:rPr lang="en-US"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Application letter/ Cover Letter</a:t>
            </a:r>
            <a:endParaRPr lang="en-US" b="1" baseline="0" dirty="0" smtClean="0">
              <a:solidFill>
                <a:srgbClr val="365F91"/>
              </a:solidFill>
              <a:latin typeface="Times New Roman"/>
            </a:endParaRPr>
          </a:p>
        </p:txBody>
      </p:sp>
      <p:sp>
        <p:nvSpPr>
          <p:cNvPr id="3" name="Espace réservé du texte 2"/>
          <p:cNvSpPr>
            <a:spLocks noGrp="1"/>
          </p:cNvSpPr>
          <p:nvPr>
            <p:ph type="body" idx="1"/>
          </p:nvPr>
        </p:nvSpPr>
        <p:spPr>
          <a:xfrm>
            <a:off x="0" y="1775191"/>
            <a:ext cx="8686800" cy="4625609"/>
          </a:xfrm>
        </p:spPr>
        <p:txBody>
          <a:bodyPr>
            <a:noAutofit/>
          </a:bodyPr>
          <a:lstStyle/>
          <a:p>
            <a:pPr algn="just"/>
            <a:r>
              <a:rPr lang="en-US" sz="2400" b="1" dirty="0" smtClean="0">
                <a:solidFill>
                  <a:srgbClr val="4F81BD"/>
                </a:solidFill>
                <a:latin typeface="Times New Roman"/>
              </a:rPr>
              <a:t>When you submit your resume (CV), you will typically need to write a cover letter. In this letter, you'll make a case for your candidacy, highlighting your relevant skills. Cover letters are not just for job applications.</a:t>
            </a:r>
          </a:p>
          <a:p>
            <a:pPr algn="just">
              <a:buNone/>
            </a:pPr>
            <a:endParaRPr lang="en-US" sz="2400" b="1" dirty="0" smtClean="0">
              <a:solidFill>
                <a:srgbClr val="4F81BD"/>
              </a:solidFill>
              <a:latin typeface="Times New Roman"/>
              <a:hlinkClick r:id="rId2"/>
            </a:endParaRPr>
          </a:p>
          <a:p>
            <a:pPr algn="just"/>
            <a:r>
              <a:rPr lang="en-US" sz="2400" b="1" dirty="0" smtClean="0">
                <a:solidFill>
                  <a:srgbClr val="4F81BD"/>
                </a:solidFill>
                <a:latin typeface="Times New Roman"/>
              </a:rPr>
              <a:t>An application letter is a specific type of cover letter that is used on an application. Application letters can accompany job applications, and they can also go with applications for admissions to </a:t>
            </a:r>
            <a:r>
              <a:rPr lang="en-US" sz="2400" b="1" dirty="0" smtClean="0">
                <a:solidFill>
                  <a:srgbClr val="4F81BD"/>
                </a:solidFill>
                <a:latin typeface="Times New Roman"/>
              </a:rPr>
              <a:t>schools</a:t>
            </a:r>
            <a:r>
              <a:rPr lang="ar-DZ" sz="2400" b="1" dirty="0" smtClean="0">
                <a:solidFill>
                  <a:srgbClr val="4F81BD"/>
                </a:solidFill>
                <a:latin typeface="Times New Roman"/>
              </a:rPr>
              <a:t> </a:t>
            </a:r>
            <a:r>
              <a:rPr lang="en-US" sz="2400" b="1" dirty="0" smtClean="0">
                <a:solidFill>
                  <a:srgbClr val="4F81BD"/>
                </a:solidFill>
                <a:latin typeface="Times New Roman"/>
              </a:rPr>
              <a:t>and applications </a:t>
            </a:r>
            <a:r>
              <a:rPr lang="en-US" sz="2400" b="1" dirty="0" smtClean="0">
                <a:solidFill>
                  <a:srgbClr val="4F81BD"/>
                </a:solidFill>
                <a:latin typeface="Times New Roman"/>
              </a:rPr>
              <a:t>for </a:t>
            </a:r>
            <a:r>
              <a:rPr lang="en-US" sz="2400" b="1" dirty="0" smtClean="0">
                <a:solidFill>
                  <a:srgbClr val="4F81BD"/>
                </a:solidFill>
                <a:latin typeface="Times New Roman"/>
              </a:rPr>
              <a:t>grants. </a:t>
            </a:r>
            <a:r>
              <a:rPr lang="en-US" sz="2400" b="1" dirty="0" smtClean="0">
                <a:solidFill>
                  <a:srgbClr val="4F81BD"/>
                </a:solidFill>
                <a:latin typeface="Times New Roman"/>
              </a:rPr>
              <a:t>They are usually more detailed than general cover letters.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rPr>
              <a:t>Application letter Sample</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251520" y="1506608"/>
            <a:ext cx="8640960" cy="52583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462</TotalTime>
  <Words>1112</Words>
  <Application>Microsoft Office PowerPoint</Application>
  <PresentationFormat>Affichage à l'écran (4:3)</PresentationFormat>
  <Paragraphs>241</Paragraphs>
  <Slides>35</Slides>
  <Notes>1</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Module</vt:lpstr>
      <vt:lpstr>Lecture 06:  Letters Writing  </vt:lpstr>
      <vt:lpstr>Letters</vt:lpstr>
      <vt:lpstr>Order of Information</vt:lpstr>
      <vt:lpstr>Content of letters</vt:lpstr>
      <vt:lpstr>Content of letters</vt:lpstr>
      <vt:lpstr>Sample Format of Letter </vt:lpstr>
      <vt:lpstr>Types of letters</vt:lpstr>
      <vt:lpstr>Application letter/ Cover Letter</vt:lpstr>
      <vt:lpstr>Application letter Sample</vt:lpstr>
      <vt:lpstr>Motivation letter</vt:lpstr>
      <vt:lpstr>Motivation letter Sample</vt:lpstr>
      <vt:lpstr>Academic Recommendation Letters </vt:lpstr>
      <vt:lpstr>Recommendation Letter Sample</vt:lpstr>
      <vt:lpstr>Reference Letter</vt:lpstr>
      <vt:lpstr>Reference Letter Sample</vt:lpstr>
      <vt:lpstr>The Difference Between a Recommendation Letter and a Reference Letter</vt:lpstr>
      <vt:lpstr>Inquiry Letter</vt:lpstr>
      <vt:lpstr>Inquiry Letter Sample</vt:lpstr>
      <vt:lpstr>Opening lines</vt:lpstr>
      <vt:lpstr>Opening lines</vt:lpstr>
      <vt:lpstr>     Closing lines     </vt:lpstr>
      <vt:lpstr>Closing lines</vt:lpstr>
      <vt:lpstr>Useful Expressions in Letters Writing</vt:lpstr>
      <vt:lpstr>Useful Expressions in Letters Writing</vt:lpstr>
      <vt:lpstr>Useful Expressions in Letters Writing</vt:lpstr>
      <vt:lpstr>Useful Expressions in Letters Writing</vt:lpstr>
      <vt:lpstr>Useful Expressions in Letters Writing</vt:lpstr>
      <vt:lpstr>Useful Expressions in Letters Writing</vt:lpstr>
      <vt:lpstr>Useful Expressions in Letters Writing</vt:lpstr>
      <vt:lpstr>Samples of Social Letters </vt:lpstr>
      <vt:lpstr>Apology Letter</vt:lpstr>
      <vt:lpstr>Thanks Letter</vt:lpstr>
      <vt:lpstr>Congratulation Letter</vt:lpstr>
      <vt:lpstr>Condolence  Letter</vt:lpstr>
      <vt:lpstr>Invitation Letter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 Letters Writing  </dc:title>
  <dc:creator>compaq</dc:creator>
  <cp:lastModifiedBy>compaq</cp:lastModifiedBy>
  <cp:revision>68</cp:revision>
  <dcterms:created xsi:type="dcterms:W3CDTF">2019-02-11T13:34:28Z</dcterms:created>
  <dcterms:modified xsi:type="dcterms:W3CDTF">2019-02-12T13:44:49Z</dcterms:modified>
</cp:coreProperties>
</file>