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82" r:id="rId2"/>
    <p:sldId id="280" r:id="rId3"/>
    <p:sldId id="281" r:id="rId4"/>
    <p:sldId id="274" r:id="rId5"/>
    <p:sldId id="257" r:id="rId6"/>
    <p:sldId id="273" r:id="rId7"/>
    <p:sldId id="276" r:id="rId8"/>
    <p:sldId id="265" r:id="rId9"/>
    <p:sldId id="277" r:id="rId10"/>
    <p:sldId id="272" r:id="rId11"/>
  </p:sldIdLst>
  <p:sldSz cx="10440988" cy="6911975"/>
  <p:notesSz cx="6858000" cy="9144000"/>
  <p:defaultTextStyle>
    <a:defPPr>
      <a:defRPr lang="fr-FR"/>
    </a:defPPr>
    <a:lvl1pPr marL="0" algn="l" defTabSz="991501" rtl="0" eaLnBrk="1" latinLnBrk="0" hangingPunct="1">
      <a:defRPr sz="2000" kern="1200">
        <a:solidFill>
          <a:schemeClr val="tx1"/>
        </a:solidFill>
        <a:latin typeface="+mn-lt"/>
        <a:ea typeface="+mn-ea"/>
        <a:cs typeface="+mn-cs"/>
      </a:defRPr>
    </a:lvl1pPr>
    <a:lvl2pPr marL="495751" algn="l" defTabSz="991501" rtl="0" eaLnBrk="1" latinLnBrk="0" hangingPunct="1">
      <a:defRPr sz="2000" kern="1200">
        <a:solidFill>
          <a:schemeClr val="tx1"/>
        </a:solidFill>
        <a:latin typeface="+mn-lt"/>
        <a:ea typeface="+mn-ea"/>
        <a:cs typeface="+mn-cs"/>
      </a:defRPr>
    </a:lvl2pPr>
    <a:lvl3pPr marL="991501" algn="l" defTabSz="991501" rtl="0" eaLnBrk="1" latinLnBrk="0" hangingPunct="1">
      <a:defRPr sz="2000" kern="1200">
        <a:solidFill>
          <a:schemeClr val="tx1"/>
        </a:solidFill>
        <a:latin typeface="+mn-lt"/>
        <a:ea typeface="+mn-ea"/>
        <a:cs typeface="+mn-cs"/>
      </a:defRPr>
    </a:lvl3pPr>
    <a:lvl4pPr marL="1487251" algn="l" defTabSz="991501" rtl="0" eaLnBrk="1" latinLnBrk="0" hangingPunct="1">
      <a:defRPr sz="2000" kern="1200">
        <a:solidFill>
          <a:schemeClr val="tx1"/>
        </a:solidFill>
        <a:latin typeface="+mn-lt"/>
        <a:ea typeface="+mn-ea"/>
        <a:cs typeface="+mn-cs"/>
      </a:defRPr>
    </a:lvl4pPr>
    <a:lvl5pPr marL="1983003" algn="l" defTabSz="991501" rtl="0" eaLnBrk="1" latinLnBrk="0" hangingPunct="1">
      <a:defRPr sz="2000" kern="1200">
        <a:solidFill>
          <a:schemeClr val="tx1"/>
        </a:solidFill>
        <a:latin typeface="+mn-lt"/>
        <a:ea typeface="+mn-ea"/>
        <a:cs typeface="+mn-cs"/>
      </a:defRPr>
    </a:lvl5pPr>
    <a:lvl6pPr marL="2478753" algn="l" defTabSz="991501" rtl="0" eaLnBrk="1" latinLnBrk="0" hangingPunct="1">
      <a:defRPr sz="2000" kern="1200">
        <a:solidFill>
          <a:schemeClr val="tx1"/>
        </a:solidFill>
        <a:latin typeface="+mn-lt"/>
        <a:ea typeface="+mn-ea"/>
        <a:cs typeface="+mn-cs"/>
      </a:defRPr>
    </a:lvl6pPr>
    <a:lvl7pPr marL="2974504" algn="l" defTabSz="991501" rtl="0" eaLnBrk="1" latinLnBrk="0" hangingPunct="1">
      <a:defRPr sz="2000" kern="1200">
        <a:solidFill>
          <a:schemeClr val="tx1"/>
        </a:solidFill>
        <a:latin typeface="+mn-lt"/>
        <a:ea typeface="+mn-ea"/>
        <a:cs typeface="+mn-cs"/>
      </a:defRPr>
    </a:lvl7pPr>
    <a:lvl8pPr marL="3470255" algn="l" defTabSz="991501" rtl="0" eaLnBrk="1" latinLnBrk="0" hangingPunct="1">
      <a:defRPr sz="2000" kern="1200">
        <a:solidFill>
          <a:schemeClr val="tx1"/>
        </a:solidFill>
        <a:latin typeface="+mn-lt"/>
        <a:ea typeface="+mn-ea"/>
        <a:cs typeface="+mn-cs"/>
      </a:defRPr>
    </a:lvl8pPr>
    <a:lvl9pPr marL="3966004" algn="l" defTabSz="991501"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92" autoAdjust="0"/>
    <p:restoredTop sz="94585" autoAdjust="0"/>
  </p:normalViewPr>
  <p:slideViewPr>
    <p:cSldViewPr>
      <p:cViewPr>
        <p:scale>
          <a:sx n="70" d="100"/>
          <a:sy n="70" d="100"/>
        </p:scale>
        <p:origin x="-534" y="-78"/>
      </p:cViewPr>
      <p:guideLst>
        <p:guide orient="horz" pos="2177"/>
        <p:guide pos="3289"/>
      </p:guideLst>
    </p:cSldViewPr>
  </p:slideViewPr>
  <p:outlineViewPr>
    <p:cViewPr>
      <p:scale>
        <a:sx n="33" d="100"/>
        <a:sy n="33" d="100"/>
      </p:scale>
      <p:origin x="0" y="76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4" y="2147195"/>
            <a:ext cx="8874840" cy="148159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66148" y="3916786"/>
            <a:ext cx="7308692" cy="1766394"/>
          </a:xfrm>
        </p:spPr>
        <p:txBody>
          <a:bodyPr/>
          <a:lstStyle>
            <a:lvl1pPr marL="0" indent="0" algn="ctr">
              <a:buNone/>
              <a:defRPr>
                <a:solidFill>
                  <a:schemeClr val="tx1">
                    <a:tint val="75000"/>
                  </a:schemeClr>
                </a:solidFill>
              </a:defRPr>
            </a:lvl1pPr>
            <a:lvl2pPr marL="495714" indent="0" algn="ctr">
              <a:buNone/>
              <a:defRPr>
                <a:solidFill>
                  <a:schemeClr val="tx1">
                    <a:tint val="75000"/>
                  </a:schemeClr>
                </a:solidFill>
              </a:defRPr>
            </a:lvl2pPr>
            <a:lvl3pPr marL="991427" indent="0" algn="ctr">
              <a:buNone/>
              <a:defRPr>
                <a:solidFill>
                  <a:schemeClr val="tx1">
                    <a:tint val="75000"/>
                  </a:schemeClr>
                </a:solidFill>
              </a:defRPr>
            </a:lvl3pPr>
            <a:lvl4pPr marL="1487140" indent="0" algn="ctr">
              <a:buNone/>
              <a:defRPr>
                <a:solidFill>
                  <a:schemeClr val="tx1">
                    <a:tint val="75000"/>
                  </a:schemeClr>
                </a:solidFill>
              </a:defRPr>
            </a:lvl4pPr>
            <a:lvl5pPr marL="1982855" indent="0" algn="ctr">
              <a:buNone/>
              <a:defRPr>
                <a:solidFill>
                  <a:schemeClr val="tx1">
                    <a:tint val="75000"/>
                  </a:schemeClr>
                </a:solidFill>
              </a:defRPr>
            </a:lvl5pPr>
            <a:lvl6pPr marL="2478568" indent="0" algn="ctr">
              <a:buNone/>
              <a:defRPr>
                <a:solidFill>
                  <a:schemeClr val="tx1">
                    <a:tint val="75000"/>
                  </a:schemeClr>
                </a:solidFill>
              </a:defRPr>
            </a:lvl6pPr>
            <a:lvl7pPr marL="2974281" indent="0" algn="ctr">
              <a:buNone/>
              <a:defRPr>
                <a:solidFill>
                  <a:schemeClr val="tx1">
                    <a:tint val="75000"/>
                  </a:schemeClr>
                </a:solidFill>
              </a:defRPr>
            </a:lvl7pPr>
            <a:lvl8pPr marL="3469995" indent="0" algn="ctr">
              <a:buNone/>
              <a:defRPr>
                <a:solidFill>
                  <a:schemeClr val="tx1">
                    <a:tint val="75000"/>
                  </a:schemeClr>
                </a:solidFill>
              </a:defRPr>
            </a:lvl8pPr>
            <a:lvl9pPr marL="3965707"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644632" y="278402"/>
            <a:ext cx="2680941" cy="5943979"/>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96372" y="278402"/>
            <a:ext cx="7874245" cy="5943979"/>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6" y="4441586"/>
            <a:ext cx="8874840" cy="1372795"/>
          </a:xfrm>
        </p:spPr>
        <p:txBody>
          <a:bodyPr anchor="t"/>
          <a:lstStyle>
            <a:lvl1pPr algn="l">
              <a:defRPr sz="43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24766" y="2929590"/>
            <a:ext cx="8874840" cy="1511994"/>
          </a:xfrm>
        </p:spPr>
        <p:txBody>
          <a:bodyPr anchor="b"/>
          <a:lstStyle>
            <a:lvl1pPr marL="0" indent="0">
              <a:buNone/>
              <a:defRPr sz="2200">
                <a:solidFill>
                  <a:schemeClr val="tx1">
                    <a:tint val="75000"/>
                  </a:schemeClr>
                </a:solidFill>
              </a:defRPr>
            </a:lvl1pPr>
            <a:lvl2pPr marL="495714" indent="0">
              <a:buNone/>
              <a:defRPr sz="2000">
                <a:solidFill>
                  <a:schemeClr val="tx1">
                    <a:tint val="75000"/>
                  </a:schemeClr>
                </a:solidFill>
              </a:defRPr>
            </a:lvl2pPr>
            <a:lvl3pPr marL="991427" indent="0">
              <a:buNone/>
              <a:defRPr sz="1700">
                <a:solidFill>
                  <a:schemeClr val="tx1">
                    <a:tint val="75000"/>
                  </a:schemeClr>
                </a:solidFill>
              </a:defRPr>
            </a:lvl3pPr>
            <a:lvl4pPr marL="1487140" indent="0">
              <a:buNone/>
              <a:defRPr sz="1500">
                <a:solidFill>
                  <a:schemeClr val="tx1">
                    <a:tint val="75000"/>
                  </a:schemeClr>
                </a:solidFill>
              </a:defRPr>
            </a:lvl4pPr>
            <a:lvl5pPr marL="1982855" indent="0">
              <a:buNone/>
              <a:defRPr sz="1500">
                <a:solidFill>
                  <a:schemeClr val="tx1">
                    <a:tint val="75000"/>
                  </a:schemeClr>
                </a:solidFill>
              </a:defRPr>
            </a:lvl5pPr>
            <a:lvl6pPr marL="2478568" indent="0">
              <a:buNone/>
              <a:defRPr sz="1500">
                <a:solidFill>
                  <a:schemeClr val="tx1">
                    <a:tint val="75000"/>
                  </a:schemeClr>
                </a:solidFill>
              </a:defRPr>
            </a:lvl6pPr>
            <a:lvl7pPr marL="2974281" indent="0">
              <a:buNone/>
              <a:defRPr sz="1500">
                <a:solidFill>
                  <a:schemeClr val="tx1">
                    <a:tint val="75000"/>
                  </a:schemeClr>
                </a:solidFill>
              </a:defRPr>
            </a:lvl7pPr>
            <a:lvl8pPr marL="3469995" indent="0">
              <a:buNone/>
              <a:defRPr sz="1500">
                <a:solidFill>
                  <a:schemeClr val="tx1">
                    <a:tint val="75000"/>
                  </a:schemeClr>
                </a:solidFill>
              </a:defRPr>
            </a:lvl8pPr>
            <a:lvl9pPr marL="3965707" indent="0">
              <a:buNone/>
              <a:defRPr sz="15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96370" y="1625594"/>
            <a:ext cx="5276686"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047072" y="1625594"/>
            <a:ext cx="5278499"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22052" y="276799"/>
            <a:ext cx="9396889" cy="1151996"/>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22049" y="1547196"/>
            <a:ext cx="4613250" cy="644797"/>
          </a:xfrm>
        </p:spPr>
        <p:txBody>
          <a:bodyPr anchor="b"/>
          <a:lstStyle>
            <a:lvl1pPr marL="0" indent="0">
              <a:buNone/>
              <a:defRPr sz="2600" b="1"/>
            </a:lvl1pPr>
            <a:lvl2pPr marL="495714" indent="0">
              <a:buNone/>
              <a:defRPr sz="2200" b="1"/>
            </a:lvl2pPr>
            <a:lvl3pPr marL="991427" indent="0">
              <a:buNone/>
              <a:defRPr sz="2000" b="1"/>
            </a:lvl3pPr>
            <a:lvl4pPr marL="1487140" indent="0">
              <a:buNone/>
              <a:defRPr sz="1700" b="1"/>
            </a:lvl4pPr>
            <a:lvl5pPr marL="1982855" indent="0">
              <a:buNone/>
              <a:defRPr sz="1700" b="1"/>
            </a:lvl5pPr>
            <a:lvl6pPr marL="2478568" indent="0">
              <a:buNone/>
              <a:defRPr sz="1700" b="1"/>
            </a:lvl6pPr>
            <a:lvl7pPr marL="2974281" indent="0">
              <a:buNone/>
              <a:defRPr sz="1700" b="1"/>
            </a:lvl7pPr>
            <a:lvl8pPr marL="3469995" indent="0">
              <a:buNone/>
              <a:defRPr sz="1700" b="1"/>
            </a:lvl8pPr>
            <a:lvl9pPr marL="3965707" indent="0">
              <a:buNone/>
              <a:defRPr sz="17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22049" y="2191992"/>
            <a:ext cx="4613250"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303877" y="1547196"/>
            <a:ext cx="4615062" cy="644797"/>
          </a:xfrm>
        </p:spPr>
        <p:txBody>
          <a:bodyPr anchor="b"/>
          <a:lstStyle>
            <a:lvl1pPr marL="0" indent="0">
              <a:buNone/>
              <a:defRPr sz="2600" b="1"/>
            </a:lvl1pPr>
            <a:lvl2pPr marL="495714" indent="0">
              <a:buNone/>
              <a:defRPr sz="2200" b="1"/>
            </a:lvl2pPr>
            <a:lvl3pPr marL="991427" indent="0">
              <a:buNone/>
              <a:defRPr sz="2000" b="1"/>
            </a:lvl3pPr>
            <a:lvl4pPr marL="1487140" indent="0">
              <a:buNone/>
              <a:defRPr sz="1700" b="1"/>
            </a:lvl4pPr>
            <a:lvl5pPr marL="1982855" indent="0">
              <a:buNone/>
              <a:defRPr sz="1700" b="1"/>
            </a:lvl5pPr>
            <a:lvl6pPr marL="2478568" indent="0">
              <a:buNone/>
              <a:defRPr sz="1700" b="1"/>
            </a:lvl6pPr>
            <a:lvl7pPr marL="2974281" indent="0">
              <a:buNone/>
              <a:defRPr sz="1700" b="1"/>
            </a:lvl7pPr>
            <a:lvl8pPr marL="3469995" indent="0">
              <a:buNone/>
              <a:defRPr sz="1700" b="1"/>
            </a:lvl8pPr>
            <a:lvl9pPr marL="3965707" indent="0">
              <a:buNone/>
              <a:defRPr sz="17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303877" y="2191992"/>
            <a:ext cx="4615062"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2" y="275199"/>
            <a:ext cx="3435013" cy="1171196"/>
          </a:xfrm>
        </p:spPr>
        <p:txBody>
          <a:bodyPr anchor="b"/>
          <a:lstStyle>
            <a:lvl1pPr algn="l">
              <a:defRPr sz="2200" b="1"/>
            </a:lvl1pPr>
          </a:lstStyle>
          <a:p>
            <a:r>
              <a:rPr lang="fr-FR" smtClean="0"/>
              <a:t>Cliquez pour modifier le style du titre</a:t>
            </a:r>
            <a:endParaRPr lang="fr-FR"/>
          </a:p>
        </p:txBody>
      </p:sp>
      <p:sp>
        <p:nvSpPr>
          <p:cNvPr id="3" name="Espace réservé du contenu 2"/>
          <p:cNvSpPr>
            <a:spLocks noGrp="1"/>
          </p:cNvSpPr>
          <p:nvPr>
            <p:ph idx="1"/>
          </p:nvPr>
        </p:nvSpPr>
        <p:spPr>
          <a:xfrm>
            <a:off x="4082136" y="275202"/>
            <a:ext cx="5836802" cy="589917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22052" y="1446397"/>
            <a:ext cx="3435013" cy="4727983"/>
          </a:xfrm>
        </p:spPr>
        <p:txBody>
          <a:bodyPr/>
          <a:lstStyle>
            <a:lvl1pPr marL="0" indent="0">
              <a:buNone/>
              <a:defRPr sz="1500"/>
            </a:lvl1pPr>
            <a:lvl2pPr marL="495714" indent="0">
              <a:buNone/>
              <a:defRPr sz="1300"/>
            </a:lvl2pPr>
            <a:lvl3pPr marL="991427" indent="0">
              <a:buNone/>
              <a:defRPr sz="1100"/>
            </a:lvl3pPr>
            <a:lvl4pPr marL="1487140" indent="0">
              <a:buNone/>
              <a:defRPr sz="1000"/>
            </a:lvl4pPr>
            <a:lvl5pPr marL="1982855" indent="0">
              <a:buNone/>
              <a:defRPr sz="1000"/>
            </a:lvl5pPr>
            <a:lvl6pPr marL="2478568" indent="0">
              <a:buNone/>
              <a:defRPr sz="1000"/>
            </a:lvl6pPr>
            <a:lvl7pPr marL="2974281" indent="0">
              <a:buNone/>
              <a:defRPr sz="1000"/>
            </a:lvl7pPr>
            <a:lvl8pPr marL="3469995" indent="0">
              <a:buNone/>
              <a:defRPr sz="1000"/>
            </a:lvl8pPr>
            <a:lvl9pPr marL="3965707"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09" y="4838383"/>
            <a:ext cx="6264593" cy="571198"/>
          </a:xfrm>
        </p:spPr>
        <p:txBody>
          <a:bodyPr anchor="b"/>
          <a:lstStyle>
            <a:lvl1pPr algn="l">
              <a:defRPr sz="22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46509" y="617600"/>
            <a:ext cx="6264593" cy="4147185"/>
          </a:xfrm>
        </p:spPr>
        <p:txBody>
          <a:bodyPr/>
          <a:lstStyle>
            <a:lvl1pPr marL="0" indent="0">
              <a:buNone/>
              <a:defRPr sz="3500"/>
            </a:lvl1pPr>
            <a:lvl2pPr marL="495714" indent="0">
              <a:buNone/>
              <a:defRPr sz="3000"/>
            </a:lvl2pPr>
            <a:lvl3pPr marL="991427" indent="0">
              <a:buNone/>
              <a:defRPr sz="2600"/>
            </a:lvl3pPr>
            <a:lvl4pPr marL="1487140" indent="0">
              <a:buNone/>
              <a:defRPr sz="2200"/>
            </a:lvl4pPr>
            <a:lvl5pPr marL="1982855" indent="0">
              <a:buNone/>
              <a:defRPr sz="2200"/>
            </a:lvl5pPr>
            <a:lvl6pPr marL="2478568" indent="0">
              <a:buNone/>
              <a:defRPr sz="2200"/>
            </a:lvl6pPr>
            <a:lvl7pPr marL="2974281" indent="0">
              <a:buNone/>
              <a:defRPr sz="2200"/>
            </a:lvl7pPr>
            <a:lvl8pPr marL="3469995" indent="0">
              <a:buNone/>
              <a:defRPr sz="2200"/>
            </a:lvl8pPr>
            <a:lvl9pPr marL="3965707" indent="0">
              <a:buNone/>
              <a:defRPr sz="2200"/>
            </a:lvl9pPr>
          </a:lstStyle>
          <a:p>
            <a:endParaRPr lang="fr-FR"/>
          </a:p>
        </p:txBody>
      </p:sp>
      <p:sp>
        <p:nvSpPr>
          <p:cNvPr id="4" name="Espace réservé du texte 3"/>
          <p:cNvSpPr>
            <a:spLocks noGrp="1"/>
          </p:cNvSpPr>
          <p:nvPr>
            <p:ph type="body" sz="half" idx="2"/>
          </p:nvPr>
        </p:nvSpPr>
        <p:spPr>
          <a:xfrm>
            <a:off x="2046509" y="5409583"/>
            <a:ext cx="6264593" cy="811197"/>
          </a:xfrm>
        </p:spPr>
        <p:txBody>
          <a:bodyPr/>
          <a:lstStyle>
            <a:lvl1pPr marL="0" indent="0">
              <a:buNone/>
              <a:defRPr sz="1500"/>
            </a:lvl1pPr>
            <a:lvl2pPr marL="495714" indent="0">
              <a:buNone/>
              <a:defRPr sz="1300"/>
            </a:lvl2pPr>
            <a:lvl3pPr marL="991427" indent="0">
              <a:buNone/>
              <a:defRPr sz="1100"/>
            </a:lvl3pPr>
            <a:lvl4pPr marL="1487140" indent="0">
              <a:buNone/>
              <a:defRPr sz="1000"/>
            </a:lvl4pPr>
            <a:lvl5pPr marL="1982855" indent="0">
              <a:buNone/>
              <a:defRPr sz="1000"/>
            </a:lvl5pPr>
            <a:lvl6pPr marL="2478568" indent="0">
              <a:buNone/>
              <a:defRPr sz="1000"/>
            </a:lvl6pPr>
            <a:lvl7pPr marL="2974281" indent="0">
              <a:buNone/>
              <a:defRPr sz="1000"/>
            </a:lvl7pPr>
            <a:lvl8pPr marL="3469995" indent="0">
              <a:buNone/>
              <a:defRPr sz="1000"/>
            </a:lvl8pPr>
            <a:lvl9pPr marL="3965707"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02/12/2020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2" y="276799"/>
            <a:ext cx="9396889" cy="1151996"/>
          </a:xfrm>
          <a:prstGeom prst="rect">
            <a:avLst/>
          </a:prstGeom>
        </p:spPr>
        <p:txBody>
          <a:bodyPr vert="horz" lIns="99143" tIns="49572" rIns="99143" bIns="49572"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22052" y="1612797"/>
            <a:ext cx="9396889" cy="4561584"/>
          </a:xfrm>
          <a:prstGeom prst="rect">
            <a:avLst/>
          </a:prstGeom>
        </p:spPr>
        <p:txBody>
          <a:bodyPr vert="horz" lIns="99143" tIns="49572" rIns="99143" bIns="49572"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22049" y="6406379"/>
            <a:ext cx="2436231" cy="367999"/>
          </a:xfrm>
          <a:prstGeom prst="rect">
            <a:avLst/>
          </a:prstGeom>
        </p:spPr>
        <p:txBody>
          <a:bodyPr vert="horz" lIns="99143" tIns="49572" rIns="99143" bIns="49572" rtlCol="0" anchor="ctr"/>
          <a:lstStyle>
            <a:lvl1pPr algn="l">
              <a:defRPr sz="1300">
                <a:solidFill>
                  <a:schemeClr val="tx1">
                    <a:tint val="75000"/>
                  </a:schemeClr>
                </a:solidFill>
              </a:defRPr>
            </a:lvl1pPr>
          </a:lstStyle>
          <a:p>
            <a:fld id="{5BFBB63A-6500-40DB-AE51-139B8D2FD3C7}" type="datetimeFigureOut">
              <a:rPr lang="fr-FR" smtClean="0"/>
              <a:pPr/>
              <a:t>02/12/2020</a:t>
            </a:fld>
            <a:endParaRPr lang="fr-FR"/>
          </a:p>
        </p:txBody>
      </p:sp>
      <p:sp>
        <p:nvSpPr>
          <p:cNvPr id="5" name="Espace réservé du pied de page 4"/>
          <p:cNvSpPr>
            <a:spLocks noGrp="1"/>
          </p:cNvSpPr>
          <p:nvPr>
            <p:ph type="ftr" sz="quarter" idx="3"/>
          </p:nvPr>
        </p:nvSpPr>
        <p:spPr>
          <a:xfrm>
            <a:off x="3567340" y="6406379"/>
            <a:ext cx="3306313" cy="367999"/>
          </a:xfrm>
          <a:prstGeom prst="rect">
            <a:avLst/>
          </a:prstGeom>
        </p:spPr>
        <p:txBody>
          <a:bodyPr vert="horz" lIns="99143" tIns="49572" rIns="99143" bIns="49572"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482709" y="6406379"/>
            <a:ext cx="2436231" cy="367999"/>
          </a:xfrm>
          <a:prstGeom prst="rect">
            <a:avLst/>
          </a:prstGeom>
        </p:spPr>
        <p:txBody>
          <a:bodyPr vert="horz" lIns="99143" tIns="49572" rIns="99143" bIns="49572" rtlCol="0" anchor="ctr"/>
          <a:lstStyle>
            <a:lvl1pPr algn="r">
              <a:defRPr sz="1300">
                <a:solidFill>
                  <a:schemeClr val="tx1">
                    <a:tint val="75000"/>
                  </a:schemeClr>
                </a:solidFill>
              </a:defRPr>
            </a:lvl1pPr>
          </a:lstStyle>
          <a:p>
            <a:fld id="{6A0492A0-023C-442C-BF4A-9A2962DF425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91427" rtl="0" eaLnBrk="1" latinLnBrk="0" hangingPunct="1">
        <a:spcBef>
          <a:spcPct val="0"/>
        </a:spcBef>
        <a:buNone/>
        <a:defRPr sz="4800" kern="1200">
          <a:solidFill>
            <a:schemeClr val="tx1"/>
          </a:solidFill>
          <a:latin typeface="+mj-lt"/>
          <a:ea typeface="+mj-ea"/>
          <a:cs typeface="+mj-cs"/>
        </a:defRPr>
      </a:lvl1pPr>
    </p:titleStyle>
    <p:bodyStyle>
      <a:lvl1pPr marL="371787" indent="-371787" algn="l" defTabSz="991427"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5534" indent="-309820" algn="l" defTabSz="991427"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39284" indent="-247857" algn="l" defTabSz="991427"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34998"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30713"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26425"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22138"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17852"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13565"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1427" rtl="0" eaLnBrk="1" latinLnBrk="0" hangingPunct="1">
        <a:defRPr sz="2000" kern="1200">
          <a:solidFill>
            <a:schemeClr val="tx1"/>
          </a:solidFill>
          <a:latin typeface="+mn-lt"/>
          <a:ea typeface="+mn-ea"/>
          <a:cs typeface="+mn-cs"/>
        </a:defRPr>
      </a:lvl1pPr>
      <a:lvl2pPr marL="495714" algn="l" defTabSz="991427" rtl="0" eaLnBrk="1" latinLnBrk="0" hangingPunct="1">
        <a:defRPr sz="2000" kern="1200">
          <a:solidFill>
            <a:schemeClr val="tx1"/>
          </a:solidFill>
          <a:latin typeface="+mn-lt"/>
          <a:ea typeface="+mn-ea"/>
          <a:cs typeface="+mn-cs"/>
        </a:defRPr>
      </a:lvl2pPr>
      <a:lvl3pPr marL="991427" algn="l" defTabSz="991427" rtl="0" eaLnBrk="1" latinLnBrk="0" hangingPunct="1">
        <a:defRPr sz="2000" kern="1200">
          <a:solidFill>
            <a:schemeClr val="tx1"/>
          </a:solidFill>
          <a:latin typeface="+mn-lt"/>
          <a:ea typeface="+mn-ea"/>
          <a:cs typeface="+mn-cs"/>
        </a:defRPr>
      </a:lvl3pPr>
      <a:lvl4pPr marL="1487140" algn="l" defTabSz="991427" rtl="0" eaLnBrk="1" latinLnBrk="0" hangingPunct="1">
        <a:defRPr sz="2000" kern="1200">
          <a:solidFill>
            <a:schemeClr val="tx1"/>
          </a:solidFill>
          <a:latin typeface="+mn-lt"/>
          <a:ea typeface="+mn-ea"/>
          <a:cs typeface="+mn-cs"/>
        </a:defRPr>
      </a:lvl4pPr>
      <a:lvl5pPr marL="1982855" algn="l" defTabSz="991427" rtl="0" eaLnBrk="1" latinLnBrk="0" hangingPunct="1">
        <a:defRPr sz="2000" kern="1200">
          <a:solidFill>
            <a:schemeClr val="tx1"/>
          </a:solidFill>
          <a:latin typeface="+mn-lt"/>
          <a:ea typeface="+mn-ea"/>
          <a:cs typeface="+mn-cs"/>
        </a:defRPr>
      </a:lvl5pPr>
      <a:lvl6pPr marL="2478568" algn="l" defTabSz="991427" rtl="0" eaLnBrk="1" latinLnBrk="0" hangingPunct="1">
        <a:defRPr sz="2000" kern="1200">
          <a:solidFill>
            <a:schemeClr val="tx1"/>
          </a:solidFill>
          <a:latin typeface="+mn-lt"/>
          <a:ea typeface="+mn-ea"/>
          <a:cs typeface="+mn-cs"/>
        </a:defRPr>
      </a:lvl6pPr>
      <a:lvl7pPr marL="2974281" algn="l" defTabSz="991427" rtl="0" eaLnBrk="1" latinLnBrk="0" hangingPunct="1">
        <a:defRPr sz="2000" kern="1200">
          <a:solidFill>
            <a:schemeClr val="tx1"/>
          </a:solidFill>
          <a:latin typeface="+mn-lt"/>
          <a:ea typeface="+mn-ea"/>
          <a:cs typeface="+mn-cs"/>
        </a:defRPr>
      </a:lvl7pPr>
      <a:lvl8pPr marL="3469995" algn="l" defTabSz="991427" rtl="0" eaLnBrk="1" latinLnBrk="0" hangingPunct="1">
        <a:defRPr sz="2000" kern="1200">
          <a:solidFill>
            <a:schemeClr val="tx1"/>
          </a:solidFill>
          <a:latin typeface="+mn-lt"/>
          <a:ea typeface="+mn-ea"/>
          <a:cs typeface="+mn-cs"/>
        </a:defRPr>
      </a:lvl8pPr>
      <a:lvl9pPr marL="3965707" algn="l" defTabSz="99142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2710" y="1741475"/>
            <a:ext cx="9657914" cy="928694"/>
          </a:xfrm>
        </p:spPr>
        <p:txBody>
          <a:bodyPr/>
          <a:lstStyle/>
          <a:p>
            <a:pPr algn="ctr"/>
            <a:r>
              <a:rPr lang="ar-DZ" b="1" dirty="0" smtClean="0"/>
              <a:t>الموارد الرقمية للتعليم في نظام </a:t>
            </a:r>
            <a:r>
              <a:rPr lang="ar-DZ" b="1" dirty="0" err="1" smtClean="0"/>
              <a:t>ل</a:t>
            </a:r>
            <a:r>
              <a:rPr lang="ar-DZ" b="1" dirty="0" smtClean="0"/>
              <a:t>.م.د</a:t>
            </a:r>
            <a:endParaRPr lang="fr-FR" b="1" dirty="0" smtClean="0"/>
          </a:p>
          <a:p>
            <a:endParaRPr lang="fr-FR" dirty="0"/>
          </a:p>
        </p:txBody>
      </p:sp>
      <p:pic>
        <p:nvPicPr>
          <p:cNvPr id="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
            <a:ext cx="10440988" cy="1609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7577949" y="2564904"/>
            <a:ext cx="2607145" cy="461657"/>
          </a:xfrm>
          <a:prstGeom prst="rect">
            <a:avLst/>
          </a:prstGeom>
          <a:noFill/>
        </p:spPr>
        <p:txBody>
          <a:bodyPr wrap="square" lIns="91433" tIns="45716" rIns="91433" bIns="45716" rtlCol="0">
            <a:spAutoFit/>
          </a:bodyPr>
          <a:lstStyle/>
          <a:p>
            <a:pPr algn="r"/>
            <a:r>
              <a:rPr lang="ar-DZ" sz="2400" dirty="0" smtClean="0"/>
              <a:t>المستوى</a:t>
            </a:r>
            <a:r>
              <a:rPr lang="ar-DZ" sz="2400" b="1" dirty="0" smtClean="0"/>
              <a:t> </a:t>
            </a:r>
            <a:r>
              <a:rPr lang="ar-DZ" sz="2400" dirty="0" smtClean="0"/>
              <a:t>:</a:t>
            </a:r>
            <a:r>
              <a:rPr lang="ar-DZ" sz="2400" b="1" dirty="0" smtClean="0"/>
              <a:t> ل1</a:t>
            </a:r>
            <a:endParaRPr lang="fr-FR" sz="2400" b="1" dirty="0"/>
          </a:p>
        </p:txBody>
      </p:sp>
      <p:sp>
        <p:nvSpPr>
          <p:cNvPr id="6" name="ZoneTexte 5"/>
          <p:cNvSpPr txBox="1"/>
          <p:nvPr/>
        </p:nvSpPr>
        <p:spPr>
          <a:xfrm>
            <a:off x="1867729" y="2564904"/>
            <a:ext cx="2607145" cy="461657"/>
          </a:xfrm>
          <a:prstGeom prst="rect">
            <a:avLst/>
          </a:prstGeom>
          <a:noFill/>
        </p:spPr>
        <p:txBody>
          <a:bodyPr wrap="square" lIns="91433" tIns="45716" rIns="91433" bIns="45716" rtlCol="0">
            <a:spAutoFit/>
          </a:bodyPr>
          <a:lstStyle/>
          <a:p>
            <a:pPr algn="r"/>
            <a:r>
              <a:rPr lang="ar-DZ" sz="2400" dirty="0" smtClean="0"/>
              <a:t>السداسي</a:t>
            </a:r>
            <a:r>
              <a:rPr lang="ar-DZ" sz="2400" b="1" dirty="0" smtClean="0"/>
              <a:t> </a:t>
            </a:r>
            <a:r>
              <a:rPr lang="ar-DZ" sz="2400" dirty="0" smtClean="0"/>
              <a:t>:</a:t>
            </a:r>
            <a:r>
              <a:rPr lang="ar-DZ" sz="2400" b="1" dirty="0" smtClean="0"/>
              <a:t> س1</a:t>
            </a:r>
            <a:endParaRPr lang="fr-FR" sz="2400" b="1" dirty="0"/>
          </a:p>
        </p:txBody>
      </p:sp>
      <p:sp>
        <p:nvSpPr>
          <p:cNvPr id="7" name="ZoneTexte 6"/>
          <p:cNvSpPr txBox="1"/>
          <p:nvPr/>
        </p:nvSpPr>
        <p:spPr>
          <a:xfrm>
            <a:off x="5577684" y="3861048"/>
            <a:ext cx="4661036" cy="461657"/>
          </a:xfrm>
          <a:prstGeom prst="rect">
            <a:avLst/>
          </a:prstGeom>
          <a:noFill/>
        </p:spPr>
        <p:txBody>
          <a:bodyPr wrap="square" lIns="91433" tIns="45716" rIns="91433" bIns="45716" rtlCol="0">
            <a:spAutoFit/>
          </a:bodyPr>
          <a:lstStyle/>
          <a:p>
            <a:pPr algn="r" rtl="1"/>
            <a:r>
              <a:rPr lang="ar-DZ" sz="2400" dirty="0" smtClean="0"/>
              <a:t>المادة</a:t>
            </a:r>
            <a:r>
              <a:rPr lang="ar-DZ" sz="2400" b="1" dirty="0" smtClean="0"/>
              <a:t> </a:t>
            </a:r>
            <a:r>
              <a:rPr lang="ar-DZ" sz="2400" dirty="0" smtClean="0"/>
              <a:t>:</a:t>
            </a:r>
            <a:r>
              <a:rPr lang="ar-DZ" sz="2400" b="1" dirty="0" smtClean="0"/>
              <a:t> تهيئة 1</a:t>
            </a:r>
            <a:endParaRPr lang="fr-FR" sz="2400" b="1" dirty="0"/>
          </a:p>
        </p:txBody>
      </p:sp>
      <p:sp>
        <p:nvSpPr>
          <p:cNvPr id="8" name="ZoneTexte 7"/>
          <p:cNvSpPr txBox="1"/>
          <p:nvPr/>
        </p:nvSpPr>
        <p:spPr>
          <a:xfrm>
            <a:off x="3335494" y="4561964"/>
            <a:ext cx="6814222" cy="461657"/>
          </a:xfrm>
          <a:prstGeom prst="rect">
            <a:avLst/>
          </a:prstGeom>
          <a:noFill/>
        </p:spPr>
        <p:txBody>
          <a:bodyPr wrap="square" lIns="91433" tIns="45716" rIns="91433" bIns="45716" rtlCol="0">
            <a:spAutoFit/>
          </a:bodyPr>
          <a:lstStyle/>
          <a:p>
            <a:pPr algn="r" rtl="1"/>
            <a:r>
              <a:rPr lang="ar-DZ" sz="2400" dirty="0" smtClean="0"/>
              <a:t>الأستاذ(ة) المقدم (ة)</a:t>
            </a:r>
            <a:r>
              <a:rPr lang="ar-DZ" sz="2400" b="1" dirty="0" smtClean="0"/>
              <a:t> </a:t>
            </a:r>
            <a:r>
              <a:rPr lang="ar-DZ" sz="2400" dirty="0" smtClean="0"/>
              <a:t>:</a:t>
            </a:r>
            <a:r>
              <a:rPr lang="ar-DZ" sz="2400" b="1" dirty="0" smtClean="0"/>
              <a:t> </a:t>
            </a:r>
            <a:r>
              <a:rPr lang="ar-DZ" sz="2400" b="1" dirty="0" err="1" smtClean="0"/>
              <a:t>خضور</a:t>
            </a:r>
            <a:r>
              <a:rPr lang="ar-DZ" sz="2400" b="1" dirty="0" smtClean="0"/>
              <a:t> مالك</a:t>
            </a:r>
            <a:endParaRPr lang="fr-FR" sz="2400" b="1" dirty="0"/>
          </a:p>
        </p:txBody>
      </p:sp>
      <p:sp>
        <p:nvSpPr>
          <p:cNvPr id="9" name="ZoneTexte 8"/>
          <p:cNvSpPr txBox="1"/>
          <p:nvPr/>
        </p:nvSpPr>
        <p:spPr>
          <a:xfrm>
            <a:off x="6278688" y="5210037"/>
            <a:ext cx="3799591" cy="461657"/>
          </a:xfrm>
          <a:prstGeom prst="rect">
            <a:avLst/>
          </a:prstGeom>
          <a:noFill/>
        </p:spPr>
        <p:txBody>
          <a:bodyPr wrap="square" lIns="91433" tIns="45716" rIns="91433" bIns="45716" rtlCol="0">
            <a:spAutoFit/>
          </a:bodyPr>
          <a:lstStyle/>
          <a:p>
            <a:pPr algn="r" rtl="1"/>
            <a:r>
              <a:rPr lang="ar-DZ" sz="2400" dirty="0" smtClean="0"/>
              <a:t>الدرس رقم :</a:t>
            </a:r>
            <a:r>
              <a:rPr lang="ar-DZ" sz="2400" b="1" dirty="0" smtClean="0"/>
              <a:t> 01 من </a:t>
            </a:r>
            <a:r>
              <a:rPr lang="fr-FR" sz="2400" b="1" dirty="0" smtClean="0"/>
              <a:t>08</a:t>
            </a:r>
          </a:p>
        </p:txBody>
      </p:sp>
      <p:sp>
        <p:nvSpPr>
          <p:cNvPr id="10" name="ZoneTexte 9"/>
          <p:cNvSpPr txBox="1"/>
          <p:nvPr/>
        </p:nvSpPr>
        <p:spPr>
          <a:xfrm>
            <a:off x="2220099" y="5858108"/>
            <a:ext cx="7858181" cy="461657"/>
          </a:xfrm>
          <a:prstGeom prst="rect">
            <a:avLst/>
          </a:prstGeom>
          <a:noFill/>
        </p:spPr>
        <p:txBody>
          <a:bodyPr wrap="square" lIns="91433" tIns="45716" rIns="91433" bIns="45716" rtlCol="0">
            <a:spAutoFit/>
          </a:bodyPr>
          <a:lstStyle/>
          <a:p>
            <a:pPr algn="r" rtl="1"/>
            <a:r>
              <a:rPr lang="ar-DZ" sz="2400" dirty="0" smtClean="0"/>
              <a:t>رمز المورد</a:t>
            </a:r>
            <a:r>
              <a:rPr lang="ar-DZ" sz="2400" b="1" dirty="0" smtClean="0"/>
              <a:t> </a:t>
            </a:r>
            <a:r>
              <a:rPr lang="ar-DZ" sz="2400" dirty="0" smtClean="0"/>
              <a:t>: </a:t>
            </a:r>
            <a:r>
              <a:rPr lang="fr-FR" sz="2400" b="1" dirty="0" smtClean="0">
                <a:solidFill>
                  <a:srgbClr val="FF0000"/>
                </a:solidFill>
                <a:effectLst>
                  <a:outerShdw blurRad="38100" dist="38100" dir="2700000" algn="tl">
                    <a:srgbClr val="000000">
                      <a:alpha val="43137"/>
                    </a:srgbClr>
                  </a:outerShdw>
                </a:effectLst>
              </a:rPr>
              <a:t>L1_S1_</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AUMV_GTU</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_AMEN.1_C01/08_2020</a:t>
            </a:r>
            <a:endParaRPr lang="fr-FR" sz="2400" b="1" dirty="0">
              <a:solidFill>
                <a:srgbClr val="FF0000"/>
              </a:solidFill>
              <a:effectLst>
                <a:outerShdw blurRad="38100" dist="38100" dir="2700000" algn="tl">
                  <a:srgbClr val="000000">
                    <a:alpha val="43137"/>
                  </a:srgbClr>
                </a:outerShdw>
              </a:effectLst>
            </a:endParaRPr>
          </a:p>
        </p:txBody>
      </p:sp>
      <p:sp>
        <p:nvSpPr>
          <p:cNvPr id="11" name="ZoneTexte 10"/>
          <p:cNvSpPr txBox="1"/>
          <p:nvPr/>
        </p:nvSpPr>
        <p:spPr>
          <a:xfrm>
            <a:off x="3077354" y="3193812"/>
            <a:ext cx="7111060" cy="461657"/>
          </a:xfrm>
          <a:prstGeom prst="rect">
            <a:avLst/>
          </a:prstGeom>
          <a:noFill/>
        </p:spPr>
        <p:txBody>
          <a:bodyPr wrap="square" lIns="91433" tIns="45716" rIns="91433" bIns="45716" rtlCol="0">
            <a:spAutoFit/>
          </a:bodyPr>
          <a:lstStyle/>
          <a:p>
            <a:pPr algn="r" rtl="1"/>
            <a:r>
              <a:rPr lang="ar-DZ" sz="2400" dirty="0" smtClean="0"/>
              <a:t>الميدان</a:t>
            </a:r>
            <a:r>
              <a:rPr lang="ar-DZ" sz="2400" b="1" dirty="0" smtClean="0"/>
              <a:t> </a:t>
            </a:r>
            <a:r>
              <a:rPr lang="ar-DZ" sz="2400" dirty="0" smtClean="0"/>
              <a:t>:</a:t>
            </a:r>
            <a:r>
              <a:rPr lang="ar-DZ" sz="2400" b="1" dirty="0" smtClean="0"/>
              <a:t> هندسة معمارية, عمران </a:t>
            </a:r>
            <a:r>
              <a:rPr lang="ar-DZ" sz="2400" b="1" dirty="0" err="1" smtClean="0"/>
              <a:t>و</a:t>
            </a:r>
            <a:r>
              <a:rPr lang="ar-DZ" sz="2400" b="1" dirty="0" smtClean="0"/>
              <a:t> مهن المدينة</a:t>
            </a:r>
            <a:endParaRPr lang="fr-FR"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space réservé du contenu 2"/>
          <p:cNvSpPr txBox="1">
            <a:spLocks noGrp="1"/>
          </p:cNvSpPr>
          <p:nvPr>
            <p:ph idx="1"/>
          </p:nvPr>
        </p:nvSpPr>
        <p:spPr>
          <a:xfrm>
            <a:off x="348034" y="741343"/>
            <a:ext cx="9918937" cy="5500726"/>
          </a:xfrm>
          <a:prstGeom prst="rect">
            <a:avLst/>
          </a:prstGeom>
          <a:ln/>
        </p:spPr>
        <p:style>
          <a:lnRef idx="2">
            <a:schemeClr val="accent3"/>
          </a:lnRef>
          <a:fillRef idx="1">
            <a:schemeClr val="lt1"/>
          </a:fillRef>
          <a:effectRef idx="0">
            <a:schemeClr val="accent3"/>
          </a:effectRef>
          <a:fontRef idx="minor">
            <a:schemeClr val="dk1"/>
          </a:fontRef>
        </p:style>
        <p:txBody>
          <a:bodyPr vert="horz">
            <a:normAutofit fontScale="92500" lnSpcReduction="20000"/>
          </a:bodyPr>
          <a:lstStyle/>
          <a:p>
            <a:pPr marL="342874" indent="-342874" algn="r" defTabSz="914331" rtl="1">
              <a:buClr>
                <a:schemeClr val="accent1"/>
              </a:buClr>
              <a:buSzPct val="70000"/>
              <a:buNone/>
              <a:defRPr/>
            </a:pPr>
            <a:r>
              <a:rPr lang="ar-DZ" sz="2600" b="1" u="sng" cap="all" dirty="0">
                <a:solidFill>
                  <a:srgbClr val="C00000"/>
                </a:solidFill>
                <a:effectLst>
                  <a:reflection blurRad="12700" stA="48000" endA="300" endPos="55000" dir="5400000" sy="-90000" algn="bl" rotWithShape="0"/>
                </a:effectLst>
                <a:latin typeface="Calibri" pitchFamily="34" charset="0"/>
                <a:ea typeface="+mj-ea"/>
              </a:rPr>
              <a:t>إطار الحياة </a:t>
            </a:r>
            <a:r>
              <a:rPr lang="he-IL" sz="2600" b="1" u="sng" cap="all" dirty="0">
                <a:solidFill>
                  <a:srgbClr val="C00000"/>
                </a:solidFill>
                <a:effectLst>
                  <a:reflection blurRad="12700" stA="48000" endA="300" endPos="55000" dir="5400000" sy="-90000" algn="bl" rotWithShape="0"/>
                </a:effectLst>
                <a:latin typeface="Calibri" pitchFamily="34" charset="0"/>
                <a:ea typeface="+mj-ea"/>
              </a:rPr>
              <a:t>׃</a:t>
            </a:r>
            <a:endParaRPr lang="fr-FR" sz="2600" b="1" u="sng" cap="all" dirty="0">
              <a:solidFill>
                <a:srgbClr val="C00000"/>
              </a:solidFill>
              <a:effectLst>
                <a:reflection blurRad="12700" stA="48000" endA="300" endPos="55000" dir="5400000" sy="-90000" algn="bl" rotWithShape="0"/>
              </a:effectLst>
              <a:latin typeface="Calibri" pitchFamily="34" charset="0"/>
              <a:ea typeface="+mj-ea"/>
            </a:endParaRPr>
          </a:p>
          <a:p>
            <a:pPr marL="342874" indent="-342874" algn="r" defTabSz="914331" rtl="1">
              <a:buClr>
                <a:schemeClr val="accent1"/>
              </a:buClr>
              <a:buSzPct val="70000"/>
              <a:buNone/>
              <a:defRPr/>
            </a:pPr>
            <a:endParaRPr lang="fr-FR" sz="2600" u="sng" cap="all" dirty="0">
              <a:solidFill>
                <a:srgbClr val="C00000"/>
              </a:solidFill>
              <a:effectLst>
                <a:reflection blurRad="12700" stA="48000" endA="300" endPos="55000" dir="5400000" sy="-90000" algn="bl" rotWithShape="0"/>
              </a:effectLst>
              <a:latin typeface="Times New Roman" pitchFamily="18" charset="0"/>
              <a:ea typeface="+mj-ea"/>
              <a:cs typeface="Times New Roman" pitchFamily="18" charset="0"/>
            </a:endParaRPr>
          </a:p>
          <a:p>
            <a:pPr algn="r" rtl="1">
              <a:buClr>
                <a:schemeClr val="accent1"/>
              </a:buClr>
              <a:buSzPct val="70000"/>
              <a:buNone/>
              <a:defRPr/>
            </a:pPr>
            <a:r>
              <a:rPr lang="fr-FR" sz="2100" cap="all" dirty="0" smtClean="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ar-DZ" sz="21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ar-DZ" sz="2600" dirty="0" smtClean="0">
                <a:solidFill>
                  <a:schemeClr val="tx1"/>
                </a:solidFill>
                <a:latin typeface="+mj-lt"/>
                <a:ea typeface="+mj-ea"/>
              </a:rPr>
              <a:t>هو </a:t>
            </a:r>
            <a:r>
              <a:rPr lang="ar-DZ" sz="2600" dirty="0">
                <a:solidFill>
                  <a:schemeClr val="tx1"/>
                </a:solidFill>
                <a:latin typeface="+mj-lt"/>
                <a:ea typeface="+mj-ea"/>
              </a:rPr>
              <a:t>المحيط العملي الذي يختلف من شخص لآخر ( حسب كل فرد) ويشمل على عناصر الوسط الذي يؤثر على سلوكيات الأفراد </a:t>
            </a:r>
            <a:r>
              <a:rPr lang="ar-DZ" sz="2600" dirty="0" smtClean="0">
                <a:solidFill>
                  <a:schemeClr val="tx1"/>
                </a:solidFill>
                <a:latin typeface="+mj-lt"/>
                <a:ea typeface="+mj-ea"/>
              </a:rPr>
              <a:t>وتصرفاتهم</a:t>
            </a:r>
            <a:r>
              <a:rPr lang="fr-FR" sz="2600" dirty="0" smtClean="0">
                <a:solidFill>
                  <a:schemeClr val="tx1"/>
                </a:solidFill>
                <a:latin typeface="+mj-lt"/>
                <a:ea typeface="+mj-ea"/>
              </a:rPr>
              <a:t>.</a:t>
            </a:r>
            <a:endParaRPr lang="fr-FR" sz="2600" dirty="0">
              <a:solidFill>
                <a:schemeClr val="tx1"/>
              </a:solidFill>
              <a:latin typeface="+mj-lt"/>
              <a:ea typeface="+mj-ea"/>
            </a:endParaRPr>
          </a:p>
          <a:p>
            <a:pPr algn="r" rtl="1">
              <a:buNone/>
              <a:defRPr/>
            </a:pPr>
            <a:endParaRPr lang="fr-FR" sz="2600" cap="all" dirty="0">
              <a:solidFill>
                <a:schemeClr val="tx1"/>
              </a:solidFill>
              <a:effectLst>
                <a:reflection blurRad="12700" stA="48000" endA="300" endPos="55000" dir="5400000" sy="-90000" algn="bl" rotWithShape="0"/>
              </a:effectLst>
              <a:latin typeface="Times New Roman" pitchFamily="18" charset="0"/>
              <a:ea typeface="+mj-ea"/>
            </a:endParaRPr>
          </a:p>
          <a:p>
            <a:pPr algn="r" rtl="1">
              <a:defRPr/>
            </a:pPr>
            <a:r>
              <a:rPr lang="ar-DZ" sz="2600" dirty="0" smtClean="0">
                <a:solidFill>
                  <a:schemeClr val="tx1"/>
                </a:solidFill>
                <a:latin typeface="+mj-lt"/>
                <a:ea typeface="+mj-ea"/>
              </a:rPr>
              <a:t>هو </a:t>
            </a:r>
            <a:r>
              <a:rPr lang="ar-DZ" sz="2600" dirty="0">
                <a:solidFill>
                  <a:schemeClr val="tx1"/>
                </a:solidFill>
                <a:latin typeface="+mj-lt"/>
                <a:ea typeface="+mj-ea"/>
              </a:rPr>
              <a:t>الوسط الذي يعيش فيه الإنسان ويمارس مختلف نشاطاته ويضبط فيه علاقته بمحيطه ويضم هذا الوسط المكونات التالية:</a:t>
            </a:r>
            <a:endParaRPr lang="fr-FR" sz="2600" dirty="0">
              <a:solidFill>
                <a:schemeClr val="tx1"/>
              </a:solidFill>
              <a:latin typeface="+mj-lt"/>
              <a:ea typeface="+mj-ea"/>
            </a:endParaRPr>
          </a:p>
          <a:p>
            <a:pPr algn="r" rtl="1">
              <a:buClr>
                <a:schemeClr val="accent1"/>
              </a:buClr>
              <a:buSzPct val="70000"/>
              <a:buNone/>
              <a:defRPr/>
            </a:pPr>
            <a:r>
              <a:rPr lang="fr-FR" sz="2600" dirty="0" smtClean="0">
                <a:solidFill>
                  <a:schemeClr val="tx1"/>
                </a:solidFill>
                <a:latin typeface="+mj-lt"/>
                <a:ea typeface="+mj-ea"/>
              </a:rPr>
              <a:t>     -</a:t>
            </a:r>
            <a:r>
              <a:rPr lang="ar-DZ" sz="2600" dirty="0" smtClean="0">
                <a:solidFill>
                  <a:schemeClr val="tx1"/>
                </a:solidFill>
                <a:latin typeface="+mj-lt"/>
                <a:ea typeface="+mj-ea"/>
              </a:rPr>
              <a:t>مكونات </a:t>
            </a:r>
            <a:r>
              <a:rPr lang="ar-DZ" sz="2600" dirty="0">
                <a:solidFill>
                  <a:schemeClr val="tx1"/>
                </a:solidFill>
                <a:latin typeface="+mj-lt"/>
                <a:ea typeface="+mj-ea"/>
              </a:rPr>
              <a:t>فيزيائية: ( سكنات- تجهيزات- عناصر طبيعية...).</a:t>
            </a:r>
            <a:endParaRPr lang="fr-FR" sz="2600" dirty="0">
              <a:solidFill>
                <a:schemeClr val="tx1"/>
              </a:solidFill>
              <a:latin typeface="+mj-lt"/>
              <a:ea typeface="+mj-ea"/>
            </a:endParaRPr>
          </a:p>
          <a:p>
            <a:pPr algn="r" rtl="1">
              <a:buClr>
                <a:schemeClr val="accent1"/>
              </a:buClr>
              <a:buSzPct val="70000"/>
              <a:buNone/>
              <a:defRPr/>
            </a:pPr>
            <a:r>
              <a:rPr lang="fr-FR" sz="2600" dirty="0" smtClean="0">
                <a:solidFill>
                  <a:schemeClr val="tx1"/>
                </a:solidFill>
                <a:latin typeface="+mj-lt"/>
                <a:ea typeface="+mj-ea"/>
              </a:rPr>
              <a:t>     -</a:t>
            </a:r>
            <a:r>
              <a:rPr lang="ar-DZ" sz="2600" dirty="0" smtClean="0">
                <a:solidFill>
                  <a:schemeClr val="tx1"/>
                </a:solidFill>
                <a:latin typeface="+mj-lt"/>
                <a:ea typeface="+mj-ea"/>
              </a:rPr>
              <a:t>مكونات </a:t>
            </a:r>
            <a:r>
              <a:rPr lang="ar-DZ" sz="2600" dirty="0">
                <a:solidFill>
                  <a:schemeClr val="tx1"/>
                </a:solidFill>
                <a:latin typeface="+mj-lt"/>
                <a:ea typeface="+mj-ea"/>
              </a:rPr>
              <a:t>فراغية: ( مجالات عمومية- مجالات خارجية- مجالات اجتماعية)</a:t>
            </a:r>
            <a:r>
              <a:rPr lang="fr-FR" sz="2600" dirty="0">
                <a:solidFill>
                  <a:schemeClr val="tx1"/>
                </a:solidFill>
                <a:latin typeface="+mj-lt"/>
                <a:ea typeface="+mj-ea"/>
              </a:rPr>
              <a:t>.</a:t>
            </a:r>
          </a:p>
          <a:p>
            <a:pPr algn="r" rtl="1">
              <a:buClr>
                <a:schemeClr val="accent1"/>
              </a:buClr>
              <a:buSzPct val="70000"/>
              <a:buNone/>
              <a:defRPr/>
            </a:pPr>
            <a:r>
              <a:rPr lang="fr-FR" sz="2600" dirty="0" smtClean="0">
                <a:solidFill>
                  <a:schemeClr val="tx1"/>
                </a:solidFill>
                <a:latin typeface="+mj-lt"/>
                <a:ea typeface="+mj-ea"/>
              </a:rPr>
              <a:t>    -</a:t>
            </a:r>
            <a:r>
              <a:rPr lang="ar-DZ" sz="2600" dirty="0" smtClean="0">
                <a:solidFill>
                  <a:schemeClr val="tx1"/>
                </a:solidFill>
                <a:latin typeface="+mj-lt"/>
                <a:ea typeface="+mj-ea"/>
              </a:rPr>
              <a:t>عوامل </a:t>
            </a:r>
            <a:r>
              <a:rPr lang="ar-DZ" sz="2600" dirty="0">
                <a:solidFill>
                  <a:schemeClr val="tx1"/>
                </a:solidFill>
                <a:latin typeface="+mj-lt"/>
                <a:ea typeface="+mj-ea"/>
              </a:rPr>
              <a:t>بيئية: ( المحيط البيئي- التهوية- الإضاءة)</a:t>
            </a:r>
            <a:r>
              <a:rPr lang="fr-FR" sz="2600" dirty="0">
                <a:solidFill>
                  <a:schemeClr val="tx1"/>
                </a:solidFill>
                <a:latin typeface="+mj-lt"/>
                <a:ea typeface="+mj-ea"/>
              </a:rPr>
              <a:t>.</a:t>
            </a:r>
          </a:p>
          <a:p>
            <a:pPr algn="r" rtl="1">
              <a:buNone/>
              <a:defRPr/>
            </a:pPr>
            <a:endParaRPr lang="fr-FR" sz="2600" cap="all" dirty="0">
              <a:solidFill>
                <a:schemeClr val="tx1"/>
              </a:solidFill>
              <a:effectLst>
                <a:reflection blurRad="12700" stA="48000" endA="300" endPos="55000" dir="5400000" sy="-90000" algn="bl" rotWithShape="0"/>
              </a:effectLst>
              <a:latin typeface="Times New Roman" pitchFamily="18" charset="0"/>
              <a:ea typeface="+mj-ea"/>
            </a:endParaRPr>
          </a:p>
          <a:p>
            <a:pPr algn="r" rtl="1">
              <a:defRPr/>
            </a:pPr>
            <a:r>
              <a:rPr lang="ar-DZ" sz="2600" dirty="0" smtClean="0">
                <a:solidFill>
                  <a:schemeClr val="tx1"/>
                </a:solidFill>
                <a:latin typeface="+mj-lt"/>
                <a:ea typeface="+mj-ea"/>
              </a:rPr>
              <a:t>إن </a:t>
            </a:r>
            <a:r>
              <a:rPr lang="ar-DZ" sz="2600" dirty="0">
                <a:solidFill>
                  <a:schemeClr val="tx1"/>
                </a:solidFill>
                <a:latin typeface="+mj-lt"/>
                <a:ea typeface="+mj-ea"/>
              </a:rPr>
              <a:t>إطار الحياة باعتباره الوسط الذي يحتضن مختلف الأنشطة والوظائف الحضرية يؤثر بصفة مباشرة على نوعية الحياة، إذ تتوقف هذه الأخيرة على ما يوفره هذا الإطار من ترابط وانسجام بين مختلف هذه المكونات، وعلى مدى قدرته على تلبية احتياجات السكان.</a:t>
            </a:r>
            <a:endParaRPr lang="fr-FR" sz="2600" dirty="0">
              <a:solidFill>
                <a:schemeClr val="tx1"/>
              </a:solidFill>
              <a:latin typeface="+mj-lt"/>
              <a:ea typeface="+mj-ea"/>
            </a:endParaRPr>
          </a:p>
          <a:p>
            <a:pPr algn="r" rtl="1">
              <a:buNone/>
              <a:defRPr/>
            </a:pPr>
            <a:r>
              <a:rPr lang="ar-SA" sz="2600" cap="all" dirty="0">
                <a:solidFill>
                  <a:schemeClr val="tx1"/>
                </a:solidFill>
                <a:effectLst>
                  <a:reflection blurRad="12700" stA="48000" endA="300" endPos="55000" dir="5400000" sy="-90000" algn="bl" rotWithShape="0"/>
                </a:effectLst>
                <a:latin typeface="Times New Roman" pitchFamily="18" charset="0"/>
                <a:ea typeface="+mj-ea"/>
              </a:rPr>
              <a:t>  </a:t>
            </a:r>
            <a:endParaRPr lang="fr-FR" sz="2600" cap="all" dirty="0">
              <a:solidFill>
                <a:schemeClr val="tx1"/>
              </a:solidFill>
              <a:effectLst>
                <a:reflection blurRad="12700" stA="48000" endA="300" endPos="55000" dir="5400000" sy="-90000" algn="bl" rotWithShape="0"/>
              </a:effectLst>
              <a:latin typeface="Times New Roman" pitchFamily="18" charset="0"/>
              <a:ea typeface="+mj-ea"/>
            </a:endParaRPr>
          </a:p>
          <a:p>
            <a:pPr marL="342874" indent="-342874" algn="r" defTabSz="914331">
              <a:buClr>
                <a:schemeClr val="accent1"/>
              </a:buClr>
              <a:buSzPct val="70000"/>
              <a:buNone/>
              <a:defRPr/>
            </a:pPr>
            <a:endParaRPr lang="fr-F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Arial" pitchFamily="34" charset="0"/>
                <a:cs typeface="Arial" pitchFamily="34" charset="0"/>
              </a:rPr>
              <a:t>Programme S01</a:t>
            </a:r>
            <a:endParaRPr lang="fr-FR" dirty="0"/>
          </a:p>
        </p:txBody>
      </p:sp>
      <p:sp>
        <p:nvSpPr>
          <p:cNvPr id="3" name="Espace réservé du contenu 2"/>
          <p:cNvSpPr>
            <a:spLocks noGrp="1"/>
          </p:cNvSpPr>
          <p:nvPr>
            <p:ph idx="1"/>
          </p:nvPr>
        </p:nvSpPr>
        <p:spPr/>
        <p:txBody>
          <a:bodyPr>
            <a:normAutofit fontScale="40000" lnSpcReduction="20000"/>
          </a:bodyPr>
          <a:lstStyle/>
          <a:p>
            <a:r>
              <a:rPr lang="fr-FR" dirty="0" smtClean="0">
                <a:latin typeface="Arial" pitchFamily="34" charset="0"/>
                <a:cs typeface="Arial" pitchFamily="34" charset="0"/>
              </a:rPr>
              <a:t>Volume horaire 1.30 cour 1.30 td </a:t>
            </a:r>
          </a:p>
          <a:p>
            <a:r>
              <a:rPr lang="fr-FR" dirty="0" smtClean="0">
                <a:latin typeface="Arial" pitchFamily="34" charset="0"/>
                <a:cs typeface="Arial" pitchFamily="34" charset="0"/>
              </a:rPr>
              <a:t>Semestre 1                         Unité d’enseignement UE. Fondamentale</a:t>
            </a:r>
          </a:p>
          <a:p>
            <a:r>
              <a:rPr lang="fr-FR" dirty="0" smtClean="0">
                <a:latin typeface="Arial" pitchFamily="34" charset="0"/>
                <a:cs typeface="Arial" pitchFamily="34" charset="0"/>
              </a:rPr>
              <a:t>Matière Aménagement 1           Coefficient 4                      Crédit 6</a:t>
            </a:r>
          </a:p>
          <a:p>
            <a:r>
              <a:rPr lang="fr-FR" dirty="0" smtClean="0">
                <a:latin typeface="Arial" pitchFamily="34" charset="0"/>
                <a:cs typeface="Arial" pitchFamily="34" charset="0"/>
              </a:rPr>
              <a:t>Objectifs de l’enseignement</a:t>
            </a:r>
          </a:p>
          <a:p>
            <a:r>
              <a:rPr lang="fr-FR" dirty="0" smtClean="0">
                <a:latin typeface="Arial" pitchFamily="34" charset="0"/>
                <a:cs typeface="Arial" pitchFamily="34" charset="0"/>
              </a:rPr>
              <a:t>Initiation à l’aménagement et aux échelles territoriales, urbaines. Principes d’aménagement. Outils et instruments d’aménagements</a:t>
            </a:r>
          </a:p>
          <a:p>
            <a:r>
              <a:rPr lang="fr-FR" dirty="0" smtClean="0">
                <a:latin typeface="Arial" pitchFamily="34" charset="0"/>
                <a:cs typeface="Arial" pitchFamily="34" charset="0"/>
              </a:rPr>
              <a:t>Connaissances préalables recommandées</a:t>
            </a:r>
          </a:p>
          <a:p>
            <a:r>
              <a:rPr lang="fr-FR" dirty="0" smtClean="0">
                <a:latin typeface="Arial" pitchFamily="34" charset="0"/>
                <a:cs typeface="Arial" pitchFamily="34" charset="0"/>
              </a:rPr>
              <a:t>Contenu de la matière :</a:t>
            </a:r>
          </a:p>
          <a:p>
            <a:r>
              <a:rPr lang="fr-FR" b="1" dirty="0" smtClean="0">
                <a:latin typeface="Arial" pitchFamily="34" charset="0"/>
                <a:cs typeface="Arial" pitchFamily="34" charset="0"/>
              </a:rPr>
              <a:t>Chapitre I : Généralités autour de l’aménagement     </a:t>
            </a:r>
            <a:endParaRPr lang="fr-FR" dirty="0" smtClean="0">
              <a:latin typeface="Arial" pitchFamily="34" charset="0"/>
              <a:cs typeface="Arial" pitchFamily="34" charset="0"/>
            </a:endParaRPr>
          </a:p>
          <a:p>
            <a:r>
              <a:rPr lang="fr-FR" b="1" dirty="0" smtClean="0">
                <a:latin typeface="Arial" pitchFamily="34" charset="0"/>
                <a:cs typeface="Arial" pitchFamily="34" charset="0"/>
              </a:rPr>
              <a:t>I.1. Introduction générale à l’aménagement</a:t>
            </a:r>
            <a:endParaRPr lang="fr-FR" dirty="0" smtClean="0">
              <a:latin typeface="Arial" pitchFamily="34" charset="0"/>
              <a:cs typeface="Arial" pitchFamily="34" charset="0"/>
            </a:endParaRPr>
          </a:p>
          <a:p>
            <a:r>
              <a:rPr lang="fr-FR" b="1" dirty="0" smtClean="0">
                <a:latin typeface="Arial" pitchFamily="34" charset="0"/>
                <a:cs typeface="Arial" pitchFamily="34" charset="0"/>
              </a:rPr>
              <a:t>- </a:t>
            </a:r>
            <a:r>
              <a:rPr lang="fr-FR" dirty="0" smtClean="0">
                <a:latin typeface="Arial" pitchFamily="34" charset="0"/>
                <a:cs typeface="Arial" pitchFamily="34" charset="0"/>
              </a:rPr>
              <a:t>Concepts et définition</a:t>
            </a:r>
          </a:p>
          <a:p>
            <a:r>
              <a:rPr lang="fr-FR" dirty="0" smtClean="0">
                <a:latin typeface="Arial" pitchFamily="34" charset="0"/>
                <a:cs typeface="Arial" pitchFamily="34" charset="0"/>
              </a:rPr>
              <a:t>-Définition du territoire, de l’’espace et de l’aménagement</a:t>
            </a:r>
          </a:p>
          <a:p>
            <a:r>
              <a:rPr lang="fr-FR" dirty="0" smtClean="0">
                <a:latin typeface="Arial" pitchFamily="34" charset="0"/>
                <a:cs typeface="Arial" pitchFamily="34" charset="0"/>
              </a:rPr>
              <a:t>- Définition de l’aménagement du territoire</a:t>
            </a:r>
          </a:p>
          <a:p>
            <a:r>
              <a:rPr lang="fr-FR" dirty="0" smtClean="0">
                <a:latin typeface="Arial" pitchFamily="34" charset="0"/>
                <a:cs typeface="Arial" pitchFamily="34" charset="0"/>
              </a:rPr>
              <a:t>- Définition de l’aménagement urbain</a:t>
            </a:r>
          </a:p>
          <a:p>
            <a:r>
              <a:rPr lang="fr-FR" dirty="0" smtClean="0">
                <a:latin typeface="Arial" pitchFamily="34" charset="0"/>
                <a:cs typeface="Arial" pitchFamily="34" charset="0"/>
              </a:rPr>
              <a:t>I.2. Genèse et évolution de l’aménagement</a:t>
            </a:r>
          </a:p>
          <a:p>
            <a:r>
              <a:rPr lang="fr-FR" b="1" dirty="0" smtClean="0">
                <a:latin typeface="Arial" pitchFamily="34" charset="0"/>
                <a:cs typeface="Arial" pitchFamily="34" charset="0"/>
              </a:rPr>
              <a:t>Chapitre II : Les fondements de l’aménagement </a:t>
            </a:r>
            <a:endParaRPr lang="fr-FR" dirty="0" smtClean="0">
              <a:latin typeface="Arial" pitchFamily="34" charset="0"/>
              <a:cs typeface="Arial" pitchFamily="34" charset="0"/>
            </a:endParaRPr>
          </a:p>
          <a:p>
            <a:r>
              <a:rPr lang="fr-FR" dirty="0" smtClean="0">
                <a:latin typeface="Arial" pitchFamily="34" charset="0"/>
                <a:cs typeface="Arial" pitchFamily="34" charset="0"/>
              </a:rPr>
              <a:t>II.1. L’aménagement : ses objectifs et ses principes fondamentaux.</a:t>
            </a:r>
          </a:p>
          <a:p>
            <a:r>
              <a:rPr lang="fr-FR" dirty="0" smtClean="0">
                <a:latin typeface="Arial" pitchFamily="34" charset="0"/>
                <a:cs typeface="Arial" pitchFamily="34" charset="0"/>
              </a:rPr>
              <a:t>II.2. Les échelles d’aménagement et ses acteurs.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sz="1400" b="1" dirty="0" smtClean="0">
                <a:latin typeface="Arial" pitchFamily="34" charset="0"/>
                <a:cs typeface="Arial" pitchFamily="34" charset="0"/>
              </a:rPr>
              <a:t>Chapitre III: L’aménagement du territoire en Algérie </a:t>
            </a:r>
            <a:endParaRPr lang="fr-FR" sz="1400" dirty="0" smtClean="0">
              <a:latin typeface="Arial" pitchFamily="34" charset="0"/>
              <a:cs typeface="Arial" pitchFamily="34" charset="0"/>
            </a:endParaRPr>
          </a:p>
          <a:p>
            <a:r>
              <a:rPr lang="en-US" sz="1400" dirty="0" smtClean="0">
                <a:latin typeface="Arial" pitchFamily="34" charset="0"/>
                <a:cs typeface="Arial" pitchFamily="34" charset="0"/>
              </a:rPr>
              <a:t>III.1. Aménagement du territoire en Algérie</a:t>
            </a:r>
            <a:endParaRPr lang="fr-FR" sz="1400" dirty="0" smtClean="0">
              <a:latin typeface="Arial" pitchFamily="34" charset="0"/>
              <a:cs typeface="Arial" pitchFamily="34" charset="0"/>
            </a:endParaRPr>
          </a:p>
          <a:p>
            <a:r>
              <a:rPr lang="en-US" sz="1400" dirty="0" smtClean="0">
                <a:latin typeface="Arial" pitchFamily="34" charset="0"/>
                <a:cs typeface="Arial" pitchFamily="34" charset="0"/>
              </a:rPr>
              <a:t>III.2. </a:t>
            </a:r>
            <a:r>
              <a:rPr lang="fr-FR" sz="1400" dirty="0" smtClean="0">
                <a:latin typeface="Arial" pitchFamily="34" charset="0"/>
                <a:cs typeface="Arial" pitchFamily="34" charset="0"/>
              </a:rPr>
              <a:t>Les instruments d’aménagement du territoire en Algérie </a:t>
            </a:r>
          </a:p>
          <a:p>
            <a:r>
              <a:rPr lang="fr-FR" sz="1400" dirty="0" smtClean="0">
                <a:latin typeface="Arial" pitchFamily="34" charset="0"/>
                <a:cs typeface="Arial" pitchFamily="34" charset="0"/>
              </a:rPr>
              <a:t>Mode d’évaluation :</a:t>
            </a:r>
          </a:p>
          <a:p>
            <a:r>
              <a:rPr lang="fr-FR" sz="1400" dirty="0" smtClean="0">
                <a:latin typeface="Arial" pitchFamily="34" charset="0"/>
                <a:cs typeface="Arial" pitchFamily="34" charset="0"/>
              </a:rPr>
              <a:t>Contrôle continu 1/3  Examen 2/3</a:t>
            </a:r>
          </a:p>
          <a:p>
            <a:r>
              <a:rPr lang="fr-FR" sz="1400" dirty="0" smtClean="0">
                <a:latin typeface="Arial" pitchFamily="34" charset="0"/>
                <a:cs typeface="Arial" pitchFamily="34" charset="0"/>
              </a:rPr>
              <a:t>Références bibliographiques</a:t>
            </a:r>
          </a:p>
          <a:p>
            <a:r>
              <a:rPr lang="fr-FR" sz="1400" dirty="0" smtClean="0">
                <a:latin typeface="Arial" pitchFamily="34" charset="0"/>
                <a:cs typeface="Arial" pitchFamily="34" charset="0"/>
              </a:rPr>
              <a:t>HOCREITERE P., MENG J.P., L’urbanisme et les collectivités locales, Ed. Berger -</a:t>
            </a:r>
          </a:p>
          <a:p>
            <a:r>
              <a:rPr lang="fr-FR" sz="1400" dirty="0" err="1" smtClean="0">
                <a:latin typeface="Arial" pitchFamily="34" charset="0"/>
                <a:cs typeface="Arial" pitchFamily="34" charset="0"/>
              </a:rPr>
              <a:t>Levrault</a:t>
            </a:r>
            <a:endParaRPr lang="fr-FR" sz="1400" dirty="0" smtClean="0">
              <a:latin typeface="Arial" pitchFamily="34" charset="0"/>
              <a:cs typeface="Arial" pitchFamily="34" charset="0"/>
            </a:endParaRPr>
          </a:p>
          <a:p>
            <a:r>
              <a:rPr lang="fr-FR" sz="1400" dirty="0" smtClean="0">
                <a:latin typeface="Arial" pitchFamily="34" charset="0"/>
                <a:cs typeface="Arial" pitchFamily="34" charset="0"/>
              </a:rPr>
              <a:t>GRAFMEYER Yves, FIJALKOW </a:t>
            </a:r>
            <a:r>
              <a:rPr lang="fr-FR" sz="1400" dirty="0" err="1" smtClean="0">
                <a:latin typeface="Arial" pitchFamily="34" charset="0"/>
                <a:cs typeface="Arial" pitchFamily="34" charset="0"/>
              </a:rPr>
              <a:t>Yankel</a:t>
            </a:r>
            <a:r>
              <a:rPr lang="fr-FR" sz="1400" dirty="0" smtClean="0">
                <a:latin typeface="Arial" pitchFamily="34" charset="0"/>
                <a:cs typeface="Arial" pitchFamily="34" charset="0"/>
              </a:rPr>
              <a:t>, Sociologie urbaine, A. Colin, col. 128</a:t>
            </a:r>
          </a:p>
          <a:p>
            <a:r>
              <a:rPr lang="fr-FR" sz="1400" dirty="0" smtClean="0">
                <a:latin typeface="Arial" pitchFamily="34" charset="0"/>
                <a:cs typeface="Arial" pitchFamily="34" charset="0"/>
              </a:rPr>
              <a:t>DUPUY G., GENEAU de LAMARLIERE I. Nouvelles échelles des firmes et de</a:t>
            </a:r>
          </a:p>
          <a:p>
            <a:r>
              <a:rPr lang="fr-FR" sz="1400" dirty="0" smtClean="0">
                <a:latin typeface="Arial" pitchFamily="34" charset="0"/>
                <a:cs typeface="Arial" pitchFamily="34" charset="0"/>
              </a:rPr>
              <a:t>réseaux. Un défi pour l’aménagement, L’Harmattan, 246 p, 2007</a:t>
            </a:r>
          </a:p>
          <a:p>
            <a:r>
              <a:rPr lang="fr-FR" sz="1400" dirty="0" smtClean="0">
                <a:latin typeface="Arial" pitchFamily="34" charset="0"/>
                <a:cs typeface="Arial" pitchFamily="34" charset="0"/>
              </a:rPr>
              <a:t> </a:t>
            </a:r>
          </a:p>
          <a:p>
            <a:r>
              <a:rPr lang="fr-FR" sz="1400" dirty="0" smtClean="0">
                <a:latin typeface="Arial" pitchFamily="34" charset="0"/>
                <a:cs typeface="Arial" pitchFamily="34" charset="0"/>
              </a:rPr>
              <a:t>COMBY Joseph et RENARD Vincent, Les politiques foncières, PUF Paris, Que sais-</a:t>
            </a:r>
          </a:p>
          <a:p>
            <a:r>
              <a:rPr lang="fr-FR" sz="1400" dirty="0" smtClean="0">
                <a:latin typeface="Arial" pitchFamily="34" charset="0"/>
                <a:cs typeface="Arial" pitchFamily="34" charset="0"/>
              </a:rPr>
              <a:t>je 3143, 1996.</a:t>
            </a:r>
          </a:p>
          <a:p>
            <a:r>
              <a:rPr lang="fr-FR" sz="1400" dirty="0" smtClean="0">
                <a:latin typeface="Arial" pitchFamily="34" charset="0"/>
                <a:cs typeface="Arial" pitchFamily="34" charset="0"/>
              </a:rPr>
              <a:t>BROWAEYS X., CHATELAIN P., Etudier une commune. Paysages, territoires,</a:t>
            </a:r>
          </a:p>
          <a:p>
            <a:r>
              <a:rPr lang="fr-FR" sz="1400" dirty="0" smtClean="0">
                <a:latin typeface="Arial" pitchFamily="34" charset="0"/>
                <a:cs typeface="Arial" pitchFamily="34" charset="0"/>
              </a:rPr>
              <a:t>populations, sociétés, Armand Colin, 2005.</a:t>
            </a:r>
          </a:p>
          <a:p>
            <a:endParaRPr lang="fr-FR" sz="1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2052" y="1612797"/>
            <a:ext cx="9396889" cy="2557570"/>
          </a:xfrm>
        </p:spPr>
        <p:style>
          <a:lnRef idx="2">
            <a:schemeClr val="accent4"/>
          </a:lnRef>
          <a:fillRef idx="1">
            <a:schemeClr val="lt1"/>
          </a:fillRef>
          <a:effectRef idx="0">
            <a:schemeClr val="accent4"/>
          </a:effectRef>
          <a:fontRef idx="minor">
            <a:schemeClr val="dk1"/>
          </a:fontRef>
        </p:style>
        <p:txBody>
          <a:bodyPr/>
          <a:lstStyle/>
          <a:p>
            <a:pPr algn="r" rtl="1">
              <a:buNone/>
            </a:pPr>
            <a:r>
              <a:rPr lang="ar-DZ" sz="2400" b="1" u="sng" dirty="0">
                <a:solidFill>
                  <a:schemeClr val="tx1"/>
                </a:solidFill>
                <a:latin typeface="+mj-lt"/>
                <a:ea typeface="+mj-ea"/>
              </a:rPr>
              <a:t>أهداف المادة :</a:t>
            </a:r>
          </a:p>
          <a:p>
            <a:pPr algn="r" rtl="1">
              <a:buNone/>
            </a:pPr>
            <a:r>
              <a:rPr lang="ar-DZ" sz="2400" dirty="0">
                <a:solidFill>
                  <a:schemeClr val="tx2"/>
                </a:solidFill>
                <a:latin typeface="+mj-lt"/>
                <a:ea typeface="+mj-ea"/>
              </a:rPr>
              <a:t>تمكين الطالب من كسب معارف أساسية حول التهيئة،</a:t>
            </a:r>
          </a:p>
          <a:p>
            <a:pPr algn="r" rtl="1">
              <a:buNone/>
            </a:pPr>
            <a:r>
              <a:rPr lang="ar-DZ" sz="2400" dirty="0">
                <a:solidFill>
                  <a:schemeClr val="tx2"/>
                </a:solidFill>
                <a:latin typeface="+mj-lt"/>
                <a:ea typeface="+mj-ea"/>
              </a:rPr>
              <a:t>مستويات التهيئة (الإقليمية </a:t>
            </a:r>
            <a:r>
              <a:rPr lang="ar-DZ" sz="2400" dirty="0" err="1">
                <a:solidFill>
                  <a:schemeClr val="tx2"/>
                </a:solidFill>
                <a:latin typeface="+mj-lt"/>
                <a:ea typeface="+mj-ea"/>
              </a:rPr>
              <a:t>و</a:t>
            </a:r>
            <a:r>
              <a:rPr lang="ar-DZ" sz="2400" dirty="0">
                <a:solidFill>
                  <a:schemeClr val="tx2"/>
                </a:solidFill>
                <a:latin typeface="+mj-lt"/>
                <a:ea typeface="+mj-ea"/>
              </a:rPr>
              <a:t> العمرانية)</a:t>
            </a:r>
          </a:p>
          <a:p>
            <a:pPr algn="r" rtl="1">
              <a:buNone/>
            </a:pPr>
            <a:r>
              <a:rPr lang="ar-DZ" sz="2400" dirty="0">
                <a:solidFill>
                  <a:schemeClr val="tx2"/>
                </a:solidFill>
                <a:latin typeface="+mj-lt"/>
                <a:ea typeface="+mj-ea"/>
              </a:rPr>
              <a:t>مبادئ التهيئة</a:t>
            </a:r>
          </a:p>
          <a:p>
            <a:pPr algn="r" rtl="1">
              <a:buNone/>
            </a:pPr>
            <a:r>
              <a:rPr lang="ar-DZ" sz="2400" dirty="0">
                <a:solidFill>
                  <a:schemeClr val="tx2"/>
                </a:solidFill>
                <a:latin typeface="+mj-lt"/>
                <a:ea typeface="+mj-ea"/>
              </a:rPr>
              <a:t>أدوات و وسائل التهيئة</a:t>
            </a:r>
          </a:p>
          <a:p>
            <a:pPr algn="r" rtl="1">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522052" y="312715"/>
            <a:ext cx="9396889" cy="1151996"/>
          </a:xfrm>
        </p:spPr>
        <p:txBody>
          <a:bodyPr>
            <a:normAutofit fontScale="90000"/>
          </a:bodyPr>
          <a:lstStyle/>
          <a:p>
            <a:pPr algn="r"/>
            <a:r>
              <a:rPr lang="ar-SA" sz="2700" b="1" dirty="0">
                <a:latin typeface="Courier New" pitchFamily="49" charset="0"/>
                <a:cs typeface="+mn-cs"/>
              </a:rPr>
              <a:t>مصطلحات</a:t>
            </a:r>
            <a:r>
              <a:rPr lang="fr-FR" sz="2700" b="1" dirty="0">
                <a:latin typeface="Courier New" pitchFamily="49" charset="0"/>
                <a:cs typeface="+mn-cs"/>
              </a:rPr>
              <a:t> </a:t>
            </a:r>
            <a:r>
              <a:rPr lang="ar-DZ" sz="2700" b="1" dirty="0">
                <a:latin typeface="Courier New" pitchFamily="49" charset="0"/>
                <a:cs typeface="+mn-cs"/>
              </a:rPr>
              <a:t>و</a:t>
            </a:r>
            <a:r>
              <a:rPr lang="fr-FR" sz="2700" b="1" dirty="0">
                <a:latin typeface="Courier New" pitchFamily="49" charset="0"/>
                <a:cs typeface="+mn-cs"/>
              </a:rPr>
              <a:t> </a:t>
            </a:r>
            <a:r>
              <a:rPr lang="ar-DZ" sz="2700" b="1" dirty="0">
                <a:latin typeface="Courier New" pitchFamily="49" charset="0"/>
                <a:cs typeface="+mn-cs"/>
              </a:rPr>
              <a:t> مفاهيم</a:t>
            </a:r>
            <a:r>
              <a:rPr lang="fr-FR" dirty="0" smtClean="0"/>
              <a:t/>
            </a:r>
            <a:br>
              <a:rPr lang="fr-FR" dirty="0" smtClean="0"/>
            </a:br>
            <a:endParaRPr lang="fr-FR" dirty="0"/>
          </a:p>
        </p:txBody>
      </p:sp>
      <p:sp>
        <p:nvSpPr>
          <p:cNvPr id="3" name="Espace réservé du contenu 2"/>
          <p:cNvSpPr>
            <a:spLocks noGrp="1"/>
          </p:cNvSpPr>
          <p:nvPr>
            <p:ph idx="1"/>
          </p:nvPr>
        </p:nvSpPr>
        <p:spPr>
          <a:xfrm>
            <a:off x="291272" y="812781"/>
            <a:ext cx="10052656" cy="5643602"/>
          </a:xfrm>
          <a:noFill/>
          <a:ln/>
        </p:spPr>
        <p:style>
          <a:lnRef idx="2">
            <a:schemeClr val="accent3"/>
          </a:lnRef>
          <a:fillRef idx="1">
            <a:schemeClr val="lt1"/>
          </a:fillRef>
          <a:effectRef idx="0">
            <a:schemeClr val="accent3"/>
          </a:effectRef>
          <a:fontRef idx="minor">
            <a:schemeClr val="dk1"/>
          </a:fontRef>
        </p:style>
        <p:txBody>
          <a:bodyPr>
            <a:normAutofit/>
          </a:bodyPr>
          <a:lstStyle/>
          <a:p>
            <a:pPr algn="r" rtl="1">
              <a:lnSpc>
                <a:spcPct val="110000"/>
              </a:lnSpc>
              <a:buNone/>
            </a:pPr>
            <a:r>
              <a:rPr lang="ar-DZ" sz="16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fr-FR" sz="16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ar-DZ" sz="2400" b="1" u="sng" cap="all" dirty="0">
                <a:solidFill>
                  <a:srgbClr val="C00000"/>
                </a:solidFill>
                <a:effectLst>
                  <a:reflection blurRad="12700" stA="48000" endA="300" endPos="55000" dir="5400000" sy="-90000" algn="bl" rotWithShape="0"/>
                </a:effectLst>
                <a:latin typeface="Calibri" pitchFamily="34" charset="0"/>
              </a:rPr>
              <a:t>التهيئة :</a:t>
            </a:r>
          </a:p>
          <a:p>
            <a:pPr algn="r" rtl="1">
              <a:lnSpc>
                <a:spcPct val="110000"/>
              </a:lnSpc>
              <a:buNone/>
            </a:pPr>
            <a:r>
              <a:rPr lang="fr-FR" sz="2400" cap="all" dirty="0">
                <a:solidFill>
                  <a:schemeClr val="tx1"/>
                </a:solidFill>
                <a:effectLst>
                  <a:reflection blurRad="12700" stA="48000" endA="300" endPos="55000" dir="5400000" sy="-90000" algn="bl" rotWithShape="0"/>
                </a:effectLst>
                <a:latin typeface="Times New Roman" pitchFamily="18" charset="0"/>
                <a:ea typeface="+mj-ea"/>
              </a:rPr>
              <a:t> </a:t>
            </a:r>
            <a:r>
              <a:rPr lang="ar-SA" sz="2400" cap="all" dirty="0">
                <a:solidFill>
                  <a:schemeClr val="tx1"/>
                </a:solidFill>
                <a:effectLst>
                  <a:reflection blurRad="12700" stA="48000" endA="300" endPos="55000" dir="5400000" sy="-90000" algn="bl" rotWithShape="0"/>
                </a:effectLst>
                <a:latin typeface="Courier New" pitchFamily="49" charset="0"/>
                <a:ea typeface="+mj-ea"/>
              </a:rPr>
              <a:t> </a:t>
            </a:r>
            <a:r>
              <a:rPr lang="ar-SA" sz="2400" dirty="0">
                <a:solidFill>
                  <a:schemeClr val="tx1"/>
                </a:solidFill>
              </a:rPr>
              <a:t> </a:t>
            </a:r>
            <a:r>
              <a:rPr lang="ar-DZ" sz="2400" cap="all" dirty="0" smtClean="0">
                <a:solidFill>
                  <a:schemeClr val="tx1"/>
                </a:solidFill>
                <a:effectLst>
                  <a:reflection blurRad="12700" stA="48000" endA="300" endPos="55000" dir="5400000" sy="-90000" algn="bl" rotWithShape="0"/>
                </a:effectLst>
                <a:latin typeface="Times New Roman" pitchFamily="18" charset="0"/>
                <a:ea typeface="+mj-ea"/>
              </a:rPr>
              <a:t>    </a:t>
            </a:r>
            <a:r>
              <a:rPr lang="ar-DZ" sz="2400" dirty="0" smtClean="0">
                <a:solidFill>
                  <a:schemeClr val="tx1"/>
                </a:solidFill>
                <a:latin typeface="+mj-lt"/>
                <a:ea typeface="+mj-ea"/>
              </a:rPr>
              <a:t>   </a:t>
            </a:r>
            <a:r>
              <a:rPr lang="ar-SA" sz="2400" dirty="0">
                <a:solidFill>
                  <a:schemeClr val="tx1"/>
                </a:solidFill>
                <a:latin typeface="+mj-lt"/>
                <a:ea typeface="+mj-ea"/>
              </a:rPr>
              <a:t>إن مصطلح </a:t>
            </a:r>
            <a:r>
              <a:rPr lang="ar-DZ" sz="2400" dirty="0">
                <a:solidFill>
                  <a:schemeClr val="tx1"/>
                </a:solidFill>
                <a:latin typeface="+mj-lt"/>
                <a:ea typeface="+mj-ea"/>
              </a:rPr>
              <a:t>التهيئة </a:t>
            </a:r>
            <a:r>
              <a:rPr lang="ar-SA" sz="2400" dirty="0">
                <a:solidFill>
                  <a:schemeClr val="tx1"/>
                </a:solidFill>
                <a:latin typeface="+mj-lt"/>
                <a:ea typeface="+mj-ea"/>
              </a:rPr>
              <a:t>يعادل مصطلح الاستصلاح </a:t>
            </a:r>
            <a:r>
              <a:rPr lang="ar-DZ" sz="2400" dirty="0">
                <a:solidFill>
                  <a:schemeClr val="tx1"/>
                </a:solidFill>
                <a:latin typeface="+mj-lt"/>
                <a:ea typeface="+mj-ea"/>
              </a:rPr>
              <a:t>، </a:t>
            </a:r>
            <a:r>
              <a:rPr lang="ar-SA" sz="2400" dirty="0">
                <a:solidFill>
                  <a:schemeClr val="tx1"/>
                </a:solidFill>
                <a:latin typeface="+mj-lt"/>
                <a:ea typeface="+mj-ea"/>
              </a:rPr>
              <a:t>هيئ الشيء يعني نضمه رتبه  نسقه وأعده وتعني كذلك تدخل الإنسان على المجال من أجل تهيئته،</a:t>
            </a:r>
            <a:endParaRPr lang="fr-FR" sz="2400" dirty="0">
              <a:solidFill>
                <a:schemeClr val="tx1"/>
              </a:solidFill>
              <a:latin typeface="+mj-lt"/>
              <a:ea typeface="+mj-ea"/>
            </a:endParaRPr>
          </a:p>
          <a:p>
            <a:pPr algn="r" rtl="1">
              <a:lnSpc>
                <a:spcPct val="110000"/>
              </a:lnSpc>
              <a:buNone/>
            </a:pPr>
            <a:r>
              <a:rPr lang="ar-DZ" sz="2400" dirty="0">
                <a:solidFill>
                  <a:schemeClr val="tx1"/>
                </a:solidFill>
                <a:latin typeface="+mj-lt"/>
                <a:ea typeface="+mj-ea"/>
              </a:rPr>
              <a:t>       </a:t>
            </a:r>
            <a:r>
              <a:rPr lang="ar-SA" sz="2400" dirty="0">
                <a:solidFill>
                  <a:schemeClr val="tx1"/>
                </a:solidFill>
                <a:latin typeface="+mj-lt"/>
                <a:ea typeface="+mj-ea"/>
              </a:rPr>
              <a:t>كما جاء في معجم المصطلحات الجغرافية للدكتور يوسف </a:t>
            </a:r>
            <a:r>
              <a:rPr lang="ar-SA" sz="2400" dirty="0" err="1">
                <a:solidFill>
                  <a:schemeClr val="tx1"/>
                </a:solidFill>
                <a:latin typeface="+mj-lt"/>
                <a:ea typeface="+mj-ea"/>
              </a:rPr>
              <a:t>التوني</a:t>
            </a:r>
            <a:r>
              <a:rPr lang="ar-SA" sz="2400" dirty="0">
                <a:solidFill>
                  <a:schemeClr val="tx1"/>
                </a:solidFill>
                <a:latin typeface="+mj-lt"/>
                <a:ea typeface="+mj-ea"/>
              </a:rPr>
              <a:t> "بأن </a:t>
            </a:r>
            <a:r>
              <a:rPr lang="ar-DZ" sz="2400" dirty="0">
                <a:solidFill>
                  <a:schemeClr val="tx1"/>
                </a:solidFill>
                <a:latin typeface="+mj-lt"/>
                <a:ea typeface="+mj-ea"/>
              </a:rPr>
              <a:t>التهيئة </a:t>
            </a:r>
            <a:r>
              <a:rPr lang="ar-SA" sz="2400" dirty="0">
                <a:solidFill>
                  <a:schemeClr val="tx1"/>
                </a:solidFill>
                <a:latin typeface="+mj-lt"/>
                <a:ea typeface="+mj-ea"/>
              </a:rPr>
              <a:t>هو تنظيم خاص تسترشد </a:t>
            </a:r>
            <a:r>
              <a:rPr lang="ar-SA" sz="2400" dirty="0" err="1">
                <a:solidFill>
                  <a:schemeClr val="tx1"/>
                </a:solidFill>
                <a:latin typeface="+mj-lt"/>
                <a:ea typeface="+mj-ea"/>
              </a:rPr>
              <a:t>به</a:t>
            </a:r>
            <a:r>
              <a:rPr lang="ar-SA" sz="2400" dirty="0">
                <a:solidFill>
                  <a:schemeClr val="tx1"/>
                </a:solidFill>
                <a:latin typeface="+mj-lt"/>
                <a:ea typeface="+mj-ea"/>
              </a:rPr>
              <a:t> الدولة في تنظيم العلاقة بين أقاليمها المتباينة لتحقيق تكافئ الفرص لكل إقليم وإبراز مواهبه وإمكانياته الجغرافية الكامنة ودعم شخصيته المحلية أو إعادة التوازن بين الأقاليم المختلفة داخل الدولة".</a:t>
            </a:r>
            <a:endParaRPr lang="fr-FR" sz="2400" dirty="0">
              <a:solidFill>
                <a:schemeClr val="tx1"/>
              </a:solidFill>
              <a:latin typeface="+mj-lt"/>
              <a:ea typeface="+mj-ea"/>
            </a:endParaRPr>
          </a:p>
          <a:p>
            <a:pPr algn="r" rtl="1">
              <a:lnSpc>
                <a:spcPct val="110000"/>
              </a:lnSpc>
              <a:buNone/>
            </a:pPr>
            <a:r>
              <a:rPr lang="ar-DZ" sz="2400" dirty="0">
                <a:solidFill>
                  <a:schemeClr val="tx1"/>
                </a:solidFill>
                <a:latin typeface="+mj-lt"/>
                <a:ea typeface="+mj-ea"/>
              </a:rPr>
              <a:t>      و </a:t>
            </a:r>
            <a:r>
              <a:rPr lang="ar-SA" sz="2400" dirty="0">
                <a:solidFill>
                  <a:schemeClr val="tx1"/>
                </a:solidFill>
                <a:latin typeface="+mj-lt"/>
                <a:ea typeface="+mj-ea"/>
              </a:rPr>
              <a:t>يقصد بالتهيئة مجموعة الأعمال المدروسة الرامية إلى إرساء نظام محكم  </a:t>
            </a:r>
            <a:r>
              <a:rPr lang="ar-SA" sz="2400" dirty="0" err="1">
                <a:solidFill>
                  <a:schemeClr val="tx1"/>
                </a:solidFill>
                <a:latin typeface="+mj-lt"/>
                <a:ea typeface="+mj-ea"/>
              </a:rPr>
              <a:t>و</a:t>
            </a:r>
            <a:r>
              <a:rPr lang="ar-SA" sz="2400" dirty="0">
                <a:solidFill>
                  <a:schemeClr val="tx1"/>
                </a:solidFill>
                <a:latin typeface="+mj-lt"/>
                <a:ea typeface="+mj-ea"/>
              </a:rPr>
              <a:t> متناسق  في تركيز السكان </a:t>
            </a:r>
            <a:r>
              <a:rPr lang="ar-SA" sz="2400" dirty="0" err="1">
                <a:solidFill>
                  <a:schemeClr val="tx1"/>
                </a:solidFill>
                <a:latin typeface="+mj-lt"/>
                <a:ea typeface="+mj-ea"/>
              </a:rPr>
              <a:t>و</a:t>
            </a:r>
            <a:r>
              <a:rPr lang="ar-SA" sz="2400" dirty="0">
                <a:solidFill>
                  <a:schemeClr val="tx1"/>
                </a:solidFill>
                <a:latin typeface="+mj-lt"/>
                <a:ea typeface="+mj-ea"/>
              </a:rPr>
              <a:t> الأنشطة الاقتصادية </a:t>
            </a:r>
            <a:r>
              <a:rPr lang="ar-SA" sz="2400" dirty="0" err="1">
                <a:solidFill>
                  <a:schemeClr val="tx1"/>
                </a:solidFill>
                <a:latin typeface="+mj-lt"/>
                <a:ea typeface="+mj-ea"/>
              </a:rPr>
              <a:t>و</a:t>
            </a:r>
            <a:r>
              <a:rPr lang="ar-SA" sz="2400" dirty="0">
                <a:solidFill>
                  <a:schemeClr val="tx1"/>
                </a:solidFill>
                <a:latin typeface="+mj-lt"/>
                <a:ea typeface="+mj-ea"/>
              </a:rPr>
              <a:t> الاجتماعية  </a:t>
            </a:r>
            <a:r>
              <a:rPr lang="ar-SA" sz="2400" dirty="0" err="1">
                <a:solidFill>
                  <a:schemeClr val="tx1"/>
                </a:solidFill>
                <a:latin typeface="+mj-lt"/>
                <a:ea typeface="+mj-ea"/>
              </a:rPr>
              <a:t>و</a:t>
            </a:r>
            <a:r>
              <a:rPr lang="ar-SA" sz="2400" dirty="0">
                <a:solidFill>
                  <a:schemeClr val="tx1"/>
                </a:solidFill>
                <a:latin typeface="+mj-lt"/>
                <a:ea typeface="+mj-ea"/>
              </a:rPr>
              <a:t> البناءات </a:t>
            </a:r>
            <a:r>
              <a:rPr lang="ar-SA" sz="2400" dirty="0" err="1">
                <a:solidFill>
                  <a:schemeClr val="tx1"/>
                </a:solidFill>
                <a:latin typeface="+mj-lt"/>
                <a:ea typeface="+mj-ea"/>
              </a:rPr>
              <a:t>و</a:t>
            </a:r>
            <a:r>
              <a:rPr lang="ar-SA" sz="2400" dirty="0">
                <a:solidFill>
                  <a:schemeClr val="tx1"/>
                </a:solidFill>
                <a:latin typeface="+mj-lt"/>
                <a:ea typeface="+mj-ea"/>
              </a:rPr>
              <a:t> التجهيزات  ووسائل الاتصال  على امتداد رقعة من الأرض .  فهي بالتالي عمل إرادي يتم عن طريق </a:t>
            </a:r>
            <a:r>
              <a:rPr lang="ar-SA" sz="2400" dirty="0" err="1">
                <a:solidFill>
                  <a:schemeClr val="tx1"/>
                </a:solidFill>
                <a:latin typeface="+mj-lt"/>
                <a:ea typeface="+mj-ea"/>
              </a:rPr>
              <a:t>السلط</a:t>
            </a:r>
            <a:r>
              <a:rPr lang="ar-DZ" sz="2400" dirty="0">
                <a:solidFill>
                  <a:schemeClr val="tx1"/>
                </a:solidFill>
                <a:latin typeface="+mj-lt"/>
                <a:ea typeface="+mj-ea"/>
              </a:rPr>
              <a:t>ة</a:t>
            </a:r>
            <a:r>
              <a:rPr lang="ar-SA" sz="2400" dirty="0">
                <a:solidFill>
                  <a:schemeClr val="tx1"/>
                </a:solidFill>
                <a:latin typeface="+mj-lt"/>
                <a:ea typeface="+mj-ea"/>
              </a:rPr>
              <a:t> العمومية أو بإيعاز منها  وعلى مستويات مختلفة : على مستوى بلد </a:t>
            </a:r>
            <a:r>
              <a:rPr lang="ar-SA" sz="2400" dirty="0" err="1">
                <a:solidFill>
                  <a:schemeClr val="tx1"/>
                </a:solidFill>
                <a:latin typeface="+mj-lt"/>
                <a:ea typeface="+mj-ea"/>
              </a:rPr>
              <a:t>الى</a:t>
            </a:r>
            <a:r>
              <a:rPr lang="ar-SA" sz="2400" dirty="0">
                <a:solidFill>
                  <a:schemeClr val="tx1"/>
                </a:solidFill>
                <a:latin typeface="+mj-lt"/>
                <a:ea typeface="+mj-ea"/>
              </a:rPr>
              <a:t> مستوى مدينة فحي سكني </a:t>
            </a:r>
            <a:r>
              <a:rPr lang="ar-SA" sz="2400" dirty="0" err="1">
                <a:solidFill>
                  <a:schemeClr val="tx1"/>
                </a:solidFill>
                <a:latin typeface="+mj-lt"/>
                <a:ea typeface="+mj-ea"/>
              </a:rPr>
              <a:t>او</a:t>
            </a:r>
            <a:r>
              <a:rPr lang="ar-SA" sz="2400" dirty="0">
                <a:solidFill>
                  <a:schemeClr val="tx1"/>
                </a:solidFill>
                <a:latin typeface="+mj-lt"/>
                <a:ea typeface="+mj-ea"/>
              </a:rPr>
              <a:t> حتى المستوى المحلي الداخلي ( تهيئة مسكن </a:t>
            </a:r>
            <a:r>
              <a:rPr lang="ar-SA" sz="2400" dirty="0" err="1">
                <a:solidFill>
                  <a:schemeClr val="tx1"/>
                </a:solidFill>
                <a:latin typeface="+mj-lt"/>
                <a:ea typeface="+mj-ea"/>
              </a:rPr>
              <a:t>او</a:t>
            </a:r>
            <a:r>
              <a:rPr lang="ar-SA" sz="2400" dirty="0">
                <a:solidFill>
                  <a:schemeClr val="tx1"/>
                </a:solidFill>
                <a:latin typeface="+mj-lt"/>
                <a:ea typeface="+mj-ea"/>
              </a:rPr>
              <a:t> مصنع .......)</a:t>
            </a:r>
            <a:r>
              <a:rPr lang="ar-DZ" sz="2400" dirty="0">
                <a:solidFill>
                  <a:schemeClr val="tx1"/>
                </a:solidFill>
                <a:latin typeface="+mj-lt"/>
                <a:ea typeface="+mj-ea"/>
              </a:rPr>
              <a:t>.</a:t>
            </a:r>
            <a:endParaRPr lang="fr-FR" sz="2400" dirty="0">
              <a:solidFill>
                <a:schemeClr val="tx1"/>
              </a:solidFill>
              <a:latin typeface="+mj-lt"/>
              <a:ea typeface="+mj-ea"/>
            </a:endParaRPr>
          </a:p>
          <a:p>
            <a:pPr algn="r" rtl="1">
              <a:buNone/>
            </a:pPr>
            <a:endParaRPr lang="fr-FR" sz="1200" dirty="0">
              <a:solidFill>
                <a:schemeClr val="tx1"/>
              </a:solidFill>
              <a:latin typeface="Times New Roman" pitchFamily="18" charset="0"/>
              <a:cs typeface="Times New Roman" pitchFamily="18" charset="0"/>
            </a:endParaRPr>
          </a:p>
        </p:txBody>
      </p:sp>
      <p:sp>
        <p:nvSpPr>
          <p:cNvPr id="5" name="Titre 1"/>
          <p:cNvSpPr txBox="1">
            <a:spLocks/>
          </p:cNvSpPr>
          <p:nvPr/>
        </p:nvSpPr>
        <p:spPr>
          <a:xfrm>
            <a:off x="522051" y="1"/>
            <a:ext cx="9918937" cy="1384284"/>
          </a:xfrm>
          <a:prstGeom prst="rect">
            <a:avLst/>
          </a:prstGeom>
        </p:spPr>
        <p:txBody>
          <a:bodyPr vert="horz" lIns="91433" tIns="45716" rIns="91433" bIns="45716" anchor="ctr">
            <a:normAutofit fontScale="67500" lnSpcReduction="20000"/>
          </a:bodyPr>
          <a:lstStyle/>
          <a:p>
            <a:pPr algn="r" defTabSz="914331" rtl="1">
              <a:spcBef>
                <a:spcPct val="0"/>
              </a:spcBef>
            </a:pPr>
            <a:r>
              <a:rPr lang="fr-FR" sz="2400" b="1" cap="all" dirty="0" smtClean="0">
                <a:effectLst>
                  <a:reflection blurRad="12700" stA="48000" endA="300" endPos="55000" dir="5400000" sy="-90000" algn="bl" rotWithShape="0"/>
                </a:effectLst>
                <a:latin typeface="Courier New" pitchFamily="49" charset="0"/>
                <a:cs typeface="Courier New" pitchFamily="49" charset="0"/>
              </a:rPr>
              <a:t>.</a:t>
            </a:r>
            <a:r>
              <a:rPr lang="fr-FR" sz="3600" b="1" cap="all" dirty="0" smtClean="0">
                <a:solidFill>
                  <a:srgbClr val="C00000"/>
                </a:solidFill>
                <a:effectLst>
                  <a:reflection blurRad="12700" stA="48000" endA="300" endPos="55000" dir="5400000" sy="-90000" algn="bl" rotWithShape="0"/>
                </a:effectLst>
                <a:latin typeface="Courier New" pitchFamily="49" charset="0"/>
                <a:ea typeface="+mj-ea"/>
              </a:rPr>
              <a:t>1.I</a:t>
            </a:r>
            <a:r>
              <a:rPr lang="ar-DZ" sz="3600" b="1" cap="all" dirty="0" smtClean="0">
                <a:solidFill>
                  <a:srgbClr val="C00000"/>
                </a:solidFill>
                <a:effectLst>
                  <a:reflection blurRad="12700" stA="48000" endA="300" endPos="55000" dir="5400000" sy="-90000" algn="bl" rotWithShape="0"/>
                </a:effectLst>
                <a:latin typeface="Courier New" pitchFamily="49" charset="0"/>
                <a:ea typeface="+mj-ea"/>
              </a:rPr>
              <a:t>مدخل عام للتهيئة.</a:t>
            </a:r>
            <a:endParaRPr lang="fr-FR" sz="3600" b="1" cap="all" dirty="0" smtClean="0">
              <a:solidFill>
                <a:srgbClr val="C00000"/>
              </a:solidFill>
              <a:effectLst>
                <a:reflection blurRad="12700" stA="48000" endA="300" endPos="55000" dir="5400000" sy="-90000" algn="bl" rotWithShape="0"/>
              </a:effectLst>
              <a:latin typeface="Courier New" pitchFamily="49" charset="0"/>
              <a:ea typeface="+mj-ea"/>
            </a:endParaRPr>
          </a:p>
          <a:p>
            <a:pPr algn="r" defTabSz="914331">
              <a:spcBef>
                <a:spcPct val="0"/>
              </a:spcBef>
              <a:defRPr/>
            </a:pPr>
            <a:r>
              <a:rPr lang="fr-FR" sz="5300" cap="all" dirty="0" smtClean="0">
                <a:solidFill>
                  <a:schemeClr val="tx2"/>
                </a:solidFill>
                <a:effectLst>
                  <a:reflection blurRad="12700" stA="48000" endA="300" endPos="55000" dir="5400000" sy="-90000" algn="bl" rotWithShape="0"/>
                </a:effectLst>
                <a:latin typeface="+mj-lt"/>
                <a:ea typeface="+mj-ea"/>
              </a:rPr>
              <a:t/>
            </a:r>
            <a:br>
              <a:rPr lang="fr-FR" sz="5300" cap="all" dirty="0" smtClean="0">
                <a:solidFill>
                  <a:schemeClr val="tx2"/>
                </a:solidFill>
                <a:effectLst>
                  <a:reflection blurRad="12700" stA="48000" endA="300" endPos="55000" dir="5400000" sy="-90000" algn="bl" rotWithShape="0"/>
                </a:effectLst>
                <a:latin typeface="+mj-lt"/>
                <a:ea typeface="+mj-ea"/>
              </a:rPr>
            </a:br>
            <a:endParaRPr lang="fr-FR" sz="5300" cap="all" dirty="0">
              <a:solidFill>
                <a:schemeClr val="tx2"/>
              </a:solidFill>
              <a:effectLst>
                <a:reflection blurRad="12700" stA="48000" endA="300" endPos="55000" dir="5400000" sy="-90000" algn="bl" rotWithShape="0"/>
              </a:effectLst>
              <a:latin typeface="+mj-lt"/>
              <a:ea typeface="+mj-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Espace réservé du contenu 2"/>
          <p:cNvSpPr txBox="1">
            <a:spLocks noGrp="1"/>
          </p:cNvSpPr>
          <p:nvPr>
            <p:ph idx="1"/>
          </p:nvPr>
        </p:nvSpPr>
        <p:spPr>
          <a:xfrm>
            <a:off x="522052" y="669905"/>
            <a:ext cx="9699102" cy="5504476"/>
          </a:xfrm>
          <a:prstGeom prst="rect">
            <a:avLst/>
          </a:prstGeom>
          <a:ln/>
        </p:spPr>
        <p:style>
          <a:lnRef idx="2">
            <a:schemeClr val="accent3"/>
          </a:lnRef>
          <a:fillRef idx="1">
            <a:schemeClr val="lt1"/>
          </a:fillRef>
          <a:effectRef idx="0">
            <a:schemeClr val="accent3"/>
          </a:effectRef>
          <a:fontRef idx="minor">
            <a:schemeClr val="dk1"/>
          </a:fontRef>
        </p:style>
        <p:txBody>
          <a:bodyPr vert="horz">
            <a:normAutofit/>
          </a:bodyPr>
          <a:lstStyle/>
          <a:p>
            <a:pPr marL="342874" indent="-342874" algn="r" defTabSz="914331" rtl="1">
              <a:buClr>
                <a:schemeClr val="accent1"/>
              </a:buClr>
              <a:buSzPct val="70000"/>
              <a:buNone/>
              <a:defRPr/>
            </a:pPr>
            <a:r>
              <a:rPr lang="ar-DZ" sz="2400" b="1" u="sng" cap="all" dirty="0">
                <a:solidFill>
                  <a:srgbClr val="C00000"/>
                </a:solidFill>
                <a:effectLst>
                  <a:reflection blurRad="12700" stA="48000" endA="300" endPos="55000" dir="5400000" sy="-90000" algn="bl" rotWithShape="0"/>
                </a:effectLst>
                <a:latin typeface="Calibri" pitchFamily="34" charset="0"/>
                <a:ea typeface="+mj-ea"/>
              </a:rPr>
              <a:t>العمران : </a:t>
            </a:r>
            <a:endParaRPr lang="fr-FR" sz="2400" u="sng" cap="all" dirty="0">
              <a:solidFill>
                <a:srgbClr val="C00000"/>
              </a:solidFill>
              <a:effectLst>
                <a:reflection blurRad="12700" stA="48000" endA="300" endPos="55000" dir="5400000" sy="-90000" algn="bl" rotWithShape="0"/>
              </a:effectLst>
              <a:latin typeface="Calibri" pitchFamily="34" charset="0"/>
              <a:ea typeface="+mj-ea"/>
            </a:endParaRPr>
          </a:p>
          <a:p>
            <a:pPr marL="342874" indent="-342874" algn="r" defTabSz="914331" rtl="1">
              <a:lnSpc>
                <a:spcPct val="120000"/>
              </a:lnSpc>
              <a:buClr>
                <a:schemeClr val="accent1"/>
              </a:buClr>
              <a:buSzPct val="70000"/>
              <a:buNone/>
              <a:defRPr/>
            </a:pPr>
            <a:r>
              <a:rPr lang="fr-FR" sz="2400" cap="all" dirty="0">
                <a:solidFill>
                  <a:schemeClr val="tx1"/>
                </a:solidFill>
                <a:effectLst>
                  <a:reflection blurRad="12700" stA="48000" endA="300" endPos="55000" dir="5400000" sy="-90000" algn="bl" rotWithShape="0"/>
                </a:effectLst>
                <a:latin typeface="Times New Roman" pitchFamily="18" charset="0"/>
                <a:ea typeface="+mj-ea"/>
              </a:rPr>
              <a:t>  </a:t>
            </a:r>
            <a:r>
              <a:rPr lang="fr-FR" sz="2400" dirty="0">
                <a:solidFill>
                  <a:schemeClr val="tx1"/>
                </a:solidFill>
                <a:latin typeface="+mj-lt"/>
                <a:ea typeface="+mj-ea"/>
              </a:rPr>
              <a:t>-  </a:t>
            </a:r>
            <a:r>
              <a:rPr lang="fr-FR" sz="2400" dirty="0" smtClean="0">
                <a:solidFill>
                  <a:schemeClr val="tx1"/>
                </a:solidFill>
                <a:latin typeface="+mj-lt"/>
                <a:ea typeface="+mj-ea"/>
              </a:rPr>
              <a:t>     </a:t>
            </a:r>
            <a:r>
              <a:rPr lang="ar-DZ" sz="2400" dirty="0">
                <a:solidFill>
                  <a:schemeClr val="tx1"/>
                </a:solidFill>
                <a:latin typeface="+mj-lt"/>
                <a:ea typeface="+mj-ea"/>
              </a:rPr>
              <a:t>إن العمران هو ذلك التنظيم ألمجالي الذي يهدف إلى إعطاء نظام معين للمدينة ، كون هذا الأخير يعبر عن اللاتنظيم و </a:t>
            </a:r>
            <a:r>
              <a:rPr lang="ar-DZ" sz="2400" dirty="0" err="1">
                <a:solidFill>
                  <a:schemeClr val="tx1"/>
                </a:solidFill>
                <a:latin typeface="+mj-lt"/>
                <a:ea typeface="+mj-ea"/>
              </a:rPr>
              <a:t>اللاتوازن</a:t>
            </a:r>
            <a:r>
              <a:rPr lang="ar-DZ" sz="2400" dirty="0">
                <a:solidFill>
                  <a:schemeClr val="tx1"/>
                </a:solidFill>
                <a:latin typeface="+mj-lt"/>
                <a:ea typeface="+mj-ea"/>
              </a:rPr>
              <a:t> من ناحية الوظيفة للمجال ،كما تعبر كلمة العمران عن ظاهرة التوسع المستمر الذي تشهده المدينة بشكل متواصل مع مرور الزمن ومفهوم كلمة العمران يختلف من حقبة زمنية إلى أخرى مما يسمح لنا باعتماد على تصنيفات كالعمران القديم الإسلامي </a:t>
            </a:r>
            <a:r>
              <a:rPr lang="ar-DZ" sz="2400" dirty="0" err="1">
                <a:solidFill>
                  <a:schemeClr val="tx1"/>
                </a:solidFill>
                <a:latin typeface="+mj-lt"/>
                <a:ea typeface="+mj-ea"/>
              </a:rPr>
              <a:t>و</a:t>
            </a:r>
            <a:r>
              <a:rPr lang="ar-DZ" sz="2400" dirty="0">
                <a:solidFill>
                  <a:schemeClr val="tx1"/>
                </a:solidFill>
                <a:latin typeface="+mj-lt"/>
                <a:ea typeface="+mj-ea"/>
              </a:rPr>
              <a:t> العمران الحديث ، فان العمران ظهر كاختصاصات نظرية وتطبيقية في مجال تنظيم المدينة ويحدد بدقة جميع المتدخلين الفاعلين في مجال الحضري وينظم العلاقات بينهم ، وعلى هذا الأساس العمران ينظم واقع المدينة ويحاول تطبيقها حسب طبيعتها المعقدة للتأقلم معها والتحكم في ثرواتها عن طريق أدوات واليات تتماشى مع أدوات التهيئة العمرانية </a:t>
            </a:r>
            <a:endParaRPr lang="fr-FR" sz="2400" dirty="0">
              <a:solidFill>
                <a:schemeClr val="tx1"/>
              </a:solidFill>
              <a:latin typeface="+mj-lt"/>
              <a:ea typeface="+mj-ea"/>
            </a:endParaRPr>
          </a:p>
          <a:p>
            <a:pPr algn="r" rtl="1">
              <a:buNone/>
              <a:defRPr/>
            </a:pPr>
            <a:r>
              <a:rPr lang="ar-SA" sz="17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endParaRPr lang="fr-FR" sz="17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endParaRPr>
          </a:p>
          <a:p>
            <a:pPr marL="342874" indent="-342874" algn="r" defTabSz="914331" rtl="1">
              <a:buClr>
                <a:schemeClr val="accent1"/>
              </a:buClr>
              <a:buSzPct val="70000"/>
              <a:buNone/>
              <a:defRPr/>
            </a:pPr>
            <a:r>
              <a:rPr lang="ar-SA" sz="1200" cap="all" dirty="0">
                <a:effectLst>
                  <a:reflection blurRad="12700" stA="48000" endA="300" endPos="55000" dir="5400000" sy="-90000" algn="bl" rotWithShape="0"/>
                </a:effectLst>
                <a:latin typeface="Courier New" pitchFamily="49" charset="0"/>
                <a:ea typeface="+mj-ea"/>
                <a:cs typeface="Courier New" pitchFamily="49" charset="0"/>
              </a:rPr>
              <a:t> </a:t>
            </a:r>
            <a:r>
              <a:rPr lang="ar-SA" sz="1200" dirty="0"/>
              <a:t> </a:t>
            </a:r>
            <a:endParaRPr lang="fr-FR" sz="1200" dirty="0"/>
          </a:p>
          <a:p>
            <a:pPr marL="342874" indent="-342874" algn="r" defTabSz="914331">
              <a:buClr>
                <a:schemeClr val="accent1"/>
              </a:buClr>
              <a:buSzPct val="70000"/>
              <a:buNone/>
              <a:defRPr/>
            </a:pPr>
            <a:endParaRPr lang="fr-FR"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2052" y="741343"/>
            <a:ext cx="9627664" cy="5433038"/>
          </a:xfrm>
        </p:spPr>
        <p:style>
          <a:lnRef idx="2">
            <a:schemeClr val="accent3"/>
          </a:lnRef>
          <a:fillRef idx="1">
            <a:schemeClr val="lt1"/>
          </a:fillRef>
          <a:effectRef idx="0">
            <a:schemeClr val="accent3"/>
          </a:effectRef>
          <a:fontRef idx="minor">
            <a:schemeClr val="dk1"/>
          </a:fontRef>
        </p:style>
        <p:txBody>
          <a:bodyPr>
            <a:normAutofit/>
          </a:bodyPr>
          <a:lstStyle/>
          <a:p>
            <a:pPr algn="r" rtl="1">
              <a:buNone/>
            </a:pPr>
            <a:r>
              <a:rPr lang="ar-DZ" sz="2400" b="1" u="sng" cap="all" dirty="0" smtClean="0">
                <a:solidFill>
                  <a:srgbClr val="C00000"/>
                </a:solidFill>
                <a:effectLst>
                  <a:reflection blurRad="12700" stA="48000" endA="300" endPos="55000" dir="5400000" sy="-90000" algn="bl" rotWithShape="0"/>
                </a:effectLst>
                <a:latin typeface="Calibri" pitchFamily="34" charset="0"/>
              </a:rPr>
              <a:t>المجال :</a:t>
            </a: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r>
              <a:rPr lang="fr-FR" sz="2400" dirty="0" smtClean="0">
                <a:solidFill>
                  <a:schemeClr val="tx1"/>
                </a:solidFill>
                <a:latin typeface="+mj-lt"/>
                <a:ea typeface="+mj-ea"/>
              </a:rPr>
              <a:t>          </a:t>
            </a:r>
            <a:r>
              <a:rPr lang="ar-EG" sz="2400" dirty="0" smtClean="0">
                <a:solidFill>
                  <a:schemeClr val="tx1"/>
                </a:solidFill>
                <a:latin typeface="+mj-lt"/>
                <a:ea typeface="+mj-ea"/>
              </a:rPr>
              <a:t>تميز مفهوم المجال بتعدد </a:t>
            </a:r>
            <a:r>
              <a:rPr lang="ar-EG" sz="2400" dirty="0" err="1" smtClean="0">
                <a:solidFill>
                  <a:schemeClr val="tx1"/>
                </a:solidFill>
                <a:latin typeface="+mj-lt"/>
                <a:ea typeface="+mj-ea"/>
              </a:rPr>
              <a:t>التعاريف</a:t>
            </a:r>
            <a:r>
              <a:rPr lang="ar-EG" sz="2400" dirty="0" smtClean="0">
                <a:solidFill>
                  <a:schemeClr val="tx1"/>
                </a:solidFill>
                <a:latin typeface="+mj-lt"/>
                <a:ea typeface="+mj-ea"/>
              </a:rPr>
              <a:t> ونختار منها هذا التعريف (( المجال الجغرافي هو ما يسمى عند القدماء بالمعمورة وهي المناطق المزروعة أو القابلة للاستعمال لزراعة أو تربية ماشية )) ونستنتج من هذا التعريف التركيز على دور الإنسان في تحديد مفهوم المعمورة من خلال تنظيم حياة اجتماعية تنسجم مع ما تسمح </a:t>
            </a:r>
            <a:r>
              <a:rPr lang="ar-EG" sz="2400" dirty="0" err="1" smtClean="0">
                <a:solidFill>
                  <a:schemeClr val="tx1"/>
                </a:solidFill>
                <a:latin typeface="+mj-lt"/>
                <a:ea typeface="+mj-ea"/>
              </a:rPr>
              <a:t>به</a:t>
            </a:r>
            <a:r>
              <a:rPr lang="ar-EG" sz="2400" dirty="0" smtClean="0">
                <a:solidFill>
                  <a:schemeClr val="tx1"/>
                </a:solidFill>
                <a:latin typeface="+mj-lt"/>
                <a:ea typeface="+mj-ea"/>
              </a:rPr>
              <a:t> ظروف الطبيعة السائدة أي مستوى التكيف الذي يقوم </a:t>
            </a:r>
            <a:r>
              <a:rPr lang="ar-EG" sz="2400" dirty="0" err="1" smtClean="0">
                <a:solidFill>
                  <a:schemeClr val="tx1"/>
                </a:solidFill>
                <a:latin typeface="+mj-lt"/>
                <a:ea typeface="+mj-ea"/>
              </a:rPr>
              <a:t>به</a:t>
            </a:r>
            <a:r>
              <a:rPr lang="ar-EG" sz="2400" dirty="0" smtClean="0">
                <a:solidFill>
                  <a:schemeClr val="tx1"/>
                </a:solidFill>
                <a:latin typeface="+mj-lt"/>
                <a:ea typeface="+mj-ea"/>
              </a:rPr>
              <a:t> الإنسان مع ظروف محيطه الطبيعي .</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EG" sz="2400" dirty="0" smtClean="0">
                <a:solidFill>
                  <a:schemeClr val="tx1"/>
                </a:solidFill>
                <a:latin typeface="+mj-lt"/>
                <a:ea typeface="+mj-ea"/>
              </a:rPr>
              <a:t> و عليه يمكن تعريف المجال على أنه عبارة عن مكونات طبيعية تتمثل في التضاريس </a:t>
            </a:r>
            <a:r>
              <a:rPr lang="fr-FR" sz="2400" dirty="0" smtClean="0">
                <a:solidFill>
                  <a:schemeClr val="tx1"/>
                </a:solidFill>
                <a:latin typeface="+mj-lt"/>
                <a:ea typeface="+mj-ea"/>
              </a:rPr>
              <a:t> </a:t>
            </a:r>
            <a:r>
              <a:rPr lang="ar-EG" sz="2400" dirty="0" smtClean="0">
                <a:solidFill>
                  <a:schemeClr val="tx1"/>
                </a:solidFill>
                <a:latin typeface="+mj-lt"/>
                <a:ea typeface="+mj-ea"/>
              </a:rPr>
              <a:t>الثروات بمختلف أنواعها، </a:t>
            </a:r>
            <a:r>
              <a:rPr lang="ar-EG" sz="2400" dirty="0" err="1" smtClean="0">
                <a:solidFill>
                  <a:schemeClr val="tx1"/>
                </a:solidFill>
                <a:latin typeface="+mj-lt"/>
                <a:ea typeface="+mj-ea"/>
              </a:rPr>
              <a:t>و</a:t>
            </a:r>
            <a:r>
              <a:rPr lang="ar-EG" sz="2400" dirty="0" smtClean="0">
                <a:solidFill>
                  <a:schemeClr val="tx1"/>
                </a:solidFill>
                <a:latin typeface="+mj-lt"/>
                <a:ea typeface="+mj-ea"/>
              </a:rPr>
              <a:t> مكونات بشرية تتمثل في السكن، السكان، مختلف النشاطات...</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EG" sz="2400" dirty="0" smtClean="0">
                <a:solidFill>
                  <a:schemeClr val="tx1"/>
                </a:solidFill>
                <a:latin typeface="+mj-lt"/>
                <a:ea typeface="+mj-ea"/>
              </a:rPr>
              <a:t>و مدى العلاقة بين هذه المكونات – تأثير </a:t>
            </a:r>
            <a:r>
              <a:rPr lang="ar-EG" sz="2400" dirty="0" err="1" smtClean="0">
                <a:solidFill>
                  <a:schemeClr val="tx1"/>
                </a:solidFill>
                <a:latin typeface="+mj-lt"/>
                <a:ea typeface="+mj-ea"/>
              </a:rPr>
              <a:t>و</a:t>
            </a:r>
            <a:r>
              <a:rPr lang="ar-EG" sz="2400" dirty="0" smtClean="0">
                <a:solidFill>
                  <a:schemeClr val="tx1"/>
                </a:solidFill>
                <a:latin typeface="+mj-lt"/>
                <a:ea typeface="+mj-ea"/>
              </a:rPr>
              <a:t> تأثر الإنسان بهذه المكونات</a:t>
            </a:r>
            <a:r>
              <a:rPr lang="fr-FR" sz="2400" dirty="0" smtClean="0">
                <a:solidFill>
                  <a:schemeClr val="tx1"/>
                </a:solidFill>
                <a:latin typeface="+mj-lt"/>
                <a:ea typeface="+mj-ea"/>
              </a:rPr>
              <a:t>.</a:t>
            </a:r>
          </a:p>
          <a:p>
            <a:pPr algn="r" rtl="1">
              <a:buNone/>
            </a:pPr>
            <a:endParaRPr lang="fr-FR" sz="3600" cap="all" dirty="0" smtClean="0">
              <a:effectLst>
                <a:reflection blurRad="12700" stA="48000" endA="300" endPos="55000" dir="5400000" sy="-9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7024" y="1169972"/>
            <a:ext cx="9787006" cy="4286279"/>
          </a:xfrm>
          <a:ln/>
        </p:spPr>
        <p:style>
          <a:lnRef idx="2">
            <a:schemeClr val="accent3"/>
          </a:lnRef>
          <a:fillRef idx="1">
            <a:schemeClr val="lt1"/>
          </a:fillRef>
          <a:effectRef idx="0">
            <a:schemeClr val="accent3"/>
          </a:effectRef>
          <a:fontRef idx="minor">
            <a:schemeClr val="dk1"/>
          </a:fontRef>
        </p:style>
        <p:txBody>
          <a:bodyPr>
            <a:normAutofit/>
          </a:bodyPr>
          <a:lstStyle/>
          <a:p>
            <a:pPr algn="r" rtl="1">
              <a:buNone/>
            </a:pPr>
            <a:r>
              <a:rPr lang="ar-SA" sz="1200" dirty="0"/>
              <a:t> </a:t>
            </a:r>
            <a:endParaRPr lang="fr-FR" sz="2400" b="1" u="sng" cap="all" dirty="0">
              <a:solidFill>
                <a:srgbClr val="C00000"/>
              </a:solidFill>
              <a:effectLst>
                <a:reflection blurRad="12700" stA="48000" endA="300" endPos="55000" dir="5400000" sy="-90000" algn="bl" rotWithShape="0"/>
              </a:effectLst>
              <a:latin typeface="Calibri" pitchFamily="34" charset="0"/>
              <a:ea typeface="+mj-ea"/>
            </a:endParaRPr>
          </a:p>
          <a:p>
            <a:pPr algn="r" rtl="1">
              <a:buNone/>
            </a:pPr>
            <a:r>
              <a:rPr lang="ar-DZ" sz="2400" b="1" u="sng" cap="all" dirty="0" smtClean="0">
                <a:solidFill>
                  <a:srgbClr val="C00000"/>
                </a:solidFill>
                <a:effectLst>
                  <a:reflection blurRad="12700" stA="48000" endA="300" endPos="55000" dir="5400000" sy="-90000" algn="bl" rotWithShape="0"/>
                </a:effectLst>
                <a:latin typeface="Calibri" pitchFamily="34" charset="0"/>
              </a:rPr>
              <a:t>المجال المبني</a:t>
            </a:r>
            <a:r>
              <a:rPr lang="fr-FR" sz="2400" b="1" u="sng" cap="all" dirty="0" smtClean="0">
                <a:solidFill>
                  <a:srgbClr val="C00000"/>
                </a:solidFill>
                <a:effectLst>
                  <a:reflection blurRad="12700" stA="48000" endA="300" endPos="55000" dir="5400000" sy="-90000" algn="bl" rotWithShape="0"/>
                </a:effectLst>
                <a:latin typeface="Calibri" pitchFamily="34" charset="0"/>
              </a:rPr>
              <a:t>  </a:t>
            </a:r>
            <a:r>
              <a:rPr lang="ar-DZ" sz="2400" b="1" u="sng" cap="all" dirty="0" smtClean="0">
                <a:solidFill>
                  <a:srgbClr val="C00000"/>
                </a:solidFill>
                <a:effectLst>
                  <a:reflection blurRad="12700" stA="48000" endA="300" endPos="55000" dir="5400000" sy="-90000" algn="bl" rotWithShape="0"/>
                </a:effectLst>
                <a:latin typeface="Calibri" pitchFamily="34" charset="0"/>
              </a:rPr>
              <a:t>:</a:t>
            </a: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r>
              <a:rPr lang="ar-DZ" sz="2400" dirty="0" smtClean="0">
                <a:solidFill>
                  <a:schemeClr val="tx1"/>
                </a:solidFill>
                <a:latin typeface="+mj-lt"/>
                <a:ea typeface="+mj-ea"/>
              </a:rPr>
              <a:t>     يعبر المجال المبني عن كل الكتل والهياكل المبنية داخل المجال العمراني مهما كانت طبيعتها وشكلها ووظيفتها، يختلف من حيث الشكل والوظيفة حسب الغرض الذي أنشئ من اجله، وهو يقتضي أن تتوفر </a:t>
            </a:r>
            <a:r>
              <a:rPr lang="ar-DZ" sz="2400" dirty="0" err="1" smtClean="0">
                <a:solidFill>
                  <a:schemeClr val="tx1"/>
                </a:solidFill>
                <a:latin typeface="+mj-lt"/>
                <a:ea typeface="+mj-ea"/>
              </a:rPr>
              <a:t>به</a:t>
            </a:r>
            <a:r>
              <a:rPr lang="ar-DZ" sz="2400" dirty="0" smtClean="0">
                <a:solidFill>
                  <a:schemeClr val="tx1"/>
                </a:solidFill>
                <a:latin typeface="+mj-lt"/>
                <a:ea typeface="+mj-ea"/>
              </a:rPr>
              <a:t> شروط معينة ويلبي حاجيات محددة تتعلق بمعايير الرفاهية والبيئة الداخلية.</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 والفضاء المبني يتكون من مجموع:</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السكنات.</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التجهيزات.</a:t>
            </a:r>
            <a:endParaRPr lang="fr-FR" sz="2400" dirty="0" smtClean="0">
              <a:solidFill>
                <a:schemeClr val="tx1"/>
              </a:solidFill>
              <a:latin typeface="+mj-lt"/>
              <a:ea typeface="+mj-ea"/>
            </a:endParaRPr>
          </a:p>
          <a:p>
            <a:pPr marL="342874" indent="-342874" algn="r" defTabSz="914331" rtl="1">
              <a:buClr>
                <a:schemeClr val="accent1"/>
              </a:buClr>
              <a:buSzPct val="70000"/>
              <a:buNone/>
              <a:defRPr/>
            </a:pPr>
            <a:r>
              <a:rPr lang="ar-SA" sz="2400" b="1" cap="all" dirty="0" smtClean="0">
                <a:solidFill>
                  <a:schemeClr val="tx1"/>
                </a:solidFill>
                <a:effectLst>
                  <a:reflection blurRad="12700" stA="48000" endA="300" endPos="55000" dir="5400000" sy="-90000" algn="bl" rotWithShape="0"/>
                </a:effectLst>
                <a:latin typeface="Times New Roman" pitchFamily="18" charset="0"/>
              </a:rPr>
              <a:t>  </a:t>
            </a:r>
            <a:endParaRPr lang="fr-FR" sz="2400" b="1" cap="all" dirty="0" smtClean="0">
              <a:solidFill>
                <a:schemeClr val="tx1"/>
              </a:solidFill>
              <a:effectLst>
                <a:reflection blurRad="12700" stA="48000" endA="300" endPos="55000" dir="5400000" sy="-90000" algn="bl" rotWithShape="0"/>
              </a:effectLst>
              <a:latin typeface="Times New Roman" pitchFamily="18" charset="0"/>
            </a:endParaRPr>
          </a:p>
          <a:p>
            <a:pPr algn="r" rtl="1">
              <a:buNone/>
            </a:pPr>
            <a:endParaRPr lang="fr-FR" sz="20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5586" y="1169971"/>
            <a:ext cx="9715568" cy="4357718"/>
          </a:xfrm>
        </p:spPr>
        <p:style>
          <a:lnRef idx="2">
            <a:schemeClr val="accent3"/>
          </a:lnRef>
          <a:fillRef idx="1">
            <a:schemeClr val="lt1"/>
          </a:fillRef>
          <a:effectRef idx="0">
            <a:schemeClr val="accent3"/>
          </a:effectRef>
          <a:fontRef idx="minor">
            <a:schemeClr val="dk1"/>
          </a:fontRef>
        </p:style>
        <p:txBody>
          <a:bodyPr>
            <a:normAutofit/>
          </a:bodyPr>
          <a:lstStyle/>
          <a:p>
            <a:pPr algn="r" rtl="1">
              <a:buNone/>
            </a:pPr>
            <a:r>
              <a:rPr lang="ar-DZ" sz="2400" b="1" u="sng" cap="all" dirty="0" smtClean="0">
                <a:solidFill>
                  <a:srgbClr val="C00000"/>
                </a:solidFill>
                <a:effectLst>
                  <a:reflection blurRad="12700" stA="48000" endA="300" endPos="55000" dir="5400000" sy="-90000" algn="bl" rotWithShape="0"/>
                </a:effectLst>
                <a:latin typeface="Calibri" pitchFamily="34" charset="0"/>
              </a:rPr>
              <a:t>المجال العمراني الخارجي :</a:t>
            </a: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 من المكونات الأساسية للمجال العمراني، يعبر عن كل المساحات الحرة وغير المبنية مهما كان استغلالها، يتحدد شكله وطبيعته وفقا لوظيفته وتبعا لما يحيط </a:t>
            </a:r>
            <a:r>
              <a:rPr lang="ar-DZ" sz="2400" dirty="0" err="1" smtClean="0">
                <a:solidFill>
                  <a:schemeClr val="tx1"/>
                </a:solidFill>
                <a:latin typeface="+mj-lt"/>
                <a:ea typeface="+mj-ea"/>
              </a:rPr>
              <a:t>به</a:t>
            </a:r>
            <a:r>
              <a:rPr lang="ar-DZ" sz="2400" dirty="0" smtClean="0">
                <a:solidFill>
                  <a:schemeClr val="tx1"/>
                </a:solidFill>
                <a:latin typeface="+mj-lt"/>
                <a:ea typeface="+mj-ea"/>
              </a:rPr>
              <a:t> من مجالات مبنية أيا كانت طبيعتها، ويتكون المجال الخارجي من مجموع المساحات التالية:</a:t>
            </a:r>
            <a:endParaRPr lang="fr-FR" sz="2400" dirty="0" smtClean="0">
              <a:solidFill>
                <a:schemeClr val="tx1"/>
              </a:solidFill>
              <a:latin typeface="+mj-lt"/>
              <a:ea typeface="+mj-ea"/>
            </a:endParaRPr>
          </a:p>
          <a:p>
            <a:pPr algn="r" rtl="1"/>
            <a:r>
              <a:rPr lang="ar-DZ" sz="2400" dirty="0" smtClean="0">
                <a:solidFill>
                  <a:schemeClr val="tx1"/>
                </a:solidFill>
                <a:latin typeface="+mj-lt"/>
                <a:ea typeface="+mj-ea"/>
              </a:rPr>
              <a:t>المناطق المخصصة للنقل وتوقف السيارات.</a:t>
            </a:r>
            <a:endParaRPr lang="fr-FR" sz="2400" dirty="0" smtClean="0">
              <a:solidFill>
                <a:schemeClr val="tx1"/>
              </a:solidFill>
              <a:latin typeface="+mj-lt"/>
              <a:ea typeface="+mj-ea"/>
            </a:endParaRPr>
          </a:p>
          <a:p>
            <a:pPr algn="r" rtl="1"/>
            <a:r>
              <a:rPr lang="ar-DZ" sz="2400" dirty="0" smtClean="0">
                <a:solidFill>
                  <a:schemeClr val="tx1"/>
                </a:solidFill>
                <a:latin typeface="+mj-lt"/>
                <a:ea typeface="+mj-ea"/>
              </a:rPr>
              <a:t>المناطق الحرة: الساحات، الأرصفة، ممرات المشاة، العقارات غير المبنية.</a:t>
            </a:r>
            <a:endParaRPr lang="fr-FR" sz="2400" dirty="0" smtClean="0">
              <a:solidFill>
                <a:schemeClr val="tx1"/>
              </a:solidFill>
              <a:latin typeface="+mj-lt"/>
              <a:ea typeface="+mj-ea"/>
            </a:endParaRPr>
          </a:p>
          <a:p>
            <a:pPr algn="r" rtl="1"/>
            <a:r>
              <a:rPr lang="ar-DZ" sz="2400" dirty="0" smtClean="0">
                <a:solidFill>
                  <a:schemeClr val="tx1"/>
                </a:solidFill>
                <a:latin typeface="+mj-lt"/>
                <a:ea typeface="+mj-ea"/>
              </a:rPr>
              <a:t>المناطق المشجرة.</a:t>
            </a:r>
            <a:endParaRPr lang="fr-FR" sz="2400" dirty="0" smtClean="0">
              <a:solidFill>
                <a:schemeClr val="tx1"/>
              </a:solidFill>
              <a:latin typeface="+mj-lt"/>
              <a:ea typeface="+mj-ea"/>
            </a:endParaRP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550</TotalTime>
  <Words>486</Words>
  <Application>Microsoft Office PowerPoint</Application>
  <PresentationFormat>Personnalisé</PresentationFormat>
  <Paragraphs>87</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Programme S01</vt:lpstr>
      <vt:lpstr>Diapositive 3</vt:lpstr>
      <vt:lpstr>Diapositive 4</vt:lpstr>
      <vt:lpstr>مصطلحات و  مفاهيم </vt:lpstr>
      <vt:lpstr>Diapositive 6</vt:lpstr>
      <vt:lpstr>Diapositive 7</vt:lpstr>
      <vt:lpstr>Diapositive 8</vt:lpstr>
      <vt:lpstr>Diapositive 9</vt:lpstr>
      <vt:lpstr>Diapositive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65</cp:revision>
  <dcterms:created xsi:type="dcterms:W3CDTF">2020-09-29T04:40:54Z</dcterms:created>
  <dcterms:modified xsi:type="dcterms:W3CDTF">2020-12-02T11:19:12Z</dcterms:modified>
</cp:coreProperties>
</file>