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6" r:id="rId2"/>
    <p:sldId id="267" r:id="rId3"/>
    <p:sldId id="268" r:id="rId4"/>
    <p:sldId id="269" r:id="rId5"/>
    <p:sldId id="270" r:id="rId6"/>
    <p:sldId id="271" r:id="rId7"/>
    <p:sldId id="272" r:id="rId8"/>
    <p:sldId id="280"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94660"/>
  </p:normalViewPr>
  <p:slideViewPr>
    <p:cSldViewPr>
      <p:cViewPr varScale="1">
        <p:scale>
          <a:sx n="50" d="100"/>
          <a:sy n="50" d="100"/>
        </p:scale>
        <p:origin x="78" y="30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A46657-E4E1-4A2D-A1C7-DE07F818A07A}" type="datetimeFigureOut">
              <a:rPr lang="fr-FR" smtClean="0"/>
              <a:pPr/>
              <a:t>15/10/2024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39D286-336D-4AA1-99DE-6490A879F970}"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60CB7FA4-1DF0-4C1F-B6D8-EA008E6B7FC0}" type="datetime1">
              <a:rPr lang="fr-FR" smtClean="0"/>
              <a:pPr/>
              <a:t>15/10/2024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4B29BDD-5A04-45D0-8246-F66E2F00685D}" type="datetime1">
              <a:rPr lang="fr-FR" smtClean="0"/>
              <a:pPr/>
              <a:t>15/10/2024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5DC2453-29EE-46A6-A967-45FAC9DD200D}" type="datetime1">
              <a:rPr lang="fr-FR" smtClean="0"/>
              <a:pPr/>
              <a:t>15/10/2024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2CE7A6C-9A43-4692-87DC-45C6C424BD13}" type="datetime1">
              <a:rPr lang="fr-FR" smtClean="0"/>
              <a:pPr/>
              <a:t>15/10/2024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5E374A64-65AD-4232-8150-9EFDFA39A062}" type="datetime1">
              <a:rPr lang="fr-FR" smtClean="0"/>
              <a:pPr/>
              <a:t>15/10/2024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912278B0-4B9C-4792-9E2E-F8DBCA79DEBA}" type="datetime1">
              <a:rPr lang="fr-FR" smtClean="0"/>
              <a:pPr/>
              <a:t>15/10/2024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1DDCF02E-7DF2-40BD-B434-FE7A3D50453B}" type="datetime1">
              <a:rPr lang="fr-FR" smtClean="0"/>
              <a:pPr/>
              <a:t>15/10/2024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0B46709C-0F18-4789-9D7C-D0687AF17D33}" type="datetime1">
              <a:rPr lang="fr-FR" smtClean="0"/>
              <a:pPr/>
              <a:t>15/10/2024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26DF19D-A6C1-4937-A0FB-3E77D5D58089}" type="datetime1">
              <a:rPr lang="fr-FR" smtClean="0"/>
              <a:pPr/>
              <a:t>15/10/2024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5FC39B41-C4A1-44F2-B158-111660829A23}" type="datetime1">
              <a:rPr lang="fr-FR" smtClean="0"/>
              <a:pPr/>
              <a:t>15/10/2024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B5319EF8-3C06-4206-A770-CBB46E6DF81F}" type="datetime1">
              <a:rPr lang="fr-FR" smtClean="0"/>
              <a:pPr/>
              <a:t>15/10/2024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B7105-A6D3-4BFA-BC9C-B572AA6EC842}" type="datetime1">
              <a:rPr lang="fr-FR" smtClean="0"/>
              <a:pPr/>
              <a:t>15/10/2024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63EAC4-AD19-4B85-8B59-3BE7126AD857}"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E63EAC4-AD19-4B85-8B59-3BE7126AD857}" type="slidenum">
              <a:rPr lang="fr-FR" smtClean="0"/>
              <a:pPr/>
              <a:t>1</a:t>
            </a:fld>
            <a:endParaRPr lang="fr-FR" dirty="0"/>
          </a:p>
        </p:txBody>
      </p:sp>
      <p:sp>
        <p:nvSpPr>
          <p:cNvPr id="6" name="Rectangle à coins arrondis 5"/>
          <p:cNvSpPr/>
          <p:nvPr/>
        </p:nvSpPr>
        <p:spPr>
          <a:xfrm>
            <a:off x="0" y="-27384"/>
            <a:ext cx="914400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spcBef>
                <a:spcPct val="0"/>
              </a:spcBef>
              <a:defRPr/>
            </a:pPr>
            <a:r>
              <a:rPr lang="fr-FR" sz="30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0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a:t>
            </a:r>
            <a:r>
              <a:rPr lang="fr-FR" sz="30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V- F</a:t>
            </a:r>
            <a:r>
              <a:rPr lang="fr-FR" sz="30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uel </a:t>
            </a:r>
            <a:r>
              <a:rPr lang="fr-FR" sz="3000" b="1" dirty="0" err="1">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properties</a:t>
            </a:r>
            <a:r>
              <a:rPr lang="fr-FR" sz="30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and combustion mode </a:t>
            </a:r>
            <a:r>
              <a:rPr lang="fr-FR" sz="3000" b="1" dirty="0" err="1">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studies</a:t>
            </a:r>
            <a:r>
              <a:rPr lang="fr-FR" sz="30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30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Rectangle 4"/>
          <p:cNvSpPr/>
          <p:nvPr/>
        </p:nvSpPr>
        <p:spPr>
          <a:xfrm>
            <a:off x="0" y="908720"/>
            <a:ext cx="8964488" cy="5262979"/>
          </a:xfrm>
          <a:prstGeom prst="rect">
            <a:avLst/>
          </a:prstGeom>
        </p:spPr>
        <p:txBody>
          <a:bodyPr wrap="square">
            <a:spAutoFit/>
          </a:bodyPr>
          <a:lstStyle/>
          <a:p>
            <a:pPr marL="90488" indent="-90488" algn="just">
              <a:buFontTx/>
              <a:buChar char="-"/>
            </a:pPr>
            <a:r>
              <a:rPr lang="en-US" sz="2800" dirty="0">
                <a:latin typeface="Cambria" panose="02040503050406030204" pitchFamily="18" charset="0"/>
                <a:ea typeface="Cambria" panose="02040503050406030204" pitchFamily="18" charset="0"/>
              </a:rPr>
              <a:t>The thermal energy supply is obtained by burning the oxygen in the air and the organic fuel. </a:t>
            </a:r>
          </a:p>
          <a:p>
            <a:pPr marL="179388" indent="-179388" algn="just">
              <a:buFontTx/>
              <a:buChar char="-"/>
            </a:pPr>
            <a:r>
              <a:rPr lang="en-US" sz="2800" dirty="0">
                <a:latin typeface="Cambria" panose="02040503050406030204" pitchFamily="18" charset="0"/>
                <a:ea typeface="Cambria" panose="02040503050406030204" pitchFamily="18" charset="0"/>
              </a:rPr>
              <a:t>The fuel must possess certain physical and chemical properties.</a:t>
            </a:r>
          </a:p>
          <a:p>
            <a:pPr algn="just"/>
            <a:r>
              <a:rPr lang="en-US" sz="2800" dirty="0">
                <a:latin typeface="Cambria" panose="02040503050406030204" pitchFamily="18" charset="0"/>
                <a:ea typeface="Cambria" panose="02040503050406030204" pitchFamily="18" charset="0"/>
              </a:rPr>
              <a:t>- Physical properties such as density and viscosity influence the introduction of the fuel into the cylinder and the formation of the mixture.</a:t>
            </a:r>
          </a:p>
          <a:p>
            <a:pPr algn="just"/>
            <a:r>
              <a:rPr lang="en-US" sz="2800" dirty="0">
                <a:latin typeface="Cambria" panose="02040503050406030204" pitchFamily="18" charset="0"/>
                <a:ea typeface="Cambria" panose="02040503050406030204" pitchFamily="18" charset="0"/>
              </a:rPr>
              <a:t>- Chemical properties, such as molecular structure and bonding, as well as the rate of ignition, affect the introduction of the fuel into the cylinder, the formation of the mixture, and the initiation of the chemical reaction of combustion.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E63EAC4-AD19-4B85-8B59-3BE7126AD857}" type="slidenum">
              <a:rPr lang="fr-FR" smtClean="0"/>
              <a:pPr/>
              <a:t>2</a:t>
            </a:fld>
            <a:endParaRPr lang="fr-FR"/>
          </a:p>
        </p:txBody>
      </p:sp>
      <p:sp>
        <p:nvSpPr>
          <p:cNvPr id="6" name="Rectangle 5"/>
          <p:cNvSpPr/>
          <p:nvPr/>
        </p:nvSpPr>
        <p:spPr>
          <a:xfrm>
            <a:off x="0" y="974333"/>
            <a:ext cx="9144000" cy="5724644"/>
          </a:xfrm>
          <a:prstGeom prst="rect">
            <a:avLst/>
          </a:prstGeom>
        </p:spPr>
        <p:txBody>
          <a:bodyPr wrap="square">
            <a:spAutoFit/>
          </a:bodyPr>
          <a:lstStyle/>
          <a:p>
            <a:pPr algn="just"/>
            <a:r>
              <a:rPr lang="en-US" sz="3000" b="1" dirty="0">
                <a:solidFill>
                  <a:schemeClr val="tx2"/>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Times New Roman" pitchFamily="18" charset="0"/>
              </a:rPr>
              <a:t>1. Cetane Index for Diesel Engines</a:t>
            </a:r>
          </a:p>
          <a:p>
            <a:pPr algn="just"/>
            <a:r>
              <a:rPr lang="en-US" sz="2800" dirty="0">
                <a:latin typeface="Cambria" panose="02040503050406030204" pitchFamily="18" charset="0"/>
                <a:ea typeface="Cambria" panose="02040503050406030204" pitchFamily="18" charset="0"/>
              </a:rPr>
              <a:t>The cetane index, or hexadecane, defines a fuel's ability to ignite on a scale of 0 to 100. The fuel must auto-ignite under compression. A fuel with a high cetane index is characterized by its ease of auto-ignition.</a:t>
            </a:r>
          </a:p>
          <a:p>
            <a:pPr algn="just"/>
            <a:r>
              <a:rPr lang="en-US" sz="2800" dirty="0">
                <a:latin typeface="Cambria" panose="02040503050406030204" pitchFamily="18" charset="0"/>
                <a:ea typeface="Cambria" panose="02040503050406030204" pitchFamily="18" charset="0"/>
              </a:rPr>
              <a:t>In diesel engines, the cetane number of the fuel is selected based on the compression ratio to ensure that combustion initiation occurs across all operating conditions of the engine. In particular, the compression ratio must ensure cold starting of the engine and normal operation at low speeds, where the temperature and pressure in the cylinder at the end of compression are not sufficient(Fig. 2).</a:t>
            </a:r>
          </a:p>
        </p:txBody>
      </p:sp>
      <p:sp>
        <p:nvSpPr>
          <p:cNvPr id="2" name="Rectangle à coins arrondis 5">
            <a:extLst>
              <a:ext uri="{FF2B5EF4-FFF2-40B4-BE49-F238E27FC236}">
                <a16:creationId xmlns:a16="http://schemas.microsoft.com/office/drawing/2014/main" id="{FA4585FE-7D90-934E-AF88-E6851598C5CF}"/>
              </a:ext>
            </a:extLst>
          </p:cNvPr>
          <p:cNvSpPr/>
          <p:nvPr/>
        </p:nvSpPr>
        <p:spPr>
          <a:xfrm>
            <a:off x="0" y="-27384"/>
            <a:ext cx="914400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spcBef>
                <a:spcPct val="0"/>
              </a:spcBef>
              <a:defRPr/>
            </a:pPr>
            <a:r>
              <a:rPr lang="fr-FR" sz="30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0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a:t>
            </a:r>
            <a:r>
              <a:rPr lang="fr-FR" sz="30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V- F</a:t>
            </a:r>
            <a:r>
              <a:rPr lang="fr-FR" sz="30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uel </a:t>
            </a:r>
            <a:r>
              <a:rPr lang="fr-FR" sz="3000" b="1" dirty="0" err="1">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properties</a:t>
            </a:r>
            <a:r>
              <a:rPr lang="fr-FR" sz="30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and combustion mode </a:t>
            </a:r>
            <a:r>
              <a:rPr lang="fr-FR" sz="3000" b="1" dirty="0" err="1">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studies</a:t>
            </a:r>
            <a:r>
              <a:rPr lang="fr-FR" sz="30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30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E63EAC4-AD19-4B85-8B59-3BE7126AD857}" type="slidenum">
              <a:rPr lang="fr-FR" smtClean="0"/>
              <a:pPr/>
              <a:t>3</a:t>
            </a:fld>
            <a:endParaRPr lang="fr-FR"/>
          </a:p>
        </p:txBody>
      </p:sp>
      <p:sp>
        <p:nvSpPr>
          <p:cNvPr id="6" name="Rectangle 5"/>
          <p:cNvSpPr/>
          <p:nvPr/>
        </p:nvSpPr>
        <p:spPr>
          <a:xfrm>
            <a:off x="0" y="980728"/>
            <a:ext cx="8964488" cy="4832092"/>
          </a:xfrm>
          <a:prstGeom prst="rect">
            <a:avLst/>
          </a:prstGeom>
        </p:spPr>
        <p:txBody>
          <a:bodyPr wrap="square">
            <a:spAutoFit/>
          </a:bodyPr>
          <a:lstStyle/>
          <a:p>
            <a:pPr algn="just"/>
            <a:r>
              <a:rPr lang="en-US" sz="3000" b="1" dirty="0">
                <a:solidFill>
                  <a:schemeClr val="tx2">
                    <a:lumMod val="75000"/>
                  </a:schemeClr>
                </a:solidFill>
                <a:latin typeface="Cambria" panose="02040503050406030204" pitchFamily="18" charset="0"/>
                <a:ea typeface="Cambria" panose="02040503050406030204" pitchFamily="18" charset="0"/>
                <a:cs typeface="Times New Roman" pitchFamily="18" charset="0"/>
              </a:rPr>
              <a:t>2. Octane Index for Gasoline Engines</a:t>
            </a:r>
          </a:p>
          <a:p>
            <a:pPr algn="just"/>
            <a:r>
              <a:rPr lang="en-US" sz="2800" dirty="0">
                <a:latin typeface="Cambria" panose="02040503050406030204" pitchFamily="18" charset="0"/>
                <a:ea typeface="Cambria" panose="02040503050406030204" pitchFamily="18" charset="0"/>
              </a:rPr>
              <a:t>The octane index measures a fuel's resistance to auto-ignition (ignition without spark plug intervention). It is often mistakenly referred to as the anti-knock ability of a fuel with a high octane index, as a fuel prone to auto-ignition can, in certain situations, lead to detonation. For example, a fuel is said to have an octane index of 95 when it behaves, in terms of auto-ignition, like a mixture of 95% iso-octane, which is resistant to auto-ignition (defined with an index of 100), and 5% n-heptane, which easily auto-ignites (defined with an index of 0)(Fig. 1).</a:t>
            </a:r>
          </a:p>
        </p:txBody>
      </p:sp>
      <p:sp>
        <p:nvSpPr>
          <p:cNvPr id="2" name="Rectangle à coins arrondis 5">
            <a:extLst>
              <a:ext uri="{FF2B5EF4-FFF2-40B4-BE49-F238E27FC236}">
                <a16:creationId xmlns:a16="http://schemas.microsoft.com/office/drawing/2014/main" id="{0462CAFE-65CD-17E7-10CA-61AB3D2EFEA5}"/>
              </a:ext>
            </a:extLst>
          </p:cNvPr>
          <p:cNvSpPr/>
          <p:nvPr/>
        </p:nvSpPr>
        <p:spPr>
          <a:xfrm>
            <a:off x="0" y="-27384"/>
            <a:ext cx="914400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spcBef>
                <a:spcPct val="0"/>
              </a:spcBef>
              <a:defRPr/>
            </a:pPr>
            <a:r>
              <a:rPr lang="fr-FR" sz="30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0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a:t>
            </a:r>
            <a:r>
              <a:rPr lang="fr-FR" sz="30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V- F</a:t>
            </a:r>
            <a:r>
              <a:rPr lang="fr-FR" sz="30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uel </a:t>
            </a:r>
            <a:r>
              <a:rPr lang="fr-FR" sz="3000" b="1" dirty="0" err="1">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properties</a:t>
            </a:r>
            <a:r>
              <a:rPr lang="fr-FR" sz="30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and combustion mode </a:t>
            </a:r>
            <a:r>
              <a:rPr lang="fr-FR" sz="3000" b="1" dirty="0" err="1">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studies</a:t>
            </a:r>
            <a:r>
              <a:rPr lang="fr-FR" sz="30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30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E63EAC4-AD19-4B85-8B59-3BE7126AD857}" type="slidenum">
              <a:rPr lang="fr-FR" smtClean="0"/>
              <a:pPr/>
              <a:t>4</a:t>
            </a:fld>
            <a:endParaRPr lang="fr-FR"/>
          </a:p>
        </p:txBody>
      </p:sp>
      <p:sp>
        <p:nvSpPr>
          <p:cNvPr id="2" name="Rectangle à coins arrondis 5">
            <a:extLst>
              <a:ext uri="{FF2B5EF4-FFF2-40B4-BE49-F238E27FC236}">
                <a16:creationId xmlns:a16="http://schemas.microsoft.com/office/drawing/2014/main" id="{05097CAA-8C8E-D24F-D292-11AAF874AC6E}"/>
              </a:ext>
            </a:extLst>
          </p:cNvPr>
          <p:cNvSpPr/>
          <p:nvPr/>
        </p:nvSpPr>
        <p:spPr>
          <a:xfrm>
            <a:off x="0" y="-27384"/>
            <a:ext cx="914400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spcBef>
                <a:spcPct val="0"/>
              </a:spcBef>
              <a:defRPr/>
            </a:pPr>
            <a:r>
              <a:rPr lang="fr-FR" sz="30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0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a:t>
            </a:r>
            <a:r>
              <a:rPr lang="fr-FR" sz="30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V- F</a:t>
            </a:r>
            <a:r>
              <a:rPr lang="fr-FR" sz="30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uel </a:t>
            </a:r>
            <a:r>
              <a:rPr lang="fr-FR" sz="3000" b="1" dirty="0" err="1">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properties</a:t>
            </a:r>
            <a:r>
              <a:rPr lang="fr-FR" sz="30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and combustion mode </a:t>
            </a:r>
            <a:r>
              <a:rPr lang="fr-FR" sz="3000" b="1" dirty="0" err="1">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studies</a:t>
            </a:r>
            <a:r>
              <a:rPr lang="fr-FR" sz="30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30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AutoShape 2" descr="H3C&#10;&#10;CH3&#10;&#10;CH3&#10;&#10;C&#10;&#10;H3C&#10;&#10;C&#10;&#10;H2&#10;&#10;CH&#10;&#10;CH3&#10;&#10;Isooctane corresponds to octane number 100&#10;&#10;H2&#10;&#10;C&#10;&#10;H2&#10;&#10;C&#10;&#10;H2&#10;&#10;C&#10;&#10;H3C&#10;&#10;C&#10;&#10;CH H2&#10;&#10;C&#10;&#10;H2&#10;&#10;CH3&#10;&#10;n-heptane has an index of zero">
            <a:extLst>
              <a:ext uri="{FF2B5EF4-FFF2-40B4-BE49-F238E27FC236}">
                <a16:creationId xmlns:a16="http://schemas.microsoft.com/office/drawing/2014/main" id="{E141A25E-A90D-E5C1-36C0-075393CD0932}"/>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1" name="Image 10">
            <a:extLst>
              <a:ext uri="{FF2B5EF4-FFF2-40B4-BE49-F238E27FC236}">
                <a16:creationId xmlns:a16="http://schemas.microsoft.com/office/drawing/2014/main" id="{34F8FE81-6BE7-2F1E-4A86-9D90C23BC74F}"/>
              </a:ext>
            </a:extLst>
          </p:cNvPr>
          <p:cNvPicPr>
            <a:picLocks noChangeAspect="1"/>
          </p:cNvPicPr>
          <p:nvPr/>
        </p:nvPicPr>
        <p:blipFill>
          <a:blip r:embed="rId2"/>
          <a:stretch>
            <a:fillRect/>
          </a:stretch>
        </p:blipFill>
        <p:spPr>
          <a:xfrm>
            <a:off x="133350" y="3986361"/>
            <a:ext cx="8877300" cy="2466975"/>
          </a:xfrm>
          <a:prstGeom prst="rect">
            <a:avLst/>
          </a:prstGeom>
        </p:spPr>
      </p:pic>
      <p:pic>
        <p:nvPicPr>
          <p:cNvPr id="15" name="Image 14">
            <a:extLst>
              <a:ext uri="{FF2B5EF4-FFF2-40B4-BE49-F238E27FC236}">
                <a16:creationId xmlns:a16="http://schemas.microsoft.com/office/drawing/2014/main" id="{F88CAC62-7FCC-44CA-9450-8B34636918C0}"/>
              </a:ext>
            </a:extLst>
          </p:cNvPr>
          <p:cNvPicPr>
            <a:picLocks noChangeAspect="1"/>
          </p:cNvPicPr>
          <p:nvPr/>
        </p:nvPicPr>
        <p:blipFill>
          <a:blip r:embed="rId3"/>
          <a:stretch>
            <a:fillRect/>
          </a:stretch>
        </p:blipFill>
        <p:spPr>
          <a:xfrm>
            <a:off x="1328737" y="980729"/>
            <a:ext cx="6486525" cy="2698281"/>
          </a:xfrm>
          <a:prstGeom prst="rect">
            <a:avLst/>
          </a:prstGeom>
        </p:spPr>
      </p:pic>
      <p:sp>
        <p:nvSpPr>
          <p:cNvPr id="17" name="ZoneTexte 16">
            <a:extLst>
              <a:ext uri="{FF2B5EF4-FFF2-40B4-BE49-F238E27FC236}">
                <a16:creationId xmlns:a16="http://schemas.microsoft.com/office/drawing/2014/main" id="{278CF4FA-51AA-D5FD-E625-61711150FD48}"/>
              </a:ext>
            </a:extLst>
          </p:cNvPr>
          <p:cNvSpPr txBox="1"/>
          <p:nvPr/>
        </p:nvSpPr>
        <p:spPr>
          <a:xfrm>
            <a:off x="3939326" y="3573016"/>
            <a:ext cx="1424762" cy="461665"/>
          </a:xfrm>
          <a:prstGeom prst="rect">
            <a:avLst/>
          </a:prstGeom>
          <a:noFill/>
        </p:spPr>
        <p:txBody>
          <a:bodyPr wrap="square">
            <a:spAutoFit/>
          </a:bodyPr>
          <a:lstStyle/>
          <a:p>
            <a:r>
              <a:rPr lang="en-US" sz="2400" b="1" dirty="0">
                <a:latin typeface="Cambria" panose="02040503050406030204" pitchFamily="18" charset="0"/>
                <a:ea typeface="Cambria" panose="02040503050406030204" pitchFamily="18" charset="0"/>
              </a:rPr>
              <a:t>Fig. 1</a:t>
            </a:r>
            <a:endParaRPr lang="fr-FR" sz="2400" b="1" dirty="0"/>
          </a:p>
        </p:txBody>
      </p:sp>
      <p:sp>
        <p:nvSpPr>
          <p:cNvPr id="18" name="ZoneTexte 17">
            <a:extLst>
              <a:ext uri="{FF2B5EF4-FFF2-40B4-BE49-F238E27FC236}">
                <a16:creationId xmlns:a16="http://schemas.microsoft.com/office/drawing/2014/main" id="{5F684334-ED74-B40A-56DF-C56FE6EA7BB8}"/>
              </a:ext>
            </a:extLst>
          </p:cNvPr>
          <p:cNvSpPr txBox="1"/>
          <p:nvPr/>
        </p:nvSpPr>
        <p:spPr>
          <a:xfrm>
            <a:off x="4211960" y="6374203"/>
            <a:ext cx="1424762" cy="461665"/>
          </a:xfrm>
          <a:prstGeom prst="rect">
            <a:avLst/>
          </a:prstGeom>
          <a:noFill/>
        </p:spPr>
        <p:txBody>
          <a:bodyPr wrap="square">
            <a:spAutoFit/>
          </a:bodyPr>
          <a:lstStyle/>
          <a:p>
            <a:r>
              <a:rPr lang="en-US" sz="2400" b="1" dirty="0">
                <a:latin typeface="Cambria" panose="02040503050406030204" pitchFamily="18" charset="0"/>
                <a:ea typeface="Cambria" panose="02040503050406030204" pitchFamily="18" charset="0"/>
              </a:rPr>
              <a:t>Fig. 2</a:t>
            </a:r>
            <a:endParaRPr lang="fr-FR"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E63EAC4-AD19-4B85-8B59-3BE7126AD857}" type="slidenum">
              <a:rPr lang="fr-FR" smtClean="0"/>
              <a:pPr/>
              <a:t>5</a:t>
            </a:fld>
            <a:endParaRPr lang="fr-FR"/>
          </a:p>
        </p:txBody>
      </p:sp>
      <p:sp>
        <p:nvSpPr>
          <p:cNvPr id="5" name="Rectangle à coins arrondis 4"/>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spcBef>
                <a:spcPct val="0"/>
              </a:spcBef>
              <a:defRPr/>
            </a:pP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VI- P</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ropriétés de combustible et étude des modes de combustion</a:t>
            </a:r>
            <a:endPar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6" name="Rectangle 5"/>
          <p:cNvSpPr/>
          <p:nvPr/>
        </p:nvSpPr>
        <p:spPr>
          <a:xfrm>
            <a:off x="0" y="980728"/>
            <a:ext cx="9144000" cy="5632311"/>
          </a:xfrm>
          <a:prstGeom prst="rect">
            <a:avLst/>
          </a:prstGeom>
        </p:spPr>
        <p:txBody>
          <a:bodyPr wrap="square">
            <a:spAutoFit/>
          </a:bodyPr>
          <a:lstStyle/>
          <a:p>
            <a:pPr algn="just"/>
            <a:r>
              <a:rPr lang="fr-FR" sz="3000" b="1" dirty="0">
                <a:solidFill>
                  <a:schemeClr val="tx2"/>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Times New Roman" pitchFamily="18" charset="0"/>
              </a:rPr>
              <a:t>3. </a:t>
            </a:r>
            <a:r>
              <a:rPr lang="en-US" sz="3000" b="1" dirty="0">
                <a:solidFill>
                  <a:schemeClr val="tx2"/>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Times New Roman" pitchFamily="18" charset="0"/>
              </a:rPr>
              <a:t>Improvement of Octane Ratings for Gasoline</a:t>
            </a:r>
          </a:p>
          <a:p>
            <a:pPr algn="just"/>
            <a:r>
              <a:rPr lang="en-US" sz="3000" dirty="0">
                <a:latin typeface="Cambria" panose="02040503050406030204" pitchFamily="18" charset="0"/>
                <a:ea typeface="Cambria" panose="02040503050406030204" pitchFamily="18" charset="0"/>
              </a:rPr>
              <a:t>When using fuel with a too low octane rating (relative to the engine's characteristics), the fuel may spontaneously ignite during compression in the cylinder. This phenomenon strains the clutch and crankshaft and generates a noise known as knocking. To address this issue, fuel manufacturers had to introduce anti-knock chemical additives into gasoline, allowing it to be used in engines with higher compression ratios and therefore potentially higher efficiency (the most commonly used additive was tetraethyl lead, which is now banned by legislation).</a:t>
            </a:r>
          </a:p>
        </p:txBody>
      </p:sp>
      <p:sp>
        <p:nvSpPr>
          <p:cNvPr id="2" name="Rectangle à coins arrondis 5">
            <a:extLst>
              <a:ext uri="{FF2B5EF4-FFF2-40B4-BE49-F238E27FC236}">
                <a16:creationId xmlns:a16="http://schemas.microsoft.com/office/drawing/2014/main" id="{A6AB35D8-1E83-181B-602B-D5B83FA45DD6}"/>
              </a:ext>
            </a:extLst>
          </p:cNvPr>
          <p:cNvSpPr/>
          <p:nvPr/>
        </p:nvSpPr>
        <p:spPr>
          <a:xfrm>
            <a:off x="0" y="-27384"/>
            <a:ext cx="914400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spcBef>
                <a:spcPct val="0"/>
              </a:spcBef>
              <a:defRPr/>
            </a:pPr>
            <a:r>
              <a:rPr lang="fr-FR" sz="30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0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a:t>
            </a:r>
            <a:r>
              <a:rPr lang="fr-FR" sz="30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V- F</a:t>
            </a:r>
            <a:r>
              <a:rPr lang="fr-FR" sz="30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uel </a:t>
            </a:r>
            <a:r>
              <a:rPr lang="fr-FR" sz="3000" b="1" dirty="0" err="1">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properties</a:t>
            </a:r>
            <a:r>
              <a:rPr lang="fr-FR" sz="30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and combustion mode </a:t>
            </a:r>
            <a:r>
              <a:rPr lang="fr-FR" sz="3000" b="1" dirty="0" err="1">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studies</a:t>
            </a:r>
            <a:r>
              <a:rPr lang="fr-FR" sz="30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30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heckerboard(across)">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E63EAC4-AD19-4B85-8B59-3BE7126AD857}" type="slidenum">
              <a:rPr lang="fr-FR" smtClean="0"/>
              <a:pPr/>
              <a:t>6</a:t>
            </a:fld>
            <a:endParaRPr lang="fr-FR"/>
          </a:p>
        </p:txBody>
      </p:sp>
      <p:sp>
        <p:nvSpPr>
          <p:cNvPr id="6" name="Rectangle 5"/>
          <p:cNvSpPr/>
          <p:nvPr/>
        </p:nvSpPr>
        <p:spPr>
          <a:xfrm>
            <a:off x="0" y="975494"/>
            <a:ext cx="9144000" cy="5693866"/>
          </a:xfrm>
          <a:prstGeom prst="rect">
            <a:avLst/>
          </a:prstGeom>
        </p:spPr>
        <p:txBody>
          <a:bodyPr wrap="square">
            <a:spAutoFit/>
          </a:bodyPr>
          <a:lstStyle/>
          <a:p>
            <a:pPr algn="just"/>
            <a:r>
              <a:rPr lang="fr-FR" sz="2800" b="1" dirty="0">
                <a:solidFill>
                  <a:schemeClr val="tx2"/>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Times New Roman" pitchFamily="18" charset="0"/>
              </a:rPr>
              <a:t>4. Fuels for </a:t>
            </a:r>
            <a:r>
              <a:rPr lang="fr-FR" sz="2800" b="1" dirty="0" err="1">
                <a:solidFill>
                  <a:schemeClr val="tx2"/>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Times New Roman" pitchFamily="18" charset="0"/>
              </a:rPr>
              <a:t>Internal</a:t>
            </a:r>
            <a:r>
              <a:rPr lang="fr-FR" sz="2800" b="1" dirty="0">
                <a:solidFill>
                  <a:schemeClr val="tx2"/>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Times New Roman" pitchFamily="18" charset="0"/>
              </a:rPr>
              <a:t> Combustion Engines</a:t>
            </a:r>
          </a:p>
          <a:p>
            <a:pPr algn="just"/>
            <a:r>
              <a:rPr lang="fr-FR" sz="2800" dirty="0">
                <a:latin typeface="Cambria" panose="02040503050406030204" pitchFamily="18" charset="0"/>
                <a:ea typeface="Cambria" panose="02040503050406030204" pitchFamily="18" charset="0"/>
              </a:rPr>
              <a:t>The </a:t>
            </a:r>
            <a:r>
              <a:rPr lang="fr-FR" sz="2800" dirty="0" err="1">
                <a:latin typeface="Cambria" panose="02040503050406030204" pitchFamily="18" charset="0"/>
                <a:ea typeface="Cambria" panose="02040503050406030204" pitchFamily="18" charset="0"/>
              </a:rPr>
              <a:t>chemical</a:t>
            </a:r>
            <a:r>
              <a:rPr lang="fr-FR" sz="2800" dirty="0">
                <a:latin typeface="Cambria" panose="02040503050406030204" pitchFamily="18" charset="0"/>
                <a:ea typeface="Cambria" panose="02040503050406030204" pitchFamily="18" charset="0"/>
              </a:rPr>
              <a:t> </a:t>
            </a:r>
            <a:r>
              <a:rPr lang="fr-FR" sz="2800" dirty="0" err="1">
                <a:latin typeface="Cambria" panose="02040503050406030204" pitchFamily="18" charset="0"/>
                <a:ea typeface="Cambria" panose="02040503050406030204" pitchFamily="18" charset="0"/>
              </a:rPr>
              <a:t>energy</a:t>
            </a:r>
            <a:r>
              <a:rPr lang="fr-FR" sz="2800" dirty="0">
                <a:latin typeface="Cambria" panose="02040503050406030204" pitchFamily="18" charset="0"/>
                <a:ea typeface="Cambria" panose="02040503050406030204" pitchFamily="18" charset="0"/>
              </a:rPr>
              <a:t> </a:t>
            </a:r>
            <a:r>
              <a:rPr lang="fr-FR" sz="2800" dirty="0" err="1">
                <a:latin typeface="Cambria" panose="02040503050406030204" pitchFamily="18" charset="0"/>
                <a:ea typeface="Cambria" panose="02040503050406030204" pitchFamily="18" charset="0"/>
              </a:rPr>
              <a:t>contained</a:t>
            </a:r>
            <a:r>
              <a:rPr lang="fr-FR" sz="2800" dirty="0">
                <a:latin typeface="Cambria" panose="02040503050406030204" pitchFamily="18" charset="0"/>
                <a:ea typeface="Cambria" panose="02040503050406030204" pitchFamily="18" charset="0"/>
              </a:rPr>
              <a:t> in the fuel </a:t>
            </a:r>
            <a:r>
              <a:rPr lang="fr-FR" sz="2800" dirty="0" err="1">
                <a:latin typeface="Cambria" panose="02040503050406030204" pitchFamily="18" charset="0"/>
                <a:ea typeface="Cambria" panose="02040503050406030204" pitchFamily="18" charset="0"/>
              </a:rPr>
              <a:t>is</a:t>
            </a:r>
            <a:r>
              <a:rPr lang="fr-FR" sz="2800" dirty="0">
                <a:latin typeface="Cambria" panose="02040503050406030204" pitchFamily="18" charset="0"/>
                <a:ea typeface="Cambria" panose="02040503050406030204" pitchFamily="18" charset="0"/>
              </a:rPr>
              <a:t> </a:t>
            </a:r>
            <a:r>
              <a:rPr lang="fr-FR" sz="2800" dirty="0" err="1">
                <a:latin typeface="Cambria" panose="02040503050406030204" pitchFamily="18" charset="0"/>
                <a:ea typeface="Cambria" panose="02040503050406030204" pitchFamily="18" charset="0"/>
              </a:rPr>
              <a:t>intended</a:t>
            </a:r>
            <a:r>
              <a:rPr lang="fr-FR" sz="2800" dirty="0">
                <a:latin typeface="Cambria" panose="02040503050406030204" pitchFamily="18" charset="0"/>
                <a:ea typeface="Cambria" panose="02040503050406030204" pitchFamily="18" charset="0"/>
              </a:rPr>
              <a:t> to </a:t>
            </a:r>
            <a:r>
              <a:rPr lang="fr-FR" sz="2800" dirty="0" err="1">
                <a:latin typeface="Cambria" panose="02040503050406030204" pitchFamily="18" charset="0"/>
                <a:ea typeface="Cambria" panose="02040503050406030204" pitchFamily="18" charset="0"/>
              </a:rPr>
              <a:t>be</a:t>
            </a:r>
            <a:r>
              <a:rPr lang="fr-FR" sz="2800" dirty="0">
                <a:latin typeface="Cambria" panose="02040503050406030204" pitchFamily="18" charset="0"/>
                <a:ea typeface="Cambria" panose="02040503050406030204" pitchFamily="18" charset="0"/>
              </a:rPr>
              <a:t> </a:t>
            </a:r>
            <a:r>
              <a:rPr lang="fr-FR" sz="2800" dirty="0" err="1">
                <a:latin typeface="Cambria" panose="02040503050406030204" pitchFamily="18" charset="0"/>
                <a:ea typeface="Cambria" panose="02040503050406030204" pitchFamily="18" charset="0"/>
              </a:rPr>
              <a:t>converted</a:t>
            </a:r>
            <a:r>
              <a:rPr lang="fr-FR" sz="2800" dirty="0">
                <a:latin typeface="Cambria" panose="02040503050406030204" pitchFamily="18" charset="0"/>
                <a:ea typeface="Cambria" panose="02040503050406030204" pitchFamily="18" charset="0"/>
              </a:rPr>
              <a:t> </a:t>
            </a:r>
            <a:r>
              <a:rPr lang="fr-FR" sz="2800" dirty="0" err="1">
                <a:latin typeface="Cambria" panose="02040503050406030204" pitchFamily="18" charset="0"/>
                <a:ea typeface="Cambria" panose="02040503050406030204" pitchFamily="18" charset="0"/>
              </a:rPr>
              <a:t>into</a:t>
            </a:r>
            <a:r>
              <a:rPr lang="fr-FR" sz="2800" dirty="0">
                <a:latin typeface="Cambria" panose="02040503050406030204" pitchFamily="18" charset="0"/>
                <a:ea typeface="Cambria" panose="02040503050406030204" pitchFamily="18" charset="0"/>
              </a:rPr>
              <a:t> </a:t>
            </a:r>
            <a:r>
              <a:rPr lang="fr-FR" sz="2800" dirty="0" err="1">
                <a:latin typeface="Cambria" panose="02040503050406030204" pitchFamily="18" charset="0"/>
                <a:ea typeface="Cambria" panose="02040503050406030204" pitchFamily="18" charset="0"/>
              </a:rPr>
              <a:t>mechanical</a:t>
            </a:r>
            <a:r>
              <a:rPr lang="fr-FR" sz="2800" dirty="0">
                <a:latin typeface="Cambria" panose="02040503050406030204" pitchFamily="18" charset="0"/>
                <a:ea typeface="Cambria" panose="02040503050406030204" pitchFamily="18" charset="0"/>
              </a:rPr>
              <a:t> </a:t>
            </a:r>
            <a:r>
              <a:rPr lang="fr-FR" sz="2800" dirty="0" err="1">
                <a:latin typeface="Cambria" panose="02040503050406030204" pitchFamily="18" charset="0"/>
                <a:ea typeface="Cambria" panose="02040503050406030204" pitchFamily="18" charset="0"/>
              </a:rPr>
              <a:t>energy</a:t>
            </a:r>
            <a:r>
              <a:rPr lang="fr-FR" sz="2800" dirty="0">
                <a:latin typeface="Cambria" panose="02040503050406030204" pitchFamily="18" charset="0"/>
                <a:ea typeface="Cambria" panose="02040503050406030204" pitchFamily="18" charset="0"/>
              </a:rPr>
              <a:t>. The fuel </a:t>
            </a:r>
            <a:r>
              <a:rPr lang="fr-FR" sz="2800" dirty="0" err="1">
                <a:latin typeface="Cambria" panose="02040503050406030204" pitchFamily="18" charset="0"/>
                <a:ea typeface="Cambria" panose="02040503050406030204" pitchFamily="18" charset="0"/>
              </a:rPr>
              <a:t>is</a:t>
            </a:r>
            <a:r>
              <a:rPr lang="fr-FR" sz="2800" dirty="0">
                <a:latin typeface="Cambria" panose="02040503050406030204" pitchFamily="18" charset="0"/>
                <a:ea typeface="Cambria" panose="02040503050406030204" pitchFamily="18" charset="0"/>
              </a:rPr>
              <a:t> </a:t>
            </a:r>
            <a:r>
              <a:rPr lang="fr-FR" sz="2800" dirty="0" err="1">
                <a:latin typeface="Cambria" panose="02040503050406030204" pitchFamily="18" charset="0"/>
                <a:ea typeface="Cambria" panose="02040503050406030204" pitchFamily="18" charset="0"/>
              </a:rPr>
              <a:t>actually</a:t>
            </a:r>
            <a:r>
              <a:rPr lang="fr-FR" sz="2800" dirty="0">
                <a:latin typeface="Cambria" panose="02040503050406030204" pitchFamily="18" charset="0"/>
                <a:ea typeface="Cambria" panose="02040503050406030204" pitchFamily="18" charset="0"/>
              </a:rPr>
              <a:t> a mixture of </a:t>
            </a:r>
            <a:r>
              <a:rPr lang="fr-FR" sz="2800" dirty="0" err="1">
                <a:latin typeface="Cambria" panose="02040503050406030204" pitchFamily="18" charset="0"/>
                <a:ea typeface="Cambria" panose="02040503050406030204" pitchFamily="18" charset="0"/>
              </a:rPr>
              <a:t>many</a:t>
            </a:r>
            <a:r>
              <a:rPr lang="fr-FR" sz="2800" dirty="0">
                <a:latin typeface="Cambria" panose="02040503050406030204" pitchFamily="18" charset="0"/>
                <a:ea typeface="Cambria" panose="02040503050406030204" pitchFamily="18" charset="0"/>
              </a:rPr>
              <a:t> </a:t>
            </a:r>
            <a:r>
              <a:rPr lang="fr-FR" sz="2800" dirty="0" err="1">
                <a:latin typeface="Cambria" panose="02040503050406030204" pitchFamily="18" charset="0"/>
                <a:ea typeface="Cambria" panose="02040503050406030204" pitchFamily="18" charset="0"/>
              </a:rPr>
              <a:t>chemical</a:t>
            </a:r>
            <a:r>
              <a:rPr lang="fr-FR" sz="2800" dirty="0">
                <a:latin typeface="Cambria" panose="02040503050406030204" pitchFamily="18" charset="0"/>
                <a:ea typeface="Cambria" panose="02040503050406030204" pitchFamily="18" charset="0"/>
              </a:rPr>
              <a:t> substances: </a:t>
            </a:r>
            <a:r>
              <a:rPr lang="fr-FR" sz="2800" dirty="0" err="1">
                <a:latin typeface="Cambria" panose="02040503050406030204" pitchFamily="18" charset="0"/>
                <a:ea typeface="Cambria" panose="02040503050406030204" pitchFamily="18" charset="0"/>
              </a:rPr>
              <a:t>several</a:t>
            </a:r>
            <a:r>
              <a:rPr lang="fr-FR" sz="2800" dirty="0">
                <a:latin typeface="Cambria" panose="02040503050406030204" pitchFamily="18" charset="0"/>
                <a:ea typeface="Cambria" panose="02040503050406030204" pitchFamily="18" charset="0"/>
              </a:rPr>
              <a:t> </a:t>
            </a:r>
            <a:r>
              <a:rPr lang="fr-FR" sz="2800" dirty="0" err="1">
                <a:latin typeface="Cambria" panose="02040503050406030204" pitchFamily="18" charset="0"/>
                <a:ea typeface="Cambria" panose="02040503050406030204" pitchFamily="18" charset="0"/>
              </a:rPr>
              <a:t>dozen</a:t>
            </a:r>
            <a:r>
              <a:rPr lang="fr-FR" sz="2800" dirty="0">
                <a:latin typeface="Cambria" panose="02040503050406030204" pitchFamily="18" charset="0"/>
                <a:ea typeface="Cambria" panose="02040503050406030204" pitchFamily="18" charset="0"/>
              </a:rPr>
              <a:t> </a:t>
            </a:r>
            <a:r>
              <a:rPr lang="fr-FR" sz="2800" dirty="0" err="1">
                <a:latin typeface="Cambria" panose="02040503050406030204" pitchFamily="18" charset="0"/>
                <a:ea typeface="Cambria" panose="02040503050406030204" pitchFamily="18" charset="0"/>
              </a:rPr>
              <a:t>hydrocarbons</a:t>
            </a:r>
            <a:r>
              <a:rPr lang="fr-FR" sz="2800" dirty="0">
                <a:latin typeface="Cambria" panose="02040503050406030204" pitchFamily="18" charset="0"/>
                <a:ea typeface="Cambria" panose="02040503050406030204" pitchFamily="18" charset="0"/>
              </a:rPr>
              <a:t> and </a:t>
            </a:r>
            <a:r>
              <a:rPr lang="fr-FR" sz="2800" dirty="0" err="1">
                <a:latin typeface="Cambria" panose="02040503050406030204" pitchFamily="18" charset="0"/>
                <a:ea typeface="Cambria" panose="02040503050406030204" pitchFamily="18" charset="0"/>
              </a:rPr>
              <a:t>small</a:t>
            </a:r>
            <a:r>
              <a:rPr lang="fr-FR" sz="2800" dirty="0">
                <a:latin typeface="Cambria" panose="02040503050406030204" pitchFamily="18" charset="0"/>
                <a:ea typeface="Cambria" panose="02040503050406030204" pitchFamily="18" charset="0"/>
              </a:rPr>
              <a:t> proportions of additives </a:t>
            </a:r>
            <a:r>
              <a:rPr lang="fr-FR" sz="2800" dirty="0" err="1">
                <a:latin typeface="Cambria" panose="02040503050406030204" pitchFamily="18" charset="0"/>
                <a:ea typeface="Cambria" panose="02040503050406030204" pitchFamily="18" charset="0"/>
              </a:rPr>
              <a:t>introduced</a:t>
            </a:r>
            <a:r>
              <a:rPr lang="fr-FR" sz="2800" dirty="0">
                <a:latin typeface="Cambria" panose="02040503050406030204" pitchFamily="18" charset="0"/>
                <a:ea typeface="Cambria" panose="02040503050406030204" pitchFamily="18" charset="0"/>
              </a:rPr>
              <a:t> to </a:t>
            </a:r>
            <a:r>
              <a:rPr lang="fr-FR" sz="2800" dirty="0" err="1">
                <a:latin typeface="Cambria" panose="02040503050406030204" pitchFamily="18" charset="0"/>
                <a:ea typeface="Cambria" panose="02040503050406030204" pitchFamily="18" charset="0"/>
              </a:rPr>
              <a:t>give</a:t>
            </a:r>
            <a:r>
              <a:rPr lang="fr-FR" sz="2800" dirty="0">
                <a:latin typeface="Cambria" panose="02040503050406030204" pitchFamily="18" charset="0"/>
                <a:ea typeface="Cambria" panose="02040503050406030204" pitchFamily="18" charset="0"/>
              </a:rPr>
              <a:t> </a:t>
            </a:r>
            <a:r>
              <a:rPr lang="fr-FR" sz="2800" dirty="0" err="1">
                <a:latin typeface="Cambria" panose="02040503050406030204" pitchFamily="18" charset="0"/>
                <a:ea typeface="Cambria" panose="02040503050406030204" pitchFamily="18" charset="0"/>
              </a:rPr>
              <a:t>specific</a:t>
            </a:r>
            <a:r>
              <a:rPr lang="fr-FR" sz="2800" dirty="0">
                <a:latin typeface="Cambria" panose="02040503050406030204" pitchFamily="18" charset="0"/>
                <a:ea typeface="Cambria" panose="02040503050406030204" pitchFamily="18" charset="0"/>
              </a:rPr>
              <a:t> </a:t>
            </a:r>
            <a:r>
              <a:rPr lang="fr-FR" sz="2800" dirty="0" err="1">
                <a:latin typeface="Cambria" panose="02040503050406030204" pitchFamily="18" charset="0"/>
                <a:ea typeface="Cambria" panose="02040503050406030204" pitchFamily="18" charset="0"/>
              </a:rPr>
              <a:t>properties</a:t>
            </a:r>
            <a:r>
              <a:rPr lang="fr-FR" sz="2800" dirty="0">
                <a:latin typeface="Cambria" panose="02040503050406030204" pitchFamily="18" charset="0"/>
                <a:ea typeface="Cambria" panose="02040503050406030204" pitchFamily="18" charset="0"/>
              </a:rPr>
              <a:t> to the mixture.</a:t>
            </a:r>
          </a:p>
          <a:p>
            <a:pPr algn="just"/>
            <a:r>
              <a:rPr lang="fr-FR" sz="2800" b="1" dirty="0">
                <a:solidFill>
                  <a:schemeClr val="tx2"/>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Times New Roman" pitchFamily="18" charset="0"/>
              </a:rPr>
              <a:t>4.1. Types of Fuel for </a:t>
            </a:r>
            <a:r>
              <a:rPr lang="fr-FR" sz="2800" b="1" dirty="0" err="1">
                <a:solidFill>
                  <a:schemeClr val="tx2"/>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Times New Roman" pitchFamily="18" charset="0"/>
              </a:rPr>
              <a:t>Internal</a:t>
            </a:r>
            <a:r>
              <a:rPr lang="fr-FR" sz="2800" b="1" dirty="0">
                <a:solidFill>
                  <a:schemeClr val="tx2"/>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Times New Roman" pitchFamily="18" charset="0"/>
              </a:rPr>
              <a:t> Combustion Engines:</a:t>
            </a:r>
          </a:p>
          <a:p>
            <a:pPr algn="just">
              <a:buFont typeface="Arial" panose="020B0604020202020204" pitchFamily="34" charset="0"/>
              <a:buChar char="•"/>
            </a:pPr>
            <a:r>
              <a:rPr lang="fr-FR" sz="2800" b="1" dirty="0" err="1">
                <a:latin typeface="Cambria" panose="02040503050406030204" pitchFamily="18" charset="0"/>
                <a:ea typeface="Cambria" panose="02040503050406030204" pitchFamily="18" charset="0"/>
              </a:rPr>
              <a:t>Liquids</a:t>
            </a:r>
            <a:r>
              <a:rPr lang="fr-FR" sz="2800" dirty="0">
                <a:latin typeface="Cambria" panose="02040503050406030204" pitchFamily="18" charset="0"/>
                <a:ea typeface="Cambria" panose="02040503050406030204" pitchFamily="18" charset="0"/>
              </a:rPr>
              <a:t> (</a:t>
            </a:r>
            <a:r>
              <a:rPr lang="fr-FR" sz="2800" dirty="0" err="1">
                <a:latin typeface="Cambria" panose="02040503050406030204" pitchFamily="18" charset="0"/>
                <a:ea typeface="Cambria" panose="02040503050406030204" pitchFamily="18" charset="0"/>
              </a:rPr>
              <a:t>gasoline</a:t>
            </a:r>
            <a:r>
              <a:rPr lang="fr-FR" sz="2800" dirty="0">
                <a:latin typeface="Cambria" panose="02040503050406030204" pitchFamily="18" charset="0"/>
                <a:ea typeface="Cambria" panose="02040503050406030204" pitchFamily="18" charset="0"/>
              </a:rPr>
              <a:t>, diesel, jet fuel (</a:t>
            </a:r>
            <a:r>
              <a:rPr lang="fr-FR" sz="2800" dirty="0" err="1">
                <a:latin typeface="Cambria" panose="02040503050406030204" pitchFamily="18" charset="0"/>
                <a:ea typeface="Cambria" panose="02040503050406030204" pitchFamily="18" charset="0"/>
              </a:rPr>
              <a:t>kerosene</a:t>
            </a:r>
            <a:r>
              <a:rPr lang="fr-FR" sz="2800" dirty="0">
                <a:latin typeface="Cambria" panose="02040503050406030204" pitchFamily="18" charset="0"/>
                <a:ea typeface="Cambria" panose="02040503050406030204" pitchFamily="18" charset="0"/>
              </a:rPr>
              <a:t>), </a:t>
            </a:r>
            <a:r>
              <a:rPr lang="fr-FR" sz="2800" dirty="0" err="1">
                <a:latin typeface="Cambria" panose="02040503050406030204" pitchFamily="18" charset="0"/>
                <a:ea typeface="Cambria" panose="02040503050406030204" pitchFamily="18" charset="0"/>
              </a:rPr>
              <a:t>biofuels</a:t>
            </a:r>
            <a:r>
              <a:rPr lang="fr-FR" sz="2800" dirty="0">
                <a:latin typeface="Cambria" panose="02040503050406030204" pitchFamily="18" charset="0"/>
                <a:ea typeface="Cambria" panose="02040503050406030204" pitchFamily="18" charset="0"/>
              </a:rPr>
              <a:t>, etc.).</a:t>
            </a:r>
          </a:p>
          <a:p>
            <a:pPr algn="just">
              <a:buFont typeface="Arial" panose="020B0604020202020204" pitchFamily="34" charset="0"/>
              <a:buChar char="•"/>
            </a:pPr>
            <a:r>
              <a:rPr lang="fr-FR" sz="2800" b="1" dirty="0" err="1">
                <a:latin typeface="Cambria" panose="02040503050406030204" pitchFamily="18" charset="0"/>
                <a:ea typeface="Cambria" panose="02040503050406030204" pitchFamily="18" charset="0"/>
              </a:rPr>
              <a:t>Gaseous</a:t>
            </a:r>
            <a:r>
              <a:rPr lang="fr-FR" sz="2800" dirty="0">
                <a:latin typeface="Cambria" panose="02040503050406030204" pitchFamily="18" charset="0"/>
                <a:ea typeface="Cambria" panose="02040503050406030204" pitchFamily="18" charset="0"/>
              </a:rPr>
              <a:t> (LPG, CNG, </a:t>
            </a:r>
            <a:r>
              <a:rPr lang="fr-FR" sz="2800" dirty="0" err="1">
                <a:latin typeface="Cambria" panose="02040503050406030204" pitchFamily="18" charset="0"/>
                <a:ea typeface="Cambria" panose="02040503050406030204" pitchFamily="18" charset="0"/>
              </a:rPr>
              <a:t>biogas</a:t>
            </a:r>
            <a:r>
              <a:rPr lang="fr-FR" sz="2800" dirty="0">
                <a:latin typeface="Cambria" panose="02040503050406030204" pitchFamily="18" charset="0"/>
                <a:ea typeface="Cambria" panose="02040503050406030204" pitchFamily="18" charset="0"/>
              </a:rPr>
              <a:t>, etc.).</a:t>
            </a:r>
          </a:p>
          <a:p>
            <a:pPr algn="just">
              <a:buFont typeface="Arial" panose="020B0604020202020204" pitchFamily="34" charset="0"/>
              <a:buChar char="•"/>
            </a:pPr>
            <a:r>
              <a:rPr lang="fr-FR" sz="2800" b="1" dirty="0">
                <a:latin typeface="Cambria" panose="02040503050406030204" pitchFamily="18" charset="0"/>
                <a:ea typeface="Cambria" panose="02040503050406030204" pitchFamily="18" charset="0"/>
              </a:rPr>
              <a:t>LPG</a:t>
            </a:r>
            <a:r>
              <a:rPr lang="fr-FR" sz="2800" dirty="0">
                <a:latin typeface="Cambria" panose="02040503050406030204" pitchFamily="18" charset="0"/>
                <a:ea typeface="Cambria" panose="02040503050406030204" pitchFamily="18" charset="0"/>
              </a:rPr>
              <a:t>: </a:t>
            </a:r>
            <a:r>
              <a:rPr lang="fr-FR" sz="2800" dirty="0" err="1">
                <a:latin typeface="Cambria" panose="02040503050406030204" pitchFamily="18" charset="0"/>
                <a:ea typeface="Cambria" panose="02040503050406030204" pitchFamily="18" charset="0"/>
              </a:rPr>
              <a:t>Liquefied</a:t>
            </a:r>
            <a:r>
              <a:rPr lang="fr-FR" sz="2800" dirty="0">
                <a:latin typeface="Cambria" panose="02040503050406030204" pitchFamily="18" charset="0"/>
                <a:ea typeface="Cambria" panose="02040503050406030204" pitchFamily="18" charset="0"/>
              </a:rPr>
              <a:t> Petroleum Gas</a:t>
            </a:r>
          </a:p>
          <a:p>
            <a:pPr algn="just">
              <a:buFont typeface="Arial" panose="020B0604020202020204" pitchFamily="34" charset="0"/>
              <a:buChar char="•"/>
            </a:pPr>
            <a:r>
              <a:rPr lang="fr-FR" sz="2800" b="1" dirty="0">
                <a:latin typeface="Cambria" panose="02040503050406030204" pitchFamily="18" charset="0"/>
                <a:ea typeface="Cambria" panose="02040503050406030204" pitchFamily="18" charset="0"/>
              </a:rPr>
              <a:t>LNG</a:t>
            </a:r>
            <a:r>
              <a:rPr lang="fr-FR" sz="2800" dirty="0">
                <a:latin typeface="Cambria" panose="02040503050406030204" pitchFamily="18" charset="0"/>
                <a:ea typeface="Cambria" panose="02040503050406030204" pitchFamily="18" charset="0"/>
              </a:rPr>
              <a:t>: </a:t>
            </a:r>
            <a:r>
              <a:rPr lang="fr-FR" sz="2800" dirty="0" err="1">
                <a:latin typeface="Cambria" panose="02040503050406030204" pitchFamily="18" charset="0"/>
                <a:ea typeface="Cambria" panose="02040503050406030204" pitchFamily="18" charset="0"/>
              </a:rPr>
              <a:t>Liquefied</a:t>
            </a:r>
            <a:r>
              <a:rPr lang="fr-FR" sz="2800" dirty="0">
                <a:latin typeface="Cambria" panose="02040503050406030204" pitchFamily="18" charset="0"/>
                <a:ea typeface="Cambria" panose="02040503050406030204" pitchFamily="18" charset="0"/>
              </a:rPr>
              <a:t> Natural Gas</a:t>
            </a:r>
          </a:p>
          <a:p>
            <a:pPr algn="just">
              <a:buFont typeface="Arial" panose="020B0604020202020204" pitchFamily="34" charset="0"/>
              <a:buChar char="•"/>
            </a:pPr>
            <a:r>
              <a:rPr lang="fr-FR" sz="2800" b="1" dirty="0">
                <a:latin typeface="Cambria" panose="02040503050406030204" pitchFamily="18" charset="0"/>
                <a:ea typeface="Cambria" panose="02040503050406030204" pitchFamily="18" charset="0"/>
              </a:rPr>
              <a:t>CNG</a:t>
            </a:r>
            <a:r>
              <a:rPr lang="fr-FR" sz="2800" dirty="0">
                <a:latin typeface="Cambria" panose="02040503050406030204" pitchFamily="18" charset="0"/>
                <a:ea typeface="Cambria" panose="02040503050406030204" pitchFamily="18" charset="0"/>
              </a:rPr>
              <a:t>: Compressed Natural Gas for </a:t>
            </a:r>
            <a:r>
              <a:rPr lang="fr-FR" sz="2800" dirty="0" err="1">
                <a:latin typeface="Cambria" panose="02040503050406030204" pitchFamily="18" charset="0"/>
                <a:ea typeface="Cambria" panose="02040503050406030204" pitchFamily="18" charset="0"/>
              </a:rPr>
              <a:t>Vehicles</a:t>
            </a:r>
            <a:r>
              <a:rPr lang="fr-FR" sz="2800" dirty="0">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Times New Roman" pitchFamily="18" charset="0"/>
              </a:rPr>
              <a:t>. </a:t>
            </a:r>
          </a:p>
        </p:txBody>
      </p:sp>
      <p:sp>
        <p:nvSpPr>
          <p:cNvPr id="2" name="Rectangle à coins arrondis 5">
            <a:extLst>
              <a:ext uri="{FF2B5EF4-FFF2-40B4-BE49-F238E27FC236}">
                <a16:creationId xmlns:a16="http://schemas.microsoft.com/office/drawing/2014/main" id="{D39CD760-E834-9FA8-ED89-F8BD55965BD9}"/>
              </a:ext>
            </a:extLst>
          </p:cNvPr>
          <p:cNvSpPr/>
          <p:nvPr/>
        </p:nvSpPr>
        <p:spPr>
          <a:xfrm>
            <a:off x="0" y="-27384"/>
            <a:ext cx="914400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spcBef>
                <a:spcPct val="0"/>
              </a:spcBef>
              <a:defRPr/>
            </a:pPr>
            <a:r>
              <a:rPr lang="fr-FR" sz="30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0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a:t>
            </a:r>
            <a:r>
              <a:rPr lang="fr-FR" sz="30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V- F</a:t>
            </a:r>
            <a:r>
              <a:rPr lang="fr-FR" sz="30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uel </a:t>
            </a:r>
            <a:r>
              <a:rPr lang="fr-FR" sz="3000" b="1" dirty="0" err="1">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properties</a:t>
            </a:r>
            <a:r>
              <a:rPr lang="fr-FR" sz="30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and combustion mode </a:t>
            </a:r>
            <a:r>
              <a:rPr lang="fr-FR" sz="3000" b="1" dirty="0" err="1">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studies</a:t>
            </a:r>
            <a:r>
              <a:rPr lang="fr-FR" sz="30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30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E63EAC4-AD19-4B85-8B59-3BE7126AD857}" type="slidenum">
              <a:rPr lang="fr-FR" smtClean="0"/>
              <a:pPr/>
              <a:t>7</a:t>
            </a:fld>
            <a:endParaRPr lang="fr-FR"/>
          </a:p>
        </p:txBody>
      </p:sp>
      <p:sp>
        <p:nvSpPr>
          <p:cNvPr id="6" name="Rectangle 5"/>
          <p:cNvSpPr/>
          <p:nvPr/>
        </p:nvSpPr>
        <p:spPr>
          <a:xfrm>
            <a:off x="0" y="1040537"/>
            <a:ext cx="9144000" cy="3108543"/>
          </a:xfrm>
          <a:prstGeom prst="rect">
            <a:avLst/>
          </a:prstGeom>
        </p:spPr>
        <p:txBody>
          <a:bodyPr wrap="square">
            <a:spAutoFit/>
          </a:bodyPr>
          <a:lstStyle/>
          <a:p>
            <a:pPr algn="just"/>
            <a:r>
              <a:rPr lang="fr-FR" sz="2800" b="1" dirty="0">
                <a:solidFill>
                  <a:schemeClr val="accent1">
                    <a:lumMod val="50000"/>
                  </a:schemeClr>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Times New Roman" pitchFamily="18" charset="0"/>
              </a:rPr>
              <a:t>5. </a:t>
            </a:r>
            <a:r>
              <a:rPr lang="en-US" sz="2800" b="1" dirty="0">
                <a:solidFill>
                  <a:schemeClr val="accent1">
                    <a:lumMod val="50000"/>
                  </a:schemeClr>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Times New Roman" pitchFamily="18" charset="0"/>
              </a:rPr>
              <a:t>Calorific Value of Fuel</a:t>
            </a:r>
          </a:p>
          <a:p>
            <a:pPr algn="just"/>
            <a:r>
              <a:rPr lang="en-US" sz="2800" dirty="0">
                <a:latin typeface="Cambria" panose="02040503050406030204" pitchFamily="18" charset="0"/>
                <a:ea typeface="Cambria" panose="02040503050406030204" pitchFamily="18" charset="0"/>
              </a:rPr>
              <a:t>The main characteristic choice of fuels is to have a high calorific value, meaning they can convert a large amount of energy for a small mass or volume. The mass calorific value represents the amount of energy released per unit mass of the fuel during the complete combustion chemical reaction, resulting in the formation of CO</a:t>
            </a:r>
            <a:r>
              <a:rPr lang="en-US" sz="2800" baseline="-25000" dirty="0">
                <a:latin typeface="Cambria" panose="02040503050406030204" pitchFamily="18" charset="0"/>
                <a:ea typeface="Cambria" panose="02040503050406030204" pitchFamily="18" charset="0"/>
              </a:rPr>
              <a:t>2</a:t>
            </a:r>
            <a:r>
              <a:rPr lang="en-US" sz="2800" dirty="0">
                <a:latin typeface="Cambria" panose="02040503050406030204" pitchFamily="18" charset="0"/>
                <a:ea typeface="Cambria" panose="02040503050406030204" pitchFamily="18" charset="0"/>
              </a:rPr>
              <a:t> and H</a:t>
            </a:r>
            <a:r>
              <a:rPr lang="en-US" sz="2800" baseline="-25000" dirty="0">
                <a:latin typeface="Cambria" panose="02040503050406030204" pitchFamily="18" charset="0"/>
                <a:ea typeface="Cambria" panose="02040503050406030204" pitchFamily="18" charset="0"/>
              </a:rPr>
              <a:t>2</a:t>
            </a:r>
            <a:r>
              <a:rPr lang="en-US" sz="2800" dirty="0">
                <a:latin typeface="Cambria" panose="02040503050406030204" pitchFamily="18" charset="0"/>
                <a:ea typeface="Cambria" panose="02040503050406030204" pitchFamily="18" charset="0"/>
              </a:rPr>
              <a:t>O.</a:t>
            </a:r>
          </a:p>
        </p:txBody>
      </p:sp>
      <p:sp>
        <p:nvSpPr>
          <p:cNvPr id="2" name="Rectangle à coins arrondis 5">
            <a:extLst>
              <a:ext uri="{FF2B5EF4-FFF2-40B4-BE49-F238E27FC236}">
                <a16:creationId xmlns:a16="http://schemas.microsoft.com/office/drawing/2014/main" id="{6655B9F6-24E1-7CFE-DF9A-442F4A58BAD5}"/>
              </a:ext>
            </a:extLst>
          </p:cNvPr>
          <p:cNvSpPr/>
          <p:nvPr/>
        </p:nvSpPr>
        <p:spPr>
          <a:xfrm>
            <a:off x="0" y="-27384"/>
            <a:ext cx="914400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spcBef>
                <a:spcPct val="0"/>
              </a:spcBef>
              <a:defRPr/>
            </a:pPr>
            <a:r>
              <a:rPr lang="fr-FR" sz="30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0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a:t>
            </a:r>
            <a:r>
              <a:rPr lang="fr-FR" sz="30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V- F</a:t>
            </a:r>
            <a:r>
              <a:rPr lang="fr-FR" sz="30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uel </a:t>
            </a:r>
            <a:r>
              <a:rPr lang="fr-FR" sz="3000" b="1" dirty="0" err="1">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properties</a:t>
            </a:r>
            <a:r>
              <a:rPr lang="fr-FR" sz="30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and combustion mode </a:t>
            </a:r>
            <a:r>
              <a:rPr lang="fr-FR" sz="3000" b="1" dirty="0" err="1">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studies</a:t>
            </a:r>
            <a:r>
              <a:rPr lang="fr-FR" sz="30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30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E63EAC4-AD19-4B85-8B59-3BE7126AD857}" type="slidenum">
              <a:rPr lang="fr-FR" smtClean="0"/>
              <a:pPr/>
              <a:t>8</a:t>
            </a:fld>
            <a:endParaRPr lang="fr-FR"/>
          </a:p>
        </p:txBody>
      </p:sp>
      <p:sp>
        <p:nvSpPr>
          <p:cNvPr id="5" name="Rectangle 4"/>
          <p:cNvSpPr/>
          <p:nvPr/>
        </p:nvSpPr>
        <p:spPr>
          <a:xfrm>
            <a:off x="0" y="908720"/>
            <a:ext cx="9144000" cy="3970318"/>
          </a:xfrm>
          <a:prstGeom prst="rect">
            <a:avLst/>
          </a:prstGeom>
        </p:spPr>
        <p:txBody>
          <a:bodyPr wrap="square">
            <a:spAutoFit/>
          </a:bodyPr>
          <a:lstStyle/>
          <a:p>
            <a:pPr algn="just"/>
            <a:r>
              <a:rPr lang="en-US" sz="2800" dirty="0">
                <a:latin typeface="Cambria" panose="02040503050406030204" pitchFamily="18" charset="0"/>
                <a:ea typeface="Cambria" panose="02040503050406030204" pitchFamily="18" charset="0"/>
              </a:rPr>
              <a:t>A distinction is made between the higher calorific value (HCV) and the lower calorific value (LCV) depending on whether the water produced by combustion is in liquid or gaseous form (Table 1).</a:t>
            </a:r>
          </a:p>
          <a:p>
            <a:pPr algn="just"/>
            <a:r>
              <a:rPr lang="en-US" sz="2800" b="1" dirty="0">
                <a:latin typeface="Cambria" panose="02040503050406030204" pitchFamily="18" charset="0"/>
                <a:ea typeface="Cambria" panose="02040503050406030204" pitchFamily="18" charset="0"/>
              </a:rPr>
              <a:t>Note:</a:t>
            </a:r>
            <a:r>
              <a:rPr lang="en-US" sz="2800" dirty="0">
                <a:latin typeface="Cambria" panose="02040503050406030204" pitchFamily="18" charset="0"/>
                <a:ea typeface="Cambria" panose="02040503050406030204" pitchFamily="18" charset="0"/>
              </a:rPr>
              <a:t> The only truly useful measure in practice is the LCV, since, in the combustion products of engines and burners, water is released in the form of vapor.</a:t>
            </a:r>
          </a:p>
          <a:p>
            <a:pPr algn="just"/>
            <a:br>
              <a:rPr lang="fr-FR" sz="2800" dirty="0">
                <a:latin typeface="Cambria" panose="02040503050406030204" pitchFamily="18" charset="0"/>
                <a:ea typeface="Cambria" panose="02040503050406030204" pitchFamily="18" charset="0"/>
                <a:cs typeface="Times New Roman" pitchFamily="18" charset="0"/>
              </a:rPr>
            </a:br>
            <a:endParaRPr lang="fr-FR" sz="2800" dirty="0">
              <a:latin typeface="Cambria" panose="02040503050406030204" pitchFamily="18" charset="0"/>
              <a:ea typeface="Cambria" panose="02040503050406030204" pitchFamily="18" charset="0"/>
              <a:cs typeface="Times New Roman" pitchFamily="18" charset="0"/>
            </a:endParaRPr>
          </a:p>
        </p:txBody>
      </p:sp>
      <p:pic>
        <p:nvPicPr>
          <p:cNvPr id="1026" name="Picture 2"/>
          <p:cNvPicPr>
            <a:picLocks noChangeAspect="1" noChangeArrowheads="1"/>
          </p:cNvPicPr>
          <p:nvPr/>
        </p:nvPicPr>
        <p:blipFill>
          <a:blip r:embed="rId2" cstate="print"/>
          <a:srcRect/>
          <a:stretch>
            <a:fillRect/>
          </a:stretch>
        </p:blipFill>
        <p:spPr bwMode="auto">
          <a:xfrm>
            <a:off x="1619672" y="4005064"/>
            <a:ext cx="6336704" cy="2852936"/>
          </a:xfrm>
          <a:prstGeom prst="rect">
            <a:avLst/>
          </a:prstGeom>
          <a:noFill/>
          <a:ln w="9525">
            <a:noFill/>
            <a:miter lim="800000"/>
            <a:headEnd/>
            <a:tailEnd/>
          </a:ln>
        </p:spPr>
      </p:pic>
      <p:sp>
        <p:nvSpPr>
          <p:cNvPr id="2" name="Rectangle à coins arrondis 5">
            <a:extLst>
              <a:ext uri="{FF2B5EF4-FFF2-40B4-BE49-F238E27FC236}">
                <a16:creationId xmlns:a16="http://schemas.microsoft.com/office/drawing/2014/main" id="{1E30A3F5-0EF6-0783-D0B4-66A9970C682F}"/>
              </a:ext>
            </a:extLst>
          </p:cNvPr>
          <p:cNvSpPr/>
          <p:nvPr/>
        </p:nvSpPr>
        <p:spPr>
          <a:xfrm>
            <a:off x="0" y="-27384"/>
            <a:ext cx="914400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spcBef>
                <a:spcPct val="0"/>
              </a:spcBef>
              <a:defRPr/>
            </a:pPr>
            <a:r>
              <a:rPr lang="fr-FR" sz="30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0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a:t>
            </a:r>
            <a:r>
              <a:rPr lang="fr-FR" sz="30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V- F</a:t>
            </a:r>
            <a:r>
              <a:rPr lang="fr-FR" sz="30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uel </a:t>
            </a:r>
            <a:r>
              <a:rPr lang="fr-FR" sz="3000" b="1" dirty="0" err="1">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properties</a:t>
            </a:r>
            <a:r>
              <a:rPr lang="fr-FR" sz="30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and combustion mode </a:t>
            </a:r>
            <a:r>
              <a:rPr lang="fr-FR" sz="3000" b="1" dirty="0" err="1">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studies</a:t>
            </a:r>
            <a:r>
              <a:rPr lang="fr-FR" sz="30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30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ZoneTexte 6">
            <a:extLst>
              <a:ext uri="{FF2B5EF4-FFF2-40B4-BE49-F238E27FC236}">
                <a16:creationId xmlns:a16="http://schemas.microsoft.com/office/drawing/2014/main" id="{95A58EA2-89E3-36F8-8A4A-2DA41F79D884}"/>
              </a:ext>
            </a:extLst>
          </p:cNvPr>
          <p:cNvSpPr txBox="1"/>
          <p:nvPr/>
        </p:nvSpPr>
        <p:spPr>
          <a:xfrm>
            <a:off x="179512" y="4890707"/>
            <a:ext cx="4691920" cy="523220"/>
          </a:xfrm>
          <a:prstGeom prst="rect">
            <a:avLst/>
          </a:prstGeom>
          <a:noFill/>
        </p:spPr>
        <p:txBody>
          <a:bodyPr wrap="square">
            <a:spAutoFit/>
          </a:bodyPr>
          <a:lstStyle/>
          <a:p>
            <a:r>
              <a:rPr lang="en-US" sz="2800" b="1" dirty="0">
                <a:latin typeface="Cambria" panose="02040503050406030204" pitchFamily="18" charset="0"/>
                <a:ea typeface="Cambria" panose="02040503050406030204" pitchFamily="18" charset="0"/>
              </a:rPr>
              <a:t>Table 1</a:t>
            </a:r>
            <a:endParaRPr lang="fr-FR"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5668</TotalTime>
  <Words>775</Words>
  <Application>Microsoft Office PowerPoint</Application>
  <PresentationFormat>Affichage à l'écran (4:3)</PresentationFormat>
  <Paragraphs>45</Paragraphs>
  <Slides>8</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8</vt:i4>
      </vt:variant>
    </vt:vector>
  </HeadingPairs>
  <TitlesOfParts>
    <vt:vector size="13" baseType="lpstr">
      <vt:lpstr>Arial</vt:lpstr>
      <vt:lpstr>Calibri</vt:lpstr>
      <vt:lpstr>Cambria</vt:lpstr>
      <vt:lpstr>Times New Roman</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ZERGANE</dc:creator>
  <cp:lastModifiedBy>GM</cp:lastModifiedBy>
  <cp:revision>129</cp:revision>
  <dcterms:created xsi:type="dcterms:W3CDTF">2021-02-07T18:00:40Z</dcterms:created>
  <dcterms:modified xsi:type="dcterms:W3CDTF">2024-10-16T10:39:34Z</dcterms:modified>
</cp:coreProperties>
</file>