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1"/>
  </p:notesMasterIdLst>
  <p:sldIdLst>
    <p:sldId id="256" r:id="rId2"/>
    <p:sldId id="315" r:id="rId3"/>
    <p:sldId id="320" r:id="rId4"/>
    <p:sldId id="316" r:id="rId5"/>
    <p:sldId id="318" r:id="rId6"/>
    <p:sldId id="325" r:id="rId7"/>
    <p:sldId id="321" r:id="rId8"/>
    <p:sldId id="323" r:id="rId9"/>
    <p:sldId id="324"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3325" autoAdjust="0"/>
  </p:normalViewPr>
  <p:slideViewPr>
    <p:cSldViewPr>
      <p:cViewPr>
        <p:scale>
          <a:sx n="93" d="100"/>
          <a:sy n="93" d="100"/>
        </p:scale>
        <p:origin x="-480" y="21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FF7B32-0747-4BF1-A1E9-553BED39E8A2}" type="datetimeFigureOut">
              <a:rPr lang="fr-FR" smtClean="0"/>
              <a:t>04/05/2024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CE9A77-81F0-403F-9DE6-2488BF86863D}" type="slidenum">
              <a:rPr lang="fr-FR" smtClean="0"/>
              <a:t>‹N°›</a:t>
            </a:fld>
            <a:endParaRPr lang="fr-FR"/>
          </a:p>
        </p:txBody>
      </p:sp>
    </p:spTree>
    <p:extLst>
      <p:ext uri="{BB962C8B-B14F-4D97-AF65-F5344CB8AC3E}">
        <p14:creationId xmlns:p14="http://schemas.microsoft.com/office/powerpoint/2010/main" val="250403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fr-FR" smtClean="0"/>
              <a:t>Modifiez le style du titre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fr-FR" smtClean="0"/>
              <a:t>Modifiez le style du titre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5B6590E-C736-49D9-A9A8-97D2DDACEFB4}" type="slidenum">
              <a:rPr lang="ar-SA" smtClean="0"/>
              <a:pPr/>
              <a:t>‹N°›</a:t>
            </a:fld>
            <a:endParaRPr lang="ar-S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fr-FR" smtClean="0"/>
              <a:t>Modifiez le style du titre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fr-FR" smtClean="0"/>
              <a:t>Modifiez le style du titre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26/10/1445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fr-FR" smtClean="0"/>
              <a:t>Modifiez le style du titre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C1460C0-4820-4EC4-B994-B1C4951900EA}" type="datetimeFigureOut">
              <a:rPr lang="ar-SA" smtClean="0"/>
              <a:pPr/>
              <a:t>26/10/1445</a:t>
            </a:fld>
            <a:endParaRPr lang="ar-S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S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5B6590E-C736-49D9-A9A8-97D2DDACEFB4}" type="slidenum">
              <a:rPr lang="ar-SA" smtClean="0"/>
              <a:pPr/>
              <a:t>‹N°›</a:t>
            </a:fld>
            <a:endParaRPr lang="ar-S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440635"/>
            <a:ext cx="7772400" cy="972141"/>
          </a:xfrm>
          <a:prstGeom prst="rect">
            <a:avLst/>
          </a:prstGeom>
          <a:solidFill>
            <a:srgbClr val="00B0F0"/>
          </a:solidFill>
        </p:spPr>
        <p:txBody>
          <a:bodyPr/>
          <a:lstStyle/>
          <a:p>
            <a:pPr lvl="0" algn="ctr">
              <a:spcBef>
                <a:spcPct val="0"/>
              </a:spcBef>
              <a:defRPr/>
            </a:pPr>
            <a:r>
              <a:rPr lang="ar-DZ" sz="3600" b="1" spc="-100" dirty="0" smtClean="0">
                <a:latin typeface="Times New Roman" pitchFamily="18" charset="0"/>
                <a:ea typeface="+mj-ea"/>
                <a:cs typeface="Times New Roman" pitchFamily="18" charset="0"/>
              </a:rPr>
              <a:t>المزيج التسويقي الالكتروني للخدمات</a:t>
            </a:r>
            <a:endParaRPr kumimoji="0" lang="en-US" sz="3600" b="1" i="0" u="none" strike="noStrike" kern="1200" cap="none" spc="-100" normalizeH="0" baseline="0" noProof="0" dirty="0">
              <a:ln>
                <a:noFill/>
              </a:ln>
              <a:effectLst/>
              <a:uLnTx/>
              <a:uFillTx/>
              <a:latin typeface="Times New Roman" pitchFamily="18" charset="0"/>
              <a:ea typeface="+mj-ea"/>
              <a:cs typeface="Times New Roman" pitchFamily="18" charset="0"/>
            </a:endParaRPr>
          </a:p>
        </p:txBody>
      </p:sp>
      <p:pic>
        <p:nvPicPr>
          <p:cNvPr id="1026" name="Picture 2" descr="ما هو التسويق الرقم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010" y="1556792"/>
            <a:ext cx="7521406"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127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الترويج </a:t>
            </a:r>
            <a:r>
              <a:rPr lang="ar-DZ" sz="2400" dirty="0" smtClean="0"/>
              <a:t>الإلكتروني للخدمات</a:t>
            </a:r>
            <a:endParaRPr lang="ar-DZ" sz="2400" dirty="0"/>
          </a:p>
        </p:txBody>
      </p:sp>
      <p:sp>
        <p:nvSpPr>
          <p:cNvPr id="2" name="Rectangle 1"/>
          <p:cNvSpPr/>
          <p:nvPr/>
        </p:nvSpPr>
        <p:spPr>
          <a:xfrm>
            <a:off x="683568" y="1268760"/>
            <a:ext cx="7920880" cy="4801314"/>
          </a:xfrm>
          <a:prstGeom prst="rect">
            <a:avLst/>
          </a:prstGeom>
        </p:spPr>
        <p:txBody>
          <a:bodyPr wrap="square">
            <a:spAutoFit/>
          </a:bodyPr>
          <a:lstStyle/>
          <a:p>
            <a:r>
              <a:rPr lang="fr-FR" b="1" dirty="0"/>
              <a:t>-I </a:t>
            </a:r>
            <a:r>
              <a:rPr lang="ar-DZ" b="1" dirty="0"/>
              <a:t>سياسة </a:t>
            </a:r>
            <a:r>
              <a:rPr lang="ar-DZ" b="1" dirty="0" smtClean="0"/>
              <a:t>الترويج </a:t>
            </a:r>
            <a:r>
              <a:rPr lang="ar-DZ" b="1" dirty="0"/>
              <a:t>عبر الإنترنت: </a:t>
            </a:r>
          </a:p>
          <a:p>
            <a:pPr algn="just"/>
            <a:r>
              <a:rPr lang="ar-DZ" dirty="0" smtClean="0"/>
              <a:t>   توفر </a:t>
            </a:r>
            <a:r>
              <a:rPr lang="ar-DZ" dirty="0"/>
              <a:t>الإنترنت للعملية الترويجية مجموعة من الدعائم لتفعيلها بعدة طرق، يمكن توضيح ذلك في التالي:</a:t>
            </a:r>
          </a:p>
          <a:p>
            <a:pPr algn="just"/>
            <a:r>
              <a:rPr lang="ar-DZ" dirty="0" smtClean="0"/>
              <a:t>-</a:t>
            </a:r>
            <a:r>
              <a:rPr lang="ar-DZ" b="1" dirty="0" smtClean="0"/>
              <a:t> استخدام </a:t>
            </a:r>
            <a:r>
              <a:rPr lang="ar-DZ" b="1" dirty="0"/>
              <a:t>الإنترنت في المزيج الترويجي: </a:t>
            </a:r>
            <a:r>
              <a:rPr lang="ar-DZ" dirty="0"/>
              <a:t>تعتبر الإنترنت قناة اتصال وترويج بين </a:t>
            </a:r>
            <a:r>
              <a:rPr lang="ar-DZ" dirty="0" smtClean="0"/>
              <a:t>المؤسسة </a:t>
            </a:r>
            <a:r>
              <a:rPr lang="ar-DZ" dirty="0"/>
              <a:t>والمستهلك، وتشكل خدمة الويب مركز للترويج باعتبارها أكثر استخداما وشيوعا، فهي </a:t>
            </a:r>
            <a:r>
              <a:rPr lang="ar-DZ" dirty="0" smtClean="0"/>
              <a:t>تنشر المعلومات </a:t>
            </a:r>
            <a:r>
              <a:rPr lang="ar-DZ" dirty="0"/>
              <a:t>بين العديد من المستخدمين، كذلك قوائم الأخبار التي تسمح بتبادل الاتصال بين عدد </a:t>
            </a:r>
            <a:r>
              <a:rPr lang="ar-DZ" dirty="0" smtClean="0"/>
              <a:t>من الأشخاص </a:t>
            </a:r>
            <a:r>
              <a:rPr lang="ar-DZ" dirty="0"/>
              <a:t>المشتركين، في حين أن البريد الإلكتروني مخصص للتبادل الأحادي بين المؤسسة </a:t>
            </a:r>
            <a:r>
              <a:rPr lang="ar-DZ" dirty="0" smtClean="0"/>
              <a:t>والمستهلك، والتسويق </a:t>
            </a:r>
            <a:r>
              <a:rPr lang="ar-DZ" dirty="0"/>
              <a:t>يستخدم كل إمكانيات الإنترنت للاتصال بمحيط المؤسسة حرصا على تقوية العلاقات مع </a:t>
            </a:r>
            <a:r>
              <a:rPr lang="ar-DZ" dirty="0" smtClean="0"/>
              <a:t>أصحاب المصالح</a:t>
            </a:r>
          </a:p>
          <a:p>
            <a:pPr algn="just"/>
            <a:r>
              <a:rPr lang="ar-DZ" dirty="0" smtClean="0"/>
              <a:t>-</a:t>
            </a:r>
            <a:r>
              <a:rPr lang="ar-DZ" b="1" dirty="0" smtClean="0"/>
              <a:t> أهمية </a:t>
            </a:r>
            <a:r>
              <a:rPr lang="ar-DZ" b="1" dirty="0"/>
              <a:t>المزيج الترويجي عبر الإنترنت في: </a:t>
            </a:r>
            <a:endParaRPr lang="ar-DZ" b="1" dirty="0" smtClean="0"/>
          </a:p>
          <a:p>
            <a:pPr algn="just"/>
            <a:r>
              <a:rPr lang="ar-DZ" dirty="0" smtClean="0"/>
              <a:t>    * تحديد </a:t>
            </a:r>
            <a:r>
              <a:rPr lang="ar-DZ" dirty="0"/>
              <a:t>وضعية المؤسسة وعلامتها التجارية وتشكيلة خدماتها في سوق معين بطريقة تتلاءم مع </a:t>
            </a:r>
            <a:r>
              <a:rPr lang="ar-DZ" dirty="0" smtClean="0"/>
              <a:t>الاحتياجات </a:t>
            </a:r>
            <a:r>
              <a:rPr lang="ar-DZ" dirty="0"/>
              <a:t>الحالية والتطلعات المستقبلية للسوق؛</a:t>
            </a:r>
          </a:p>
          <a:p>
            <a:pPr algn="just"/>
            <a:r>
              <a:rPr lang="ar-DZ" dirty="0" smtClean="0"/>
              <a:t>    * خلق </a:t>
            </a:r>
            <a:r>
              <a:rPr lang="ar-DZ" dirty="0"/>
              <a:t>قيمة للمستهلك عن طريق تقليص الفجوة بين العملية الإنتاجية وتقديم الخدمة. </a:t>
            </a:r>
          </a:p>
          <a:p>
            <a:pPr algn="just"/>
            <a:r>
              <a:rPr lang="ar-DZ" dirty="0" smtClean="0"/>
              <a:t>-</a:t>
            </a:r>
            <a:r>
              <a:rPr lang="ar-DZ" b="1" dirty="0" smtClean="0"/>
              <a:t> خصائص </a:t>
            </a:r>
            <a:r>
              <a:rPr lang="ar-DZ" b="1" dirty="0"/>
              <a:t>الترويج الناجح عبر </a:t>
            </a:r>
            <a:r>
              <a:rPr lang="ar-DZ" b="1" dirty="0" smtClean="0"/>
              <a:t>الإنترنت: </a:t>
            </a:r>
            <a:r>
              <a:rPr lang="ar-DZ" dirty="0"/>
              <a:t>فيمكن اختصارها في</a:t>
            </a:r>
            <a:r>
              <a:rPr lang="ar-DZ" dirty="0" smtClean="0"/>
              <a:t>:</a:t>
            </a:r>
            <a:endParaRPr lang="ar-DZ" dirty="0"/>
          </a:p>
          <a:p>
            <a:pPr algn="just"/>
            <a:r>
              <a:rPr lang="ar-DZ" dirty="0" smtClean="0"/>
              <a:t>    * تعريف </a:t>
            </a:r>
            <a:r>
              <a:rPr lang="ar-DZ" dirty="0"/>
              <a:t>وتحديد المعلومات التي يرغب العملاء معرفتها؛ </a:t>
            </a:r>
          </a:p>
          <a:p>
            <a:pPr algn="just"/>
            <a:r>
              <a:rPr lang="ar-DZ" dirty="0" smtClean="0"/>
              <a:t>    * التركيز </a:t>
            </a:r>
            <a:r>
              <a:rPr lang="ar-DZ" dirty="0"/>
              <a:t>على كل ما يلائم العملاء ومصلحتهم؛ </a:t>
            </a:r>
          </a:p>
          <a:p>
            <a:pPr algn="just"/>
            <a:r>
              <a:rPr lang="ar-DZ" dirty="0" smtClean="0"/>
              <a:t>    * توفير </a:t>
            </a:r>
            <a:r>
              <a:rPr lang="ar-DZ" dirty="0"/>
              <a:t>خدمات استثنائية للعملاء؛ </a:t>
            </a:r>
          </a:p>
          <a:p>
            <a:pPr algn="just"/>
            <a:r>
              <a:rPr lang="ar-DZ" dirty="0" smtClean="0"/>
              <a:t>    * الاستخدام </a:t>
            </a:r>
            <a:r>
              <a:rPr lang="ar-DZ" dirty="0"/>
              <a:t>الأمثل للتكنولوجيا المتوفرة لخلق خدمات جديدة </a:t>
            </a:r>
            <a:r>
              <a:rPr lang="ar-DZ" dirty="0" smtClean="0"/>
              <a:t>رائدة</a:t>
            </a:r>
            <a:r>
              <a:rPr lang="ar-DZ" dirty="0"/>
              <a:t>؛ </a:t>
            </a:r>
          </a:p>
          <a:p>
            <a:pPr algn="just"/>
            <a:r>
              <a:rPr lang="ar-DZ" dirty="0" smtClean="0"/>
              <a:t>    * تحويل </a:t>
            </a:r>
            <a:r>
              <a:rPr lang="ar-DZ" dirty="0"/>
              <a:t>المعلومات المتعلقة بالخدمة إلى خدمات مضافة للعملاء ترفع من صورة المؤسسة لديهم.</a:t>
            </a:r>
            <a:endParaRPr lang="ar-DZ" dirty="0">
              <a:solidFill>
                <a:srgbClr val="FF0000"/>
              </a:solidFill>
            </a:endParaRPr>
          </a:p>
        </p:txBody>
      </p:sp>
    </p:spTree>
    <p:extLst>
      <p:ext uri="{BB962C8B-B14F-4D97-AF65-F5344CB8AC3E}">
        <p14:creationId xmlns:p14="http://schemas.microsoft.com/office/powerpoint/2010/main" val="3061603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188640"/>
            <a:ext cx="8229600" cy="792088"/>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تحولات </a:t>
            </a:r>
            <a:r>
              <a:rPr lang="ar-DZ" sz="2400" dirty="0" smtClean="0"/>
              <a:t>وتغيرات الترويج </a:t>
            </a:r>
            <a:r>
              <a:rPr lang="ar-DZ" sz="2400" dirty="0"/>
              <a:t>الالكتروني للخدمات: </a:t>
            </a:r>
          </a:p>
        </p:txBody>
      </p:sp>
      <p:sp>
        <p:nvSpPr>
          <p:cNvPr id="2" name="Rectangle 1"/>
          <p:cNvSpPr/>
          <p:nvPr/>
        </p:nvSpPr>
        <p:spPr>
          <a:xfrm>
            <a:off x="683568" y="980728"/>
            <a:ext cx="7920880" cy="4247317"/>
          </a:xfrm>
          <a:prstGeom prst="rect">
            <a:avLst/>
          </a:prstGeom>
        </p:spPr>
        <p:txBody>
          <a:bodyPr wrap="square">
            <a:spAutoFit/>
          </a:bodyPr>
          <a:lstStyle/>
          <a:p>
            <a:pPr algn="just"/>
            <a:r>
              <a:rPr lang="ar-DZ" b="1" u="sng" dirty="0"/>
              <a:t>تحولات </a:t>
            </a:r>
            <a:r>
              <a:rPr lang="ar-DZ" b="1" u="sng" dirty="0" smtClean="0"/>
              <a:t>وتغيرات الترويج الالكتروني للخدمات: </a:t>
            </a:r>
            <a:endParaRPr lang="ar-DZ" u="sng" dirty="0" smtClean="0"/>
          </a:p>
          <a:p>
            <a:pPr algn="just"/>
            <a:r>
              <a:rPr lang="ar-DZ" b="1" dirty="0" smtClean="0"/>
              <a:t> </a:t>
            </a:r>
            <a:r>
              <a:rPr lang="ar-DZ" dirty="0"/>
              <a:t>إن من شأن </a:t>
            </a:r>
            <a:r>
              <a:rPr lang="ar-DZ" dirty="0" smtClean="0"/>
              <a:t>التطورات </a:t>
            </a:r>
            <a:r>
              <a:rPr lang="ar-DZ" dirty="0"/>
              <a:t>الحاصلة في التقنيات </a:t>
            </a:r>
            <a:r>
              <a:rPr lang="ar-DZ" dirty="0" smtClean="0"/>
              <a:t>الجديدة </a:t>
            </a:r>
            <a:r>
              <a:rPr lang="ar-DZ" dirty="0"/>
              <a:t>مثل المواقع </a:t>
            </a:r>
            <a:r>
              <a:rPr lang="ar-DZ" dirty="0" err="1" smtClean="0"/>
              <a:t>الافترضية</a:t>
            </a:r>
            <a:r>
              <a:rPr lang="ar-DZ" dirty="0" smtClean="0"/>
              <a:t> </a:t>
            </a:r>
            <a:r>
              <a:rPr lang="ar-DZ" dirty="0"/>
              <a:t>والمخاطبة </a:t>
            </a:r>
            <a:r>
              <a:rPr lang="ar-DZ" dirty="0" smtClean="0"/>
              <a:t>الافتراضية </a:t>
            </a:r>
            <a:r>
              <a:rPr lang="ar-DZ" dirty="0"/>
              <a:t>المقترنة </a:t>
            </a:r>
            <a:r>
              <a:rPr lang="ar-DZ" dirty="0" err="1"/>
              <a:t>بتنامي</a:t>
            </a:r>
            <a:r>
              <a:rPr lang="ar-DZ" dirty="0"/>
              <a:t> تفضيلات العملاء للمواد ذات </a:t>
            </a:r>
            <a:r>
              <a:rPr lang="ar-DZ" dirty="0" smtClean="0"/>
              <a:t>الأهمية المباشرة </a:t>
            </a:r>
            <a:r>
              <a:rPr lang="ar-DZ" dirty="0"/>
              <a:t>بالنسبة لهم إحداث تحولات في محتوي المزيج الترويجي، خصوصاً الإعلان ببروز صيغ جديدة </a:t>
            </a:r>
            <a:r>
              <a:rPr lang="ar-DZ" dirty="0" smtClean="0"/>
              <a:t>في محتواه </a:t>
            </a:r>
            <a:r>
              <a:rPr lang="ar-DZ" dirty="0"/>
              <a:t>ومن أبرزها رعاية المحتوى، المحتوى التجريبي من خلال تجربة ملكية خدمة أو صنف معين </a:t>
            </a:r>
            <a:r>
              <a:rPr lang="ar-DZ" dirty="0" smtClean="0"/>
              <a:t>من اللعب</a:t>
            </a:r>
            <a:r>
              <a:rPr lang="ar-DZ" dirty="0"/>
              <a:t>، والمحتوى الموجه للعميل حيث يتمكن من </a:t>
            </a:r>
            <a:r>
              <a:rPr lang="ar-DZ" dirty="0" smtClean="0"/>
              <a:t>الشراء </a:t>
            </a:r>
            <a:r>
              <a:rPr lang="ar-DZ" dirty="0"/>
              <a:t>مباشرة من الإعلان</a:t>
            </a:r>
            <a:r>
              <a:rPr lang="ar-DZ" dirty="0" smtClean="0"/>
              <a:t>. كما </a:t>
            </a:r>
            <a:r>
              <a:rPr lang="ar-DZ" dirty="0"/>
              <a:t>يمكن حصر أهم التحولات الطارئة على الترويج عبر الإنترنت في</a:t>
            </a:r>
            <a:r>
              <a:rPr lang="ar-DZ" dirty="0" smtClean="0"/>
              <a:t>:</a:t>
            </a:r>
            <a:endParaRPr lang="ar-DZ" dirty="0"/>
          </a:p>
          <a:p>
            <a:pPr algn="just"/>
            <a:r>
              <a:rPr lang="ar-DZ" b="1" dirty="0" smtClean="0"/>
              <a:t>* التحول </a:t>
            </a:r>
            <a:r>
              <a:rPr lang="ar-DZ" b="1" dirty="0"/>
              <a:t>من الترويج في اتجاه واحد إلى الترويج </a:t>
            </a:r>
            <a:r>
              <a:rPr lang="ar-DZ" b="1" dirty="0" smtClean="0"/>
              <a:t>التفاعلي:</a:t>
            </a:r>
          </a:p>
          <a:p>
            <a:pPr algn="just"/>
            <a:r>
              <a:rPr lang="ar-DZ" dirty="0" smtClean="0"/>
              <a:t>أي </a:t>
            </a:r>
            <a:r>
              <a:rPr lang="ar-DZ" dirty="0"/>
              <a:t>أن هناك إمكانية السؤال وتلقي الجواب </a:t>
            </a:r>
            <a:r>
              <a:rPr lang="ar-DZ" dirty="0" smtClean="0"/>
              <a:t>وتوفير </a:t>
            </a:r>
            <a:r>
              <a:rPr lang="ar-DZ" dirty="0"/>
              <a:t>الحوار المتبادل الذي يعتبر من العوامل المشجعة للمؤسسات </a:t>
            </a:r>
            <a:r>
              <a:rPr lang="ar-DZ" dirty="0" smtClean="0"/>
              <a:t>والأفراد </a:t>
            </a:r>
            <a:r>
              <a:rPr lang="ar-DZ" dirty="0"/>
              <a:t>على استخدام الشبكة.</a:t>
            </a:r>
          </a:p>
          <a:p>
            <a:pPr algn="just"/>
            <a:r>
              <a:rPr lang="ar-DZ" b="1" dirty="0" smtClean="0"/>
              <a:t>* تغيير </a:t>
            </a:r>
            <a:r>
              <a:rPr lang="ar-DZ" b="1" dirty="0"/>
              <a:t>سلوك الزبائن عبر </a:t>
            </a:r>
            <a:r>
              <a:rPr lang="ar-DZ" b="1" dirty="0" smtClean="0"/>
              <a:t>الإنترنت:</a:t>
            </a:r>
          </a:p>
          <a:p>
            <a:pPr algn="just"/>
            <a:r>
              <a:rPr lang="ar-DZ" b="1" dirty="0" smtClean="0"/>
              <a:t> </a:t>
            </a:r>
            <a:r>
              <a:rPr lang="ar-DZ" dirty="0"/>
              <a:t>حيث أن المستهلك عبرها أكثر ثقافة من المستهلك العادي </a:t>
            </a:r>
            <a:r>
              <a:rPr lang="ar-DZ" dirty="0" smtClean="0"/>
              <a:t>وبالتالي </a:t>
            </a:r>
            <a:r>
              <a:rPr lang="ar-DZ" dirty="0"/>
              <a:t>هو أقل </a:t>
            </a:r>
            <a:r>
              <a:rPr lang="ar-DZ" dirty="0" smtClean="0"/>
              <a:t>صبرًا، </a:t>
            </a:r>
            <a:r>
              <a:rPr lang="ar-DZ" dirty="0"/>
              <a:t>وكما هو معروف أن الإعلان التقليدي يستهدف توصيل الرسالة لأكبر عدد </a:t>
            </a:r>
            <a:r>
              <a:rPr lang="ar-DZ" dirty="0" smtClean="0"/>
              <a:t>ممكن من </a:t>
            </a:r>
            <a:r>
              <a:rPr lang="ar-DZ" dirty="0"/>
              <a:t>المستهلكين بأقل كلفة، أما الإعلان عبر الإنترنت فإنه يستخدم </a:t>
            </a:r>
            <a:r>
              <a:rPr lang="ar-DZ" dirty="0" err="1" smtClean="0"/>
              <a:t>إستراتيجية</a:t>
            </a:r>
            <a:r>
              <a:rPr lang="ar-DZ" dirty="0" smtClean="0"/>
              <a:t> </a:t>
            </a:r>
            <a:r>
              <a:rPr lang="ar-DZ" dirty="0"/>
              <a:t>مختلفة بحيث أن الزبون </a:t>
            </a:r>
            <a:r>
              <a:rPr lang="ar-DZ" dirty="0" smtClean="0"/>
              <a:t>إذا طلب </a:t>
            </a:r>
            <a:r>
              <a:rPr lang="ar-DZ" dirty="0"/>
              <a:t>مزيد </a:t>
            </a:r>
            <a:r>
              <a:rPr lang="ar-DZ" dirty="0" smtClean="0"/>
              <a:t>من المعلومات عن الخدمة </a:t>
            </a:r>
            <a:r>
              <a:rPr lang="ar-DZ" dirty="0"/>
              <a:t>فإن هذه المعلومات تصله بسرعة كبيرة وهذا ما لا </a:t>
            </a:r>
            <a:r>
              <a:rPr lang="ar-DZ" dirty="0" smtClean="0"/>
              <a:t>يتوفر في </a:t>
            </a:r>
            <a:r>
              <a:rPr lang="ar-DZ" dirty="0"/>
              <a:t>التسويق التقليدي</a:t>
            </a:r>
            <a:r>
              <a:rPr lang="ar-DZ" dirty="0" smtClean="0"/>
              <a:t>؛</a:t>
            </a:r>
            <a:endParaRPr lang="ar-DZ" dirty="0">
              <a:solidFill>
                <a:srgbClr val="FF0000"/>
              </a:solidFill>
            </a:endParaRPr>
          </a:p>
          <a:p>
            <a:r>
              <a:rPr lang="ar-DZ" b="1" dirty="0" smtClean="0"/>
              <a:t>*</a:t>
            </a:r>
            <a:r>
              <a:rPr lang="ar-DZ" dirty="0" smtClean="0"/>
              <a:t> استمرارية </a:t>
            </a:r>
            <a:r>
              <a:rPr lang="ar-DZ" dirty="0"/>
              <a:t>عملية الترويج يوميا وعلى مدار الأسبوع. </a:t>
            </a:r>
          </a:p>
        </p:txBody>
      </p:sp>
    </p:spTree>
    <p:extLst>
      <p:ext uri="{BB962C8B-B14F-4D97-AF65-F5344CB8AC3E}">
        <p14:creationId xmlns:p14="http://schemas.microsoft.com/office/powerpoint/2010/main" val="395228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تحولات </a:t>
            </a:r>
            <a:r>
              <a:rPr lang="ar-DZ" sz="2400" dirty="0" smtClean="0"/>
              <a:t>وتغيرات الترويج </a:t>
            </a:r>
            <a:r>
              <a:rPr lang="ar-DZ" sz="2400" dirty="0"/>
              <a:t>الالكتروني للخدمات: </a:t>
            </a:r>
          </a:p>
        </p:txBody>
      </p:sp>
      <p:sp>
        <p:nvSpPr>
          <p:cNvPr id="2" name="Rectangle 1"/>
          <p:cNvSpPr/>
          <p:nvPr/>
        </p:nvSpPr>
        <p:spPr>
          <a:xfrm>
            <a:off x="683568" y="1268760"/>
            <a:ext cx="7920880" cy="2308324"/>
          </a:xfrm>
          <a:prstGeom prst="rect">
            <a:avLst/>
          </a:prstGeom>
        </p:spPr>
        <p:txBody>
          <a:bodyPr wrap="square">
            <a:spAutoFit/>
          </a:bodyPr>
          <a:lstStyle/>
          <a:p>
            <a:r>
              <a:rPr lang="ar-DZ" dirty="0" smtClean="0"/>
              <a:t>بالإضافة </a:t>
            </a:r>
            <a:r>
              <a:rPr lang="ar-DZ" dirty="0"/>
              <a:t>إلى:</a:t>
            </a:r>
          </a:p>
          <a:p>
            <a:pPr algn="just"/>
            <a:r>
              <a:rPr lang="ar-DZ" dirty="0"/>
              <a:t>* تغيير طبيعة الاتصالات التسويقية المعيارية مثل الإعلان، فبالإضافة إلى دورها في تقديم فرص التسويق من طرف إلى آخر، يمكن استخدام الإعلان عبر الإنترنت من طرف إلى عدة أطراف، فعلى الإنترنت تصبح الرسالة العامة من المعلن أقل أهمية باعتبار المستخدم يتطلع دائما للحصول على المعلومات التفصيلية؛</a:t>
            </a:r>
          </a:p>
          <a:p>
            <a:pPr algn="just"/>
            <a:r>
              <a:rPr lang="ar-DZ" dirty="0"/>
              <a:t>* أصبحت القيود المفروضة على الإعلان في الوسائل الجماهيرية التقليدية مثل الدفع مقابل الوقت أو الدفع مقابل حيز أقل أهمية؛</a:t>
            </a:r>
          </a:p>
          <a:p>
            <a:pPr algn="just"/>
            <a:r>
              <a:rPr lang="ar-DZ" dirty="0"/>
              <a:t>* دخول جميع عناصر المزيج الترويجي ضمن التسويق المباشر </a:t>
            </a:r>
            <a:r>
              <a:rPr lang="ar-DZ" dirty="0" err="1"/>
              <a:t>نظ</a:t>
            </a:r>
            <a:r>
              <a:rPr lang="ar-DZ" dirty="0"/>
              <a:t> ا ر لكون الاتصال والاستجابة مع العملاء مباشرة.</a:t>
            </a:r>
          </a:p>
        </p:txBody>
      </p:sp>
    </p:spTree>
    <p:extLst>
      <p:ext uri="{BB962C8B-B14F-4D97-AF65-F5344CB8AC3E}">
        <p14:creationId xmlns:p14="http://schemas.microsoft.com/office/powerpoint/2010/main" val="184216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فوائد الإنترنت على الترويج</a:t>
            </a:r>
          </a:p>
        </p:txBody>
      </p:sp>
      <p:sp>
        <p:nvSpPr>
          <p:cNvPr id="2" name="Rectangle 1"/>
          <p:cNvSpPr/>
          <p:nvPr/>
        </p:nvSpPr>
        <p:spPr>
          <a:xfrm>
            <a:off x="683568" y="1268760"/>
            <a:ext cx="7920880" cy="5632311"/>
          </a:xfrm>
          <a:prstGeom prst="rect">
            <a:avLst/>
          </a:prstGeom>
        </p:spPr>
        <p:txBody>
          <a:bodyPr wrap="square">
            <a:spAutoFit/>
          </a:bodyPr>
          <a:lstStyle/>
          <a:p>
            <a:pPr algn="just"/>
            <a:r>
              <a:rPr lang="ar-DZ" b="1" dirty="0" smtClean="0"/>
              <a:t>فوائد </a:t>
            </a:r>
            <a:r>
              <a:rPr lang="ar-DZ" b="1" dirty="0"/>
              <a:t>الإنترنت على الترويج: </a:t>
            </a:r>
            <a:r>
              <a:rPr lang="ar-DZ" dirty="0"/>
              <a:t>يبرز أهمها في: </a:t>
            </a:r>
            <a:endParaRPr lang="ar-DZ" dirty="0" smtClean="0"/>
          </a:p>
          <a:p>
            <a:pPr algn="just"/>
            <a:r>
              <a:rPr lang="ar-DZ" dirty="0" smtClean="0"/>
              <a:t>* إبلاغ </a:t>
            </a:r>
            <a:r>
              <a:rPr lang="ar-DZ" dirty="0"/>
              <a:t>المستهلكين </a:t>
            </a:r>
            <a:r>
              <a:rPr lang="ar-DZ" dirty="0" smtClean="0"/>
              <a:t>بإنزال جديدة بنشر </a:t>
            </a:r>
            <a:r>
              <a:rPr lang="ar-DZ" dirty="0"/>
              <a:t>الرسالة الإعلانية </a:t>
            </a:r>
            <a:r>
              <a:rPr lang="ar-DZ" dirty="0" smtClean="0"/>
              <a:t>عنها </a:t>
            </a:r>
            <a:r>
              <a:rPr lang="ar-DZ" dirty="0"/>
              <a:t>في مجموعة الأخبار وتقديم </a:t>
            </a:r>
            <a:r>
              <a:rPr lang="ar-DZ" dirty="0" smtClean="0"/>
              <a:t> معلومات </a:t>
            </a:r>
            <a:r>
              <a:rPr lang="ar-DZ" dirty="0"/>
              <a:t>عن </a:t>
            </a:r>
            <a:r>
              <a:rPr lang="ar-DZ" dirty="0" smtClean="0"/>
              <a:t>خصائصها، مميزاتها، </a:t>
            </a:r>
            <a:r>
              <a:rPr lang="ar-DZ" dirty="0"/>
              <a:t>وكذا الخدمات التي </a:t>
            </a:r>
            <a:r>
              <a:rPr lang="ar-DZ" dirty="0" smtClean="0"/>
              <a:t>تصاحبها؛</a:t>
            </a:r>
            <a:endParaRPr lang="ar-DZ" dirty="0"/>
          </a:p>
          <a:p>
            <a:pPr algn="just"/>
            <a:r>
              <a:rPr lang="ar-DZ" dirty="0" smtClean="0"/>
              <a:t>* كسب </a:t>
            </a:r>
            <a:r>
              <a:rPr lang="ar-DZ" dirty="0"/>
              <a:t>الزبائن والاحتفاظ بهم </a:t>
            </a:r>
            <a:r>
              <a:rPr lang="ar-DZ" dirty="0" smtClean="0"/>
              <a:t>من </a:t>
            </a:r>
            <a:r>
              <a:rPr lang="ar-DZ" dirty="0"/>
              <a:t>خلال إدامة </a:t>
            </a:r>
            <a:r>
              <a:rPr lang="ar-DZ" dirty="0" smtClean="0"/>
              <a:t>العلاقة معهم </a:t>
            </a:r>
            <a:r>
              <a:rPr lang="ar-DZ" dirty="0"/>
              <a:t>وذلك عن طريق الاتصال </a:t>
            </a:r>
            <a:r>
              <a:rPr lang="ar-DZ" dirty="0" smtClean="0"/>
              <a:t>بهم </a:t>
            </a:r>
            <a:r>
              <a:rPr lang="ar-DZ" dirty="0"/>
              <a:t>وبث الرسالة </a:t>
            </a:r>
            <a:r>
              <a:rPr lang="ar-DZ" dirty="0" smtClean="0"/>
              <a:t> الإعلانية </a:t>
            </a:r>
            <a:r>
              <a:rPr lang="ar-DZ" dirty="0"/>
              <a:t>والتركيز على ما </a:t>
            </a:r>
            <a:r>
              <a:rPr lang="ar-DZ" dirty="0" smtClean="0"/>
              <a:t>يبحثون </a:t>
            </a:r>
            <a:r>
              <a:rPr lang="ar-DZ" dirty="0"/>
              <a:t>عنه بالاعتماد على مجموعة الأخبار والبريد الإلكتروني والمواقع التي</a:t>
            </a:r>
          </a:p>
          <a:p>
            <a:pPr algn="just"/>
            <a:r>
              <a:rPr lang="ar-DZ" dirty="0" smtClean="0"/>
              <a:t>يشتركون فيها؛</a:t>
            </a:r>
            <a:endParaRPr lang="ar-DZ" dirty="0"/>
          </a:p>
          <a:p>
            <a:pPr algn="just"/>
            <a:r>
              <a:rPr lang="ar-DZ" dirty="0" smtClean="0"/>
              <a:t>* تمكين </a:t>
            </a:r>
            <a:r>
              <a:rPr lang="ar-DZ" dirty="0"/>
              <a:t>المؤسسة من الصمود في وجه المنافسة بالتعرف على الرسالة الإعلانية للمنافس، محتواها، </a:t>
            </a:r>
            <a:r>
              <a:rPr lang="ar-DZ" dirty="0" smtClean="0"/>
              <a:t>سعتها</a:t>
            </a:r>
            <a:r>
              <a:rPr lang="ar-DZ" dirty="0"/>
              <a:t>، توجهاتها، وغيرها بالشكل الذي يعطيها معلومات كاملة عن الأنشطة الإعلانية للمنافسة؛</a:t>
            </a:r>
          </a:p>
          <a:p>
            <a:pPr algn="just"/>
            <a:r>
              <a:rPr lang="ar-DZ" dirty="0" smtClean="0"/>
              <a:t>* حجز </a:t>
            </a:r>
            <a:r>
              <a:rPr lang="ar-DZ" dirty="0"/>
              <a:t>موقع على الإنترنت على شكل ملفات خاصة للتعريف بالمؤسسة، مع القيام بتعريف </a:t>
            </a:r>
            <a:r>
              <a:rPr lang="ar-DZ" dirty="0" smtClean="0"/>
              <a:t>الأفراد </a:t>
            </a:r>
            <a:r>
              <a:rPr lang="ar-DZ" dirty="0"/>
              <a:t> </a:t>
            </a:r>
            <a:r>
              <a:rPr lang="ar-DZ" dirty="0" smtClean="0"/>
              <a:t>والمؤسسات </a:t>
            </a:r>
            <a:r>
              <a:rPr lang="ar-DZ" dirty="0"/>
              <a:t>الأخرى بعنوان الملف بواسطة أدوات </a:t>
            </a:r>
            <a:r>
              <a:rPr lang="ar-DZ" dirty="0" smtClean="0"/>
              <a:t>أخرى </a:t>
            </a:r>
            <a:r>
              <a:rPr lang="ar-DZ" dirty="0"/>
              <a:t>داخل شبكة الإنترنت أو بواسطة وسائل</a:t>
            </a:r>
          </a:p>
          <a:p>
            <a:pPr algn="just"/>
            <a:r>
              <a:rPr lang="ar-DZ" dirty="0" smtClean="0"/>
              <a:t>تقليدية (</a:t>
            </a:r>
            <a:r>
              <a:rPr lang="ar-DZ" dirty="0"/>
              <a:t>التلفزيون، </a:t>
            </a:r>
            <a:r>
              <a:rPr lang="ar-DZ" dirty="0" smtClean="0"/>
              <a:t>الراديو</a:t>
            </a:r>
            <a:r>
              <a:rPr lang="ar-DZ" dirty="0"/>
              <a:t>، الملصقات...إلخ</a:t>
            </a:r>
            <a:r>
              <a:rPr lang="ar-DZ" dirty="0" smtClean="0"/>
              <a:t>).</a:t>
            </a:r>
          </a:p>
          <a:p>
            <a:r>
              <a:rPr lang="ar-DZ" b="1" dirty="0"/>
              <a:t>كما للإنترنت فوائد أخرى منها:</a:t>
            </a:r>
          </a:p>
          <a:p>
            <a:pPr algn="just"/>
            <a:r>
              <a:rPr lang="ar-DZ" dirty="0" smtClean="0"/>
              <a:t>* تساهم </a:t>
            </a:r>
            <a:r>
              <a:rPr lang="ar-DZ" dirty="0"/>
              <a:t>أساليب الترويج على </a:t>
            </a:r>
            <a:r>
              <a:rPr lang="ar-DZ" dirty="0" smtClean="0"/>
              <a:t>الانترنت في </a:t>
            </a:r>
            <a:r>
              <a:rPr lang="ar-DZ" dirty="0"/>
              <a:t>تمكين المؤسسة من تجميع أكبر عدد ممكن من الأسماء في </a:t>
            </a:r>
            <a:r>
              <a:rPr lang="ar-DZ" dirty="0" smtClean="0"/>
              <a:t> قاعدة </a:t>
            </a:r>
            <a:r>
              <a:rPr lang="ar-DZ" dirty="0"/>
              <a:t>معطياتها الخاصة بالبريد الإلكتروني، ففي كل مرة </a:t>
            </a:r>
            <a:r>
              <a:rPr lang="ar-DZ" dirty="0" smtClean="0"/>
              <a:t>يرسل الزائر </a:t>
            </a:r>
            <a:r>
              <a:rPr lang="ar-DZ" dirty="0"/>
              <a:t>بريداً إلكترونياً إلى المؤسسة، تخزن معلوماته في قاعدة </a:t>
            </a:r>
            <a:r>
              <a:rPr lang="ar-DZ" dirty="0" smtClean="0"/>
              <a:t>بياناتها؛ لتستخدمها </a:t>
            </a:r>
            <a:r>
              <a:rPr lang="ar-DZ" dirty="0"/>
              <a:t>في إرسال رسائل الترويجية </a:t>
            </a:r>
            <a:r>
              <a:rPr lang="ar-DZ" dirty="0" smtClean="0"/>
              <a:t>مما </a:t>
            </a:r>
            <a:r>
              <a:rPr lang="ar-DZ" dirty="0"/>
              <a:t>يؤدي إلى بناء علاقات وطيدة </a:t>
            </a:r>
            <a:r>
              <a:rPr lang="ar-DZ" dirty="0" smtClean="0"/>
              <a:t>مع زبائنها؛</a:t>
            </a:r>
          </a:p>
          <a:p>
            <a:pPr algn="just"/>
            <a:r>
              <a:rPr lang="ar-DZ" dirty="0" smtClean="0"/>
              <a:t> * توفير </a:t>
            </a:r>
            <a:r>
              <a:rPr lang="ar-DZ" dirty="0"/>
              <a:t>المعلومات الغنية من حيث العمق والاتّساع وبسرعة فائقة داخل الموقع </a:t>
            </a:r>
            <a:r>
              <a:rPr lang="ar-DZ" dirty="0" smtClean="0"/>
              <a:t>الإلكتروني؛</a:t>
            </a:r>
            <a:endParaRPr lang="ar-DZ" dirty="0"/>
          </a:p>
          <a:p>
            <a:pPr algn="just"/>
            <a:r>
              <a:rPr lang="ar-DZ" dirty="0" smtClean="0"/>
              <a:t>* يساهم </a:t>
            </a:r>
            <a:r>
              <a:rPr lang="ar-DZ" dirty="0"/>
              <a:t>في زيادة رضا العميل وتحسين جودة الخدمة، </a:t>
            </a:r>
            <a:r>
              <a:rPr lang="ar-DZ" dirty="0" smtClean="0"/>
              <a:t>فالقدرات </a:t>
            </a:r>
            <a:r>
              <a:rPr lang="ar-DZ" dirty="0"/>
              <a:t>التفاعلية لهذا النشاط تتيح تغذية </a:t>
            </a:r>
            <a:r>
              <a:rPr lang="ar-DZ" dirty="0" smtClean="0"/>
              <a:t>عكسية </a:t>
            </a:r>
            <a:r>
              <a:rPr lang="ar-DZ" dirty="0"/>
              <a:t>وفورية باستقبال شكاوي العملاء </a:t>
            </a:r>
            <a:r>
              <a:rPr lang="ar-DZ" dirty="0" smtClean="0"/>
              <a:t>واقتراحاتهم </a:t>
            </a:r>
            <a:r>
              <a:rPr lang="ar-DZ" dirty="0"/>
              <a:t>عبر الإنترنت ومعالجتها بما يرضي </a:t>
            </a:r>
            <a:r>
              <a:rPr lang="ar-DZ" dirty="0" smtClean="0"/>
              <a:t>العميل؛</a:t>
            </a:r>
            <a:endParaRPr lang="ar-DZ" dirty="0"/>
          </a:p>
          <a:p>
            <a:pPr algn="just"/>
            <a:r>
              <a:rPr lang="ar-DZ" dirty="0" smtClean="0"/>
              <a:t>* توفير </a:t>
            </a:r>
            <a:r>
              <a:rPr lang="ar-DZ" dirty="0"/>
              <a:t>اتصال تفاعلي مباشر مما يتيح للمؤسسة الاستفادة من هذه </a:t>
            </a:r>
            <a:r>
              <a:rPr lang="ar-DZ" dirty="0" smtClean="0"/>
              <a:t>المميزات </a:t>
            </a:r>
            <a:r>
              <a:rPr lang="ar-DZ" dirty="0"/>
              <a:t>وللإجابة على </a:t>
            </a:r>
            <a:r>
              <a:rPr lang="ar-DZ" dirty="0" smtClean="0"/>
              <a:t>استفسارات </a:t>
            </a:r>
            <a:endParaRPr lang="ar-DZ" dirty="0"/>
          </a:p>
          <a:p>
            <a:pPr algn="just"/>
            <a:r>
              <a:rPr lang="ar-DZ" dirty="0" smtClean="0"/>
              <a:t> الزبائن </a:t>
            </a:r>
            <a:r>
              <a:rPr lang="ar-DZ" dirty="0"/>
              <a:t>بسرعة مما يؤدي إلى خدمة أفضل للزبائن </a:t>
            </a:r>
            <a:r>
              <a:rPr lang="ar-DZ" dirty="0" smtClean="0"/>
              <a:t>وتحقيق رضاهم</a:t>
            </a:r>
            <a:endParaRPr lang="ar-DZ" dirty="0">
              <a:solidFill>
                <a:srgbClr val="FF0000"/>
              </a:solidFill>
            </a:endParaRPr>
          </a:p>
        </p:txBody>
      </p:sp>
    </p:spTree>
    <p:extLst>
      <p:ext uri="{BB962C8B-B14F-4D97-AF65-F5344CB8AC3E}">
        <p14:creationId xmlns:p14="http://schemas.microsoft.com/office/powerpoint/2010/main" val="3854180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188640"/>
            <a:ext cx="8229600" cy="720080"/>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أدوات الترويج الالكتروني للخدمات</a:t>
            </a:r>
          </a:p>
        </p:txBody>
      </p:sp>
      <p:sp>
        <p:nvSpPr>
          <p:cNvPr id="2" name="Rectangle 1"/>
          <p:cNvSpPr/>
          <p:nvPr/>
        </p:nvSpPr>
        <p:spPr>
          <a:xfrm>
            <a:off x="683568" y="908720"/>
            <a:ext cx="7920880" cy="5355312"/>
          </a:xfrm>
          <a:prstGeom prst="rect">
            <a:avLst/>
          </a:prstGeom>
        </p:spPr>
        <p:txBody>
          <a:bodyPr wrap="square">
            <a:spAutoFit/>
          </a:bodyPr>
          <a:lstStyle/>
          <a:p>
            <a:pPr algn="just"/>
            <a:r>
              <a:rPr lang="ar-DZ" b="1" u="sng" dirty="0" smtClean="0"/>
              <a:t>أدوات </a:t>
            </a:r>
            <a:r>
              <a:rPr lang="ar-DZ" b="1" u="sng" dirty="0"/>
              <a:t>الترويج </a:t>
            </a:r>
            <a:r>
              <a:rPr lang="ar-DZ" b="1" u="sng" dirty="0" smtClean="0"/>
              <a:t>الالكتروني للخدمات: </a:t>
            </a:r>
          </a:p>
          <a:p>
            <a:pPr algn="just"/>
            <a:r>
              <a:rPr lang="ar-DZ" b="1" u="sng" dirty="0" smtClean="0"/>
              <a:t> </a:t>
            </a:r>
            <a:r>
              <a:rPr lang="ar-DZ" dirty="0" smtClean="0"/>
              <a:t>للترويج </a:t>
            </a:r>
            <a:r>
              <a:rPr lang="ar-DZ" dirty="0"/>
              <a:t>الالكتروني أدوات منها:-</a:t>
            </a:r>
          </a:p>
          <a:p>
            <a:r>
              <a:rPr lang="ar-DZ" dirty="0"/>
              <a:t>أ- </a:t>
            </a:r>
            <a:r>
              <a:rPr lang="ar-DZ" b="1" dirty="0"/>
              <a:t>الموقع </a:t>
            </a:r>
            <a:r>
              <a:rPr lang="ar-DZ" b="1" dirty="0" smtClean="0"/>
              <a:t>الالكتروني: </a:t>
            </a:r>
            <a:r>
              <a:rPr lang="ar-DZ" dirty="0" smtClean="0"/>
              <a:t>الموقع </a:t>
            </a:r>
            <a:r>
              <a:rPr lang="ar-DZ" dirty="0"/>
              <a:t>الالكتروني هو أداة ترويجية فاعلة للأعمال الالكترونية، لكن هذا الموقع يحتاج إلى ترويج أيضا حتى ينجح </a:t>
            </a:r>
            <a:r>
              <a:rPr lang="ar-DZ" dirty="0" smtClean="0"/>
              <a:t>في أداء </a:t>
            </a:r>
            <a:r>
              <a:rPr lang="ar-DZ" dirty="0"/>
              <a:t>وظائفه الترويجية ووظائفه التسويقية الأخرى بصورة فاعلة.</a:t>
            </a:r>
          </a:p>
          <a:p>
            <a:pPr algn="just"/>
            <a:r>
              <a:rPr lang="ar-DZ" dirty="0"/>
              <a:t>ب- </a:t>
            </a:r>
            <a:r>
              <a:rPr lang="ar-DZ" b="1" dirty="0"/>
              <a:t>الترويج من خلال الأشرطة </a:t>
            </a:r>
            <a:r>
              <a:rPr lang="ar-DZ" b="1" dirty="0" smtClean="0"/>
              <a:t>الإعلانية: </a:t>
            </a:r>
            <a:r>
              <a:rPr lang="ar-DZ" dirty="0" smtClean="0"/>
              <a:t>الشريط </a:t>
            </a:r>
            <a:r>
              <a:rPr lang="ar-DZ" dirty="0"/>
              <a:t>الاعلاني </a:t>
            </a:r>
            <a:r>
              <a:rPr lang="ar-DZ" dirty="0" smtClean="0"/>
              <a:t>أو</a:t>
            </a:r>
            <a:r>
              <a:rPr lang="fr-FR" dirty="0" smtClean="0"/>
              <a:t>Banner</a:t>
            </a:r>
            <a:r>
              <a:rPr lang="fr-FR" dirty="0"/>
              <a:t>) </a:t>
            </a:r>
            <a:r>
              <a:rPr lang="ar-DZ" dirty="0" smtClean="0"/>
              <a:t>) ويطلق </a:t>
            </a:r>
            <a:r>
              <a:rPr lang="ar-DZ" dirty="0"/>
              <a:t>أسلوب أو في شكل إعلانات منبثقة في الصفحة </a:t>
            </a:r>
            <a:r>
              <a:rPr lang="ar-DZ" dirty="0" smtClean="0"/>
              <a:t>الإخبارية وللدخول إليه يتم </a:t>
            </a:r>
            <a:r>
              <a:rPr lang="ar-DZ" dirty="0"/>
              <a:t>الضغط عليه للدخول إلي الإعلان أو الضغط على للخروج </a:t>
            </a:r>
            <a:r>
              <a:rPr lang="ar-DZ" dirty="0" smtClean="0"/>
              <a:t>منه؛ تزيد </a:t>
            </a:r>
            <a:r>
              <a:rPr lang="ar-DZ" dirty="0"/>
              <a:t>الأشرطة الإعلانية من </a:t>
            </a:r>
            <a:r>
              <a:rPr lang="ar-DZ" dirty="0" smtClean="0"/>
              <a:t>وعي الجمهور </a:t>
            </a:r>
            <a:r>
              <a:rPr lang="ar-DZ" dirty="0"/>
              <a:t>بالمنتج المعلن عنه، ومن ثم فهي وسيلة ذات قيمة في أية حملة ترويج </a:t>
            </a:r>
            <a:r>
              <a:rPr lang="ar-DZ" dirty="0" smtClean="0"/>
              <a:t>على الإنترنت</a:t>
            </a:r>
            <a:r>
              <a:rPr lang="ar-DZ" dirty="0"/>
              <a:t>.</a:t>
            </a:r>
          </a:p>
          <a:p>
            <a:pPr algn="just"/>
            <a:r>
              <a:rPr lang="ar-DZ" b="1" dirty="0"/>
              <a:t>مزايا الأشرطة الإعلانية:</a:t>
            </a:r>
          </a:p>
          <a:p>
            <a:pPr algn="just"/>
            <a:r>
              <a:rPr lang="ar-DZ" dirty="0"/>
              <a:t>- وضوح الرسالة </a:t>
            </a:r>
            <a:r>
              <a:rPr lang="ar-DZ" dirty="0" smtClean="0"/>
              <a:t>التسويقية؛</a:t>
            </a:r>
            <a:endParaRPr lang="ar-DZ" dirty="0"/>
          </a:p>
          <a:p>
            <a:pPr algn="just"/>
            <a:r>
              <a:rPr lang="ar-DZ" dirty="0"/>
              <a:t>- الاثارة </a:t>
            </a:r>
            <a:r>
              <a:rPr lang="ar-DZ" dirty="0" smtClean="0"/>
              <a:t>المرئية؛</a:t>
            </a:r>
            <a:endParaRPr lang="ar-DZ" dirty="0"/>
          </a:p>
          <a:p>
            <a:pPr algn="just"/>
            <a:r>
              <a:rPr lang="ar-DZ" dirty="0"/>
              <a:t>- خلق </a:t>
            </a:r>
            <a:r>
              <a:rPr lang="ar-DZ" dirty="0" smtClean="0"/>
              <a:t>الاثارة؛</a:t>
            </a:r>
            <a:endParaRPr lang="ar-DZ" dirty="0"/>
          </a:p>
          <a:p>
            <a:pPr marL="285750" indent="-285750" algn="just">
              <a:buFontTx/>
              <a:buChar char="-"/>
            </a:pPr>
            <a:r>
              <a:rPr lang="ar-DZ" dirty="0" smtClean="0"/>
              <a:t>الوسائط الغنية؛</a:t>
            </a:r>
          </a:p>
          <a:p>
            <a:r>
              <a:rPr lang="ar-DZ" dirty="0"/>
              <a:t>ج- </a:t>
            </a:r>
            <a:r>
              <a:rPr lang="ar-DZ" b="1" dirty="0"/>
              <a:t>الترويج من خلال أليات </a:t>
            </a:r>
            <a:r>
              <a:rPr lang="ar-DZ" b="1" dirty="0" smtClean="0"/>
              <a:t>البحث: </a:t>
            </a:r>
            <a:r>
              <a:rPr lang="ar-DZ" dirty="0" smtClean="0"/>
              <a:t>يتمثل </a:t>
            </a:r>
            <a:r>
              <a:rPr lang="ar-DZ" dirty="0"/>
              <a:t>هذا الأسلوب بعرض الروابط الخاصة بالكلمات الأساسية لعملية البحث المرتبطة بالمواقع الأخرى،</a:t>
            </a:r>
          </a:p>
          <a:p>
            <a:r>
              <a:rPr lang="ar-DZ" dirty="0"/>
              <a:t>د- </a:t>
            </a:r>
            <a:r>
              <a:rPr lang="ar-DZ" b="1" dirty="0"/>
              <a:t>الترويج عبر غرف الدردشة</a:t>
            </a:r>
            <a:r>
              <a:rPr lang="ar-DZ" b="1" dirty="0" smtClean="0"/>
              <a:t>: </a:t>
            </a:r>
            <a:r>
              <a:rPr lang="fr-FR" dirty="0" smtClean="0"/>
              <a:t> </a:t>
            </a:r>
            <a:r>
              <a:rPr lang="fr-FR" dirty="0" err="1"/>
              <a:t>Listserv</a:t>
            </a:r>
            <a:r>
              <a:rPr lang="fr-FR" dirty="0"/>
              <a:t> </a:t>
            </a:r>
            <a:r>
              <a:rPr lang="ar-DZ" dirty="0" smtClean="0"/>
              <a:t>و </a:t>
            </a:r>
            <a:r>
              <a:rPr lang="fr-FR" dirty="0" smtClean="0"/>
              <a:t>Newsgroups </a:t>
            </a:r>
            <a:r>
              <a:rPr lang="ar-DZ" dirty="0" smtClean="0"/>
              <a:t> و </a:t>
            </a:r>
            <a:r>
              <a:rPr lang="fr-FR" dirty="0"/>
              <a:t>Chat </a:t>
            </a:r>
            <a:r>
              <a:rPr lang="ar-DZ" dirty="0"/>
              <a:t>هي من الوسائل المتاحة للترويج على الإنترنت، </a:t>
            </a:r>
            <a:r>
              <a:rPr lang="ar-DZ" dirty="0" smtClean="0"/>
              <a:t>لكنها تتطلب </a:t>
            </a:r>
            <a:r>
              <a:rPr lang="ar-DZ" dirty="0"/>
              <a:t>مزيداً من الحرص في التعامل معها. ويمكن القول أن </a:t>
            </a:r>
            <a:r>
              <a:rPr lang="fr-FR" dirty="0" err="1"/>
              <a:t>Listserv</a:t>
            </a:r>
            <a:r>
              <a:rPr lang="fr-FR" dirty="0"/>
              <a:t> </a:t>
            </a:r>
            <a:r>
              <a:rPr lang="ar-DZ" dirty="0"/>
              <a:t>والمجموعات الإخبارية التي تهتم </a:t>
            </a:r>
            <a:r>
              <a:rPr lang="ar-DZ" dirty="0" smtClean="0"/>
              <a:t>بالموضوع وهي </a:t>
            </a:r>
            <a:r>
              <a:rPr lang="ar-DZ" dirty="0"/>
              <a:t>عبارة عن قوائم مراسلات غير تجارية تسمح لمستقبلي رسائل البريد الإليكتروني بإرسال هذه الرسائل </a:t>
            </a:r>
            <a:r>
              <a:rPr lang="ar-DZ" dirty="0" smtClean="0"/>
              <a:t>إلى مجموعة </a:t>
            </a:r>
            <a:r>
              <a:rPr lang="ar-DZ" dirty="0"/>
              <a:t>يرأسها في العادة عضو واحد.</a:t>
            </a:r>
            <a:endParaRPr lang="ar-DZ" dirty="0">
              <a:solidFill>
                <a:srgbClr val="FF0000"/>
              </a:solidFill>
            </a:endParaRPr>
          </a:p>
        </p:txBody>
      </p:sp>
    </p:spTree>
    <p:extLst>
      <p:ext uri="{BB962C8B-B14F-4D97-AF65-F5344CB8AC3E}">
        <p14:creationId xmlns:p14="http://schemas.microsoft.com/office/powerpoint/2010/main" val="271419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مكونات المزيج الترويجي عبر </a:t>
            </a:r>
            <a:r>
              <a:rPr lang="ar-DZ" sz="2400" dirty="0" smtClean="0"/>
              <a:t>الإنترنت</a:t>
            </a:r>
            <a:endParaRPr lang="ar-DZ" sz="2400" dirty="0"/>
          </a:p>
        </p:txBody>
      </p:sp>
      <p:sp>
        <p:nvSpPr>
          <p:cNvPr id="2" name="Rectangle 1"/>
          <p:cNvSpPr/>
          <p:nvPr/>
        </p:nvSpPr>
        <p:spPr>
          <a:xfrm>
            <a:off x="683568" y="1268760"/>
            <a:ext cx="7920880" cy="3970318"/>
          </a:xfrm>
          <a:prstGeom prst="rect">
            <a:avLst/>
          </a:prstGeom>
        </p:spPr>
        <p:txBody>
          <a:bodyPr wrap="square">
            <a:spAutoFit/>
          </a:bodyPr>
          <a:lstStyle/>
          <a:p>
            <a:pPr algn="just"/>
            <a:r>
              <a:rPr lang="ar-DZ" b="1" u="sng" dirty="0" smtClean="0"/>
              <a:t>مكونات </a:t>
            </a:r>
            <a:r>
              <a:rPr lang="ar-DZ" b="1" u="sng" dirty="0"/>
              <a:t>المزيج الترويجي عبر </a:t>
            </a:r>
            <a:r>
              <a:rPr lang="ar-DZ" b="1" u="sng" dirty="0" smtClean="0"/>
              <a:t>الإنترنت:</a:t>
            </a:r>
          </a:p>
          <a:p>
            <a:pPr algn="just"/>
            <a:r>
              <a:rPr lang="ar-DZ" dirty="0"/>
              <a:t>ويمكن </a:t>
            </a:r>
            <a:r>
              <a:rPr lang="ar-DZ" dirty="0" smtClean="0"/>
              <a:t>عرضها فيما </a:t>
            </a:r>
            <a:r>
              <a:rPr lang="ar-DZ" dirty="0"/>
              <a:t>يلي:</a:t>
            </a:r>
          </a:p>
          <a:p>
            <a:pPr algn="just"/>
            <a:r>
              <a:rPr lang="ar-DZ" b="1" dirty="0" smtClean="0"/>
              <a:t>1-الإعلان </a:t>
            </a:r>
            <a:r>
              <a:rPr lang="ar-DZ" b="1" dirty="0"/>
              <a:t>عبر الإنترنت: </a:t>
            </a:r>
            <a:endParaRPr lang="ar-DZ" b="1" dirty="0" smtClean="0"/>
          </a:p>
          <a:p>
            <a:pPr algn="just"/>
            <a:r>
              <a:rPr lang="ar-DZ" dirty="0" smtClean="0"/>
              <a:t>تزخر </a:t>
            </a:r>
            <a:r>
              <a:rPr lang="ar-DZ" dirty="0"/>
              <a:t>شبكة الإنترنت بالإعلانات على اختلاف أنواعها، فالإمكانيات الكبيرة </a:t>
            </a:r>
            <a:r>
              <a:rPr lang="ar-DZ" dirty="0" smtClean="0"/>
              <a:t>التي </a:t>
            </a:r>
            <a:r>
              <a:rPr lang="ar-DZ" dirty="0"/>
              <a:t>توفر الجهاز المعلن بشكل خاص تجعله من أكثر وسائل الترويج جاذبية </a:t>
            </a:r>
            <a:r>
              <a:rPr lang="ar-DZ" dirty="0" smtClean="0"/>
              <a:t>وحضورا، </a:t>
            </a:r>
            <a:r>
              <a:rPr lang="ar-DZ" dirty="0"/>
              <a:t>خصوصا إذا </a:t>
            </a:r>
            <a:r>
              <a:rPr lang="ar-DZ" dirty="0" smtClean="0"/>
              <a:t>ما أُحسن </a:t>
            </a:r>
            <a:r>
              <a:rPr lang="ar-DZ" dirty="0"/>
              <a:t>استخدامه وعرفت </a:t>
            </a:r>
            <a:r>
              <a:rPr lang="ar-DZ" dirty="0" smtClean="0"/>
              <a:t>أسراره وآلياته؛</a:t>
            </a:r>
          </a:p>
          <a:p>
            <a:pPr algn="just"/>
            <a:r>
              <a:rPr lang="ar-DZ" b="1" dirty="0" smtClean="0"/>
              <a:t>2- العلاقات </a:t>
            </a:r>
            <a:r>
              <a:rPr lang="ar-DZ" b="1" dirty="0"/>
              <a:t>العامة عبر الإنترنت: </a:t>
            </a:r>
            <a:endParaRPr lang="ar-DZ" b="1" dirty="0" smtClean="0"/>
          </a:p>
          <a:p>
            <a:pPr algn="just"/>
            <a:r>
              <a:rPr lang="ar-DZ" dirty="0" smtClean="0"/>
              <a:t>وفرت </a:t>
            </a:r>
            <a:r>
              <a:rPr lang="ar-DZ" dirty="0"/>
              <a:t>الإنترنت إمكانية الاتصال بأعداد كبيرة من </a:t>
            </a:r>
            <a:r>
              <a:rPr lang="ar-DZ" dirty="0" smtClean="0"/>
              <a:t>الأفراد</a:t>
            </a:r>
            <a:r>
              <a:rPr lang="ar-DZ" dirty="0"/>
              <a:t>، مما ساعد </a:t>
            </a:r>
            <a:r>
              <a:rPr lang="ar-DZ" dirty="0" smtClean="0"/>
              <a:t> إدارة </a:t>
            </a:r>
            <a:r>
              <a:rPr lang="ar-DZ" dirty="0"/>
              <a:t>التسويق على إيجاد علاقات متينة مع الزبائن وتنمية العلاقات العامة التي تعتبر أحد الأدوات </a:t>
            </a:r>
            <a:r>
              <a:rPr lang="ar-DZ" dirty="0" smtClean="0"/>
              <a:t>الفعلية التي </a:t>
            </a:r>
            <a:r>
              <a:rPr lang="ar-DZ" dirty="0"/>
              <a:t>تمكن المؤسسة من ترسيخ صورة جيدة عنها في ذهنية </a:t>
            </a:r>
            <a:r>
              <a:rPr lang="ar-DZ" dirty="0" smtClean="0"/>
              <a:t>الزائر؛</a:t>
            </a:r>
          </a:p>
          <a:p>
            <a:pPr algn="just"/>
            <a:r>
              <a:rPr lang="ar-DZ" b="1" dirty="0" smtClean="0"/>
              <a:t>3-</a:t>
            </a:r>
            <a:r>
              <a:rPr lang="ar-DZ" b="1" dirty="0"/>
              <a:t>البيع الشخصي عبر الإنترنت: </a:t>
            </a:r>
          </a:p>
          <a:p>
            <a:pPr algn="just"/>
            <a:r>
              <a:rPr lang="ar-DZ" dirty="0"/>
              <a:t>جعلت الإنترنت البيع الشخصي من الأمور الأكثر سهولة على المنتجين لتجاوز الوسطاء والبيع مباشرة للمستهلك(إعداد الطلب، إعداد ومهيأة المنتج، إرسال الوثائق)</a:t>
            </a:r>
          </a:p>
          <a:p>
            <a:pPr algn="just"/>
            <a:endParaRPr lang="ar-DZ" dirty="0"/>
          </a:p>
        </p:txBody>
      </p:sp>
    </p:spTree>
    <p:extLst>
      <p:ext uri="{BB962C8B-B14F-4D97-AF65-F5344CB8AC3E}">
        <p14:creationId xmlns:p14="http://schemas.microsoft.com/office/powerpoint/2010/main" val="3012284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مكونات المزيج الترويجي عبر الإنترنت</a:t>
            </a:r>
          </a:p>
        </p:txBody>
      </p:sp>
      <p:sp>
        <p:nvSpPr>
          <p:cNvPr id="2" name="Rectangle 1"/>
          <p:cNvSpPr/>
          <p:nvPr/>
        </p:nvSpPr>
        <p:spPr>
          <a:xfrm>
            <a:off x="683568" y="1268760"/>
            <a:ext cx="7920880" cy="3970318"/>
          </a:xfrm>
          <a:prstGeom prst="rect">
            <a:avLst/>
          </a:prstGeom>
        </p:spPr>
        <p:txBody>
          <a:bodyPr wrap="square">
            <a:spAutoFit/>
          </a:bodyPr>
          <a:lstStyle/>
          <a:p>
            <a:pPr algn="just"/>
            <a:r>
              <a:rPr lang="ar-DZ" b="1" dirty="0" smtClean="0"/>
              <a:t>4- التسويق </a:t>
            </a:r>
            <a:r>
              <a:rPr lang="ar-DZ" b="1" dirty="0"/>
              <a:t>المباشر عبر الإنترنت</a:t>
            </a:r>
            <a:r>
              <a:rPr lang="ar-DZ" b="1" dirty="0" smtClean="0"/>
              <a:t>:</a:t>
            </a:r>
          </a:p>
          <a:p>
            <a:pPr algn="just"/>
            <a:r>
              <a:rPr lang="ar-DZ" b="1" dirty="0" smtClean="0"/>
              <a:t> </a:t>
            </a:r>
            <a:r>
              <a:rPr lang="ar-DZ" dirty="0"/>
              <a:t>يوفر على الإنترنت إمكانيات هائلة لتقديم خدمات مفصلة على </a:t>
            </a:r>
            <a:r>
              <a:rPr lang="ar-DZ" dirty="0" smtClean="0"/>
              <a:t>مقاس </a:t>
            </a:r>
            <a:r>
              <a:rPr lang="ar-DZ" dirty="0"/>
              <a:t>المستهلكين والمنتفعين علاوة على دوره في شحن الرسائل الموجهة إلى الجمهور </a:t>
            </a:r>
            <a:r>
              <a:rPr lang="ar-DZ" dirty="0" smtClean="0"/>
              <a:t>المستهدف، وهو يستخدم </a:t>
            </a:r>
            <a:r>
              <a:rPr lang="ar-DZ" dirty="0"/>
              <a:t>قواعد معطيات تسمح بترتيب المعلومات الخاصة بالزبائن، كما يستخدم مختلف تقنيات </a:t>
            </a:r>
            <a:r>
              <a:rPr lang="ar-DZ" dirty="0" smtClean="0"/>
              <a:t>الاتصال </a:t>
            </a:r>
            <a:r>
              <a:rPr lang="ar-DZ" dirty="0"/>
              <a:t>لضمان الاستجابة المباشرة مع الفئة </a:t>
            </a:r>
            <a:r>
              <a:rPr lang="ar-DZ" dirty="0" smtClean="0"/>
              <a:t>المستهدفة؛</a:t>
            </a:r>
            <a:endParaRPr lang="ar-DZ" dirty="0"/>
          </a:p>
          <a:p>
            <a:pPr algn="just"/>
            <a:r>
              <a:rPr lang="ar-DZ" b="1" dirty="0" smtClean="0"/>
              <a:t>5- </a:t>
            </a:r>
            <a:r>
              <a:rPr lang="ar-DZ" b="1" dirty="0"/>
              <a:t>تنشيط المبيعات عبر الإنترنت: </a:t>
            </a:r>
          </a:p>
          <a:p>
            <a:pPr algn="just"/>
            <a:r>
              <a:rPr lang="ar-DZ" dirty="0"/>
              <a:t>تتضمن نشاطات ترويج المبيعات </a:t>
            </a:r>
            <a:r>
              <a:rPr lang="ar-DZ" dirty="0" err="1"/>
              <a:t>الكوبونات</a:t>
            </a:r>
            <a:r>
              <a:rPr lang="ar-DZ" dirty="0"/>
              <a:t> الخدمات والمسابقات والهدايا وغيرها، وهي تستخدم على نطاق واسع عبر الإنترنت، وتتضاعف أهمية تنشيط المبيعات على الخط عندما يتزامن مع الإعلان عبر الإنترنت وربما لهذا السبب بالذات تلجأ معظم المؤسسات إلى المزاوجة ما بين هذين الأسلوبين المبتكرين في مسعاها الترويجي لاستقطاب أكبر عدد ممكن من الزائرين لمواقعهم الشبكية، وتعتبر الإنترنت قناة فعالة يتم من خلالها توصيل كل ما يتعلق بتنشيط المبيعات إلى الجماهير المستهدفة وغالبا ما تقدم المؤسسات هدايا رمزية لزائري مواقعها تشجيعاً لهم على زيارة الموقع والاستفسار أو طلب المعلومات، وتوجد مواقع تجري مباريات بين الزائرين وتقدم للفائزين هدايا فورية؛</a:t>
            </a:r>
          </a:p>
          <a:p>
            <a:pPr algn="just"/>
            <a:endParaRPr lang="ar-DZ" b="1" dirty="0" smtClean="0"/>
          </a:p>
          <a:p>
            <a:pPr algn="just"/>
            <a:endParaRPr lang="ar-DZ" dirty="0"/>
          </a:p>
        </p:txBody>
      </p:sp>
    </p:spTree>
    <p:extLst>
      <p:ext uri="{BB962C8B-B14F-4D97-AF65-F5344CB8AC3E}">
        <p14:creationId xmlns:p14="http://schemas.microsoft.com/office/powerpoint/2010/main" val="688836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مميزات الترويج الإلكتروني </a:t>
            </a:r>
            <a:r>
              <a:rPr lang="ar-DZ" sz="2400" dirty="0" smtClean="0"/>
              <a:t>للخدمات</a:t>
            </a:r>
            <a:endParaRPr lang="ar-DZ" sz="2400" dirty="0"/>
          </a:p>
        </p:txBody>
      </p:sp>
      <p:sp>
        <p:nvSpPr>
          <p:cNvPr id="2" name="Rectangle 1"/>
          <p:cNvSpPr/>
          <p:nvPr/>
        </p:nvSpPr>
        <p:spPr>
          <a:xfrm>
            <a:off x="683568" y="1268760"/>
            <a:ext cx="7920880" cy="4247317"/>
          </a:xfrm>
          <a:prstGeom prst="rect">
            <a:avLst/>
          </a:prstGeom>
        </p:spPr>
        <p:txBody>
          <a:bodyPr wrap="square">
            <a:spAutoFit/>
          </a:bodyPr>
          <a:lstStyle/>
          <a:p>
            <a:pPr algn="just"/>
            <a:r>
              <a:rPr lang="ar-DZ" b="1" u="sng" dirty="0" smtClean="0"/>
              <a:t>مميزات الترويج الإلكتروني للخدمات:</a:t>
            </a:r>
            <a:endParaRPr lang="ar-DZ" b="1" u="sng" dirty="0"/>
          </a:p>
          <a:p>
            <a:pPr algn="just"/>
            <a:r>
              <a:rPr lang="ar-DZ" dirty="0" smtClean="0"/>
              <a:t>هناك </a:t>
            </a:r>
            <a:r>
              <a:rPr lang="ar-DZ" dirty="0"/>
              <a:t>العديد من الخصائص التي تميز </a:t>
            </a:r>
            <a:r>
              <a:rPr lang="ar-DZ" dirty="0" smtClean="0"/>
              <a:t>الترويج الالكتروني عن الترويج التقليدي نذكر منها:</a:t>
            </a:r>
          </a:p>
          <a:p>
            <a:pPr algn="just"/>
            <a:r>
              <a:rPr lang="ar-DZ" dirty="0"/>
              <a:t>أ - قلة تكاليف الحملة الترويجية الإلكترونية والتي قد تقل عن 50 % من تكاليف الحملة الإعلانية </a:t>
            </a:r>
            <a:r>
              <a:rPr lang="ar-DZ" dirty="0" smtClean="0"/>
              <a:t>بالطرق التقليدية </a:t>
            </a:r>
            <a:r>
              <a:rPr lang="ar-DZ" dirty="0"/>
              <a:t>.</a:t>
            </a:r>
          </a:p>
          <a:p>
            <a:pPr algn="just"/>
            <a:r>
              <a:rPr lang="ar-DZ" dirty="0"/>
              <a:t>ب - سرعة </a:t>
            </a:r>
            <a:r>
              <a:rPr lang="ar-DZ" dirty="0" smtClean="0"/>
              <a:t>الانتشار </a:t>
            </a:r>
            <a:r>
              <a:rPr lang="ar-DZ" dirty="0"/>
              <a:t>و</a:t>
            </a:r>
            <a:r>
              <a:rPr lang="ar-DZ" dirty="0" smtClean="0"/>
              <a:t>الوصول إلى </a:t>
            </a:r>
            <a:r>
              <a:rPr lang="ar-DZ" dirty="0"/>
              <a:t>أعداد كبيرة من العملاء المستخدمين والتي تصل إلي الملايين وفي </a:t>
            </a:r>
            <a:r>
              <a:rPr lang="ar-DZ" dirty="0" smtClean="0"/>
              <a:t>أوقات قصيرة </a:t>
            </a:r>
            <a:r>
              <a:rPr lang="ar-DZ" dirty="0"/>
              <a:t>مقارنة بغيرها من الطرق الدعائية .</a:t>
            </a:r>
          </a:p>
          <a:p>
            <a:pPr algn="just"/>
            <a:r>
              <a:rPr lang="ar-DZ" dirty="0"/>
              <a:t>ج - إمكانية التفاعل الفوري مع الإعلان حيث يمكن للمشاهد للإعلان الإلكتروني التوصل إلي كافة المعلومات</a:t>
            </a:r>
          </a:p>
          <a:p>
            <a:pPr algn="just"/>
            <a:r>
              <a:rPr lang="ar-DZ" dirty="0"/>
              <a:t>التي يحتاجها عن المنتج ويرسل معلوماته علي موقع المنتج ليتم الاتصال به، أو حتي القدرة علي شراء السلعة </a:t>
            </a:r>
            <a:r>
              <a:rPr lang="ar-DZ" dirty="0" smtClean="0"/>
              <a:t>فورا وذلك </a:t>
            </a:r>
            <a:r>
              <a:rPr lang="ar-DZ" dirty="0"/>
              <a:t>يحقق الفعالية الإعلانية بشكل أكبر عن الطرق التقليدية للإعلان .</a:t>
            </a:r>
          </a:p>
          <a:p>
            <a:pPr algn="just"/>
            <a:r>
              <a:rPr lang="ar-DZ" dirty="0"/>
              <a:t>د - دقة قياس فاعلية الحملة الإلكترونية أكثر من غيرها .</a:t>
            </a:r>
          </a:p>
          <a:p>
            <a:pPr algn="just"/>
            <a:r>
              <a:rPr lang="ar-DZ" dirty="0"/>
              <a:t>ه - إمكانية توجيهها إلي الشريحة المستهدفة بطرق أكثر دقة .</a:t>
            </a:r>
          </a:p>
          <a:p>
            <a:pPr algn="just"/>
            <a:r>
              <a:rPr lang="ar-DZ" dirty="0"/>
              <a:t>و - إمكانية استخدام الوسائط المتعددة كالصور المتحركة والأصوات المصاحبة للإعلان .</a:t>
            </a:r>
          </a:p>
          <a:p>
            <a:pPr algn="just"/>
            <a:r>
              <a:rPr lang="ar-DZ" dirty="0"/>
              <a:t>ز - المرونة في سحب أو تغيير الإعلان بسهولة من علي المواقع الإلكترونية حتى بعد بدء الحملة الإعلانية .</a:t>
            </a:r>
          </a:p>
          <a:p>
            <a:pPr algn="just"/>
            <a:r>
              <a:rPr lang="ar-DZ" dirty="0"/>
              <a:t>ح - التحكم بالبرنامج الزمني للحملة الدعائية من حيث ظهور وقت معين من اليوم أو وفق أيام محددة </a:t>
            </a:r>
            <a:r>
              <a:rPr lang="ar-DZ" dirty="0" smtClean="0"/>
              <a:t>من الأسبوع </a:t>
            </a:r>
            <a:r>
              <a:rPr lang="ar-DZ" dirty="0"/>
              <a:t>.</a:t>
            </a:r>
          </a:p>
        </p:txBody>
      </p:sp>
    </p:spTree>
    <p:extLst>
      <p:ext uri="{BB962C8B-B14F-4D97-AF65-F5344CB8AC3E}">
        <p14:creationId xmlns:p14="http://schemas.microsoft.com/office/powerpoint/2010/main" val="769993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1581</TotalTime>
  <Words>1474</Words>
  <Application>Microsoft Office PowerPoint</Application>
  <PresentationFormat>Affichage à l'écran (4:3)</PresentationFormat>
  <Paragraphs>79</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NewsPrint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1</cp:lastModifiedBy>
  <cp:revision>164</cp:revision>
  <dcterms:created xsi:type="dcterms:W3CDTF">2012-10-12T12:13:09Z</dcterms:created>
  <dcterms:modified xsi:type="dcterms:W3CDTF">2024-05-04T13:17:12Z</dcterms:modified>
</cp:coreProperties>
</file>