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75" r:id="rId7"/>
    <p:sldId id="276" r:id="rId8"/>
    <p:sldId id="277" r:id="rId9"/>
    <p:sldId id="278" r:id="rId10"/>
    <p:sldId id="279" r:id="rId11"/>
    <p:sldId id="257" r:id="rId12"/>
    <p:sldId id="280" r:id="rId13"/>
    <p:sldId id="281" r:id="rId14"/>
    <p:sldId id="267" r:id="rId15"/>
    <p:sldId id="269" r:id="rId16"/>
    <p:sldId id="316" r:id="rId17"/>
    <p:sldId id="266" r:id="rId18"/>
    <p:sldId id="268" r:id="rId19"/>
    <p:sldId id="261" r:id="rId20"/>
    <p:sldId id="317" r:id="rId21"/>
    <p:sldId id="262" r:id="rId22"/>
    <p:sldId id="285" r:id="rId23"/>
    <p:sldId id="327" r:id="rId24"/>
    <p:sldId id="326" r:id="rId25"/>
    <p:sldId id="286" r:id="rId26"/>
    <p:sldId id="288" r:id="rId27"/>
    <p:sldId id="258" r:id="rId28"/>
    <p:sldId id="259"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587" autoAdjust="0"/>
  </p:normalViewPr>
  <p:slideViewPr>
    <p:cSldViewPr>
      <p:cViewPr>
        <p:scale>
          <a:sx n="95" d="100"/>
          <a:sy n="95" d="100"/>
        </p:scale>
        <p:origin x="-432" y="120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0AB9865-F5C9-4A2E-843D-44F3FE04C2E3}" type="datetimeFigureOut">
              <a:rPr lang="fr-FR" smtClean="0"/>
              <a:pPr/>
              <a:t>23/10/2021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8FEF4C-32BD-4759-A1C2-9DA69F1E658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AB9865-F5C9-4A2E-843D-44F3FE04C2E3}" type="datetimeFigureOut">
              <a:rPr lang="fr-FR" smtClean="0"/>
              <a:pPr/>
              <a:t>23/10/2021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8FEF4C-32BD-4759-A1C2-9DA69F1E658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AB9865-F5C9-4A2E-843D-44F3FE04C2E3}" type="datetimeFigureOut">
              <a:rPr lang="fr-FR" smtClean="0"/>
              <a:pPr/>
              <a:t>23/10/2021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8FEF4C-32BD-4759-A1C2-9DA69F1E658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AB9865-F5C9-4A2E-843D-44F3FE04C2E3}" type="datetimeFigureOut">
              <a:rPr lang="fr-FR" smtClean="0"/>
              <a:pPr/>
              <a:t>23/10/2021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8FEF4C-32BD-4759-A1C2-9DA69F1E658A}"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0AB9865-F5C9-4A2E-843D-44F3FE04C2E3}" type="datetimeFigureOut">
              <a:rPr lang="fr-FR" smtClean="0"/>
              <a:pPr/>
              <a:t>23/10/2021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8FEF4C-32BD-4759-A1C2-9DA69F1E658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0AB9865-F5C9-4A2E-843D-44F3FE04C2E3}" type="datetimeFigureOut">
              <a:rPr lang="fr-FR" smtClean="0"/>
              <a:pPr/>
              <a:t>23/10/2021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8FEF4C-32BD-4759-A1C2-9DA69F1E658A}"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0AB9865-F5C9-4A2E-843D-44F3FE04C2E3}" type="datetimeFigureOut">
              <a:rPr lang="fr-FR" smtClean="0"/>
              <a:pPr/>
              <a:t>23/10/2021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58FEF4C-32BD-4759-A1C2-9DA69F1E658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0AB9865-F5C9-4A2E-843D-44F3FE04C2E3}" type="datetimeFigureOut">
              <a:rPr lang="fr-FR" smtClean="0"/>
              <a:pPr/>
              <a:t>23/10/2021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58FEF4C-32BD-4759-A1C2-9DA69F1E658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AB9865-F5C9-4A2E-843D-44F3FE04C2E3}" type="datetimeFigureOut">
              <a:rPr lang="fr-FR" smtClean="0"/>
              <a:pPr/>
              <a:t>23/10/2021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58FEF4C-32BD-4759-A1C2-9DA69F1E658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0AB9865-F5C9-4A2E-843D-44F3FE04C2E3}" type="datetimeFigureOut">
              <a:rPr lang="fr-FR" smtClean="0"/>
              <a:pPr/>
              <a:t>23/10/2021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8FEF4C-32BD-4759-A1C2-9DA69F1E658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0AB9865-F5C9-4A2E-843D-44F3FE04C2E3}" type="datetimeFigureOut">
              <a:rPr lang="fr-FR" smtClean="0"/>
              <a:pPr/>
              <a:t>23/10/2021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8FEF4C-32BD-4759-A1C2-9DA69F1E658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B9865-F5C9-4A2E-843D-44F3FE04C2E3}" type="datetimeFigureOut">
              <a:rPr lang="fr-FR" smtClean="0"/>
              <a:pPr/>
              <a:t>23/10/2021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FEF4C-32BD-4759-A1C2-9DA69F1E658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blintl.com/products/8466" TargetMode="External"/><Relationship Id="rId2" Type="http://schemas.openxmlformats.org/officeDocument/2006/relationships/hyperlink" Target="https://www.mblintl.com/products/pm036"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mblintl.com/products/8469"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052736"/>
            <a:ext cx="7772400" cy="1470025"/>
          </a:xfrm>
        </p:spPr>
        <p:txBody>
          <a:bodyPr/>
          <a:lstStyle/>
          <a:p>
            <a:r>
              <a:rPr lang="fr-FR" dirty="0" smtClean="0"/>
              <a:t>Marquage des anticorps et des antigènes</a:t>
            </a:r>
            <a:endParaRPr lang="fr-FR" dirty="0"/>
          </a:p>
        </p:txBody>
      </p:sp>
      <p:sp>
        <p:nvSpPr>
          <p:cNvPr id="3" name="Sous-titre 2"/>
          <p:cNvSpPr>
            <a:spLocks noGrp="1"/>
          </p:cNvSpPr>
          <p:nvPr>
            <p:ph type="subTitle" idx="1"/>
          </p:nvPr>
        </p:nvSpPr>
        <p:spPr/>
        <p:txBody>
          <a:bodyPr/>
          <a:lstStyle/>
          <a:p>
            <a:endParaRPr lang="fr-FR" dirty="0"/>
          </a:p>
        </p:txBody>
      </p:sp>
      <p:pic>
        <p:nvPicPr>
          <p:cNvPr id="24578" name="Picture 2" descr="https://www.thermofisher.com/content/dam/LifeTech/Images/integration/Antibody-Labeling.jpg"/>
          <p:cNvPicPr>
            <a:picLocks noChangeAspect="1" noChangeArrowheads="1"/>
          </p:cNvPicPr>
          <p:nvPr/>
        </p:nvPicPr>
        <p:blipFill>
          <a:blip r:embed="rId2" cstate="print"/>
          <a:srcRect/>
          <a:stretch>
            <a:fillRect/>
          </a:stretch>
        </p:blipFill>
        <p:spPr bwMode="auto">
          <a:xfrm>
            <a:off x="1187624" y="3861048"/>
            <a:ext cx="4476750" cy="1905000"/>
          </a:xfrm>
          <a:prstGeom prst="rect">
            <a:avLst/>
          </a:prstGeom>
          <a:noFill/>
        </p:spPr>
      </p:pic>
      <p:pic>
        <p:nvPicPr>
          <p:cNvPr id="24579" name="Picture 3"/>
          <p:cNvPicPr>
            <a:picLocks noChangeAspect="1" noChangeArrowheads="1"/>
          </p:cNvPicPr>
          <p:nvPr/>
        </p:nvPicPr>
        <p:blipFill>
          <a:blip r:embed="rId3" cstate="print"/>
          <a:srcRect/>
          <a:stretch>
            <a:fillRect/>
          </a:stretch>
        </p:blipFill>
        <p:spPr bwMode="auto">
          <a:xfrm>
            <a:off x="5940152" y="2708920"/>
            <a:ext cx="2190750" cy="952500"/>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5940152" y="3789040"/>
            <a:ext cx="2190750" cy="952500"/>
          </a:xfrm>
          <a:prstGeom prst="rect">
            <a:avLst/>
          </a:prstGeom>
          <a:noFill/>
          <a:ln w="9525">
            <a:noFill/>
            <a:miter lim="800000"/>
            <a:headEnd/>
            <a:tailEnd/>
          </a:ln>
        </p:spPr>
      </p:pic>
      <p:pic>
        <p:nvPicPr>
          <p:cNvPr id="24581" name="Picture 5"/>
          <p:cNvPicPr>
            <a:picLocks noChangeAspect="1" noChangeArrowheads="1"/>
          </p:cNvPicPr>
          <p:nvPr/>
        </p:nvPicPr>
        <p:blipFill>
          <a:blip r:embed="rId5" cstate="print"/>
          <a:srcRect/>
          <a:stretch>
            <a:fillRect/>
          </a:stretch>
        </p:blipFill>
        <p:spPr bwMode="auto">
          <a:xfrm>
            <a:off x="5940152" y="4869160"/>
            <a:ext cx="2190750" cy="952500"/>
          </a:xfrm>
          <a:prstGeom prst="rect">
            <a:avLst/>
          </a:prstGeom>
          <a:noFill/>
          <a:ln w="9525">
            <a:noFill/>
            <a:miter lim="800000"/>
            <a:headEnd/>
            <a:tailEnd/>
          </a:ln>
        </p:spPr>
      </p:pic>
      <p:sp>
        <p:nvSpPr>
          <p:cNvPr id="9" name="ZoneTexte 8"/>
          <p:cNvSpPr txBox="1"/>
          <p:nvPr/>
        </p:nvSpPr>
        <p:spPr>
          <a:xfrm>
            <a:off x="755576" y="2564904"/>
            <a:ext cx="3384376" cy="923330"/>
          </a:xfrm>
          <a:prstGeom prst="rect">
            <a:avLst/>
          </a:prstGeom>
          <a:noFill/>
        </p:spPr>
        <p:txBody>
          <a:bodyPr wrap="square" rtlCol="0">
            <a:spAutoFit/>
          </a:bodyPr>
          <a:lstStyle/>
          <a:p>
            <a:r>
              <a:rPr lang="fr-FR" dirty="0" smtClean="0"/>
              <a:t>Cours Master 2 Biochimie Appliquée.</a:t>
            </a:r>
          </a:p>
          <a:p>
            <a:r>
              <a:rPr lang="fr-FR" dirty="0" smtClean="0"/>
              <a:t>Université de M’</a:t>
            </a:r>
            <a:r>
              <a:rPr lang="fr-FR" dirty="0" err="1" smtClean="0"/>
              <a:t>sila</a:t>
            </a:r>
            <a:endParaRPr lang="fr-FR" dirty="0"/>
          </a:p>
        </p:txBody>
      </p:sp>
      <p:pic>
        <p:nvPicPr>
          <p:cNvPr id="51202" name="Picture 2" descr="UniversitÃ© Mohamed BOUDIAF -M'Sila"/>
          <p:cNvPicPr>
            <a:picLocks noChangeAspect="1" noChangeArrowheads="1"/>
          </p:cNvPicPr>
          <p:nvPr/>
        </p:nvPicPr>
        <p:blipFill>
          <a:blip r:embed="rId6" cstate="print"/>
          <a:srcRect l="82191" r="3496"/>
          <a:stretch>
            <a:fillRect/>
          </a:stretch>
        </p:blipFill>
        <p:spPr bwMode="auto">
          <a:xfrm>
            <a:off x="7956376" y="44624"/>
            <a:ext cx="1080120" cy="11967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Or </a:t>
            </a:r>
            <a:r>
              <a:rPr lang="fr-FR" b="1" dirty="0" smtClean="0"/>
              <a:t>colloïdal</a:t>
            </a:r>
            <a:endParaRPr lang="fr-FR" dirty="0"/>
          </a:p>
        </p:txBody>
      </p:sp>
      <p:sp>
        <p:nvSpPr>
          <p:cNvPr id="3" name="Espace réservé du contenu 2"/>
          <p:cNvSpPr>
            <a:spLocks noGrp="1"/>
          </p:cNvSpPr>
          <p:nvPr>
            <p:ph idx="1"/>
          </p:nvPr>
        </p:nvSpPr>
        <p:spPr>
          <a:xfrm>
            <a:off x="457200" y="1340768"/>
            <a:ext cx="8229600" cy="4785395"/>
          </a:xfrm>
        </p:spPr>
        <p:txBody>
          <a:bodyPr>
            <a:normAutofit/>
          </a:bodyPr>
          <a:lstStyle/>
          <a:p>
            <a:r>
              <a:rPr lang="fr-FR" sz="1800" dirty="0"/>
              <a:t>Les anticorps marqués à l'or sont utilisés en microscopie </a:t>
            </a:r>
            <a:r>
              <a:rPr lang="fr-FR" sz="1800" dirty="0" err="1"/>
              <a:t>immunoélectronique</a:t>
            </a:r>
            <a:r>
              <a:rPr lang="fr-FR" sz="1800" dirty="0"/>
              <a:t>. Cette méthode est très sensible et le signal ne s'estompe pas comme dans le marquage fluorescent et le marquage enzymatique.</a:t>
            </a:r>
          </a:p>
        </p:txBody>
      </p:sp>
      <p:pic>
        <p:nvPicPr>
          <p:cNvPr id="20482" name="Picture 2"/>
          <p:cNvPicPr>
            <a:picLocks noChangeAspect="1" noChangeArrowheads="1"/>
          </p:cNvPicPr>
          <p:nvPr/>
        </p:nvPicPr>
        <p:blipFill>
          <a:blip r:embed="rId2" cstate="print"/>
          <a:srcRect/>
          <a:stretch>
            <a:fillRect/>
          </a:stretch>
        </p:blipFill>
        <p:spPr bwMode="auto">
          <a:xfrm>
            <a:off x="611560" y="2564904"/>
            <a:ext cx="81534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Structure des anticorps et sites de modification</a:t>
            </a:r>
          </a:p>
        </p:txBody>
      </p:sp>
      <p:sp>
        <p:nvSpPr>
          <p:cNvPr id="3" name="Espace réservé du contenu 2"/>
          <p:cNvSpPr>
            <a:spLocks noGrp="1"/>
          </p:cNvSpPr>
          <p:nvPr>
            <p:ph idx="1"/>
          </p:nvPr>
        </p:nvSpPr>
        <p:spPr/>
        <p:txBody>
          <a:bodyPr>
            <a:normAutofit fontScale="62500" lnSpcReduction="20000"/>
          </a:bodyPr>
          <a:lstStyle/>
          <a:p>
            <a:r>
              <a:rPr lang="fr-FR" dirty="0" smtClean="0"/>
              <a:t>Comprendre les groupes fonctionnels disponibles sur un anticorps est la clé pour choisir la meilleure méthode de modification, que ce soit pour le marquage, la réticulation ou l’immobilisation covalente. La plupart des stratégies de marquage d'anticorps utilisent l'une des trois cibles suivantes:</a:t>
            </a:r>
          </a:p>
          <a:p>
            <a:r>
              <a:rPr lang="fr-FR" b="1" dirty="0" smtClean="0"/>
              <a:t>Amines primaires (–NH2):</a:t>
            </a:r>
            <a:r>
              <a:rPr lang="fr-FR" dirty="0" smtClean="0"/>
              <a:t>  elles se trouvent sur les résidus de lysine et sur l'extrémité N-terminale de chaque chaîne polypeptidique. Ils sont nombreux et répartis sur l’ensemble de l’anticorps.</a:t>
            </a:r>
          </a:p>
          <a:p>
            <a:r>
              <a:rPr lang="fr-FR" b="1" dirty="0" smtClean="0"/>
              <a:t>Les groupes </a:t>
            </a:r>
            <a:r>
              <a:rPr lang="fr-FR" b="1" dirty="0" err="1" smtClean="0"/>
              <a:t>sulfhydryle</a:t>
            </a:r>
            <a:r>
              <a:rPr lang="fr-FR" b="1" dirty="0" smtClean="0"/>
              <a:t> (-SH):</a:t>
            </a:r>
            <a:r>
              <a:rPr lang="fr-FR" dirty="0" smtClean="0"/>
              <a:t>  ils apparaissent sur les résidus de cystéine et se présentent sous forme de liaisons disulfure qui stabilisent la structure de la molécule entière. Les disulfures des régions charnières peuvent être réduits de manière sélective afin de rendre les </a:t>
            </a:r>
            <a:r>
              <a:rPr lang="fr-FR" dirty="0" err="1" smtClean="0"/>
              <a:t>sulfhydryles</a:t>
            </a:r>
            <a:r>
              <a:rPr lang="fr-FR" dirty="0" smtClean="0"/>
              <a:t> libres disponibles pour un marquage ciblé.</a:t>
            </a:r>
          </a:p>
          <a:p>
            <a:r>
              <a:rPr lang="fr-FR" b="1" dirty="0" smtClean="0"/>
              <a:t>Glucides (sucres): la</a:t>
            </a:r>
            <a:r>
              <a:rPr lang="fr-FR" dirty="0" smtClean="0"/>
              <a:t>  </a:t>
            </a:r>
            <a:r>
              <a:rPr lang="fr-FR" dirty="0" err="1" smtClean="0"/>
              <a:t>glycosylation</a:t>
            </a:r>
            <a:r>
              <a:rPr lang="fr-FR" dirty="0" smtClean="0"/>
              <a:t> se produit principalement dans la région </a:t>
            </a:r>
            <a:r>
              <a:rPr lang="fr-FR" dirty="0" err="1" smtClean="0"/>
              <a:t>Fc</a:t>
            </a:r>
            <a:r>
              <a:rPr lang="fr-FR" dirty="0" smtClean="0"/>
              <a:t> des anticorps (</a:t>
            </a:r>
            <a:r>
              <a:rPr lang="fr-FR" dirty="0" err="1" smtClean="0"/>
              <a:t>IgG</a:t>
            </a:r>
            <a:r>
              <a:rPr lang="fr-FR" dirty="0" smtClean="0"/>
              <a:t>). Les sucres des composants de ces fractions polysaccharidiques contenant des cis-diols peuvent être oxydés pour créer des aldéhydes actifs (-CHO) destinés au couplage.</a:t>
            </a:r>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descr="Image associÃ©e"/>
          <p:cNvPicPr>
            <a:picLocks noChangeAspect="1" noChangeArrowheads="1"/>
          </p:cNvPicPr>
          <p:nvPr/>
        </p:nvPicPr>
        <p:blipFill>
          <a:blip r:embed="rId2" cstate="print"/>
          <a:srcRect/>
          <a:stretch>
            <a:fillRect/>
          </a:stretch>
        </p:blipFill>
        <p:spPr bwMode="auto">
          <a:xfrm>
            <a:off x="1259632" y="1340768"/>
            <a:ext cx="6120680" cy="52565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1-Amines primaires en tant que sites de marquage d'anticorps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Les cibles les plus courantes pour le marquage ou la conjugaison d'anticorps sont les amines primaires, qui se trouvent principalement sur les résidus de lysine. Ils sont abondants, largement distribués et facilement modifiés en raison de leur réactivité et de leur localisation à la surface de l'anticorps.</a:t>
            </a:r>
          </a:p>
          <a:p>
            <a:r>
              <a:rPr lang="fr-FR" dirty="0" smtClean="0"/>
              <a:t>Les amines primaires peuvent être ciblées en utilisant plusieurs types de chimies de conjugaison. Les réactifs les plus spécifiques et les plus efficaces sont ceux qui utilisent le groupe réactif ester N-</a:t>
            </a:r>
            <a:r>
              <a:rPr lang="fr-FR" dirty="0" err="1" smtClean="0"/>
              <a:t>hydroxysuccinimidyle</a:t>
            </a:r>
            <a:r>
              <a:rPr lang="fr-FR" dirty="0" smtClean="0"/>
              <a:t> (ester NHS). De nombreux produits de marquage par </a:t>
            </a:r>
            <a:r>
              <a:rPr lang="fr-FR" dirty="0" err="1" smtClean="0"/>
              <a:t>biotinylation</a:t>
            </a:r>
            <a:r>
              <a:rPr lang="fr-FR" dirty="0" smtClean="0"/>
              <a:t> et fluorescence sont disponibles dans le commerce pré-activés avec un groupe ester NHS.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9218" name="Picture 2"/>
          <p:cNvPicPr>
            <a:picLocks noChangeAspect="1" noChangeArrowheads="1"/>
          </p:cNvPicPr>
          <p:nvPr/>
        </p:nvPicPr>
        <p:blipFill>
          <a:blip r:embed="rId2" cstate="print"/>
          <a:srcRect/>
          <a:stretch>
            <a:fillRect/>
          </a:stretch>
        </p:blipFill>
        <p:spPr bwMode="auto">
          <a:xfrm>
            <a:off x="1979712" y="404664"/>
            <a:ext cx="4968552"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1266" name="Picture 2"/>
          <p:cNvPicPr>
            <a:picLocks noChangeAspect="1" noChangeArrowheads="1"/>
          </p:cNvPicPr>
          <p:nvPr/>
        </p:nvPicPr>
        <p:blipFill>
          <a:blip r:embed="rId2" cstate="print"/>
          <a:srcRect/>
          <a:stretch>
            <a:fillRect/>
          </a:stretch>
        </p:blipFill>
        <p:spPr bwMode="auto">
          <a:xfrm>
            <a:off x="395537" y="260648"/>
            <a:ext cx="8424936" cy="5968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29600" cy="1143000"/>
          </a:xfrm>
        </p:spPr>
        <p:txBody>
          <a:bodyPr>
            <a:normAutofit fontScale="90000"/>
          </a:bodyPr>
          <a:lstStyle/>
          <a:p>
            <a:r>
              <a:rPr lang="fr-FR" dirty="0" smtClean="0"/>
              <a:t>2-</a:t>
            </a:r>
            <a:r>
              <a:rPr lang="fr-FR" dirty="0" err="1" smtClean="0"/>
              <a:t>Sulfhydryles</a:t>
            </a:r>
            <a:r>
              <a:rPr lang="fr-FR" dirty="0" smtClean="0"/>
              <a:t> en tant que sites de marquage d'anticorps</a:t>
            </a:r>
            <a:endParaRPr lang="fr-FR" dirty="0"/>
          </a:p>
        </p:txBody>
      </p:sp>
      <p:sp>
        <p:nvSpPr>
          <p:cNvPr id="3" name="Espace réservé du contenu 2"/>
          <p:cNvSpPr>
            <a:spLocks noGrp="1"/>
          </p:cNvSpPr>
          <p:nvPr>
            <p:ph idx="1"/>
          </p:nvPr>
        </p:nvSpPr>
        <p:spPr>
          <a:xfrm>
            <a:off x="457200" y="1412776"/>
            <a:ext cx="8229600" cy="5256584"/>
          </a:xfrm>
        </p:spPr>
        <p:txBody>
          <a:bodyPr>
            <a:noAutofit/>
          </a:bodyPr>
          <a:lstStyle/>
          <a:p>
            <a:r>
              <a:rPr lang="fr-FR" sz="1400" dirty="0" smtClean="0"/>
              <a:t>Les </a:t>
            </a:r>
            <a:r>
              <a:rPr lang="fr-FR" sz="1400" dirty="0" err="1" smtClean="0"/>
              <a:t>sulfhydryles</a:t>
            </a:r>
            <a:r>
              <a:rPr lang="fr-FR" sz="1400" dirty="0" smtClean="0"/>
              <a:t> constituent la deuxième cible utile pour le marquage des anticorps par covalence. Ces groupes existent dans les protéines dans des conditions réductrices mais se retrouvent plus souvent dans les protéines natives (y compris les anticorps) sous forme oxydée sous forme de liaisons disulfure (cystine). Les liaisons disulfure contribuent de manière importante au fonctionnement des anticorps car elles participent à la structure tertiaire de chaque sous-unité, connectent de manière covalente les chaînes lourdes et légères et connectent les deux moitiés d'anticorps au niveau de la région charnière.</a:t>
            </a:r>
          </a:p>
          <a:p>
            <a:r>
              <a:rPr lang="fr-FR" sz="1400" dirty="0" smtClean="0"/>
              <a:t>La conjugaison à des atomes de soufre nécessite que les thiols existent sous forme de </a:t>
            </a:r>
            <a:r>
              <a:rPr lang="fr-FR" sz="1400" dirty="0" err="1" smtClean="0"/>
              <a:t>sulfhydryles</a:t>
            </a:r>
            <a:r>
              <a:rPr lang="fr-FR" sz="1400" dirty="0" smtClean="0"/>
              <a:t> libres. Ainsi, pour marquer un anticorps, au moins certaines des liaisons disulfure natives doivent être scindées avec des agents réducteurs. Étant donné que les disulfures de la région charnière sont les plus susceptibles de réduction, il est possible de ne scinder sélectivement que ces disulfures et ainsi de scinder l'anticorps en moitiés monovalentes sans endommager la structure restante et les sites de liaison à l'antigène.</a:t>
            </a:r>
          </a:p>
          <a:p>
            <a:r>
              <a:rPr lang="fr-FR" sz="1400" dirty="0" smtClean="0"/>
              <a:t>Lorsque cela est possible, les anticorps de marquage au niveau des </a:t>
            </a:r>
            <a:r>
              <a:rPr lang="fr-FR" sz="1400" dirty="0" err="1" smtClean="0"/>
              <a:t>sulfhydryles</a:t>
            </a:r>
            <a:r>
              <a:rPr lang="fr-FR" sz="1400" dirty="0" smtClean="0"/>
              <a:t> de la région charnière garantissent un marquage cohérent à un emplacement défini. Contrairement au marquage ciblé sur les amines, cela donne une plus grande certitude que les sites de liaison à l'antigène ne seront pas inactivés et que la population de molécules d'anticorps dans un échantillon acquiert la même densité de marqueur.</a:t>
            </a:r>
          </a:p>
          <a:p>
            <a:r>
              <a:rPr lang="fr-FR" sz="1400" dirty="0" smtClean="0"/>
              <a:t>Les réactifs activés avec des </a:t>
            </a:r>
            <a:r>
              <a:rPr lang="fr-FR" sz="1400" b="1" dirty="0" smtClean="0"/>
              <a:t>groupes </a:t>
            </a:r>
            <a:r>
              <a:rPr lang="fr-FR" sz="1400" b="1" dirty="0" err="1" smtClean="0"/>
              <a:t>maléimide</a:t>
            </a:r>
            <a:r>
              <a:rPr lang="fr-FR" sz="1400" b="1" dirty="0" smtClean="0"/>
              <a:t> ou </a:t>
            </a:r>
            <a:r>
              <a:rPr lang="fr-FR" sz="1400" b="1" dirty="0" err="1" smtClean="0"/>
              <a:t>iodoacétyle</a:t>
            </a:r>
            <a:r>
              <a:rPr lang="fr-FR" sz="1400" dirty="0" smtClean="0"/>
              <a:t> sont les plus efficaces pour la conjugaison dirigée par </a:t>
            </a:r>
            <a:r>
              <a:rPr lang="fr-FR" sz="1400" dirty="0" err="1" smtClean="0"/>
              <a:t>sulfhydryle</a:t>
            </a:r>
            <a:r>
              <a:rPr lang="fr-FR" sz="1400" dirty="0" smtClean="0"/>
              <a:t>. De nombreux réactifs de marquage à la biotine, à la fluorescence et aux enzymes sont disponibles pré-activés avec des groupes </a:t>
            </a:r>
            <a:r>
              <a:rPr lang="fr-FR" sz="1400" dirty="0" err="1" smtClean="0"/>
              <a:t>maléimide</a:t>
            </a:r>
            <a:r>
              <a:rPr lang="fr-FR" sz="1400" dirty="0" smtClean="0"/>
              <a:t>. </a:t>
            </a:r>
          </a:p>
          <a:p>
            <a:endParaRPr lang="fr-FR"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42" name="Picture 2"/>
          <p:cNvPicPr>
            <a:picLocks noChangeAspect="1" noChangeArrowheads="1"/>
          </p:cNvPicPr>
          <p:nvPr/>
        </p:nvPicPr>
        <p:blipFill>
          <a:blip r:embed="rId2" cstate="print"/>
          <a:srcRect/>
          <a:stretch>
            <a:fillRect/>
          </a:stretch>
        </p:blipFill>
        <p:spPr bwMode="auto">
          <a:xfrm>
            <a:off x="2339752" y="548680"/>
            <a:ext cx="3822923" cy="4261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2290" name="Picture 2"/>
          <p:cNvPicPr>
            <a:picLocks noChangeAspect="1" noChangeArrowheads="1"/>
          </p:cNvPicPr>
          <p:nvPr/>
        </p:nvPicPr>
        <p:blipFill>
          <a:blip r:embed="rId2" cstate="print"/>
          <a:srcRect/>
          <a:stretch>
            <a:fillRect/>
          </a:stretch>
        </p:blipFill>
        <p:spPr bwMode="auto">
          <a:xfrm>
            <a:off x="755576" y="404664"/>
            <a:ext cx="6791325" cy="295275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107504" y="3429000"/>
            <a:ext cx="9036496"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cstate="print"/>
          <a:srcRect/>
          <a:stretch>
            <a:fillRect/>
          </a:stretch>
        </p:blipFill>
        <p:spPr bwMode="auto">
          <a:xfrm>
            <a:off x="690563" y="500063"/>
            <a:ext cx="776287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Les anticorps marqués et leurs utilisations</a:t>
            </a:r>
            <a:endParaRPr lang="fr-FR" dirty="0"/>
          </a:p>
        </p:txBody>
      </p:sp>
      <p:sp>
        <p:nvSpPr>
          <p:cNvPr id="4" name="Subtitle 3"/>
          <p:cNvSpPr>
            <a:spLocks noGrp="1"/>
          </p:cNvSpPr>
          <p:nvPr>
            <p:ph type="subTitle" idx="1"/>
          </p:nvPr>
        </p:nvSpPr>
        <p:spPr/>
        <p:txBody>
          <a:bodyPr/>
          <a:lstStyle/>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3-Glucides comme sites de marquage d'anticorps</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La troisième cible utile pour le marquage des anticorps est constituée par les fractions glucidiques. Étant donné que les sites de </a:t>
            </a:r>
            <a:r>
              <a:rPr lang="fr-FR" dirty="0" err="1" smtClean="0"/>
              <a:t>glycosylation</a:t>
            </a:r>
            <a:r>
              <a:rPr lang="fr-FR" dirty="0" smtClean="0"/>
              <a:t> dans les anticorps se trouvent principalement sur la partie </a:t>
            </a:r>
            <a:r>
              <a:rPr lang="fr-FR" dirty="0" err="1" smtClean="0"/>
              <a:t>Fc</a:t>
            </a:r>
            <a:r>
              <a:rPr lang="fr-FR" dirty="0" smtClean="0"/>
              <a:t> de l'anticorps, ils peuvent souvent être modifiés sans affecter de manière significative la capacité de liaison à l'antigène.</a:t>
            </a:r>
          </a:p>
          <a:p>
            <a:r>
              <a:rPr lang="fr-FR" dirty="0" smtClean="0"/>
              <a:t>L'étiquetage des glucides nécessite plus d'étapes que le marquage des amines car les glucides doivent d'abord être oxydés pour créer des aldéhydes réactifs; cependant, la stratégie aboutit généralement à des anticorps conjugués ayant une activité élevée.</a:t>
            </a:r>
          </a:p>
          <a:p>
            <a:r>
              <a:rPr lang="fr-FR" dirty="0" smtClean="0"/>
              <a:t>Les sucres activés par des aldéhydes (oxydés) peuvent être directement transformés en amines primaires par </a:t>
            </a:r>
            <a:r>
              <a:rPr lang="fr-FR" dirty="0" err="1" smtClean="0"/>
              <a:t>amination</a:t>
            </a:r>
            <a:r>
              <a:rPr lang="fr-FR" dirty="0" smtClean="0"/>
              <a:t> réductrice (mentionnée ci-dessus) ou en réactifs activés avec des groupes hydrazide. Plusieurs réactifs de </a:t>
            </a:r>
            <a:r>
              <a:rPr lang="fr-FR" dirty="0" err="1" smtClean="0"/>
              <a:t>biotinylation</a:t>
            </a:r>
            <a:r>
              <a:rPr lang="fr-FR" dirty="0" smtClean="0"/>
              <a:t> activés par l'hydrazide sont disponibles. La résine de couplage </a:t>
            </a:r>
            <a:r>
              <a:rPr lang="fr-FR" dirty="0" err="1" smtClean="0"/>
              <a:t>GlycoLink</a:t>
            </a:r>
            <a:r>
              <a:rPr lang="fr-FR" dirty="0" smtClean="0"/>
              <a:t> utilise une </a:t>
            </a:r>
            <a:r>
              <a:rPr lang="fr-FR" dirty="0" err="1" smtClean="0"/>
              <a:t>amination</a:t>
            </a:r>
            <a:r>
              <a:rPr lang="fr-FR" dirty="0" smtClean="0"/>
              <a:t> réductrice pour immobiliser les anticorps par le biais de groupes glucidiques oxydés. Cette méthode d'immobilisation d'anticorps peut même être utilisée pour l'</a:t>
            </a:r>
            <a:r>
              <a:rPr lang="fr-FR" dirty="0" err="1" smtClean="0"/>
              <a:t>immunoprécipitation</a:t>
            </a:r>
            <a:r>
              <a:rPr lang="fr-FR" dirty="0" smtClean="0"/>
              <a:t>.</a:t>
            </a: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dirty="0" smtClean="0"/>
              <a:t>Autres sites de modification</a:t>
            </a:r>
            <a:endParaRPr lang="fr-FR" dirty="0"/>
          </a:p>
        </p:txBody>
      </p:sp>
      <p:sp>
        <p:nvSpPr>
          <p:cNvPr id="3" name="Espace réservé du contenu 2"/>
          <p:cNvSpPr>
            <a:spLocks noGrp="1"/>
          </p:cNvSpPr>
          <p:nvPr>
            <p:ph idx="1"/>
          </p:nvPr>
        </p:nvSpPr>
        <p:spPr/>
        <p:txBody>
          <a:bodyPr/>
          <a:lstStyle/>
          <a:p>
            <a:endParaRPr lang="fr-FR" dirty="0"/>
          </a:p>
        </p:txBody>
      </p:sp>
      <p:pic>
        <p:nvPicPr>
          <p:cNvPr id="5122" name="Picture 2"/>
          <p:cNvPicPr>
            <a:picLocks noChangeAspect="1" noChangeArrowheads="1"/>
          </p:cNvPicPr>
          <p:nvPr/>
        </p:nvPicPr>
        <p:blipFill>
          <a:blip r:embed="rId2" cstate="print"/>
          <a:srcRect/>
          <a:stretch>
            <a:fillRect/>
          </a:stretch>
        </p:blipFill>
        <p:spPr bwMode="auto">
          <a:xfrm>
            <a:off x="1403648" y="1124744"/>
            <a:ext cx="5976664"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anticorps conjugués utilisés en oncologie</a:t>
            </a:r>
            <a:endParaRPr lang="fr-FR" dirty="0"/>
          </a:p>
        </p:txBody>
      </p:sp>
      <p:sp>
        <p:nvSpPr>
          <p:cNvPr id="3" name="Espace réservé du contenu 2"/>
          <p:cNvSpPr>
            <a:spLocks noGrp="1"/>
          </p:cNvSpPr>
          <p:nvPr>
            <p:ph sz="half" idx="1"/>
          </p:nvPr>
        </p:nvSpPr>
        <p:spPr/>
        <p:txBody>
          <a:bodyPr>
            <a:normAutofit lnSpcReduction="10000"/>
          </a:bodyPr>
          <a:lstStyle/>
          <a:p>
            <a:r>
              <a:rPr lang="fr-FR" dirty="0" smtClean="0"/>
              <a:t>Les 3 composants d’un anticorps conjugué sont:</a:t>
            </a:r>
          </a:p>
          <a:p>
            <a:pPr lvl="1"/>
            <a:r>
              <a:rPr lang="fr-FR" dirty="0" smtClean="0"/>
              <a:t> le </a:t>
            </a:r>
            <a:r>
              <a:rPr lang="fr-FR" dirty="0" err="1" smtClean="0"/>
              <a:t>mAb</a:t>
            </a:r>
            <a:r>
              <a:rPr lang="fr-FR" dirty="0" smtClean="0"/>
              <a:t>, </a:t>
            </a:r>
          </a:p>
          <a:p>
            <a:pPr lvl="1"/>
            <a:r>
              <a:rPr lang="fr-FR" dirty="0" smtClean="0"/>
              <a:t>l’agent cytotoxique ( ex: médicament ou molécule anticancéreuse)</a:t>
            </a:r>
          </a:p>
          <a:p>
            <a:pPr lvl="1"/>
            <a:r>
              <a:rPr lang="fr-FR" dirty="0" smtClean="0"/>
              <a:t>et un agent de liaison (“linker”) permettant une liaison covalente stable entre les 2.</a:t>
            </a:r>
          </a:p>
        </p:txBody>
      </p:sp>
      <p:pic>
        <p:nvPicPr>
          <p:cNvPr id="1028" name="Picture 4" descr="Antibody-drug conjugate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5817" y="1700807"/>
            <a:ext cx="4543277" cy="37444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sz="half" idx="1"/>
          </p:nvPr>
        </p:nvSpPr>
        <p:spPr/>
        <p:txBody>
          <a:bodyPr/>
          <a:lstStyle/>
          <a:p>
            <a:endParaRPr lang="fr-FR"/>
          </a:p>
        </p:txBody>
      </p:sp>
      <p:sp>
        <p:nvSpPr>
          <p:cNvPr id="4" name="Content Placeholder 3"/>
          <p:cNvSpPr>
            <a:spLocks noGrp="1"/>
          </p:cNvSpPr>
          <p:nvPr>
            <p:ph sz="half" idx="2"/>
          </p:nvPr>
        </p:nvSpPr>
        <p:spPr/>
        <p:txBody>
          <a:bodyPr/>
          <a:lstStyle/>
          <a:p>
            <a:endParaRPr lang="fr-FR" dirty="0"/>
          </a:p>
        </p:txBody>
      </p:sp>
      <p:pic>
        <p:nvPicPr>
          <p:cNvPr id="5" name="Picture 2" descr="Critical factors that influence ADC therapeutics. ADCs consist of a...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76315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90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Objectif d’utiliser ces anticorps</a:t>
            </a:r>
            <a:endParaRPr lang="fr-FR" dirty="0"/>
          </a:p>
        </p:txBody>
      </p:sp>
      <p:sp>
        <p:nvSpPr>
          <p:cNvPr id="3" name="Content Placeholder 2"/>
          <p:cNvSpPr>
            <a:spLocks noGrp="1"/>
          </p:cNvSpPr>
          <p:nvPr>
            <p:ph idx="1"/>
          </p:nvPr>
        </p:nvSpPr>
        <p:spPr>
          <a:xfrm>
            <a:off x="457200" y="1600200"/>
            <a:ext cx="4186808" cy="4525963"/>
          </a:xfrm>
        </p:spPr>
        <p:txBody>
          <a:bodyPr>
            <a:normAutofit fontScale="92500" lnSpcReduction="20000"/>
          </a:bodyPr>
          <a:lstStyle/>
          <a:p>
            <a:r>
              <a:rPr lang="fr-FR" dirty="0" smtClean="0"/>
              <a:t>Ciblé: Délivré la molécule cytotoxique à la tumeur ou la cellule cancéreuse par la fixation sur les antigènes tumoraux.</a:t>
            </a:r>
          </a:p>
          <a:p>
            <a:r>
              <a:rPr lang="fr-FR" dirty="0" smtClean="0"/>
              <a:t>Diagnostic et localisation des tumeurs, des cellules cancéreuses par les anticorps marqués </a:t>
            </a:r>
            <a:endParaRPr lang="fr-FR" dirty="0"/>
          </a:p>
        </p:txBody>
      </p:sp>
    </p:spTree>
    <p:extLst>
      <p:ext uri="{BB962C8B-B14F-4D97-AF65-F5344CB8AC3E}">
        <p14:creationId xmlns:p14="http://schemas.microsoft.com/office/powerpoint/2010/main" val="2550355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Agents de liaison</a:t>
            </a:r>
            <a:endParaRPr lang="fr-FR" dirty="0"/>
          </a:p>
        </p:txBody>
      </p:sp>
      <p:sp>
        <p:nvSpPr>
          <p:cNvPr id="3" name="Espace réservé du contenu 2"/>
          <p:cNvSpPr>
            <a:spLocks noGrp="1"/>
          </p:cNvSpPr>
          <p:nvPr>
            <p:ph idx="1"/>
          </p:nvPr>
        </p:nvSpPr>
        <p:spPr/>
        <p:txBody>
          <a:bodyPr/>
          <a:lstStyle/>
          <a:p>
            <a:r>
              <a:rPr lang="fr-FR" dirty="0" smtClean="0"/>
              <a:t>La séquence liant le </a:t>
            </a:r>
            <a:r>
              <a:rPr lang="fr-FR" dirty="0" err="1" smtClean="0"/>
              <a:t>mAb</a:t>
            </a:r>
            <a:r>
              <a:rPr lang="fr-FR" dirty="0" smtClean="0"/>
              <a:t> à la toxine doit être stable dans la circulation sanguine, tout en permettant un </a:t>
            </a:r>
            <a:r>
              <a:rPr lang="fr-FR" dirty="0" err="1" smtClean="0"/>
              <a:t>relargage</a:t>
            </a:r>
            <a:r>
              <a:rPr lang="fr-FR" dirty="0" smtClean="0"/>
              <a:t> rapide de la toxine après l’internalisation du complexe dans la cellule cancéreuse. Plusieurs types de séquences ont été testés dans les anticorps conjugués. C’est probablement la partie clé dans la conception des anticorps conjugués.</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1986" name="Picture 2"/>
          <p:cNvPicPr>
            <a:picLocks noChangeAspect="1" noChangeArrowheads="1"/>
          </p:cNvPicPr>
          <p:nvPr/>
        </p:nvPicPr>
        <p:blipFill>
          <a:blip r:embed="rId2" cstate="print"/>
          <a:srcRect/>
          <a:stretch>
            <a:fillRect/>
          </a:stretch>
        </p:blipFill>
        <p:spPr bwMode="auto">
          <a:xfrm>
            <a:off x="1115616" y="1412776"/>
            <a:ext cx="6768752" cy="49240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Couplage ou conjugaison à des médicaments </a:t>
            </a:r>
            <a:r>
              <a:rPr lang="fr-FR" dirty="0" err="1" smtClean="0"/>
              <a:t>antitumorales</a:t>
            </a:r>
            <a:endParaRPr lang="fr-FR" dirty="0"/>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395536" y="1536526"/>
            <a:ext cx="8296275"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cstate="print"/>
          <a:srcRect/>
          <a:stretch>
            <a:fillRect/>
          </a:stretch>
        </p:blipFill>
        <p:spPr bwMode="auto">
          <a:xfrm>
            <a:off x="251520" y="332656"/>
            <a:ext cx="8712967"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anticorps marqués par fluorescence</a:t>
            </a:r>
            <a:endParaRPr lang="fr-FR" dirty="0"/>
          </a:p>
        </p:txBody>
      </p:sp>
      <p:sp>
        <p:nvSpPr>
          <p:cNvPr id="3" name="Espace réservé du contenu 2"/>
          <p:cNvSpPr>
            <a:spLocks noGrp="1"/>
          </p:cNvSpPr>
          <p:nvPr>
            <p:ph idx="1"/>
          </p:nvPr>
        </p:nvSpPr>
        <p:spPr/>
        <p:txBody>
          <a:bodyPr/>
          <a:lstStyle/>
          <a:p>
            <a:r>
              <a:rPr lang="fr-FR" dirty="0" smtClean="0"/>
              <a:t>Sont </a:t>
            </a:r>
            <a:r>
              <a:rPr lang="fr-FR" dirty="0"/>
              <a:t>utilisés pour la </a:t>
            </a:r>
            <a:r>
              <a:rPr lang="fr-FR" dirty="0" err="1"/>
              <a:t>cytométrie</a:t>
            </a:r>
            <a:r>
              <a:rPr lang="fr-FR" dirty="0"/>
              <a:t> en flux et la coloration par immunofluorescence. Des anticorps multiples avec différents marqueurs fluorescents peuvent être utilisés pour une double ou une triple coloration.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t>Coloration par immunofluorescence avec un anticorps contre un marqueur organelle.</a:t>
            </a:r>
            <a:r>
              <a:rPr lang="fr-FR" sz="3200" dirty="0" smtClean="0"/>
              <a:t/>
            </a:r>
            <a:br>
              <a:rPr lang="fr-FR" sz="3200" dirty="0" smtClean="0"/>
            </a:br>
            <a:endParaRPr lang="fr-FR" sz="3200" dirty="0"/>
          </a:p>
        </p:txBody>
      </p:sp>
      <p:sp>
        <p:nvSpPr>
          <p:cNvPr id="3" name="Espace réservé du contenu 2"/>
          <p:cNvSpPr>
            <a:spLocks noGrp="1"/>
          </p:cNvSpPr>
          <p:nvPr>
            <p:ph idx="1"/>
          </p:nvPr>
        </p:nvSpPr>
        <p:spPr/>
        <p:txBody>
          <a:bodyPr>
            <a:normAutofit/>
          </a:bodyPr>
          <a:lstStyle/>
          <a:p>
            <a:pPr fontAlgn="base"/>
            <a:r>
              <a:rPr lang="fr-FR" sz="2400" dirty="0" smtClean="0"/>
              <a:t>Les </a:t>
            </a:r>
            <a:r>
              <a:rPr lang="fr-FR" sz="2400" dirty="0"/>
              <a:t>cellules </a:t>
            </a:r>
            <a:r>
              <a:rPr lang="fr-FR" sz="2400" dirty="0" err="1"/>
              <a:t>HeLa</a:t>
            </a:r>
            <a:r>
              <a:rPr lang="fr-FR" sz="2400" dirty="0"/>
              <a:t> ont été colorées avec un anticorps contre la protéine de Golgi GM130.</a:t>
            </a:r>
          </a:p>
          <a:p>
            <a:endParaRPr lang="fr-FR" sz="2400" dirty="0"/>
          </a:p>
        </p:txBody>
      </p:sp>
      <p:pic>
        <p:nvPicPr>
          <p:cNvPr id="14338" name="Picture 2"/>
          <p:cNvPicPr>
            <a:picLocks noChangeAspect="1" noChangeArrowheads="1"/>
          </p:cNvPicPr>
          <p:nvPr/>
        </p:nvPicPr>
        <p:blipFill>
          <a:blip r:embed="rId2" cstate="print"/>
          <a:srcRect/>
          <a:stretch>
            <a:fillRect/>
          </a:stretch>
        </p:blipFill>
        <p:spPr bwMode="auto">
          <a:xfrm>
            <a:off x="652214" y="2529408"/>
            <a:ext cx="8096250" cy="4211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fontAlgn="base"/>
            <a:r>
              <a:rPr lang="fr-FR" sz="3200" b="1" dirty="0"/>
              <a:t>Exemple d'application d'un anticorps marqué par fluorescence: </a:t>
            </a:r>
            <a:r>
              <a:rPr lang="fr-FR" sz="3200" b="1" dirty="0" err="1"/>
              <a:t>cytométrie</a:t>
            </a:r>
            <a:r>
              <a:rPr lang="fr-FR" sz="3200" b="1" dirty="0"/>
              <a:t> en </a:t>
            </a:r>
            <a:r>
              <a:rPr lang="fr-FR" sz="3200" b="1" dirty="0" smtClean="0"/>
              <a:t>flux</a:t>
            </a:r>
            <a:endParaRPr lang="fr-FR" sz="3200" dirty="0"/>
          </a:p>
        </p:txBody>
      </p:sp>
      <p:sp>
        <p:nvSpPr>
          <p:cNvPr id="3" name="Espace réservé du contenu 2"/>
          <p:cNvSpPr>
            <a:spLocks noGrp="1"/>
          </p:cNvSpPr>
          <p:nvPr>
            <p:ph idx="1"/>
          </p:nvPr>
        </p:nvSpPr>
        <p:spPr/>
        <p:txBody>
          <a:bodyPr>
            <a:normAutofit/>
          </a:bodyPr>
          <a:lstStyle/>
          <a:p>
            <a:pPr fontAlgn="base"/>
            <a:r>
              <a:rPr lang="fr-FR" sz="2800" b="1" dirty="0"/>
              <a:t>Les cellules T sont séparées par type en utilisant des anticorps marqués par fluorescence contre les marqueurs de surface cellulaire.</a:t>
            </a:r>
            <a:endParaRPr lang="fr-FR" sz="2800" dirty="0"/>
          </a:p>
          <a:p>
            <a:pPr fontAlgn="base"/>
            <a:r>
              <a:rPr lang="fr-FR" sz="2800" dirty="0"/>
              <a:t>Les cellules T sont séparées en cellules T auxiliaires, cellules T cytotoxiques, etc., par </a:t>
            </a:r>
            <a:r>
              <a:rPr lang="fr-FR" sz="2800" dirty="0" err="1"/>
              <a:t>cytométrie</a:t>
            </a:r>
            <a:r>
              <a:rPr lang="fr-FR" sz="2800" dirty="0"/>
              <a:t> en flux en utilisant des anticorps marqués avec différents </a:t>
            </a:r>
            <a:r>
              <a:rPr lang="fr-FR" sz="2800" dirty="0" err="1"/>
              <a:t>fluorophores</a:t>
            </a:r>
            <a:r>
              <a:rPr lang="fr-FR" sz="2800" dirty="0"/>
              <a:t> (CD4-FITC, CD8-PE).</a:t>
            </a:r>
          </a:p>
          <a:p>
            <a:r>
              <a:rPr lang="fr-FR" sz="2800" dirty="0" smtClean="0"/>
              <a:t/>
            </a:r>
            <a:br>
              <a:rPr lang="fr-FR" sz="2800" dirty="0" smtClean="0"/>
            </a:br>
            <a:endParaRPr lang="fr-F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709613" y="485775"/>
            <a:ext cx="7724775" cy="5886450"/>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755576" y="6309320"/>
            <a:ext cx="5934075"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anticorps marqués avec une enzyme</a:t>
            </a:r>
            <a:endParaRPr lang="fr-FR" sz="3600" dirty="0"/>
          </a:p>
        </p:txBody>
      </p:sp>
      <p:sp>
        <p:nvSpPr>
          <p:cNvPr id="3" name="Espace réservé du contenu 2"/>
          <p:cNvSpPr>
            <a:spLocks noGrp="1"/>
          </p:cNvSpPr>
          <p:nvPr>
            <p:ph idx="1"/>
          </p:nvPr>
        </p:nvSpPr>
        <p:spPr/>
        <p:txBody>
          <a:bodyPr/>
          <a:lstStyle/>
          <a:p>
            <a:r>
              <a:rPr lang="fr-FR" dirty="0" smtClean="0"/>
              <a:t>sont </a:t>
            </a:r>
            <a:r>
              <a:rPr lang="fr-FR" dirty="0"/>
              <a:t>utilisés pour les tests ELISA, Western blot et </a:t>
            </a:r>
            <a:r>
              <a:rPr lang="fr-FR" dirty="0" err="1"/>
              <a:t>immunocoloration</a:t>
            </a:r>
            <a:r>
              <a:rPr lang="fr-FR" dirty="0"/>
              <a:t>. Les anticorps marqués sont détectés par réaction avec un substrat émettant de la lumière ou changeant de couleur.</a:t>
            </a:r>
          </a:p>
        </p:txBody>
      </p:sp>
      <p:pic>
        <p:nvPicPr>
          <p:cNvPr id="17410" name="Picture 2"/>
          <p:cNvPicPr>
            <a:picLocks noChangeAspect="1" noChangeArrowheads="1"/>
          </p:cNvPicPr>
          <p:nvPr/>
        </p:nvPicPr>
        <p:blipFill>
          <a:blip r:embed="rId2" cstate="print"/>
          <a:srcRect/>
          <a:stretch>
            <a:fillRect/>
          </a:stretch>
        </p:blipFill>
        <p:spPr bwMode="auto">
          <a:xfrm>
            <a:off x="683568" y="4293096"/>
            <a:ext cx="763905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fontAlgn="base"/>
            <a:r>
              <a:rPr lang="fr-FR" sz="3200" b="1" dirty="0"/>
              <a:t>Exemple d'application d'anticorps marqués avec une enzyme: Coloration </a:t>
            </a:r>
            <a:r>
              <a:rPr lang="fr-FR" sz="3200" b="1" dirty="0" err="1" smtClean="0"/>
              <a:t>immunohistochimique</a:t>
            </a:r>
            <a:endParaRPr lang="fr-FR" sz="3200" dirty="0"/>
          </a:p>
        </p:txBody>
      </p:sp>
      <p:sp>
        <p:nvSpPr>
          <p:cNvPr id="3" name="Espace réservé du contenu 2"/>
          <p:cNvSpPr>
            <a:spLocks noGrp="1"/>
          </p:cNvSpPr>
          <p:nvPr>
            <p:ph idx="1"/>
          </p:nvPr>
        </p:nvSpPr>
        <p:spPr>
          <a:xfrm>
            <a:off x="457200" y="4365104"/>
            <a:ext cx="8229600" cy="1761059"/>
          </a:xfrm>
        </p:spPr>
        <p:txBody>
          <a:bodyPr>
            <a:normAutofit fontScale="62500" lnSpcReduction="20000"/>
          </a:bodyPr>
          <a:lstStyle/>
          <a:p>
            <a:pPr fontAlgn="base"/>
            <a:r>
              <a:rPr lang="fr-FR" dirty="0"/>
              <a:t>Le résultat de la coloration </a:t>
            </a:r>
            <a:r>
              <a:rPr lang="fr-FR" dirty="0" err="1"/>
              <a:t>immunohistochimique</a:t>
            </a:r>
            <a:r>
              <a:rPr lang="fr-FR" dirty="0"/>
              <a:t> indique que l'autophagie a été induite dans le tissu hépatique.</a:t>
            </a:r>
          </a:p>
          <a:p>
            <a:pPr fontAlgn="base"/>
            <a:r>
              <a:rPr lang="fr-FR" dirty="0"/>
              <a:t>Anticorps primaire: Anticorps </a:t>
            </a:r>
            <a:r>
              <a:rPr lang="fr-FR" dirty="0" err="1"/>
              <a:t>polyclonal</a:t>
            </a:r>
            <a:r>
              <a:rPr lang="fr-FR" dirty="0"/>
              <a:t> anti-LC3 (code n ° </a:t>
            </a:r>
            <a:r>
              <a:rPr lang="fr-FR" b="1" u="sng" dirty="0">
                <a:hlinkClick r:id="rId2"/>
              </a:rPr>
              <a:t>PM036</a:t>
            </a:r>
            <a:r>
              <a:rPr lang="fr-FR" dirty="0"/>
              <a:t> )</a:t>
            </a:r>
          </a:p>
          <a:p>
            <a:pPr fontAlgn="base"/>
            <a:r>
              <a:rPr lang="fr-FR" dirty="0"/>
              <a:t>Anticorps secondaire: </a:t>
            </a:r>
            <a:r>
              <a:rPr lang="fr-FR" dirty="0" err="1"/>
              <a:t>Histostar</a:t>
            </a:r>
            <a:r>
              <a:rPr lang="fr-FR" dirty="0"/>
              <a:t> ™ (Rb) pour tissu humain (marqué à la </a:t>
            </a:r>
            <a:r>
              <a:rPr lang="fr-FR" dirty="0" err="1"/>
              <a:t>Peroxisdase</a:t>
            </a:r>
            <a:r>
              <a:rPr lang="fr-FR" dirty="0"/>
              <a:t>, code n ° </a:t>
            </a:r>
            <a:r>
              <a:rPr lang="fr-FR" b="1" u="sng" dirty="0">
                <a:hlinkClick r:id="rId3"/>
              </a:rPr>
              <a:t>8466</a:t>
            </a:r>
            <a:r>
              <a:rPr lang="fr-FR" dirty="0"/>
              <a:t> )</a:t>
            </a:r>
          </a:p>
          <a:p>
            <a:pPr fontAlgn="base"/>
            <a:r>
              <a:rPr lang="fr-FR" dirty="0"/>
              <a:t>Substrat: Solution de substrat DAB (</a:t>
            </a:r>
            <a:r>
              <a:rPr lang="fr-FR" dirty="0" err="1"/>
              <a:t>Histostar</a:t>
            </a:r>
            <a:r>
              <a:rPr lang="fr-FR" dirty="0"/>
              <a:t> ™) (N </a:t>
            </a:r>
            <a:r>
              <a:rPr lang="fr-FR" b="1" u="sng" dirty="0">
                <a:hlinkClick r:id="rId4"/>
              </a:rPr>
              <a:t>° de</a:t>
            </a:r>
            <a:r>
              <a:rPr lang="fr-FR" dirty="0"/>
              <a:t> code </a:t>
            </a:r>
            <a:r>
              <a:rPr lang="fr-FR" b="1" u="sng" dirty="0">
                <a:hlinkClick r:id="rId4"/>
              </a:rPr>
              <a:t>8469</a:t>
            </a:r>
            <a:r>
              <a:rPr lang="fr-FR" dirty="0"/>
              <a:t> )</a:t>
            </a:r>
          </a:p>
          <a:p>
            <a:endParaRPr lang="fr-FR" dirty="0"/>
          </a:p>
        </p:txBody>
      </p:sp>
      <p:pic>
        <p:nvPicPr>
          <p:cNvPr id="18434" name="Picture 2"/>
          <p:cNvPicPr>
            <a:picLocks noChangeAspect="1" noChangeArrowheads="1"/>
          </p:cNvPicPr>
          <p:nvPr/>
        </p:nvPicPr>
        <p:blipFill>
          <a:blip r:embed="rId5" cstate="print"/>
          <a:srcRect/>
          <a:stretch>
            <a:fillRect/>
          </a:stretch>
        </p:blipFill>
        <p:spPr bwMode="auto">
          <a:xfrm>
            <a:off x="395536" y="1556792"/>
            <a:ext cx="836295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Autofit/>
          </a:bodyPr>
          <a:lstStyle/>
          <a:p>
            <a:pPr fontAlgn="base"/>
            <a:r>
              <a:rPr lang="fr-FR" sz="3200" b="1" dirty="0"/>
              <a:t> Exemple d'application d'anticorps marqués avec une enzyme: Western </a:t>
            </a:r>
            <a:r>
              <a:rPr lang="fr-FR" sz="3200" b="1" dirty="0" err="1"/>
              <a:t>blotting</a:t>
            </a:r>
            <a:r>
              <a:rPr lang="fr-FR" sz="3200" b="1" dirty="0"/>
              <a:t/>
            </a:r>
            <a:br>
              <a:rPr lang="fr-FR" sz="3200" b="1" dirty="0"/>
            </a:br>
            <a:endParaRPr lang="fr-FR" sz="3200" dirty="0"/>
          </a:p>
        </p:txBody>
      </p:sp>
      <p:sp>
        <p:nvSpPr>
          <p:cNvPr id="3" name="Espace réservé du contenu 2"/>
          <p:cNvSpPr>
            <a:spLocks noGrp="1"/>
          </p:cNvSpPr>
          <p:nvPr>
            <p:ph idx="1"/>
          </p:nvPr>
        </p:nvSpPr>
        <p:spPr/>
        <p:txBody>
          <a:bodyPr/>
          <a:lstStyle/>
          <a:p>
            <a:endParaRPr lang="fr-FR" dirty="0"/>
          </a:p>
        </p:txBody>
      </p:sp>
      <p:pic>
        <p:nvPicPr>
          <p:cNvPr id="19458" name="Picture 2"/>
          <p:cNvPicPr>
            <a:picLocks noChangeAspect="1" noChangeArrowheads="1"/>
          </p:cNvPicPr>
          <p:nvPr/>
        </p:nvPicPr>
        <p:blipFill>
          <a:blip r:embed="rId2" cstate="print"/>
          <a:srcRect/>
          <a:stretch>
            <a:fillRect/>
          </a:stretch>
        </p:blipFill>
        <p:spPr bwMode="auto">
          <a:xfrm>
            <a:off x="342900" y="1652588"/>
            <a:ext cx="8458200" cy="3720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474</Words>
  <Application>Microsoft Office PowerPoint</Application>
  <PresentationFormat>On-screen Show (4:3)</PresentationFormat>
  <Paragraphs>51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Thème Office</vt:lpstr>
      <vt:lpstr>Marquage des anticorps et des antigènes</vt:lpstr>
      <vt:lpstr>Les anticorps marqués et leurs utilisations</vt:lpstr>
      <vt:lpstr>Les anticorps marqués par fluorescence</vt:lpstr>
      <vt:lpstr>Coloration par immunofluorescence avec un anticorps contre un marqueur organelle. </vt:lpstr>
      <vt:lpstr>Exemple d'application d'un anticorps marqué par fluorescence: cytométrie en flux</vt:lpstr>
      <vt:lpstr>PowerPoint Presentation</vt:lpstr>
      <vt:lpstr>Les anticorps marqués avec une enzyme</vt:lpstr>
      <vt:lpstr>Exemple d'application d'anticorps marqués avec une enzyme: Coloration immunohistochimique</vt:lpstr>
      <vt:lpstr> Exemple d'application d'anticorps marqués avec une enzyme: Western blotting </vt:lpstr>
      <vt:lpstr>Or colloïdal</vt:lpstr>
      <vt:lpstr>Structure des anticorps et sites de modification</vt:lpstr>
      <vt:lpstr>PowerPoint Presentation</vt:lpstr>
      <vt:lpstr>1-Amines primaires en tant que sites de marquage d'anticorps</vt:lpstr>
      <vt:lpstr>PowerPoint Presentation</vt:lpstr>
      <vt:lpstr>PowerPoint Presentation</vt:lpstr>
      <vt:lpstr>2-Sulfhydryles en tant que sites de marquage d'anticorps</vt:lpstr>
      <vt:lpstr>PowerPoint Presentation</vt:lpstr>
      <vt:lpstr>PowerPoint Presentation</vt:lpstr>
      <vt:lpstr>PowerPoint Presentation</vt:lpstr>
      <vt:lpstr>3-Glucides comme sites de marquage d'anticorps</vt:lpstr>
      <vt:lpstr>Autres sites de modification</vt:lpstr>
      <vt:lpstr>Les anticorps conjugués utilisés en oncologie</vt:lpstr>
      <vt:lpstr>PowerPoint Presentation</vt:lpstr>
      <vt:lpstr>Objectif d’utiliser ces anticorps</vt:lpstr>
      <vt:lpstr>Agents de liaison</vt:lpstr>
      <vt:lpstr>PowerPoint Presentation</vt:lpstr>
      <vt:lpstr>Couplage ou conjugaison à des médicaments antitumorales</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Marquage des anticorps et des antigènes</dc:title>
  <dc:creator>islam</dc:creator>
  <cp:lastModifiedBy>r</cp:lastModifiedBy>
  <cp:revision>70</cp:revision>
  <dcterms:created xsi:type="dcterms:W3CDTF">2018-12-06T21:36:47Z</dcterms:created>
  <dcterms:modified xsi:type="dcterms:W3CDTF">2021-10-23T16:31:12Z</dcterms:modified>
</cp:coreProperties>
</file>