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7" r:id="rId10"/>
    <p:sldId id="268" r:id="rId11"/>
    <p:sldId id="269" r:id="rId12"/>
    <p:sldId id="270" r:id="rId13"/>
    <p:sldId id="271" r:id="rId14"/>
    <p:sldId id="272"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0" d="100"/>
          <a:sy n="70" d="100"/>
        </p:scale>
        <p:origin x="536" y="6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12/13/2023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5000">
              <a:schemeClr val="bg1">
                <a:lumMod val="95000"/>
                <a:lumOff val="5000"/>
              </a:schemeClr>
            </a:gs>
            <a:gs pos="100000">
              <a:schemeClr val="bg2">
                <a:shade val="96000"/>
                <a:satMod val="120000"/>
                <a:lumMod val="90000"/>
              </a:schemeClr>
            </a:gs>
          </a:gsLst>
          <a:lin ang="612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12/13/2023</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scribbr.com/working-with-sources/primary-and-secondary-source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4640" y="685799"/>
            <a:ext cx="11287760" cy="4353561"/>
          </a:xfrm>
        </p:spPr>
        <p:txBody>
          <a:bodyPr>
            <a:normAutofit/>
          </a:bodyPr>
          <a:lstStyle/>
          <a:p>
            <a:pPr algn="ctr"/>
            <a:r>
              <a:rPr lang="en-GB" b="1" dirty="0"/>
              <a:t>In-Text Citation Help (MLA 9th Edition) </a:t>
            </a:r>
            <a:br>
              <a:rPr lang="en-GB" b="1" dirty="0"/>
            </a:br>
            <a:r>
              <a:rPr lang="en-GB" b="1" dirty="0"/>
              <a:t/>
            </a:r>
            <a:br>
              <a:rPr lang="en-GB" b="1" dirty="0"/>
            </a:b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3134915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45726043"/>
              </p:ext>
            </p:extLst>
          </p:nvPr>
        </p:nvGraphicFramePr>
        <p:xfrm>
          <a:off x="0" y="1"/>
          <a:ext cx="12192000" cy="6827450"/>
        </p:xfrm>
        <a:graphic>
          <a:graphicData uri="http://schemas.openxmlformats.org/drawingml/2006/table">
            <a:tbl>
              <a:tblPr firstRow="1" bandRow="1">
                <a:tableStyleId>{5C22544A-7EE6-4342-B048-85BDC9FD1C3A}</a:tableStyleId>
              </a:tblPr>
              <a:tblGrid>
                <a:gridCol w="4725879"/>
                <a:gridCol w="3402122"/>
                <a:gridCol w="4063999"/>
              </a:tblGrid>
              <a:tr h="748184">
                <a:tc>
                  <a:txBody>
                    <a:bodyPr/>
                    <a:lstStyle/>
                    <a:p>
                      <a:r>
                        <a:rPr lang="en-GB" sz="2400" b="1" i="0" dirty="0">
                          <a:solidFill>
                            <a:schemeClr val="tx1"/>
                          </a:solidFill>
                          <a:effectLst/>
                          <a:latin typeface="TimesNewRomanPS-BoldMT"/>
                        </a:rPr>
                        <a:t>Instructions </a:t>
                      </a:r>
                      <a:endParaRPr lang="en-GB" sz="3600" dirty="0">
                        <a:solidFill>
                          <a:schemeClr val="tx1"/>
                        </a:solidFill>
                        <a:effectLst/>
                      </a:endParaRPr>
                    </a:p>
                  </a:txBody>
                  <a:tcPr anchor="ctr"/>
                </a:tc>
                <a:tc>
                  <a:txBody>
                    <a:bodyPr/>
                    <a:lstStyle/>
                    <a:p>
                      <a:r>
                        <a:rPr lang="en-GB" sz="2000" b="1" i="0" dirty="0">
                          <a:solidFill>
                            <a:schemeClr val="tx1"/>
                          </a:solidFill>
                          <a:effectLst/>
                          <a:latin typeface="TimesNewRomanPS-BoldMT"/>
                        </a:rPr>
                        <a:t>Parenthetical </a:t>
                      </a:r>
                      <a:r>
                        <a:rPr lang="en-GB" sz="2000" b="1" i="0" dirty="0" smtClean="0">
                          <a:solidFill>
                            <a:schemeClr val="tx1"/>
                          </a:solidFill>
                          <a:effectLst/>
                          <a:latin typeface="TimesNewRomanPS-BoldMT"/>
                        </a:rPr>
                        <a:t>Citation</a:t>
                      </a:r>
                      <a:r>
                        <a:rPr lang="en-GB" sz="2000" b="1" i="0" baseline="0" dirty="0" smtClean="0">
                          <a:solidFill>
                            <a:schemeClr val="tx1"/>
                          </a:solidFill>
                          <a:effectLst/>
                          <a:latin typeface="TimesNewRomanPS-BoldMT"/>
                        </a:rPr>
                        <a:t> </a:t>
                      </a:r>
                      <a:r>
                        <a:rPr lang="en-GB" sz="2000" b="1" i="0" dirty="0" smtClean="0">
                          <a:solidFill>
                            <a:schemeClr val="tx1"/>
                          </a:solidFill>
                          <a:effectLst/>
                          <a:latin typeface="TimesNewRomanPS-BoldMT"/>
                        </a:rPr>
                        <a:t>Example</a:t>
                      </a:r>
                      <a:endParaRPr lang="en-GB" sz="3200" dirty="0">
                        <a:solidFill>
                          <a:schemeClr val="tx1"/>
                        </a:solidFill>
                        <a:effectLst/>
                      </a:endParaRPr>
                    </a:p>
                  </a:txBody>
                  <a:tcPr anchor="ctr"/>
                </a:tc>
                <a:tc>
                  <a:txBody>
                    <a:bodyPr/>
                    <a:lstStyle/>
                    <a:p>
                      <a:r>
                        <a:rPr lang="en-GB" sz="2000" b="1" i="0" dirty="0">
                          <a:solidFill>
                            <a:schemeClr val="tx1"/>
                          </a:solidFill>
                          <a:effectLst/>
                          <a:latin typeface="TimesNewRomanPS-BoldMT"/>
                        </a:rPr>
                        <a:t>Narrative </a:t>
                      </a:r>
                      <a:r>
                        <a:rPr lang="en-GB" sz="2000" b="1" i="0" dirty="0" smtClean="0">
                          <a:solidFill>
                            <a:schemeClr val="tx1"/>
                          </a:solidFill>
                          <a:effectLst/>
                          <a:latin typeface="TimesNewRomanPS-BoldMT"/>
                        </a:rPr>
                        <a:t>Citation</a:t>
                      </a:r>
                      <a:r>
                        <a:rPr lang="en-GB" sz="2000" b="1" i="0" baseline="0" dirty="0" smtClean="0">
                          <a:solidFill>
                            <a:schemeClr val="tx1"/>
                          </a:solidFill>
                          <a:effectLst/>
                          <a:latin typeface="TimesNewRomanPS-BoldMT"/>
                        </a:rPr>
                        <a:t> </a:t>
                      </a:r>
                      <a:r>
                        <a:rPr lang="en-GB" sz="2000" b="1" i="0" dirty="0" smtClean="0">
                          <a:solidFill>
                            <a:schemeClr val="tx1"/>
                          </a:solidFill>
                          <a:effectLst/>
                          <a:latin typeface="TimesNewRomanPS-BoldMT"/>
                        </a:rPr>
                        <a:t>Example</a:t>
                      </a:r>
                      <a:endParaRPr lang="en-GB" sz="3200" dirty="0">
                        <a:solidFill>
                          <a:schemeClr val="tx1"/>
                        </a:solidFill>
                        <a:effectLst/>
                      </a:endParaRPr>
                    </a:p>
                  </a:txBody>
                  <a:tcPr anchor="ctr"/>
                </a:tc>
              </a:tr>
              <a:tr h="3249179">
                <a:tc>
                  <a:txBody>
                    <a:bodyPr/>
                    <a:lstStyle/>
                    <a:p>
                      <a:r>
                        <a:rPr lang="en-GB" sz="1800" b="0" i="0" dirty="0">
                          <a:solidFill>
                            <a:srgbClr val="000000"/>
                          </a:solidFill>
                          <a:effectLst/>
                          <a:latin typeface="TimesNewRomanPSMT"/>
                        </a:rPr>
                        <a:t>When a source has </a:t>
                      </a:r>
                      <a:r>
                        <a:rPr lang="en-GB" sz="1800" b="1" i="0" dirty="0">
                          <a:solidFill>
                            <a:srgbClr val="000000"/>
                          </a:solidFill>
                          <a:effectLst/>
                          <a:latin typeface="TimesNewRomanPS-BoldMT"/>
                        </a:rPr>
                        <a:t>no </a:t>
                      </a:r>
                      <a:r>
                        <a:rPr lang="en-GB" sz="1800" b="1" i="0" dirty="0" smtClean="0">
                          <a:solidFill>
                            <a:srgbClr val="000000"/>
                          </a:solidFill>
                          <a:effectLst/>
                          <a:latin typeface="TimesNewRomanPS-BoldMT"/>
                        </a:rPr>
                        <a:t>known</a:t>
                      </a:r>
                      <a:r>
                        <a:rPr lang="en-GB" sz="1800" b="1" i="0" baseline="0" dirty="0" smtClean="0">
                          <a:solidFill>
                            <a:srgbClr val="000000"/>
                          </a:solidFill>
                          <a:effectLst/>
                          <a:latin typeface="TimesNewRomanPS-BoldMT"/>
                        </a:rPr>
                        <a:t> </a:t>
                      </a:r>
                      <a:r>
                        <a:rPr lang="en-GB" sz="1800" b="1" i="0" dirty="0" smtClean="0">
                          <a:solidFill>
                            <a:srgbClr val="000000"/>
                          </a:solidFill>
                          <a:effectLst/>
                          <a:latin typeface="TimesNewRomanPS-BoldMT"/>
                        </a:rPr>
                        <a:t>author</a:t>
                      </a:r>
                      <a:r>
                        <a:rPr lang="en-GB" sz="1800" b="0" i="0" dirty="0">
                          <a:solidFill>
                            <a:srgbClr val="000000"/>
                          </a:solidFill>
                          <a:effectLst/>
                          <a:latin typeface="TimesNewRomanPSMT"/>
                        </a:rPr>
                        <a:t>, the in-text citation </a:t>
                      </a:r>
                      <a:r>
                        <a:rPr lang="en-GB" sz="1800" b="0" i="0" dirty="0" smtClean="0">
                          <a:solidFill>
                            <a:srgbClr val="000000"/>
                          </a:solidFill>
                          <a:effectLst/>
                          <a:latin typeface="TimesNewRomanPSMT"/>
                        </a:rPr>
                        <a:t>must</a:t>
                      </a:r>
                      <a:r>
                        <a:rPr lang="en-GB" sz="1800" b="0" i="0" baseline="0" dirty="0" smtClean="0">
                          <a:solidFill>
                            <a:srgbClr val="000000"/>
                          </a:solidFill>
                          <a:effectLst/>
                          <a:latin typeface="TimesNewRomanPSMT"/>
                        </a:rPr>
                        <a:t> </a:t>
                      </a:r>
                      <a:r>
                        <a:rPr lang="en-GB" sz="1800" b="0" i="0" dirty="0" smtClean="0">
                          <a:solidFill>
                            <a:srgbClr val="000000"/>
                          </a:solidFill>
                          <a:effectLst/>
                          <a:latin typeface="TimesNewRomanPSMT"/>
                        </a:rPr>
                        <a:t>match </a:t>
                      </a:r>
                      <a:r>
                        <a:rPr lang="en-GB" sz="1800" b="0" i="0" dirty="0">
                          <a:solidFill>
                            <a:srgbClr val="000000"/>
                          </a:solidFill>
                          <a:effectLst/>
                          <a:latin typeface="TimesNewRomanPSMT"/>
                        </a:rPr>
                        <a:t>the first element in </a:t>
                      </a:r>
                      <a:r>
                        <a:rPr lang="en-GB" sz="1800" b="0" i="0" dirty="0" smtClean="0">
                          <a:solidFill>
                            <a:srgbClr val="000000"/>
                          </a:solidFill>
                          <a:effectLst/>
                          <a:latin typeface="TimesNewRomanPSMT"/>
                        </a:rPr>
                        <a:t>the</a:t>
                      </a:r>
                      <a:r>
                        <a:rPr lang="en-GB" sz="1800" b="0" i="0" baseline="0" dirty="0" smtClean="0">
                          <a:solidFill>
                            <a:srgbClr val="000000"/>
                          </a:solidFill>
                          <a:effectLst/>
                          <a:latin typeface="TimesNewRomanPSMT"/>
                        </a:rPr>
                        <a:t> </a:t>
                      </a:r>
                      <a:r>
                        <a:rPr lang="en-GB" sz="1800" b="0" i="0" dirty="0" smtClean="0">
                          <a:solidFill>
                            <a:srgbClr val="000000"/>
                          </a:solidFill>
                          <a:effectLst/>
                          <a:latin typeface="TimesNewRomanPSMT"/>
                        </a:rPr>
                        <a:t>works </a:t>
                      </a:r>
                      <a:r>
                        <a:rPr lang="en-GB" sz="1800" b="0" i="0" dirty="0">
                          <a:solidFill>
                            <a:srgbClr val="000000"/>
                          </a:solidFill>
                          <a:effectLst/>
                          <a:latin typeface="TimesNewRomanPSMT"/>
                        </a:rPr>
                        <a:t>cited entry. It may be the</a:t>
                      </a:r>
                      <a:br>
                        <a:rPr lang="en-GB" sz="1800" b="0" i="0" dirty="0">
                          <a:solidFill>
                            <a:srgbClr val="000000"/>
                          </a:solidFill>
                          <a:effectLst/>
                          <a:latin typeface="TimesNewRomanPSMT"/>
                        </a:rPr>
                      </a:br>
                      <a:r>
                        <a:rPr lang="en-GB" sz="1800" b="0" i="0" dirty="0">
                          <a:solidFill>
                            <a:srgbClr val="000000"/>
                          </a:solidFill>
                          <a:effectLst/>
                          <a:latin typeface="TimesNewRomanPSMT"/>
                        </a:rPr>
                        <a:t>name of the organization or </a:t>
                      </a:r>
                      <a:r>
                        <a:rPr lang="en-GB" sz="1800" b="0" i="0" dirty="0" smtClean="0">
                          <a:solidFill>
                            <a:srgbClr val="000000"/>
                          </a:solidFill>
                          <a:effectLst/>
                          <a:latin typeface="TimesNewRomanPSMT"/>
                        </a:rPr>
                        <a:t>the</a:t>
                      </a:r>
                      <a:r>
                        <a:rPr lang="en-GB" sz="1800" b="0" i="0" baseline="0" dirty="0" smtClean="0">
                          <a:solidFill>
                            <a:srgbClr val="000000"/>
                          </a:solidFill>
                          <a:effectLst/>
                          <a:latin typeface="TimesNewRomanPSMT"/>
                        </a:rPr>
                        <a:t> </a:t>
                      </a:r>
                      <a:r>
                        <a:rPr lang="en-GB" sz="1800" b="0" i="0" dirty="0" smtClean="0">
                          <a:solidFill>
                            <a:srgbClr val="000000"/>
                          </a:solidFill>
                          <a:effectLst/>
                          <a:latin typeface="TimesNewRomanPSMT"/>
                        </a:rPr>
                        <a:t>title </a:t>
                      </a:r>
                      <a:r>
                        <a:rPr lang="en-GB" sz="1800" b="0" i="0" dirty="0">
                          <a:solidFill>
                            <a:srgbClr val="000000"/>
                          </a:solidFill>
                          <a:effectLst/>
                          <a:latin typeface="TimesNewRomanPSMT"/>
                        </a:rPr>
                        <a:t>of the source. If there is </a:t>
                      </a:r>
                      <a:r>
                        <a:rPr lang="en-GB" sz="1800" b="0" i="0" dirty="0" smtClean="0">
                          <a:solidFill>
                            <a:srgbClr val="000000"/>
                          </a:solidFill>
                          <a:effectLst/>
                          <a:latin typeface="TimesNewRomanPSMT"/>
                        </a:rPr>
                        <a:t>a</a:t>
                      </a:r>
                      <a:r>
                        <a:rPr lang="en-GB" sz="1800" b="0" i="0" baseline="0" dirty="0" smtClean="0">
                          <a:solidFill>
                            <a:srgbClr val="000000"/>
                          </a:solidFill>
                          <a:effectLst/>
                          <a:latin typeface="TimesNewRomanPSMT"/>
                        </a:rPr>
                        <a:t> </a:t>
                      </a:r>
                      <a:r>
                        <a:rPr lang="en-GB" sz="1800" b="0" i="0" dirty="0" smtClean="0">
                          <a:solidFill>
                            <a:srgbClr val="000000"/>
                          </a:solidFill>
                          <a:effectLst/>
                          <a:latin typeface="TimesNewRomanPSMT"/>
                        </a:rPr>
                        <a:t>title</a:t>
                      </a:r>
                      <a:r>
                        <a:rPr lang="en-GB" sz="1800" b="0" i="0" dirty="0">
                          <a:solidFill>
                            <a:srgbClr val="000000"/>
                          </a:solidFill>
                          <a:effectLst/>
                          <a:latin typeface="TimesNewRomanPSMT"/>
                        </a:rPr>
                        <a:t>, shorten the title and place </a:t>
                      </a:r>
                      <a:r>
                        <a:rPr lang="en-GB" sz="1800" b="0" i="0" dirty="0" smtClean="0">
                          <a:solidFill>
                            <a:srgbClr val="000000"/>
                          </a:solidFill>
                          <a:effectLst/>
                          <a:latin typeface="TimesNewRomanPSMT"/>
                        </a:rPr>
                        <a:t>it</a:t>
                      </a:r>
                      <a:r>
                        <a:rPr lang="en-GB" sz="1800" b="0" i="0" baseline="0" dirty="0" smtClean="0">
                          <a:solidFill>
                            <a:srgbClr val="000000"/>
                          </a:solidFill>
                          <a:effectLst/>
                          <a:latin typeface="TimesNewRomanPSMT"/>
                        </a:rPr>
                        <a:t> </a:t>
                      </a:r>
                      <a:r>
                        <a:rPr lang="en-GB" sz="1800" b="0" i="0" dirty="0" smtClean="0">
                          <a:solidFill>
                            <a:srgbClr val="000000"/>
                          </a:solidFill>
                          <a:effectLst/>
                          <a:latin typeface="TimesNewRomanPSMT"/>
                        </a:rPr>
                        <a:t>in </a:t>
                      </a:r>
                      <a:r>
                        <a:rPr lang="en-GB" sz="1800" b="0" i="0" dirty="0">
                          <a:solidFill>
                            <a:srgbClr val="000000"/>
                          </a:solidFill>
                          <a:effectLst/>
                          <a:latin typeface="TimesNewRomanPSMT"/>
                        </a:rPr>
                        <a:t>quotation marks if it's a short</a:t>
                      </a:r>
                      <a:br>
                        <a:rPr lang="en-GB" sz="1800" b="0" i="0" dirty="0">
                          <a:solidFill>
                            <a:srgbClr val="000000"/>
                          </a:solidFill>
                          <a:effectLst/>
                          <a:latin typeface="TimesNewRomanPSMT"/>
                        </a:rPr>
                      </a:br>
                      <a:r>
                        <a:rPr lang="en-GB" sz="1800" b="0" i="0" dirty="0">
                          <a:solidFill>
                            <a:srgbClr val="000000"/>
                          </a:solidFill>
                          <a:effectLst/>
                          <a:latin typeface="TimesNewRomanPSMT"/>
                        </a:rPr>
                        <a:t>work (such as an article) </a:t>
                      </a:r>
                      <a:r>
                        <a:rPr lang="en-GB" sz="1800" b="0" i="0" dirty="0" smtClean="0">
                          <a:solidFill>
                            <a:srgbClr val="000000"/>
                          </a:solidFill>
                          <a:effectLst/>
                          <a:latin typeface="TimesNewRomanPSMT"/>
                        </a:rPr>
                        <a:t>or</a:t>
                      </a:r>
                      <a:r>
                        <a:rPr lang="en-GB" sz="1800" b="0" i="0" baseline="0" dirty="0" smtClean="0">
                          <a:solidFill>
                            <a:srgbClr val="000000"/>
                          </a:solidFill>
                          <a:effectLst/>
                          <a:latin typeface="TimesNewRomanPSMT"/>
                        </a:rPr>
                        <a:t> </a:t>
                      </a:r>
                      <a:r>
                        <a:rPr lang="en-GB" sz="1800" b="0" i="0" dirty="0" smtClean="0">
                          <a:solidFill>
                            <a:srgbClr val="000000"/>
                          </a:solidFill>
                          <a:effectLst/>
                          <a:latin typeface="TimesNewRomanPSMT"/>
                        </a:rPr>
                        <a:t>italicize </a:t>
                      </a:r>
                      <a:r>
                        <a:rPr lang="en-GB" sz="1800" b="0" i="0" dirty="0">
                          <a:solidFill>
                            <a:srgbClr val="000000"/>
                          </a:solidFill>
                          <a:effectLst/>
                          <a:latin typeface="TimesNewRomanPSMT"/>
                        </a:rPr>
                        <a:t>it if it's a longer </a:t>
                      </a:r>
                      <a:r>
                        <a:rPr lang="en-GB" sz="1800" b="0" i="0" dirty="0" smtClean="0">
                          <a:solidFill>
                            <a:srgbClr val="000000"/>
                          </a:solidFill>
                          <a:effectLst/>
                          <a:latin typeface="TimesNewRomanPSMT"/>
                        </a:rPr>
                        <a:t>work</a:t>
                      </a:r>
                      <a:r>
                        <a:rPr lang="en-GB" sz="1800" b="0" i="0" baseline="0" dirty="0" smtClean="0">
                          <a:solidFill>
                            <a:srgbClr val="000000"/>
                          </a:solidFill>
                          <a:effectLst/>
                          <a:latin typeface="TimesNewRomanPSMT"/>
                        </a:rPr>
                        <a:t> </a:t>
                      </a:r>
                      <a:r>
                        <a:rPr lang="en-GB" sz="1800" b="0" i="0" dirty="0" smtClean="0">
                          <a:solidFill>
                            <a:srgbClr val="000000"/>
                          </a:solidFill>
                          <a:effectLst/>
                          <a:latin typeface="TimesNewRomanPSMT"/>
                        </a:rPr>
                        <a:t>(e.g</a:t>
                      </a:r>
                      <a:r>
                        <a:rPr lang="en-GB" sz="1800" b="0" i="0" dirty="0">
                          <a:solidFill>
                            <a:srgbClr val="000000"/>
                          </a:solidFill>
                          <a:effectLst/>
                          <a:latin typeface="TimesNewRomanPSMT"/>
                        </a:rPr>
                        <a:t>. plays, books, television</a:t>
                      </a:r>
                      <a:br>
                        <a:rPr lang="en-GB" sz="1800" b="0" i="0" dirty="0">
                          <a:solidFill>
                            <a:srgbClr val="000000"/>
                          </a:solidFill>
                          <a:effectLst/>
                          <a:latin typeface="TimesNewRomanPSMT"/>
                        </a:rPr>
                      </a:br>
                      <a:r>
                        <a:rPr lang="en-GB" sz="1800" b="0" i="0" dirty="0">
                          <a:solidFill>
                            <a:srgbClr val="000000"/>
                          </a:solidFill>
                          <a:effectLst/>
                          <a:latin typeface="TimesNewRomanPSMT"/>
                        </a:rPr>
                        <a:t>shows, entire Web sites) </a:t>
                      </a:r>
                      <a:r>
                        <a:rPr lang="en-GB" sz="1800" b="0" i="0" dirty="0" smtClean="0">
                          <a:solidFill>
                            <a:srgbClr val="000000"/>
                          </a:solidFill>
                          <a:effectLst/>
                          <a:latin typeface="TimesNewRomanPSMT"/>
                        </a:rPr>
                        <a:t>and</a:t>
                      </a:r>
                      <a:r>
                        <a:rPr lang="en-GB" sz="1800" b="0" i="0" baseline="0" dirty="0" smtClean="0">
                          <a:solidFill>
                            <a:srgbClr val="000000"/>
                          </a:solidFill>
                          <a:effectLst/>
                          <a:latin typeface="TimesNewRomanPSMT"/>
                        </a:rPr>
                        <a:t> </a:t>
                      </a:r>
                      <a:r>
                        <a:rPr lang="en-GB" sz="1800" b="0" i="0" dirty="0" smtClean="0">
                          <a:solidFill>
                            <a:srgbClr val="000000"/>
                          </a:solidFill>
                          <a:effectLst/>
                          <a:latin typeface="TimesNewRomanPSMT"/>
                        </a:rPr>
                        <a:t>provide </a:t>
                      </a:r>
                      <a:r>
                        <a:rPr lang="en-GB" sz="1800" b="0" i="0" dirty="0">
                          <a:solidFill>
                            <a:srgbClr val="000000"/>
                          </a:solidFill>
                          <a:effectLst/>
                          <a:latin typeface="TimesNewRomanPSMT"/>
                        </a:rPr>
                        <a:t>a page number if it </a:t>
                      </a:r>
                      <a:r>
                        <a:rPr lang="en-GB" sz="1800" b="0" i="0" dirty="0" smtClean="0">
                          <a:solidFill>
                            <a:srgbClr val="000000"/>
                          </a:solidFill>
                          <a:effectLst/>
                          <a:latin typeface="TimesNewRomanPSMT"/>
                        </a:rPr>
                        <a:t>is</a:t>
                      </a:r>
                      <a:r>
                        <a:rPr lang="en-GB" sz="1800" b="0" i="0" baseline="0" dirty="0" smtClean="0">
                          <a:solidFill>
                            <a:srgbClr val="000000"/>
                          </a:solidFill>
                          <a:effectLst/>
                          <a:latin typeface="TimesNewRomanPSMT"/>
                        </a:rPr>
                        <a:t> </a:t>
                      </a:r>
                      <a:r>
                        <a:rPr lang="en-GB" sz="1800" b="0" i="0" dirty="0" smtClean="0">
                          <a:solidFill>
                            <a:srgbClr val="000000"/>
                          </a:solidFill>
                          <a:effectLst/>
                          <a:latin typeface="TimesNewRomanPSMT"/>
                        </a:rPr>
                        <a:t>available</a:t>
                      </a:r>
                      <a:r>
                        <a:rPr lang="en-GB" sz="1800" b="0" i="0" dirty="0">
                          <a:solidFill>
                            <a:srgbClr val="000000"/>
                          </a:solidFill>
                          <a:effectLst/>
                          <a:latin typeface="TimesNewRomanPSMT"/>
                        </a:rPr>
                        <a:t>.</a:t>
                      </a:r>
                      <a:endParaRPr lang="en-GB" sz="2800" dirty="0">
                        <a:effectLst/>
                      </a:endParaRPr>
                    </a:p>
                  </a:txBody>
                  <a:tcPr anchor="ctr"/>
                </a:tc>
                <a:tc>
                  <a:txBody>
                    <a:bodyPr/>
                    <a:lstStyle/>
                    <a:p>
                      <a:r>
                        <a:rPr lang="en-GB" sz="1800" b="0" i="0" dirty="0">
                          <a:solidFill>
                            <a:srgbClr val="000000"/>
                          </a:solidFill>
                          <a:effectLst/>
                          <a:latin typeface="TimesNewRomanPSMT"/>
                        </a:rPr>
                        <a:t>("Impact of Global </a:t>
                      </a:r>
                      <a:r>
                        <a:rPr lang="en-GB" sz="1800" b="0" i="0" dirty="0" smtClean="0">
                          <a:solidFill>
                            <a:srgbClr val="000000"/>
                          </a:solidFill>
                          <a:effectLst/>
                          <a:latin typeface="TimesNewRomanPSMT"/>
                        </a:rPr>
                        <a:t>Warming“</a:t>
                      </a:r>
                      <a:r>
                        <a:rPr lang="en-GB" sz="1800" b="0" i="0" baseline="0" dirty="0" smtClean="0">
                          <a:solidFill>
                            <a:srgbClr val="000000"/>
                          </a:solidFill>
                          <a:effectLst/>
                          <a:latin typeface="TimesNewRomanPSMT"/>
                        </a:rPr>
                        <a:t> </a:t>
                      </a:r>
                      <a:r>
                        <a:rPr lang="en-GB" sz="1800" b="0" i="0" dirty="0" smtClean="0">
                          <a:solidFill>
                            <a:srgbClr val="000000"/>
                          </a:solidFill>
                          <a:effectLst/>
                          <a:latin typeface="TimesNewRomanPSMT"/>
                        </a:rPr>
                        <a:t>72</a:t>
                      </a:r>
                      <a:r>
                        <a:rPr lang="en-GB" sz="1800" b="0" i="0" dirty="0">
                          <a:solidFill>
                            <a:srgbClr val="000000"/>
                          </a:solidFill>
                          <a:effectLst/>
                          <a:latin typeface="TimesNewRomanPSMT"/>
                        </a:rPr>
                        <a:t>)</a:t>
                      </a:r>
                      <a:endParaRPr lang="en-GB" sz="2800" dirty="0">
                        <a:effectLst/>
                      </a:endParaRPr>
                    </a:p>
                  </a:txBody>
                  <a:tcPr anchor="ctr"/>
                </a:tc>
                <a:tc>
                  <a:txBody>
                    <a:bodyPr/>
                    <a:lstStyle/>
                    <a:p>
                      <a:r>
                        <a:rPr lang="en-GB" sz="1800" b="0" i="0" dirty="0">
                          <a:solidFill>
                            <a:srgbClr val="000000"/>
                          </a:solidFill>
                          <a:effectLst/>
                          <a:latin typeface="TimesNewRomanPSMT"/>
                        </a:rPr>
                        <a:t>In the article “Impact </a:t>
                      </a:r>
                      <a:r>
                        <a:rPr lang="en-GB" sz="1800" b="0" i="0" dirty="0" smtClean="0">
                          <a:solidFill>
                            <a:srgbClr val="000000"/>
                          </a:solidFill>
                          <a:effectLst/>
                          <a:latin typeface="TimesNewRomanPSMT"/>
                        </a:rPr>
                        <a:t>of</a:t>
                      </a:r>
                      <a:r>
                        <a:rPr lang="en-GB" sz="1800" b="0" i="0" baseline="0" dirty="0" smtClean="0">
                          <a:solidFill>
                            <a:srgbClr val="000000"/>
                          </a:solidFill>
                          <a:effectLst/>
                          <a:latin typeface="TimesNewRomanPSMT"/>
                        </a:rPr>
                        <a:t> </a:t>
                      </a:r>
                      <a:r>
                        <a:rPr lang="en-GB" sz="1800" b="0" i="0" dirty="0" smtClean="0">
                          <a:solidFill>
                            <a:srgbClr val="000000"/>
                          </a:solidFill>
                          <a:effectLst/>
                          <a:latin typeface="TimesNewRomanPSMT"/>
                        </a:rPr>
                        <a:t>Global </a:t>
                      </a:r>
                      <a:r>
                        <a:rPr lang="en-GB" sz="1800" b="0" i="0" dirty="0">
                          <a:solidFill>
                            <a:srgbClr val="000000"/>
                          </a:solidFill>
                          <a:effectLst/>
                          <a:latin typeface="TimesNewRomanPSMT"/>
                        </a:rPr>
                        <a:t>Warming” </a:t>
                      </a:r>
                      <a:r>
                        <a:rPr lang="en-GB" sz="1800" b="0" i="0" dirty="0" smtClean="0">
                          <a:solidFill>
                            <a:srgbClr val="000000"/>
                          </a:solidFill>
                          <a:effectLst/>
                          <a:latin typeface="TimesNewRomanPSMT"/>
                        </a:rPr>
                        <a:t>the</a:t>
                      </a:r>
                      <a:r>
                        <a:rPr lang="en-GB" sz="1800" b="0" i="0" baseline="0" dirty="0" smtClean="0">
                          <a:solidFill>
                            <a:srgbClr val="000000"/>
                          </a:solidFill>
                          <a:effectLst/>
                          <a:latin typeface="TimesNewRomanPSMT"/>
                        </a:rPr>
                        <a:t> </a:t>
                      </a:r>
                      <a:r>
                        <a:rPr lang="en-GB" sz="1800" b="0" i="0" dirty="0" smtClean="0">
                          <a:solidFill>
                            <a:srgbClr val="000000"/>
                          </a:solidFill>
                          <a:effectLst/>
                          <a:latin typeface="TimesNewRomanPSMT"/>
                        </a:rPr>
                        <a:t>information </a:t>
                      </a:r>
                      <a:r>
                        <a:rPr lang="en-GB" sz="1800" b="0" i="0" dirty="0">
                          <a:solidFill>
                            <a:srgbClr val="000000"/>
                          </a:solidFill>
                          <a:effectLst/>
                          <a:latin typeface="TimesNewRomanPSMT"/>
                        </a:rPr>
                        <a:t>gathered says</a:t>
                      </a:r>
                      <a:r>
                        <a:rPr lang="en-GB" sz="1800" b="0" i="0" dirty="0" smtClean="0">
                          <a:solidFill>
                            <a:srgbClr val="000000"/>
                          </a:solidFill>
                          <a:effectLst/>
                          <a:latin typeface="TimesNewRomanPSMT"/>
                        </a:rPr>
                        <a:t>,</a:t>
                      </a:r>
                      <a:r>
                        <a:rPr lang="en-GB" sz="1800" b="0" i="0" baseline="0" dirty="0" smtClean="0">
                          <a:solidFill>
                            <a:srgbClr val="000000"/>
                          </a:solidFill>
                          <a:effectLst/>
                          <a:latin typeface="TimesNewRomanPSMT"/>
                        </a:rPr>
                        <a:t> </a:t>
                      </a:r>
                      <a:r>
                        <a:rPr lang="en-GB" sz="1800" b="0" i="0" dirty="0" smtClean="0">
                          <a:solidFill>
                            <a:srgbClr val="000000"/>
                          </a:solidFill>
                          <a:effectLst/>
                          <a:latin typeface="TimesNewRomanPSMT"/>
                        </a:rPr>
                        <a:t>“….” </a:t>
                      </a:r>
                      <a:r>
                        <a:rPr lang="en-GB" sz="1800" b="0" i="0" dirty="0">
                          <a:solidFill>
                            <a:srgbClr val="000000"/>
                          </a:solidFill>
                          <a:effectLst/>
                          <a:latin typeface="TimesNewRomanPSMT"/>
                        </a:rPr>
                        <a:t>(72)</a:t>
                      </a:r>
                      <a:endParaRPr lang="en-GB" sz="2800" dirty="0">
                        <a:effectLst/>
                      </a:endParaRPr>
                    </a:p>
                  </a:txBody>
                  <a:tcPr anchor="ctr"/>
                </a:tc>
              </a:tr>
              <a:tr h="2830087">
                <a:tc>
                  <a:txBody>
                    <a:bodyPr/>
                    <a:lstStyle/>
                    <a:p>
                      <a:r>
                        <a:rPr lang="en-GB" sz="2000" b="0" i="0" dirty="0">
                          <a:solidFill>
                            <a:srgbClr val="000000"/>
                          </a:solidFill>
                          <a:effectLst/>
                          <a:latin typeface="TimesNewRomanPSMT"/>
                        </a:rPr>
                        <a:t>To cite </a:t>
                      </a:r>
                      <a:r>
                        <a:rPr lang="en-GB" sz="2000" b="1" i="0" dirty="0">
                          <a:solidFill>
                            <a:srgbClr val="000000"/>
                          </a:solidFill>
                          <a:effectLst/>
                          <a:latin typeface="TimesNewRomanPS-BoldMT"/>
                        </a:rPr>
                        <a:t>multiple sources in </a:t>
                      </a:r>
                      <a:r>
                        <a:rPr lang="en-GB" sz="2000" b="1" i="0" dirty="0" smtClean="0">
                          <a:solidFill>
                            <a:srgbClr val="000000"/>
                          </a:solidFill>
                          <a:effectLst/>
                          <a:latin typeface="TimesNewRomanPS-BoldMT"/>
                        </a:rPr>
                        <a:t>the</a:t>
                      </a:r>
                      <a:r>
                        <a:rPr lang="en-GB" sz="2000" b="1" i="0" baseline="0" dirty="0" smtClean="0">
                          <a:solidFill>
                            <a:srgbClr val="000000"/>
                          </a:solidFill>
                          <a:effectLst/>
                          <a:latin typeface="TimesNewRomanPS-BoldMT"/>
                        </a:rPr>
                        <a:t> </a:t>
                      </a:r>
                      <a:r>
                        <a:rPr lang="en-GB" sz="2000" b="1" i="0" dirty="0" smtClean="0">
                          <a:solidFill>
                            <a:srgbClr val="000000"/>
                          </a:solidFill>
                          <a:effectLst/>
                          <a:latin typeface="TimesNewRomanPS-BoldMT"/>
                        </a:rPr>
                        <a:t>same </a:t>
                      </a:r>
                      <a:r>
                        <a:rPr lang="en-GB" sz="2000" b="1" i="0" dirty="0">
                          <a:solidFill>
                            <a:srgbClr val="000000"/>
                          </a:solidFill>
                          <a:effectLst/>
                          <a:latin typeface="TimesNewRomanPS-BoldMT"/>
                        </a:rPr>
                        <a:t>parenthetical </a:t>
                      </a:r>
                      <a:r>
                        <a:rPr lang="en-GB" sz="2000" b="1" i="0" dirty="0" smtClean="0">
                          <a:solidFill>
                            <a:srgbClr val="000000"/>
                          </a:solidFill>
                          <a:effectLst/>
                          <a:latin typeface="TimesNewRomanPS-BoldMT"/>
                        </a:rPr>
                        <a:t>reference,</a:t>
                      </a:r>
                      <a:r>
                        <a:rPr lang="en-GB" sz="2000" b="1" i="0" baseline="0" dirty="0" smtClean="0">
                          <a:solidFill>
                            <a:srgbClr val="000000"/>
                          </a:solidFill>
                          <a:effectLst/>
                          <a:latin typeface="TimesNewRomanPS-BoldMT"/>
                        </a:rPr>
                        <a:t> </a:t>
                      </a:r>
                      <a:r>
                        <a:rPr lang="en-GB" sz="2000" b="0" i="0" dirty="0" smtClean="0">
                          <a:solidFill>
                            <a:srgbClr val="000000"/>
                          </a:solidFill>
                          <a:effectLst/>
                          <a:latin typeface="TimesNewRomanPSMT"/>
                        </a:rPr>
                        <a:t>separate </a:t>
                      </a:r>
                      <a:r>
                        <a:rPr lang="en-GB" sz="2000" b="0" i="0" dirty="0">
                          <a:solidFill>
                            <a:srgbClr val="000000"/>
                          </a:solidFill>
                          <a:effectLst/>
                          <a:latin typeface="TimesNewRomanPSMT"/>
                        </a:rPr>
                        <a:t>the citations by a </a:t>
                      </a:r>
                      <a:r>
                        <a:rPr lang="en-GB" sz="2000" b="0" i="0" dirty="0" smtClean="0">
                          <a:solidFill>
                            <a:srgbClr val="000000"/>
                          </a:solidFill>
                          <a:effectLst/>
                          <a:latin typeface="TimesNewRomanPSMT"/>
                        </a:rPr>
                        <a:t>semi</a:t>
                      </a:r>
                      <a:r>
                        <a:rPr lang="en-GB" sz="2000" b="0" i="0" baseline="0" dirty="0" smtClean="0">
                          <a:solidFill>
                            <a:srgbClr val="000000"/>
                          </a:solidFill>
                          <a:effectLst/>
                          <a:latin typeface="TimesNewRomanPSMT"/>
                        </a:rPr>
                        <a:t> </a:t>
                      </a:r>
                      <a:r>
                        <a:rPr lang="en-GB" sz="2000" b="0" i="0" dirty="0" smtClean="0">
                          <a:solidFill>
                            <a:srgbClr val="000000"/>
                          </a:solidFill>
                          <a:effectLst/>
                          <a:latin typeface="TimesNewRomanPSMT"/>
                        </a:rPr>
                        <a:t>colon</a:t>
                      </a:r>
                      <a:r>
                        <a:rPr lang="en-GB" sz="2000" b="0" i="0" dirty="0">
                          <a:solidFill>
                            <a:srgbClr val="000000"/>
                          </a:solidFill>
                          <a:effectLst/>
                          <a:latin typeface="TimesNewRomanPSMT"/>
                        </a:rPr>
                        <a:t>.</a:t>
                      </a:r>
                      <a:endParaRPr lang="en-GB" sz="3200" dirty="0">
                        <a:effectLst/>
                      </a:endParaRPr>
                    </a:p>
                  </a:txBody>
                  <a:tcPr anchor="ctr"/>
                </a:tc>
                <a:tc>
                  <a:txBody>
                    <a:bodyPr/>
                    <a:lstStyle/>
                    <a:p>
                      <a:r>
                        <a:rPr lang="en-GB" sz="2000" b="0" i="0">
                          <a:solidFill>
                            <a:srgbClr val="000000"/>
                          </a:solidFill>
                          <a:effectLst/>
                          <a:latin typeface="TimesNewRomanPSMT"/>
                        </a:rPr>
                        <a:t>(Garcia 64; Davies 14) </a:t>
                      </a:r>
                      <a:endParaRPr lang="en-GB" sz="3200">
                        <a:effectLst/>
                      </a:endParaRPr>
                    </a:p>
                  </a:txBody>
                  <a:tcPr anchor="ctr"/>
                </a:tc>
                <a:tc>
                  <a:txBody>
                    <a:bodyPr/>
                    <a:lstStyle/>
                    <a:p>
                      <a:r>
                        <a:rPr lang="en-GB" sz="2000" b="0" i="0" dirty="0">
                          <a:solidFill>
                            <a:srgbClr val="000000"/>
                          </a:solidFill>
                          <a:effectLst/>
                          <a:latin typeface="TimesNewRomanPSMT"/>
                        </a:rPr>
                        <a:t>As Garcia and </a:t>
                      </a:r>
                      <a:r>
                        <a:rPr lang="en-GB" sz="2000" b="0" i="0" dirty="0" smtClean="0">
                          <a:solidFill>
                            <a:srgbClr val="000000"/>
                          </a:solidFill>
                          <a:effectLst/>
                          <a:latin typeface="TimesNewRomanPSMT"/>
                        </a:rPr>
                        <a:t>Davies</a:t>
                      </a:r>
                      <a:r>
                        <a:rPr lang="en-GB" sz="2000" b="0" i="0" baseline="0" dirty="0" smtClean="0">
                          <a:solidFill>
                            <a:srgbClr val="000000"/>
                          </a:solidFill>
                          <a:effectLst/>
                          <a:latin typeface="TimesNewRomanPSMT"/>
                        </a:rPr>
                        <a:t> </a:t>
                      </a:r>
                      <a:r>
                        <a:rPr lang="en-GB" sz="2000" b="0" i="0" dirty="0" smtClean="0">
                          <a:solidFill>
                            <a:srgbClr val="000000"/>
                          </a:solidFill>
                          <a:effectLst/>
                          <a:latin typeface="TimesNewRomanPSMT"/>
                        </a:rPr>
                        <a:t>argue </a:t>
                      </a:r>
                      <a:r>
                        <a:rPr lang="en-GB" sz="2000" b="0" i="0" dirty="0">
                          <a:solidFill>
                            <a:srgbClr val="000000"/>
                          </a:solidFill>
                          <a:effectLst/>
                          <a:latin typeface="TimesNewRomanPSMT"/>
                        </a:rPr>
                        <a:t>about the </a:t>
                      </a:r>
                      <a:r>
                        <a:rPr lang="en-GB" sz="2000" b="0" i="0" dirty="0" smtClean="0">
                          <a:solidFill>
                            <a:srgbClr val="000000"/>
                          </a:solidFill>
                          <a:effectLst/>
                          <a:latin typeface="TimesNewRomanPSMT"/>
                        </a:rPr>
                        <a:t>ground</a:t>
                      </a:r>
                      <a:r>
                        <a:rPr lang="en-GB" sz="2000" b="0" i="0" baseline="0" dirty="0" smtClean="0">
                          <a:solidFill>
                            <a:srgbClr val="000000"/>
                          </a:solidFill>
                          <a:effectLst/>
                          <a:latin typeface="TimesNewRomanPSMT"/>
                        </a:rPr>
                        <a:t> </a:t>
                      </a:r>
                      <a:r>
                        <a:rPr lang="en-GB" sz="2000" b="0" i="0" dirty="0" smtClean="0">
                          <a:solidFill>
                            <a:srgbClr val="000000"/>
                          </a:solidFill>
                          <a:effectLst/>
                          <a:latin typeface="TimesNewRomanPSMT"/>
                        </a:rPr>
                        <a:t>soil</a:t>
                      </a:r>
                      <a:r>
                        <a:rPr lang="en-GB" sz="2000" b="0" i="0" dirty="0">
                          <a:solidFill>
                            <a:srgbClr val="000000"/>
                          </a:solidFill>
                          <a:effectLst/>
                          <a:latin typeface="TimesNewRomanPSMT"/>
                        </a:rPr>
                        <a:t>, they suggest </a:t>
                      </a:r>
                      <a:r>
                        <a:rPr lang="en-GB" sz="2000" b="0" i="0" dirty="0" smtClean="0">
                          <a:solidFill>
                            <a:srgbClr val="000000"/>
                          </a:solidFill>
                          <a:effectLst/>
                          <a:latin typeface="TimesNewRomanPSMT"/>
                        </a:rPr>
                        <a:t>some</a:t>
                      </a:r>
                      <a:r>
                        <a:rPr lang="en-GB" sz="2000" b="0" i="0" baseline="0" dirty="0" smtClean="0">
                          <a:solidFill>
                            <a:srgbClr val="000000"/>
                          </a:solidFill>
                          <a:effectLst/>
                          <a:latin typeface="TimesNewRomanPSMT"/>
                        </a:rPr>
                        <a:t> </a:t>
                      </a:r>
                      <a:r>
                        <a:rPr lang="en-GB" sz="2000" b="0" i="0" dirty="0" smtClean="0">
                          <a:solidFill>
                            <a:srgbClr val="000000"/>
                          </a:solidFill>
                          <a:effectLst/>
                          <a:latin typeface="TimesNewRomanPSMT"/>
                        </a:rPr>
                        <a:t>alternatives </a:t>
                      </a:r>
                      <a:r>
                        <a:rPr lang="en-GB" sz="2000" b="0" i="0" dirty="0">
                          <a:solidFill>
                            <a:srgbClr val="000000"/>
                          </a:solidFill>
                          <a:effectLst/>
                          <a:latin typeface="TimesNewRomanPSMT"/>
                        </a:rPr>
                        <a:t>(64; 14)</a:t>
                      </a:r>
                      <a:endParaRPr lang="en-GB" sz="3200" dirty="0">
                        <a:effectLst/>
                      </a:endParaRPr>
                    </a:p>
                  </a:txBody>
                  <a:tcPr anchor="ctr"/>
                </a:tc>
              </a:tr>
            </a:tbl>
          </a:graphicData>
        </a:graphic>
      </p:graphicFrame>
    </p:spTree>
    <p:extLst>
      <p:ext uri="{BB962C8B-B14F-4D97-AF65-F5344CB8AC3E}">
        <p14:creationId xmlns:p14="http://schemas.microsoft.com/office/powerpoint/2010/main" val="7167251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41380284"/>
              </p:ext>
            </p:extLst>
          </p:nvPr>
        </p:nvGraphicFramePr>
        <p:xfrm>
          <a:off x="0" y="0"/>
          <a:ext cx="12192000" cy="6857999"/>
        </p:xfrm>
        <a:graphic>
          <a:graphicData uri="http://schemas.openxmlformats.org/drawingml/2006/table">
            <a:tbl>
              <a:tblPr firstRow="1" bandRow="1">
                <a:tableStyleId>{5C22544A-7EE6-4342-B048-85BDC9FD1C3A}</a:tableStyleId>
              </a:tblPr>
              <a:tblGrid>
                <a:gridCol w="4725879"/>
                <a:gridCol w="3402122"/>
                <a:gridCol w="4063999"/>
              </a:tblGrid>
              <a:tr h="917158">
                <a:tc>
                  <a:txBody>
                    <a:bodyPr/>
                    <a:lstStyle/>
                    <a:p>
                      <a:r>
                        <a:rPr lang="en-GB" sz="2400" b="1" i="0" dirty="0">
                          <a:solidFill>
                            <a:schemeClr val="tx1"/>
                          </a:solidFill>
                          <a:effectLst/>
                          <a:latin typeface="TimesNewRomanPS-BoldMT"/>
                        </a:rPr>
                        <a:t>Instructions </a:t>
                      </a:r>
                      <a:endParaRPr lang="en-GB" sz="3600" dirty="0">
                        <a:solidFill>
                          <a:schemeClr val="tx1"/>
                        </a:solidFill>
                        <a:effectLst/>
                      </a:endParaRPr>
                    </a:p>
                  </a:txBody>
                  <a:tcPr anchor="ctr"/>
                </a:tc>
                <a:tc>
                  <a:txBody>
                    <a:bodyPr/>
                    <a:lstStyle/>
                    <a:p>
                      <a:r>
                        <a:rPr lang="en-GB" sz="2000" b="1" i="0" dirty="0">
                          <a:solidFill>
                            <a:schemeClr val="tx1"/>
                          </a:solidFill>
                          <a:effectLst/>
                          <a:latin typeface="TimesNewRomanPS-BoldMT"/>
                        </a:rPr>
                        <a:t>Parenthetical </a:t>
                      </a:r>
                      <a:r>
                        <a:rPr lang="en-GB" sz="2000" b="1" i="0" dirty="0" smtClean="0">
                          <a:solidFill>
                            <a:schemeClr val="tx1"/>
                          </a:solidFill>
                          <a:effectLst/>
                          <a:latin typeface="TimesNewRomanPS-BoldMT"/>
                        </a:rPr>
                        <a:t>Citation</a:t>
                      </a:r>
                      <a:r>
                        <a:rPr lang="en-GB" sz="2000" b="1" i="0" baseline="0" dirty="0" smtClean="0">
                          <a:solidFill>
                            <a:schemeClr val="tx1"/>
                          </a:solidFill>
                          <a:effectLst/>
                          <a:latin typeface="TimesNewRomanPS-BoldMT"/>
                        </a:rPr>
                        <a:t> </a:t>
                      </a:r>
                      <a:r>
                        <a:rPr lang="en-GB" sz="2000" b="1" i="0" dirty="0" smtClean="0">
                          <a:solidFill>
                            <a:schemeClr val="tx1"/>
                          </a:solidFill>
                          <a:effectLst/>
                          <a:latin typeface="TimesNewRomanPS-BoldMT"/>
                        </a:rPr>
                        <a:t>Example</a:t>
                      </a:r>
                      <a:endParaRPr lang="en-GB" sz="3200" dirty="0">
                        <a:solidFill>
                          <a:schemeClr val="tx1"/>
                        </a:solidFill>
                        <a:effectLst/>
                      </a:endParaRPr>
                    </a:p>
                  </a:txBody>
                  <a:tcPr anchor="ctr"/>
                </a:tc>
                <a:tc>
                  <a:txBody>
                    <a:bodyPr/>
                    <a:lstStyle/>
                    <a:p>
                      <a:r>
                        <a:rPr lang="en-GB" sz="2000" b="1" i="0" dirty="0">
                          <a:solidFill>
                            <a:schemeClr val="tx1"/>
                          </a:solidFill>
                          <a:effectLst/>
                          <a:latin typeface="TimesNewRomanPS-BoldMT"/>
                        </a:rPr>
                        <a:t>Narrative </a:t>
                      </a:r>
                      <a:r>
                        <a:rPr lang="en-GB" sz="2000" b="1" i="0" dirty="0" smtClean="0">
                          <a:solidFill>
                            <a:schemeClr val="tx1"/>
                          </a:solidFill>
                          <a:effectLst/>
                          <a:latin typeface="TimesNewRomanPS-BoldMT"/>
                        </a:rPr>
                        <a:t>Citation</a:t>
                      </a:r>
                      <a:r>
                        <a:rPr lang="en-GB" sz="2000" b="1" i="0" baseline="0" dirty="0" smtClean="0">
                          <a:solidFill>
                            <a:schemeClr val="tx1"/>
                          </a:solidFill>
                          <a:effectLst/>
                          <a:latin typeface="TimesNewRomanPS-BoldMT"/>
                        </a:rPr>
                        <a:t> </a:t>
                      </a:r>
                      <a:r>
                        <a:rPr lang="en-GB" sz="2000" b="1" i="0" dirty="0" smtClean="0">
                          <a:solidFill>
                            <a:schemeClr val="tx1"/>
                          </a:solidFill>
                          <a:effectLst/>
                          <a:latin typeface="TimesNewRomanPS-BoldMT"/>
                        </a:rPr>
                        <a:t>Example</a:t>
                      </a:r>
                      <a:endParaRPr lang="en-GB" sz="3200" dirty="0">
                        <a:solidFill>
                          <a:schemeClr val="tx1"/>
                        </a:solidFill>
                        <a:effectLst/>
                      </a:endParaRPr>
                    </a:p>
                  </a:txBody>
                  <a:tcPr anchor="ctr"/>
                </a:tc>
              </a:tr>
              <a:tr h="5940841">
                <a:tc>
                  <a:txBody>
                    <a:bodyPr/>
                    <a:lstStyle/>
                    <a:p>
                      <a:r>
                        <a:rPr lang="en-GB" sz="2400" b="0" i="0" dirty="0">
                          <a:solidFill>
                            <a:srgbClr val="000000"/>
                          </a:solidFill>
                          <a:effectLst/>
                          <a:latin typeface="TimesNewRomanPSMT"/>
                        </a:rPr>
                        <a:t>Format quotations longer than</a:t>
                      </a:r>
                      <a:br>
                        <a:rPr lang="en-GB" sz="2400" b="0" i="0" dirty="0">
                          <a:solidFill>
                            <a:srgbClr val="000000"/>
                          </a:solidFill>
                          <a:effectLst/>
                          <a:latin typeface="TimesNewRomanPSMT"/>
                        </a:rPr>
                      </a:br>
                      <a:r>
                        <a:rPr lang="en-GB" sz="2400" b="0" i="0" dirty="0">
                          <a:solidFill>
                            <a:srgbClr val="000000"/>
                          </a:solidFill>
                          <a:effectLst/>
                          <a:latin typeface="TimesNewRomanPSMT"/>
                        </a:rPr>
                        <a:t>four full lines of prose as </a:t>
                      </a:r>
                      <a:r>
                        <a:rPr lang="en-GB" sz="2400" b="0" i="0" dirty="0" smtClean="0">
                          <a:solidFill>
                            <a:srgbClr val="000000"/>
                          </a:solidFill>
                          <a:effectLst/>
                          <a:latin typeface="TimesNewRomanPSMT"/>
                        </a:rPr>
                        <a:t>a</a:t>
                      </a:r>
                      <a:r>
                        <a:rPr lang="en-GB" sz="2400" b="0" i="0" baseline="0" dirty="0" smtClean="0">
                          <a:solidFill>
                            <a:srgbClr val="000000"/>
                          </a:solidFill>
                          <a:effectLst/>
                          <a:latin typeface="TimesNewRomanPSMT"/>
                        </a:rPr>
                        <a:t> </a:t>
                      </a:r>
                      <a:r>
                        <a:rPr lang="en-GB" sz="2400" b="1" i="0" dirty="0" smtClean="0">
                          <a:solidFill>
                            <a:srgbClr val="000000"/>
                          </a:solidFill>
                          <a:effectLst/>
                          <a:latin typeface="TimesNewRomanPS-BoldMT"/>
                        </a:rPr>
                        <a:t>block </a:t>
                      </a:r>
                      <a:r>
                        <a:rPr lang="en-GB" sz="2400" b="1" i="0" dirty="0">
                          <a:solidFill>
                            <a:srgbClr val="000000"/>
                          </a:solidFill>
                          <a:effectLst/>
                          <a:latin typeface="TimesNewRomanPS-BoldMT"/>
                        </a:rPr>
                        <a:t>quotation</a:t>
                      </a:r>
                      <a:r>
                        <a:rPr lang="en-GB" sz="2400" b="0" i="0" dirty="0">
                          <a:solidFill>
                            <a:srgbClr val="000000"/>
                          </a:solidFill>
                          <a:effectLst/>
                          <a:latin typeface="TimesNewRomanPSMT"/>
                        </a:rPr>
                        <a:t>. Place </a:t>
                      </a:r>
                      <a:r>
                        <a:rPr lang="en-GB" sz="2400" b="0" i="0" dirty="0" smtClean="0">
                          <a:solidFill>
                            <a:srgbClr val="000000"/>
                          </a:solidFill>
                          <a:effectLst/>
                          <a:latin typeface="TimesNewRomanPSMT"/>
                        </a:rPr>
                        <a:t>the</a:t>
                      </a:r>
                      <a:r>
                        <a:rPr lang="en-GB" sz="2400" b="0" i="0" baseline="0" dirty="0" smtClean="0">
                          <a:solidFill>
                            <a:srgbClr val="000000"/>
                          </a:solidFill>
                          <a:effectLst/>
                          <a:latin typeface="TimesNewRomanPSMT"/>
                        </a:rPr>
                        <a:t> </a:t>
                      </a:r>
                      <a:r>
                        <a:rPr lang="en-GB" sz="2400" b="0" i="0" dirty="0" smtClean="0">
                          <a:solidFill>
                            <a:srgbClr val="000000"/>
                          </a:solidFill>
                          <a:effectLst/>
                          <a:latin typeface="TimesNewRomanPSMT"/>
                        </a:rPr>
                        <a:t>quotation </a:t>
                      </a:r>
                      <a:r>
                        <a:rPr lang="en-GB" sz="2400" b="0" i="0" dirty="0">
                          <a:solidFill>
                            <a:srgbClr val="000000"/>
                          </a:solidFill>
                          <a:effectLst/>
                          <a:latin typeface="TimesNewRomanPSMT"/>
                        </a:rPr>
                        <a:t>in a freestanding </a:t>
                      </a:r>
                      <a:r>
                        <a:rPr lang="en-GB" sz="2400" b="0" i="0" dirty="0" smtClean="0">
                          <a:solidFill>
                            <a:srgbClr val="000000"/>
                          </a:solidFill>
                          <a:effectLst/>
                          <a:latin typeface="TimesNewRomanPSMT"/>
                        </a:rPr>
                        <a:t>block</a:t>
                      </a:r>
                      <a:r>
                        <a:rPr lang="en-GB" sz="2400" b="0" i="0" baseline="0" dirty="0" smtClean="0">
                          <a:solidFill>
                            <a:srgbClr val="000000"/>
                          </a:solidFill>
                          <a:effectLst/>
                          <a:latin typeface="TimesNewRomanPSMT"/>
                        </a:rPr>
                        <a:t> </a:t>
                      </a:r>
                      <a:r>
                        <a:rPr lang="en-GB" sz="2400" b="0" i="0" dirty="0" smtClean="0">
                          <a:solidFill>
                            <a:srgbClr val="000000"/>
                          </a:solidFill>
                          <a:effectLst/>
                          <a:latin typeface="TimesNewRomanPSMT"/>
                        </a:rPr>
                        <a:t>of </a:t>
                      </a:r>
                      <a:r>
                        <a:rPr lang="en-GB" sz="2400" b="0" i="0" dirty="0">
                          <a:solidFill>
                            <a:srgbClr val="000000"/>
                          </a:solidFill>
                          <a:effectLst/>
                          <a:latin typeface="TimesNewRomanPSMT"/>
                        </a:rPr>
                        <a:t>text and omit </a:t>
                      </a:r>
                      <a:r>
                        <a:rPr lang="en-GB" sz="2400" b="0" i="0" dirty="0" smtClean="0">
                          <a:solidFill>
                            <a:srgbClr val="000000"/>
                          </a:solidFill>
                          <a:effectLst/>
                          <a:latin typeface="TimesNewRomanPSMT"/>
                        </a:rPr>
                        <a:t>quotation</a:t>
                      </a:r>
                      <a:r>
                        <a:rPr lang="en-GB" sz="2400" b="0" i="0" baseline="0" dirty="0" smtClean="0">
                          <a:solidFill>
                            <a:srgbClr val="000000"/>
                          </a:solidFill>
                          <a:effectLst/>
                          <a:latin typeface="TimesNewRomanPSMT"/>
                        </a:rPr>
                        <a:t> </a:t>
                      </a:r>
                      <a:r>
                        <a:rPr lang="en-GB" sz="2400" b="0" i="0" dirty="0" smtClean="0">
                          <a:solidFill>
                            <a:srgbClr val="000000"/>
                          </a:solidFill>
                          <a:effectLst/>
                          <a:latin typeface="TimesNewRomanPSMT"/>
                        </a:rPr>
                        <a:t>marks</a:t>
                      </a:r>
                      <a:r>
                        <a:rPr lang="en-GB" sz="2400" b="0" i="0" dirty="0">
                          <a:solidFill>
                            <a:srgbClr val="000000"/>
                          </a:solidFill>
                          <a:effectLst/>
                          <a:latin typeface="TimesNewRomanPSMT"/>
                        </a:rPr>
                        <a:t>. Next, start the </a:t>
                      </a:r>
                      <a:r>
                        <a:rPr lang="en-GB" sz="2400" b="0" i="0" dirty="0" smtClean="0">
                          <a:solidFill>
                            <a:srgbClr val="000000"/>
                          </a:solidFill>
                          <a:effectLst/>
                          <a:latin typeface="TimesNewRomanPSMT"/>
                        </a:rPr>
                        <a:t>quotation</a:t>
                      </a:r>
                      <a:r>
                        <a:rPr lang="en-GB" sz="2400" b="0" i="0" baseline="0" dirty="0" smtClean="0">
                          <a:solidFill>
                            <a:srgbClr val="000000"/>
                          </a:solidFill>
                          <a:effectLst/>
                          <a:latin typeface="TimesNewRomanPSMT"/>
                        </a:rPr>
                        <a:t> </a:t>
                      </a:r>
                      <a:r>
                        <a:rPr lang="en-GB" sz="2400" b="0" i="0" dirty="0" smtClean="0">
                          <a:solidFill>
                            <a:srgbClr val="000000"/>
                          </a:solidFill>
                          <a:effectLst/>
                          <a:latin typeface="TimesNewRomanPSMT"/>
                        </a:rPr>
                        <a:t>on </a:t>
                      </a:r>
                      <a:r>
                        <a:rPr lang="en-GB" sz="2400" b="0" i="0" dirty="0">
                          <a:solidFill>
                            <a:srgbClr val="000000"/>
                          </a:solidFill>
                          <a:effectLst/>
                          <a:latin typeface="TimesNewRomanPSMT"/>
                        </a:rPr>
                        <a:t>a new line, with the </a:t>
                      </a:r>
                      <a:r>
                        <a:rPr lang="en-GB" sz="2400" b="0" i="0" dirty="0" smtClean="0">
                          <a:solidFill>
                            <a:srgbClr val="000000"/>
                          </a:solidFill>
                          <a:effectLst/>
                          <a:latin typeface="TimesNewRomanPSMT"/>
                        </a:rPr>
                        <a:t>entire</a:t>
                      </a:r>
                      <a:r>
                        <a:rPr lang="en-GB" sz="2400" b="0" i="0" baseline="0" dirty="0" smtClean="0">
                          <a:solidFill>
                            <a:srgbClr val="000000"/>
                          </a:solidFill>
                          <a:effectLst/>
                          <a:latin typeface="TimesNewRomanPSMT"/>
                        </a:rPr>
                        <a:t> </a:t>
                      </a:r>
                      <a:r>
                        <a:rPr lang="en-GB" sz="2400" b="0" i="0" dirty="0" smtClean="0">
                          <a:solidFill>
                            <a:srgbClr val="000000"/>
                          </a:solidFill>
                          <a:effectLst/>
                          <a:latin typeface="TimesNewRomanPSMT"/>
                        </a:rPr>
                        <a:t>quote </a:t>
                      </a:r>
                      <a:r>
                        <a:rPr lang="en-GB" sz="2400" b="0" i="0" dirty="0">
                          <a:solidFill>
                            <a:srgbClr val="000000"/>
                          </a:solidFill>
                          <a:effectLst/>
                          <a:latin typeface="TimesNewRomanPSMT"/>
                        </a:rPr>
                        <a:t>indented ½ an inch </a:t>
                      </a:r>
                      <a:r>
                        <a:rPr lang="en-GB" sz="2400" b="0" i="0" dirty="0" smtClean="0">
                          <a:solidFill>
                            <a:srgbClr val="000000"/>
                          </a:solidFill>
                          <a:effectLst/>
                          <a:latin typeface="TimesNewRomanPSMT"/>
                        </a:rPr>
                        <a:t>from</a:t>
                      </a:r>
                      <a:r>
                        <a:rPr lang="en-GB" sz="2400" b="0" i="0" baseline="0" dirty="0" smtClean="0">
                          <a:solidFill>
                            <a:srgbClr val="000000"/>
                          </a:solidFill>
                          <a:effectLst/>
                          <a:latin typeface="TimesNewRomanPSMT"/>
                        </a:rPr>
                        <a:t> </a:t>
                      </a:r>
                      <a:r>
                        <a:rPr lang="en-GB" sz="2400" b="0" i="0" dirty="0" smtClean="0">
                          <a:solidFill>
                            <a:srgbClr val="000000"/>
                          </a:solidFill>
                          <a:effectLst/>
                          <a:latin typeface="TimesNewRomanPSMT"/>
                        </a:rPr>
                        <a:t>the </a:t>
                      </a:r>
                      <a:r>
                        <a:rPr lang="en-GB" sz="2400" b="0" i="0" dirty="0">
                          <a:solidFill>
                            <a:srgbClr val="000000"/>
                          </a:solidFill>
                          <a:effectLst/>
                          <a:latin typeface="TimesNewRomanPSMT"/>
                        </a:rPr>
                        <a:t>left margin. Maintain </a:t>
                      </a:r>
                      <a:r>
                        <a:rPr lang="en-GB" sz="2400" b="0" i="0" dirty="0" smtClean="0">
                          <a:solidFill>
                            <a:srgbClr val="000000"/>
                          </a:solidFill>
                          <a:effectLst/>
                          <a:latin typeface="TimesNewRomanPSMT"/>
                        </a:rPr>
                        <a:t>double</a:t>
                      </a:r>
                      <a:r>
                        <a:rPr lang="en-GB" sz="2400" b="0" i="0" baseline="0" dirty="0" smtClean="0">
                          <a:solidFill>
                            <a:srgbClr val="000000"/>
                          </a:solidFill>
                          <a:effectLst/>
                          <a:latin typeface="TimesNewRomanPSMT"/>
                        </a:rPr>
                        <a:t> </a:t>
                      </a:r>
                      <a:r>
                        <a:rPr lang="en-GB" sz="2400" b="0" i="0" dirty="0" smtClean="0">
                          <a:solidFill>
                            <a:srgbClr val="000000"/>
                          </a:solidFill>
                          <a:effectLst/>
                          <a:latin typeface="TimesNewRomanPSMT"/>
                        </a:rPr>
                        <a:t>spacing</a:t>
                      </a:r>
                      <a:r>
                        <a:rPr lang="en-GB" sz="2400" b="0" i="0" dirty="0">
                          <a:solidFill>
                            <a:srgbClr val="000000"/>
                          </a:solidFill>
                          <a:effectLst/>
                          <a:latin typeface="TimesNewRomanPSMT"/>
                        </a:rPr>
                        <a:t>. The </a:t>
                      </a:r>
                      <a:r>
                        <a:rPr lang="en-GB" sz="2400" b="0" i="0" dirty="0" smtClean="0">
                          <a:solidFill>
                            <a:srgbClr val="000000"/>
                          </a:solidFill>
                          <a:effectLst/>
                          <a:latin typeface="TimesNewRomanPSMT"/>
                        </a:rPr>
                        <a:t>parenthetical</a:t>
                      </a:r>
                      <a:r>
                        <a:rPr lang="en-GB" sz="2400" b="0" i="0" baseline="0" dirty="0" smtClean="0">
                          <a:solidFill>
                            <a:srgbClr val="000000"/>
                          </a:solidFill>
                          <a:effectLst/>
                          <a:latin typeface="TimesNewRomanPSMT"/>
                        </a:rPr>
                        <a:t> </a:t>
                      </a:r>
                      <a:r>
                        <a:rPr lang="en-GB" sz="2400" b="0" i="0" dirty="0" smtClean="0">
                          <a:solidFill>
                            <a:srgbClr val="000000"/>
                          </a:solidFill>
                          <a:effectLst/>
                          <a:latin typeface="TimesNewRomanPSMT"/>
                        </a:rPr>
                        <a:t>citation </a:t>
                      </a:r>
                      <a:r>
                        <a:rPr lang="en-GB" sz="2400" b="0" i="0" dirty="0">
                          <a:solidFill>
                            <a:srgbClr val="000000"/>
                          </a:solidFill>
                          <a:effectLst/>
                          <a:latin typeface="TimesNewRomanPSMT"/>
                        </a:rPr>
                        <a:t>should come after </a:t>
                      </a:r>
                      <a:r>
                        <a:rPr lang="en-GB" sz="2400" b="0" i="0" dirty="0" smtClean="0">
                          <a:solidFill>
                            <a:srgbClr val="000000"/>
                          </a:solidFill>
                          <a:effectLst/>
                          <a:latin typeface="TimesNewRomanPSMT"/>
                        </a:rPr>
                        <a:t>the</a:t>
                      </a:r>
                      <a:r>
                        <a:rPr lang="en-GB" sz="2400" b="0" i="0" baseline="0" dirty="0" smtClean="0">
                          <a:solidFill>
                            <a:srgbClr val="000000"/>
                          </a:solidFill>
                          <a:effectLst/>
                          <a:latin typeface="TimesNewRomanPSMT"/>
                        </a:rPr>
                        <a:t> </a:t>
                      </a:r>
                      <a:r>
                        <a:rPr lang="en-GB" sz="2400" b="0" i="0" dirty="0" smtClean="0">
                          <a:solidFill>
                            <a:srgbClr val="000000"/>
                          </a:solidFill>
                          <a:effectLst/>
                          <a:latin typeface="TimesNewRomanPSMT"/>
                        </a:rPr>
                        <a:t>last </a:t>
                      </a:r>
                      <a:r>
                        <a:rPr lang="en-GB" sz="2400" b="0" i="0" dirty="0">
                          <a:solidFill>
                            <a:srgbClr val="000000"/>
                          </a:solidFill>
                          <a:effectLst/>
                          <a:latin typeface="TimesNewRomanPSMT"/>
                        </a:rPr>
                        <a:t>sentence’s </a:t>
                      </a:r>
                      <a:r>
                        <a:rPr lang="en-GB" sz="2400" b="0" i="0" dirty="0" smtClean="0">
                          <a:solidFill>
                            <a:srgbClr val="000000"/>
                          </a:solidFill>
                          <a:effectLst/>
                          <a:latin typeface="TimesNewRomanPSMT"/>
                        </a:rPr>
                        <a:t>closing</a:t>
                      </a:r>
                      <a:r>
                        <a:rPr lang="en-GB" sz="2400" b="0" i="0" baseline="0" dirty="0" smtClean="0">
                          <a:solidFill>
                            <a:srgbClr val="000000"/>
                          </a:solidFill>
                          <a:effectLst/>
                          <a:latin typeface="TimesNewRomanPSMT"/>
                        </a:rPr>
                        <a:t> </a:t>
                      </a:r>
                      <a:r>
                        <a:rPr lang="en-GB" sz="2400" b="0" i="0" dirty="0" smtClean="0">
                          <a:solidFill>
                            <a:srgbClr val="000000"/>
                          </a:solidFill>
                          <a:effectLst/>
                          <a:latin typeface="TimesNewRomanPSMT"/>
                        </a:rPr>
                        <a:t>punctuation </a:t>
                      </a:r>
                      <a:r>
                        <a:rPr lang="en-GB" sz="2400" b="0" i="0" dirty="0">
                          <a:solidFill>
                            <a:srgbClr val="000000"/>
                          </a:solidFill>
                          <a:effectLst/>
                          <a:latin typeface="TimesNewRomanPSMT"/>
                        </a:rPr>
                        <a:t>mark.</a:t>
                      </a:r>
                      <a:endParaRPr lang="en-GB" sz="3600" dirty="0">
                        <a:effectLst/>
                      </a:endParaRPr>
                    </a:p>
                  </a:txBody>
                  <a:tcPr anchor="ctr"/>
                </a:tc>
                <a:tc>
                  <a:txBody>
                    <a:bodyPr/>
                    <a:lstStyle/>
                    <a:p>
                      <a:r>
                        <a:rPr lang="en-GB" sz="2400" b="0" i="0" dirty="0">
                          <a:solidFill>
                            <a:srgbClr val="000000"/>
                          </a:solidFill>
                          <a:effectLst/>
                          <a:latin typeface="TimesNewRomanPSMT"/>
                        </a:rPr>
                        <a:t>Inquiries were made as to </a:t>
                      </a:r>
                      <a:r>
                        <a:rPr lang="en-GB" sz="2400" b="0" i="0" dirty="0" smtClean="0">
                          <a:solidFill>
                            <a:srgbClr val="000000"/>
                          </a:solidFill>
                          <a:effectLst/>
                          <a:latin typeface="TimesNewRomanPSMT"/>
                        </a:rPr>
                        <a:t>how</a:t>
                      </a:r>
                      <a:r>
                        <a:rPr lang="en-GB" sz="2400" b="0" i="0" baseline="0" dirty="0" smtClean="0">
                          <a:solidFill>
                            <a:srgbClr val="000000"/>
                          </a:solidFill>
                          <a:effectLst/>
                          <a:latin typeface="TimesNewRomanPSMT"/>
                        </a:rPr>
                        <a:t> </a:t>
                      </a:r>
                      <a:r>
                        <a:rPr lang="en-GB" sz="2400" b="0" i="0" dirty="0" smtClean="0">
                          <a:solidFill>
                            <a:srgbClr val="000000"/>
                          </a:solidFill>
                          <a:effectLst/>
                          <a:latin typeface="TimesNewRomanPSMT"/>
                        </a:rPr>
                        <a:t>it </a:t>
                      </a:r>
                      <a:r>
                        <a:rPr lang="en-GB" sz="2400" b="0" i="0" dirty="0">
                          <a:solidFill>
                            <a:srgbClr val="000000"/>
                          </a:solidFill>
                          <a:effectLst/>
                          <a:latin typeface="TimesNewRomanPSMT"/>
                        </a:rPr>
                        <a:t>got there; I was obliged </a:t>
                      </a:r>
                      <a:r>
                        <a:rPr lang="en-GB" sz="2400" b="0" i="0" dirty="0" smtClean="0">
                          <a:solidFill>
                            <a:srgbClr val="000000"/>
                          </a:solidFill>
                          <a:effectLst/>
                          <a:latin typeface="TimesNewRomanPSMT"/>
                        </a:rPr>
                        <a:t>to</a:t>
                      </a:r>
                      <a:r>
                        <a:rPr lang="en-GB" sz="2400" b="0" i="0" baseline="0" dirty="0" smtClean="0">
                          <a:solidFill>
                            <a:srgbClr val="000000"/>
                          </a:solidFill>
                          <a:effectLst/>
                          <a:latin typeface="TimesNewRomanPSMT"/>
                        </a:rPr>
                        <a:t> </a:t>
                      </a:r>
                      <a:r>
                        <a:rPr lang="en-GB" sz="2400" b="0" i="0" dirty="0" smtClean="0">
                          <a:solidFill>
                            <a:srgbClr val="000000"/>
                          </a:solidFill>
                          <a:effectLst/>
                          <a:latin typeface="TimesNewRomanPSMT"/>
                        </a:rPr>
                        <a:t>confess</a:t>
                      </a:r>
                      <a:r>
                        <a:rPr lang="en-GB" sz="2400" b="0" i="0" dirty="0">
                          <a:solidFill>
                            <a:srgbClr val="000000"/>
                          </a:solidFill>
                          <a:effectLst/>
                          <a:latin typeface="TimesNewRomanPSMT"/>
                        </a:rPr>
                        <a:t>, and in recompense for</a:t>
                      </a:r>
                      <a:br>
                        <a:rPr lang="en-GB" sz="2400" b="0" i="0" dirty="0">
                          <a:solidFill>
                            <a:srgbClr val="000000"/>
                          </a:solidFill>
                          <a:effectLst/>
                          <a:latin typeface="TimesNewRomanPSMT"/>
                        </a:rPr>
                      </a:br>
                      <a:r>
                        <a:rPr lang="en-GB" sz="2400" b="0" i="0" dirty="0">
                          <a:solidFill>
                            <a:srgbClr val="000000"/>
                          </a:solidFill>
                          <a:effectLst/>
                          <a:latin typeface="TimesNewRomanPSMT"/>
                        </a:rPr>
                        <a:t>my cowardice </a:t>
                      </a:r>
                      <a:r>
                        <a:rPr lang="en-GB" sz="2400" b="0" i="0" dirty="0" smtClean="0">
                          <a:solidFill>
                            <a:srgbClr val="000000"/>
                          </a:solidFill>
                          <a:effectLst/>
                          <a:latin typeface="TimesNewRomanPSMT"/>
                        </a:rPr>
                        <a:t>and</a:t>
                      </a:r>
                      <a:r>
                        <a:rPr lang="en-GB" sz="2400" b="0" i="0" baseline="0" dirty="0" smtClean="0">
                          <a:solidFill>
                            <a:srgbClr val="000000"/>
                          </a:solidFill>
                          <a:effectLst/>
                          <a:latin typeface="TimesNewRomanPSMT"/>
                        </a:rPr>
                        <a:t> </a:t>
                      </a:r>
                      <a:r>
                        <a:rPr lang="en-GB" sz="2400" b="0" i="0" dirty="0" smtClean="0">
                          <a:solidFill>
                            <a:srgbClr val="000000"/>
                          </a:solidFill>
                          <a:effectLst/>
                          <a:latin typeface="TimesNewRomanPSMT"/>
                        </a:rPr>
                        <a:t>inhumanity</a:t>
                      </a:r>
                      <a:r>
                        <a:rPr lang="en-GB" sz="2400" b="0" i="0" baseline="0" dirty="0" smtClean="0">
                          <a:solidFill>
                            <a:srgbClr val="000000"/>
                          </a:solidFill>
                          <a:effectLst/>
                          <a:latin typeface="TimesNewRomanPSMT"/>
                        </a:rPr>
                        <a:t> </a:t>
                      </a:r>
                      <a:r>
                        <a:rPr lang="en-GB" sz="2400" b="0" i="0" dirty="0" smtClean="0">
                          <a:solidFill>
                            <a:srgbClr val="000000"/>
                          </a:solidFill>
                          <a:effectLst/>
                          <a:latin typeface="TimesNewRomanPSMT"/>
                        </a:rPr>
                        <a:t>was </a:t>
                      </a:r>
                      <a:r>
                        <a:rPr lang="en-GB" sz="2400" b="0" i="0" dirty="0">
                          <a:solidFill>
                            <a:srgbClr val="000000"/>
                          </a:solidFill>
                          <a:effectLst/>
                          <a:latin typeface="TimesNewRomanPSMT"/>
                        </a:rPr>
                        <a:t>sent out of the house</a:t>
                      </a:r>
                      <a:r>
                        <a:rPr lang="en-GB" sz="2400" b="0" i="0" dirty="0" smtClean="0">
                          <a:solidFill>
                            <a:srgbClr val="000000"/>
                          </a:solidFill>
                          <a:effectLst/>
                          <a:latin typeface="TimesNewRomanPSMT"/>
                        </a:rPr>
                        <a:t>.</a:t>
                      </a:r>
                      <a:r>
                        <a:rPr lang="en-GB" sz="2400" b="0" i="0" baseline="0" dirty="0" smtClean="0">
                          <a:solidFill>
                            <a:srgbClr val="000000"/>
                          </a:solidFill>
                          <a:effectLst/>
                          <a:latin typeface="TimesNewRomanPSMT"/>
                        </a:rPr>
                        <a:t> </a:t>
                      </a:r>
                      <a:r>
                        <a:rPr lang="en-GB" sz="2400" b="0" i="0" dirty="0" smtClean="0">
                          <a:solidFill>
                            <a:srgbClr val="000000"/>
                          </a:solidFill>
                          <a:effectLst/>
                          <a:latin typeface="TimesNewRomanPSMT"/>
                        </a:rPr>
                        <a:t>(</a:t>
                      </a:r>
                      <a:r>
                        <a:rPr lang="en-GB" sz="2400" b="0" i="0" dirty="0" err="1">
                          <a:solidFill>
                            <a:srgbClr val="000000"/>
                          </a:solidFill>
                          <a:effectLst/>
                          <a:latin typeface="TimesNewRomanPSMT"/>
                        </a:rPr>
                        <a:t>Brontë</a:t>
                      </a:r>
                      <a:r>
                        <a:rPr lang="en-GB" sz="2400" b="0" i="0" dirty="0">
                          <a:solidFill>
                            <a:srgbClr val="000000"/>
                          </a:solidFill>
                          <a:effectLst/>
                          <a:latin typeface="TimesNewRomanPSMT"/>
                        </a:rPr>
                        <a:t> 78)</a:t>
                      </a:r>
                      <a:endParaRPr lang="en-GB" sz="3600" dirty="0">
                        <a:effectLst/>
                      </a:endParaRPr>
                    </a:p>
                  </a:txBody>
                  <a:tcPr anchor="ctr"/>
                </a:tc>
                <a:tc>
                  <a:txBody>
                    <a:bodyPr/>
                    <a:lstStyle/>
                    <a:p>
                      <a:r>
                        <a:rPr lang="en-GB" sz="2400" b="0" i="0" dirty="0">
                          <a:solidFill>
                            <a:srgbClr val="000000"/>
                          </a:solidFill>
                          <a:effectLst/>
                          <a:latin typeface="TimesNewRomanPSMT"/>
                        </a:rPr>
                        <a:t>In </a:t>
                      </a:r>
                      <a:r>
                        <a:rPr lang="en-GB" sz="2400" b="0" i="0" dirty="0" err="1">
                          <a:solidFill>
                            <a:srgbClr val="000000"/>
                          </a:solidFill>
                          <a:effectLst/>
                          <a:latin typeface="TimesNewRomanPSMT"/>
                        </a:rPr>
                        <a:t>Brontë’s</a:t>
                      </a:r>
                      <a:r>
                        <a:rPr lang="en-GB" sz="2400" b="0" i="0" dirty="0">
                          <a:solidFill>
                            <a:srgbClr val="000000"/>
                          </a:solidFill>
                          <a:effectLst/>
                          <a:latin typeface="TimesNewRomanPSMT"/>
                        </a:rPr>
                        <a:t> book, </a:t>
                      </a:r>
                      <a:r>
                        <a:rPr lang="en-GB" sz="2400" b="0" i="0" dirty="0" smtClean="0">
                          <a:solidFill>
                            <a:srgbClr val="000000"/>
                          </a:solidFill>
                          <a:effectLst/>
                          <a:latin typeface="TimesNewRomanPSMT"/>
                        </a:rPr>
                        <a:t>the</a:t>
                      </a:r>
                      <a:r>
                        <a:rPr lang="en-GB" sz="2400" b="0" i="0" baseline="0" dirty="0" smtClean="0">
                          <a:solidFill>
                            <a:srgbClr val="000000"/>
                          </a:solidFill>
                          <a:effectLst/>
                          <a:latin typeface="TimesNewRomanPSMT"/>
                        </a:rPr>
                        <a:t> </a:t>
                      </a:r>
                      <a:r>
                        <a:rPr lang="en-GB" sz="2400" b="0" i="0" dirty="0" smtClean="0">
                          <a:solidFill>
                            <a:srgbClr val="000000"/>
                          </a:solidFill>
                          <a:effectLst/>
                          <a:latin typeface="TimesNewRomanPSMT"/>
                        </a:rPr>
                        <a:t>narrator </a:t>
                      </a:r>
                      <a:r>
                        <a:rPr lang="en-GB" sz="2400" b="0" i="0" dirty="0">
                          <a:solidFill>
                            <a:srgbClr val="000000"/>
                          </a:solidFill>
                          <a:effectLst/>
                          <a:latin typeface="TimesNewRomanPSMT"/>
                        </a:rPr>
                        <a:t>argued </a:t>
                      </a:r>
                      <a:r>
                        <a:rPr lang="en-GB" sz="2400" b="0" i="0" dirty="0" smtClean="0">
                          <a:solidFill>
                            <a:srgbClr val="000000"/>
                          </a:solidFill>
                          <a:effectLst/>
                          <a:latin typeface="TimesNewRomanPSMT"/>
                        </a:rPr>
                        <a:t>that</a:t>
                      </a:r>
                      <a:r>
                        <a:rPr lang="en-GB" sz="2400" b="0" i="0" baseline="0" dirty="0" smtClean="0">
                          <a:solidFill>
                            <a:srgbClr val="000000"/>
                          </a:solidFill>
                          <a:effectLst/>
                          <a:latin typeface="TimesNewRomanPSMT"/>
                        </a:rPr>
                        <a:t> </a:t>
                      </a:r>
                      <a:r>
                        <a:rPr lang="en-GB" sz="2400" b="0" i="0" dirty="0" smtClean="0">
                          <a:solidFill>
                            <a:srgbClr val="000000"/>
                          </a:solidFill>
                          <a:effectLst/>
                          <a:latin typeface="TimesNewRomanPSMT"/>
                        </a:rPr>
                        <a:t>Inquiries </a:t>
                      </a:r>
                      <a:r>
                        <a:rPr lang="en-GB" sz="2400" b="0" i="0" dirty="0">
                          <a:solidFill>
                            <a:srgbClr val="000000"/>
                          </a:solidFill>
                          <a:effectLst/>
                          <a:latin typeface="TimesNewRomanPSMT"/>
                        </a:rPr>
                        <a:t>were made as to</a:t>
                      </a:r>
                      <a:br>
                        <a:rPr lang="en-GB" sz="2400" b="0" i="0" dirty="0">
                          <a:solidFill>
                            <a:srgbClr val="000000"/>
                          </a:solidFill>
                          <a:effectLst/>
                          <a:latin typeface="TimesNewRomanPSMT"/>
                        </a:rPr>
                      </a:br>
                      <a:r>
                        <a:rPr lang="en-GB" sz="2400" b="0" i="0" dirty="0">
                          <a:solidFill>
                            <a:srgbClr val="000000"/>
                          </a:solidFill>
                          <a:effectLst/>
                          <a:latin typeface="TimesNewRomanPSMT"/>
                        </a:rPr>
                        <a:t>how it got there; I </a:t>
                      </a:r>
                      <a:r>
                        <a:rPr lang="en-GB" sz="2400" b="0" i="0" dirty="0" smtClean="0">
                          <a:solidFill>
                            <a:srgbClr val="000000"/>
                          </a:solidFill>
                          <a:effectLst/>
                          <a:latin typeface="TimesNewRomanPSMT"/>
                        </a:rPr>
                        <a:t>was</a:t>
                      </a:r>
                      <a:r>
                        <a:rPr lang="en-GB" sz="2400" b="0" i="0" baseline="0" dirty="0" smtClean="0">
                          <a:solidFill>
                            <a:srgbClr val="000000"/>
                          </a:solidFill>
                          <a:effectLst/>
                          <a:latin typeface="TimesNewRomanPSMT"/>
                        </a:rPr>
                        <a:t> </a:t>
                      </a:r>
                      <a:r>
                        <a:rPr lang="en-GB" sz="2400" b="0" i="0" dirty="0" smtClean="0">
                          <a:solidFill>
                            <a:srgbClr val="000000"/>
                          </a:solidFill>
                          <a:effectLst/>
                          <a:latin typeface="TimesNewRomanPSMT"/>
                        </a:rPr>
                        <a:t>obliged </a:t>
                      </a:r>
                      <a:r>
                        <a:rPr lang="en-GB" sz="2400" b="0" i="0" dirty="0">
                          <a:solidFill>
                            <a:srgbClr val="000000"/>
                          </a:solidFill>
                          <a:effectLst/>
                          <a:latin typeface="TimesNewRomanPSMT"/>
                        </a:rPr>
                        <a:t>to confess, and in</a:t>
                      </a:r>
                      <a:br>
                        <a:rPr lang="en-GB" sz="2400" b="0" i="0" dirty="0">
                          <a:solidFill>
                            <a:srgbClr val="000000"/>
                          </a:solidFill>
                          <a:effectLst/>
                          <a:latin typeface="TimesNewRomanPSMT"/>
                        </a:rPr>
                      </a:br>
                      <a:r>
                        <a:rPr lang="en-GB" sz="2400" b="0" i="0" dirty="0">
                          <a:solidFill>
                            <a:srgbClr val="000000"/>
                          </a:solidFill>
                          <a:effectLst/>
                          <a:latin typeface="TimesNewRomanPSMT"/>
                        </a:rPr>
                        <a:t>recompense for </a:t>
                      </a:r>
                      <a:r>
                        <a:rPr lang="en-GB" sz="2400" b="0" i="0" dirty="0" smtClean="0">
                          <a:solidFill>
                            <a:srgbClr val="000000"/>
                          </a:solidFill>
                          <a:effectLst/>
                          <a:latin typeface="TimesNewRomanPSMT"/>
                        </a:rPr>
                        <a:t>my</a:t>
                      </a:r>
                      <a:r>
                        <a:rPr lang="en-GB" sz="2400" b="0" i="0" baseline="0" dirty="0" smtClean="0">
                          <a:solidFill>
                            <a:srgbClr val="000000"/>
                          </a:solidFill>
                          <a:effectLst/>
                          <a:latin typeface="TimesNewRomanPSMT"/>
                        </a:rPr>
                        <a:t> </a:t>
                      </a:r>
                      <a:r>
                        <a:rPr lang="en-GB" sz="2400" b="0" i="0" dirty="0" smtClean="0">
                          <a:solidFill>
                            <a:srgbClr val="000000"/>
                          </a:solidFill>
                          <a:effectLst/>
                          <a:latin typeface="TimesNewRomanPSMT"/>
                        </a:rPr>
                        <a:t>cowardice </a:t>
                      </a:r>
                      <a:r>
                        <a:rPr lang="en-GB" sz="2400" b="0" i="0" dirty="0">
                          <a:solidFill>
                            <a:srgbClr val="000000"/>
                          </a:solidFill>
                          <a:effectLst/>
                          <a:latin typeface="TimesNewRomanPSMT"/>
                        </a:rPr>
                        <a:t>and inhumanity</a:t>
                      </a:r>
                      <a:br>
                        <a:rPr lang="en-GB" sz="2400" b="0" i="0" dirty="0">
                          <a:solidFill>
                            <a:srgbClr val="000000"/>
                          </a:solidFill>
                          <a:effectLst/>
                          <a:latin typeface="TimesNewRomanPSMT"/>
                        </a:rPr>
                      </a:br>
                      <a:r>
                        <a:rPr lang="en-GB" sz="2400" b="0" i="0" dirty="0">
                          <a:solidFill>
                            <a:srgbClr val="000000"/>
                          </a:solidFill>
                          <a:effectLst/>
                          <a:latin typeface="TimesNewRomanPSMT"/>
                        </a:rPr>
                        <a:t>was sent out of the house.</a:t>
                      </a:r>
                      <a:br>
                        <a:rPr lang="en-GB" sz="2400" b="0" i="0" dirty="0">
                          <a:solidFill>
                            <a:srgbClr val="000000"/>
                          </a:solidFill>
                          <a:effectLst/>
                          <a:latin typeface="TimesNewRomanPSMT"/>
                        </a:rPr>
                      </a:br>
                      <a:r>
                        <a:rPr lang="en-GB" sz="2400" b="0" i="0" dirty="0">
                          <a:solidFill>
                            <a:srgbClr val="000000"/>
                          </a:solidFill>
                          <a:effectLst/>
                          <a:latin typeface="TimesNewRomanPSMT"/>
                        </a:rPr>
                        <a:t>(78)</a:t>
                      </a:r>
                      <a:endParaRPr lang="en-GB" sz="3600" dirty="0">
                        <a:effectLst/>
                      </a:endParaRPr>
                    </a:p>
                  </a:txBody>
                  <a:tcPr anchor="ctr"/>
                </a:tc>
              </a:tr>
            </a:tbl>
          </a:graphicData>
        </a:graphic>
      </p:graphicFrame>
    </p:spTree>
    <p:extLst>
      <p:ext uri="{BB962C8B-B14F-4D97-AF65-F5344CB8AC3E}">
        <p14:creationId xmlns:p14="http://schemas.microsoft.com/office/powerpoint/2010/main" val="40235535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94076923"/>
              </p:ext>
            </p:extLst>
          </p:nvPr>
        </p:nvGraphicFramePr>
        <p:xfrm>
          <a:off x="0" y="0"/>
          <a:ext cx="12192000" cy="6857999"/>
        </p:xfrm>
        <a:graphic>
          <a:graphicData uri="http://schemas.openxmlformats.org/drawingml/2006/table">
            <a:tbl>
              <a:tblPr firstRow="1" bandRow="1">
                <a:tableStyleId>{5C22544A-7EE6-4342-B048-85BDC9FD1C3A}</a:tableStyleId>
              </a:tblPr>
              <a:tblGrid>
                <a:gridCol w="4123944"/>
                <a:gridCol w="4004057"/>
                <a:gridCol w="4063999"/>
              </a:tblGrid>
              <a:tr h="491441">
                <a:tc>
                  <a:txBody>
                    <a:bodyPr/>
                    <a:lstStyle/>
                    <a:p>
                      <a:r>
                        <a:rPr lang="en-GB" sz="2400" b="1" i="0" dirty="0">
                          <a:solidFill>
                            <a:schemeClr val="tx1"/>
                          </a:solidFill>
                          <a:effectLst/>
                          <a:latin typeface="TimesNewRomanPS-BoldMT"/>
                        </a:rPr>
                        <a:t>Instructions </a:t>
                      </a:r>
                      <a:endParaRPr lang="en-GB" sz="3600" dirty="0">
                        <a:solidFill>
                          <a:schemeClr val="tx1"/>
                        </a:solidFill>
                        <a:effectLst/>
                      </a:endParaRPr>
                    </a:p>
                  </a:txBody>
                  <a:tcPr anchor="ctr"/>
                </a:tc>
                <a:tc>
                  <a:txBody>
                    <a:bodyPr/>
                    <a:lstStyle/>
                    <a:p>
                      <a:r>
                        <a:rPr lang="en-GB" sz="2000" b="1" i="0" dirty="0">
                          <a:solidFill>
                            <a:schemeClr val="tx1"/>
                          </a:solidFill>
                          <a:effectLst/>
                          <a:latin typeface="TimesNewRomanPS-BoldMT"/>
                        </a:rPr>
                        <a:t>Parenthetical </a:t>
                      </a:r>
                      <a:r>
                        <a:rPr lang="en-GB" sz="2000" b="1" i="0" dirty="0" smtClean="0">
                          <a:solidFill>
                            <a:schemeClr val="tx1"/>
                          </a:solidFill>
                          <a:effectLst/>
                          <a:latin typeface="TimesNewRomanPS-BoldMT"/>
                        </a:rPr>
                        <a:t>Citation</a:t>
                      </a:r>
                      <a:r>
                        <a:rPr lang="en-GB" sz="2000" b="1" i="0" baseline="0" dirty="0" smtClean="0">
                          <a:solidFill>
                            <a:schemeClr val="tx1"/>
                          </a:solidFill>
                          <a:effectLst/>
                          <a:latin typeface="TimesNewRomanPS-BoldMT"/>
                        </a:rPr>
                        <a:t> </a:t>
                      </a:r>
                      <a:r>
                        <a:rPr lang="en-GB" sz="2000" b="1" i="0" dirty="0" smtClean="0">
                          <a:solidFill>
                            <a:schemeClr val="tx1"/>
                          </a:solidFill>
                          <a:effectLst/>
                          <a:latin typeface="TimesNewRomanPS-BoldMT"/>
                        </a:rPr>
                        <a:t>Example</a:t>
                      </a:r>
                      <a:endParaRPr lang="en-GB" sz="3200" dirty="0">
                        <a:solidFill>
                          <a:schemeClr val="tx1"/>
                        </a:solidFill>
                        <a:effectLst/>
                      </a:endParaRPr>
                    </a:p>
                  </a:txBody>
                  <a:tcPr anchor="ctr"/>
                </a:tc>
                <a:tc>
                  <a:txBody>
                    <a:bodyPr/>
                    <a:lstStyle/>
                    <a:p>
                      <a:r>
                        <a:rPr lang="en-GB" sz="2000" b="1" i="0" dirty="0">
                          <a:solidFill>
                            <a:schemeClr val="tx1"/>
                          </a:solidFill>
                          <a:effectLst/>
                          <a:latin typeface="TimesNewRomanPS-BoldMT"/>
                        </a:rPr>
                        <a:t>Narrative </a:t>
                      </a:r>
                      <a:r>
                        <a:rPr lang="en-GB" sz="2000" b="1" i="0" dirty="0" smtClean="0">
                          <a:solidFill>
                            <a:schemeClr val="tx1"/>
                          </a:solidFill>
                          <a:effectLst/>
                          <a:latin typeface="TimesNewRomanPS-BoldMT"/>
                        </a:rPr>
                        <a:t>Citation</a:t>
                      </a:r>
                      <a:r>
                        <a:rPr lang="en-GB" sz="2000" b="1" i="0" baseline="0" dirty="0" smtClean="0">
                          <a:solidFill>
                            <a:schemeClr val="tx1"/>
                          </a:solidFill>
                          <a:effectLst/>
                          <a:latin typeface="TimesNewRomanPS-BoldMT"/>
                        </a:rPr>
                        <a:t> </a:t>
                      </a:r>
                      <a:r>
                        <a:rPr lang="en-GB" sz="2000" b="1" i="0" dirty="0" smtClean="0">
                          <a:solidFill>
                            <a:schemeClr val="tx1"/>
                          </a:solidFill>
                          <a:effectLst/>
                          <a:latin typeface="TimesNewRomanPS-BoldMT"/>
                        </a:rPr>
                        <a:t>Example</a:t>
                      </a:r>
                      <a:endParaRPr lang="en-GB" sz="3200" dirty="0">
                        <a:solidFill>
                          <a:schemeClr val="tx1"/>
                        </a:solidFill>
                        <a:effectLst/>
                      </a:endParaRPr>
                    </a:p>
                  </a:txBody>
                  <a:tcPr anchor="ctr"/>
                </a:tc>
              </a:tr>
              <a:tr h="3183279">
                <a:tc>
                  <a:txBody>
                    <a:bodyPr/>
                    <a:lstStyle/>
                    <a:p>
                      <a:r>
                        <a:rPr lang="en-GB" sz="2400" b="0" i="0" dirty="0" smtClean="0">
                          <a:solidFill>
                            <a:srgbClr val="000000"/>
                          </a:solidFill>
                          <a:effectLst/>
                          <a:latin typeface="TimesNewRomanPSMT"/>
                        </a:rPr>
                        <a:t>To cite multiple sources by the same author, add the title of the source to the citation</a:t>
                      </a:r>
                      <a:endParaRPr lang="en-GB" sz="3600" dirty="0">
                        <a:effectLst/>
                      </a:endParaRPr>
                    </a:p>
                  </a:txBody>
                  <a:tcPr anchor="ctr"/>
                </a:tc>
                <a:tc>
                  <a:txBody>
                    <a:bodyPr/>
                    <a:lstStyle/>
                    <a:p>
                      <a:r>
                        <a:rPr lang="en-GB" sz="2400" b="0" kern="1200" dirty="0" smtClean="0">
                          <a:solidFill>
                            <a:schemeClr val="dk1"/>
                          </a:solidFill>
                          <a:effectLst/>
                          <a:latin typeface="Calibri" panose="020F0502020204030204" pitchFamily="34" charset="0"/>
                          <a:ea typeface="+mn-ea"/>
                          <a:cs typeface="Calibri" panose="020F0502020204030204" pitchFamily="34" charset="0"/>
                        </a:rPr>
                        <a:t>(Haynes, </a:t>
                      </a:r>
                      <a:r>
                        <a:rPr lang="en-GB" sz="2400" b="0" i="1" kern="1200" dirty="0" smtClean="0">
                          <a:solidFill>
                            <a:schemeClr val="dk1"/>
                          </a:solidFill>
                          <a:effectLst/>
                          <a:latin typeface="Calibri" panose="020F0502020204030204" pitchFamily="34" charset="0"/>
                          <a:ea typeface="+mn-ea"/>
                          <a:cs typeface="Calibri" panose="020F0502020204030204" pitchFamily="34" charset="0"/>
                        </a:rPr>
                        <a:t>Noah's Curse</a:t>
                      </a:r>
                      <a:r>
                        <a:rPr lang="en-GB" sz="2400" b="0" kern="1200" dirty="0" smtClean="0">
                          <a:solidFill>
                            <a:schemeClr val="dk1"/>
                          </a:solidFill>
                          <a:effectLst/>
                          <a:latin typeface="Calibri" panose="020F0502020204030204" pitchFamily="34" charset="0"/>
                          <a:ea typeface="+mn-ea"/>
                          <a:cs typeface="Calibri" panose="020F0502020204030204" pitchFamily="34" charset="0"/>
                        </a:rPr>
                        <a:t> 84)</a:t>
                      </a:r>
                    </a:p>
                    <a:p>
                      <a:endParaRPr lang="en-GB" sz="2400" b="0" kern="1200" dirty="0" smtClean="0">
                        <a:solidFill>
                          <a:schemeClr val="dk1"/>
                        </a:solidFill>
                        <a:effectLst/>
                        <a:latin typeface="Calibri" panose="020F0502020204030204" pitchFamily="34" charset="0"/>
                        <a:ea typeface="+mn-ea"/>
                        <a:cs typeface="Calibri" panose="020F0502020204030204" pitchFamily="34" charset="0"/>
                      </a:endParaRPr>
                    </a:p>
                    <a:p>
                      <a:r>
                        <a:rPr lang="en-GB" sz="2400" b="0" kern="1200" dirty="0" smtClean="0">
                          <a:solidFill>
                            <a:schemeClr val="dk1"/>
                          </a:solidFill>
                          <a:effectLst/>
                          <a:latin typeface="Calibri" panose="020F0502020204030204" pitchFamily="34" charset="0"/>
                          <a:ea typeface="+mn-ea"/>
                          <a:cs typeface="Calibri" panose="020F0502020204030204" pitchFamily="34" charset="0"/>
                        </a:rPr>
                        <a:t>(Haynes, </a:t>
                      </a:r>
                      <a:r>
                        <a:rPr lang="en-GB" sz="2400" b="0" i="1" kern="1200" dirty="0" smtClean="0">
                          <a:solidFill>
                            <a:schemeClr val="dk1"/>
                          </a:solidFill>
                          <a:effectLst/>
                          <a:latin typeface="Calibri" panose="020F0502020204030204" pitchFamily="34" charset="0"/>
                          <a:ea typeface="+mn-ea"/>
                          <a:cs typeface="Calibri" panose="020F0502020204030204" pitchFamily="34" charset="0"/>
                        </a:rPr>
                        <a:t>The</a:t>
                      </a:r>
                      <a:r>
                        <a:rPr lang="en-GB" sz="2400" b="0" i="1" kern="1200" baseline="0" dirty="0" smtClean="0">
                          <a:solidFill>
                            <a:schemeClr val="dk1"/>
                          </a:solidFill>
                          <a:effectLst/>
                          <a:latin typeface="Calibri" panose="020F0502020204030204" pitchFamily="34" charset="0"/>
                          <a:ea typeface="+mn-ea"/>
                          <a:cs typeface="Calibri" panose="020F0502020204030204" pitchFamily="34" charset="0"/>
                        </a:rPr>
                        <a:t> </a:t>
                      </a:r>
                      <a:r>
                        <a:rPr lang="en-GB" sz="2400" b="0" i="1" kern="1200" dirty="0" smtClean="0">
                          <a:solidFill>
                            <a:schemeClr val="dk1"/>
                          </a:solidFill>
                          <a:effectLst/>
                          <a:latin typeface="Calibri" panose="020F0502020204030204" pitchFamily="34" charset="0"/>
                          <a:ea typeface="+mn-ea"/>
                          <a:cs typeface="Calibri" panose="020F0502020204030204" pitchFamily="34" charset="0"/>
                        </a:rPr>
                        <a:t>Last Segregated Hour </a:t>
                      </a:r>
                      <a:r>
                        <a:rPr lang="en-GB" sz="2400" b="0" kern="1200" dirty="0" smtClean="0">
                          <a:solidFill>
                            <a:schemeClr val="dk1"/>
                          </a:solidFill>
                          <a:effectLst/>
                          <a:latin typeface="Calibri" panose="020F0502020204030204" pitchFamily="34" charset="0"/>
                          <a:ea typeface="+mn-ea"/>
                          <a:cs typeface="Calibri" panose="020F0502020204030204" pitchFamily="34" charset="0"/>
                        </a:rPr>
                        <a:t> 57)</a:t>
                      </a:r>
                      <a:endParaRPr lang="en-GB" sz="2400" b="0" kern="1200" dirty="0">
                        <a:solidFill>
                          <a:schemeClr val="dk1"/>
                        </a:solidFill>
                        <a:effectLst/>
                        <a:latin typeface="Calibri" panose="020F0502020204030204" pitchFamily="34" charset="0"/>
                        <a:ea typeface="+mn-ea"/>
                        <a:cs typeface="Calibri" panose="020F0502020204030204" pitchFamily="34" charset="0"/>
                      </a:endParaRPr>
                    </a:p>
                  </a:txBody>
                  <a:tcPr anchor="ctr"/>
                </a:tc>
                <a:tc>
                  <a:txBody>
                    <a:bodyPr/>
                    <a:lstStyle/>
                    <a:p>
                      <a:r>
                        <a:rPr lang="en-GB" sz="2400" b="0" i="0" dirty="0" smtClean="0">
                          <a:solidFill>
                            <a:srgbClr val="000000"/>
                          </a:solidFill>
                          <a:effectLst/>
                          <a:latin typeface="TimesNewRomanPSMT"/>
                        </a:rPr>
                        <a:t>In</a:t>
                      </a:r>
                      <a:r>
                        <a:rPr lang="en-GB" sz="2400" b="0" i="0" baseline="0" dirty="0" smtClean="0">
                          <a:solidFill>
                            <a:srgbClr val="000000"/>
                          </a:solidFill>
                          <a:effectLst/>
                          <a:latin typeface="TimesNewRomanPSMT"/>
                        </a:rPr>
                        <a:t> Hynes, </a:t>
                      </a:r>
                      <a:r>
                        <a:rPr lang="en-GB" sz="2400" b="0" i="1" baseline="0" dirty="0" smtClean="0">
                          <a:solidFill>
                            <a:srgbClr val="000000"/>
                          </a:solidFill>
                          <a:effectLst/>
                          <a:latin typeface="TimesNewRomanPSMT"/>
                        </a:rPr>
                        <a:t>Noah’s Curse</a:t>
                      </a:r>
                      <a:r>
                        <a:rPr lang="en-GB" sz="2400" b="0" i="0" baseline="0" dirty="0" smtClean="0">
                          <a:solidFill>
                            <a:srgbClr val="000000"/>
                          </a:solidFill>
                          <a:effectLst/>
                          <a:latin typeface="TimesNewRomanPSMT"/>
                        </a:rPr>
                        <a:t>, it “…” (84)</a:t>
                      </a:r>
                    </a:p>
                    <a:p>
                      <a:endParaRPr lang="en-GB" sz="3600" dirty="0">
                        <a:effectLst/>
                      </a:endParaRPr>
                    </a:p>
                  </a:txBody>
                  <a:tcPr anchor="ctr"/>
                </a:tc>
              </a:tr>
              <a:tr h="3183279">
                <a:tc>
                  <a:txBody>
                    <a:bodyPr/>
                    <a:lstStyle/>
                    <a:p>
                      <a:r>
                        <a:rPr lang="en-GB" sz="2400" kern="1200" dirty="0" smtClean="0">
                          <a:solidFill>
                            <a:schemeClr val="dk1"/>
                          </a:solidFill>
                          <a:effectLst/>
                          <a:latin typeface="Calibri" panose="020F0502020204030204" pitchFamily="34" charset="0"/>
                          <a:ea typeface="+mn-ea"/>
                          <a:cs typeface="Calibri" panose="020F0502020204030204" pitchFamily="34" charset="0"/>
                        </a:rPr>
                        <a:t>When authors of two separate works in your Works Cited list have the same surname, include the first initial of the author you are referencing in the in-text citation.</a:t>
                      </a:r>
                      <a:endParaRPr lang="en-GB" sz="4400" dirty="0" smtClean="0">
                        <a:effectLst/>
                        <a:latin typeface="Calibri" panose="020F0502020204030204" pitchFamily="34" charset="0"/>
                        <a:cs typeface="Calibri" panose="020F0502020204030204" pitchFamily="34" charset="0"/>
                      </a:endParaRPr>
                    </a:p>
                    <a:p>
                      <a:endParaRPr lang="en-GB" sz="3600" dirty="0">
                        <a:effectLst/>
                      </a:endParaRP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2400" kern="1200" dirty="0" smtClean="0">
                          <a:solidFill>
                            <a:schemeClr val="dk1"/>
                          </a:solidFill>
                          <a:effectLst/>
                          <a:latin typeface="Calibri" panose="020F0502020204030204" pitchFamily="34" charset="0"/>
                          <a:ea typeface="+mn-ea"/>
                          <a:cs typeface="Calibri" panose="020F0502020204030204" pitchFamily="34" charset="0"/>
                        </a:rPr>
                        <a:t>(H. Smith 34).</a:t>
                      </a:r>
                      <a:endParaRPr lang="en-GB" sz="4400" dirty="0" smtClean="0">
                        <a:effectLst/>
                        <a:latin typeface="Calibri" panose="020F0502020204030204" pitchFamily="34" charset="0"/>
                        <a:cs typeface="Calibri" panose="020F0502020204030204" pitchFamily="34" charset="0"/>
                      </a:endParaRPr>
                    </a:p>
                    <a:p>
                      <a:endParaRPr lang="en-GB" sz="2400" b="0" kern="1200" dirty="0">
                        <a:solidFill>
                          <a:schemeClr val="dk1"/>
                        </a:solidFill>
                        <a:effectLst/>
                        <a:latin typeface="Calibri" panose="020F0502020204030204" pitchFamily="34" charset="0"/>
                        <a:ea typeface="+mn-ea"/>
                        <a:cs typeface="Calibri" panose="020F0502020204030204" pitchFamily="34" charset="0"/>
                      </a:endParaRPr>
                    </a:p>
                  </a:txBody>
                  <a:tcPr anchor="ctr"/>
                </a:tc>
                <a:tc>
                  <a:txBody>
                    <a:bodyPr/>
                    <a:lstStyle/>
                    <a:p>
                      <a:r>
                        <a:rPr lang="en-GB" sz="2400" dirty="0" smtClean="0">
                          <a:effectLst/>
                          <a:latin typeface="Calibri" panose="020F0502020204030204" pitchFamily="34" charset="0"/>
                          <a:cs typeface="Calibri" panose="020F0502020204030204" pitchFamily="34" charset="0"/>
                        </a:rPr>
                        <a:t>Howard</a:t>
                      </a:r>
                      <a:r>
                        <a:rPr lang="en-GB" sz="2400" baseline="0" dirty="0" smtClean="0">
                          <a:effectLst/>
                          <a:latin typeface="Calibri" panose="020F0502020204030204" pitchFamily="34" charset="0"/>
                          <a:cs typeface="Calibri" panose="020F0502020204030204" pitchFamily="34" charset="0"/>
                        </a:rPr>
                        <a:t> Smith states that … (34)</a:t>
                      </a:r>
                      <a:endParaRPr lang="en-GB" sz="2400" dirty="0">
                        <a:effectLst/>
                        <a:latin typeface="Calibri" panose="020F0502020204030204" pitchFamily="34" charset="0"/>
                        <a:cs typeface="Calibri" panose="020F0502020204030204" pitchFamily="34" charset="0"/>
                      </a:endParaRPr>
                    </a:p>
                  </a:txBody>
                  <a:tcPr anchor="ctr"/>
                </a:tc>
              </a:tr>
            </a:tbl>
          </a:graphicData>
        </a:graphic>
      </p:graphicFrame>
    </p:spTree>
    <p:extLst>
      <p:ext uri="{BB962C8B-B14F-4D97-AF65-F5344CB8AC3E}">
        <p14:creationId xmlns:p14="http://schemas.microsoft.com/office/powerpoint/2010/main" val="13791709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30800913"/>
              </p:ext>
            </p:extLst>
          </p:nvPr>
        </p:nvGraphicFramePr>
        <p:xfrm>
          <a:off x="0" y="0"/>
          <a:ext cx="12192000" cy="6857999"/>
        </p:xfrm>
        <a:graphic>
          <a:graphicData uri="http://schemas.openxmlformats.org/drawingml/2006/table">
            <a:tbl>
              <a:tblPr firstRow="1" bandRow="1">
                <a:tableStyleId>{5C22544A-7EE6-4342-B048-85BDC9FD1C3A}</a:tableStyleId>
              </a:tblPr>
              <a:tblGrid>
                <a:gridCol w="4123944"/>
                <a:gridCol w="4004057"/>
                <a:gridCol w="4063999"/>
              </a:tblGrid>
              <a:tr h="491441">
                <a:tc>
                  <a:txBody>
                    <a:bodyPr/>
                    <a:lstStyle/>
                    <a:p>
                      <a:r>
                        <a:rPr lang="en-GB" sz="2400" b="1" i="0" dirty="0">
                          <a:solidFill>
                            <a:schemeClr val="tx1"/>
                          </a:solidFill>
                          <a:effectLst/>
                          <a:latin typeface="TimesNewRomanPS-BoldMT"/>
                        </a:rPr>
                        <a:t>Instructions </a:t>
                      </a:r>
                      <a:endParaRPr lang="en-GB" sz="3600" dirty="0">
                        <a:solidFill>
                          <a:schemeClr val="tx1"/>
                        </a:solidFill>
                        <a:effectLst/>
                      </a:endParaRPr>
                    </a:p>
                  </a:txBody>
                  <a:tcPr anchor="ctr"/>
                </a:tc>
                <a:tc>
                  <a:txBody>
                    <a:bodyPr/>
                    <a:lstStyle/>
                    <a:p>
                      <a:r>
                        <a:rPr lang="en-GB" sz="2000" b="1" i="0" dirty="0">
                          <a:solidFill>
                            <a:schemeClr val="tx1"/>
                          </a:solidFill>
                          <a:effectLst/>
                          <a:latin typeface="TimesNewRomanPS-BoldMT"/>
                        </a:rPr>
                        <a:t>Parenthetical </a:t>
                      </a:r>
                      <a:r>
                        <a:rPr lang="en-GB" sz="2000" b="1" i="0" dirty="0" smtClean="0">
                          <a:solidFill>
                            <a:schemeClr val="tx1"/>
                          </a:solidFill>
                          <a:effectLst/>
                          <a:latin typeface="TimesNewRomanPS-BoldMT"/>
                        </a:rPr>
                        <a:t>Citation</a:t>
                      </a:r>
                      <a:r>
                        <a:rPr lang="en-GB" sz="2000" b="1" i="0" baseline="0" dirty="0" smtClean="0">
                          <a:solidFill>
                            <a:schemeClr val="tx1"/>
                          </a:solidFill>
                          <a:effectLst/>
                          <a:latin typeface="TimesNewRomanPS-BoldMT"/>
                        </a:rPr>
                        <a:t> </a:t>
                      </a:r>
                      <a:r>
                        <a:rPr lang="en-GB" sz="2000" b="1" i="0" dirty="0" smtClean="0">
                          <a:solidFill>
                            <a:schemeClr val="tx1"/>
                          </a:solidFill>
                          <a:effectLst/>
                          <a:latin typeface="TimesNewRomanPS-BoldMT"/>
                        </a:rPr>
                        <a:t>Example</a:t>
                      </a:r>
                      <a:endParaRPr lang="en-GB" sz="3200" dirty="0">
                        <a:solidFill>
                          <a:schemeClr val="tx1"/>
                        </a:solidFill>
                        <a:effectLst/>
                      </a:endParaRPr>
                    </a:p>
                  </a:txBody>
                  <a:tcPr anchor="ctr"/>
                </a:tc>
                <a:tc>
                  <a:txBody>
                    <a:bodyPr/>
                    <a:lstStyle/>
                    <a:p>
                      <a:r>
                        <a:rPr lang="en-GB" sz="2000" b="1" i="0" dirty="0">
                          <a:solidFill>
                            <a:schemeClr val="tx1"/>
                          </a:solidFill>
                          <a:effectLst/>
                          <a:latin typeface="TimesNewRomanPS-BoldMT"/>
                        </a:rPr>
                        <a:t>Narrative </a:t>
                      </a:r>
                      <a:r>
                        <a:rPr lang="en-GB" sz="2000" b="1" i="0" dirty="0" smtClean="0">
                          <a:solidFill>
                            <a:schemeClr val="tx1"/>
                          </a:solidFill>
                          <a:effectLst/>
                          <a:latin typeface="TimesNewRomanPS-BoldMT"/>
                        </a:rPr>
                        <a:t>Citation</a:t>
                      </a:r>
                      <a:r>
                        <a:rPr lang="en-GB" sz="2000" b="1" i="0" baseline="0" dirty="0" smtClean="0">
                          <a:solidFill>
                            <a:schemeClr val="tx1"/>
                          </a:solidFill>
                          <a:effectLst/>
                          <a:latin typeface="TimesNewRomanPS-BoldMT"/>
                        </a:rPr>
                        <a:t> </a:t>
                      </a:r>
                      <a:r>
                        <a:rPr lang="en-GB" sz="2000" b="1" i="0" dirty="0" smtClean="0">
                          <a:solidFill>
                            <a:schemeClr val="tx1"/>
                          </a:solidFill>
                          <a:effectLst/>
                          <a:latin typeface="TimesNewRomanPS-BoldMT"/>
                        </a:rPr>
                        <a:t>Example</a:t>
                      </a:r>
                      <a:endParaRPr lang="en-GB" sz="3200" dirty="0">
                        <a:solidFill>
                          <a:schemeClr val="tx1"/>
                        </a:solidFill>
                        <a:effectLst/>
                      </a:endParaRPr>
                    </a:p>
                  </a:txBody>
                  <a:tcPr anchor="ctr"/>
                </a:tc>
              </a:tr>
              <a:tr h="3183279">
                <a:tc>
                  <a:txBody>
                    <a:bodyPr/>
                    <a:lstStyle/>
                    <a:p>
                      <a:r>
                        <a:rPr lang="en-GB" sz="2000" kern="1200" dirty="0" smtClean="0">
                          <a:solidFill>
                            <a:schemeClr val="dk1"/>
                          </a:solidFill>
                          <a:effectLst/>
                          <a:latin typeface="Calibri" panose="020F0502020204030204" pitchFamily="34" charset="0"/>
                          <a:ea typeface="+mn-ea"/>
                          <a:cs typeface="Calibri" panose="020F0502020204030204" pitchFamily="34" charset="0"/>
                        </a:rPr>
                        <a:t>When you have two citations for the same author from the same reference in one sentence, usually quotes from two different pages, you can combine them in one citation at the end of the sentence</a:t>
                      </a:r>
                      <a:endParaRPr lang="en-GB" sz="4000" dirty="0">
                        <a:effectLst/>
                        <a:latin typeface="Calibri" panose="020F0502020204030204" pitchFamily="34" charset="0"/>
                        <a:cs typeface="Calibri" panose="020F0502020204030204" pitchFamily="34" charset="0"/>
                      </a:endParaRPr>
                    </a:p>
                  </a:txBody>
                  <a:tcPr anchor="ctr"/>
                </a:tc>
                <a:tc>
                  <a:txBody>
                    <a:bodyPr/>
                    <a:lstStyle/>
                    <a:p>
                      <a:r>
                        <a:rPr lang="en-GB" sz="2000" kern="1200" dirty="0" smtClean="0">
                          <a:solidFill>
                            <a:schemeClr val="dk1"/>
                          </a:solidFill>
                          <a:effectLst/>
                          <a:latin typeface="Calibri" panose="020F0502020204030204" pitchFamily="34" charset="0"/>
                          <a:ea typeface="+mn-ea"/>
                          <a:cs typeface="Calibri" panose="020F0502020204030204" pitchFamily="34" charset="0"/>
                        </a:rPr>
                        <a:t>(Ibsen 17, 23).</a:t>
                      </a:r>
                      <a:endParaRPr lang="en-GB" sz="2800" b="0" kern="1200" dirty="0">
                        <a:solidFill>
                          <a:schemeClr val="dk1"/>
                        </a:solidFill>
                        <a:effectLst/>
                        <a:latin typeface="Calibri" panose="020F0502020204030204" pitchFamily="34" charset="0"/>
                        <a:ea typeface="+mn-ea"/>
                        <a:cs typeface="Calibri" panose="020F0502020204030204" pitchFamily="34" charset="0"/>
                      </a:endParaRPr>
                    </a:p>
                  </a:txBody>
                  <a:tcPr anchor="ctr"/>
                </a:tc>
                <a:tc>
                  <a:txBody>
                    <a:bodyPr/>
                    <a:lstStyle/>
                    <a:p>
                      <a:r>
                        <a:rPr lang="en-GB" sz="2400" b="0" i="0" dirty="0" smtClean="0">
                          <a:solidFill>
                            <a:srgbClr val="000000"/>
                          </a:solidFill>
                          <a:effectLst/>
                          <a:latin typeface="Calibri" panose="020F0502020204030204" pitchFamily="34" charset="0"/>
                          <a:cs typeface="Calibri" panose="020F0502020204030204" pitchFamily="34" charset="0"/>
                        </a:rPr>
                        <a:t>Ibsen claims:</a:t>
                      </a:r>
                      <a:r>
                        <a:rPr lang="en-GB" sz="2400" b="0" i="0" baseline="0" dirty="0" smtClean="0">
                          <a:solidFill>
                            <a:srgbClr val="000000"/>
                          </a:solidFill>
                          <a:effectLst/>
                          <a:latin typeface="Calibri" panose="020F0502020204030204" pitchFamily="34" charset="0"/>
                          <a:cs typeface="Calibri" panose="020F0502020204030204" pitchFamily="34" charset="0"/>
                        </a:rPr>
                        <a:t> “…” (17, 23)</a:t>
                      </a:r>
                    </a:p>
                    <a:p>
                      <a:endParaRPr lang="en-GB" sz="3600" dirty="0">
                        <a:effectLst/>
                        <a:latin typeface="Calibri" panose="020F0502020204030204" pitchFamily="34" charset="0"/>
                        <a:cs typeface="Calibri" panose="020F0502020204030204" pitchFamily="34" charset="0"/>
                      </a:endParaRPr>
                    </a:p>
                  </a:txBody>
                  <a:tcPr anchor="ctr"/>
                </a:tc>
              </a:tr>
              <a:tr h="3183279">
                <a:tc>
                  <a:txBody>
                    <a:bodyPr/>
                    <a:lstStyle/>
                    <a:p>
                      <a:r>
                        <a:rPr lang="en-GB" sz="2400" dirty="0" smtClean="0">
                          <a:latin typeface="Calibri" panose="020F0502020204030204" pitchFamily="34" charset="0"/>
                          <a:cs typeface="Calibri" panose="020F0502020204030204" pitchFamily="34" charset="0"/>
                        </a:rPr>
                        <a:t>If you cite the same source </a:t>
                      </a:r>
                      <a:r>
                        <a:rPr lang="en-GB" sz="2400" dirty="0" smtClean="0">
                          <a:solidFill>
                            <a:srgbClr val="FF0000"/>
                          </a:solidFill>
                          <a:latin typeface="Calibri" panose="020F0502020204030204" pitchFamily="34" charset="0"/>
                          <a:cs typeface="Calibri" panose="020F0502020204030204" pitchFamily="34" charset="0"/>
                        </a:rPr>
                        <a:t>repeatedly </a:t>
                      </a:r>
                      <a:r>
                        <a:rPr lang="en-GB" sz="2400" dirty="0" smtClean="0">
                          <a:latin typeface="Calibri" panose="020F0502020204030204" pitchFamily="34" charset="0"/>
                          <a:cs typeface="Calibri" panose="020F0502020204030204" pitchFamily="34" charset="0"/>
                        </a:rPr>
                        <a:t>within a paragraph, you can include the full citation the first time you cite it, then just the page number for subsequent citations.</a:t>
                      </a:r>
                      <a:endParaRPr lang="en-GB" sz="3600" dirty="0">
                        <a:effectLst/>
                        <a:latin typeface="Calibri" panose="020F0502020204030204" pitchFamily="34" charset="0"/>
                        <a:cs typeface="Calibri" panose="020F0502020204030204" pitchFamily="34" charset="0"/>
                      </a:endParaRPr>
                    </a:p>
                  </a:txBody>
                  <a:tcPr anchor="ctr"/>
                </a:tc>
                <a:tc>
                  <a:txBody>
                    <a:bodyPr/>
                    <a:lstStyle/>
                    <a:p>
                      <a:endParaRPr lang="en-GB" sz="2400" b="0" kern="1200" dirty="0">
                        <a:solidFill>
                          <a:schemeClr val="dk1"/>
                        </a:solidFill>
                        <a:effectLst/>
                        <a:latin typeface="Calibri" panose="020F0502020204030204" pitchFamily="34" charset="0"/>
                        <a:ea typeface="+mn-ea"/>
                        <a:cs typeface="Calibri" panose="020F0502020204030204" pitchFamily="34" charset="0"/>
                      </a:endParaRPr>
                    </a:p>
                  </a:txBody>
                  <a:tcPr anchor="ctr"/>
                </a:tc>
                <a:tc>
                  <a:txBody>
                    <a:bodyPr/>
                    <a:lstStyle/>
                    <a:p>
                      <a:r>
                        <a:rPr lang="en-GB" sz="2400" dirty="0" smtClean="0">
                          <a:latin typeface="Calibri" panose="020F0502020204030204" pitchFamily="34" charset="0"/>
                          <a:cs typeface="Calibri" panose="020F0502020204030204" pitchFamily="34" charset="0"/>
                        </a:rPr>
                        <a:t>MLA is the second most popular citation style (Smith and Morrison 17–19). It is more popular than Chicago style, but less popular than APA (21).</a:t>
                      </a:r>
                      <a:endParaRPr lang="en-GB" sz="2400" dirty="0">
                        <a:effectLst/>
                        <a:latin typeface="Calibri" panose="020F0502020204030204" pitchFamily="34" charset="0"/>
                        <a:cs typeface="Calibri" panose="020F0502020204030204" pitchFamily="34" charset="0"/>
                      </a:endParaRPr>
                    </a:p>
                  </a:txBody>
                  <a:tcPr anchor="ctr"/>
                </a:tc>
              </a:tr>
            </a:tbl>
          </a:graphicData>
        </a:graphic>
      </p:graphicFrame>
    </p:spTree>
    <p:extLst>
      <p:ext uri="{BB962C8B-B14F-4D97-AF65-F5344CB8AC3E}">
        <p14:creationId xmlns:p14="http://schemas.microsoft.com/office/powerpoint/2010/main" val="20586756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16981114"/>
              </p:ext>
            </p:extLst>
          </p:nvPr>
        </p:nvGraphicFramePr>
        <p:xfrm>
          <a:off x="0" y="0"/>
          <a:ext cx="12192000" cy="6858000"/>
        </p:xfrm>
        <a:graphic>
          <a:graphicData uri="http://schemas.openxmlformats.org/drawingml/2006/table">
            <a:tbl>
              <a:tblPr firstRow="1" bandRow="1">
                <a:tableStyleId>{5C22544A-7EE6-4342-B048-85BDC9FD1C3A}</a:tableStyleId>
              </a:tblPr>
              <a:tblGrid>
                <a:gridCol w="4123944"/>
                <a:gridCol w="4004057"/>
                <a:gridCol w="4063999"/>
              </a:tblGrid>
              <a:tr h="794792">
                <a:tc>
                  <a:txBody>
                    <a:bodyPr/>
                    <a:lstStyle/>
                    <a:p>
                      <a:r>
                        <a:rPr lang="en-GB" sz="2400" b="1" i="0" dirty="0">
                          <a:solidFill>
                            <a:schemeClr val="tx1"/>
                          </a:solidFill>
                          <a:effectLst/>
                          <a:latin typeface="TimesNewRomanPS-BoldMT"/>
                        </a:rPr>
                        <a:t>Instructions </a:t>
                      </a:r>
                      <a:endParaRPr lang="en-GB" sz="3600" dirty="0">
                        <a:solidFill>
                          <a:schemeClr val="tx1"/>
                        </a:solidFill>
                        <a:effectLst/>
                      </a:endParaRPr>
                    </a:p>
                  </a:txBody>
                  <a:tcPr anchor="ctr"/>
                </a:tc>
                <a:tc>
                  <a:txBody>
                    <a:bodyPr/>
                    <a:lstStyle/>
                    <a:p>
                      <a:r>
                        <a:rPr lang="en-GB" sz="2000" b="1" i="0" dirty="0">
                          <a:solidFill>
                            <a:schemeClr val="tx1"/>
                          </a:solidFill>
                          <a:effectLst/>
                          <a:latin typeface="TimesNewRomanPS-BoldMT"/>
                        </a:rPr>
                        <a:t>Parenthetical </a:t>
                      </a:r>
                      <a:r>
                        <a:rPr lang="en-GB" sz="2000" b="1" i="0" dirty="0" smtClean="0">
                          <a:solidFill>
                            <a:schemeClr val="tx1"/>
                          </a:solidFill>
                          <a:effectLst/>
                          <a:latin typeface="TimesNewRomanPS-BoldMT"/>
                        </a:rPr>
                        <a:t>Citation</a:t>
                      </a:r>
                      <a:r>
                        <a:rPr lang="en-GB" sz="2000" b="1" i="0" baseline="0" dirty="0" smtClean="0">
                          <a:solidFill>
                            <a:schemeClr val="tx1"/>
                          </a:solidFill>
                          <a:effectLst/>
                          <a:latin typeface="TimesNewRomanPS-BoldMT"/>
                        </a:rPr>
                        <a:t> </a:t>
                      </a:r>
                      <a:r>
                        <a:rPr lang="en-GB" sz="2000" b="1" i="0" dirty="0" smtClean="0">
                          <a:solidFill>
                            <a:schemeClr val="tx1"/>
                          </a:solidFill>
                          <a:effectLst/>
                          <a:latin typeface="TimesNewRomanPS-BoldMT"/>
                        </a:rPr>
                        <a:t>Example</a:t>
                      </a:r>
                      <a:endParaRPr lang="en-GB" sz="3200" dirty="0">
                        <a:solidFill>
                          <a:schemeClr val="tx1"/>
                        </a:solidFill>
                        <a:effectLst/>
                      </a:endParaRPr>
                    </a:p>
                  </a:txBody>
                  <a:tcPr anchor="ctr"/>
                </a:tc>
                <a:tc>
                  <a:txBody>
                    <a:bodyPr/>
                    <a:lstStyle/>
                    <a:p>
                      <a:r>
                        <a:rPr lang="en-GB" sz="2000" b="1" i="0" dirty="0">
                          <a:solidFill>
                            <a:schemeClr val="tx1"/>
                          </a:solidFill>
                          <a:effectLst/>
                          <a:latin typeface="TimesNewRomanPS-BoldMT"/>
                        </a:rPr>
                        <a:t>Narrative </a:t>
                      </a:r>
                      <a:r>
                        <a:rPr lang="en-GB" sz="2000" b="1" i="0" dirty="0" smtClean="0">
                          <a:solidFill>
                            <a:schemeClr val="tx1"/>
                          </a:solidFill>
                          <a:effectLst/>
                          <a:latin typeface="TimesNewRomanPS-BoldMT"/>
                        </a:rPr>
                        <a:t>Citation</a:t>
                      </a:r>
                      <a:r>
                        <a:rPr lang="en-GB" sz="2000" b="1" i="0" baseline="0" dirty="0" smtClean="0">
                          <a:solidFill>
                            <a:schemeClr val="tx1"/>
                          </a:solidFill>
                          <a:effectLst/>
                          <a:latin typeface="TimesNewRomanPS-BoldMT"/>
                        </a:rPr>
                        <a:t> </a:t>
                      </a:r>
                      <a:r>
                        <a:rPr lang="en-GB" sz="2000" b="1" i="0" dirty="0" smtClean="0">
                          <a:solidFill>
                            <a:schemeClr val="tx1"/>
                          </a:solidFill>
                          <a:effectLst/>
                          <a:latin typeface="TimesNewRomanPS-BoldMT"/>
                        </a:rPr>
                        <a:t>Example</a:t>
                      </a:r>
                      <a:endParaRPr lang="en-GB" sz="3200" dirty="0">
                        <a:solidFill>
                          <a:schemeClr val="tx1"/>
                        </a:solidFill>
                        <a:effectLst/>
                      </a:endParaRPr>
                    </a:p>
                  </a:txBody>
                  <a:tcPr anchor="ctr"/>
                </a:tc>
              </a:tr>
              <a:tr h="6063208">
                <a:tc>
                  <a:txBody>
                    <a:bodyPr/>
                    <a:lstStyle/>
                    <a:p>
                      <a:r>
                        <a:rPr lang="en-GB" sz="2000" dirty="0" smtClean="0">
                          <a:latin typeface="Calibri" panose="020F0502020204030204" pitchFamily="34" charset="0"/>
                          <a:cs typeface="Calibri" panose="020F0502020204030204" pitchFamily="34" charset="0"/>
                        </a:rPr>
                        <a:t>Sometimes you might want to cite something that you found quoted in a </a:t>
                      </a:r>
                      <a:r>
                        <a:rPr lang="en-GB" sz="2000" dirty="0" smtClean="0">
                          <a:latin typeface="Calibri" panose="020F0502020204030204" pitchFamily="34" charset="0"/>
                          <a:cs typeface="Calibri" panose="020F0502020204030204" pitchFamily="34" charset="0"/>
                          <a:hlinkClick r:id="rId2"/>
                        </a:rPr>
                        <a:t>secondary source</a:t>
                      </a:r>
                      <a:r>
                        <a:rPr lang="en-GB" sz="2000" dirty="0" smtClean="0">
                          <a:latin typeface="Calibri" panose="020F0502020204030204" pitchFamily="34" charset="0"/>
                          <a:cs typeface="Calibri" panose="020F0502020204030204" pitchFamily="34" charset="0"/>
                        </a:rPr>
                        <a:t>. </a:t>
                      </a:r>
                      <a:r>
                        <a:rPr lang="en-GB" sz="2000" dirty="0" smtClean="0">
                          <a:effectLst/>
                          <a:latin typeface="Calibri" panose="020F0502020204030204" pitchFamily="34" charset="0"/>
                          <a:cs typeface="Calibri" panose="020F0502020204030204" pitchFamily="34" charset="0"/>
                        </a:rPr>
                        <a:t>If possible, always seek out the original source and cite it directly.</a:t>
                      </a:r>
                      <a:endParaRPr lang="en-GB" sz="2000" dirty="0" smtClean="0">
                        <a:latin typeface="Calibri" panose="020F0502020204030204" pitchFamily="34" charset="0"/>
                        <a:cs typeface="Calibri" panose="020F0502020204030204" pitchFamily="34" charset="0"/>
                      </a:endParaRPr>
                    </a:p>
                    <a:p>
                      <a:r>
                        <a:rPr lang="en-GB" sz="2000" dirty="0" smtClean="0">
                          <a:latin typeface="Calibri" panose="020F0502020204030204" pitchFamily="34" charset="0"/>
                          <a:cs typeface="Calibri" panose="020F0502020204030204" pitchFamily="34" charset="0"/>
                        </a:rPr>
                        <a:t>If you can’t access the original source, make sure to name both the original author and the author of the source that you accessed. Use the</a:t>
                      </a:r>
                      <a:r>
                        <a:rPr lang="en-GB" sz="2000" baseline="0" dirty="0" smtClean="0">
                          <a:latin typeface="Calibri" panose="020F0502020204030204" pitchFamily="34" charset="0"/>
                          <a:cs typeface="Calibri" panose="020F0502020204030204" pitchFamily="34" charset="0"/>
                        </a:rPr>
                        <a:t> </a:t>
                      </a:r>
                      <a:r>
                        <a:rPr lang="en-GB" sz="2000" dirty="0" smtClean="0">
                          <a:latin typeface="Calibri" panose="020F0502020204030204" pitchFamily="34" charset="0"/>
                          <a:cs typeface="Calibri" panose="020F0502020204030204" pitchFamily="34" charset="0"/>
                        </a:rPr>
                        <a:t>abbreviation “</a:t>
                      </a:r>
                      <a:r>
                        <a:rPr lang="en-GB" sz="2000" dirty="0" err="1" smtClean="0">
                          <a:latin typeface="Calibri" panose="020F0502020204030204" pitchFamily="34" charset="0"/>
                          <a:cs typeface="Calibri" panose="020F0502020204030204" pitchFamily="34" charset="0"/>
                        </a:rPr>
                        <a:t>qtd</a:t>
                      </a:r>
                      <a:r>
                        <a:rPr lang="en-GB" sz="2000" dirty="0" smtClean="0">
                          <a:latin typeface="Calibri" panose="020F0502020204030204" pitchFamily="34" charset="0"/>
                          <a:cs typeface="Calibri" panose="020F0502020204030204" pitchFamily="34" charset="0"/>
                        </a:rPr>
                        <a:t>. in” (short for</a:t>
                      </a:r>
                      <a:r>
                        <a:rPr lang="en-GB" sz="2000" baseline="0" dirty="0" smtClean="0">
                          <a:latin typeface="Calibri" panose="020F0502020204030204" pitchFamily="34" charset="0"/>
                          <a:cs typeface="Calibri" panose="020F0502020204030204" pitchFamily="34" charset="0"/>
                        </a:rPr>
                        <a:t> </a:t>
                      </a:r>
                      <a:r>
                        <a:rPr lang="en-GB" sz="2000" dirty="0" smtClean="0">
                          <a:latin typeface="Calibri" panose="020F0502020204030204" pitchFamily="34" charset="0"/>
                          <a:cs typeface="Calibri" panose="020F0502020204030204" pitchFamily="34" charset="0"/>
                        </a:rPr>
                        <a:t>“quoted in”) to indicate where you found the quotation.</a:t>
                      </a:r>
                      <a:endParaRPr lang="en-GB" sz="2000" dirty="0">
                        <a:latin typeface="Calibri" panose="020F0502020204030204" pitchFamily="34" charset="0"/>
                        <a:cs typeface="Calibri" panose="020F0502020204030204" pitchFamily="34" charset="0"/>
                      </a:endParaRPr>
                    </a:p>
                  </a:txBody>
                  <a:tcPr anchor="ctr"/>
                </a:tc>
                <a:tc>
                  <a:txBody>
                    <a:bodyPr/>
                    <a:lstStyle/>
                    <a:p>
                      <a:endParaRPr lang="en-GB" sz="2800" b="0" kern="1200" dirty="0">
                        <a:solidFill>
                          <a:schemeClr val="dk1"/>
                        </a:solidFill>
                        <a:effectLst/>
                        <a:latin typeface="Calibri" panose="020F0502020204030204" pitchFamily="34" charset="0"/>
                        <a:ea typeface="+mn-ea"/>
                        <a:cs typeface="Calibri" panose="020F0502020204030204" pitchFamily="34" charset="0"/>
                      </a:endParaRPr>
                    </a:p>
                  </a:txBody>
                  <a:tcPr anchor="ctr"/>
                </a:tc>
                <a:tc>
                  <a:txBody>
                    <a:bodyPr/>
                    <a:lstStyle/>
                    <a:p>
                      <a:r>
                        <a:rPr lang="en-GB" sz="2400" dirty="0" smtClean="0">
                          <a:latin typeface="Calibri" panose="020F0502020204030204" pitchFamily="34" charset="0"/>
                          <a:cs typeface="Calibri" panose="020F0502020204030204" pitchFamily="34" charset="0"/>
                        </a:rPr>
                        <a:t>Marx defines “the two primary creators of wealth” as “labour-power and the land” (</a:t>
                      </a:r>
                      <a:r>
                        <a:rPr lang="en-GB" sz="2400" dirty="0" err="1" smtClean="0">
                          <a:latin typeface="Calibri" panose="020F0502020204030204" pitchFamily="34" charset="0"/>
                          <a:cs typeface="Calibri" panose="020F0502020204030204" pitchFamily="34" charset="0"/>
                        </a:rPr>
                        <a:t>qtd</a:t>
                      </a:r>
                      <a:r>
                        <a:rPr lang="en-GB" sz="2400" dirty="0" smtClean="0">
                          <a:latin typeface="Calibri" panose="020F0502020204030204" pitchFamily="34" charset="0"/>
                          <a:cs typeface="Calibri" panose="020F0502020204030204" pitchFamily="34" charset="0"/>
                        </a:rPr>
                        <a:t>. in Luxemburg, </a:t>
                      </a:r>
                      <a:r>
                        <a:rPr lang="en-GB" sz="2400" dirty="0" err="1" smtClean="0">
                          <a:latin typeface="Calibri" panose="020F0502020204030204" pitchFamily="34" charset="0"/>
                          <a:cs typeface="Calibri" panose="020F0502020204030204" pitchFamily="34" charset="0"/>
                        </a:rPr>
                        <a:t>ch.</a:t>
                      </a:r>
                      <a:r>
                        <a:rPr lang="en-GB" sz="2400" dirty="0" smtClean="0">
                          <a:latin typeface="Calibri" panose="020F0502020204030204" pitchFamily="34" charset="0"/>
                          <a:cs typeface="Calibri" panose="020F0502020204030204" pitchFamily="34" charset="0"/>
                        </a:rPr>
                        <a:t> 26).</a:t>
                      </a:r>
                      <a:endParaRPr lang="en-GB" sz="3600" dirty="0">
                        <a:effectLst/>
                        <a:latin typeface="Calibri" panose="020F0502020204030204" pitchFamily="34" charset="0"/>
                        <a:cs typeface="Calibri" panose="020F0502020204030204" pitchFamily="34" charset="0"/>
                      </a:endParaRPr>
                    </a:p>
                  </a:txBody>
                  <a:tcPr anchor="ctr"/>
                </a:tc>
              </a:tr>
            </a:tbl>
          </a:graphicData>
        </a:graphic>
      </p:graphicFrame>
    </p:spTree>
    <p:extLst>
      <p:ext uri="{BB962C8B-B14F-4D97-AF65-F5344CB8AC3E}">
        <p14:creationId xmlns:p14="http://schemas.microsoft.com/office/powerpoint/2010/main" val="24453816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10725468" cy="5715000"/>
          </a:xfrm>
        </p:spPr>
        <p:txBody>
          <a:bodyPr>
            <a:normAutofit/>
          </a:bodyPr>
          <a:lstStyle/>
          <a:p>
            <a:pPr marL="0" indent="0">
              <a:buNone/>
            </a:pPr>
            <a:r>
              <a:rPr lang="en-GB" sz="4000" b="1" dirty="0">
                <a:solidFill>
                  <a:schemeClr val="tx1"/>
                </a:solidFill>
                <a:latin typeface="Calibri" panose="020F0502020204030204" pitchFamily="34" charset="0"/>
                <a:cs typeface="Calibri" panose="020F0502020204030204" pitchFamily="34" charset="0"/>
              </a:rPr>
              <a:t>In Parenthetical</a:t>
            </a:r>
            <a:br>
              <a:rPr lang="en-GB" sz="4000" b="1" dirty="0">
                <a:solidFill>
                  <a:schemeClr val="tx1"/>
                </a:solidFill>
                <a:latin typeface="Calibri" panose="020F0502020204030204" pitchFamily="34" charset="0"/>
                <a:cs typeface="Calibri" panose="020F0502020204030204" pitchFamily="34" charset="0"/>
              </a:rPr>
            </a:br>
            <a:r>
              <a:rPr lang="en-GB" sz="4000" dirty="0">
                <a:solidFill>
                  <a:schemeClr val="tx1"/>
                </a:solidFill>
                <a:latin typeface="Calibri" panose="020F0502020204030204" pitchFamily="34" charset="0"/>
                <a:cs typeface="Calibri" panose="020F0502020204030204" pitchFamily="34" charset="0"/>
              </a:rPr>
              <a:t>In basic parenthetical citations, a writer will include the author’s last name and page number </a:t>
            </a:r>
            <a:r>
              <a:rPr lang="en-GB" sz="4000" dirty="0" smtClean="0">
                <a:solidFill>
                  <a:schemeClr val="tx1"/>
                </a:solidFill>
                <a:latin typeface="Calibri" panose="020F0502020204030204" pitchFamily="34" charset="0"/>
                <a:cs typeface="Calibri" panose="020F0502020204030204" pitchFamily="34" charset="0"/>
              </a:rPr>
              <a:t>in the </a:t>
            </a:r>
            <a:r>
              <a:rPr lang="en-GB" sz="4000" dirty="0">
                <a:solidFill>
                  <a:schemeClr val="tx1"/>
                </a:solidFill>
                <a:latin typeface="Calibri" panose="020F0502020204030204" pitchFamily="34" charset="0"/>
                <a:cs typeface="Calibri" panose="020F0502020204030204" pitchFamily="34" charset="0"/>
              </a:rPr>
              <a:t>in-text citation, with no punctuation (Gonzales 77). Parenthetical citations in MLA format </a:t>
            </a:r>
            <a:r>
              <a:rPr lang="en-GB" sz="4000" b="1" dirty="0" smtClean="0">
                <a:solidFill>
                  <a:schemeClr val="tx1"/>
                </a:solidFill>
                <a:latin typeface="Calibri" panose="020F0502020204030204" pitchFamily="34" charset="0"/>
                <a:cs typeface="Calibri" panose="020F0502020204030204" pitchFamily="34" charset="0"/>
              </a:rPr>
              <a:t>do not </a:t>
            </a:r>
            <a:r>
              <a:rPr lang="en-GB" sz="4000" dirty="0">
                <a:solidFill>
                  <a:schemeClr val="tx1"/>
                </a:solidFill>
                <a:latin typeface="Calibri" panose="020F0502020204030204" pitchFamily="34" charset="0"/>
                <a:cs typeface="Calibri" panose="020F0502020204030204" pitchFamily="34" charset="0"/>
              </a:rPr>
              <a:t>include the year of publication, p. or pp, or the full title of the source. The </a:t>
            </a:r>
            <a:r>
              <a:rPr lang="en-GB" sz="4000" dirty="0" smtClean="0">
                <a:solidFill>
                  <a:schemeClr val="tx1"/>
                </a:solidFill>
                <a:latin typeface="Calibri" panose="020F0502020204030204" pitchFamily="34" charset="0"/>
                <a:cs typeface="Calibri" panose="020F0502020204030204" pitchFamily="34" charset="0"/>
              </a:rPr>
              <a:t>parenthetical citation </a:t>
            </a:r>
            <a:r>
              <a:rPr lang="en-GB" sz="4000" dirty="0">
                <a:solidFill>
                  <a:schemeClr val="tx1"/>
                </a:solidFill>
                <a:latin typeface="Calibri" panose="020F0502020204030204" pitchFamily="34" charset="0"/>
                <a:cs typeface="Calibri" panose="020F0502020204030204" pitchFamily="34" charset="0"/>
              </a:rPr>
              <a:t>goes at the end of the sentence </a:t>
            </a:r>
            <a:br>
              <a:rPr lang="en-GB" sz="4000" dirty="0">
                <a:solidFill>
                  <a:schemeClr val="tx1"/>
                </a:solidFill>
                <a:latin typeface="Calibri" panose="020F0502020204030204" pitchFamily="34" charset="0"/>
                <a:cs typeface="Calibri" panose="020F0502020204030204" pitchFamily="34" charset="0"/>
              </a:rPr>
            </a:br>
            <a:endParaRPr lang="en-GB" sz="40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567029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11253788" cy="5694680"/>
          </a:xfrm>
        </p:spPr>
        <p:txBody>
          <a:bodyPr>
            <a:normAutofit/>
          </a:bodyPr>
          <a:lstStyle/>
          <a:p>
            <a:pPr marL="0" indent="0">
              <a:buNone/>
            </a:pPr>
            <a:r>
              <a:rPr lang="en-GB" sz="3600" b="1" dirty="0">
                <a:solidFill>
                  <a:schemeClr val="tx1"/>
                </a:solidFill>
                <a:latin typeface="Calibri" panose="020F0502020204030204" pitchFamily="34" charset="0"/>
                <a:cs typeface="Calibri" panose="020F0502020204030204" pitchFamily="34" charset="0"/>
              </a:rPr>
              <a:t>In Prose</a:t>
            </a:r>
            <a:br>
              <a:rPr lang="en-GB" sz="3600" b="1" dirty="0">
                <a:solidFill>
                  <a:schemeClr val="tx1"/>
                </a:solidFill>
                <a:latin typeface="Calibri" panose="020F0502020204030204" pitchFamily="34" charset="0"/>
                <a:cs typeface="Calibri" panose="020F0502020204030204" pitchFamily="34" charset="0"/>
              </a:rPr>
            </a:br>
            <a:r>
              <a:rPr lang="en-GB" sz="3600" dirty="0">
                <a:solidFill>
                  <a:schemeClr val="tx1"/>
                </a:solidFill>
                <a:latin typeface="Calibri" panose="020F0502020204030204" pitchFamily="34" charset="0"/>
                <a:cs typeface="Calibri" panose="020F0502020204030204" pitchFamily="34" charset="0"/>
              </a:rPr>
              <a:t>For prose citations, a writer will include the author’s first and last name if it is the first </a:t>
            </a:r>
            <a:r>
              <a:rPr lang="en-GB" sz="3600" dirty="0" smtClean="0">
                <a:solidFill>
                  <a:schemeClr val="tx1"/>
                </a:solidFill>
                <a:latin typeface="Calibri" panose="020F0502020204030204" pitchFamily="34" charset="0"/>
                <a:cs typeface="Calibri" panose="020F0502020204030204" pitchFamily="34" charset="0"/>
              </a:rPr>
              <a:t>reference of </a:t>
            </a:r>
            <a:r>
              <a:rPr lang="en-GB" sz="3600" dirty="0">
                <a:solidFill>
                  <a:schemeClr val="tx1"/>
                </a:solidFill>
                <a:latin typeface="Calibri" panose="020F0502020204030204" pitchFamily="34" charset="0"/>
                <a:cs typeface="Calibri" panose="020F0502020204030204" pitchFamily="34" charset="0"/>
              </a:rPr>
              <a:t>the author. If it is not the first reference of the author, then include only the last name. </a:t>
            </a:r>
            <a:r>
              <a:rPr lang="en-GB" sz="3600" dirty="0" smtClean="0">
                <a:solidFill>
                  <a:schemeClr val="tx1"/>
                </a:solidFill>
                <a:latin typeface="Calibri" panose="020F0502020204030204" pitchFamily="34" charset="0"/>
                <a:cs typeface="Calibri" panose="020F0502020204030204" pitchFamily="34" charset="0"/>
              </a:rPr>
              <a:t>Next add </a:t>
            </a:r>
            <a:r>
              <a:rPr lang="en-GB" sz="3600" dirty="0">
                <a:solidFill>
                  <a:schemeClr val="tx1"/>
                </a:solidFill>
                <a:latin typeface="Calibri" panose="020F0502020204030204" pitchFamily="34" charset="0"/>
                <a:cs typeface="Calibri" panose="020F0502020204030204" pitchFamily="34" charset="0"/>
              </a:rPr>
              <a:t>a signal phrase, the quote, and then the in-text citation with the page number. See </a:t>
            </a:r>
            <a:r>
              <a:rPr lang="en-GB" sz="3600" dirty="0" smtClean="0">
                <a:solidFill>
                  <a:schemeClr val="tx1"/>
                </a:solidFill>
                <a:latin typeface="Calibri" panose="020F0502020204030204" pitchFamily="34" charset="0"/>
                <a:cs typeface="Calibri" panose="020F0502020204030204" pitchFamily="34" charset="0"/>
              </a:rPr>
              <a:t>the following </a:t>
            </a:r>
            <a:r>
              <a:rPr lang="en-GB" sz="3600" dirty="0">
                <a:solidFill>
                  <a:schemeClr val="tx1"/>
                </a:solidFill>
                <a:latin typeface="Calibri" panose="020F0502020204030204" pitchFamily="34" charset="0"/>
                <a:cs typeface="Calibri" panose="020F0502020204030204" pitchFamily="34" charset="0"/>
              </a:rPr>
              <a:t>examples from </a:t>
            </a:r>
            <a:r>
              <a:rPr lang="en-GB" sz="3600" i="1" dirty="0">
                <a:solidFill>
                  <a:schemeClr val="tx1"/>
                </a:solidFill>
                <a:latin typeface="Calibri" panose="020F0502020204030204" pitchFamily="34" charset="0"/>
                <a:cs typeface="Calibri" panose="020F0502020204030204" pitchFamily="34" charset="0"/>
              </a:rPr>
              <a:t>They Say, I Say </a:t>
            </a:r>
            <a:r>
              <a:rPr lang="en-GB" sz="3600" dirty="0">
                <a:solidFill>
                  <a:schemeClr val="tx1"/>
                </a:solidFill>
                <a:latin typeface="Calibri" panose="020F0502020204030204" pitchFamily="34" charset="0"/>
                <a:cs typeface="Calibri" panose="020F0502020204030204" pitchFamily="34" charset="0"/>
              </a:rPr>
              <a:t>by Graff and </a:t>
            </a:r>
            <a:r>
              <a:rPr lang="en-GB" sz="3600" dirty="0" err="1">
                <a:solidFill>
                  <a:schemeClr val="tx1"/>
                </a:solidFill>
                <a:latin typeface="Calibri" panose="020F0502020204030204" pitchFamily="34" charset="0"/>
                <a:cs typeface="Calibri" panose="020F0502020204030204" pitchFamily="34" charset="0"/>
              </a:rPr>
              <a:t>Birkenstein</a:t>
            </a:r>
            <a:r>
              <a:rPr lang="en-GB" sz="3600" dirty="0">
                <a:solidFill>
                  <a:schemeClr val="tx1"/>
                </a:solidFill>
                <a:latin typeface="Calibri" panose="020F0502020204030204" pitchFamily="34" charset="0"/>
                <a:cs typeface="Calibri" panose="020F0502020204030204" pitchFamily="34" charset="0"/>
              </a:rPr>
              <a:t>: </a:t>
            </a:r>
            <a:br>
              <a:rPr lang="en-GB" sz="3600" dirty="0">
                <a:solidFill>
                  <a:schemeClr val="tx1"/>
                </a:solidFill>
                <a:latin typeface="Calibri" panose="020F0502020204030204" pitchFamily="34" charset="0"/>
                <a:cs typeface="Calibri" panose="020F0502020204030204" pitchFamily="34" charset="0"/>
              </a:rPr>
            </a:br>
            <a:endParaRPr lang="en-GB" sz="36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123090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360" y="685800"/>
            <a:ext cx="11744960" cy="5532120"/>
          </a:xfrm>
        </p:spPr>
        <p:txBody>
          <a:bodyPr>
            <a:normAutofit/>
          </a:bodyPr>
          <a:lstStyle/>
          <a:p>
            <a:pPr marL="0" indent="0">
              <a:buNone/>
            </a:pPr>
            <a:r>
              <a:rPr lang="en-GB" sz="3200" dirty="0" err="1">
                <a:solidFill>
                  <a:schemeClr val="tx1"/>
                </a:solidFill>
                <a:latin typeface="Times New Roman" panose="02020603050405020304" pitchFamily="18" charset="0"/>
                <a:cs typeface="Times New Roman" panose="02020603050405020304" pitchFamily="18" charset="0"/>
              </a:rPr>
              <a:t>Dorris</a:t>
            </a:r>
            <a:r>
              <a:rPr lang="en-GB" sz="3200" dirty="0">
                <a:solidFill>
                  <a:schemeClr val="tx1"/>
                </a:solidFill>
                <a:latin typeface="Times New Roman" panose="02020603050405020304" pitchFamily="18" charset="0"/>
                <a:cs typeface="Times New Roman" panose="02020603050405020304" pitchFamily="18" charset="0"/>
              </a:rPr>
              <a:t> and </a:t>
            </a:r>
            <a:r>
              <a:rPr lang="en-GB" sz="3200" dirty="0" err="1">
                <a:solidFill>
                  <a:schemeClr val="tx1"/>
                </a:solidFill>
                <a:latin typeface="Times New Roman" panose="02020603050405020304" pitchFamily="18" charset="0"/>
                <a:cs typeface="Times New Roman" panose="02020603050405020304" pitchFamily="18" charset="0"/>
              </a:rPr>
              <a:t>Erdrich</a:t>
            </a:r>
            <a:r>
              <a:rPr lang="en-GB" sz="3200" dirty="0">
                <a:solidFill>
                  <a:schemeClr val="tx1"/>
                </a:solidFill>
                <a:latin typeface="Times New Roman" panose="02020603050405020304" pitchFamily="18" charset="0"/>
                <a:cs typeface="Times New Roman" panose="02020603050405020304" pitchFamily="18" charset="0"/>
              </a:rPr>
              <a:t> insist, “_______” (23).</a:t>
            </a:r>
            <a:br>
              <a:rPr lang="en-GB" sz="3200" dirty="0">
                <a:solidFill>
                  <a:schemeClr val="tx1"/>
                </a:solidFill>
                <a:latin typeface="Times New Roman" panose="02020603050405020304" pitchFamily="18" charset="0"/>
                <a:cs typeface="Times New Roman" panose="02020603050405020304" pitchFamily="18" charset="0"/>
              </a:rPr>
            </a:br>
            <a:r>
              <a:rPr lang="en-GB" sz="3200" dirty="0">
                <a:solidFill>
                  <a:schemeClr val="tx1"/>
                </a:solidFill>
                <a:latin typeface="Times New Roman" panose="02020603050405020304" pitchFamily="18" charset="0"/>
                <a:cs typeface="Times New Roman" panose="02020603050405020304" pitchFamily="18" charset="0"/>
              </a:rPr>
              <a:t>As the prominent philosopher Plato puts it, “_______” (42).</a:t>
            </a:r>
            <a:br>
              <a:rPr lang="en-GB" sz="3200" dirty="0">
                <a:solidFill>
                  <a:schemeClr val="tx1"/>
                </a:solidFill>
                <a:latin typeface="Times New Roman" panose="02020603050405020304" pitchFamily="18" charset="0"/>
                <a:cs typeface="Times New Roman" panose="02020603050405020304" pitchFamily="18" charset="0"/>
              </a:rPr>
            </a:br>
            <a:r>
              <a:rPr lang="en-GB" sz="3200" dirty="0">
                <a:solidFill>
                  <a:schemeClr val="tx1"/>
                </a:solidFill>
                <a:latin typeface="Times New Roman" panose="02020603050405020304" pitchFamily="18" charset="0"/>
                <a:cs typeface="Times New Roman" panose="02020603050405020304" pitchFamily="18" charset="0"/>
              </a:rPr>
              <a:t>According to Salazar et al., “_______” (17).</a:t>
            </a:r>
            <a:br>
              <a:rPr lang="en-GB" sz="3200" dirty="0">
                <a:solidFill>
                  <a:schemeClr val="tx1"/>
                </a:solidFill>
                <a:latin typeface="Times New Roman" panose="02020603050405020304" pitchFamily="18" charset="0"/>
                <a:cs typeface="Times New Roman" panose="02020603050405020304" pitchFamily="18" charset="0"/>
              </a:rPr>
            </a:br>
            <a:r>
              <a:rPr lang="en-GB" sz="3200" dirty="0">
                <a:solidFill>
                  <a:schemeClr val="tx1"/>
                </a:solidFill>
                <a:latin typeface="Times New Roman" panose="02020603050405020304" pitchFamily="18" charset="0"/>
                <a:cs typeface="Times New Roman" panose="02020603050405020304" pitchFamily="18" charset="0"/>
              </a:rPr>
              <a:t>In her book, </a:t>
            </a:r>
            <a:r>
              <a:rPr lang="en-GB" sz="3200" i="1" dirty="0">
                <a:solidFill>
                  <a:schemeClr val="tx1"/>
                </a:solidFill>
                <a:latin typeface="Times New Roman" panose="02020603050405020304" pitchFamily="18" charset="0"/>
                <a:cs typeface="Times New Roman" panose="02020603050405020304" pitchFamily="18" charset="0"/>
              </a:rPr>
              <a:t>The </a:t>
            </a:r>
            <a:r>
              <a:rPr lang="en-GB" sz="3200" i="1" dirty="0" err="1">
                <a:solidFill>
                  <a:schemeClr val="tx1"/>
                </a:solidFill>
                <a:latin typeface="Times New Roman" panose="02020603050405020304" pitchFamily="18" charset="0"/>
                <a:cs typeface="Times New Roman" panose="02020603050405020304" pitchFamily="18" charset="0"/>
              </a:rPr>
              <a:t>Color</a:t>
            </a:r>
            <a:r>
              <a:rPr lang="en-GB" sz="3200" i="1" dirty="0">
                <a:solidFill>
                  <a:schemeClr val="tx1"/>
                </a:solidFill>
                <a:latin typeface="Times New Roman" panose="02020603050405020304" pitchFamily="18" charset="0"/>
                <a:cs typeface="Times New Roman" panose="02020603050405020304" pitchFamily="18" charset="0"/>
              </a:rPr>
              <a:t> Purple</a:t>
            </a:r>
            <a:r>
              <a:rPr lang="en-GB" sz="3200" dirty="0">
                <a:solidFill>
                  <a:schemeClr val="tx1"/>
                </a:solidFill>
                <a:latin typeface="Times New Roman" panose="02020603050405020304" pitchFamily="18" charset="0"/>
                <a:cs typeface="Times New Roman" panose="02020603050405020304" pitchFamily="18" charset="0"/>
              </a:rPr>
              <a:t>, Alice Walker maintains that “________” (15).</a:t>
            </a:r>
            <a:br>
              <a:rPr lang="en-GB" sz="3200" dirty="0">
                <a:solidFill>
                  <a:schemeClr val="tx1"/>
                </a:solidFill>
                <a:latin typeface="Times New Roman" panose="02020603050405020304" pitchFamily="18" charset="0"/>
                <a:cs typeface="Times New Roman" panose="02020603050405020304" pitchFamily="18" charset="0"/>
              </a:rPr>
            </a:br>
            <a:r>
              <a:rPr lang="en-GB" sz="3200" dirty="0">
                <a:solidFill>
                  <a:schemeClr val="tx1"/>
                </a:solidFill>
                <a:latin typeface="Times New Roman" panose="02020603050405020304" pitchFamily="18" charset="0"/>
                <a:cs typeface="Times New Roman" panose="02020603050405020304" pitchFamily="18" charset="0"/>
              </a:rPr>
              <a:t>Harris complicates matters further when he writes that “_______” (92) </a:t>
            </a:r>
            <a:br>
              <a:rPr lang="en-GB" sz="3200" dirty="0">
                <a:solidFill>
                  <a:schemeClr val="tx1"/>
                </a:solidFill>
                <a:latin typeface="Times New Roman" panose="02020603050405020304" pitchFamily="18" charset="0"/>
                <a:cs typeface="Times New Roman" panose="02020603050405020304" pitchFamily="18" charset="0"/>
              </a:rPr>
            </a:br>
            <a:endParaRPr lang="en-GB" sz="3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71249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11233468" cy="5633720"/>
          </a:xfrm>
        </p:spPr>
        <p:txBody>
          <a:bodyPr>
            <a:normAutofit/>
          </a:bodyPr>
          <a:lstStyle/>
          <a:p>
            <a:pPr marL="0" indent="0">
              <a:buNone/>
            </a:pPr>
            <a:r>
              <a:rPr lang="en-GB" sz="3000" dirty="0">
                <a:solidFill>
                  <a:schemeClr val="tx1"/>
                </a:solidFill>
                <a:latin typeface="Calibri" panose="020F0502020204030204" pitchFamily="34" charset="0"/>
                <a:cs typeface="Calibri" panose="020F0502020204030204" pitchFamily="34" charset="0"/>
              </a:rPr>
              <a:t>Keep in mind that not citing sources properly can be considered a form of plagiarism.</a:t>
            </a:r>
            <a:br>
              <a:rPr lang="en-GB" sz="3000" dirty="0">
                <a:solidFill>
                  <a:schemeClr val="tx1"/>
                </a:solidFill>
                <a:latin typeface="Calibri" panose="020F0502020204030204" pitchFamily="34" charset="0"/>
                <a:cs typeface="Calibri" panose="020F0502020204030204" pitchFamily="34" charset="0"/>
              </a:rPr>
            </a:br>
            <a:r>
              <a:rPr lang="en-GB" sz="3000" dirty="0">
                <a:solidFill>
                  <a:schemeClr val="tx1"/>
                </a:solidFill>
                <a:latin typeface="Calibri" panose="020F0502020204030204" pitchFamily="34" charset="0"/>
                <a:cs typeface="Calibri" panose="020F0502020204030204" pitchFamily="34" charset="0"/>
              </a:rPr>
              <a:t>First, however, decide if you are using a </a:t>
            </a:r>
            <a:r>
              <a:rPr lang="en-GB" sz="3000" b="1" dirty="0">
                <a:solidFill>
                  <a:schemeClr val="tx1"/>
                </a:solidFill>
                <a:latin typeface="Calibri" panose="020F0502020204030204" pitchFamily="34" charset="0"/>
                <a:cs typeface="Calibri" panose="020F0502020204030204" pitchFamily="34" charset="0"/>
              </a:rPr>
              <a:t>direct quote </a:t>
            </a:r>
            <a:r>
              <a:rPr lang="en-GB" sz="3000" dirty="0">
                <a:solidFill>
                  <a:schemeClr val="tx1"/>
                </a:solidFill>
                <a:latin typeface="Calibri" panose="020F0502020204030204" pitchFamily="34" charset="0"/>
                <a:cs typeface="Calibri" panose="020F0502020204030204" pitchFamily="34" charset="0"/>
              </a:rPr>
              <a:t>(quoting the source verbatim, or word </a:t>
            </a:r>
            <a:r>
              <a:rPr lang="en-GB" sz="3000" dirty="0" smtClean="0">
                <a:solidFill>
                  <a:schemeClr val="tx1"/>
                </a:solidFill>
                <a:latin typeface="Calibri" panose="020F0502020204030204" pitchFamily="34" charset="0"/>
                <a:cs typeface="Calibri" panose="020F0502020204030204" pitchFamily="34" charset="0"/>
              </a:rPr>
              <a:t>for word</a:t>
            </a:r>
            <a:r>
              <a:rPr lang="en-GB" sz="3000" dirty="0">
                <a:solidFill>
                  <a:schemeClr val="tx1"/>
                </a:solidFill>
                <a:latin typeface="Calibri" panose="020F0502020204030204" pitchFamily="34" charset="0"/>
                <a:cs typeface="Calibri" panose="020F0502020204030204" pitchFamily="34" charset="0"/>
              </a:rPr>
              <a:t>) or an </a:t>
            </a:r>
            <a:r>
              <a:rPr lang="en-GB" sz="3000" b="1" dirty="0">
                <a:solidFill>
                  <a:schemeClr val="tx1"/>
                </a:solidFill>
                <a:latin typeface="Calibri" panose="020F0502020204030204" pitchFamily="34" charset="0"/>
                <a:cs typeface="Calibri" panose="020F0502020204030204" pitchFamily="34" charset="0"/>
              </a:rPr>
              <a:t>indirect quote </a:t>
            </a:r>
            <a:r>
              <a:rPr lang="en-GB" sz="3000" dirty="0">
                <a:solidFill>
                  <a:schemeClr val="tx1"/>
                </a:solidFill>
                <a:latin typeface="Calibri" panose="020F0502020204030204" pitchFamily="34" charset="0"/>
                <a:cs typeface="Calibri" panose="020F0502020204030204" pitchFamily="34" charset="0"/>
              </a:rPr>
              <a:t>(paraphrasing or putting the concept in your own words, not </a:t>
            </a:r>
            <a:r>
              <a:rPr lang="en-GB" sz="3000" dirty="0" smtClean="0">
                <a:solidFill>
                  <a:schemeClr val="tx1"/>
                </a:solidFill>
                <a:latin typeface="Calibri" panose="020F0502020204030204" pitchFamily="34" charset="0"/>
                <a:cs typeface="Calibri" panose="020F0502020204030204" pitchFamily="34" charset="0"/>
              </a:rPr>
              <a:t>citing verbatim</a:t>
            </a:r>
            <a:r>
              <a:rPr lang="en-GB" sz="3000" dirty="0">
                <a:solidFill>
                  <a:schemeClr val="tx1"/>
                </a:solidFill>
                <a:latin typeface="Calibri" panose="020F0502020204030204" pitchFamily="34" charset="0"/>
                <a:cs typeface="Calibri" panose="020F0502020204030204" pitchFamily="34" charset="0"/>
              </a:rPr>
              <a:t>). Then, when prose or parenthetical citations are more complex, refer to the </a:t>
            </a:r>
            <a:r>
              <a:rPr lang="en-GB" sz="3000" dirty="0" smtClean="0">
                <a:solidFill>
                  <a:schemeClr val="tx1"/>
                </a:solidFill>
                <a:latin typeface="Calibri" panose="020F0502020204030204" pitchFamily="34" charset="0"/>
                <a:cs typeface="Calibri" panose="020F0502020204030204" pitchFamily="34" charset="0"/>
              </a:rPr>
              <a:t>following examples</a:t>
            </a:r>
            <a:r>
              <a:rPr lang="en-GB" sz="2400" dirty="0">
                <a:solidFill>
                  <a:schemeClr val="tx1"/>
                </a:solidFill>
              </a:rPr>
              <a:t>: </a:t>
            </a:r>
            <a:r>
              <a:rPr lang="en-GB" dirty="0"/>
              <a:t/>
            </a:r>
            <a:br>
              <a:rPr lang="en-GB" dirty="0"/>
            </a:br>
            <a:endParaRPr lang="en-GB" dirty="0"/>
          </a:p>
        </p:txBody>
      </p:sp>
    </p:spTree>
    <p:extLst>
      <p:ext uri="{BB962C8B-B14F-4D97-AF65-F5344CB8AC3E}">
        <p14:creationId xmlns:p14="http://schemas.microsoft.com/office/powerpoint/2010/main" val="20055057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973490006"/>
              </p:ext>
            </p:extLst>
          </p:nvPr>
        </p:nvGraphicFramePr>
        <p:xfrm>
          <a:off x="436882" y="685800"/>
          <a:ext cx="11480481" cy="5577840"/>
        </p:xfrm>
        <a:graphic>
          <a:graphicData uri="http://schemas.openxmlformats.org/drawingml/2006/table">
            <a:tbl>
              <a:tblPr firstRow="1" bandRow="1">
                <a:tableStyleId>{5C22544A-7EE6-4342-B048-85BDC9FD1C3A}</a:tableStyleId>
              </a:tblPr>
              <a:tblGrid>
                <a:gridCol w="4450078"/>
                <a:gridCol w="3203576"/>
                <a:gridCol w="3826827"/>
              </a:tblGrid>
              <a:tr h="370840">
                <a:tc>
                  <a:txBody>
                    <a:bodyPr/>
                    <a:lstStyle/>
                    <a:p>
                      <a:r>
                        <a:rPr lang="en-GB" sz="2400" b="1" i="0" dirty="0">
                          <a:solidFill>
                            <a:schemeClr val="tx1"/>
                          </a:solidFill>
                          <a:effectLst/>
                          <a:latin typeface="TimesNewRomanPS-BoldMT"/>
                        </a:rPr>
                        <a:t>Instructions </a:t>
                      </a:r>
                      <a:endParaRPr lang="en-GB" sz="3600" dirty="0">
                        <a:solidFill>
                          <a:schemeClr val="tx1"/>
                        </a:solidFill>
                        <a:effectLst/>
                      </a:endParaRPr>
                    </a:p>
                  </a:txBody>
                  <a:tcPr anchor="ctr"/>
                </a:tc>
                <a:tc>
                  <a:txBody>
                    <a:bodyPr/>
                    <a:lstStyle/>
                    <a:p>
                      <a:r>
                        <a:rPr lang="en-GB" sz="2000" b="1" i="0" dirty="0">
                          <a:solidFill>
                            <a:schemeClr val="tx1"/>
                          </a:solidFill>
                          <a:effectLst/>
                          <a:latin typeface="TimesNewRomanPS-BoldMT"/>
                        </a:rPr>
                        <a:t>Parenthetical </a:t>
                      </a:r>
                      <a:r>
                        <a:rPr lang="en-GB" sz="2000" b="1" i="0" dirty="0" smtClean="0">
                          <a:solidFill>
                            <a:schemeClr val="tx1"/>
                          </a:solidFill>
                          <a:effectLst/>
                          <a:latin typeface="TimesNewRomanPS-BoldMT"/>
                        </a:rPr>
                        <a:t>Citation</a:t>
                      </a:r>
                      <a:r>
                        <a:rPr lang="en-GB" sz="2000" b="1" i="0" baseline="0" dirty="0" smtClean="0">
                          <a:solidFill>
                            <a:schemeClr val="tx1"/>
                          </a:solidFill>
                          <a:effectLst/>
                          <a:latin typeface="TimesNewRomanPS-BoldMT"/>
                        </a:rPr>
                        <a:t> </a:t>
                      </a:r>
                      <a:r>
                        <a:rPr lang="en-GB" sz="2000" b="1" i="0" dirty="0" smtClean="0">
                          <a:solidFill>
                            <a:schemeClr val="tx1"/>
                          </a:solidFill>
                          <a:effectLst/>
                          <a:latin typeface="TimesNewRomanPS-BoldMT"/>
                        </a:rPr>
                        <a:t>Example</a:t>
                      </a:r>
                      <a:endParaRPr lang="en-GB" sz="3200" dirty="0">
                        <a:solidFill>
                          <a:schemeClr val="tx1"/>
                        </a:solidFill>
                        <a:effectLst/>
                      </a:endParaRPr>
                    </a:p>
                  </a:txBody>
                  <a:tcPr anchor="ctr"/>
                </a:tc>
                <a:tc>
                  <a:txBody>
                    <a:bodyPr/>
                    <a:lstStyle/>
                    <a:p>
                      <a:r>
                        <a:rPr lang="en-GB" sz="2000" b="1" i="0" dirty="0">
                          <a:solidFill>
                            <a:schemeClr val="tx1"/>
                          </a:solidFill>
                          <a:effectLst/>
                          <a:latin typeface="TimesNewRomanPS-BoldMT"/>
                        </a:rPr>
                        <a:t>Narrative </a:t>
                      </a:r>
                      <a:r>
                        <a:rPr lang="en-GB" sz="2000" b="1" i="0" dirty="0" smtClean="0">
                          <a:solidFill>
                            <a:schemeClr val="tx1"/>
                          </a:solidFill>
                          <a:effectLst/>
                          <a:latin typeface="TimesNewRomanPS-BoldMT"/>
                        </a:rPr>
                        <a:t>Citation</a:t>
                      </a:r>
                      <a:r>
                        <a:rPr lang="en-GB" sz="2000" b="1" i="0" baseline="0" dirty="0" smtClean="0">
                          <a:solidFill>
                            <a:schemeClr val="tx1"/>
                          </a:solidFill>
                          <a:effectLst/>
                          <a:latin typeface="TimesNewRomanPS-BoldMT"/>
                        </a:rPr>
                        <a:t> </a:t>
                      </a:r>
                      <a:r>
                        <a:rPr lang="en-GB" sz="2000" b="1" i="0" dirty="0" smtClean="0">
                          <a:solidFill>
                            <a:schemeClr val="tx1"/>
                          </a:solidFill>
                          <a:effectLst/>
                          <a:latin typeface="TimesNewRomanPS-BoldMT"/>
                        </a:rPr>
                        <a:t>Example</a:t>
                      </a:r>
                      <a:endParaRPr lang="en-GB" sz="3200" dirty="0">
                        <a:solidFill>
                          <a:schemeClr val="tx1"/>
                        </a:solidFill>
                        <a:effectLst/>
                      </a:endParaRPr>
                    </a:p>
                  </a:txBody>
                  <a:tcPr anchor="ctr"/>
                </a:tc>
              </a:tr>
              <a:tr h="370840">
                <a:tc>
                  <a:txBody>
                    <a:bodyPr/>
                    <a:lstStyle/>
                    <a:p>
                      <a:r>
                        <a:rPr lang="en-GB" sz="2800" b="0" i="0" dirty="0">
                          <a:solidFill>
                            <a:srgbClr val="000000"/>
                          </a:solidFill>
                          <a:effectLst/>
                          <a:latin typeface="TimesNewRomanPSMT"/>
                        </a:rPr>
                        <a:t>If a source begins with </a:t>
                      </a:r>
                      <a:r>
                        <a:rPr lang="en-GB" sz="2800" b="0" i="0" dirty="0" smtClean="0">
                          <a:solidFill>
                            <a:srgbClr val="000000"/>
                          </a:solidFill>
                          <a:effectLst/>
                          <a:latin typeface="TimesNewRomanPSMT"/>
                        </a:rPr>
                        <a:t>the</a:t>
                      </a:r>
                      <a:r>
                        <a:rPr lang="en-GB" sz="2800" b="0" i="0" baseline="0" dirty="0" smtClean="0">
                          <a:solidFill>
                            <a:srgbClr val="000000"/>
                          </a:solidFill>
                          <a:effectLst/>
                          <a:latin typeface="TimesNewRomanPSMT"/>
                        </a:rPr>
                        <a:t> </a:t>
                      </a:r>
                      <a:r>
                        <a:rPr lang="en-GB" sz="2800" b="0" i="0" dirty="0" smtClean="0">
                          <a:solidFill>
                            <a:srgbClr val="000000"/>
                          </a:solidFill>
                          <a:effectLst/>
                          <a:latin typeface="TimesNewRomanPSMT"/>
                        </a:rPr>
                        <a:t>names </a:t>
                      </a:r>
                      <a:r>
                        <a:rPr lang="en-GB" sz="2800" b="0" i="0" dirty="0">
                          <a:solidFill>
                            <a:srgbClr val="000000"/>
                          </a:solidFill>
                          <a:effectLst/>
                          <a:latin typeface="TimesNewRomanPSMT"/>
                        </a:rPr>
                        <a:t>of </a:t>
                      </a:r>
                      <a:r>
                        <a:rPr lang="en-GB" sz="2800" b="1" i="0" dirty="0">
                          <a:solidFill>
                            <a:srgbClr val="000000"/>
                          </a:solidFill>
                          <a:effectLst/>
                          <a:latin typeface="TimesNewRomanPS-BoldMT"/>
                        </a:rPr>
                        <a:t>two authors</a:t>
                      </a:r>
                      <a:r>
                        <a:rPr lang="en-GB" sz="2800" b="0" i="0" dirty="0">
                          <a:solidFill>
                            <a:srgbClr val="000000"/>
                          </a:solidFill>
                          <a:effectLst/>
                          <a:latin typeface="TimesNewRomanPSMT"/>
                        </a:rPr>
                        <a:t>, </a:t>
                      </a:r>
                      <a:r>
                        <a:rPr lang="en-GB" sz="2800" b="0" i="0" dirty="0" smtClean="0">
                          <a:solidFill>
                            <a:srgbClr val="000000"/>
                          </a:solidFill>
                          <a:effectLst/>
                          <a:latin typeface="TimesNewRomanPSMT"/>
                        </a:rPr>
                        <a:t>include</a:t>
                      </a:r>
                      <a:r>
                        <a:rPr lang="en-GB" sz="2800" b="0" i="0" baseline="0" dirty="0" smtClean="0">
                          <a:solidFill>
                            <a:srgbClr val="000000"/>
                          </a:solidFill>
                          <a:effectLst/>
                          <a:latin typeface="TimesNewRomanPSMT"/>
                        </a:rPr>
                        <a:t> </a:t>
                      </a:r>
                      <a:r>
                        <a:rPr lang="en-GB" sz="2800" b="0" i="0" dirty="0" smtClean="0">
                          <a:solidFill>
                            <a:srgbClr val="000000"/>
                          </a:solidFill>
                          <a:effectLst/>
                          <a:latin typeface="TimesNewRomanPSMT"/>
                        </a:rPr>
                        <a:t>both </a:t>
                      </a:r>
                      <a:r>
                        <a:rPr lang="en-GB" sz="2800" b="0" i="0" dirty="0">
                          <a:solidFill>
                            <a:srgbClr val="000000"/>
                          </a:solidFill>
                          <a:effectLst/>
                          <a:latin typeface="TimesNewRomanPSMT"/>
                        </a:rPr>
                        <a:t>last names in the </a:t>
                      </a:r>
                      <a:r>
                        <a:rPr lang="en-GB" sz="2800" b="0" i="0" dirty="0" smtClean="0">
                          <a:solidFill>
                            <a:srgbClr val="000000"/>
                          </a:solidFill>
                          <a:effectLst/>
                          <a:latin typeface="TimesNewRomanPSMT"/>
                        </a:rPr>
                        <a:t>in-text</a:t>
                      </a:r>
                      <a:r>
                        <a:rPr lang="en-GB" sz="2800" b="0" i="0" baseline="0" dirty="0" smtClean="0">
                          <a:solidFill>
                            <a:srgbClr val="000000"/>
                          </a:solidFill>
                          <a:effectLst/>
                          <a:latin typeface="TimesNewRomanPSMT"/>
                        </a:rPr>
                        <a:t> </a:t>
                      </a:r>
                      <a:r>
                        <a:rPr lang="en-GB" sz="2800" b="0" i="0" dirty="0" smtClean="0">
                          <a:solidFill>
                            <a:srgbClr val="000000"/>
                          </a:solidFill>
                          <a:effectLst/>
                          <a:latin typeface="TimesNewRomanPSMT"/>
                        </a:rPr>
                        <a:t>citation</a:t>
                      </a:r>
                      <a:r>
                        <a:rPr lang="en-GB" sz="2800" b="0" i="0" dirty="0">
                          <a:solidFill>
                            <a:srgbClr val="000000"/>
                          </a:solidFill>
                          <a:effectLst/>
                          <a:latin typeface="TimesNewRomanPSMT"/>
                        </a:rPr>
                        <a:t>, connected by </a:t>
                      </a:r>
                      <a:r>
                        <a:rPr lang="en-GB" sz="2800" b="0" i="1" dirty="0">
                          <a:solidFill>
                            <a:srgbClr val="000000"/>
                          </a:solidFill>
                          <a:effectLst/>
                          <a:latin typeface="TimesNewRomanPS-ItalicMT"/>
                        </a:rPr>
                        <a:t>and</a:t>
                      </a:r>
                      <a:r>
                        <a:rPr lang="en-GB" sz="2800" b="0" i="0" dirty="0">
                          <a:solidFill>
                            <a:srgbClr val="000000"/>
                          </a:solidFill>
                          <a:effectLst/>
                          <a:latin typeface="TimesNewRomanPSMT"/>
                        </a:rPr>
                        <a:t>.</a:t>
                      </a:r>
                      <a:endParaRPr lang="en-GB" sz="4000" dirty="0">
                        <a:effectLst/>
                      </a:endParaRPr>
                    </a:p>
                  </a:txBody>
                  <a:tcPr anchor="ctr"/>
                </a:tc>
                <a:tc>
                  <a:txBody>
                    <a:bodyPr/>
                    <a:lstStyle/>
                    <a:p>
                      <a:r>
                        <a:rPr lang="en-GB" sz="2000" b="0" i="0" dirty="0">
                          <a:solidFill>
                            <a:srgbClr val="000000"/>
                          </a:solidFill>
                          <a:effectLst/>
                          <a:latin typeface="TimesNewRomanPSMT"/>
                        </a:rPr>
                        <a:t>(</a:t>
                      </a:r>
                      <a:r>
                        <a:rPr lang="en-GB" sz="2000" b="0" i="0" dirty="0" err="1">
                          <a:solidFill>
                            <a:srgbClr val="000000"/>
                          </a:solidFill>
                          <a:effectLst/>
                          <a:latin typeface="TimesNewRomanPSMT"/>
                        </a:rPr>
                        <a:t>Dorris</a:t>
                      </a:r>
                      <a:r>
                        <a:rPr lang="en-GB" sz="2000" b="0" i="0" dirty="0">
                          <a:solidFill>
                            <a:srgbClr val="000000"/>
                          </a:solidFill>
                          <a:effectLst/>
                          <a:latin typeface="TimesNewRomanPSMT"/>
                        </a:rPr>
                        <a:t> and </a:t>
                      </a:r>
                      <a:r>
                        <a:rPr lang="en-GB" sz="2000" b="0" i="0" dirty="0" err="1">
                          <a:solidFill>
                            <a:srgbClr val="000000"/>
                          </a:solidFill>
                          <a:effectLst/>
                          <a:latin typeface="TimesNewRomanPSMT"/>
                        </a:rPr>
                        <a:t>Erdrich</a:t>
                      </a:r>
                      <a:r>
                        <a:rPr lang="en-GB" sz="2000" b="0" i="0" dirty="0">
                          <a:solidFill>
                            <a:srgbClr val="000000"/>
                          </a:solidFill>
                          <a:effectLst/>
                          <a:latin typeface="TimesNewRomanPSMT"/>
                        </a:rPr>
                        <a:t> 23) </a:t>
                      </a:r>
                      <a:endParaRPr lang="en-GB" sz="3200" dirty="0">
                        <a:effectLst/>
                      </a:endParaRPr>
                    </a:p>
                  </a:txBody>
                  <a:tcPr anchor="ctr"/>
                </a:tc>
                <a:tc>
                  <a:txBody>
                    <a:bodyPr/>
                    <a:lstStyle/>
                    <a:p>
                      <a:r>
                        <a:rPr lang="en-GB" sz="1800" b="0" i="0" dirty="0" err="1">
                          <a:solidFill>
                            <a:srgbClr val="000000"/>
                          </a:solidFill>
                          <a:effectLst/>
                          <a:latin typeface="TimesNewRomanPSMT"/>
                        </a:rPr>
                        <a:t>Dorris</a:t>
                      </a:r>
                      <a:r>
                        <a:rPr lang="en-GB" sz="1800" b="0" i="0" dirty="0">
                          <a:solidFill>
                            <a:srgbClr val="000000"/>
                          </a:solidFill>
                          <a:effectLst/>
                          <a:latin typeface="TimesNewRomanPSMT"/>
                        </a:rPr>
                        <a:t> and </a:t>
                      </a:r>
                      <a:r>
                        <a:rPr lang="en-GB" sz="1800" b="0" i="0" dirty="0" err="1">
                          <a:solidFill>
                            <a:srgbClr val="000000"/>
                          </a:solidFill>
                          <a:effectLst/>
                          <a:latin typeface="TimesNewRomanPSMT"/>
                        </a:rPr>
                        <a:t>Erdrich</a:t>
                      </a:r>
                      <a:r>
                        <a:rPr lang="en-GB" sz="1800" b="0" i="0" dirty="0">
                          <a:solidFill>
                            <a:srgbClr val="000000"/>
                          </a:solidFill>
                          <a:effectLst/>
                          <a:latin typeface="TimesNewRomanPSMT"/>
                        </a:rPr>
                        <a:t> argue</a:t>
                      </a:r>
                      <a:r>
                        <a:rPr lang="en-GB" sz="1800" b="0" i="0" dirty="0" smtClean="0">
                          <a:solidFill>
                            <a:srgbClr val="000000"/>
                          </a:solidFill>
                          <a:effectLst/>
                          <a:latin typeface="TimesNewRomanPSMT"/>
                        </a:rPr>
                        <a:t>,</a:t>
                      </a:r>
                      <a:r>
                        <a:rPr lang="en-GB" sz="1800" b="0" i="0" baseline="0" dirty="0" smtClean="0">
                          <a:solidFill>
                            <a:srgbClr val="000000"/>
                          </a:solidFill>
                          <a:effectLst/>
                          <a:latin typeface="TimesNewRomanPSMT"/>
                        </a:rPr>
                        <a:t> </a:t>
                      </a:r>
                      <a:r>
                        <a:rPr lang="en-GB" sz="1800" b="0" i="0" dirty="0" smtClean="0">
                          <a:solidFill>
                            <a:srgbClr val="000000"/>
                          </a:solidFill>
                          <a:effectLst/>
                          <a:latin typeface="TimesNewRomanPSMT"/>
                        </a:rPr>
                        <a:t>“….” </a:t>
                      </a:r>
                      <a:r>
                        <a:rPr lang="en-GB" sz="1800" b="0" i="0" dirty="0">
                          <a:solidFill>
                            <a:srgbClr val="000000"/>
                          </a:solidFill>
                          <a:effectLst/>
                          <a:latin typeface="TimesNewRomanPSMT"/>
                        </a:rPr>
                        <a:t>(23</a:t>
                      </a:r>
                      <a:r>
                        <a:rPr lang="en-GB" sz="1800" b="0" i="0" dirty="0" smtClean="0">
                          <a:solidFill>
                            <a:srgbClr val="000000"/>
                          </a:solidFill>
                          <a:effectLst/>
                          <a:latin typeface="TimesNewRomanPSMT"/>
                        </a:rPr>
                        <a:t>).</a:t>
                      </a:r>
                      <a:endParaRPr lang="en-GB" sz="2800" dirty="0">
                        <a:effectLst/>
                      </a:endParaRPr>
                    </a:p>
                  </a:txBody>
                  <a:tcPr anchor="ctr"/>
                </a:tc>
              </a:tr>
              <a:tr h="370840">
                <a:tc>
                  <a:txBody>
                    <a:bodyPr/>
                    <a:lstStyle/>
                    <a:p>
                      <a:r>
                        <a:rPr lang="en-GB" sz="2800" b="0" i="0" dirty="0">
                          <a:solidFill>
                            <a:srgbClr val="000000"/>
                          </a:solidFill>
                          <a:effectLst/>
                          <a:latin typeface="TimesNewRomanPSMT"/>
                        </a:rPr>
                        <a:t>If a source has </a:t>
                      </a:r>
                      <a:r>
                        <a:rPr lang="en-GB" sz="2800" b="1" i="0" dirty="0">
                          <a:solidFill>
                            <a:srgbClr val="000000"/>
                          </a:solidFill>
                          <a:effectLst/>
                          <a:latin typeface="TimesNewRomanPS-BoldMT"/>
                        </a:rPr>
                        <a:t>three or </a:t>
                      </a:r>
                      <a:r>
                        <a:rPr lang="en-GB" sz="2800" b="1" i="0" dirty="0" smtClean="0">
                          <a:solidFill>
                            <a:srgbClr val="000000"/>
                          </a:solidFill>
                          <a:effectLst/>
                          <a:latin typeface="TimesNewRomanPS-BoldMT"/>
                        </a:rPr>
                        <a:t>more</a:t>
                      </a:r>
                      <a:r>
                        <a:rPr lang="en-GB" sz="2800" b="1" i="0" baseline="0" dirty="0" smtClean="0">
                          <a:solidFill>
                            <a:srgbClr val="000000"/>
                          </a:solidFill>
                          <a:effectLst/>
                          <a:latin typeface="TimesNewRomanPS-BoldMT"/>
                        </a:rPr>
                        <a:t> </a:t>
                      </a:r>
                      <a:r>
                        <a:rPr lang="en-GB" sz="2800" b="1" i="0" dirty="0" smtClean="0">
                          <a:solidFill>
                            <a:srgbClr val="000000"/>
                          </a:solidFill>
                          <a:effectLst/>
                          <a:latin typeface="TimesNewRomanPS-BoldMT"/>
                        </a:rPr>
                        <a:t>authors</a:t>
                      </a:r>
                      <a:r>
                        <a:rPr lang="en-GB" sz="2800" b="0" i="0" dirty="0">
                          <a:solidFill>
                            <a:srgbClr val="000000"/>
                          </a:solidFill>
                          <a:effectLst/>
                          <a:latin typeface="TimesNewRomanPSMT"/>
                        </a:rPr>
                        <a:t>, the in-text </a:t>
                      </a:r>
                      <a:r>
                        <a:rPr lang="en-GB" sz="2800" b="0" i="0" dirty="0" smtClean="0">
                          <a:solidFill>
                            <a:srgbClr val="000000"/>
                          </a:solidFill>
                          <a:effectLst/>
                          <a:latin typeface="TimesNewRomanPSMT"/>
                        </a:rPr>
                        <a:t>citation</a:t>
                      </a:r>
                      <a:r>
                        <a:rPr lang="en-GB" sz="2800" b="0" i="0" baseline="0" dirty="0" smtClean="0">
                          <a:solidFill>
                            <a:srgbClr val="000000"/>
                          </a:solidFill>
                          <a:effectLst/>
                          <a:latin typeface="TimesNewRomanPSMT"/>
                        </a:rPr>
                        <a:t> </a:t>
                      </a:r>
                      <a:r>
                        <a:rPr lang="en-GB" sz="2800" b="0" i="0" dirty="0" smtClean="0">
                          <a:solidFill>
                            <a:srgbClr val="000000"/>
                          </a:solidFill>
                          <a:effectLst/>
                          <a:latin typeface="TimesNewRomanPSMT"/>
                        </a:rPr>
                        <a:t>begins </a:t>
                      </a:r>
                      <a:r>
                        <a:rPr lang="en-GB" sz="2800" b="0" i="0" dirty="0">
                          <a:solidFill>
                            <a:srgbClr val="000000"/>
                          </a:solidFill>
                          <a:effectLst/>
                          <a:latin typeface="TimesNewRomanPSMT"/>
                        </a:rPr>
                        <a:t>with the first </a:t>
                      </a:r>
                      <a:r>
                        <a:rPr lang="en-GB" sz="2800" b="0" i="0" dirty="0" smtClean="0">
                          <a:solidFill>
                            <a:srgbClr val="000000"/>
                          </a:solidFill>
                          <a:effectLst/>
                          <a:latin typeface="TimesNewRomanPSMT"/>
                        </a:rPr>
                        <a:t>author’s</a:t>
                      </a:r>
                      <a:r>
                        <a:rPr lang="en-GB" sz="2800" b="0" i="0" baseline="0" dirty="0" smtClean="0">
                          <a:solidFill>
                            <a:srgbClr val="000000"/>
                          </a:solidFill>
                          <a:effectLst/>
                          <a:latin typeface="TimesNewRomanPSMT"/>
                        </a:rPr>
                        <a:t> </a:t>
                      </a:r>
                      <a:r>
                        <a:rPr lang="en-GB" sz="2800" b="0" i="0" dirty="0" smtClean="0">
                          <a:solidFill>
                            <a:srgbClr val="000000"/>
                          </a:solidFill>
                          <a:effectLst/>
                          <a:latin typeface="TimesNewRomanPSMT"/>
                        </a:rPr>
                        <a:t>last </a:t>
                      </a:r>
                      <a:r>
                        <a:rPr lang="en-GB" sz="2800" b="0" i="0" dirty="0">
                          <a:solidFill>
                            <a:srgbClr val="000000"/>
                          </a:solidFill>
                          <a:effectLst/>
                          <a:latin typeface="TimesNewRomanPSMT"/>
                        </a:rPr>
                        <a:t>name from the works </a:t>
                      </a:r>
                      <a:r>
                        <a:rPr lang="en-GB" sz="2800" b="0" i="0" dirty="0" smtClean="0">
                          <a:solidFill>
                            <a:srgbClr val="000000"/>
                          </a:solidFill>
                          <a:effectLst/>
                          <a:latin typeface="TimesNewRomanPSMT"/>
                        </a:rPr>
                        <a:t>cited</a:t>
                      </a:r>
                      <a:r>
                        <a:rPr lang="en-GB" sz="2800" b="0" i="0" baseline="0" dirty="0" smtClean="0">
                          <a:solidFill>
                            <a:srgbClr val="000000"/>
                          </a:solidFill>
                          <a:effectLst/>
                          <a:latin typeface="TimesNewRomanPSMT"/>
                        </a:rPr>
                        <a:t> </a:t>
                      </a:r>
                      <a:r>
                        <a:rPr lang="en-GB" sz="2800" b="0" i="0" dirty="0" smtClean="0">
                          <a:solidFill>
                            <a:srgbClr val="000000"/>
                          </a:solidFill>
                          <a:effectLst/>
                          <a:latin typeface="TimesNewRomanPSMT"/>
                        </a:rPr>
                        <a:t>list </a:t>
                      </a:r>
                      <a:r>
                        <a:rPr lang="en-GB" sz="2800" b="0" i="0" dirty="0">
                          <a:solidFill>
                            <a:srgbClr val="000000"/>
                          </a:solidFill>
                          <a:effectLst/>
                          <a:latin typeface="TimesNewRomanPSMT"/>
                        </a:rPr>
                        <a:t>followed by </a:t>
                      </a:r>
                      <a:r>
                        <a:rPr lang="en-GB" sz="2800" b="0" i="1" dirty="0">
                          <a:solidFill>
                            <a:srgbClr val="000000"/>
                          </a:solidFill>
                          <a:effectLst/>
                          <a:latin typeface="TimesNewRomanPS-ItalicMT"/>
                        </a:rPr>
                        <a:t>et al</a:t>
                      </a:r>
                      <a:r>
                        <a:rPr lang="en-GB" sz="2800" b="0" i="0" dirty="0">
                          <a:solidFill>
                            <a:srgbClr val="000000"/>
                          </a:solidFill>
                          <a:effectLst/>
                          <a:latin typeface="TimesNewRomanPSMT"/>
                        </a:rPr>
                        <a:t>.</a:t>
                      </a:r>
                      <a:endParaRPr lang="en-GB" sz="4000" dirty="0">
                        <a:effectLst/>
                      </a:endParaRPr>
                    </a:p>
                  </a:txBody>
                  <a:tcPr anchor="ctr"/>
                </a:tc>
                <a:tc>
                  <a:txBody>
                    <a:bodyPr/>
                    <a:lstStyle/>
                    <a:p>
                      <a:r>
                        <a:rPr lang="en-GB" sz="2800" b="0" i="0" dirty="0">
                          <a:solidFill>
                            <a:srgbClr val="000000"/>
                          </a:solidFill>
                          <a:effectLst/>
                          <a:latin typeface="TimesNewRomanPSMT"/>
                        </a:rPr>
                        <a:t>(Salazar et al. 42) </a:t>
                      </a:r>
                      <a:endParaRPr lang="en-GB" sz="4000" dirty="0">
                        <a:effectLst/>
                      </a:endParaRPr>
                    </a:p>
                  </a:txBody>
                  <a:tcPr anchor="ctr"/>
                </a:tc>
                <a:tc>
                  <a:txBody>
                    <a:bodyPr/>
                    <a:lstStyle/>
                    <a:p>
                      <a:r>
                        <a:rPr lang="en-GB" sz="2800" b="0" i="0" dirty="0">
                          <a:solidFill>
                            <a:srgbClr val="000000"/>
                          </a:solidFill>
                          <a:effectLst/>
                          <a:latin typeface="TimesNewRomanPSMT"/>
                        </a:rPr>
                        <a:t>In a case study by </a:t>
                      </a:r>
                      <a:r>
                        <a:rPr lang="en-GB" sz="2800" b="0" i="0" dirty="0" smtClean="0">
                          <a:solidFill>
                            <a:srgbClr val="000000"/>
                          </a:solidFill>
                          <a:effectLst/>
                          <a:latin typeface="TimesNewRomanPSMT"/>
                        </a:rPr>
                        <a:t>Salazar</a:t>
                      </a:r>
                      <a:r>
                        <a:rPr lang="en-GB" sz="2800" b="0" i="0" baseline="0" dirty="0" smtClean="0">
                          <a:solidFill>
                            <a:srgbClr val="000000"/>
                          </a:solidFill>
                          <a:effectLst/>
                          <a:latin typeface="TimesNewRomanPSMT"/>
                        </a:rPr>
                        <a:t> </a:t>
                      </a:r>
                      <a:r>
                        <a:rPr lang="en-GB" sz="2800" b="0" i="0" dirty="0" smtClean="0">
                          <a:solidFill>
                            <a:srgbClr val="000000"/>
                          </a:solidFill>
                          <a:effectLst/>
                          <a:latin typeface="TimesNewRomanPSMT"/>
                        </a:rPr>
                        <a:t>et </a:t>
                      </a:r>
                      <a:r>
                        <a:rPr lang="en-GB" sz="2800" b="0" i="0" dirty="0">
                          <a:solidFill>
                            <a:srgbClr val="000000"/>
                          </a:solidFill>
                          <a:effectLst/>
                          <a:latin typeface="TimesNewRomanPSMT"/>
                        </a:rPr>
                        <a:t>al., they found </a:t>
                      </a:r>
                      <a:r>
                        <a:rPr lang="en-GB" sz="2800" b="0" i="0" dirty="0" smtClean="0">
                          <a:solidFill>
                            <a:srgbClr val="000000"/>
                          </a:solidFill>
                          <a:effectLst/>
                          <a:latin typeface="TimesNewRomanPSMT"/>
                        </a:rPr>
                        <a:t>that</a:t>
                      </a:r>
                      <a:r>
                        <a:rPr lang="en-GB" sz="2800" b="0" i="0" baseline="0" dirty="0" smtClean="0">
                          <a:solidFill>
                            <a:srgbClr val="000000"/>
                          </a:solidFill>
                          <a:effectLst/>
                          <a:latin typeface="TimesNewRomanPSMT"/>
                        </a:rPr>
                        <a:t> </a:t>
                      </a:r>
                      <a:r>
                        <a:rPr lang="en-GB" sz="2800" b="0" i="0" dirty="0" smtClean="0">
                          <a:solidFill>
                            <a:srgbClr val="000000"/>
                          </a:solidFill>
                          <a:effectLst/>
                          <a:latin typeface="TimesNewRomanPSMT"/>
                        </a:rPr>
                        <a:t>“…” </a:t>
                      </a:r>
                      <a:r>
                        <a:rPr lang="en-GB" sz="2800" b="0" i="0" dirty="0">
                          <a:solidFill>
                            <a:srgbClr val="000000"/>
                          </a:solidFill>
                          <a:effectLst/>
                          <a:latin typeface="TimesNewRomanPSMT"/>
                        </a:rPr>
                        <a:t>(42).</a:t>
                      </a:r>
                      <a:endParaRPr lang="en-GB" sz="4000" dirty="0">
                        <a:effectLst/>
                      </a:endParaRPr>
                    </a:p>
                  </a:txBody>
                  <a:tcPr anchor="ctr"/>
                </a:tc>
              </a:tr>
            </a:tbl>
          </a:graphicData>
        </a:graphic>
      </p:graphicFrame>
    </p:spTree>
    <p:extLst>
      <p:ext uri="{BB962C8B-B14F-4D97-AF65-F5344CB8AC3E}">
        <p14:creationId xmlns:p14="http://schemas.microsoft.com/office/powerpoint/2010/main" val="34686292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50362031"/>
              </p:ext>
            </p:extLst>
          </p:nvPr>
        </p:nvGraphicFramePr>
        <p:xfrm>
          <a:off x="213361" y="335281"/>
          <a:ext cx="11582400" cy="6329679"/>
        </p:xfrm>
        <a:graphic>
          <a:graphicData uri="http://schemas.openxmlformats.org/drawingml/2006/table">
            <a:tbl>
              <a:tblPr firstRow="1" bandRow="1">
                <a:tableStyleId>{5C22544A-7EE6-4342-B048-85BDC9FD1C3A}</a:tableStyleId>
              </a:tblPr>
              <a:tblGrid>
                <a:gridCol w="5140959"/>
                <a:gridCol w="3241040"/>
                <a:gridCol w="3200401"/>
              </a:tblGrid>
              <a:tr h="679207">
                <a:tc>
                  <a:txBody>
                    <a:bodyPr/>
                    <a:lstStyle/>
                    <a:p>
                      <a:r>
                        <a:rPr lang="en-GB" sz="2400" b="1" i="0" dirty="0">
                          <a:solidFill>
                            <a:schemeClr val="tx1"/>
                          </a:solidFill>
                          <a:effectLst/>
                          <a:latin typeface="TimesNewRomanPS-BoldMT"/>
                        </a:rPr>
                        <a:t>Instructions </a:t>
                      </a:r>
                      <a:endParaRPr lang="en-GB" sz="3600" dirty="0">
                        <a:solidFill>
                          <a:schemeClr val="tx1"/>
                        </a:solidFill>
                        <a:effectLst/>
                      </a:endParaRPr>
                    </a:p>
                  </a:txBody>
                  <a:tcPr anchor="ctr"/>
                </a:tc>
                <a:tc>
                  <a:txBody>
                    <a:bodyPr/>
                    <a:lstStyle/>
                    <a:p>
                      <a:r>
                        <a:rPr lang="en-GB" sz="2000" b="1" i="0" dirty="0">
                          <a:solidFill>
                            <a:schemeClr val="tx1"/>
                          </a:solidFill>
                          <a:effectLst/>
                          <a:latin typeface="TimesNewRomanPS-BoldMT"/>
                        </a:rPr>
                        <a:t>Parenthetical </a:t>
                      </a:r>
                      <a:r>
                        <a:rPr lang="en-GB" sz="2000" b="1" i="0" dirty="0" smtClean="0">
                          <a:solidFill>
                            <a:schemeClr val="tx1"/>
                          </a:solidFill>
                          <a:effectLst/>
                          <a:latin typeface="TimesNewRomanPS-BoldMT"/>
                        </a:rPr>
                        <a:t>Citation</a:t>
                      </a:r>
                      <a:r>
                        <a:rPr lang="en-GB" sz="2000" b="1" i="0" baseline="0" dirty="0" smtClean="0">
                          <a:solidFill>
                            <a:schemeClr val="tx1"/>
                          </a:solidFill>
                          <a:effectLst/>
                          <a:latin typeface="TimesNewRomanPS-BoldMT"/>
                        </a:rPr>
                        <a:t> </a:t>
                      </a:r>
                      <a:r>
                        <a:rPr lang="en-GB" sz="2000" b="1" i="0" dirty="0" smtClean="0">
                          <a:solidFill>
                            <a:schemeClr val="tx1"/>
                          </a:solidFill>
                          <a:effectLst/>
                          <a:latin typeface="TimesNewRomanPS-BoldMT"/>
                        </a:rPr>
                        <a:t>Example</a:t>
                      </a:r>
                      <a:endParaRPr lang="en-GB" sz="3200" dirty="0">
                        <a:solidFill>
                          <a:schemeClr val="tx1"/>
                        </a:solidFill>
                        <a:effectLst/>
                      </a:endParaRPr>
                    </a:p>
                  </a:txBody>
                  <a:tcPr anchor="ctr"/>
                </a:tc>
                <a:tc>
                  <a:txBody>
                    <a:bodyPr/>
                    <a:lstStyle/>
                    <a:p>
                      <a:r>
                        <a:rPr lang="en-GB" sz="2000" b="1" i="0" dirty="0">
                          <a:solidFill>
                            <a:schemeClr val="tx1"/>
                          </a:solidFill>
                          <a:effectLst/>
                          <a:latin typeface="TimesNewRomanPS-BoldMT"/>
                        </a:rPr>
                        <a:t>Narrative </a:t>
                      </a:r>
                      <a:r>
                        <a:rPr lang="en-GB" sz="2000" b="1" i="0" dirty="0" smtClean="0">
                          <a:solidFill>
                            <a:schemeClr val="tx1"/>
                          </a:solidFill>
                          <a:effectLst/>
                          <a:latin typeface="TimesNewRomanPS-BoldMT"/>
                        </a:rPr>
                        <a:t>Citation</a:t>
                      </a:r>
                      <a:r>
                        <a:rPr lang="en-GB" sz="2000" b="1" i="0" baseline="0" dirty="0" smtClean="0">
                          <a:solidFill>
                            <a:schemeClr val="tx1"/>
                          </a:solidFill>
                          <a:effectLst/>
                          <a:latin typeface="TimesNewRomanPS-BoldMT"/>
                        </a:rPr>
                        <a:t> </a:t>
                      </a:r>
                      <a:r>
                        <a:rPr lang="en-GB" sz="2000" b="1" i="0" dirty="0" smtClean="0">
                          <a:solidFill>
                            <a:schemeClr val="tx1"/>
                          </a:solidFill>
                          <a:effectLst/>
                          <a:latin typeface="TimesNewRomanPS-BoldMT"/>
                        </a:rPr>
                        <a:t>Example</a:t>
                      </a:r>
                      <a:endParaRPr lang="en-GB" sz="3200" dirty="0">
                        <a:solidFill>
                          <a:schemeClr val="tx1"/>
                        </a:solidFill>
                        <a:effectLst/>
                      </a:endParaRPr>
                    </a:p>
                  </a:txBody>
                  <a:tcPr anchor="ctr"/>
                </a:tc>
              </a:tr>
              <a:tr h="2245359">
                <a:tc>
                  <a:txBody>
                    <a:bodyPr/>
                    <a:lstStyle/>
                    <a:p>
                      <a:r>
                        <a:rPr lang="en-GB" sz="1800" b="0" i="0" dirty="0">
                          <a:solidFill>
                            <a:srgbClr val="000000"/>
                          </a:solidFill>
                          <a:effectLst/>
                          <a:latin typeface="TimesNewRomanPSMT"/>
                        </a:rPr>
                        <a:t>An </a:t>
                      </a:r>
                      <a:r>
                        <a:rPr lang="en-GB" sz="1800" b="1" i="0" dirty="0">
                          <a:solidFill>
                            <a:srgbClr val="000000"/>
                          </a:solidFill>
                          <a:effectLst/>
                          <a:latin typeface="TimesNewRomanPS-BoldMT"/>
                        </a:rPr>
                        <a:t>anthology </a:t>
                      </a:r>
                      <a:r>
                        <a:rPr lang="en-GB" sz="1800" b="0" i="0" dirty="0">
                          <a:solidFill>
                            <a:srgbClr val="000000"/>
                          </a:solidFill>
                          <a:effectLst/>
                          <a:latin typeface="TimesNewRomanPSMT"/>
                        </a:rPr>
                        <a:t>is a collection of</a:t>
                      </a:r>
                      <a:br>
                        <a:rPr lang="en-GB" sz="1800" b="0" i="0" dirty="0">
                          <a:solidFill>
                            <a:srgbClr val="000000"/>
                          </a:solidFill>
                          <a:effectLst/>
                          <a:latin typeface="TimesNewRomanPSMT"/>
                        </a:rPr>
                      </a:br>
                      <a:r>
                        <a:rPr lang="en-GB" sz="1800" b="0" i="0" dirty="0">
                          <a:solidFill>
                            <a:srgbClr val="000000"/>
                          </a:solidFill>
                          <a:effectLst/>
                          <a:latin typeface="TimesNewRomanPSMT"/>
                        </a:rPr>
                        <a:t>works by multiple authors.</a:t>
                      </a:r>
                      <a:br>
                        <a:rPr lang="en-GB" sz="1800" b="0" i="0" dirty="0">
                          <a:solidFill>
                            <a:srgbClr val="000000"/>
                          </a:solidFill>
                          <a:effectLst/>
                          <a:latin typeface="TimesNewRomanPSMT"/>
                        </a:rPr>
                      </a:br>
                      <a:r>
                        <a:rPr lang="en-GB" sz="1800" b="0" i="0" dirty="0">
                          <a:solidFill>
                            <a:srgbClr val="000000"/>
                          </a:solidFill>
                          <a:effectLst/>
                          <a:latin typeface="TimesNewRomanPSMT"/>
                        </a:rPr>
                        <a:t>Some may include an essay in</a:t>
                      </a:r>
                      <a:br>
                        <a:rPr lang="en-GB" sz="1800" b="0" i="0" dirty="0">
                          <a:solidFill>
                            <a:srgbClr val="000000"/>
                          </a:solidFill>
                          <a:effectLst/>
                          <a:latin typeface="TimesNewRomanPSMT"/>
                        </a:rPr>
                      </a:br>
                      <a:r>
                        <a:rPr lang="en-GB" sz="1800" b="0" i="0" dirty="0">
                          <a:solidFill>
                            <a:srgbClr val="000000"/>
                          </a:solidFill>
                          <a:effectLst/>
                          <a:latin typeface="TimesNewRomanPSMT"/>
                        </a:rPr>
                        <a:t>an edited collection </a:t>
                      </a:r>
                      <a:r>
                        <a:rPr lang="en-GB" sz="1800" b="0" i="0" dirty="0" smtClean="0">
                          <a:solidFill>
                            <a:srgbClr val="000000"/>
                          </a:solidFill>
                          <a:effectLst/>
                          <a:latin typeface="TimesNewRomanPSMT"/>
                        </a:rPr>
                        <a:t>or</a:t>
                      </a:r>
                      <a:r>
                        <a:rPr lang="en-GB" sz="1800" b="0" i="0" baseline="0" dirty="0" smtClean="0">
                          <a:solidFill>
                            <a:srgbClr val="000000"/>
                          </a:solidFill>
                          <a:effectLst/>
                          <a:latin typeface="TimesNewRomanPSMT"/>
                        </a:rPr>
                        <a:t> </a:t>
                      </a:r>
                      <a:r>
                        <a:rPr lang="en-GB" sz="1800" b="0" i="0" dirty="0" smtClean="0">
                          <a:solidFill>
                            <a:srgbClr val="000000"/>
                          </a:solidFill>
                          <a:effectLst/>
                          <a:latin typeface="TimesNewRomanPSMT"/>
                        </a:rPr>
                        <a:t>anthology</a:t>
                      </a:r>
                      <a:r>
                        <a:rPr lang="en-GB" sz="1800" b="0" i="0" dirty="0">
                          <a:solidFill>
                            <a:srgbClr val="000000"/>
                          </a:solidFill>
                          <a:effectLst/>
                          <a:latin typeface="TimesNewRomanPSMT"/>
                        </a:rPr>
                        <a:t>, or a chapter of </a:t>
                      </a:r>
                      <a:r>
                        <a:rPr lang="en-GB" sz="1800" b="0" i="0" dirty="0" smtClean="0">
                          <a:solidFill>
                            <a:srgbClr val="000000"/>
                          </a:solidFill>
                          <a:effectLst/>
                          <a:latin typeface="TimesNewRomanPSMT"/>
                        </a:rPr>
                        <a:t>a</a:t>
                      </a:r>
                      <a:r>
                        <a:rPr lang="en-GB" sz="1800" b="0" i="0" baseline="0" dirty="0" smtClean="0">
                          <a:solidFill>
                            <a:srgbClr val="000000"/>
                          </a:solidFill>
                          <a:effectLst/>
                          <a:latin typeface="TimesNewRomanPSMT"/>
                        </a:rPr>
                        <a:t> </a:t>
                      </a:r>
                      <a:r>
                        <a:rPr lang="en-GB" sz="1800" b="0" i="0" dirty="0" smtClean="0">
                          <a:solidFill>
                            <a:srgbClr val="000000"/>
                          </a:solidFill>
                          <a:effectLst/>
                          <a:latin typeface="TimesNewRomanPSMT"/>
                        </a:rPr>
                        <a:t>book</a:t>
                      </a:r>
                      <a:r>
                        <a:rPr lang="en-GB" sz="1800" b="0" i="0" dirty="0">
                          <a:solidFill>
                            <a:srgbClr val="000000"/>
                          </a:solidFill>
                          <a:effectLst/>
                          <a:latin typeface="TimesNewRomanPSMT"/>
                        </a:rPr>
                        <a:t>. Only cite the authors </a:t>
                      </a:r>
                      <a:r>
                        <a:rPr lang="en-GB" sz="1800" b="0" i="0" dirty="0" smtClean="0">
                          <a:solidFill>
                            <a:srgbClr val="000000"/>
                          </a:solidFill>
                          <a:effectLst/>
                          <a:latin typeface="TimesNewRomanPSMT"/>
                        </a:rPr>
                        <a:t>of</a:t>
                      </a:r>
                      <a:r>
                        <a:rPr lang="en-GB" sz="1800" b="0" i="0" baseline="0" dirty="0" smtClean="0">
                          <a:solidFill>
                            <a:srgbClr val="000000"/>
                          </a:solidFill>
                          <a:effectLst/>
                          <a:latin typeface="TimesNewRomanPSMT"/>
                        </a:rPr>
                        <a:t> </a:t>
                      </a:r>
                      <a:r>
                        <a:rPr lang="en-GB" sz="1800" b="0" i="0" dirty="0" smtClean="0">
                          <a:solidFill>
                            <a:srgbClr val="000000"/>
                          </a:solidFill>
                          <a:effectLst/>
                          <a:latin typeface="TimesNewRomanPSMT"/>
                        </a:rPr>
                        <a:t>the </a:t>
                      </a:r>
                      <a:r>
                        <a:rPr lang="en-GB" sz="1800" b="0" i="0" dirty="0">
                          <a:solidFill>
                            <a:srgbClr val="000000"/>
                          </a:solidFill>
                          <a:effectLst/>
                          <a:latin typeface="TimesNewRomanPSMT"/>
                        </a:rPr>
                        <a:t>chapter(s) or section(s) </a:t>
                      </a:r>
                      <a:r>
                        <a:rPr lang="en-GB" sz="1800" b="0" i="0" dirty="0" smtClean="0">
                          <a:solidFill>
                            <a:srgbClr val="000000"/>
                          </a:solidFill>
                          <a:effectLst/>
                          <a:latin typeface="TimesNewRomanPSMT"/>
                        </a:rPr>
                        <a:t>you</a:t>
                      </a:r>
                      <a:r>
                        <a:rPr lang="en-GB" sz="1800" b="0" i="0" baseline="0" dirty="0" smtClean="0">
                          <a:solidFill>
                            <a:srgbClr val="000000"/>
                          </a:solidFill>
                          <a:effectLst/>
                          <a:latin typeface="TimesNewRomanPSMT"/>
                        </a:rPr>
                        <a:t> </a:t>
                      </a:r>
                      <a:r>
                        <a:rPr lang="en-GB" sz="1800" b="0" i="0" dirty="0" smtClean="0">
                          <a:solidFill>
                            <a:srgbClr val="000000"/>
                          </a:solidFill>
                          <a:effectLst/>
                          <a:latin typeface="TimesNewRomanPSMT"/>
                        </a:rPr>
                        <a:t>are </a:t>
                      </a:r>
                      <a:r>
                        <a:rPr lang="en-GB" sz="1800" b="0" i="0" dirty="0">
                          <a:solidFill>
                            <a:srgbClr val="000000"/>
                          </a:solidFill>
                          <a:effectLst/>
                          <a:latin typeface="TimesNewRomanPSMT"/>
                        </a:rPr>
                        <a:t>using, not the entire source.</a:t>
                      </a:r>
                      <a:endParaRPr lang="en-GB" sz="2800" dirty="0">
                        <a:effectLst/>
                      </a:endParaRPr>
                    </a:p>
                  </a:txBody>
                  <a:tcPr anchor="ctr"/>
                </a:tc>
                <a:tc>
                  <a:txBody>
                    <a:bodyPr/>
                    <a:lstStyle/>
                    <a:p>
                      <a:r>
                        <a:rPr lang="en-GB" sz="2000" b="0" i="0" dirty="0">
                          <a:solidFill>
                            <a:srgbClr val="000000"/>
                          </a:solidFill>
                          <a:effectLst/>
                          <a:latin typeface="TimesNewRomanPSMT"/>
                        </a:rPr>
                        <a:t>(Harris 92) </a:t>
                      </a:r>
                      <a:endParaRPr lang="en-GB" sz="3200" dirty="0">
                        <a:effectLst/>
                      </a:endParaRPr>
                    </a:p>
                  </a:txBody>
                  <a:tcPr anchor="ctr"/>
                </a:tc>
                <a:tc>
                  <a:txBody>
                    <a:bodyPr/>
                    <a:lstStyle/>
                    <a:p>
                      <a:r>
                        <a:rPr lang="en-GB" sz="2000" b="0" i="0" dirty="0">
                          <a:solidFill>
                            <a:srgbClr val="000000"/>
                          </a:solidFill>
                          <a:effectLst/>
                          <a:latin typeface="TimesNewRomanPSMT"/>
                        </a:rPr>
                        <a:t>According to Harris, </a:t>
                      </a:r>
                      <a:r>
                        <a:rPr lang="en-GB" sz="2000" b="0" i="0" dirty="0" smtClean="0">
                          <a:solidFill>
                            <a:srgbClr val="000000"/>
                          </a:solidFill>
                          <a:effectLst/>
                          <a:latin typeface="TimesNewRomanPSMT"/>
                        </a:rPr>
                        <a:t>“…”</a:t>
                      </a:r>
                      <a:r>
                        <a:rPr lang="en-GB" sz="2000" b="0" i="0" baseline="0" dirty="0" smtClean="0">
                          <a:solidFill>
                            <a:srgbClr val="000000"/>
                          </a:solidFill>
                          <a:effectLst/>
                          <a:latin typeface="TimesNewRomanPSMT"/>
                        </a:rPr>
                        <a:t> </a:t>
                      </a:r>
                      <a:r>
                        <a:rPr lang="en-GB" sz="2000" b="0" i="0" dirty="0" smtClean="0">
                          <a:solidFill>
                            <a:srgbClr val="000000"/>
                          </a:solidFill>
                          <a:effectLst/>
                          <a:latin typeface="TimesNewRomanPSMT"/>
                        </a:rPr>
                        <a:t>(</a:t>
                      </a:r>
                      <a:r>
                        <a:rPr lang="en-GB" sz="2000" b="0" i="0" dirty="0">
                          <a:solidFill>
                            <a:srgbClr val="000000"/>
                          </a:solidFill>
                          <a:effectLst/>
                          <a:latin typeface="TimesNewRomanPSMT"/>
                        </a:rPr>
                        <a:t>92).</a:t>
                      </a:r>
                      <a:endParaRPr lang="en-GB" sz="3200" dirty="0">
                        <a:effectLst/>
                      </a:endParaRPr>
                    </a:p>
                  </a:txBody>
                  <a:tcPr anchor="ctr"/>
                </a:tc>
              </a:tr>
              <a:tr h="2959827">
                <a:tc>
                  <a:txBody>
                    <a:bodyPr/>
                    <a:lstStyle/>
                    <a:p>
                      <a:r>
                        <a:rPr lang="en-GB" sz="2400" b="0" i="0" dirty="0">
                          <a:solidFill>
                            <a:srgbClr val="000000"/>
                          </a:solidFill>
                          <a:effectLst/>
                          <a:latin typeface="TimesNewRomanPSMT"/>
                        </a:rPr>
                        <a:t>When a </a:t>
                      </a:r>
                      <a:r>
                        <a:rPr lang="en-GB" sz="2400" b="1" i="0" dirty="0">
                          <a:solidFill>
                            <a:srgbClr val="000000"/>
                          </a:solidFill>
                          <a:effectLst/>
                          <a:latin typeface="TimesNewRomanPS-BoldMT"/>
                        </a:rPr>
                        <a:t>corporate author </a:t>
                      </a:r>
                      <a:r>
                        <a:rPr lang="en-GB" sz="2400" b="0" i="0" dirty="0">
                          <a:solidFill>
                            <a:srgbClr val="000000"/>
                          </a:solidFill>
                          <a:effectLst/>
                          <a:latin typeface="TimesNewRomanPSMT"/>
                        </a:rPr>
                        <a:t>is</a:t>
                      </a:r>
                      <a:br>
                        <a:rPr lang="en-GB" sz="2400" b="0" i="0" dirty="0">
                          <a:solidFill>
                            <a:srgbClr val="000000"/>
                          </a:solidFill>
                          <a:effectLst/>
                          <a:latin typeface="TimesNewRomanPSMT"/>
                        </a:rPr>
                      </a:br>
                      <a:r>
                        <a:rPr lang="en-GB" sz="2400" b="0" i="0" dirty="0">
                          <a:solidFill>
                            <a:srgbClr val="000000"/>
                          </a:solidFill>
                          <a:effectLst/>
                          <a:latin typeface="TimesNewRomanPSMT"/>
                        </a:rPr>
                        <a:t>named in a </a:t>
                      </a:r>
                      <a:r>
                        <a:rPr lang="en-GB" sz="2400" b="0" i="0" dirty="0" smtClean="0">
                          <a:solidFill>
                            <a:srgbClr val="000000"/>
                          </a:solidFill>
                          <a:effectLst/>
                          <a:latin typeface="TimesNewRomanPSMT"/>
                        </a:rPr>
                        <a:t>parenthetical</a:t>
                      </a:r>
                      <a:r>
                        <a:rPr lang="en-GB" sz="2400" b="0" i="0" baseline="0" dirty="0" smtClean="0">
                          <a:solidFill>
                            <a:srgbClr val="000000"/>
                          </a:solidFill>
                          <a:effectLst/>
                          <a:latin typeface="TimesNewRomanPSMT"/>
                        </a:rPr>
                        <a:t> </a:t>
                      </a:r>
                      <a:r>
                        <a:rPr lang="en-GB" sz="2400" b="0" i="0" dirty="0" smtClean="0">
                          <a:solidFill>
                            <a:srgbClr val="000000"/>
                          </a:solidFill>
                          <a:effectLst/>
                          <a:latin typeface="TimesNewRomanPSMT"/>
                        </a:rPr>
                        <a:t>citation</a:t>
                      </a:r>
                      <a:r>
                        <a:rPr lang="en-GB" sz="2400" b="0" i="0" dirty="0">
                          <a:solidFill>
                            <a:srgbClr val="000000"/>
                          </a:solidFill>
                          <a:effectLst/>
                          <a:latin typeface="TimesNewRomanPSMT"/>
                        </a:rPr>
                        <a:t>, abbreviate terms </a:t>
                      </a:r>
                      <a:r>
                        <a:rPr lang="en-GB" sz="2400" b="0" i="0" dirty="0" smtClean="0">
                          <a:solidFill>
                            <a:srgbClr val="000000"/>
                          </a:solidFill>
                          <a:effectLst/>
                          <a:latin typeface="TimesNewRomanPSMT"/>
                        </a:rPr>
                        <a:t>that</a:t>
                      </a:r>
                      <a:r>
                        <a:rPr lang="en-GB" sz="2400" b="0" i="0" baseline="0" dirty="0" smtClean="0">
                          <a:solidFill>
                            <a:srgbClr val="000000"/>
                          </a:solidFill>
                          <a:effectLst/>
                          <a:latin typeface="TimesNewRomanPSMT"/>
                        </a:rPr>
                        <a:t> </a:t>
                      </a:r>
                      <a:r>
                        <a:rPr lang="en-GB" sz="2400" b="0" i="0" dirty="0" smtClean="0">
                          <a:solidFill>
                            <a:srgbClr val="000000"/>
                          </a:solidFill>
                          <a:effectLst/>
                          <a:latin typeface="TimesNewRomanPSMT"/>
                        </a:rPr>
                        <a:t>are </a:t>
                      </a:r>
                      <a:r>
                        <a:rPr lang="en-GB" sz="2400" b="0" i="0" dirty="0">
                          <a:solidFill>
                            <a:srgbClr val="000000"/>
                          </a:solidFill>
                          <a:effectLst/>
                          <a:latin typeface="TimesNewRomanPSMT"/>
                        </a:rPr>
                        <a:t>commonly abbreviated, </a:t>
                      </a:r>
                      <a:r>
                        <a:rPr lang="en-GB" sz="2400" b="0" i="0" dirty="0" smtClean="0">
                          <a:solidFill>
                            <a:srgbClr val="000000"/>
                          </a:solidFill>
                          <a:effectLst/>
                          <a:latin typeface="TimesNewRomanPSMT"/>
                        </a:rPr>
                        <a:t>like</a:t>
                      </a:r>
                      <a:r>
                        <a:rPr lang="en-GB" sz="2400" b="0" i="0" baseline="0" dirty="0" smtClean="0">
                          <a:solidFill>
                            <a:srgbClr val="000000"/>
                          </a:solidFill>
                          <a:effectLst/>
                          <a:latin typeface="TimesNewRomanPSMT"/>
                        </a:rPr>
                        <a:t> </a:t>
                      </a:r>
                      <a:r>
                        <a:rPr lang="en-GB" sz="2400" b="0" i="1" dirty="0" smtClean="0">
                          <a:solidFill>
                            <a:srgbClr val="000000"/>
                          </a:solidFill>
                          <a:effectLst/>
                          <a:latin typeface="TimesNewRomanPS-ItalicMT"/>
                        </a:rPr>
                        <a:t>Department </a:t>
                      </a:r>
                      <a:r>
                        <a:rPr lang="en-GB" sz="2400" b="0" i="0" dirty="0">
                          <a:solidFill>
                            <a:srgbClr val="000000"/>
                          </a:solidFill>
                          <a:effectLst/>
                          <a:latin typeface="TimesNewRomanPSMT"/>
                        </a:rPr>
                        <a:t>(</a:t>
                      </a:r>
                      <a:r>
                        <a:rPr lang="en-GB" sz="2400" b="0" i="1" dirty="0">
                          <a:solidFill>
                            <a:srgbClr val="000000"/>
                          </a:solidFill>
                          <a:effectLst/>
                          <a:latin typeface="TimesNewRomanPS-ItalicMT"/>
                        </a:rPr>
                        <a:t>Dept</a:t>
                      </a:r>
                      <a:r>
                        <a:rPr lang="en-GB" sz="2400" b="0" i="0" dirty="0">
                          <a:solidFill>
                            <a:srgbClr val="000000"/>
                          </a:solidFill>
                          <a:effectLst/>
                          <a:latin typeface="TimesNewRomanPSMT"/>
                        </a:rPr>
                        <a:t>.). If </a:t>
                      </a:r>
                      <a:r>
                        <a:rPr lang="en-GB" sz="2400" b="0" i="0" dirty="0" smtClean="0">
                          <a:solidFill>
                            <a:srgbClr val="000000"/>
                          </a:solidFill>
                          <a:effectLst/>
                          <a:latin typeface="TimesNewRomanPSMT"/>
                        </a:rPr>
                        <a:t>the</a:t>
                      </a:r>
                      <a:r>
                        <a:rPr lang="en-GB" sz="2400" b="0" i="0" baseline="0" dirty="0" smtClean="0">
                          <a:solidFill>
                            <a:srgbClr val="000000"/>
                          </a:solidFill>
                          <a:effectLst/>
                          <a:latin typeface="TimesNewRomanPSMT"/>
                        </a:rPr>
                        <a:t> </a:t>
                      </a:r>
                      <a:r>
                        <a:rPr lang="en-GB" sz="2400" b="0" i="0" dirty="0" smtClean="0">
                          <a:solidFill>
                            <a:srgbClr val="000000"/>
                          </a:solidFill>
                          <a:effectLst/>
                          <a:latin typeface="TimesNewRomanPSMT"/>
                        </a:rPr>
                        <a:t>corporate </a:t>
                      </a:r>
                      <a:r>
                        <a:rPr lang="en-GB" sz="2400" b="0" i="0" dirty="0">
                          <a:solidFill>
                            <a:srgbClr val="000000"/>
                          </a:solidFill>
                          <a:effectLst/>
                          <a:latin typeface="TimesNewRomanPSMT"/>
                        </a:rPr>
                        <a:t>author is identified </a:t>
                      </a:r>
                      <a:r>
                        <a:rPr lang="en-GB" sz="2400" b="0" i="0" dirty="0" smtClean="0">
                          <a:solidFill>
                            <a:srgbClr val="000000"/>
                          </a:solidFill>
                          <a:effectLst/>
                          <a:latin typeface="TimesNewRomanPSMT"/>
                        </a:rPr>
                        <a:t>on</a:t>
                      </a:r>
                      <a:r>
                        <a:rPr lang="en-GB" sz="2400" b="0" i="0" baseline="0" dirty="0" smtClean="0">
                          <a:solidFill>
                            <a:srgbClr val="000000"/>
                          </a:solidFill>
                          <a:effectLst/>
                          <a:latin typeface="TimesNewRomanPSMT"/>
                        </a:rPr>
                        <a:t> </a:t>
                      </a:r>
                      <a:r>
                        <a:rPr lang="en-GB" sz="2400" b="0" i="0" dirty="0" smtClean="0">
                          <a:solidFill>
                            <a:srgbClr val="000000"/>
                          </a:solidFill>
                          <a:effectLst/>
                          <a:latin typeface="TimesNewRomanPSMT"/>
                        </a:rPr>
                        <a:t>the </a:t>
                      </a:r>
                      <a:r>
                        <a:rPr lang="en-GB" sz="2400" b="0" i="0" dirty="0">
                          <a:solidFill>
                            <a:srgbClr val="000000"/>
                          </a:solidFill>
                          <a:effectLst/>
                          <a:latin typeface="TimesNewRomanPSMT"/>
                        </a:rPr>
                        <a:t>works cited list by </a:t>
                      </a:r>
                      <a:r>
                        <a:rPr lang="en-GB" sz="2400" b="0" i="0" dirty="0" smtClean="0">
                          <a:solidFill>
                            <a:srgbClr val="000000"/>
                          </a:solidFill>
                          <a:effectLst/>
                          <a:latin typeface="TimesNewRomanPSMT"/>
                        </a:rPr>
                        <a:t>the</a:t>
                      </a:r>
                      <a:r>
                        <a:rPr lang="en-GB" sz="2400" b="0" i="0" baseline="0" dirty="0" smtClean="0">
                          <a:solidFill>
                            <a:srgbClr val="000000"/>
                          </a:solidFill>
                          <a:effectLst/>
                          <a:latin typeface="TimesNewRomanPSMT"/>
                        </a:rPr>
                        <a:t> </a:t>
                      </a:r>
                      <a:r>
                        <a:rPr lang="en-GB" sz="2400" b="0" i="0" dirty="0" smtClean="0">
                          <a:solidFill>
                            <a:srgbClr val="000000"/>
                          </a:solidFill>
                          <a:effectLst/>
                          <a:latin typeface="TimesNewRomanPSMT"/>
                        </a:rPr>
                        <a:t>names </a:t>
                      </a:r>
                      <a:r>
                        <a:rPr lang="en-GB" sz="2400" b="0" i="0" dirty="0">
                          <a:solidFill>
                            <a:srgbClr val="000000"/>
                          </a:solidFill>
                          <a:effectLst/>
                          <a:latin typeface="TimesNewRomanPSMT"/>
                        </a:rPr>
                        <a:t>of administrative units</a:t>
                      </a:r>
                      <a:br>
                        <a:rPr lang="en-GB" sz="2400" b="0" i="0" dirty="0">
                          <a:solidFill>
                            <a:srgbClr val="000000"/>
                          </a:solidFill>
                          <a:effectLst/>
                          <a:latin typeface="TimesNewRomanPSMT"/>
                        </a:rPr>
                      </a:br>
                      <a:r>
                        <a:rPr lang="en-GB" sz="2400" b="0" i="0" dirty="0">
                          <a:solidFill>
                            <a:srgbClr val="000000"/>
                          </a:solidFill>
                          <a:effectLst/>
                          <a:latin typeface="TimesNewRomanPSMT"/>
                        </a:rPr>
                        <a:t>separated by commas, give all</a:t>
                      </a:r>
                      <a:br>
                        <a:rPr lang="en-GB" sz="2400" b="0" i="0" dirty="0">
                          <a:solidFill>
                            <a:srgbClr val="000000"/>
                          </a:solidFill>
                          <a:effectLst/>
                          <a:latin typeface="TimesNewRomanPSMT"/>
                        </a:rPr>
                      </a:br>
                      <a:r>
                        <a:rPr lang="en-GB" sz="2400" b="0" i="0" dirty="0">
                          <a:solidFill>
                            <a:srgbClr val="000000"/>
                          </a:solidFill>
                          <a:effectLst/>
                          <a:latin typeface="TimesNewRomanPSMT"/>
                        </a:rPr>
                        <a:t>names in the in-text citation.</a:t>
                      </a:r>
                      <a:endParaRPr lang="en-GB" sz="3600" dirty="0">
                        <a:effectLst/>
                      </a:endParaRPr>
                    </a:p>
                  </a:txBody>
                  <a:tcPr anchor="ctr"/>
                </a:tc>
                <a:tc>
                  <a:txBody>
                    <a:bodyPr/>
                    <a:lstStyle/>
                    <a:p>
                      <a:r>
                        <a:rPr lang="en-GB" sz="2000" b="0" i="0" dirty="0">
                          <a:solidFill>
                            <a:srgbClr val="000000"/>
                          </a:solidFill>
                          <a:effectLst/>
                          <a:latin typeface="TimesNewRomanPSMT"/>
                        </a:rPr>
                        <a:t>(United </a:t>
                      </a:r>
                      <a:r>
                        <a:rPr lang="en-GB" sz="1800" b="0" i="0" dirty="0">
                          <a:solidFill>
                            <a:srgbClr val="000000"/>
                          </a:solidFill>
                          <a:effectLst/>
                          <a:latin typeface="TimesNewRomanPSMT"/>
                        </a:rPr>
                        <a:t>States Dept. of </a:t>
                      </a:r>
                      <a:r>
                        <a:rPr lang="en-GB" sz="1800" b="0" i="0" dirty="0" smtClean="0">
                          <a:solidFill>
                            <a:srgbClr val="000000"/>
                          </a:solidFill>
                          <a:effectLst/>
                          <a:latin typeface="TimesNewRomanPSMT"/>
                        </a:rPr>
                        <a:t>Justice</a:t>
                      </a:r>
                      <a:r>
                        <a:rPr lang="en-GB" sz="1800" b="0" i="0" baseline="0" dirty="0" smtClean="0">
                          <a:solidFill>
                            <a:srgbClr val="000000"/>
                          </a:solidFill>
                          <a:effectLst/>
                          <a:latin typeface="TimesNewRomanPSMT"/>
                        </a:rPr>
                        <a:t> </a:t>
                      </a:r>
                      <a:r>
                        <a:rPr lang="en-GB" sz="1800" b="0" i="0" dirty="0" smtClean="0">
                          <a:solidFill>
                            <a:srgbClr val="000000"/>
                          </a:solidFill>
                          <a:effectLst/>
                          <a:latin typeface="TimesNewRomanPSMT"/>
                        </a:rPr>
                        <a:t>147</a:t>
                      </a:r>
                      <a:r>
                        <a:rPr lang="en-GB" sz="1800" b="0" i="0" dirty="0">
                          <a:solidFill>
                            <a:srgbClr val="000000"/>
                          </a:solidFill>
                          <a:effectLst/>
                          <a:latin typeface="TimesNewRomanPSMT"/>
                        </a:rPr>
                        <a:t>)</a:t>
                      </a:r>
                      <a:endParaRPr lang="en-GB" sz="2800" dirty="0">
                        <a:effectLst/>
                      </a:endParaRPr>
                    </a:p>
                  </a:txBody>
                  <a:tcPr anchor="ctr"/>
                </a:tc>
                <a:tc>
                  <a:txBody>
                    <a:bodyPr/>
                    <a:lstStyle/>
                    <a:p>
                      <a:r>
                        <a:rPr lang="en-GB" sz="2400" b="0" i="0" dirty="0">
                          <a:solidFill>
                            <a:srgbClr val="000000"/>
                          </a:solidFill>
                          <a:effectLst/>
                          <a:latin typeface="TimesNewRomanPSMT"/>
                        </a:rPr>
                        <a:t>According to a study </a:t>
                      </a:r>
                      <a:r>
                        <a:rPr lang="en-GB" sz="2400" b="0" i="0" dirty="0" smtClean="0">
                          <a:solidFill>
                            <a:srgbClr val="000000"/>
                          </a:solidFill>
                          <a:effectLst/>
                          <a:latin typeface="TimesNewRomanPSMT"/>
                        </a:rPr>
                        <a:t>by</a:t>
                      </a:r>
                      <a:r>
                        <a:rPr lang="en-GB" sz="2400" b="0" i="0" baseline="0" dirty="0" smtClean="0">
                          <a:solidFill>
                            <a:srgbClr val="000000"/>
                          </a:solidFill>
                          <a:effectLst/>
                          <a:latin typeface="TimesNewRomanPSMT"/>
                        </a:rPr>
                        <a:t> </a:t>
                      </a:r>
                      <a:r>
                        <a:rPr lang="en-GB" sz="2400" b="0" i="0" dirty="0" smtClean="0">
                          <a:solidFill>
                            <a:srgbClr val="000000"/>
                          </a:solidFill>
                          <a:effectLst/>
                          <a:latin typeface="TimesNewRomanPSMT"/>
                        </a:rPr>
                        <a:t>the </a:t>
                      </a:r>
                      <a:r>
                        <a:rPr lang="en-GB" sz="2400" b="0" i="0" dirty="0">
                          <a:solidFill>
                            <a:srgbClr val="000000"/>
                          </a:solidFill>
                          <a:effectLst/>
                          <a:latin typeface="TimesNewRomanPSMT"/>
                        </a:rPr>
                        <a:t>United States</a:t>
                      </a:r>
                      <a:br>
                        <a:rPr lang="en-GB" sz="2400" b="0" i="0" dirty="0">
                          <a:solidFill>
                            <a:srgbClr val="000000"/>
                          </a:solidFill>
                          <a:effectLst/>
                          <a:latin typeface="TimesNewRomanPSMT"/>
                        </a:rPr>
                      </a:br>
                      <a:r>
                        <a:rPr lang="en-GB" sz="2400" b="0" i="0" dirty="0">
                          <a:solidFill>
                            <a:srgbClr val="000000"/>
                          </a:solidFill>
                          <a:effectLst/>
                          <a:latin typeface="TimesNewRomanPSMT"/>
                        </a:rPr>
                        <a:t>Department </a:t>
                      </a:r>
                      <a:r>
                        <a:rPr lang="en-GB" sz="2400" b="0" i="0" dirty="0" smtClean="0">
                          <a:solidFill>
                            <a:srgbClr val="000000"/>
                          </a:solidFill>
                          <a:effectLst/>
                          <a:latin typeface="TimesNewRomanPSMT"/>
                        </a:rPr>
                        <a:t>of</a:t>
                      </a:r>
                      <a:r>
                        <a:rPr lang="en-GB" sz="2400" b="0" i="0" baseline="0" dirty="0" smtClean="0">
                          <a:solidFill>
                            <a:srgbClr val="000000"/>
                          </a:solidFill>
                          <a:effectLst/>
                          <a:latin typeface="TimesNewRomanPSMT"/>
                        </a:rPr>
                        <a:t> </a:t>
                      </a:r>
                      <a:r>
                        <a:rPr lang="en-GB" sz="2400" b="0" i="0" dirty="0" smtClean="0">
                          <a:solidFill>
                            <a:srgbClr val="000000"/>
                          </a:solidFill>
                          <a:effectLst/>
                          <a:latin typeface="TimesNewRomanPSMT"/>
                        </a:rPr>
                        <a:t>Justice,</a:t>
                      </a:r>
                      <a:r>
                        <a:rPr lang="en-GB" sz="2400" b="0" i="0" baseline="0" dirty="0" smtClean="0">
                          <a:solidFill>
                            <a:srgbClr val="000000"/>
                          </a:solidFill>
                          <a:effectLst/>
                          <a:latin typeface="TimesNewRomanPSMT"/>
                        </a:rPr>
                        <a:t> </a:t>
                      </a:r>
                      <a:r>
                        <a:rPr lang="en-GB" sz="2400" b="0" i="0" dirty="0" smtClean="0">
                          <a:solidFill>
                            <a:srgbClr val="000000"/>
                          </a:solidFill>
                          <a:effectLst/>
                          <a:latin typeface="TimesNewRomanPSMT"/>
                        </a:rPr>
                        <a:t>“…” </a:t>
                      </a:r>
                      <a:r>
                        <a:rPr lang="en-GB" sz="2400" b="0" i="0" dirty="0">
                          <a:solidFill>
                            <a:srgbClr val="000000"/>
                          </a:solidFill>
                          <a:effectLst/>
                          <a:latin typeface="TimesNewRomanPSMT"/>
                        </a:rPr>
                        <a:t>(147).</a:t>
                      </a:r>
                      <a:endParaRPr lang="en-GB" sz="3600" dirty="0">
                        <a:effectLst/>
                      </a:endParaRPr>
                    </a:p>
                  </a:txBody>
                  <a:tcPr anchor="ctr"/>
                </a:tc>
              </a:tr>
            </a:tbl>
          </a:graphicData>
        </a:graphic>
      </p:graphicFrame>
    </p:spTree>
    <p:extLst>
      <p:ext uri="{BB962C8B-B14F-4D97-AF65-F5344CB8AC3E}">
        <p14:creationId xmlns:p14="http://schemas.microsoft.com/office/powerpoint/2010/main" val="4550945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10386952"/>
              </p:ext>
            </p:extLst>
          </p:nvPr>
        </p:nvGraphicFramePr>
        <p:xfrm>
          <a:off x="0" y="1"/>
          <a:ext cx="12192000" cy="6827450"/>
        </p:xfrm>
        <a:graphic>
          <a:graphicData uri="http://schemas.openxmlformats.org/drawingml/2006/table">
            <a:tbl>
              <a:tblPr firstRow="1" bandRow="1">
                <a:tableStyleId>{5C22544A-7EE6-4342-B048-85BDC9FD1C3A}</a:tableStyleId>
              </a:tblPr>
              <a:tblGrid>
                <a:gridCol w="4725879"/>
                <a:gridCol w="3402122"/>
                <a:gridCol w="4063999"/>
              </a:tblGrid>
              <a:tr h="748184">
                <a:tc>
                  <a:txBody>
                    <a:bodyPr/>
                    <a:lstStyle/>
                    <a:p>
                      <a:r>
                        <a:rPr lang="en-GB" sz="2400" b="1" i="0" dirty="0">
                          <a:solidFill>
                            <a:schemeClr val="tx1"/>
                          </a:solidFill>
                          <a:effectLst/>
                          <a:latin typeface="TimesNewRomanPS-BoldMT"/>
                        </a:rPr>
                        <a:t>Instructions </a:t>
                      </a:r>
                      <a:endParaRPr lang="en-GB" sz="3600" dirty="0">
                        <a:solidFill>
                          <a:schemeClr val="tx1"/>
                        </a:solidFill>
                        <a:effectLst/>
                      </a:endParaRPr>
                    </a:p>
                  </a:txBody>
                  <a:tcPr anchor="ctr"/>
                </a:tc>
                <a:tc>
                  <a:txBody>
                    <a:bodyPr/>
                    <a:lstStyle/>
                    <a:p>
                      <a:r>
                        <a:rPr lang="en-GB" sz="2000" b="1" i="0" dirty="0">
                          <a:solidFill>
                            <a:schemeClr val="tx1"/>
                          </a:solidFill>
                          <a:effectLst/>
                          <a:latin typeface="TimesNewRomanPS-BoldMT"/>
                        </a:rPr>
                        <a:t>Parenthetical </a:t>
                      </a:r>
                      <a:r>
                        <a:rPr lang="en-GB" sz="2000" b="1" i="0" dirty="0" smtClean="0">
                          <a:solidFill>
                            <a:schemeClr val="tx1"/>
                          </a:solidFill>
                          <a:effectLst/>
                          <a:latin typeface="TimesNewRomanPS-BoldMT"/>
                        </a:rPr>
                        <a:t>Citation</a:t>
                      </a:r>
                      <a:r>
                        <a:rPr lang="en-GB" sz="2000" b="1" i="0" baseline="0" dirty="0" smtClean="0">
                          <a:solidFill>
                            <a:schemeClr val="tx1"/>
                          </a:solidFill>
                          <a:effectLst/>
                          <a:latin typeface="TimesNewRomanPS-BoldMT"/>
                        </a:rPr>
                        <a:t> </a:t>
                      </a:r>
                      <a:r>
                        <a:rPr lang="en-GB" sz="2000" b="1" i="0" dirty="0" smtClean="0">
                          <a:solidFill>
                            <a:schemeClr val="tx1"/>
                          </a:solidFill>
                          <a:effectLst/>
                          <a:latin typeface="TimesNewRomanPS-BoldMT"/>
                        </a:rPr>
                        <a:t>Example</a:t>
                      </a:r>
                      <a:endParaRPr lang="en-GB" sz="3200" dirty="0">
                        <a:solidFill>
                          <a:schemeClr val="tx1"/>
                        </a:solidFill>
                        <a:effectLst/>
                      </a:endParaRPr>
                    </a:p>
                  </a:txBody>
                  <a:tcPr anchor="ctr"/>
                </a:tc>
                <a:tc>
                  <a:txBody>
                    <a:bodyPr/>
                    <a:lstStyle/>
                    <a:p>
                      <a:r>
                        <a:rPr lang="en-GB" sz="2000" b="1" i="0" dirty="0">
                          <a:solidFill>
                            <a:schemeClr val="tx1"/>
                          </a:solidFill>
                          <a:effectLst/>
                          <a:latin typeface="TimesNewRomanPS-BoldMT"/>
                        </a:rPr>
                        <a:t>Narrative </a:t>
                      </a:r>
                      <a:r>
                        <a:rPr lang="en-GB" sz="2000" b="1" i="0" dirty="0" smtClean="0">
                          <a:solidFill>
                            <a:schemeClr val="tx1"/>
                          </a:solidFill>
                          <a:effectLst/>
                          <a:latin typeface="TimesNewRomanPS-BoldMT"/>
                        </a:rPr>
                        <a:t>Citation</a:t>
                      </a:r>
                      <a:r>
                        <a:rPr lang="en-GB" sz="2000" b="1" i="0" baseline="0" dirty="0" smtClean="0">
                          <a:solidFill>
                            <a:schemeClr val="tx1"/>
                          </a:solidFill>
                          <a:effectLst/>
                          <a:latin typeface="TimesNewRomanPS-BoldMT"/>
                        </a:rPr>
                        <a:t> </a:t>
                      </a:r>
                      <a:r>
                        <a:rPr lang="en-GB" sz="2000" b="1" i="0" dirty="0" smtClean="0">
                          <a:solidFill>
                            <a:schemeClr val="tx1"/>
                          </a:solidFill>
                          <a:effectLst/>
                          <a:latin typeface="TimesNewRomanPS-BoldMT"/>
                        </a:rPr>
                        <a:t>Example</a:t>
                      </a:r>
                      <a:endParaRPr lang="en-GB" sz="3200" dirty="0">
                        <a:solidFill>
                          <a:schemeClr val="tx1"/>
                        </a:solidFill>
                        <a:effectLst/>
                      </a:endParaRPr>
                    </a:p>
                  </a:txBody>
                  <a:tcPr anchor="ctr"/>
                </a:tc>
              </a:tr>
              <a:tr h="3249179">
                <a:tc>
                  <a:txBody>
                    <a:bodyPr/>
                    <a:lstStyle/>
                    <a:p>
                      <a:r>
                        <a:rPr lang="en-GB" sz="2200" b="0" i="0" dirty="0">
                          <a:solidFill>
                            <a:srgbClr val="000000"/>
                          </a:solidFill>
                          <a:effectLst/>
                          <a:latin typeface="TimesNewRomanPSMT"/>
                        </a:rPr>
                        <a:t>For a source </a:t>
                      </a:r>
                      <a:r>
                        <a:rPr lang="en-GB" sz="2200" b="1" i="0" dirty="0">
                          <a:solidFill>
                            <a:srgbClr val="000000"/>
                          </a:solidFill>
                          <a:effectLst/>
                          <a:latin typeface="TimesNewRomanPS-BoldMT"/>
                        </a:rPr>
                        <a:t>without </a:t>
                      </a:r>
                      <a:r>
                        <a:rPr lang="en-GB" sz="2200" b="1" i="0" dirty="0" smtClean="0">
                          <a:solidFill>
                            <a:srgbClr val="000000"/>
                          </a:solidFill>
                          <a:effectLst/>
                          <a:latin typeface="TimesNewRomanPS-BoldMT"/>
                        </a:rPr>
                        <a:t>page</a:t>
                      </a:r>
                      <a:r>
                        <a:rPr lang="en-GB" sz="2200" b="1" i="0" baseline="0" dirty="0" smtClean="0">
                          <a:solidFill>
                            <a:srgbClr val="000000"/>
                          </a:solidFill>
                          <a:effectLst/>
                          <a:latin typeface="TimesNewRomanPS-BoldMT"/>
                        </a:rPr>
                        <a:t> </a:t>
                      </a:r>
                      <a:r>
                        <a:rPr lang="en-GB" sz="2200" b="1" i="0" dirty="0" smtClean="0">
                          <a:solidFill>
                            <a:srgbClr val="000000"/>
                          </a:solidFill>
                          <a:effectLst/>
                          <a:latin typeface="TimesNewRomanPS-BoldMT"/>
                        </a:rPr>
                        <a:t>number </a:t>
                      </a:r>
                      <a:r>
                        <a:rPr lang="en-GB" sz="2200" b="1" i="0" dirty="0">
                          <a:solidFill>
                            <a:srgbClr val="000000"/>
                          </a:solidFill>
                          <a:effectLst/>
                          <a:latin typeface="TimesNewRomanPS-BoldMT"/>
                        </a:rPr>
                        <a:t>or part numbers</a:t>
                      </a:r>
                      <a:r>
                        <a:rPr lang="en-GB" sz="2200" b="0" i="0" dirty="0">
                          <a:solidFill>
                            <a:srgbClr val="000000"/>
                          </a:solidFill>
                          <a:effectLst/>
                          <a:latin typeface="TimesNewRomanPSMT"/>
                        </a:rPr>
                        <a:t>, </a:t>
                      </a:r>
                      <a:r>
                        <a:rPr lang="en-GB" sz="2200" b="0" i="0" dirty="0" smtClean="0">
                          <a:solidFill>
                            <a:srgbClr val="000000"/>
                          </a:solidFill>
                          <a:effectLst/>
                          <a:latin typeface="TimesNewRomanPSMT"/>
                        </a:rPr>
                        <a:t>no</a:t>
                      </a:r>
                      <a:r>
                        <a:rPr lang="en-GB" sz="2200" b="0" i="0" baseline="0" dirty="0" smtClean="0">
                          <a:solidFill>
                            <a:srgbClr val="000000"/>
                          </a:solidFill>
                          <a:effectLst/>
                          <a:latin typeface="TimesNewRomanPSMT"/>
                        </a:rPr>
                        <a:t> </a:t>
                      </a:r>
                      <a:r>
                        <a:rPr lang="en-GB" sz="2200" b="0" i="0" dirty="0" smtClean="0">
                          <a:solidFill>
                            <a:srgbClr val="000000"/>
                          </a:solidFill>
                          <a:effectLst/>
                          <a:latin typeface="TimesNewRomanPSMT"/>
                        </a:rPr>
                        <a:t>parenthetical </a:t>
                      </a:r>
                      <a:r>
                        <a:rPr lang="en-GB" sz="2200" b="0" i="0" dirty="0">
                          <a:solidFill>
                            <a:srgbClr val="000000"/>
                          </a:solidFill>
                          <a:effectLst/>
                          <a:latin typeface="TimesNewRomanPSMT"/>
                        </a:rPr>
                        <a:t>citation is </a:t>
                      </a:r>
                      <a:r>
                        <a:rPr lang="en-GB" sz="2200" b="0" i="0" dirty="0" smtClean="0">
                          <a:solidFill>
                            <a:srgbClr val="000000"/>
                          </a:solidFill>
                          <a:effectLst/>
                          <a:latin typeface="TimesNewRomanPSMT"/>
                        </a:rPr>
                        <a:t>needed</a:t>
                      </a:r>
                      <a:r>
                        <a:rPr lang="en-GB" sz="2200" b="0" i="0" baseline="0" dirty="0" smtClean="0">
                          <a:solidFill>
                            <a:srgbClr val="000000"/>
                          </a:solidFill>
                          <a:effectLst/>
                          <a:latin typeface="TimesNewRomanPSMT"/>
                        </a:rPr>
                        <a:t> </a:t>
                      </a:r>
                      <a:r>
                        <a:rPr lang="en-GB" sz="2200" b="0" i="0" dirty="0" smtClean="0">
                          <a:solidFill>
                            <a:srgbClr val="000000"/>
                          </a:solidFill>
                          <a:effectLst/>
                          <a:latin typeface="TimesNewRomanPSMT"/>
                        </a:rPr>
                        <a:t>if </a:t>
                      </a:r>
                      <a:r>
                        <a:rPr lang="en-GB" sz="2200" b="0" i="0" dirty="0">
                          <a:solidFill>
                            <a:srgbClr val="000000"/>
                          </a:solidFill>
                          <a:effectLst/>
                          <a:latin typeface="TimesNewRomanPSMT"/>
                        </a:rPr>
                        <a:t>your prose mentions </a:t>
                      </a:r>
                      <a:r>
                        <a:rPr lang="en-GB" sz="2200" b="0" i="0" dirty="0" smtClean="0">
                          <a:solidFill>
                            <a:srgbClr val="000000"/>
                          </a:solidFill>
                          <a:effectLst/>
                          <a:latin typeface="TimesNewRomanPSMT"/>
                        </a:rPr>
                        <a:t>what</a:t>
                      </a:r>
                      <a:r>
                        <a:rPr lang="en-GB" sz="2200" b="0" i="0" baseline="0" dirty="0" smtClean="0">
                          <a:solidFill>
                            <a:srgbClr val="000000"/>
                          </a:solidFill>
                          <a:effectLst/>
                          <a:latin typeface="TimesNewRomanPSMT"/>
                        </a:rPr>
                        <a:t> </a:t>
                      </a:r>
                      <a:r>
                        <a:rPr lang="en-GB" sz="2200" b="0" i="0" dirty="0" smtClean="0">
                          <a:solidFill>
                            <a:srgbClr val="000000"/>
                          </a:solidFill>
                          <a:effectLst/>
                          <a:latin typeface="TimesNewRomanPSMT"/>
                        </a:rPr>
                        <a:t>comes </a:t>
                      </a:r>
                      <a:r>
                        <a:rPr lang="en-GB" sz="2200" b="0" i="0" dirty="0">
                          <a:solidFill>
                            <a:srgbClr val="000000"/>
                          </a:solidFill>
                          <a:effectLst/>
                          <a:latin typeface="TimesNewRomanPSMT"/>
                        </a:rPr>
                        <a:t>first in the </a:t>
                      </a:r>
                      <a:r>
                        <a:rPr lang="en-GB" sz="2200" b="0" i="0" dirty="0" smtClean="0">
                          <a:solidFill>
                            <a:srgbClr val="000000"/>
                          </a:solidFill>
                          <a:effectLst/>
                          <a:latin typeface="TimesNewRomanPSMT"/>
                        </a:rPr>
                        <a:t>works-cited</a:t>
                      </a:r>
                      <a:r>
                        <a:rPr lang="en-GB" sz="2200" b="0" i="0" baseline="0" dirty="0" smtClean="0">
                          <a:solidFill>
                            <a:srgbClr val="000000"/>
                          </a:solidFill>
                          <a:effectLst/>
                          <a:latin typeface="TimesNewRomanPSMT"/>
                        </a:rPr>
                        <a:t> </a:t>
                      </a:r>
                      <a:r>
                        <a:rPr lang="en-GB" sz="2200" b="0" i="0" dirty="0" smtClean="0">
                          <a:solidFill>
                            <a:srgbClr val="000000"/>
                          </a:solidFill>
                          <a:effectLst/>
                          <a:latin typeface="TimesNewRomanPSMT"/>
                        </a:rPr>
                        <a:t>list </a:t>
                      </a:r>
                      <a:r>
                        <a:rPr lang="en-GB" sz="2200" b="0" i="0" dirty="0">
                          <a:solidFill>
                            <a:srgbClr val="000000"/>
                          </a:solidFill>
                          <a:effectLst/>
                          <a:latin typeface="TimesNewRomanPSMT"/>
                        </a:rPr>
                        <a:t>entry (that is, the </a:t>
                      </a:r>
                      <a:r>
                        <a:rPr lang="en-GB" sz="2200" b="0" i="0" dirty="0" smtClean="0">
                          <a:solidFill>
                            <a:srgbClr val="000000"/>
                          </a:solidFill>
                          <a:effectLst/>
                          <a:latin typeface="TimesNewRomanPSMT"/>
                        </a:rPr>
                        <a:t>author’s</a:t>
                      </a:r>
                      <a:r>
                        <a:rPr lang="en-GB" sz="2200" b="0" i="0" baseline="0" dirty="0" smtClean="0">
                          <a:solidFill>
                            <a:srgbClr val="000000"/>
                          </a:solidFill>
                          <a:effectLst/>
                          <a:latin typeface="TimesNewRomanPSMT"/>
                        </a:rPr>
                        <a:t> </a:t>
                      </a:r>
                      <a:r>
                        <a:rPr lang="en-GB" sz="2200" b="0" i="0" dirty="0" smtClean="0">
                          <a:solidFill>
                            <a:srgbClr val="000000"/>
                          </a:solidFill>
                          <a:effectLst/>
                          <a:latin typeface="TimesNewRomanPSMT"/>
                        </a:rPr>
                        <a:t>name </a:t>
                      </a:r>
                      <a:r>
                        <a:rPr lang="en-GB" sz="2200" b="0" i="0" dirty="0">
                          <a:solidFill>
                            <a:srgbClr val="000000"/>
                          </a:solidFill>
                          <a:effectLst/>
                          <a:latin typeface="TimesNewRomanPSMT"/>
                        </a:rPr>
                        <a:t>or, for a work that lack </a:t>
                      </a:r>
                      <a:r>
                        <a:rPr lang="en-GB" sz="2200" b="0" i="0" dirty="0" smtClean="0">
                          <a:solidFill>
                            <a:srgbClr val="000000"/>
                          </a:solidFill>
                          <a:effectLst/>
                          <a:latin typeface="TimesNewRomanPSMT"/>
                        </a:rPr>
                        <a:t>a</a:t>
                      </a:r>
                      <a:r>
                        <a:rPr lang="en-GB" sz="2200" b="0" i="0" baseline="0" dirty="0" smtClean="0">
                          <a:solidFill>
                            <a:srgbClr val="000000"/>
                          </a:solidFill>
                          <a:effectLst/>
                          <a:latin typeface="TimesNewRomanPSMT"/>
                        </a:rPr>
                        <a:t> </a:t>
                      </a:r>
                      <a:r>
                        <a:rPr lang="en-GB" sz="2200" b="0" i="0" dirty="0" smtClean="0">
                          <a:solidFill>
                            <a:srgbClr val="000000"/>
                          </a:solidFill>
                          <a:effectLst/>
                          <a:latin typeface="TimesNewRomanPSMT"/>
                        </a:rPr>
                        <a:t>named </a:t>
                      </a:r>
                      <a:r>
                        <a:rPr lang="en-GB" sz="2200" b="0" i="0" dirty="0">
                          <a:solidFill>
                            <a:srgbClr val="000000"/>
                          </a:solidFill>
                          <a:effectLst/>
                          <a:latin typeface="TimesNewRomanPSMT"/>
                        </a:rPr>
                        <a:t>author, the title </a:t>
                      </a:r>
                      <a:r>
                        <a:rPr lang="en-GB" sz="2200" b="0" i="0" dirty="0" smtClean="0">
                          <a:solidFill>
                            <a:srgbClr val="000000"/>
                          </a:solidFill>
                          <a:effectLst/>
                          <a:latin typeface="TimesNewRomanPSMT"/>
                        </a:rPr>
                        <a:t>or</a:t>
                      </a:r>
                      <a:r>
                        <a:rPr lang="en-GB" sz="2200" b="0" i="0" baseline="0" dirty="0" smtClean="0">
                          <a:solidFill>
                            <a:srgbClr val="000000"/>
                          </a:solidFill>
                          <a:effectLst/>
                          <a:latin typeface="TimesNewRomanPSMT"/>
                        </a:rPr>
                        <a:t> </a:t>
                      </a:r>
                      <a:r>
                        <a:rPr lang="en-GB" sz="2200" b="0" i="0" dirty="0" smtClean="0">
                          <a:solidFill>
                            <a:srgbClr val="000000"/>
                          </a:solidFill>
                          <a:effectLst/>
                          <a:latin typeface="TimesNewRomanPSMT"/>
                        </a:rPr>
                        <a:t>description</a:t>
                      </a:r>
                      <a:r>
                        <a:rPr lang="en-GB" sz="2200" b="0" i="0" dirty="0">
                          <a:solidFill>
                            <a:srgbClr val="000000"/>
                          </a:solidFill>
                          <a:effectLst/>
                          <a:latin typeface="TimesNewRomanPSMT"/>
                        </a:rPr>
                        <a:t>).</a:t>
                      </a:r>
                      <a:endParaRPr lang="en-GB" sz="2200" dirty="0">
                        <a:effectLst/>
                      </a:endParaRPr>
                    </a:p>
                  </a:txBody>
                  <a:tcPr anchor="ctr"/>
                </a:tc>
                <a:tc>
                  <a:txBody>
                    <a:bodyPr/>
                    <a:lstStyle/>
                    <a:p>
                      <a:r>
                        <a:rPr lang="en-GB" sz="2200" b="0" i="0" dirty="0">
                          <a:solidFill>
                            <a:srgbClr val="000000"/>
                          </a:solidFill>
                          <a:effectLst/>
                          <a:latin typeface="TimesNewRomanPSMT"/>
                        </a:rPr>
                        <a:t>(Parkers-Pope) </a:t>
                      </a:r>
                      <a:endParaRPr lang="en-GB" sz="2200" dirty="0">
                        <a:effectLst/>
                      </a:endParaRPr>
                    </a:p>
                  </a:txBody>
                  <a:tcPr anchor="ctr"/>
                </a:tc>
                <a:tc>
                  <a:txBody>
                    <a:bodyPr/>
                    <a:lstStyle/>
                    <a:p>
                      <a:r>
                        <a:rPr lang="en-GB" sz="2200" b="0" i="0" dirty="0">
                          <a:solidFill>
                            <a:srgbClr val="000000"/>
                          </a:solidFill>
                          <a:effectLst/>
                          <a:latin typeface="TimesNewRomanPSMT"/>
                        </a:rPr>
                        <a:t>As Tara </a:t>
                      </a:r>
                      <a:r>
                        <a:rPr lang="en-GB" sz="2200" b="0" i="0" dirty="0" smtClean="0">
                          <a:solidFill>
                            <a:srgbClr val="000000"/>
                          </a:solidFill>
                          <a:effectLst/>
                          <a:latin typeface="TimesNewRomanPSMT"/>
                        </a:rPr>
                        <a:t>Parkers-Pope</a:t>
                      </a:r>
                      <a:r>
                        <a:rPr lang="en-GB" sz="2200" b="0" i="0" baseline="0" dirty="0" smtClean="0">
                          <a:solidFill>
                            <a:srgbClr val="000000"/>
                          </a:solidFill>
                          <a:effectLst/>
                          <a:latin typeface="TimesNewRomanPSMT"/>
                        </a:rPr>
                        <a:t> </a:t>
                      </a:r>
                      <a:r>
                        <a:rPr lang="en-GB" sz="2200" b="0" i="0" dirty="0" smtClean="0">
                          <a:solidFill>
                            <a:srgbClr val="000000"/>
                          </a:solidFill>
                          <a:effectLst/>
                          <a:latin typeface="TimesNewRomanPSMT"/>
                        </a:rPr>
                        <a:t>notes</a:t>
                      </a:r>
                      <a:r>
                        <a:rPr lang="en-GB" sz="2200" b="0" i="0" dirty="0">
                          <a:solidFill>
                            <a:srgbClr val="000000"/>
                          </a:solidFill>
                          <a:effectLst/>
                          <a:latin typeface="TimesNewRomanPSMT"/>
                        </a:rPr>
                        <a:t>, “….”</a:t>
                      </a:r>
                      <a:endParaRPr lang="en-GB" sz="2200" dirty="0">
                        <a:effectLst/>
                      </a:endParaRPr>
                    </a:p>
                  </a:txBody>
                  <a:tcPr anchor="ctr"/>
                </a:tc>
              </a:tr>
              <a:tr h="2830087">
                <a:tc>
                  <a:txBody>
                    <a:bodyPr/>
                    <a:lstStyle/>
                    <a:p>
                      <a:r>
                        <a:rPr lang="en-GB" sz="2000" b="0" i="0" dirty="0">
                          <a:solidFill>
                            <a:srgbClr val="000000"/>
                          </a:solidFill>
                          <a:effectLst/>
                          <a:latin typeface="TimesNewRomanPSMT"/>
                        </a:rPr>
                        <a:t>For </a:t>
                      </a:r>
                      <a:r>
                        <a:rPr lang="en-GB" sz="2000" b="1" i="0" dirty="0">
                          <a:solidFill>
                            <a:srgbClr val="000000"/>
                          </a:solidFill>
                          <a:effectLst/>
                          <a:latin typeface="TimesNewRomanPS-BoldMT"/>
                        </a:rPr>
                        <a:t>time-based media</a:t>
                      </a:r>
                      <a:r>
                        <a:rPr lang="en-GB" sz="2000" b="0" i="0" dirty="0">
                          <a:solidFill>
                            <a:srgbClr val="000000"/>
                          </a:solidFill>
                          <a:effectLst/>
                          <a:latin typeface="TimesNewRomanPSMT"/>
                        </a:rPr>
                        <a:t>, </a:t>
                      </a:r>
                      <a:r>
                        <a:rPr lang="en-GB" sz="2000" b="0" i="0" dirty="0" smtClean="0">
                          <a:solidFill>
                            <a:srgbClr val="000000"/>
                          </a:solidFill>
                          <a:effectLst/>
                          <a:latin typeface="TimesNewRomanPSMT"/>
                        </a:rPr>
                        <a:t>like</a:t>
                      </a:r>
                      <a:r>
                        <a:rPr lang="en-GB" sz="2000" b="0" i="0" baseline="0" dirty="0" smtClean="0">
                          <a:solidFill>
                            <a:srgbClr val="000000"/>
                          </a:solidFill>
                          <a:effectLst/>
                          <a:latin typeface="TimesNewRomanPSMT"/>
                        </a:rPr>
                        <a:t> </a:t>
                      </a:r>
                      <a:r>
                        <a:rPr lang="en-GB" sz="2000" b="0" i="0" dirty="0" smtClean="0">
                          <a:solidFill>
                            <a:srgbClr val="000000"/>
                          </a:solidFill>
                          <a:effectLst/>
                          <a:latin typeface="TimesNewRomanPSMT"/>
                        </a:rPr>
                        <a:t>video</a:t>
                      </a:r>
                      <a:r>
                        <a:rPr lang="en-GB" sz="2000" b="0" i="0" dirty="0">
                          <a:solidFill>
                            <a:srgbClr val="000000"/>
                          </a:solidFill>
                          <a:effectLst/>
                          <a:latin typeface="TimesNewRomanPSMT"/>
                        </a:rPr>
                        <a:t>, times are now cited in </a:t>
                      </a:r>
                      <a:r>
                        <a:rPr lang="en-GB" sz="2000" b="0" i="0" dirty="0" smtClean="0">
                          <a:solidFill>
                            <a:srgbClr val="000000"/>
                          </a:solidFill>
                          <a:effectLst/>
                          <a:latin typeface="TimesNewRomanPSMT"/>
                        </a:rPr>
                        <a:t>the</a:t>
                      </a:r>
                      <a:r>
                        <a:rPr lang="en-GB" sz="2000" b="0" i="0" baseline="0" dirty="0" smtClean="0">
                          <a:solidFill>
                            <a:srgbClr val="000000"/>
                          </a:solidFill>
                          <a:effectLst/>
                          <a:latin typeface="TimesNewRomanPSMT"/>
                        </a:rPr>
                        <a:t> </a:t>
                      </a:r>
                      <a:r>
                        <a:rPr lang="en-GB" sz="2000" b="0" i="0" dirty="0" smtClean="0">
                          <a:solidFill>
                            <a:srgbClr val="000000"/>
                          </a:solidFill>
                          <a:effectLst/>
                          <a:latin typeface="TimesNewRomanPSMT"/>
                        </a:rPr>
                        <a:t>text</a:t>
                      </a:r>
                      <a:r>
                        <a:rPr lang="en-GB" sz="2000" b="0" i="0" dirty="0">
                          <a:solidFill>
                            <a:srgbClr val="000000"/>
                          </a:solidFill>
                          <a:effectLst/>
                          <a:latin typeface="TimesNewRomanPSMT"/>
                        </a:rPr>
                        <a:t>. Provide the numbers </a:t>
                      </a:r>
                      <a:r>
                        <a:rPr lang="en-GB" sz="2000" b="0" i="0" dirty="0" smtClean="0">
                          <a:solidFill>
                            <a:srgbClr val="000000"/>
                          </a:solidFill>
                          <a:effectLst/>
                          <a:latin typeface="TimesNewRomanPSMT"/>
                        </a:rPr>
                        <a:t>of</a:t>
                      </a:r>
                      <a:r>
                        <a:rPr lang="en-GB" sz="2000" b="0" i="0" baseline="0" dirty="0" smtClean="0">
                          <a:solidFill>
                            <a:srgbClr val="000000"/>
                          </a:solidFill>
                          <a:effectLst/>
                          <a:latin typeface="TimesNewRomanPSMT"/>
                        </a:rPr>
                        <a:t> </a:t>
                      </a:r>
                      <a:r>
                        <a:rPr lang="en-GB" sz="2000" b="0" i="0" dirty="0" smtClean="0">
                          <a:solidFill>
                            <a:srgbClr val="000000"/>
                          </a:solidFill>
                          <a:effectLst/>
                          <a:latin typeface="TimesNewRomanPSMT"/>
                        </a:rPr>
                        <a:t>hours</a:t>
                      </a:r>
                      <a:r>
                        <a:rPr lang="en-GB" sz="2000" b="0" i="0" dirty="0">
                          <a:solidFill>
                            <a:srgbClr val="000000"/>
                          </a:solidFill>
                          <a:effectLst/>
                          <a:latin typeface="TimesNewRomanPSMT"/>
                        </a:rPr>
                        <a:t>, minutes, </a:t>
                      </a:r>
                      <a:r>
                        <a:rPr lang="en-GB" sz="2000" b="0" i="0" dirty="0" smtClean="0">
                          <a:solidFill>
                            <a:srgbClr val="000000"/>
                          </a:solidFill>
                          <a:effectLst/>
                          <a:latin typeface="TimesNewRomanPSMT"/>
                        </a:rPr>
                        <a:t>and</a:t>
                      </a:r>
                      <a:r>
                        <a:rPr lang="en-GB" sz="2000" b="0" i="0" baseline="0" dirty="0" smtClean="0">
                          <a:solidFill>
                            <a:srgbClr val="000000"/>
                          </a:solidFill>
                          <a:effectLst/>
                          <a:latin typeface="TimesNewRomanPSMT"/>
                        </a:rPr>
                        <a:t> </a:t>
                      </a:r>
                      <a:r>
                        <a:rPr lang="en-GB" sz="2000" b="0" i="0" dirty="0" smtClean="0">
                          <a:solidFill>
                            <a:srgbClr val="000000"/>
                          </a:solidFill>
                          <a:effectLst/>
                          <a:latin typeface="TimesNewRomanPSMT"/>
                        </a:rPr>
                        <a:t>seconds as</a:t>
                      </a:r>
                      <a:r>
                        <a:rPr lang="en-GB" sz="2000" b="0" i="0" baseline="0" dirty="0" smtClean="0">
                          <a:solidFill>
                            <a:srgbClr val="000000"/>
                          </a:solidFill>
                          <a:effectLst/>
                          <a:latin typeface="TimesNewRomanPSMT"/>
                        </a:rPr>
                        <a:t> </a:t>
                      </a:r>
                      <a:r>
                        <a:rPr lang="en-GB" sz="2000" b="0" i="0" dirty="0" smtClean="0">
                          <a:solidFill>
                            <a:srgbClr val="000000"/>
                          </a:solidFill>
                          <a:effectLst/>
                          <a:latin typeface="TimesNewRomanPSMT"/>
                        </a:rPr>
                        <a:t>they </a:t>
                      </a:r>
                      <a:r>
                        <a:rPr lang="en-GB" sz="2000" b="0" i="0" dirty="0">
                          <a:solidFill>
                            <a:srgbClr val="000000"/>
                          </a:solidFill>
                          <a:effectLst/>
                          <a:latin typeface="TimesNewRomanPSMT"/>
                        </a:rPr>
                        <a:t>are displayed on a </a:t>
                      </a:r>
                      <a:r>
                        <a:rPr lang="en-GB" sz="2000" b="0" i="0" dirty="0" smtClean="0">
                          <a:solidFill>
                            <a:srgbClr val="000000"/>
                          </a:solidFill>
                          <a:effectLst/>
                          <a:latin typeface="TimesNewRomanPSMT"/>
                        </a:rPr>
                        <a:t>media</a:t>
                      </a:r>
                      <a:r>
                        <a:rPr lang="en-GB" sz="2000" b="0" i="0" baseline="0" dirty="0" smtClean="0">
                          <a:solidFill>
                            <a:srgbClr val="000000"/>
                          </a:solidFill>
                          <a:effectLst/>
                          <a:latin typeface="TimesNewRomanPSMT"/>
                        </a:rPr>
                        <a:t> </a:t>
                      </a:r>
                      <a:r>
                        <a:rPr lang="en-GB" sz="2000" b="0" i="0" dirty="0" smtClean="0">
                          <a:solidFill>
                            <a:srgbClr val="000000"/>
                          </a:solidFill>
                          <a:effectLst/>
                          <a:latin typeface="TimesNewRomanPSMT"/>
                        </a:rPr>
                        <a:t>player,</a:t>
                      </a:r>
                      <a:r>
                        <a:rPr lang="en-GB" sz="2000" b="0" i="0" baseline="0" dirty="0" smtClean="0">
                          <a:solidFill>
                            <a:srgbClr val="000000"/>
                          </a:solidFill>
                          <a:effectLst/>
                          <a:latin typeface="TimesNewRomanPSMT"/>
                        </a:rPr>
                        <a:t> </a:t>
                      </a:r>
                      <a:r>
                        <a:rPr lang="en-GB" sz="2000" b="0" i="0" dirty="0" smtClean="0">
                          <a:solidFill>
                            <a:srgbClr val="000000"/>
                          </a:solidFill>
                          <a:effectLst/>
                          <a:latin typeface="TimesNewRomanPSMT"/>
                        </a:rPr>
                        <a:t>separating </a:t>
                      </a:r>
                      <a:r>
                        <a:rPr lang="en-GB" sz="2000" b="0" i="0" dirty="0">
                          <a:solidFill>
                            <a:srgbClr val="000000"/>
                          </a:solidFill>
                          <a:effectLst/>
                          <a:latin typeface="TimesNewRomanPSMT"/>
                        </a:rPr>
                        <a:t>the </a:t>
                      </a:r>
                      <a:r>
                        <a:rPr lang="en-GB" sz="2000" b="0" i="0" dirty="0" smtClean="0">
                          <a:solidFill>
                            <a:srgbClr val="000000"/>
                          </a:solidFill>
                          <a:effectLst/>
                          <a:latin typeface="TimesNewRomanPSMT"/>
                        </a:rPr>
                        <a:t>numbers</a:t>
                      </a:r>
                      <a:r>
                        <a:rPr lang="en-GB" sz="2000" b="0" i="0" baseline="0" dirty="0" smtClean="0">
                          <a:solidFill>
                            <a:srgbClr val="000000"/>
                          </a:solidFill>
                          <a:effectLst/>
                          <a:latin typeface="TimesNewRomanPSMT"/>
                        </a:rPr>
                        <a:t> </a:t>
                      </a:r>
                      <a:r>
                        <a:rPr lang="en-GB" sz="2000" b="0" i="0" dirty="0" smtClean="0">
                          <a:solidFill>
                            <a:srgbClr val="000000"/>
                          </a:solidFill>
                          <a:effectLst/>
                          <a:latin typeface="TimesNewRomanPSMT"/>
                        </a:rPr>
                        <a:t>with </a:t>
                      </a:r>
                      <a:r>
                        <a:rPr lang="en-GB" sz="2000" b="0" i="0" dirty="0">
                          <a:solidFill>
                            <a:srgbClr val="000000"/>
                          </a:solidFill>
                          <a:effectLst/>
                          <a:latin typeface="TimesNewRomanPSMT"/>
                        </a:rPr>
                        <a:t>colons.</a:t>
                      </a:r>
                      <a:endParaRPr lang="en-GB" sz="3200" dirty="0">
                        <a:effectLst/>
                      </a:endParaRPr>
                    </a:p>
                  </a:txBody>
                  <a:tcPr anchor="ctr"/>
                </a:tc>
                <a:tc>
                  <a:txBody>
                    <a:bodyPr/>
                    <a:lstStyle/>
                    <a:p>
                      <a:r>
                        <a:rPr lang="en-GB" sz="2000" b="0" i="0" dirty="0">
                          <a:solidFill>
                            <a:srgbClr val="000000"/>
                          </a:solidFill>
                          <a:effectLst/>
                          <a:latin typeface="TimesNewRomanPSMT"/>
                        </a:rPr>
                        <a:t>(“Buffy” 00:03:16-17)</a:t>
                      </a:r>
                      <a:endParaRPr lang="en-GB" sz="3200" dirty="0">
                        <a:effectLst/>
                      </a:endParaRPr>
                    </a:p>
                  </a:txBody>
                  <a:tcPr anchor="ctr"/>
                </a:tc>
                <a:tc>
                  <a:txBody>
                    <a:bodyPr/>
                    <a:lstStyle/>
                    <a:p>
                      <a:r>
                        <a:rPr lang="en-GB" sz="2000" b="0" i="0" dirty="0">
                          <a:solidFill>
                            <a:srgbClr val="000000"/>
                          </a:solidFill>
                          <a:effectLst/>
                          <a:latin typeface="TimesNewRomanPSMT"/>
                        </a:rPr>
                        <a:t>In </a:t>
                      </a:r>
                      <a:r>
                        <a:rPr lang="en-GB" sz="2000" b="0" i="1" dirty="0">
                          <a:solidFill>
                            <a:srgbClr val="000000"/>
                          </a:solidFill>
                          <a:effectLst/>
                          <a:latin typeface="TimesNewRomanPS-ItalicMT"/>
                        </a:rPr>
                        <a:t>Buffy the </a:t>
                      </a:r>
                      <a:r>
                        <a:rPr lang="en-GB" sz="2000" b="0" i="1" dirty="0" smtClean="0">
                          <a:solidFill>
                            <a:srgbClr val="000000"/>
                          </a:solidFill>
                          <a:effectLst/>
                          <a:latin typeface="TimesNewRomanPS-ItalicMT"/>
                        </a:rPr>
                        <a:t>Vampire</a:t>
                      </a:r>
                      <a:r>
                        <a:rPr lang="en-GB" sz="2000" b="0" i="1" baseline="0" dirty="0" smtClean="0">
                          <a:solidFill>
                            <a:srgbClr val="000000"/>
                          </a:solidFill>
                          <a:effectLst/>
                          <a:latin typeface="TimesNewRomanPS-ItalicMT"/>
                        </a:rPr>
                        <a:t> </a:t>
                      </a:r>
                      <a:r>
                        <a:rPr lang="en-GB" sz="2000" b="0" i="1" dirty="0" smtClean="0">
                          <a:solidFill>
                            <a:srgbClr val="000000"/>
                          </a:solidFill>
                          <a:effectLst/>
                          <a:latin typeface="TimesNewRomanPS-ItalicMT"/>
                        </a:rPr>
                        <a:t>Slayer</a:t>
                      </a:r>
                      <a:r>
                        <a:rPr lang="en-GB" sz="2000" b="0" i="0" dirty="0">
                          <a:solidFill>
                            <a:srgbClr val="000000"/>
                          </a:solidFill>
                          <a:effectLst/>
                          <a:latin typeface="TimesNewRomanPSMT"/>
                        </a:rPr>
                        <a:t>, Buffy is </a:t>
                      </a:r>
                      <a:r>
                        <a:rPr lang="en-GB" sz="2000" b="0" i="0" dirty="0" smtClean="0">
                          <a:solidFill>
                            <a:srgbClr val="000000"/>
                          </a:solidFill>
                          <a:effectLst/>
                          <a:latin typeface="TimesNewRomanPSMT"/>
                        </a:rPr>
                        <a:t>running</a:t>
                      </a:r>
                      <a:r>
                        <a:rPr lang="en-GB" sz="2000" b="0" i="0" baseline="0" dirty="0" smtClean="0">
                          <a:solidFill>
                            <a:srgbClr val="000000"/>
                          </a:solidFill>
                          <a:effectLst/>
                          <a:latin typeface="TimesNewRomanPSMT"/>
                        </a:rPr>
                        <a:t> </a:t>
                      </a:r>
                      <a:r>
                        <a:rPr lang="en-GB" sz="2000" b="0" i="0" dirty="0" smtClean="0">
                          <a:solidFill>
                            <a:srgbClr val="000000"/>
                          </a:solidFill>
                          <a:effectLst/>
                          <a:latin typeface="TimesNewRomanPSMT"/>
                        </a:rPr>
                        <a:t>up </a:t>
                      </a:r>
                      <a:r>
                        <a:rPr lang="en-GB" sz="2000" b="0" i="0" dirty="0">
                          <a:solidFill>
                            <a:srgbClr val="000000"/>
                          </a:solidFill>
                          <a:effectLst/>
                          <a:latin typeface="TimesNewRomanPSMT"/>
                        </a:rPr>
                        <a:t>to her best friend </a:t>
                      </a:r>
                      <a:r>
                        <a:rPr lang="en-GB" sz="2000" b="0" i="0" dirty="0" smtClean="0">
                          <a:solidFill>
                            <a:srgbClr val="000000"/>
                          </a:solidFill>
                          <a:effectLst/>
                          <a:latin typeface="TimesNewRomanPSMT"/>
                        </a:rPr>
                        <a:t>and</a:t>
                      </a:r>
                      <a:r>
                        <a:rPr lang="en-GB" sz="2000" b="0" i="0" baseline="0" dirty="0" smtClean="0">
                          <a:solidFill>
                            <a:srgbClr val="000000"/>
                          </a:solidFill>
                          <a:effectLst/>
                          <a:latin typeface="TimesNewRomanPSMT"/>
                        </a:rPr>
                        <a:t> </a:t>
                      </a:r>
                      <a:r>
                        <a:rPr lang="en-GB" sz="2000" b="0" i="0" dirty="0" smtClean="0">
                          <a:solidFill>
                            <a:srgbClr val="000000"/>
                          </a:solidFill>
                          <a:effectLst/>
                          <a:latin typeface="TimesNewRomanPSMT"/>
                        </a:rPr>
                        <a:t>says</a:t>
                      </a:r>
                      <a:r>
                        <a:rPr lang="en-GB" sz="2000" b="0" i="0" dirty="0">
                          <a:solidFill>
                            <a:srgbClr val="000000"/>
                          </a:solidFill>
                          <a:effectLst/>
                          <a:latin typeface="TimesNewRomanPSMT"/>
                        </a:rPr>
                        <a:t>, “…” (00:03:16-17).</a:t>
                      </a:r>
                      <a:endParaRPr lang="en-GB" sz="3200" dirty="0">
                        <a:effectLst/>
                      </a:endParaRPr>
                    </a:p>
                  </a:txBody>
                  <a:tcPr anchor="ctr"/>
                </a:tc>
              </a:tr>
            </a:tbl>
          </a:graphicData>
        </a:graphic>
      </p:graphicFrame>
    </p:spTree>
    <p:extLst>
      <p:ext uri="{BB962C8B-B14F-4D97-AF65-F5344CB8AC3E}">
        <p14:creationId xmlns:p14="http://schemas.microsoft.com/office/powerpoint/2010/main" val="2584389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81361623"/>
              </p:ext>
            </p:extLst>
          </p:nvPr>
        </p:nvGraphicFramePr>
        <p:xfrm>
          <a:off x="0" y="1"/>
          <a:ext cx="12192000" cy="6827450"/>
        </p:xfrm>
        <a:graphic>
          <a:graphicData uri="http://schemas.openxmlformats.org/drawingml/2006/table">
            <a:tbl>
              <a:tblPr firstRow="1" bandRow="1">
                <a:tableStyleId>{5C22544A-7EE6-4342-B048-85BDC9FD1C3A}</a:tableStyleId>
              </a:tblPr>
              <a:tblGrid>
                <a:gridCol w="4725879"/>
                <a:gridCol w="3402122"/>
                <a:gridCol w="4063999"/>
              </a:tblGrid>
              <a:tr h="748184">
                <a:tc>
                  <a:txBody>
                    <a:bodyPr/>
                    <a:lstStyle/>
                    <a:p>
                      <a:r>
                        <a:rPr lang="en-GB" sz="2400" b="1" i="0" dirty="0">
                          <a:solidFill>
                            <a:schemeClr val="tx1"/>
                          </a:solidFill>
                          <a:effectLst/>
                          <a:latin typeface="TimesNewRomanPS-BoldMT"/>
                        </a:rPr>
                        <a:t>Instructions </a:t>
                      </a:r>
                      <a:endParaRPr lang="en-GB" sz="3600" dirty="0">
                        <a:solidFill>
                          <a:schemeClr val="tx1"/>
                        </a:solidFill>
                        <a:effectLst/>
                      </a:endParaRPr>
                    </a:p>
                  </a:txBody>
                  <a:tcPr anchor="ctr"/>
                </a:tc>
                <a:tc>
                  <a:txBody>
                    <a:bodyPr/>
                    <a:lstStyle/>
                    <a:p>
                      <a:r>
                        <a:rPr lang="en-GB" sz="2000" b="1" i="0" dirty="0">
                          <a:solidFill>
                            <a:schemeClr val="tx1"/>
                          </a:solidFill>
                          <a:effectLst/>
                          <a:latin typeface="TimesNewRomanPS-BoldMT"/>
                        </a:rPr>
                        <a:t>Parenthetical </a:t>
                      </a:r>
                      <a:r>
                        <a:rPr lang="en-GB" sz="2000" b="1" i="0" dirty="0" smtClean="0">
                          <a:solidFill>
                            <a:schemeClr val="tx1"/>
                          </a:solidFill>
                          <a:effectLst/>
                          <a:latin typeface="TimesNewRomanPS-BoldMT"/>
                        </a:rPr>
                        <a:t>Citation</a:t>
                      </a:r>
                      <a:r>
                        <a:rPr lang="en-GB" sz="2000" b="1" i="0" baseline="0" dirty="0" smtClean="0">
                          <a:solidFill>
                            <a:schemeClr val="tx1"/>
                          </a:solidFill>
                          <a:effectLst/>
                          <a:latin typeface="TimesNewRomanPS-BoldMT"/>
                        </a:rPr>
                        <a:t> </a:t>
                      </a:r>
                      <a:r>
                        <a:rPr lang="en-GB" sz="2000" b="1" i="0" dirty="0" smtClean="0">
                          <a:solidFill>
                            <a:schemeClr val="tx1"/>
                          </a:solidFill>
                          <a:effectLst/>
                          <a:latin typeface="TimesNewRomanPS-BoldMT"/>
                        </a:rPr>
                        <a:t>Example</a:t>
                      </a:r>
                      <a:endParaRPr lang="en-GB" sz="3200" dirty="0">
                        <a:solidFill>
                          <a:schemeClr val="tx1"/>
                        </a:solidFill>
                        <a:effectLst/>
                      </a:endParaRPr>
                    </a:p>
                  </a:txBody>
                  <a:tcPr anchor="ctr"/>
                </a:tc>
                <a:tc>
                  <a:txBody>
                    <a:bodyPr/>
                    <a:lstStyle/>
                    <a:p>
                      <a:r>
                        <a:rPr lang="en-GB" sz="2000" b="1" i="0" dirty="0">
                          <a:solidFill>
                            <a:schemeClr val="tx1"/>
                          </a:solidFill>
                          <a:effectLst/>
                          <a:latin typeface="TimesNewRomanPS-BoldMT"/>
                        </a:rPr>
                        <a:t>Narrative </a:t>
                      </a:r>
                      <a:r>
                        <a:rPr lang="en-GB" sz="2000" b="1" i="0" dirty="0" smtClean="0">
                          <a:solidFill>
                            <a:schemeClr val="tx1"/>
                          </a:solidFill>
                          <a:effectLst/>
                          <a:latin typeface="TimesNewRomanPS-BoldMT"/>
                        </a:rPr>
                        <a:t>Citation</a:t>
                      </a:r>
                      <a:r>
                        <a:rPr lang="en-GB" sz="2000" b="1" i="0" baseline="0" dirty="0" smtClean="0">
                          <a:solidFill>
                            <a:schemeClr val="tx1"/>
                          </a:solidFill>
                          <a:effectLst/>
                          <a:latin typeface="TimesNewRomanPS-BoldMT"/>
                        </a:rPr>
                        <a:t> </a:t>
                      </a:r>
                      <a:r>
                        <a:rPr lang="en-GB" sz="2000" b="1" i="0" dirty="0" smtClean="0">
                          <a:solidFill>
                            <a:schemeClr val="tx1"/>
                          </a:solidFill>
                          <a:effectLst/>
                          <a:latin typeface="TimesNewRomanPS-BoldMT"/>
                        </a:rPr>
                        <a:t>Example</a:t>
                      </a:r>
                      <a:endParaRPr lang="en-GB" sz="3200" dirty="0">
                        <a:solidFill>
                          <a:schemeClr val="tx1"/>
                        </a:solidFill>
                        <a:effectLst/>
                      </a:endParaRPr>
                    </a:p>
                  </a:txBody>
                  <a:tcPr anchor="ctr"/>
                </a:tc>
              </a:tr>
              <a:tr h="3249179">
                <a:tc>
                  <a:txBody>
                    <a:bodyPr/>
                    <a:lstStyle/>
                    <a:p>
                      <a:r>
                        <a:rPr lang="en-GB" sz="2000" b="0" i="0" dirty="0">
                          <a:solidFill>
                            <a:srgbClr val="000000"/>
                          </a:solidFill>
                          <a:effectLst/>
                          <a:latin typeface="TimesNewRomanPSMT"/>
                        </a:rPr>
                        <a:t>To cite the </a:t>
                      </a:r>
                      <a:r>
                        <a:rPr lang="en-GB" sz="2000" b="1" i="0" dirty="0">
                          <a:solidFill>
                            <a:srgbClr val="000000"/>
                          </a:solidFill>
                          <a:effectLst/>
                          <a:latin typeface="TimesNewRomanPS-BoldMT"/>
                        </a:rPr>
                        <a:t>U.S. </a:t>
                      </a:r>
                      <a:r>
                        <a:rPr lang="en-GB" sz="2000" b="1" i="0" dirty="0" smtClean="0">
                          <a:solidFill>
                            <a:srgbClr val="000000"/>
                          </a:solidFill>
                          <a:effectLst/>
                          <a:latin typeface="TimesNewRomanPS-BoldMT"/>
                        </a:rPr>
                        <a:t>Constitution</a:t>
                      </a:r>
                      <a:r>
                        <a:rPr lang="en-GB" sz="2000" b="0" i="0" dirty="0" smtClean="0">
                          <a:solidFill>
                            <a:srgbClr val="000000"/>
                          </a:solidFill>
                          <a:effectLst/>
                          <a:latin typeface="TimesNewRomanPSMT"/>
                        </a:rPr>
                        <a:t>,</a:t>
                      </a:r>
                      <a:r>
                        <a:rPr lang="en-GB" sz="2000" b="0" i="0" baseline="0" dirty="0" smtClean="0">
                          <a:solidFill>
                            <a:srgbClr val="000000"/>
                          </a:solidFill>
                          <a:effectLst/>
                          <a:latin typeface="TimesNewRomanPSMT"/>
                        </a:rPr>
                        <a:t> </a:t>
                      </a:r>
                      <a:r>
                        <a:rPr lang="en-GB" sz="2000" b="0" i="0" dirty="0" smtClean="0">
                          <a:solidFill>
                            <a:srgbClr val="000000"/>
                          </a:solidFill>
                          <a:effectLst/>
                          <a:latin typeface="TimesNewRomanPSMT"/>
                        </a:rPr>
                        <a:t>abbreviate </a:t>
                      </a:r>
                      <a:r>
                        <a:rPr lang="en-GB" sz="2000" b="0" i="0" dirty="0">
                          <a:solidFill>
                            <a:srgbClr val="000000"/>
                          </a:solidFill>
                          <a:effectLst/>
                          <a:latin typeface="TimesNewRomanPSMT"/>
                        </a:rPr>
                        <a:t>the titles and </a:t>
                      </a:r>
                      <a:r>
                        <a:rPr lang="en-GB" sz="2000" b="0" i="0" dirty="0" smtClean="0">
                          <a:solidFill>
                            <a:srgbClr val="000000"/>
                          </a:solidFill>
                          <a:effectLst/>
                          <a:latin typeface="TimesNewRomanPSMT"/>
                        </a:rPr>
                        <a:t>the</a:t>
                      </a:r>
                      <a:r>
                        <a:rPr lang="en-GB" sz="2000" b="0" i="0" baseline="0" dirty="0" smtClean="0">
                          <a:solidFill>
                            <a:srgbClr val="000000"/>
                          </a:solidFill>
                          <a:effectLst/>
                          <a:latin typeface="TimesNewRomanPSMT"/>
                        </a:rPr>
                        <a:t> </a:t>
                      </a:r>
                      <a:r>
                        <a:rPr lang="en-GB" sz="2000" b="0" i="0" dirty="0" smtClean="0">
                          <a:solidFill>
                            <a:srgbClr val="000000"/>
                          </a:solidFill>
                          <a:effectLst/>
                          <a:latin typeface="TimesNewRomanPSMT"/>
                        </a:rPr>
                        <a:t>works </a:t>
                      </a:r>
                      <a:r>
                        <a:rPr lang="en-GB" sz="2000" b="0" i="0" dirty="0">
                          <a:solidFill>
                            <a:srgbClr val="000000"/>
                          </a:solidFill>
                          <a:effectLst/>
                          <a:latin typeface="TimesNewRomanPSMT"/>
                        </a:rPr>
                        <a:t>are cited by sections. It </a:t>
                      </a:r>
                      <a:r>
                        <a:rPr lang="en-GB" sz="2000" b="0" i="0" dirty="0" smtClean="0">
                          <a:solidFill>
                            <a:srgbClr val="000000"/>
                          </a:solidFill>
                          <a:effectLst/>
                          <a:latin typeface="TimesNewRomanPSMT"/>
                        </a:rPr>
                        <a:t>is</a:t>
                      </a:r>
                      <a:r>
                        <a:rPr lang="en-GB" sz="2000" b="0" i="0" baseline="0" dirty="0" smtClean="0">
                          <a:solidFill>
                            <a:srgbClr val="000000"/>
                          </a:solidFill>
                          <a:effectLst/>
                          <a:latin typeface="TimesNewRomanPSMT"/>
                        </a:rPr>
                        <a:t> </a:t>
                      </a:r>
                      <a:r>
                        <a:rPr lang="en-GB" sz="2000" b="0" i="0" dirty="0" smtClean="0">
                          <a:solidFill>
                            <a:srgbClr val="000000"/>
                          </a:solidFill>
                          <a:effectLst/>
                          <a:latin typeface="TimesNewRomanPSMT"/>
                        </a:rPr>
                        <a:t>recommended </a:t>
                      </a:r>
                      <a:r>
                        <a:rPr lang="en-GB" sz="2000" b="0" i="0" dirty="0">
                          <a:solidFill>
                            <a:srgbClr val="000000"/>
                          </a:solidFill>
                          <a:effectLst/>
                          <a:latin typeface="TimesNewRomanPSMT"/>
                        </a:rPr>
                        <a:t>to reference </a:t>
                      </a:r>
                      <a:r>
                        <a:rPr lang="en-GB" sz="2000" b="0" i="0" dirty="0" smtClean="0">
                          <a:solidFill>
                            <a:srgbClr val="000000"/>
                          </a:solidFill>
                          <a:effectLst/>
                          <a:latin typeface="TimesNewRomanPSMT"/>
                        </a:rPr>
                        <a:t>the</a:t>
                      </a:r>
                      <a:r>
                        <a:rPr lang="en-GB" sz="2000" b="0" i="0" baseline="0" dirty="0" smtClean="0">
                          <a:solidFill>
                            <a:srgbClr val="000000"/>
                          </a:solidFill>
                          <a:effectLst/>
                          <a:latin typeface="TimesNewRomanPSMT"/>
                        </a:rPr>
                        <a:t> </a:t>
                      </a:r>
                      <a:r>
                        <a:rPr lang="en-GB" sz="2000" b="0" i="0" dirty="0" smtClean="0">
                          <a:solidFill>
                            <a:srgbClr val="000000"/>
                          </a:solidFill>
                          <a:effectLst/>
                          <a:latin typeface="TimesNewRomanPSMT"/>
                        </a:rPr>
                        <a:t>Constitution </a:t>
                      </a:r>
                      <a:r>
                        <a:rPr lang="en-GB" sz="2000" b="0" i="0" dirty="0">
                          <a:solidFill>
                            <a:srgbClr val="000000"/>
                          </a:solidFill>
                          <a:effectLst/>
                          <a:latin typeface="TimesNewRomanPSMT"/>
                        </a:rPr>
                        <a:t>in the </a:t>
                      </a:r>
                      <a:r>
                        <a:rPr lang="en-GB" sz="2000" b="0" i="0" dirty="0" smtClean="0">
                          <a:solidFill>
                            <a:srgbClr val="000000"/>
                          </a:solidFill>
                          <a:effectLst/>
                          <a:latin typeface="TimesNewRomanPSMT"/>
                        </a:rPr>
                        <a:t>sentence</a:t>
                      </a:r>
                      <a:r>
                        <a:rPr lang="en-GB" sz="2000" b="0" i="0" baseline="0" dirty="0" smtClean="0">
                          <a:solidFill>
                            <a:srgbClr val="000000"/>
                          </a:solidFill>
                          <a:effectLst/>
                          <a:latin typeface="TimesNewRomanPSMT"/>
                        </a:rPr>
                        <a:t> </a:t>
                      </a:r>
                      <a:r>
                        <a:rPr lang="en-GB" sz="2000" b="0" i="0" dirty="0" smtClean="0">
                          <a:solidFill>
                            <a:srgbClr val="000000"/>
                          </a:solidFill>
                          <a:effectLst/>
                          <a:latin typeface="TimesNewRomanPSMT"/>
                        </a:rPr>
                        <a:t>itself </a:t>
                      </a:r>
                      <a:r>
                        <a:rPr lang="en-GB" sz="2000" b="0" i="0" dirty="0">
                          <a:solidFill>
                            <a:srgbClr val="000000"/>
                          </a:solidFill>
                          <a:effectLst/>
                          <a:latin typeface="TimesNewRomanPSMT"/>
                        </a:rPr>
                        <a:t>and only provide the</a:t>
                      </a:r>
                      <a:br>
                        <a:rPr lang="en-GB" sz="2000" b="0" i="0" dirty="0">
                          <a:solidFill>
                            <a:srgbClr val="000000"/>
                          </a:solidFill>
                          <a:effectLst/>
                          <a:latin typeface="TimesNewRomanPSMT"/>
                        </a:rPr>
                      </a:br>
                      <a:r>
                        <a:rPr lang="en-GB" sz="2000" b="0" i="0" dirty="0">
                          <a:solidFill>
                            <a:srgbClr val="000000"/>
                          </a:solidFill>
                          <a:effectLst/>
                          <a:latin typeface="TimesNewRomanPSMT"/>
                        </a:rPr>
                        <a:t>amendment and section </a:t>
                      </a:r>
                      <a:r>
                        <a:rPr lang="en-GB" sz="2000" b="0" i="0" dirty="0" smtClean="0">
                          <a:solidFill>
                            <a:srgbClr val="000000"/>
                          </a:solidFill>
                          <a:effectLst/>
                          <a:latin typeface="TimesNewRomanPSMT"/>
                        </a:rPr>
                        <a:t>number</a:t>
                      </a:r>
                      <a:r>
                        <a:rPr lang="en-GB" sz="2000" b="0" i="0" baseline="0" dirty="0" smtClean="0">
                          <a:solidFill>
                            <a:srgbClr val="000000"/>
                          </a:solidFill>
                          <a:effectLst/>
                          <a:latin typeface="TimesNewRomanPSMT"/>
                        </a:rPr>
                        <a:t> </a:t>
                      </a:r>
                      <a:r>
                        <a:rPr lang="en-GB" sz="2000" b="0" i="0" dirty="0" smtClean="0">
                          <a:solidFill>
                            <a:srgbClr val="000000"/>
                          </a:solidFill>
                          <a:effectLst/>
                          <a:latin typeface="TimesNewRomanPSMT"/>
                        </a:rPr>
                        <a:t>in </a:t>
                      </a:r>
                      <a:r>
                        <a:rPr lang="en-GB" sz="2000" b="0" i="0" dirty="0">
                          <a:solidFill>
                            <a:srgbClr val="000000"/>
                          </a:solidFill>
                          <a:effectLst/>
                          <a:latin typeface="TimesNewRomanPSMT"/>
                        </a:rPr>
                        <a:t>the parenthetical citation </a:t>
                      </a:r>
                      <a:r>
                        <a:rPr lang="en-GB" sz="2000" b="0" i="0" dirty="0" smtClean="0">
                          <a:solidFill>
                            <a:srgbClr val="000000"/>
                          </a:solidFill>
                          <a:effectLst/>
                          <a:latin typeface="TimesNewRomanPSMT"/>
                        </a:rPr>
                        <a:t>at</a:t>
                      </a:r>
                      <a:r>
                        <a:rPr lang="en-GB" sz="2000" b="0" i="0" baseline="0" dirty="0" smtClean="0">
                          <a:solidFill>
                            <a:srgbClr val="000000"/>
                          </a:solidFill>
                          <a:effectLst/>
                          <a:latin typeface="TimesNewRomanPSMT"/>
                        </a:rPr>
                        <a:t> </a:t>
                      </a:r>
                      <a:r>
                        <a:rPr lang="en-GB" sz="2000" b="0" i="0" dirty="0" smtClean="0">
                          <a:solidFill>
                            <a:srgbClr val="000000"/>
                          </a:solidFill>
                          <a:effectLst/>
                          <a:latin typeface="TimesNewRomanPSMT"/>
                        </a:rPr>
                        <a:t>the </a:t>
                      </a:r>
                      <a:r>
                        <a:rPr lang="en-GB" sz="2000" b="0" i="0" dirty="0">
                          <a:solidFill>
                            <a:srgbClr val="000000"/>
                          </a:solidFill>
                          <a:effectLst/>
                          <a:latin typeface="TimesNewRomanPSMT"/>
                        </a:rPr>
                        <a:t>end of the sentence.</a:t>
                      </a:r>
                      <a:endParaRPr lang="en-GB" sz="3200" dirty="0">
                        <a:effectLst/>
                      </a:endParaRPr>
                    </a:p>
                  </a:txBody>
                  <a:tcPr anchor="ctr"/>
                </a:tc>
                <a:tc>
                  <a:txBody>
                    <a:bodyPr/>
                    <a:lstStyle/>
                    <a:p>
                      <a:r>
                        <a:rPr lang="en-GB" sz="2000" b="0" i="0" dirty="0">
                          <a:solidFill>
                            <a:srgbClr val="000000"/>
                          </a:solidFill>
                          <a:effectLst/>
                          <a:latin typeface="TimesNewRomanPSMT"/>
                        </a:rPr>
                        <a:t>(</a:t>
                      </a:r>
                      <a:r>
                        <a:rPr lang="en-GB" sz="2000" b="0" i="1" dirty="0">
                          <a:solidFill>
                            <a:srgbClr val="000000"/>
                          </a:solidFill>
                          <a:effectLst/>
                          <a:latin typeface="TimesNewRomanPS-ItalicMT"/>
                        </a:rPr>
                        <a:t>U.S. Constitution</a:t>
                      </a:r>
                      <a:r>
                        <a:rPr lang="en-GB" sz="2000" b="0" i="0" dirty="0">
                          <a:solidFill>
                            <a:srgbClr val="000000"/>
                          </a:solidFill>
                          <a:effectLst/>
                          <a:latin typeface="TimesNewRomanPSMT"/>
                        </a:rPr>
                        <a:t>, amend. </a:t>
                      </a:r>
                      <a:r>
                        <a:rPr lang="en-GB" sz="2000" b="0" i="0" dirty="0" smtClean="0">
                          <a:solidFill>
                            <a:srgbClr val="000000"/>
                          </a:solidFill>
                          <a:effectLst/>
                          <a:latin typeface="TimesNewRomanPSMT"/>
                        </a:rPr>
                        <a:t>12,</a:t>
                      </a:r>
                      <a:r>
                        <a:rPr lang="en-GB" sz="2000" b="0" i="0" baseline="0" dirty="0" smtClean="0">
                          <a:solidFill>
                            <a:srgbClr val="000000"/>
                          </a:solidFill>
                          <a:effectLst/>
                          <a:latin typeface="TimesNewRomanPSMT"/>
                        </a:rPr>
                        <a:t> </a:t>
                      </a:r>
                      <a:r>
                        <a:rPr lang="en-GB" sz="2000" b="0" i="0" dirty="0" smtClean="0">
                          <a:solidFill>
                            <a:srgbClr val="000000"/>
                          </a:solidFill>
                          <a:effectLst/>
                          <a:latin typeface="TimesNewRomanPSMT"/>
                        </a:rPr>
                        <a:t>sec</a:t>
                      </a:r>
                      <a:r>
                        <a:rPr lang="en-GB" sz="2000" b="0" i="0" dirty="0">
                          <a:solidFill>
                            <a:srgbClr val="000000"/>
                          </a:solidFill>
                          <a:effectLst/>
                          <a:latin typeface="TimesNewRomanPSMT"/>
                        </a:rPr>
                        <a:t>. 3)</a:t>
                      </a:r>
                      <a:endParaRPr lang="en-GB" sz="3200" dirty="0">
                        <a:effectLst/>
                      </a:endParaRPr>
                    </a:p>
                  </a:txBody>
                  <a:tcPr anchor="ctr"/>
                </a:tc>
                <a:tc>
                  <a:txBody>
                    <a:bodyPr/>
                    <a:lstStyle/>
                    <a:p>
                      <a:r>
                        <a:rPr lang="en-GB" sz="2000" b="0" i="0" dirty="0">
                          <a:solidFill>
                            <a:srgbClr val="000000"/>
                          </a:solidFill>
                          <a:effectLst/>
                          <a:latin typeface="TimesNewRomanPSMT"/>
                        </a:rPr>
                        <a:t>In the United </a:t>
                      </a:r>
                      <a:r>
                        <a:rPr lang="en-GB" sz="2000" b="0" i="0" dirty="0" smtClean="0">
                          <a:solidFill>
                            <a:srgbClr val="000000"/>
                          </a:solidFill>
                          <a:effectLst/>
                          <a:latin typeface="TimesNewRomanPSMT"/>
                        </a:rPr>
                        <a:t>States</a:t>
                      </a:r>
                      <a:r>
                        <a:rPr lang="en-GB" sz="2000" b="0" i="0" baseline="0" dirty="0" smtClean="0">
                          <a:solidFill>
                            <a:srgbClr val="000000"/>
                          </a:solidFill>
                          <a:effectLst/>
                          <a:latin typeface="TimesNewRomanPSMT"/>
                        </a:rPr>
                        <a:t> </a:t>
                      </a:r>
                      <a:r>
                        <a:rPr lang="en-GB" sz="2000" b="0" i="0" dirty="0" smtClean="0">
                          <a:solidFill>
                            <a:srgbClr val="000000"/>
                          </a:solidFill>
                          <a:effectLst/>
                          <a:latin typeface="TimesNewRomanPSMT"/>
                        </a:rPr>
                        <a:t>Constitution</a:t>
                      </a:r>
                      <a:r>
                        <a:rPr lang="en-GB" sz="2000" b="0" i="0" dirty="0">
                          <a:solidFill>
                            <a:srgbClr val="000000"/>
                          </a:solidFill>
                          <a:effectLst/>
                          <a:latin typeface="TimesNewRomanPSMT"/>
                        </a:rPr>
                        <a:t>, </a:t>
                      </a:r>
                      <a:r>
                        <a:rPr lang="en-GB" sz="2000" b="0" i="0" dirty="0" smtClean="0">
                          <a:solidFill>
                            <a:srgbClr val="000000"/>
                          </a:solidFill>
                          <a:effectLst/>
                          <a:latin typeface="TimesNewRomanPSMT"/>
                        </a:rPr>
                        <a:t>Amendment</a:t>
                      </a:r>
                      <a:r>
                        <a:rPr lang="en-GB" sz="2000" b="0" i="0" baseline="0" dirty="0" smtClean="0">
                          <a:solidFill>
                            <a:srgbClr val="000000"/>
                          </a:solidFill>
                          <a:effectLst/>
                          <a:latin typeface="TimesNewRomanPSMT"/>
                        </a:rPr>
                        <a:t> </a:t>
                      </a:r>
                      <a:r>
                        <a:rPr lang="en-GB" sz="2000" b="0" i="0" dirty="0" smtClean="0">
                          <a:solidFill>
                            <a:srgbClr val="000000"/>
                          </a:solidFill>
                          <a:effectLst/>
                          <a:latin typeface="TimesNewRomanPSMT"/>
                        </a:rPr>
                        <a:t>12</a:t>
                      </a:r>
                      <a:r>
                        <a:rPr lang="en-GB" sz="2000" b="0" i="0" dirty="0">
                          <a:solidFill>
                            <a:srgbClr val="000000"/>
                          </a:solidFill>
                          <a:effectLst/>
                          <a:latin typeface="TimesNewRomanPSMT"/>
                        </a:rPr>
                        <a:t>, section 3 says</a:t>
                      </a:r>
                      <a:r>
                        <a:rPr lang="en-GB" sz="2000" b="0" i="0" dirty="0" smtClean="0">
                          <a:solidFill>
                            <a:srgbClr val="000000"/>
                          </a:solidFill>
                          <a:effectLst/>
                          <a:latin typeface="TimesNewRomanPSMT"/>
                        </a:rPr>
                        <a:t>,</a:t>
                      </a:r>
                      <a:r>
                        <a:rPr lang="en-GB" sz="2000" b="0" i="0" baseline="0" dirty="0" smtClean="0">
                          <a:solidFill>
                            <a:srgbClr val="000000"/>
                          </a:solidFill>
                          <a:effectLst/>
                          <a:latin typeface="TimesNewRomanPSMT"/>
                        </a:rPr>
                        <a:t> </a:t>
                      </a:r>
                      <a:r>
                        <a:rPr lang="en-GB" sz="2000" b="0" i="0" dirty="0" smtClean="0">
                          <a:solidFill>
                            <a:srgbClr val="000000"/>
                          </a:solidFill>
                          <a:effectLst/>
                          <a:latin typeface="TimesNewRomanPSMT"/>
                        </a:rPr>
                        <a:t>“…”</a:t>
                      </a:r>
                      <a:endParaRPr lang="en-GB" sz="3200" dirty="0">
                        <a:effectLst/>
                      </a:endParaRPr>
                    </a:p>
                  </a:txBody>
                  <a:tcPr anchor="ctr"/>
                </a:tc>
              </a:tr>
              <a:tr h="2830087">
                <a:tc>
                  <a:txBody>
                    <a:bodyPr/>
                    <a:lstStyle/>
                    <a:p>
                      <a:r>
                        <a:rPr lang="en-GB" sz="2000" b="0" i="0" dirty="0">
                          <a:solidFill>
                            <a:srgbClr val="000000"/>
                          </a:solidFill>
                          <a:effectLst/>
                          <a:latin typeface="TimesNewRomanPSMT"/>
                        </a:rPr>
                        <a:t>When citing </a:t>
                      </a:r>
                      <a:r>
                        <a:rPr lang="en-GB" sz="2000" b="1" i="0" dirty="0">
                          <a:solidFill>
                            <a:srgbClr val="000000"/>
                          </a:solidFill>
                          <a:effectLst/>
                          <a:latin typeface="TimesNewRomanPS-BoldMT"/>
                        </a:rPr>
                        <a:t>scripture</a:t>
                      </a:r>
                      <a:r>
                        <a:rPr lang="en-GB" sz="2000" b="0" i="0" dirty="0">
                          <a:solidFill>
                            <a:srgbClr val="000000"/>
                          </a:solidFill>
                          <a:effectLst/>
                          <a:latin typeface="TimesNewRomanPSMT"/>
                        </a:rPr>
                        <a:t>, </a:t>
                      </a:r>
                      <a:r>
                        <a:rPr lang="en-GB" sz="2000" b="0" i="0" dirty="0" smtClean="0">
                          <a:solidFill>
                            <a:srgbClr val="000000"/>
                          </a:solidFill>
                          <a:effectLst/>
                          <a:latin typeface="TimesNewRomanPSMT"/>
                        </a:rPr>
                        <a:t>provide</a:t>
                      </a:r>
                      <a:r>
                        <a:rPr lang="en-GB" sz="2000" b="0" i="0" baseline="0" dirty="0" smtClean="0">
                          <a:solidFill>
                            <a:srgbClr val="000000"/>
                          </a:solidFill>
                          <a:effectLst/>
                          <a:latin typeface="TimesNewRomanPSMT"/>
                        </a:rPr>
                        <a:t> </a:t>
                      </a:r>
                      <a:r>
                        <a:rPr lang="en-GB" sz="2000" b="0" i="0" dirty="0" smtClean="0">
                          <a:solidFill>
                            <a:srgbClr val="000000"/>
                          </a:solidFill>
                          <a:effectLst/>
                          <a:latin typeface="TimesNewRomanPSMT"/>
                        </a:rPr>
                        <a:t>an </a:t>
                      </a:r>
                      <a:r>
                        <a:rPr lang="en-GB" sz="2000" b="0" i="0" dirty="0">
                          <a:solidFill>
                            <a:srgbClr val="000000"/>
                          </a:solidFill>
                          <a:effectLst/>
                          <a:latin typeface="TimesNewRomanPSMT"/>
                        </a:rPr>
                        <a:t>entry on the works-cited </a:t>
                      </a:r>
                      <a:r>
                        <a:rPr lang="en-GB" sz="2000" b="0" i="0" dirty="0" smtClean="0">
                          <a:solidFill>
                            <a:srgbClr val="000000"/>
                          </a:solidFill>
                          <a:effectLst/>
                          <a:latin typeface="TimesNewRomanPSMT"/>
                        </a:rPr>
                        <a:t>list</a:t>
                      </a:r>
                      <a:r>
                        <a:rPr lang="en-GB" sz="2000" b="0" i="0" baseline="0" dirty="0" smtClean="0">
                          <a:solidFill>
                            <a:srgbClr val="000000"/>
                          </a:solidFill>
                          <a:effectLst/>
                          <a:latin typeface="TimesNewRomanPSMT"/>
                        </a:rPr>
                        <a:t> </a:t>
                      </a:r>
                      <a:r>
                        <a:rPr lang="en-GB" sz="2000" b="0" i="0" dirty="0" smtClean="0">
                          <a:solidFill>
                            <a:srgbClr val="000000"/>
                          </a:solidFill>
                          <a:effectLst/>
                          <a:latin typeface="TimesNewRomanPSMT"/>
                        </a:rPr>
                        <a:t>for </a:t>
                      </a:r>
                      <a:r>
                        <a:rPr lang="en-GB" sz="2000" b="0" i="0" dirty="0">
                          <a:solidFill>
                            <a:srgbClr val="000000"/>
                          </a:solidFill>
                          <a:effectLst/>
                          <a:latin typeface="TimesNewRomanPSMT"/>
                        </a:rPr>
                        <a:t>the edition </a:t>
                      </a:r>
                      <a:r>
                        <a:rPr lang="en-GB" sz="2000" b="0" i="0" dirty="0" smtClean="0">
                          <a:solidFill>
                            <a:srgbClr val="000000"/>
                          </a:solidFill>
                          <a:effectLst/>
                          <a:latin typeface="TimesNewRomanPSMT"/>
                        </a:rPr>
                        <a:t>consulted.</a:t>
                      </a:r>
                      <a:r>
                        <a:rPr lang="en-GB" sz="2000" b="0" i="0" baseline="0" dirty="0" smtClean="0">
                          <a:solidFill>
                            <a:srgbClr val="000000"/>
                          </a:solidFill>
                          <a:effectLst/>
                          <a:latin typeface="TimesNewRomanPSMT"/>
                        </a:rPr>
                        <a:t> </a:t>
                      </a:r>
                      <a:r>
                        <a:rPr lang="en-GB" sz="2000" b="0" i="0" dirty="0" smtClean="0">
                          <a:solidFill>
                            <a:srgbClr val="000000"/>
                          </a:solidFill>
                          <a:effectLst/>
                          <a:latin typeface="TimesNewRomanPSMT"/>
                        </a:rPr>
                        <a:t>While </a:t>
                      </a:r>
                      <a:r>
                        <a:rPr lang="en-GB" sz="2000" b="0" i="0" dirty="0">
                          <a:solidFill>
                            <a:srgbClr val="000000"/>
                          </a:solidFill>
                          <a:effectLst/>
                          <a:latin typeface="TimesNewRomanPSMT"/>
                        </a:rPr>
                        <a:t>general terms like </a:t>
                      </a:r>
                      <a:r>
                        <a:rPr lang="en-GB" sz="2000" b="0" i="0" dirty="0" smtClean="0">
                          <a:solidFill>
                            <a:srgbClr val="000000"/>
                          </a:solidFill>
                          <a:effectLst/>
                          <a:latin typeface="TimesNewRomanPSMT"/>
                        </a:rPr>
                        <a:t>Bible,</a:t>
                      </a:r>
                      <a:r>
                        <a:rPr lang="en-GB" sz="2000" b="0" i="0" baseline="0" dirty="0" smtClean="0">
                          <a:solidFill>
                            <a:srgbClr val="000000"/>
                          </a:solidFill>
                          <a:effectLst/>
                          <a:latin typeface="TimesNewRomanPSMT"/>
                        </a:rPr>
                        <a:t> </a:t>
                      </a:r>
                      <a:r>
                        <a:rPr lang="en-GB" sz="2000" b="0" i="0" dirty="0" smtClean="0">
                          <a:solidFill>
                            <a:srgbClr val="000000"/>
                          </a:solidFill>
                          <a:effectLst/>
                          <a:latin typeface="TimesNewRomanPSMT"/>
                        </a:rPr>
                        <a:t>Talmud</a:t>
                      </a:r>
                      <a:r>
                        <a:rPr lang="en-GB" sz="2000" b="0" i="0" dirty="0">
                          <a:solidFill>
                            <a:srgbClr val="000000"/>
                          </a:solidFill>
                          <a:effectLst/>
                          <a:latin typeface="TimesNewRomanPSMT"/>
                        </a:rPr>
                        <a:t>, Koran, and Bhagavad</a:t>
                      </a:r>
                      <a:br>
                        <a:rPr lang="en-GB" sz="2000" b="0" i="0" dirty="0">
                          <a:solidFill>
                            <a:srgbClr val="000000"/>
                          </a:solidFill>
                          <a:effectLst/>
                          <a:latin typeface="TimesNewRomanPSMT"/>
                        </a:rPr>
                      </a:br>
                      <a:r>
                        <a:rPr lang="en-GB" sz="2000" b="0" i="0" dirty="0">
                          <a:solidFill>
                            <a:srgbClr val="000000"/>
                          </a:solidFill>
                          <a:effectLst/>
                          <a:latin typeface="TimesNewRomanPSMT"/>
                        </a:rPr>
                        <a:t>Gita are </a:t>
                      </a:r>
                      <a:r>
                        <a:rPr lang="en-GB" sz="2000" b="0" i="0" dirty="0" smtClean="0">
                          <a:solidFill>
                            <a:srgbClr val="000000"/>
                          </a:solidFill>
                          <a:effectLst/>
                          <a:latin typeface="TimesNewRomanPSMT"/>
                        </a:rPr>
                        <a:t>NOT</a:t>
                      </a:r>
                      <a:r>
                        <a:rPr lang="en-GB" sz="2000" b="0" i="0" baseline="0" dirty="0" smtClean="0">
                          <a:solidFill>
                            <a:srgbClr val="000000"/>
                          </a:solidFill>
                          <a:effectLst/>
                          <a:latin typeface="TimesNewRomanPSMT"/>
                        </a:rPr>
                        <a:t> </a:t>
                      </a:r>
                      <a:r>
                        <a:rPr lang="en-GB" sz="2000" b="0" i="0" dirty="0" smtClean="0">
                          <a:solidFill>
                            <a:srgbClr val="000000"/>
                          </a:solidFill>
                          <a:effectLst/>
                          <a:latin typeface="TimesNewRomanPSMT"/>
                        </a:rPr>
                        <a:t>italicized</a:t>
                      </a:r>
                      <a:r>
                        <a:rPr lang="en-GB" sz="2000" b="0" i="0" dirty="0">
                          <a:solidFill>
                            <a:srgbClr val="000000"/>
                          </a:solidFill>
                          <a:effectLst/>
                          <a:latin typeface="TimesNewRomanPSMT"/>
                        </a:rPr>
                        <a:t>, full and </a:t>
                      </a:r>
                      <a:r>
                        <a:rPr lang="en-GB" sz="2000" b="0" i="0" dirty="0" smtClean="0">
                          <a:solidFill>
                            <a:srgbClr val="000000"/>
                          </a:solidFill>
                          <a:effectLst/>
                          <a:latin typeface="TimesNewRomanPSMT"/>
                        </a:rPr>
                        <a:t>shortened</a:t>
                      </a:r>
                      <a:r>
                        <a:rPr lang="en-GB" sz="2000" b="0" i="0" baseline="0" dirty="0" smtClean="0">
                          <a:solidFill>
                            <a:srgbClr val="000000"/>
                          </a:solidFill>
                          <a:effectLst/>
                          <a:latin typeface="TimesNewRomanPSMT"/>
                        </a:rPr>
                        <a:t> </a:t>
                      </a:r>
                      <a:r>
                        <a:rPr lang="en-GB" sz="2000" b="0" i="0" dirty="0" smtClean="0">
                          <a:solidFill>
                            <a:srgbClr val="000000"/>
                          </a:solidFill>
                          <a:effectLst/>
                          <a:latin typeface="TimesNewRomanPSMT"/>
                        </a:rPr>
                        <a:t>titles </a:t>
                      </a:r>
                      <a:r>
                        <a:rPr lang="en-GB" sz="2000" b="0" i="0" dirty="0">
                          <a:solidFill>
                            <a:srgbClr val="000000"/>
                          </a:solidFill>
                          <a:effectLst/>
                          <a:latin typeface="TimesNewRomanPSMT"/>
                        </a:rPr>
                        <a:t>of specific versions are.</a:t>
                      </a:r>
                      <a:endParaRPr lang="en-GB" sz="3200" dirty="0">
                        <a:effectLst/>
                      </a:endParaRPr>
                    </a:p>
                  </a:txBody>
                  <a:tcPr anchor="ctr"/>
                </a:tc>
                <a:tc>
                  <a:txBody>
                    <a:bodyPr/>
                    <a:lstStyle/>
                    <a:p>
                      <a:r>
                        <a:rPr lang="en-GB" sz="2000" b="0" i="0" dirty="0">
                          <a:solidFill>
                            <a:srgbClr val="000000"/>
                          </a:solidFill>
                          <a:effectLst/>
                          <a:latin typeface="TimesNewRomanPSMT"/>
                        </a:rPr>
                        <a:t>(New King James, </a:t>
                      </a:r>
                      <a:r>
                        <a:rPr lang="en-GB" sz="2000" b="0" i="0" dirty="0" smtClean="0">
                          <a:solidFill>
                            <a:srgbClr val="000000"/>
                          </a:solidFill>
                          <a:effectLst/>
                          <a:latin typeface="TimesNewRomanPSMT"/>
                        </a:rPr>
                        <a:t>Psalm</a:t>
                      </a:r>
                      <a:r>
                        <a:rPr lang="en-GB" sz="2000" b="0" i="0" baseline="0" dirty="0" smtClean="0">
                          <a:solidFill>
                            <a:srgbClr val="000000"/>
                          </a:solidFill>
                          <a:effectLst/>
                          <a:latin typeface="TimesNewRomanPSMT"/>
                        </a:rPr>
                        <a:t> </a:t>
                      </a:r>
                      <a:r>
                        <a:rPr lang="en-GB" sz="2000" b="0" i="0" dirty="0" smtClean="0">
                          <a:solidFill>
                            <a:srgbClr val="000000"/>
                          </a:solidFill>
                          <a:effectLst/>
                          <a:latin typeface="TimesNewRomanPSMT"/>
                        </a:rPr>
                        <a:t>95.2</a:t>
                      </a:r>
                      <a:r>
                        <a:rPr lang="en-GB" sz="2000" b="0" i="0" dirty="0">
                          <a:solidFill>
                            <a:srgbClr val="000000"/>
                          </a:solidFill>
                          <a:effectLst/>
                          <a:latin typeface="TimesNewRomanPSMT"/>
                        </a:rPr>
                        <a:t>) </a:t>
                      </a:r>
                      <a:endParaRPr lang="en-GB" sz="3200" dirty="0">
                        <a:effectLst/>
                      </a:endParaRPr>
                    </a:p>
                  </a:txBody>
                  <a:tcPr anchor="ctr"/>
                </a:tc>
                <a:tc>
                  <a:txBody>
                    <a:bodyPr/>
                    <a:lstStyle/>
                    <a:p>
                      <a:r>
                        <a:rPr lang="en-GB" sz="2000" b="0" i="0" dirty="0">
                          <a:solidFill>
                            <a:srgbClr val="000000"/>
                          </a:solidFill>
                          <a:effectLst/>
                          <a:latin typeface="TimesNewRomanPSMT"/>
                        </a:rPr>
                        <a:t>In the New King </a:t>
                      </a:r>
                      <a:r>
                        <a:rPr lang="en-GB" sz="2000" b="0" i="0" dirty="0" smtClean="0">
                          <a:solidFill>
                            <a:srgbClr val="000000"/>
                          </a:solidFill>
                          <a:effectLst/>
                          <a:latin typeface="TimesNewRomanPSMT"/>
                        </a:rPr>
                        <a:t>James</a:t>
                      </a:r>
                      <a:r>
                        <a:rPr lang="en-GB" sz="2000" b="0" i="0" baseline="0" dirty="0" smtClean="0">
                          <a:solidFill>
                            <a:srgbClr val="000000"/>
                          </a:solidFill>
                          <a:effectLst/>
                          <a:latin typeface="TimesNewRomanPSMT"/>
                        </a:rPr>
                        <a:t> </a:t>
                      </a:r>
                      <a:r>
                        <a:rPr lang="en-GB" sz="2000" b="0" i="0" dirty="0" smtClean="0">
                          <a:solidFill>
                            <a:srgbClr val="000000"/>
                          </a:solidFill>
                          <a:effectLst/>
                          <a:latin typeface="TimesNewRomanPSMT"/>
                        </a:rPr>
                        <a:t>version </a:t>
                      </a:r>
                      <a:r>
                        <a:rPr lang="en-GB" sz="2000" b="0" i="0" dirty="0">
                          <a:solidFill>
                            <a:srgbClr val="000000"/>
                          </a:solidFill>
                          <a:effectLst/>
                          <a:latin typeface="TimesNewRomanPSMT"/>
                        </a:rPr>
                        <a:t>of Psalms, </a:t>
                      </a:r>
                      <a:r>
                        <a:rPr lang="en-GB" sz="2000" b="0" i="0" dirty="0" smtClean="0">
                          <a:solidFill>
                            <a:srgbClr val="000000"/>
                          </a:solidFill>
                          <a:effectLst/>
                          <a:latin typeface="TimesNewRomanPSMT"/>
                        </a:rPr>
                        <a:t>the</a:t>
                      </a:r>
                      <a:r>
                        <a:rPr lang="en-GB" sz="2000" b="0" i="0" baseline="0" dirty="0" smtClean="0">
                          <a:solidFill>
                            <a:srgbClr val="000000"/>
                          </a:solidFill>
                          <a:effectLst/>
                          <a:latin typeface="TimesNewRomanPSMT"/>
                        </a:rPr>
                        <a:t> </a:t>
                      </a:r>
                      <a:r>
                        <a:rPr lang="en-GB" sz="2000" b="0" i="0" dirty="0" smtClean="0">
                          <a:solidFill>
                            <a:srgbClr val="000000"/>
                          </a:solidFill>
                          <a:effectLst/>
                          <a:latin typeface="TimesNewRomanPSMT"/>
                        </a:rPr>
                        <a:t>speaker </a:t>
                      </a:r>
                      <a:r>
                        <a:rPr lang="en-GB" sz="2000" b="0" i="0" dirty="0">
                          <a:solidFill>
                            <a:srgbClr val="000000"/>
                          </a:solidFill>
                          <a:effectLst/>
                          <a:latin typeface="TimesNewRomanPSMT"/>
                        </a:rPr>
                        <a:t>says, “…” (95.2).</a:t>
                      </a:r>
                      <a:endParaRPr lang="en-GB" sz="3200" dirty="0">
                        <a:effectLst/>
                      </a:endParaRPr>
                    </a:p>
                  </a:txBody>
                  <a:tcPr anchor="ctr"/>
                </a:tc>
              </a:tr>
            </a:tbl>
          </a:graphicData>
        </a:graphic>
      </p:graphicFrame>
    </p:spTree>
    <p:extLst>
      <p:ext uri="{BB962C8B-B14F-4D97-AF65-F5344CB8AC3E}">
        <p14:creationId xmlns:p14="http://schemas.microsoft.com/office/powerpoint/2010/main" val="2774616873"/>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374</TotalTime>
  <Words>873</Words>
  <Application>Microsoft Office PowerPoint</Application>
  <PresentationFormat>Widescreen</PresentationFormat>
  <Paragraphs>81</Paragraphs>
  <Slides>14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Calibri</vt:lpstr>
      <vt:lpstr>Century Gothic</vt:lpstr>
      <vt:lpstr>Times New Roman</vt:lpstr>
      <vt:lpstr>TimesNewRomanPS-BoldMT</vt:lpstr>
      <vt:lpstr>TimesNewRomanPS-ItalicMT</vt:lpstr>
      <vt:lpstr>TimesNewRomanPSMT</vt:lpstr>
      <vt:lpstr>Wingdings 3</vt:lpstr>
      <vt:lpstr>Slice</vt:lpstr>
      <vt:lpstr>In-Text Citation Help (MLA 9th Edition)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HP</cp:lastModifiedBy>
  <cp:revision>30</cp:revision>
  <dcterms:created xsi:type="dcterms:W3CDTF">2023-12-13T05:13:30Z</dcterms:created>
  <dcterms:modified xsi:type="dcterms:W3CDTF">2023-12-13T22:08:48Z</dcterms:modified>
</cp:coreProperties>
</file>