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7" r:id="rId7"/>
    <p:sldId id="268" r:id="rId8"/>
    <p:sldId id="269" r:id="rId9"/>
    <p:sldId id="270" r:id="rId10"/>
    <p:sldId id="272" r:id="rId11"/>
    <p:sldId id="271" r:id="rId12"/>
    <p:sldId id="273" r:id="rId13"/>
    <p:sldId id="274" r:id="rId14"/>
    <p:sldId id="275" r:id="rId15"/>
    <p:sldId id="276" r:id="rId16"/>
    <p:sldId id="277" r:id="rId17"/>
    <p:sldId id="259" r:id="rId18"/>
    <p:sldId id="278" r:id="rId19"/>
    <p:sldId id="258" r:id="rId20"/>
    <p:sldId id="260" r:id="rId21"/>
    <p:sldId id="261" r:id="rId22"/>
    <p:sldId id="265" r:id="rId23"/>
    <p:sldId id="266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CAD68-59CB-4213-9CCE-5B91E84992B4}" type="datetimeFigureOut">
              <a:rPr lang="fr-FR" smtClean="0"/>
              <a:t>20/03/2021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A8A8-EA3D-4956-9BE9-55B30B1883A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CAD68-59CB-4213-9CCE-5B91E84992B4}" type="datetimeFigureOut">
              <a:rPr lang="fr-FR" smtClean="0"/>
              <a:t>20/03/2021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A8A8-EA3D-4956-9BE9-55B30B1883A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CAD68-59CB-4213-9CCE-5B91E84992B4}" type="datetimeFigureOut">
              <a:rPr lang="fr-FR" smtClean="0"/>
              <a:t>20/03/2021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A8A8-EA3D-4956-9BE9-55B30B1883A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CAD68-59CB-4213-9CCE-5B91E84992B4}" type="datetimeFigureOut">
              <a:rPr lang="fr-FR" smtClean="0"/>
              <a:t>20/03/2021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A8A8-EA3D-4956-9BE9-55B30B1883A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CAD68-59CB-4213-9CCE-5B91E84992B4}" type="datetimeFigureOut">
              <a:rPr lang="fr-FR" smtClean="0"/>
              <a:t>20/03/2021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A8A8-EA3D-4956-9BE9-55B30B1883A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CAD68-59CB-4213-9CCE-5B91E84992B4}" type="datetimeFigureOut">
              <a:rPr lang="fr-FR" smtClean="0"/>
              <a:t>20/03/2021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A8A8-EA3D-4956-9BE9-55B30B1883A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CAD68-59CB-4213-9CCE-5B91E84992B4}" type="datetimeFigureOut">
              <a:rPr lang="fr-FR" smtClean="0"/>
              <a:t>20/03/2021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A8A8-EA3D-4956-9BE9-55B30B1883A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CAD68-59CB-4213-9CCE-5B91E84992B4}" type="datetimeFigureOut">
              <a:rPr lang="fr-FR" smtClean="0"/>
              <a:t>20/03/2021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A8A8-EA3D-4956-9BE9-55B30B1883A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CAD68-59CB-4213-9CCE-5B91E84992B4}" type="datetimeFigureOut">
              <a:rPr lang="fr-FR" smtClean="0"/>
              <a:t>20/03/2021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A8A8-EA3D-4956-9BE9-55B30B1883A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CAD68-59CB-4213-9CCE-5B91E84992B4}" type="datetimeFigureOut">
              <a:rPr lang="fr-FR" smtClean="0"/>
              <a:t>20/03/2021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A8A8-EA3D-4956-9BE9-55B30B1883A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CAD68-59CB-4213-9CCE-5B91E84992B4}" type="datetimeFigureOut">
              <a:rPr lang="fr-FR" smtClean="0"/>
              <a:t>20/03/2021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A8A8-EA3D-4956-9BE9-55B30B1883A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CAD68-59CB-4213-9CCE-5B91E84992B4}" type="datetimeFigureOut">
              <a:rPr lang="fr-FR" smtClean="0"/>
              <a:t>20/03/2021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6A8A8-EA3D-4956-9BE9-55B30B1883A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Approche </a:t>
            </a:r>
            <a:r>
              <a:rPr lang="fr-FR" dirty="0" err="1" smtClean="0"/>
              <a:t>systèmique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DEBECHE 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Propriétés d’un système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4000" b="1" dirty="0" smtClean="0"/>
              <a:t>L’ouverture</a:t>
            </a:r>
          </a:p>
          <a:p>
            <a:r>
              <a:rPr lang="fr-FR" sz="3600" dirty="0" smtClean="0"/>
              <a:t>Un système n’est pas clos. L’ouverture est la capacité du système à échanger avec son environnement.</a:t>
            </a:r>
          </a:p>
          <a:p>
            <a:r>
              <a:rPr lang="fr-FR" sz="3600" dirty="0" smtClean="0"/>
              <a:t>Cette ouverture entraîne une contrainte : l’environnement contraint, impose des fonctionnements au système</a:t>
            </a:r>
            <a:endParaRPr lang="fr-FR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768997"/>
          </a:xfrm>
        </p:spPr>
        <p:txBody>
          <a:bodyPr/>
          <a:lstStyle/>
          <a:p>
            <a:pPr algn="just"/>
            <a:r>
              <a:rPr lang="fr-FR" sz="3600" dirty="0" smtClean="0"/>
              <a:t>Un système </a:t>
            </a:r>
            <a:r>
              <a:rPr lang="fr-FR" sz="3600" b="1" dirty="0" smtClean="0"/>
              <a:t>ouvert sur son environnement</a:t>
            </a:r>
            <a:r>
              <a:rPr lang="fr-FR" sz="3600" dirty="0" smtClean="0"/>
              <a:t>, on dit qu’il est « vivant » ,il prend contact avec ce qui lui extérieur . Il prend vie dans l’ouverture vers les autres systèmes . Il se met  et il est mis . Les états du système changent au fil du temps: le système est alors en équilibre, mais cet </a:t>
            </a:r>
            <a:r>
              <a:rPr lang="fr-FR" sz="3600" b="1" dirty="0" smtClean="0"/>
              <a:t>équilibre</a:t>
            </a:r>
            <a:r>
              <a:rPr lang="fr-FR" sz="3600" dirty="0" smtClean="0"/>
              <a:t> est </a:t>
            </a:r>
            <a:r>
              <a:rPr lang="fr-FR" sz="3600" b="1" dirty="0" smtClean="0"/>
              <a:t>dynamique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0"/>
            <a:ext cx="8229600" cy="671514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fr-FR" sz="4000" b="1" dirty="0" smtClean="0"/>
              <a:t>La finalité</a:t>
            </a:r>
          </a:p>
          <a:p>
            <a:r>
              <a:rPr lang="fr-FR" sz="3900" dirty="0" smtClean="0"/>
              <a:t>Tout système poursuit un but ou une finalité propre a lui. avant toute étude faut toujours se poser les question:  </a:t>
            </a:r>
          </a:p>
          <a:p>
            <a:pPr>
              <a:buNone/>
            </a:pPr>
            <a:r>
              <a:rPr lang="fr-FR" sz="3900" dirty="0" smtClean="0"/>
              <a:t>		- c’est pourquoi faire?</a:t>
            </a:r>
          </a:p>
          <a:p>
            <a:pPr>
              <a:buNone/>
            </a:pPr>
            <a:r>
              <a:rPr lang="fr-FR" sz="3900" dirty="0"/>
              <a:t>	</a:t>
            </a:r>
            <a:r>
              <a:rPr lang="fr-FR" sz="3900" dirty="0" smtClean="0"/>
              <a:t>	</a:t>
            </a:r>
            <a:r>
              <a:rPr lang="fr-FR" sz="3900" dirty="0" smtClean="0"/>
              <a:t>-comment que ca marche?</a:t>
            </a:r>
            <a:endParaRPr lang="fr-FR" sz="3900" dirty="0"/>
          </a:p>
          <a:p>
            <a:pPr>
              <a:buNone/>
            </a:pPr>
            <a:r>
              <a:rPr lang="fr-FR" sz="3900" dirty="0" smtClean="0"/>
              <a:t>Un système n’existe pas par hasard: il a un </a:t>
            </a:r>
            <a:r>
              <a:rPr lang="fr-FR" sz="3900" b="1" dirty="0" smtClean="0"/>
              <a:t>but</a:t>
            </a:r>
            <a:r>
              <a:rPr lang="fr-FR" sz="3900" dirty="0" smtClean="0"/>
              <a:t>.</a:t>
            </a:r>
          </a:p>
          <a:p>
            <a:r>
              <a:rPr lang="fr-FR" sz="3900" dirty="0" smtClean="0"/>
              <a:t>Les finalités du système vont fortement influencer la nature des interrelations.</a:t>
            </a:r>
          </a:p>
          <a:p>
            <a:r>
              <a:rPr lang="fr-FR" sz="3900" i="1" dirty="0" smtClean="0"/>
              <a:t>Ex : consensus, oppositions, compromis…..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214290"/>
            <a:ext cx="8229600" cy="5572164"/>
          </a:xfrm>
        </p:spPr>
        <p:txBody>
          <a:bodyPr/>
          <a:lstStyle/>
          <a:p>
            <a:pPr algn="ctr">
              <a:buNone/>
            </a:pPr>
            <a:r>
              <a:rPr lang="fr-FR" sz="4000" b="1" dirty="0" smtClean="0"/>
              <a:t>La complexité</a:t>
            </a:r>
          </a:p>
          <a:p>
            <a:pPr algn="ctr">
              <a:buNone/>
            </a:pPr>
            <a:endParaRPr lang="fr-FR" sz="4000" b="1" dirty="0" smtClean="0"/>
          </a:p>
          <a:p>
            <a:r>
              <a:rPr lang="fr-FR" sz="3600" dirty="0" smtClean="0"/>
              <a:t>Elle se définit par :</a:t>
            </a:r>
          </a:p>
          <a:p>
            <a:pPr>
              <a:buNone/>
            </a:pPr>
            <a:r>
              <a:rPr lang="fr-FR" sz="3600" dirty="0" smtClean="0"/>
              <a:t>	- La grande variété des composants du système.</a:t>
            </a:r>
          </a:p>
          <a:p>
            <a:pPr>
              <a:buNone/>
            </a:pPr>
            <a:r>
              <a:rPr lang="fr-FR" sz="3600" dirty="0" smtClean="0"/>
              <a:t>	- La difficulté pour dénombrer tous les éléments du système.</a:t>
            </a:r>
          </a:p>
          <a:p>
            <a:pPr>
              <a:buNone/>
            </a:pPr>
            <a:r>
              <a:rPr lang="fr-FR" sz="3600" dirty="0" smtClean="0"/>
              <a:t>	- La grande variété des liaisons possibles.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5697559"/>
          </a:xfrm>
        </p:spPr>
        <p:txBody>
          <a:bodyPr/>
          <a:lstStyle/>
          <a:p>
            <a:pPr algn="just">
              <a:buNone/>
            </a:pPr>
            <a:r>
              <a:rPr lang="fr-FR" dirty="0" smtClean="0"/>
              <a:t>   </a:t>
            </a:r>
            <a:r>
              <a:rPr lang="fr-FR" sz="3600" dirty="0" smtClean="0"/>
              <a:t>Tout système complexe est constitué  d’une grande variété d’éléments possédant des fonctions spécialisées, ces éléments sont organisés en niveaux hiérarchiques internes , les différents niveaux, les différents éléments sont reliés par une grande </a:t>
            </a:r>
            <a:r>
              <a:rPr lang="fr-FR" sz="3600" b="1" dirty="0" smtClean="0"/>
              <a:t>variété de liaisons </a:t>
            </a:r>
            <a:r>
              <a:rPr lang="fr-FR" sz="3600" dirty="0" smtClean="0"/>
              <a:t>, ce qui traduit par une grande densité </a:t>
            </a:r>
            <a:r>
              <a:rPr lang="fr-FR" sz="3600" b="1" dirty="0" smtClean="0"/>
              <a:t>d’interconnexions.   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ctr">
              <a:buNone/>
            </a:pPr>
            <a:r>
              <a:rPr lang="fr-FR" sz="4000" b="1" dirty="0" smtClean="0"/>
              <a:t> la globalité:  </a:t>
            </a:r>
          </a:p>
          <a:p>
            <a:pPr marL="64008" indent="0">
              <a:buNone/>
            </a:pPr>
            <a:r>
              <a:rPr lang="fr-FR" sz="3600" dirty="0" smtClean="0"/>
              <a:t>      </a:t>
            </a:r>
            <a:r>
              <a:rPr lang="fr-FR" sz="3600" b="1" dirty="0" smtClean="0"/>
              <a:t>«  le tout est plus que la somme des parties »</a:t>
            </a:r>
            <a:r>
              <a:rPr lang="fr-FR" sz="3600" b="1" u="sng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fr-FR" sz="3600" b="1" u="sng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sz="3600" dirty="0" smtClean="0"/>
              <a:t>	cela </a:t>
            </a:r>
            <a:r>
              <a:rPr lang="fr-FR" sz="3600" dirty="0"/>
              <a:t>signifie à la fois l’interdépendance de ces  parties mais aussi l’interrelation et l’interaction qui a entre elles.</a:t>
            </a:r>
            <a:endParaRPr lang="fr-FR" sz="3600" dirty="0"/>
          </a:p>
          <a:p>
            <a:pPr>
              <a:buNone/>
            </a:pPr>
            <a:r>
              <a:rPr lang="fr-FR" dirty="0" smtClean="0"/>
              <a:t>	</a:t>
            </a:r>
            <a:r>
              <a:rPr lang="fr-FR" sz="3600" dirty="0" smtClean="0"/>
              <a:t>Un système ouvert constitue un tout cohérent qui est plus que la somme de ses éléments.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600" dirty="0" smtClean="0"/>
              <a:t>	Cela signifie qu’il permet l’émergence de qualités qui ne sont pas contenues dans les éléments qui le constituent.</a:t>
            </a:r>
          </a:p>
          <a:p>
            <a:pPr>
              <a:buNone/>
            </a:pPr>
            <a:r>
              <a:rPr lang="fr-FR" sz="3600" dirty="0" smtClean="0"/>
              <a:t>	</a:t>
            </a:r>
          </a:p>
          <a:p>
            <a:pPr>
              <a:buNone/>
            </a:pPr>
            <a:r>
              <a:rPr lang="fr-FR" sz="3600" dirty="0"/>
              <a:t>	</a:t>
            </a:r>
            <a:r>
              <a:rPr lang="fr-FR" sz="3600" dirty="0" smtClean="0"/>
              <a:t>Ces qualités (dites </a:t>
            </a:r>
            <a:r>
              <a:rPr lang="fr-FR" sz="3600" b="1" dirty="0" smtClean="0"/>
              <a:t>émergeantes</a:t>
            </a:r>
            <a:r>
              <a:rPr lang="fr-FR" sz="3600" dirty="0" smtClean="0"/>
              <a:t>) sont le fruit de la mise en relation des différents éléments du système.</a:t>
            </a:r>
          </a:p>
          <a:p>
            <a:pPr>
              <a:buNone/>
            </a:pPr>
            <a:r>
              <a:rPr lang="fr-FR" sz="3600" i="1" dirty="0" smtClean="0"/>
              <a:t>	</a:t>
            </a:r>
          </a:p>
          <a:p>
            <a:pPr>
              <a:buNone/>
            </a:pPr>
            <a:r>
              <a:rPr lang="fr-FR" sz="3600" i="1" dirty="0"/>
              <a:t>	</a:t>
            </a:r>
            <a:r>
              <a:rPr lang="fr-FR" sz="3600" i="1" dirty="0" smtClean="0"/>
              <a:t>Ex : un groupe d’étudiants (travailleurs) sera plus productif qu’un étudiant seul.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357166"/>
            <a:ext cx="8501122" cy="6286544"/>
          </a:xfrm>
        </p:spPr>
        <p:txBody>
          <a:bodyPr>
            <a:noAutofit/>
          </a:bodyPr>
          <a:lstStyle/>
          <a:p>
            <a:pPr algn="just"/>
            <a:r>
              <a:rPr lang="fr-FR" sz="3600" dirty="0" smtClean="0"/>
              <a:t>L'approche systémique</a:t>
            </a:r>
            <a:r>
              <a:rPr lang="fr-FR" sz="3600" dirty="0"/>
              <a:t>, complémentaire de l'approche analytique traditionnelle considère les choses dans leur globalité et dans </a:t>
            </a:r>
            <a:r>
              <a:rPr lang="fr-FR" sz="3600" dirty="0" smtClean="0"/>
              <a:t>leur interdépendance</a:t>
            </a:r>
            <a:r>
              <a:rPr lang="fr-FR" sz="3600" dirty="0"/>
              <a:t>. </a:t>
            </a:r>
            <a:endParaRPr lang="fr-FR" sz="3600" dirty="0" smtClean="0"/>
          </a:p>
          <a:p>
            <a:pPr algn="just">
              <a:buNone/>
            </a:pPr>
            <a:endParaRPr lang="fr-FR" sz="3600" dirty="0" smtClean="0"/>
          </a:p>
          <a:p>
            <a:pPr algn="just"/>
            <a:r>
              <a:rPr lang="fr-FR" sz="3600" dirty="0" smtClean="0"/>
              <a:t>Elle </a:t>
            </a:r>
            <a:r>
              <a:rPr lang="fr-FR" sz="3600" dirty="0"/>
              <a:t>se concentre plus sur l'interaction entre les éléments que sur les éléments eux-mêmes. L’approche systémique </a:t>
            </a:r>
            <a:r>
              <a:rPr lang="fr-FR" sz="3600" dirty="0" smtClean="0"/>
              <a:t>n’est qu’une méthodologie </a:t>
            </a:r>
            <a:r>
              <a:rPr lang="fr-FR" sz="3600" dirty="0"/>
              <a:t>de représentation, de modélisation d’un objet </a:t>
            </a:r>
            <a:r>
              <a:rPr lang="fr-FR" sz="3600" dirty="0" smtClean="0"/>
              <a:t>actif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720" y="1428736"/>
            <a:ext cx="8078328" cy="4429156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L’Approche </a:t>
            </a:r>
            <a:r>
              <a:rPr lang="fr-FR" dirty="0" err="1" smtClean="0"/>
              <a:t>systèmique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19"/>
          </a:xfrm>
        </p:spPr>
        <p:txBody>
          <a:bodyPr>
            <a:normAutofit/>
          </a:bodyPr>
          <a:lstStyle/>
          <a:p>
            <a:pPr algn="just"/>
            <a:r>
              <a:rPr lang="fr-FR" sz="3600" dirty="0" smtClean="0"/>
              <a:t>L’approche systémique est une discipline qui regroupe les démarches théoriques, pratiques et méthodologique relative à l’étude de ce qui est reconnu comme trop complexe pour pouvoir être abordable de façon réductionniste.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15338" cy="6096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sz="3600" b="1" dirty="0" smtClean="0">
                <a:solidFill>
                  <a:srgbClr val="FF0000"/>
                </a:solidFill>
              </a:rPr>
              <a:t>toute décision dépend de la connaissance que l’on a du système, et la connaissance de la dynamique du système ne progresse que par l’observation des effets de nos actions sur celui-ci.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La méthodologie repose sur l’acquisition d’un minimum de notions, puis l’appréhension concrète d’un certain  nombre de concepts et de schémas de représentation que  l’on peut désigner par  le terme </a:t>
            </a:r>
            <a:r>
              <a:rPr lang="fr-FR" b="1" dirty="0" smtClean="0"/>
              <a:t>d’imagerie systémique</a:t>
            </a:r>
            <a:r>
              <a:rPr lang="fr-FR" b="1" dirty="0"/>
              <a:t>.</a:t>
            </a:r>
            <a:r>
              <a:rPr lang="fr-FR" dirty="0" smtClean="0"/>
              <a:t> </a:t>
            </a:r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/>
          <a:lstStyle/>
          <a:p>
            <a:pPr algn="just"/>
            <a:r>
              <a:rPr lang="fr-FR" dirty="0" smtClean="0"/>
              <a:t>elle prend forme dans le processus de </a:t>
            </a:r>
            <a:r>
              <a:rPr lang="fr-FR" b="1" dirty="0" smtClean="0"/>
              <a:t>modélisation</a:t>
            </a:r>
            <a:r>
              <a:rPr lang="fr-FR" dirty="0" smtClean="0"/>
              <a:t> et va de la construction de modèles dynamiques et débouchant sur la </a:t>
            </a:r>
            <a:r>
              <a:rPr lang="fr-FR" b="1" dirty="0" smtClean="0"/>
              <a:t>simulation.</a:t>
            </a:r>
          </a:p>
          <a:p>
            <a:pPr algn="just">
              <a:buNone/>
            </a:pPr>
            <a:endParaRPr lang="fr-FR" b="1" dirty="0" smtClean="0"/>
          </a:p>
          <a:p>
            <a:pPr algn="just"/>
            <a:r>
              <a:rPr lang="fr-FR" dirty="0" smtClean="0"/>
              <a:t>C’est pourquoi </a:t>
            </a:r>
            <a:r>
              <a:rPr lang="fr-FR" b="1" dirty="0" smtClean="0"/>
              <a:t>la mise en œuvre de cette démarche </a:t>
            </a:r>
            <a:r>
              <a:rPr lang="fr-FR" dirty="0" smtClean="0"/>
              <a:t>passe par  un effort  d’apprentissage </a:t>
            </a:r>
            <a:r>
              <a:rPr lang="fr-FR" b="1" dirty="0" smtClean="0"/>
              <a:t>conceptuel    et    pratique </a:t>
            </a:r>
            <a:r>
              <a:rPr lang="fr-FR" dirty="0" smtClean="0"/>
              <a:t>auquel doivent  consentir tous  les </a:t>
            </a:r>
            <a:r>
              <a:rPr lang="fr-FR" b="1" dirty="0" smtClean="0"/>
              <a:t>Managers</a:t>
            </a:r>
            <a:r>
              <a:rPr lang="fr-FR" dirty="0" smtClean="0"/>
              <a:t> dans la </a:t>
            </a:r>
            <a:r>
              <a:rPr lang="fr-FR" b="1" dirty="0" smtClean="0"/>
              <a:t>complexité, </a:t>
            </a:r>
            <a:r>
              <a:rPr lang="fr-FR" dirty="0" smtClean="0"/>
              <a:t>afin d’être capable dans un premier temps de </a:t>
            </a:r>
            <a:r>
              <a:rPr lang="fr-FR" b="1" dirty="0" smtClean="0"/>
              <a:t>s’y orienter</a:t>
            </a:r>
            <a:r>
              <a:rPr lang="fr-FR" dirty="0" smtClean="0"/>
              <a:t>, puis dans un second temps </a:t>
            </a:r>
            <a:r>
              <a:rPr lang="fr-FR" b="1" dirty="0" smtClean="0"/>
              <a:t>d’agir sur elle.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fr-FR" dirty="0" smtClean="0"/>
              <a:t>La démarche </a:t>
            </a:r>
            <a:r>
              <a:rPr lang="fr-FR" dirty="0" smtClean="0"/>
              <a:t>est une </a:t>
            </a:r>
            <a:r>
              <a:rPr lang="fr-FR" dirty="0" smtClean="0"/>
              <a:t>combinant en permanence </a:t>
            </a:r>
            <a:r>
              <a:rPr lang="fr-FR" b="1" dirty="0" smtClean="0"/>
              <a:t>connaissance</a:t>
            </a:r>
            <a:r>
              <a:rPr lang="fr-FR" dirty="0" smtClean="0"/>
              <a:t> et </a:t>
            </a:r>
            <a:r>
              <a:rPr lang="fr-FR" b="1" dirty="0" smtClean="0"/>
              <a:t>action(</a:t>
            </a:r>
            <a:r>
              <a:rPr lang="fr-FR" dirty="0" smtClean="0"/>
              <a:t>l’alliance indissoluble d’un savoir et d’une pratique)</a:t>
            </a:r>
          </a:p>
          <a:p>
            <a:r>
              <a:rPr lang="fr-FR" dirty="0" smtClean="0"/>
              <a:t> donc nous   allons conduire à présenter très logiquement la démarche systémique sous formes de deux  parties: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         - la systémique(un savoir et des concepts),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</a:t>
            </a:r>
            <a:r>
              <a:rPr lang="fr-FR" dirty="0" smtClean="0"/>
              <a:t>- la systémique (une pratique et          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</a:t>
            </a:r>
            <a:r>
              <a:rPr lang="fr-FR" dirty="0" smtClean="0"/>
              <a:t>méthodologique)</a:t>
            </a:r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/>
          <a:lstStyle/>
          <a:p>
            <a:r>
              <a:rPr lang="fr-FR" sz="3600" dirty="0" smtClean="0"/>
              <a:t>La théorie systémique est construite sur deux concepts fondamentaux : celui de </a:t>
            </a:r>
            <a:r>
              <a:rPr lang="fr-FR" sz="3600" b="1" dirty="0" smtClean="0"/>
              <a:t>système </a:t>
            </a:r>
            <a:r>
              <a:rPr lang="fr-FR" sz="3600" dirty="0" smtClean="0"/>
              <a:t>et celui de </a:t>
            </a:r>
            <a:r>
              <a:rPr lang="fr-FR" sz="3600" b="1" dirty="0" smtClean="0"/>
              <a:t>communication</a:t>
            </a:r>
            <a:r>
              <a:rPr lang="fr-FR" sz="3600" dirty="0" smtClean="0"/>
              <a:t>.</a:t>
            </a:r>
          </a:p>
          <a:p>
            <a:endParaRPr lang="fr-FR" sz="3600" dirty="0" smtClean="0"/>
          </a:p>
          <a:p>
            <a:r>
              <a:rPr lang="fr-FR" sz="3600" dirty="0" smtClean="0"/>
              <a:t>Système: du grec </a:t>
            </a:r>
            <a:r>
              <a:rPr lang="fr-FR" sz="3600" i="1" dirty="0" err="1" smtClean="0"/>
              <a:t>systema</a:t>
            </a:r>
            <a:r>
              <a:rPr lang="fr-FR" sz="3600" i="1" dirty="0" smtClean="0"/>
              <a:t> </a:t>
            </a:r>
            <a:r>
              <a:rPr lang="fr-FR" sz="3600" dirty="0" smtClean="0"/>
              <a:t>qui signifie </a:t>
            </a:r>
            <a:r>
              <a:rPr lang="fr-FR" sz="3600" b="1" i="1" dirty="0" smtClean="0"/>
              <a:t>ensemble organisé.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r>
              <a:rPr lang="fr-FR" sz="3600" dirty="0" smtClean="0"/>
              <a:t>Un système est un ensemble d’éléments interdépendants, c’est à dire liés entre eux par des relations telles que, si l’un est modifié, les autres le sont aussi, et par conséquent, tout l’ensemble est transformé.</a:t>
            </a:r>
          </a:p>
          <a:p>
            <a:pPr>
              <a:buFont typeface="Wingdings" pitchFamily="2" charset="2"/>
              <a:buNone/>
            </a:pPr>
            <a:endParaRPr lang="fr-FR" sz="2400" dirty="0" smtClean="0"/>
          </a:p>
          <a:p>
            <a:pPr>
              <a:buFont typeface="Wingdings" pitchFamily="2" charset="2"/>
              <a:buNone/>
            </a:pPr>
            <a:r>
              <a:rPr lang="fr-FR" sz="2400" dirty="0" smtClean="0"/>
              <a:t>Jacky </a:t>
            </a:r>
            <a:r>
              <a:rPr lang="fr-FR" sz="2400" dirty="0" err="1" smtClean="0"/>
              <a:t>Merkling</a:t>
            </a:r>
            <a:r>
              <a:rPr lang="fr-FR" sz="2400" dirty="0" smtClean="0"/>
              <a:t>, </a:t>
            </a:r>
            <a:r>
              <a:rPr lang="fr-FR" sz="2400" i="1" dirty="0" smtClean="0"/>
              <a:t>Le métier d’infirmier en santé mentale, </a:t>
            </a:r>
            <a:r>
              <a:rPr lang="fr-FR" sz="2400" dirty="0" err="1" smtClean="0"/>
              <a:t>Seli</a:t>
            </a:r>
            <a:r>
              <a:rPr lang="fr-FR" sz="2400" dirty="0" smtClean="0"/>
              <a:t> </a:t>
            </a:r>
            <a:r>
              <a:rPr lang="fr-FR" sz="2400" dirty="0" err="1" smtClean="0"/>
              <a:t>Arslan</a:t>
            </a:r>
            <a:r>
              <a:rPr lang="fr-FR" sz="2400" dirty="0" smtClean="0"/>
              <a:t>, Paris, 2007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	</a:t>
            </a:r>
            <a:r>
              <a:rPr lang="fr-FR" sz="3600" dirty="0" smtClean="0"/>
              <a:t>Définition</a:t>
            </a:r>
          </a:p>
          <a:p>
            <a:pPr>
              <a:buNone/>
            </a:pPr>
            <a:r>
              <a:rPr lang="fr-FR" sz="3600" dirty="0"/>
              <a:t>	</a:t>
            </a:r>
            <a:endParaRPr lang="fr-FR" sz="3600" dirty="0" smtClean="0"/>
          </a:p>
          <a:p>
            <a:pPr>
              <a:buNone/>
            </a:pPr>
            <a:r>
              <a:rPr lang="fr-FR" sz="3600" dirty="0" smtClean="0"/>
              <a:t>	Un système est un </a:t>
            </a:r>
            <a:r>
              <a:rPr lang="fr-FR" sz="3600" b="1" dirty="0" smtClean="0"/>
              <a:t>ensemble</a:t>
            </a:r>
            <a:r>
              <a:rPr lang="fr-FR" sz="3600" dirty="0" smtClean="0"/>
              <a:t> </a:t>
            </a:r>
            <a:r>
              <a:rPr lang="fr-FR" sz="3600" b="1" dirty="0" smtClean="0"/>
              <a:t>d’éléments</a:t>
            </a:r>
            <a:r>
              <a:rPr lang="fr-FR" sz="3600" dirty="0" smtClean="0"/>
              <a:t> en </a:t>
            </a:r>
            <a:r>
              <a:rPr lang="fr-FR" sz="3600" b="1" dirty="0" smtClean="0"/>
              <a:t>interaction dynamique</a:t>
            </a:r>
            <a:r>
              <a:rPr lang="fr-FR" sz="3600" dirty="0" smtClean="0"/>
              <a:t>, organisés en fonction d’un </a:t>
            </a:r>
            <a:r>
              <a:rPr lang="fr-FR" sz="3600" b="1" dirty="0" smtClean="0"/>
              <a:t>but</a:t>
            </a:r>
            <a:r>
              <a:rPr lang="fr-FR" sz="3600" dirty="0" smtClean="0"/>
              <a:t>.</a:t>
            </a:r>
          </a:p>
          <a:p>
            <a:endParaRPr lang="fr-FR" dirty="0" smtClean="0"/>
          </a:p>
          <a:p>
            <a:endParaRPr lang="fr-FR" dirty="0" smtClean="0"/>
          </a:p>
          <a:p>
            <a:pPr>
              <a:buFont typeface="Wingdings" pitchFamily="2" charset="2"/>
              <a:buNone/>
            </a:pPr>
            <a:r>
              <a:rPr lang="fr-FR" sz="2400" dirty="0" smtClean="0"/>
              <a:t>Joël de Rosnay, </a:t>
            </a:r>
            <a:r>
              <a:rPr lang="fr-FR" sz="2400" i="1" dirty="0" smtClean="0"/>
              <a:t>Le macroscope, Vers une vision globale,</a:t>
            </a:r>
            <a:r>
              <a:rPr lang="fr-FR" sz="2400" dirty="0" smtClean="0"/>
              <a:t> Paris, Le Seuil, 1975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r>
              <a:rPr lang="fr-FR" sz="3600" dirty="0" smtClean="0"/>
              <a:t>Un bon exemple de système est celui de la cellule vivante avec son noyau, son plasma, sa membrane. </a:t>
            </a:r>
          </a:p>
          <a:p>
            <a:pPr>
              <a:buNone/>
            </a:pPr>
            <a:endParaRPr lang="fr-FR" sz="3600" dirty="0" smtClean="0"/>
          </a:p>
          <a:p>
            <a:r>
              <a:rPr lang="fr-FR" sz="3600" dirty="0" smtClean="0"/>
              <a:t>Si nous considérons une entreprise, il s’agit des personnes qui y travaillent, mais aussi de la matière, de l’énergie, des machines, des moyens qui sont mis en œuvre dans l’entreprise et composent.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marL="0" indent="0">
              <a:buNone/>
            </a:pPr>
            <a:r>
              <a:rPr lang="fr-FR" sz="3600" dirty="0" smtClean="0">
                <a:solidFill>
                  <a:srgbClr val="FF0000"/>
                </a:solidFill>
              </a:rPr>
              <a:t>NB: certain éléments peuvent être regroupées, et forment ainsi des sous-systèmes</a:t>
            </a:r>
          </a:p>
          <a:p>
            <a:pPr marL="0" indent="0">
              <a:buNone/>
            </a:pPr>
            <a:r>
              <a:rPr lang="fr-FR" sz="3600" dirty="0" smtClean="0"/>
              <a:t>Par exemple: le système respiratoire, le système nerveux, le système digestif sont des sous-système du système « corps humain »</a:t>
            </a:r>
          </a:p>
          <a:p>
            <a:pPr marL="0" indent="0">
              <a:buNone/>
            </a:pPr>
            <a:r>
              <a:rPr lang="fr-FR" sz="3600" dirty="0" smtClean="0"/>
              <a:t>chaque service d’une entreprise constitue un sous-système de cette entreprise.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b="1" dirty="0" smtClean="0"/>
              <a:t>Les éléments du système sont en interaction dynamique</a:t>
            </a:r>
          </a:p>
          <a:p>
            <a:pPr marL="0" indent="0">
              <a:buNone/>
            </a:pPr>
            <a:endParaRPr lang="fr-FR" sz="3600" dirty="0" smtClean="0"/>
          </a:p>
          <a:p>
            <a:pPr marL="0" indent="0" algn="just">
              <a:buNone/>
            </a:pPr>
            <a:r>
              <a:rPr lang="fr-FR" sz="3600" dirty="0" smtClean="0"/>
              <a:t>On constate que de nombreuses </a:t>
            </a:r>
            <a:r>
              <a:rPr lang="fr-FR" sz="3600" b="1" dirty="0" smtClean="0"/>
              <a:t>interactions</a:t>
            </a:r>
            <a:r>
              <a:rPr lang="fr-FR" sz="3600" dirty="0" smtClean="0"/>
              <a:t> existent entre les éléments du système ,le phénomène de </a:t>
            </a:r>
            <a:r>
              <a:rPr lang="fr-FR" sz="3600" b="1" dirty="0" smtClean="0"/>
              <a:t>rétroaction</a:t>
            </a:r>
            <a:r>
              <a:rPr lang="fr-FR" sz="3600" dirty="0" smtClean="0"/>
              <a:t>  apparait, c’est-à-dire </a:t>
            </a:r>
            <a:r>
              <a:rPr lang="fr-FR" sz="3600" b="1" dirty="0" smtClean="0"/>
              <a:t>l’idée qu’un effet pouvait rétroagir sur sa propre cause </a:t>
            </a:r>
            <a:r>
              <a:rPr lang="fr-FR" sz="3600" dirty="0" smtClean="0"/>
              <a:t>.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600" b="1" dirty="0" smtClean="0"/>
              <a:t>un système s’organise </a:t>
            </a:r>
            <a:r>
              <a:rPr lang="fr-FR" sz="3600" dirty="0" smtClean="0"/>
              <a:t>dans un processus </a:t>
            </a:r>
            <a:r>
              <a:rPr lang="fr-FR" sz="3600" b="1" dirty="0" smtClean="0"/>
              <a:t>dynamique </a:t>
            </a:r>
            <a:r>
              <a:rPr lang="fr-FR" sz="3600" dirty="0" smtClean="0"/>
              <a:t>et non pas uniquement dans la rencontre d’un certain nombre d’éléments. </a:t>
            </a:r>
          </a:p>
          <a:p>
            <a:pPr marL="0" indent="0" algn="just">
              <a:buNone/>
            </a:pPr>
            <a:endParaRPr lang="fr-FR" sz="3600" dirty="0" smtClean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2910" y="2571744"/>
            <a:ext cx="8089198" cy="38596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644</Words>
  <Application>Microsoft Office PowerPoint</Application>
  <PresentationFormat>Affichage à l'écran (4:3)</PresentationFormat>
  <Paragraphs>69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Approche systèmique</vt:lpstr>
      <vt:lpstr>L’Approche systèmique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Propriétés d’un système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Approche systèmique</dc:title>
  <dc:creator>PC</dc:creator>
  <cp:lastModifiedBy>PC</cp:lastModifiedBy>
  <cp:revision>11</cp:revision>
  <dcterms:created xsi:type="dcterms:W3CDTF">2021-03-20T21:06:44Z</dcterms:created>
  <dcterms:modified xsi:type="dcterms:W3CDTF">2021-03-20T22:42:33Z</dcterms:modified>
</cp:coreProperties>
</file>