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1" r:id="rId2"/>
    <p:sldId id="262" r:id="rId3"/>
    <p:sldId id="263" r:id="rId4"/>
    <p:sldId id="264" r:id="rId5"/>
    <p:sldId id="265" r:id="rId6"/>
    <p:sldId id="266" r:id="rId7"/>
    <p:sldId id="269" r:id="rId8"/>
    <p:sldId id="270" r:id="rId9"/>
    <p:sldId id="271" r:id="rId10"/>
    <p:sldId id="272" r:id="rId11"/>
    <p:sldId id="273" r:id="rId12"/>
    <p:sldId id="274" r:id="rId13"/>
    <p:sldId id="281" r:id="rId14"/>
    <p:sldId id="275" r:id="rId15"/>
    <p:sldId id="276" r:id="rId16"/>
    <p:sldId id="277" r:id="rId17"/>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D8D2A6F2-15A9-477A-B71E-A2980AC32B0F}" type="datetimeFigureOut">
              <a:rPr lang="ar-DZ" smtClean="0"/>
              <a:pPr/>
              <a:t>04-07-1442</a:t>
            </a:fld>
            <a:endParaRPr lang="ar-DZ" dirty="0"/>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DZ" dirty="0"/>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CF892D97-CC66-4BE8-9D9E-0207F0BAA830}" type="slidenum">
              <a:rPr lang="ar-DZ" smtClean="0"/>
              <a:pPr/>
              <a:t>‹N°›</a:t>
            </a:fld>
            <a:endParaRPr lang="ar-DZ"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8D2A6F2-15A9-477A-B71E-A2980AC32B0F}" type="datetimeFigureOut">
              <a:rPr lang="ar-DZ" smtClean="0"/>
              <a:pPr/>
              <a:t>04-07-1442</a:t>
            </a:fld>
            <a:endParaRPr lang="ar-DZ" dirty="0"/>
          </a:p>
        </p:txBody>
      </p:sp>
      <p:sp>
        <p:nvSpPr>
          <p:cNvPr id="5" name="عنصر نائب للتذييل 4"/>
          <p:cNvSpPr>
            <a:spLocks noGrp="1"/>
          </p:cNvSpPr>
          <p:nvPr>
            <p:ph type="ftr" sz="quarter" idx="11"/>
          </p:nvPr>
        </p:nvSpPr>
        <p:spPr/>
        <p:txBody>
          <a:bodyPr/>
          <a:lstStyle/>
          <a:p>
            <a:endParaRPr lang="ar-DZ" dirty="0"/>
          </a:p>
        </p:txBody>
      </p:sp>
      <p:sp>
        <p:nvSpPr>
          <p:cNvPr id="6" name="عنصر نائب لرقم الشريحة 5"/>
          <p:cNvSpPr>
            <a:spLocks noGrp="1"/>
          </p:cNvSpPr>
          <p:nvPr>
            <p:ph type="sldNum" sz="quarter" idx="12"/>
          </p:nvPr>
        </p:nvSpPr>
        <p:spPr/>
        <p:txBody>
          <a:bodyPr/>
          <a:lstStyle/>
          <a:p>
            <a:fld id="{CF892D97-CC66-4BE8-9D9E-0207F0BAA830}" type="slidenum">
              <a:rPr lang="ar-DZ" smtClean="0"/>
              <a:pPr/>
              <a:t>‹N°›</a:t>
            </a:fld>
            <a:endParaRPr lang="ar-D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8D2A6F2-15A9-477A-B71E-A2980AC32B0F}" type="datetimeFigureOut">
              <a:rPr lang="ar-DZ" smtClean="0"/>
              <a:pPr/>
              <a:t>04-07-1442</a:t>
            </a:fld>
            <a:endParaRPr lang="ar-DZ" dirty="0"/>
          </a:p>
        </p:txBody>
      </p:sp>
      <p:sp>
        <p:nvSpPr>
          <p:cNvPr id="5" name="عنصر نائب للتذييل 4"/>
          <p:cNvSpPr>
            <a:spLocks noGrp="1"/>
          </p:cNvSpPr>
          <p:nvPr>
            <p:ph type="ftr" sz="quarter" idx="11"/>
          </p:nvPr>
        </p:nvSpPr>
        <p:spPr/>
        <p:txBody>
          <a:bodyPr/>
          <a:lstStyle/>
          <a:p>
            <a:endParaRPr lang="ar-DZ" dirty="0"/>
          </a:p>
        </p:txBody>
      </p:sp>
      <p:sp>
        <p:nvSpPr>
          <p:cNvPr id="6" name="عنصر نائب لرقم الشريحة 5"/>
          <p:cNvSpPr>
            <a:spLocks noGrp="1"/>
          </p:cNvSpPr>
          <p:nvPr>
            <p:ph type="sldNum" sz="quarter" idx="12"/>
          </p:nvPr>
        </p:nvSpPr>
        <p:spPr/>
        <p:txBody>
          <a:bodyPr/>
          <a:lstStyle/>
          <a:p>
            <a:fld id="{CF892D97-CC66-4BE8-9D9E-0207F0BAA830}" type="slidenum">
              <a:rPr lang="ar-DZ" smtClean="0"/>
              <a:pPr/>
              <a:t>‹N°›</a:t>
            </a:fld>
            <a:endParaRPr lang="ar-D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D8D2A6F2-15A9-477A-B71E-A2980AC32B0F}" type="datetimeFigureOut">
              <a:rPr lang="ar-DZ" smtClean="0"/>
              <a:pPr/>
              <a:t>04-07-1442</a:t>
            </a:fld>
            <a:endParaRPr lang="ar-DZ" dirty="0"/>
          </a:p>
        </p:txBody>
      </p:sp>
      <p:sp>
        <p:nvSpPr>
          <p:cNvPr id="9" name="عنصر نائب لرقم الشريحة 8"/>
          <p:cNvSpPr>
            <a:spLocks noGrp="1"/>
          </p:cNvSpPr>
          <p:nvPr>
            <p:ph type="sldNum" sz="quarter" idx="15"/>
          </p:nvPr>
        </p:nvSpPr>
        <p:spPr/>
        <p:txBody>
          <a:bodyPr rtlCol="0"/>
          <a:lstStyle/>
          <a:p>
            <a:fld id="{CF892D97-CC66-4BE8-9D9E-0207F0BAA830}" type="slidenum">
              <a:rPr lang="ar-DZ" smtClean="0"/>
              <a:pPr/>
              <a:t>‹N°›</a:t>
            </a:fld>
            <a:endParaRPr lang="ar-DZ" dirty="0"/>
          </a:p>
        </p:txBody>
      </p:sp>
      <p:sp>
        <p:nvSpPr>
          <p:cNvPr id="10" name="عنصر نائب للتذييل 9"/>
          <p:cNvSpPr>
            <a:spLocks noGrp="1"/>
          </p:cNvSpPr>
          <p:nvPr>
            <p:ph type="ftr" sz="quarter" idx="16"/>
          </p:nvPr>
        </p:nvSpPr>
        <p:spPr/>
        <p:txBody>
          <a:bodyPr rtlCol="0"/>
          <a:lstStyle/>
          <a:p>
            <a:endParaRPr lang="ar-D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D8D2A6F2-15A9-477A-B71E-A2980AC32B0F}" type="datetimeFigureOut">
              <a:rPr lang="ar-DZ" smtClean="0"/>
              <a:pPr/>
              <a:t>04-07-1442</a:t>
            </a:fld>
            <a:endParaRPr lang="ar-DZ" dirty="0"/>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DZ" dirty="0"/>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CF892D97-CC66-4BE8-9D9E-0207F0BAA830}" type="slidenum">
              <a:rPr lang="ar-DZ" smtClean="0"/>
              <a:pPr/>
              <a:t>‹N°›</a:t>
            </a:fld>
            <a:endParaRPr lang="ar-DZ"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8D2A6F2-15A9-477A-B71E-A2980AC32B0F}" type="datetimeFigureOut">
              <a:rPr lang="ar-DZ" smtClean="0"/>
              <a:pPr/>
              <a:t>04-07-1442</a:t>
            </a:fld>
            <a:endParaRPr lang="ar-DZ" dirty="0"/>
          </a:p>
        </p:txBody>
      </p:sp>
      <p:sp>
        <p:nvSpPr>
          <p:cNvPr id="6" name="عنصر نائب للتذييل 5"/>
          <p:cNvSpPr>
            <a:spLocks noGrp="1"/>
          </p:cNvSpPr>
          <p:nvPr>
            <p:ph type="ftr" sz="quarter" idx="11"/>
          </p:nvPr>
        </p:nvSpPr>
        <p:spPr/>
        <p:txBody>
          <a:bodyPr/>
          <a:lstStyle/>
          <a:p>
            <a:endParaRPr lang="ar-DZ" dirty="0"/>
          </a:p>
        </p:txBody>
      </p:sp>
      <p:sp>
        <p:nvSpPr>
          <p:cNvPr id="7" name="عنصر نائب لرقم الشريحة 6"/>
          <p:cNvSpPr>
            <a:spLocks noGrp="1"/>
          </p:cNvSpPr>
          <p:nvPr>
            <p:ph type="sldNum" sz="quarter" idx="12"/>
          </p:nvPr>
        </p:nvSpPr>
        <p:spPr/>
        <p:txBody>
          <a:bodyPr/>
          <a:lstStyle/>
          <a:p>
            <a:fld id="{CF892D97-CC66-4BE8-9D9E-0207F0BAA830}" type="slidenum">
              <a:rPr lang="ar-DZ" smtClean="0"/>
              <a:pPr/>
              <a:t>‹N°›</a:t>
            </a:fld>
            <a:endParaRPr lang="ar-DZ" dirty="0"/>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D8D2A6F2-15A9-477A-B71E-A2980AC32B0F}" type="datetimeFigureOut">
              <a:rPr lang="ar-DZ" smtClean="0"/>
              <a:pPr/>
              <a:t>04-07-1442</a:t>
            </a:fld>
            <a:endParaRPr lang="ar-DZ" dirty="0"/>
          </a:p>
        </p:txBody>
      </p:sp>
      <p:sp>
        <p:nvSpPr>
          <p:cNvPr id="8" name="عنصر نائب للتذييل 7"/>
          <p:cNvSpPr>
            <a:spLocks noGrp="1"/>
          </p:cNvSpPr>
          <p:nvPr>
            <p:ph type="ftr" sz="quarter" idx="11"/>
          </p:nvPr>
        </p:nvSpPr>
        <p:spPr/>
        <p:txBody>
          <a:bodyPr/>
          <a:lstStyle/>
          <a:p>
            <a:endParaRPr lang="ar-DZ" dirty="0"/>
          </a:p>
        </p:txBody>
      </p:sp>
      <p:sp>
        <p:nvSpPr>
          <p:cNvPr id="9" name="عنصر نائب لرقم الشريحة 8"/>
          <p:cNvSpPr>
            <a:spLocks noGrp="1"/>
          </p:cNvSpPr>
          <p:nvPr>
            <p:ph type="sldNum" sz="quarter" idx="12"/>
          </p:nvPr>
        </p:nvSpPr>
        <p:spPr/>
        <p:txBody>
          <a:bodyPr/>
          <a:lstStyle/>
          <a:p>
            <a:fld id="{CF892D97-CC66-4BE8-9D9E-0207F0BAA830}" type="slidenum">
              <a:rPr lang="ar-DZ" smtClean="0"/>
              <a:pPr/>
              <a:t>‹N°›</a:t>
            </a:fld>
            <a:endParaRPr lang="ar-DZ" dirty="0"/>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D8D2A6F2-15A9-477A-B71E-A2980AC32B0F}" type="datetimeFigureOut">
              <a:rPr lang="ar-DZ" smtClean="0"/>
              <a:pPr/>
              <a:t>04-07-1442</a:t>
            </a:fld>
            <a:endParaRPr lang="ar-DZ" dirty="0"/>
          </a:p>
        </p:txBody>
      </p:sp>
      <p:sp>
        <p:nvSpPr>
          <p:cNvPr id="7" name="عنصر نائب لرقم الشريحة 6"/>
          <p:cNvSpPr>
            <a:spLocks noGrp="1"/>
          </p:cNvSpPr>
          <p:nvPr>
            <p:ph type="sldNum" sz="quarter" idx="11"/>
          </p:nvPr>
        </p:nvSpPr>
        <p:spPr/>
        <p:txBody>
          <a:bodyPr rtlCol="0"/>
          <a:lstStyle/>
          <a:p>
            <a:fld id="{CF892D97-CC66-4BE8-9D9E-0207F0BAA830}" type="slidenum">
              <a:rPr lang="ar-DZ" smtClean="0"/>
              <a:pPr/>
              <a:t>‹N°›</a:t>
            </a:fld>
            <a:endParaRPr lang="ar-DZ" dirty="0"/>
          </a:p>
        </p:txBody>
      </p:sp>
      <p:sp>
        <p:nvSpPr>
          <p:cNvPr id="8" name="عنصر نائب للتذييل 7"/>
          <p:cNvSpPr>
            <a:spLocks noGrp="1"/>
          </p:cNvSpPr>
          <p:nvPr>
            <p:ph type="ftr" sz="quarter" idx="12"/>
          </p:nvPr>
        </p:nvSpPr>
        <p:spPr/>
        <p:txBody>
          <a:bodyPr rtlCol="0"/>
          <a:lstStyle/>
          <a:p>
            <a:endParaRPr lang="ar-D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8D2A6F2-15A9-477A-B71E-A2980AC32B0F}" type="datetimeFigureOut">
              <a:rPr lang="ar-DZ" smtClean="0"/>
              <a:pPr/>
              <a:t>04-07-1442</a:t>
            </a:fld>
            <a:endParaRPr lang="ar-DZ" dirty="0"/>
          </a:p>
        </p:txBody>
      </p:sp>
      <p:sp>
        <p:nvSpPr>
          <p:cNvPr id="3" name="عنصر نائب للتذييل 2"/>
          <p:cNvSpPr>
            <a:spLocks noGrp="1"/>
          </p:cNvSpPr>
          <p:nvPr>
            <p:ph type="ftr" sz="quarter" idx="11"/>
          </p:nvPr>
        </p:nvSpPr>
        <p:spPr/>
        <p:txBody>
          <a:bodyPr/>
          <a:lstStyle/>
          <a:p>
            <a:endParaRPr lang="ar-DZ" dirty="0"/>
          </a:p>
        </p:txBody>
      </p:sp>
      <p:sp>
        <p:nvSpPr>
          <p:cNvPr id="4" name="عنصر نائب لرقم الشريحة 3"/>
          <p:cNvSpPr>
            <a:spLocks noGrp="1"/>
          </p:cNvSpPr>
          <p:nvPr>
            <p:ph type="sldNum" sz="quarter" idx="12"/>
          </p:nvPr>
        </p:nvSpPr>
        <p:spPr/>
        <p:txBody>
          <a:bodyPr/>
          <a:lstStyle/>
          <a:p>
            <a:fld id="{CF892D97-CC66-4BE8-9D9E-0207F0BAA830}" type="slidenum">
              <a:rPr lang="ar-DZ" smtClean="0"/>
              <a:pPr/>
              <a:t>‹N°›</a:t>
            </a:fld>
            <a:endParaRPr lang="ar-D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D8D2A6F2-15A9-477A-B71E-A2980AC32B0F}" type="datetimeFigureOut">
              <a:rPr lang="ar-DZ" smtClean="0"/>
              <a:pPr/>
              <a:t>04-07-1442</a:t>
            </a:fld>
            <a:endParaRPr lang="ar-DZ" dirty="0"/>
          </a:p>
        </p:txBody>
      </p:sp>
      <p:sp>
        <p:nvSpPr>
          <p:cNvPr id="22" name="عنصر نائب لرقم الشريحة 21"/>
          <p:cNvSpPr>
            <a:spLocks noGrp="1"/>
          </p:cNvSpPr>
          <p:nvPr>
            <p:ph type="sldNum" sz="quarter" idx="15"/>
          </p:nvPr>
        </p:nvSpPr>
        <p:spPr/>
        <p:txBody>
          <a:bodyPr rtlCol="0"/>
          <a:lstStyle/>
          <a:p>
            <a:fld id="{CF892D97-CC66-4BE8-9D9E-0207F0BAA830}" type="slidenum">
              <a:rPr lang="ar-DZ" smtClean="0"/>
              <a:pPr/>
              <a:t>‹N°›</a:t>
            </a:fld>
            <a:endParaRPr lang="ar-DZ" dirty="0"/>
          </a:p>
        </p:txBody>
      </p:sp>
      <p:sp>
        <p:nvSpPr>
          <p:cNvPr id="23" name="عنصر نائب للتذييل 22"/>
          <p:cNvSpPr>
            <a:spLocks noGrp="1"/>
          </p:cNvSpPr>
          <p:nvPr>
            <p:ph type="ftr" sz="quarter" idx="16"/>
          </p:nvPr>
        </p:nvSpPr>
        <p:spPr/>
        <p:txBody>
          <a:bodyPr rtlCol="0"/>
          <a:lstStyle/>
          <a:p>
            <a:endParaRPr lang="ar-DZ"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D8D2A6F2-15A9-477A-B71E-A2980AC32B0F}" type="datetimeFigureOut">
              <a:rPr lang="ar-DZ" smtClean="0"/>
              <a:pPr/>
              <a:t>04-07-1442</a:t>
            </a:fld>
            <a:endParaRPr lang="ar-DZ" dirty="0"/>
          </a:p>
        </p:txBody>
      </p:sp>
      <p:sp>
        <p:nvSpPr>
          <p:cNvPr id="18" name="عنصر نائب لرقم الشريحة 17"/>
          <p:cNvSpPr>
            <a:spLocks noGrp="1"/>
          </p:cNvSpPr>
          <p:nvPr>
            <p:ph type="sldNum" sz="quarter" idx="11"/>
          </p:nvPr>
        </p:nvSpPr>
        <p:spPr/>
        <p:txBody>
          <a:bodyPr rtlCol="0"/>
          <a:lstStyle/>
          <a:p>
            <a:fld id="{CF892D97-CC66-4BE8-9D9E-0207F0BAA830}" type="slidenum">
              <a:rPr lang="ar-DZ" smtClean="0"/>
              <a:pPr/>
              <a:t>‹N°›</a:t>
            </a:fld>
            <a:endParaRPr lang="ar-DZ" dirty="0"/>
          </a:p>
        </p:txBody>
      </p:sp>
      <p:sp>
        <p:nvSpPr>
          <p:cNvPr id="21" name="عنصر نائب للتذييل 20"/>
          <p:cNvSpPr>
            <a:spLocks noGrp="1"/>
          </p:cNvSpPr>
          <p:nvPr>
            <p:ph type="ftr" sz="quarter" idx="12"/>
          </p:nvPr>
        </p:nvSpPr>
        <p:spPr/>
        <p:txBody>
          <a:bodyPr rtlCol="0"/>
          <a:lstStyle/>
          <a:p>
            <a:endParaRPr lang="ar-D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8D2A6F2-15A9-477A-B71E-A2980AC32B0F}" type="datetimeFigureOut">
              <a:rPr lang="ar-DZ" smtClean="0"/>
              <a:pPr/>
              <a:t>04-07-1442</a:t>
            </a:fld>
            <a:endParaRPr lang="ar-DZ" dirty="0"/>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DZ" dirty="0"/>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892D97-CC66-4BE8-9D9E-0207F0BAA830}" type="slidenum">
              <a:rPr lang="ar-DZ" smtClean="0"/>
              <a:pPr/>
              <a:t>‹N°›</a:t>
            </a:fld>
            <a:endParaRPr lang="ar-DZ"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1857356" y="2500306"/>
            <a:ext cx="6336704" cy="1656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smtClean="0">
                <a:latin typeface="Adobe Devanagari" pitchFamily="18" charset="0"/>
                <a:cs typeface="Adobe Devanagari" pitchFamily="18" charset="0"/>
              </a:rPr>
              <a:t>Les insectes ravageurs en arboriculture fruitière</a:t>
            </a:r>
            <a:endParaRPr lang="fr-FR" sz="2800" b="1" dirty="0">
              <a:latin typeface="Adobe Devanagari" pitchFamily="18" charset="0"/>
              <a:cs typeface="Adobe Devanagari" pitchFamily="18" charset="0"/>
            </a:endParaRPr>
          </a:p>
        </p:txBody>
      </p:sp>
    </p:spTree>
    <p:extLst>
      <p:ext uri="{BB962C8B-B14F-4D97-AF65-F5344CB8AC3E}">
        <p14:creationId xmlns:p14="http://schemas.microsoft.com/office/powerpoint/2010/main" xmlns="" val="19848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57158" y="857232"/>
            <a:ext cx="8147248" cy="5069160"/>
          </a:xfrm>
        </p:spPr>
        <p:txBody>
          <a:bodyPr>
            <a:noAutofit/>
          </a:bodyPr>
          <a:lstStyle/>
          <a:p>
            <a:pPr marL="0" indent="0" algn="l" rtl="0">
              <a:buNone/>
            </a:pPr>
            <a:r>
              <a:rPr lang="fr-FR" u="sng" dirty="0" smtClean="0">
                <a:latin typeface="Aparajita" pitchFamily="34" charset="0"/>
                <a:cs typeface="Aparajita" pitchFamily="34" charset="0"/>
              </a:rPr>
              <a:t> </a:t>
            </a:r>
            <a:r>
              <a:rPr lang="fr-FR" u="sng" dirty="0" smtClean="0">
                <a:latin typeface="Aparajita" pitchFamily="34" charset="0"/>
                <a:cs typeface="Aparajita" pitchFamily="34" charset="0"/>
              </a:rPr>
              <a:t>le pommier:</a:t>
            </a:r>
          </a:p>
          <a:p>
            <a:pPr marL="0" indent="0" algn="l" rtl="0">
              <a:buNone/>
            </a:pPr>
            <a:r>
              <a:rPr lang="fr-FR" dirty="0" smtClean="0">
                <a:latin typeface="Aparajita" pitchFamily="34" charset="0"/>
                <a:cs typeface="Aparajita" pitchFamily="34" charset="0"/>
              </a:rPr>
              <a:t>   Le Carpocapse </a:t>
            </a:r>
            <a:r>
              <a:rPr lang="fr-FR" dirty="0" smtClean="0">
                <a:latin typeface="Aparajita" pitchFamily="34" charset="0"/>
                <a:cs typeface="Aparajita" pitchFamily="34" charset="0"/>
              </a:rPr>
              <a:t>(</a:t>
            </a:r>
            <a:r>
              <a:rPr lang="fr-FR" i="1" dirty="0">
                <a:latin typeface="Aparajita" pitchFamily="34" charset="0"/>
                <a:cs typeface="Aparajita" pitchFamily="34" charset="0"/>
              </a:rPr>
              <a:t>Cydia pomonella</a:t>
            </a:r>
            <a:r>
              <a:rPr lang="fr-FR" dirty="0">
                <a:latin typeface="Aparajita" pitchFamily="34" charset="0"/>
                <a:cs typeface="Aparajita" pitchFamily="34" charset="0"/>
              </a:rPr>
              <a:t>) est un insecte de l'ordre des lépidoptères, de la famille des </a:t>
            </a:r>
            <a:r>
              <a:rPr lang="fr-FR" i="1" dirty="0" err="1" smtClean="0">
                <a:latin typeface="Aparajita" pitchFamily="34" charset="0"/>
                <a:cs typeface="Aparajita" pitchFamily="34" charset="0"/>
              </a:rPr>
              <a:t>T</a:t>
            </a:r>
            <a:r>
              <a:rPr lang="fr-FR" i="1" dirty="0" err="1" smtClean="0">
                <a:latin typeface="Aparajita" pitchFamily="34" charset="0"/>
                <a:cs typeface="Aparajita" pitchFamily="34" charset="0"/>
              </a:rPr>
              <a:t>ortricidae</a:t>
            </a:r>
            <a:r>
              <a:rPr lang="fr-FR" dirty="0" smtClean="0">
                <a:latin typeface="Aparajita" pitchFamily="34" charset="0"/>
                <a:cs typeface="Aparajita" pitchFamily="34" charset="0"/>
              </a:rPr>
              <a:t>, </a:t>
            </a:r>
            <a:r>
              <a:rPr lang="fr-FR" dirty="0">
                <a:latin typeface="Aparajita" pitchFamily="34" charset="0"/>
                <a:cs typeface="Aparajita" pitchFamily="34" charset="0"/>
              </a:rPr>
              <a:t>dont la larve se développe à l'intérieur des fruits. </a:t>
            </a:r>
            <a:endParaRPr lang="fr-FR" dirty="0" smtClean="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endParaRPr lang="fr-FR" dirty="0" smtClean="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endParaRPr lang="fr-FR" dirty="0" smtClean="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endParaRPr lang="fr-FR" dirty="0" smtClean="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r>
              <a:rPr lang="fr-FR" b="1" dirty="0" smtClean="0">
                <a:latin typeface="Aparajita" pitchFamily="34" charset="0"/>
                <a:cs typeface="Aparajita" pitchFamily="34" charset="0"/>
              </a:rPr>
              <a:t> </a:t>
            </a:r>
            <a:r>
              <a:rPr lang="fr-FR" b="1" dirty="0" smtClean="0">
                <a:latin typeface="Aparajita" pitchFamily="34" charset="0"/>
                <a:cs typeface="Aparajita" pitchFamily="34" charset="0"/>
              </a:rPr>
              <a:t>                                        Le</a:t>
            </a:r>
            <a:r>
              <a:rPr lang="fr-FR" dirty="0" smtClean="0">
                <a:latin typeface="Aparajita" pitchFamily="34" charset="0"/>
                <a:cs typeface="Aparajita" pitchFamily="34" charset="0"/>
              </a:rPr>
              <a:t> </a:t>
            </a:r>
            <a:r>
              <a:rPr lang="fr-FR" dirty="0" smtClean="0">
                <a:latin typeface="Aparajita" pitchFamily="34" charset="0"/>
                <a:cs typeface="Aparajita" pitchFamily="34" charset="0"/>
              </a:rPr>
              <a:t>Carpocapse </a:t>
            </a:r>
            <a:endParaRPr lang="fr-FR" dirty="0">
              <a:latin typeface="Aparajita" pitchFamily="34" charset="0"/>
              <a:cs typeface="Aparajita" pitchFamily="34" charset="0"/>
            </a:endParaRPr>
          </a:p>
        </p:txBody>
      </p:sp>
      <p:sp>
        <p:nvSpPr>
          <p:cNvPr id="6" name="مستطيل 5"/>
          <p:cNvSpPr/>
          <p:nvPr/>
        </p:nvSpPr>
        <p:spPr>
          <a:xfrm>
            <a:off x="0" y="0"/>
            <a:ext cx="5993949" cy="830997"/>
          </a:xfrm>
          <a:prstGeom prst="rect">
            <a:avLst/>
          </a:prstGeom>
          <a:noFill/>
        </p:spPr>
        <p:txBody>
          <a:bodyPr wrap="none" lIns="91440" tIns="45720" rIns="91440" bIns="45720">
            <a:spAutoFit/>
          </a:bodyPr>
          <a:lstStyle/>
          <a:p>
            <a:pPr algn="ctr"/>
            <a:r>
              <a:rPr lang="fr-FR"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2.Arbres </a:t>
            </a:r>
            <a:r>
              <a:rPr lang="fr-FR"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fr-FR"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à pépins :</a:t>
            </a:r>
          </a:p>
        </p:txBody>
      </p:sp>
      <p:pic>
        <p:nvPicPr>
          <p:cNvPr id="7" name="صورة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2976" y="2428868"/>
            <a:ext cx="4754484"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2514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18356" y="1772816"/>
            <a:ext cx="8291264" cy="4392488"/>
          </a:xfrm>
        </p:spPr>
        <p:txBody>
          <a:bodyPr>
            <a:normAutofit/>
          </a:bodyPr>
          <a:lstStyle/>
          <a:p>
            <a:pPr algn="l" rtl="0">
              <a:buFont typeface="Wingdings" pitchFamily="2" charset="2"/>
              <a:buChar char="Ø"/>
            </a:pPr>
            <a:r>
              <a:rPr lang="fr-FR" dirty="0">
                <a:latin typeface="Aparajita" pitchFamily="34" charset="0"/>
                <a:cs typeface="Aparajita" pitchFamily="34" charset="0"/>
              </a:rPr>
              <a:t>Le carpocapse de la pomme hiverne à l'état de larve du dernier stade larvaire dans des cocons de soie tissés sous les morceaux d'écorce lâches sur le tronc et les branches des pommiers. </a:t>
            </a:r>
            <a:endParaRPr lang="fr-FR" dirty="0" smtClean="0">
              <a:latin typeface="Aparajita" pitchFamily="34" charset="0"/>
              <a:cs typeface="Aparajita" pitchFamily="34" charset="0"/>
            </a:endParaRPr>
          </a:p>
          <a:p>
            <a:pPr algn="l" rtl="0">
              <a:buFont typeface="Wingdings" pitchFamily="2" charset="2"/>
              <a:buChar char="Ø"/>
            </a:pPr>
            <a:r>
              <a:rPr lang="fr-FR" dirty="0" smtClean="0">
                <a:latin typeface="Aparajita" pitchFamily="34" charset="0"/>
                <a:cs typeface="Aparajita" pitchFamily="34" charset="0"/>
              </a:rPr>
              <a:t>Entre </a:t>
            </a:r>
            <a:r>
              <a:rPr lang="fr-FR" dirty="0" smtClean="0">
                <a:latin typeface="Aparajita" pitchFamily="34" charset="0"/>
                <a:cs typeface="Aparajita" pitchFamily="34" charset="0"/>
              </a:rPr>
              <a:t>mi et fin </a:t>
            </a:r>
            <a:r>
              <a:rPr lang="fr-FR" dirty="0">
                <a:latin typeface="Aparajita" pitchFamily="34" charset="0"/>
                <a:cs typeface="Aparajita" pitchFamily="34" charset="0"/>
              </a:rPr>
              <a:t>d'avril, les larves se transforment en pupes à l'intérieur des cocons. Le premier adulte fait habituellement son apparition vers le moment de la floraison, mais ce n'est que quatre à cinq jours après l'apparition du premier adulte que se produit le pic d'envols des adultes. La sortie des adultes est étroitement liée aux conditions météorologiques. Des températures fraîches retardent leur apparition de dix à douze jours. Des températures élevées les font apparaître plus tôt au printemps, ce qui les amène à pondre davantage d'œufs. </a:t>
            </a:r>
          </a:p>
        </p:txBody>
      </p:sp>
      <p:sp>
        <p:nvSpPr>
          <p:cNvPr id="4" name="مستطيل 3"/>
          <p:cNvSpPr/>
          <p:nvPr/>
        </p:nvSpPr>
        <p:spPr>
          <a:xfrm>
            <a:off x="0" y="357166"/>
            <a:ext cx="8858280"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Cycle </a:t>
            </a:r>
            <a:r>
              <a:rPr lang="fr-FR"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biologique </a:t>
            </a:r>
            <a:r>
              <a:rPr lang="fr-FR"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du </a:t>
            </a:r>
            <a:r>
              <a:rPr lang="fr-FR"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Carpocapse</a:t>
            </a:r>
            <a:endParaRPr lang="fr-FR"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32977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520" y="404664"/>
            <a:ext cx="8424936" cy="6069288"/>
          </a:xfrm>
        </p:spPr>
        <p:txBody>
          <a:bodyPr>
            <a:noAutofit/>
          </a:bodyPr>
          <a:lstStyle/>
          <a:p>
            <a:pPr algn="l" rtl="0">
              <a:buFont typeface="Wingdings" pitchFamily="2" charset="2"/>
              <a:buChar char="Ø"/>
            </a:pPr>
            <a:r>
              <a:rPr lang="fr-FR" dirty="0">
                <a:latin typeface="Aparajita" pitchFamily="34" charset="0"/>
                <a:cs typeface="Aparajita" pitchFamily="34" charset="0"/>
              </a:rPr>
              <a:t>Après l'accouplement, les femelles peuvent pondre jusqu'à cent œufs. Les œufs sont pondus un à un sur les fruits ou les feuilles. Ils éclosent en six à quatorze jours selon les températures. Les larves migrent ensuite vers les fruits où elles s'accrochent et s'insinuent dans le fruit. Une fois à l'abri à l'intérieur de la pomme, elles s'en nourrissent pendant environ trois semaines, puis délaissent le fruit à la recherche d'un site où amorcer leur pupaison (sur le tronc ou une grosse branche du pommier</a:t>
            </a:r>
            <a:r>
              <a:rPr lang="fr-FR" dirty="0" smtClean="0">
                <a:latin typeface="Aparajita" pitchFamily="34" charset="0"/>
                <a:cs typeface="Aparajita" pitchFamily="34" charset="0"/>
              </a:rPr>
              <a:t>)</a:t>
            </a:r>
          </a:p>
          <a:p>
            <a:pPr algn="l" rtl="0">
              <a:buFont typeface="Wingdings" pitchFamily="2" charset="2"/>
              <a:buChar char="Ø"/>
            </a:pPr>
            <a:r>
              <a:rPr lang="fr-FR" dirty="0">
                <a:latin typeface="Aparajita" pitchFamily="34" charset="0"/>
                <a:cs typeface="Aparajita" pitchFamily="34" charset="0"/>
              </a:rPr>
              <a:t>La pupaison dure généralement de quatorze à vingt et un jours. La pupaison de certaines larves ne s'effectue pas à la même période, celles-ci restant au stade larvaire jusqu'à l'année suivante</a:t>
            </a:r>
            <a:endParaRPr lang="fr-FR" dirty="0" smtClean="0">
              <a:latin typeface="Aparajita" pitchFamily="34" charset="0"/>
              <a:cs typeface="Aparajita" pitchFamily="34" charset="0"/>
            </a:endParaRPr>
          </a:p>
          <a:p>
            <a:pPr algn="l" rtl="0">
              <a:buFont typeface="Wingdings" pitchFamily="2" charset="2"/>
              <a:buChar char="Ø"/>
            </a:pPr>
            <a:r>
              <a:rPr lang="fr-FR" dirty="0">
                <a:latin typeface="Aparajita" pitchFamily="34" charset="0"/>
                <a:cs typeface="Aparajita" pitchFamily="34" charset="0"/>
              </a:rPr>
              <a:t>Les adultes de la deuxième génération commencent à apparaître dans les vergers dès le mois de juillet. Les femelles pondent leurs œufs pendant deux mois et les larves à maturité de la deuxième génération commencent à sortir des pommes vers la mi-août jusqu'à ce que les pommes soient retirées du verger ou que les températures s'abaissent. </a:t>
            </a:r>
            <a:endParaRPr lang="fr-FR" dirty="0" smtClean="0">
              <a:latin typeface="Aparajita" pitchFamily="34" charset="0"/>
              <a:cs typeface="Aparajita" pitchFamily="34" charset="0"/>
            </a:endParaRPr>
          </a:p>
          <a:p>
            <a:pPr algn="l" rtl="0">
              <a:buFont typeface="Wingdings" pitchFamily="2" charset="2"/>
              <a:buChar char="Ø"/>
            </a:pPr>
            <a:endParaRPr lang="fr-FR" dirty="0">
              <a:latin typeface="Aparajita" pitchFamily="34" charset="0"/>
              <a:cs typeface="Aparajita" pitchFamily="34" charset="0"/>
            </a:endParaRPr>
          </a:p>
        </p:txBody>
      </p:sp>
    </p:spTree>
    <p:extLst>
      <p:ext uri="{BB962C8B-B14F-4D97-AF65-F5344CB8AC3E}">
        <p14:creationId xmlns:p14="http://schemas.microsoft.com/office/powerpoint/2010/main" xmlns="" val="30285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8099" y="116632"/>
            <a:ext cx="9078292" cy="6241326"/>
          </a:xfrm>
        </p:spPr>
      </p:pic>
      <p:sp>
        <p:nvSpPr>
          <p:cNvPr id="7" name="مربع نص 6"/>
          <p:cNvSpPr txBox="1"/>
          <p:nvPr/>
        </p:nvSpPr>
        <p:spPr>
          <a:xfrm>
            <a:off x="2428860" y="6396335"/>
            <a:ext cx="3814714" cy="461665"/>
          </a:xfrm>
          <a:prstGeom prst="rect">
            <a:avLst/>
          </a:prstGeom>
          <a:noFill/>
        </p:spPr>
        <p:txBody>
          <a:bodyPr wrap="square" rtlCol="0">
            <a:spAutoFit/>
          </a:bodyPr>
          <a:lstStyle/>
          <a:p>
            <a:r>
              <a:rPr lang="fr-FR" sz="2400" b="1" dirty="0" smtClean="0">
                <a:latin typeface="Aparajita" pitchFamily="34" charset="0"/>
                <a:cs typeface="Aparajita" pitchFamily="34" charset="0"/>
              </a:rPr>
              <a:t>C</a:t>
            </a:r>
            <a:r>
              <a:rPr lang="fr-FR" sz="2400" b="1" dirty="0" smtClean="0">
                <a:latin typeface="Aparajita" pitchFamily="34" charset="0"/>
                <a:cs typeface="Aparajita" pitchFamily="34" charset="0"/>
              </a:rPr>
              <a:t>ycle </a:t>
            </a:r>
            <a:r>
              <a:rPr lang="fr-FR" sz="2400" b="1" dirty="0">
                <a:latin typeface="Aparajita" pitchFamily="34" charset="0"/>
                <a:cs typeface="Aparajita" pitchFamily="34" charset="0"/>
              </a:rPr>
              <a:t>biologique </a:t>
            </a:r>
            <a:r>
              <a:rPr lang="fr-FR" sz="2400" b="1" dirty="0" smtClean="0">
                <a:latin typeface="Aparajita" pitchFamily="34" charset="0"/>
                <a:cs typeface="Aparajita" pitchFamily="34" charset="0"/>
              </a:rPr>
              <a:t>du Carpocapse </a:t>
            </a:r>
            <a:endParaRPr lang="fr-FR" sz="2400" b="1" dirty="0">
              <a:latin typeface="Aparajita" pitchFamily="34" charset="0"/>
              <a:cs typeface="Aparajita" pitchFamily="34" charset="0"/>
            </a:endParaRPr>
          </a:p>
        </p:txBody>
      </p:sp>
    </p:spTree>
    <p:extLst>
      <p:ext uri="{BB962C8B-B14F-4D97-AF65-F5344CB8AC3E}">
        <p14:creationId xmlns:p14="http://schemas.microsoft.com/office/powerpoint/2010/main" xmlns="" val="3024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000"/>
                                        <p:tgtEl>
                                          <p:spTgt spid="7">
                                            <p:txEl>
                                              <p:pRg st="0" end="0"/>
                                            </p:txEl>
                                          </p:spTgt>
                                        </p:tgtEl>
                                      </p:cBhvr>
                                    </p:animEffect>
                                    <p:anim calcmode="lin" valueType="num">
                                      <p:cBhvr>
                                        <p:cTn id="2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95536" y="1412776"/>
            <a:ext cx="8164826" cy="5184576"/>
          </a:xfrm>
        </p:spPr>
        <p:txBody>
          <a:bodyPr/>
          <a:lstStyle/>
          <a:p>
            <a:pPr marL="0" indent="0" algn="l" rtl="0">
              <a:buNone/>
            </a:pPr>
            <a:r>
              <a:rPr lang="fr-FR" dirty="0" smtClean="0">
                <a:latin typeface="Aparajita" pitchFamily="34" charset="0"/>
                <a:cs typeface="Aparajita" pitchFamily="34" charset="0"/>
              </a:rPr>
              <a:t>     Les </a:t>
            </a:r>
            <a:r>
              <a:rPr lang="fr-FR" dirty="0">
                <a:latin typeface="Aparajita" pitchFamily="34" charset="0"/>
                <a:cs typeface="Aparajita" pitchFamily="34" charset="0"/>
              </a:rPr>
              <a:t>fruits endommagés sont reconnaissables par la présence en surface de trous cerclés de brun. Sous ces trous, la chenille a creusé un tunnel jusqu'au trognon où elle se nourrit des pépins riches en protéines. Ce tunnel peut contenir les excréments bruns granulés de la chenille. Les fruits endommagés mûrissent plus vite que les fruits sains et tombent prématurément, ce qui cause des pertes de rendement.</a:t>
            </a:r>
          </a:p>
        </p:txBody>
      </p:sp>
      <p:sp>
        <p:nvSpPr>
          <p:cNvPr id="4" name="مستطيل 3"/>
          <p:cNvSpPr/>
          <p:nvPr/>
        </p:nvSpPr>
        <p:spPr>
          <a:xfrm>
            <a:off x="494882" y="221306"/>
            <a:ext cx="3362738"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fr-FR"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Dégâts  </a:t>
            </a:r>
            <a:endParaRPr lang="fr-FR"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1960" y="3960440"/>
            <a:ext cx="4470536" cy="2564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صورة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4209183"/>
            <a:ext cx="3571825" cy="2067417"/>
          </a:xfrm>
          <a:prstGeom prst="rect">
            <a:avLst/>
          </a:prstGeom>
        </p:spPr>
      </p:pic>
    </p:spTree>
    <p:extLst>
      <p:ext uri="{BB962C8B-B14F-4D97-AF65-F5344CB8AC3E}">
        <p14:creationId xmlns:p14="http://schemas.microsoft.com/office/powerpoint/2010/main" xmlns="" val="38420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ipe(down)">
                                      <p:cBhvr>
                                        <p:cTn id="38" dur="580">
                                          <p:stCondLst>
                                            <p:cond delay="0"/>
                                          </p:stCondLst>
                                        </p:cTn>
                                        <p:tgtEl>
                                          <p:spTgt spid="1026"/>
                                        </p:tgtEl>
                                      </p:cBhvr>
                                    </p:animEffect>
                                    <p:anim calcmode="lin" valueType="num">
                                      <p:cBhvr>
                                        <p:cTn id="39"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4" dur="26">
                                          <p:stCondLst>
                                            <p:cond delay="650"/>
                                          </p:stCondLst>
                                        </p:cTn>
                                        <p:tgtEl>
                                          <p:spTgt spid="1026"/>
                                        </p:tgtEl>
                                      </p:cBhvr>
                                      <p:to x="100000" y="60000"/>
                                    </p:animScale>
                                    <p:animScale>
                                      <p:cBhvr>
                                        <p:cTn id="45" dur="166" decel="50000">
                                          <p:stCondLst>
                                            <p:cond delay="676"/>
                                          </p:stCondLst>
                                        </p:cTn>
                                        <p:tgtEl>
                                          <p:spTgt spid="1026"/>
                                        </p:tgtEl>
                                      </p:cBhvr>
                                      <p:to x="100000" y="100000"/>
                                    </p:animScale>
                                    <p:animScale>
                                      <p:cBhvr>
                                        <p:cTn id="46" dur="26">
                                          <p:stCondLst>
                                            <p:cond delay="1312"/>
                                          </p:stCondLst>
                                        </p:cTn>
                                        <p:tgtEl>
                                          <p:spTgt spid="1026"/>
                                        </p:tgtEl>
                                      </p:cBhvr>
                                      <p:to x="100000" y="80000"/>
                                    </p:animScale>
                                    <p:animScale>
                                      <p:cBhvr>
                                        <p:cTn id="47" dur="166" decel="50000">
                                          <p:stCondLst>
                                            <p:cond delay="1338"/>
                                          </p:stCondLst>
                                        </p:cTn>
                                        <p:tgtEl>
                                          <p:spTgt spid="1026"/>
                                        </p:tgtEl>
                                      </p:cBhvr>
                                      <p:to x="100000" y="100000"/>
                                    </p:animScale>
                                    <p:animScale>
                                      <p:cBhvr>
                                        <p:cTn id="48" dur="26">
                                          <p:stCondLst>
                                            <p:cond delay="1642"/>
                                          </p:stCondLst>
                                        </p:cTn>
                                        <p:tgtEl>
                                          <p:spTgt spid="1026"/>
                                        </p:tgtEl>
                                      </p:cBhvr>
                                      <p:to x="100000" y="90000"/>
                                    </p:animScale>
                                    <p:animScale>
                                      <p:cBhvr>
                                        <p:cTn id="49" dur="166" decel="50000">
                                          <p:stCondLst>
                                            <p:cond delay="1668"/>
                                          </p:stCondLst>
                                        </p:cTn>
                                        <p:tgtEl>
                                          <p:spTgt spid="1026"/>
                                        </p:tgtEl>
                                      </p:cBhvr>
                                      <p:to x="100000" y="100000"/>
                                    </p:animScale>
                                    <p:animScale>
                                      <p:cBhvr>
                                        <p:cTn id="50" dur="26">
                                          <p:stCondLst>
                                            <p:cond delay="1808"/>
                                          </p:stCondLst>
                                        </p:cTn>
                                        <p:tgtEl>
                                          <p:spTgt spid="1026"/>
                                        </p:tgtEl>
                                      </p:cBhvr>
                                      <p:to x="100000" y="95000"/>
                                    </p:animScale>
                                    <p:animScale>
                                      <p:cBhvr>
                                        <p:cTn id="51"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404664"/>
            <a:ext cx="8135486" cy="5328592"/>
          </a:xfrm>
          <a:prstGeom prst="rect">
            <a:avLst/>
          </a:prstGeom>
        </p:spPr>
      </p:pic>
      <p:sp>
        <p:nvSpPr>
          <p:cNvPr id="4" name="مربع نص 3"/>
          <p:cNvSpPr txBox="1"/>
          <p:nvPr/>
        </p:nvSpPr>
        <p:spPr>
          <a:xfrm>
            <a:off x="2500298" y="6000768"/>
            <a:ext cx="3175192" cy="469958"/>
          </a:xfrm>
          <a:prstGeom prst="rect">
            <a:avLst/>
          </a:prstGeom>
          <a:noFill/>
        </p:spPr>
        <p:txBody>
          <a:bodyPr wrap="square" rtlCol="0">
            <a:spAutoFit/>
          </a:bodyPr>
          <a:lstStyle/>
          <a:p>
            <a:pPr algn="l" rtl="0"/>
            <a:r>
              <a:rPr lang="fr-FR" sz="2400" b="1" dirty="0" smtClean="0">
                <a:latin typeface="Aparajita" pitchFamily="34" charset="0"/>
                <a:cs typeface="Aparajita" pitchFamily="34" charset="0"/>
              </a:rPr>
              <a:t>D</a:t>
            </a:r>
            <a:r>
              <a:rPr lang="fr-FR" sz="2400" dirty="0" smtClean="0">
                <a:latin typeface="Aparajita" pitchFamily="34" charset="0"/>
                <a:cs typeface="Aparajita" pitchFamily="34" charset="0"/>
              </a:rPr>
              <a:t>égâts du Carpocapse </a:t>
            </a:r>
            <a:endParaRPr lang="fr-FR" sz="2400" dirty="0">
              <a:latin typeface="Aparajita" pitchFamily="34" charset="0"/>
              <a:cs typeface="Aparajita" pitchFamily="34" charset="0"/>
            </a:endParaRPr>
          </a:p>
        </p:txBody>
      </p:sp>
    </p:spTree>
    <p:extLst>
      <p:ext uri="{BB962C8B-B14F-4D97-AF65-F5344CB8AC3E}">
        <p14:creationId xmlns:p14="http://schemas.microsoft.com/office/powerpoint/2010/main" xmlns="" val="345493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0" y="1000108"/>
            <a:ext cx="8712968" cy="4341096"/>
          </a:xfrm>
        </p:spPr>
        <p:txBody>
          <a:bodyPr/>
          <a:lstStyle/>
          <a:p>
            <a:pPr algn="l" rtl="0">
              <a:buFont typeface="Wingdings" pitchFamily="2" charset="2"/>
              <a:buChar char="Ø"/>
            </a:pPr>
            <a:r>
              <a:rPr lang="fr-FR" dirty="0" smtClean="0">
                <a:latin typeface="Aparajita" pitchFamily="34" charset="0"/>
                <a:cs typeface="Aparajita" pitchFamily="34" charset="0"/>
              </a:rPr>
              <a:t>Pulvériser </a:t>
            </a:r>
            <a:r>
              <a:rPr lang="fr-FR" dirty="0">
                <a:latin typeface="Aparajita" pitchFamily="34" charset="0"/>
                <a:cs typeface="Aparajita" pitchFamily="34" charset="0"/>
              </a:rPr>
              <a:t>un produit contenant le virus de la granulose (Carpovirusine) sur le feuillage. Ce virus agit aussi sur le système digestif des chenilles mais sera spécifique du carpocapse</a:t>
            </a:r>
            <a:r>
              <a:rPr lang="fr-FR" dirty="0" smtClean="0">
                <a:latin typeface="Aparajita" pitchFamily="34" charset="0"/>
                <a:cs typeface="Aparajita" pitchFamily="34" charset="0"/>
              </a:rPr>
              <a:t>.</a:t>
            </a:r>
          </a:p>
          <a:p>
            <a:pPr marL="0" indent="0" algn="l" rtl="0">
              <a:buNone/>
            </a:pPr>
            <a:r>
              <a:rPr lang="fr-FR" b="1" dirty="0" smtClean="0">
                <a:solidFill>
                  <a:srgbClr val="333333"/>
                </a:solidFill>
                <a:latin typeface="Aparajita" pitchFamily="34" charset="0"/>
                <a:cs typeface="Aparajita" pitchFamily="34" charset="0"/>
              </a:rPr>
              <a:t>   Lutte biologique</a:t>
            </a:r>
            <a:endParaRPr lang="fr-FR" b="1" dirty="0">
              <a:solidFill>
                <a:srgbClr val="333333"/>
              </a:solidFill>
              <a:latin typeface="Aparajita" pitchFamily="34" charset="0"/>
              <a:cs typeface="Aparajita" pitchFamily="34" charset="0"/>
            </a:endParaRPr>
          </a:p>
          <a:p>
            <a:pPr algn="l" rtl="0">
              <a:buFont typeface="Wingdings" pitchFamily="2" charset="2"/>
              <a:buChar char="Ø"/>
            </a:pPr>
            <a:r>
              <a:rPr lang="fr-FR" u="sng" dirty="0">
                <a:latin typeface="Aparajita" pitchFamily="34" charset="0"/>
                <a:cs typeface="Aparajita" pitchFamily="34" charset="0"/>
              </a:rPr>
              <a:t>Ramassez les fruits tombés avant maturité</a:t>
            </a:r>
            <a:r>
              <a:rPr lang="fr-FR" u="sng" dirty="0" smtClean="0">
                <a:latin typeface="Aparajita" pitchFamily="34" charset="0"/>
                <a:cs typeface="Aparajita" pitchFamily="34" charset="0"/>
              </a:rPr>
              <a:t>: </a:t>
            </a:r>
            <a:r>
              <a:rPr lang="fr-FR" dirty="0" smtClean="0">
                <a:latin typeface="Aparajita" pitchFamily="34" charset="0"/>
                <a:cs typeface="Aparajita" pitchFamily="34" charset="0"/>
              </a:rPr>
              <a:t>La </a:t>
            </a:r>
            <a:r>
              <a:rPr lang="fr-FR" dirty="0">
                <a:latin typeface="Aparajita" pitchFamily="34" charset="0"/>
                <a:cs typeface="Aparajita" pitchFamily="34" charset="0"/>
              </a:rPr>
              <a:t>lutte contre le carpocapse commence par le ramassage et l’élimination des fruits véreux, tombés au sol avant maturité : vous interromprez ainsi le cycle de reproduction en éliminant la chenille avant qu’elle ne sorte du fruit.</a:t>
            </a:r>
            <a:endParaRPr lang="fr-FR" dirty="0" smtClean="0">
              <a:latin typeface="Aparajita" pitchFamily="34" charset="0"/>
              <a:cs typeface="Aparajita" pitchFamily="34" charset="0"/>
            </a:endParaRPr>
          </a:p>
          <a:p>
            <a:pPr algn="l" rtl="0">
              <a:buFont typeface="Wingdings" pitchFamily="2" charset="2"/>
              <a:buChar char="Ø"/>
            </a:pPr>
            <a:endParaRPr lang="fr-FR" dirty="0">
              <a:latin typeface="Aparajita" pitchFamily="34" charset="0"/>
              <a:cs typeface="Aparajita" pitchFamily="34" charset="0"/>
            </a:endParaRPr>
          </a:p>
        </p:txBody>
      </p:sp>
      <p:sp>
        <p:nvSpPr>
          <p:cNvPr id="4" name="مستطيل 3"/>
          <p:cNvSpPr/>
          <p:nvPr/>
        </p:nvSpPr>
        <p:spPr>
          <a:xfrm>
            <a:off x="0" y="0"/>
            <a:ext cx="914400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lutte </a:t>
            </a:r>
            <a:r>
              <a:rPr lang="fr-FR"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contre </a:t>
            </a:r>
            <a:r>
              <a:rPr lang="fr-FR"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 </a:t>
            </a:r>
            <a:r>
              <a:rPr lang="fr-FR"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Carpocapse </a:t>
            </a:r>
          </a:p>
        </p:txBody>
      </p:sp>
    </p:spTree>
    <p:extLst>
      <p:ext uri="{BB962C8B-B14F-4D97-AF65-F5344CB8AC3E}">
        <p14:creationId xmlns:p14="http://schemas.microsoft.com/office/powerpoint/2010/main" xmlns="" val="12940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857232"/>
            <a:ext cx="8075240" cy="5214974"/>
          </a:xfrm>
        </p:spPr>
        <p:txBody>
          <a:bodyPr>
            <a:noAutofit/>
          </a:bodyPr>
          <a:lstStyle/>
          <a:p>
            <a:pPr marL="0" indent="0" algn="l" rtl="0">
              <a:buNone/>
            </a:pPr>
            <a:r>
              <a:rPr lang="fr-FR" b="1" u="sng" dirty="0" smtClean="0">
                <a:latin typeface="Aparajita" pitchFamily="34" charset="0"/>
                <a:cs typeface="Aparajita" pitchFamily="34" charset="0"/>
              </a:rPr>
              <a:t>Chez </a:t>
            </a:r>
            <a:r>
              <a:rPr lang="fr-FR" b="1" u="sng" dirty="0">
                <a:latin typeface="Aparajita" pitchFamily="34" charset="0"/>
                <a:cs typeface="Aparajita" pitchFamily="34" charset="0"/>
              </a:rPr>
              <a:t>l'olive </a:t>
            </a:r>
            <a:r>
              <a:rPr lang="fr-FR" b="1" u="sng" dirty="0" smtClean="0">
                <a:latin typeface="Aparajita" pitchFamily="34" charset="0"/>
                <a:cs typeface="Aparajita" pitchFamily="34" charset="0"/>
              </a:rPr>
              <a:t>:</a:t>
            </a:r>
          </a:p>
          <a:p>
            <a:pPr marL="0" indent="0" algn="l" rtl="0">
              <a:buNone/>
            </a:pPr>
            <a:r>
              <a:rPr lang="fr-FR" dirty="0" smtClean="0">
                <a:latin typeface="Aparajita" pitchFamily="34" charset="0"/>
                <a:cs typeface="Aparajita" pitchFamily="34" charset="0"/>
              </a:rPr>
              <a:t> </a:t>
            </a:r>
            <a:r>
              <a:rPr lang="fr-FR" dirty="0" smtClean="0">
                <a:latin typeface="Aparajita" pitchFamily="34" charset="0"/>
                <a:cs typeface="Aparajita" pitchFamily="34" charset="0"/>
              </a:rPr>
              <a:t>Mouche d’olive : </a:t>
            </a:r>
            <a:r>
              <a:rPr lang="fr-FR" b="1" i="1" u="sng" dirty="0" err="1" smtClean="0">
                <a:latin typeface="Aparajita" pitchFamily="34" charset="0"/>
                <a:cs typeface="Aparajita" pitchFamily="34" charset="0"/>
              </a:rPr>
              <a:t>Bactrocera</a:t>
            </a:r>
            <a:r>
              <a:rPr lang="fr-FR" b="1" i="1" dirty="0" smtClean="0">
                <a:latin typeface="Aparajita" pitchFamily="34" charset="0"/>
                <a:cs typeface="Aparajita" pitchFamily="34" charset="0"/>
              </a:rPr>
              <a:t> </a:t>
            </a:r>
            <a:r>
              <a:rPr lang="fr-FR" b="1" i="1" u="sng" dirty="0">
                <a:latin typeface="Aparajita" pitchFamily="34" charset="0"/>
                <a:cs typeface="Aparajita" pitchFamily="34" charset="0"/>
              </a:rPr>
              <a:t>oleae</a:t>
            </a:r>
            <a:r>
              <a:rPr lang="fr-FR" b="1" i="1" dirty="0">
                <a:latin typeface="Aparajita" pitchFamily="34" charset="0"/>
                <a:cs typeface="Aparajita" pitchFamily="34" charset="0"/>
              </a:rPr>
              <a:t> </a:t>
            </a:r>
            <a:r>
              <a:rPr lang="fr-FR" dirty="0">
                <a:latin typeface="Aparajita" pitchFamily="34" charset="0"/>
                <a:cs typeface="Aparajita" pitchFamily="34" charset="0"/>
              </a:rPr>
              <a:t>C'est un ravageur de </a:t>
            </a:r>
            <a:r>
              <a:rPr lang="fr-FR" dirty="0" smtClean="0">
                <a:latin typeface="Aparajita" pitchFamily="34" charset="0"/>
                <a:cs typeface="Aparajita" pitchFamily="34" charset="0"/>
              </a:rPr>
              <a:t>l'olive, </a:t>
            </a:r>
            <a:r>
              <a:rPr lang="fr-FR" dirty="0">
                <a:latin typeface="Aparajita" pitchFamily="34" charset="0"/>
                <a:cs typeface="Aparajita" pitchFamily="34" charset="0"/>
              </a:rPr>
              <a:t>est une espèce d'insectes diptères</a:t>
            </a:r>
            <a:r>
              <a:rPr lang="fr-FR" dirty="0" smtClean="0">
                <a:latin typeface="Aparajita" pitchFamily="34" charset="0"/>
                <a:cs typeface="Aparajita" pitchFamily="34" charset="0"/>
              </a:rPr>
              <a:t>.</a:t>
            </a:r>
            <a:endParaRPr lang="fr-FR" dirty="0">
              <a:latin typeface="Aparajita" pitchFamily="34" charset="0"/>
              <a:cs typeface="Aparajita" pitchFamily="34" charset="0"/>
            </a:endParaRPr>
          </a:p>
          <a:p>
            <a:pPr marL="0" indent="0" algn="l">
              <a:buNone/>
            </a:pPr>
            <a:endParaRPr lang="fr-FR" dirty="0" smtClean="0">
              <a:latin typeface="Aparajita" pitchFamily="34" charset="0"/>
              <a:cs typeface="Aparajita" pitchFamily="34" charset="0"/>
            </a:endParaRPr>
          </a:p>
          <a:p>
            <a:pPr marL="0" indent="0" algn="l">
              <a:buNone/>
            </a:pPr>
            <a:endParaRPr lang="fr-FR" dirty="0">
              <a:latin typeface="Aparajita" pitchFamily="34" charset="0"/>
              <a:cs typeface="Aparajita" pitchFamily="34" charset="0"/>
            </a:endParaRPr>
          </a:p>
          <a:p>
            <a:pPr marL="0" indent="0" algn="l">
              <a:buNone/>
            </a:pPr>
            <a:endParaRPr lang="fr-FR" dirty="0" smtClean="0">
              <a:latin typeface="Aparajita" pitchFamily="34" charset="0"/>
              <a:cs typeface="Aparajita" pitchFamily="34" charset="0"/>
            </a:endParaRPr>
          </a:p>
          <a:p>
            <a:pPr marL="0" indent="0" algn="l">
              <a:buNone/>
            </a:pPr>
            <a:endParaRPr lang="fr-FR" dirty="0" smtClean="0">
              <a:latin typeface="Aparajita" pitchFamily="34" charset="0"/>
              <a:cs typeface="Aparajita" pitchFamily="34" charset="0"/>
            </a:endParaRPr>
          </a:p>
          <a:p>
            <a:pPr marL="0" indent="0" algn="l">
              <a:buNone/>
            </a:pPr>
            <a:endParaRPr lang="fr-FR" dirty="0">
              <a:latin typeface="Aparajita" pitchFamily="34" charset="0"/>
              <a:cs typeface="Aparajita" pitchFamily="34" charset="0"/>
            </a:endParaRPr>
          </a:p>
          <a:p>
            <a:pPr marL="0" indent="0" algn="l">
              <a:buNone/>
            </a:pPr>
            <a:endParaRPr lang="fr-FR" dirty="0" smtClean="0">
              <a:latin typeface="Aparajita" pitchFamily="34" charset="0"/>
              <a:cs typeface="Aparajita" pitchFamily="34" charset="0"/>
            </a:endParaRPr>
          </a:p>
          <a:p>
            <a:pPr marL="0" indent="0" algn="l">
              <a:buNone/>
            </a:pPr>
            <a:endParaRPr lang="fr-FR" dirty="0">
              <a:latin typeface="Aparajita" pitchFamily="34" charset="0"/>
              <a:cs typeface="Aparajita" pitchFamily="34" charset="0"/>
            </a:endParaRPr>
          </a:p>
          <a:p>
            <a:pPr marL="0" indent="0" algn="l" rtl="0">
              <a:buNone/>
            </a:pPr>
            <a:r>
              <a:rPr lang="fr-FR" b="1" dirty="0" smtClean="0">
                <a:latin typeface="Aparajita" pitchFamily="34" charset="0"/>
                <a:cs typeface="Aparajita" pitchFamily="34" charset="0"/>
              </a:rPr>
              <a:t>                        </a:t>
            </a:r>
            <a:r>
              <a:rPr lang="fr-FR" b="1" dirty="0">
                <a:latin typeface="Aparajita" pitchFamily="34" charset="0"/>
                <a:cs typeface="Aparajita" pitchFamily="34" charset="0"/>
              </a:rPr>
              <a:t>La mouche de </a:t>
            </a:r>
            <a:r>
              <a:rPr lang="fr-FR" b="1" dirty="0" smtClean="0">
                <a:latin typeface="Aparajita" pitchFamily="34" charset="0"/>
                <a:cs typeface="Aparajita" pitchFamily="34" charset="0"/>
              </a:rPr>
              <a:t>l'olivier (</a:t>
            </a:r>
            <a:r>
              <a:rPr lang="fr-FR" b="1" i="1" u="sng" dirty="0">
                <a:latin typeface="Aparajita" pitchFamily="34" charset="0"/>
                <a:cs typeface="Aparajita" pitchFamily="34" charset="0"/>
              </a:rPr>
              <a:t>Bactrocera</a:t>
            </a:r>
            <a:r>
              <a:rPr lang="fr-FR" b="1" i="1" dirty="0">
                <a:latin typeface="Aparajita" pitchFamily="34" charset="0"/>
                <a:cs typeface="Aparajita" pitchFamily="34" charset="0"/>
              </a:rPr>
              <a:t> </a:t>
            </a:r>
            <a:r>
              <a:rPr lang="fr-FR" b="1" i="1" u="sng" dirty="0">
                <a:latin typeface="Aparajita" pitchFamily="34" charset="0"/>
                <a:cs typeface="Aparajita" pitchFamily="34" charset="0"/>
              </a:rPr>
              <a:t>oleae </a:t>
            </a:r>
            <a:r>
              <a:rPr lang="fr-FR" b="1" dirty="0">
                <a:latin typeface="Aparajita" pitchFamily="34" charset="0"/>
                <a:cs typeface="Aparajita" pitchFamily="34" charset="0"/>
              </a:rPr>
              <a:t>)</a:t>
            </a:r>
            <a:endParaRPr lang="ar-DZ" b="1" dirty="0">
              <a:latin typeface="Aparajita" pitchFamily="34" charset="0"/>
            </a:endParaRPr>
          </a:p>
        </p:txBody>
      </p:sp>
      <p:sp>
        <p:nvSpPr>
          <p:cNvPr id="5" name="مستطيل 4"/>
          <p:cNvSpPr/>
          <p:nvPr/>
        </p:nvSpPr>
        <p:spPr>
          <a:xfrm>
            <a:off x="0" y="0"/>
            <a:ext cx="5993950" cy="707886"/>
          </a:xfrm>
          <a:prstGeom prst="rect">
            <a:avLst/>
          </a:prstGeom>
          <a:noFill/>
        </p:spPr>
        <p:txBody>
          <a:bodyPr wrap="none" lIns="91440" tIns="45720" rIns="91440" bIns="45720">
            <a:spAutoFit/>
          </a:bodyPr>
          <a:lstStyle/>
          <a:p>
            <a:pPr algn="ctr"/>
            <a:r>
              <a:rPr lang="fr-FR"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 Sur </a:t>
            </a:r>
            <a:r>
              <a:rPr lang="fr-FR"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arbres </a:t>
            </a:r>
            <a:r>
              <a:rPr lang="fr-FR"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à noyau:</a:t>
            </a:r>
            <a:endParaRPr lang="ar-DZ"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28728" y="2357430"/>
            <a:ext cx="5745832"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5006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23528" y="1284462"/>
            <a:ext cx="8496944" cy="5456906"/>
          </a:xfrm>
        </p:spPr>
        <p:txBody>
          <a:bodyPr>
            <a:noAutofit/>
          </a:bodyPr>
          <a:lstStyle/>
          <a:p>
            <a:pPr algn="l" rtl="0">
              <a:buFont typeface="Wingdings" pitchFamily="2" charset="2"/>
              <a:buChar char="Ø"/>
            </a:pPr>
            <a:r>
              <a:rPr lang="fr-FR" dirty="0">
                <a:latin typeface="Aparajita" pitchFamily="34" charset="0"/>
                <a:cs typeface="Aparajita" pitchFamily="34" charset="0"/>
              </a:rPr>
              <a:t>Les adultes s'accouplent en vol, 2 à 4 jours après l'émergence en été et 10 à 16 jours en octobre</a:t>
            </a:r>
          </a:p>
          <a:p>
            <a:pPr algn="l" rtl="0">
              <a:buFont typeface="Wingdings" pitchFamily="2" charset="2"/>
              <a:buChar char="Ø"/>
            </a:pPr>
            <a:r>
              <a:rPr lang="fr-FR" dirty="0">
                <a:latin typeface="Aparajita" pitchFamily="34" charset="0"/>
                <a:cs typeface="Aparajita" pitchFamily="34" charset="0"/>
              </a:rPr>
              <a:t>La femelle va pondre dans l'olive, sous l'épiderme en le perçant avec son ovipositeur, une fois que celle-ci aura atteint 9-10 mm de long. La femelle est capable de pondre entre 400 et 500 œufs sur la saison (100 à 200 par mois), et en général elle ne pond qu'un seul œuf par olive. Toutefois, plusieurs femelles peuvent pondre dans un même fruit.</a:t>
            </a:r>
          </a:p>
          <a:p>
            <a:pPr algn="l" rtl="0">
              <a:buFont typeface="Wingdings" pitchFamily="2" charset="2"/>
              <a:buChar char="Ø"/>
            </a:pPr>
            <a:r>
              <a:rPr lang="fr-FR" dirty="0">
                <a:latin typeface="Aparajita" pitchFamily="34" charset="0"/>
                <a:cs typeface="Aparajita" pitchFamily="34" charset="0"/>
              </a:rPr>
              <a:t>L’œuf, présent sous l'épiderme, de forme allongée (0,7 mm de long), éclot au bout de 2-3 jours en été et plutôt 10 jours en octobre.</a:t>
            </a:r>
          </a:p>
          <a:p>
            <a:pPr algn="l" rtl="0">
              <a:buFont typeface="Wingdings" pitchFamily="2" charset="2"/>
              <a:buChar char="Ø"/>
            </a:pPr>
            <a:r>
              <a:rPr lang="fr-FR" dirty="0">
                <a:latin typeface="Aparajita" pitchFamily="34" charset="0"/>
                <a:cs typeface="Aparajita" pitchFamily="34" charset="0"/>
              </a:rPr>
              <a:t>Le développement larvaire (3 stades larvaires) a lieu dans l'olive au détriment de la pulpe de l'olive. La larve est un asticot blanchâtre (dans les olives vertes) ou violet (dans les olives noires). Son développement dure de 12 jours en été à 20 jours à 2 mois en automne-hiver</a:t>
            </a:r>
            <a:r>
              <a:rPr lang="fr-FR" dirty="0" smtClean="0">
                <a:latin typeface="Aparajita" pitchFamily="34" charset="0"/>
                <a:cs typeface="Aparajita" pitchFamily="34" charset="0"/>
              </a:rPr>
              <a:t>.</a:t>
            </a:r>
            <a:endParaRPr lang="fr-FR" dirty="0">
              <a:latin typeface="Aparajita" pitchFamily="34" charset="0"/>
              <a:cs typeface="Aparajita" pitchFamily="34" charset="0"/>
            </a:endParaRPr>
          </a:p>
        </p:txBody>
      </p:sp>
      <p:sp>
        <p:nvSpPr>
          <p:cNvPr id="4" name="مستطيل 3"/>
          <p:cNvSpPr/>
          <p:nvPr/>
        </p:nvSpPr>
        <p:spPr>
          <a:xfrm>
            <a:off x="971598" y="188640"/>
            <a:ext cx="671369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r>
              <a:rPr lang="fr-F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-Cycle </a:t>
            </a:r>
            <a:r>
              <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biologique</a:t>
            </a:r>
            <a:endParaRPr lang="ar-D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330628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755576" y="1412776"/>
            <a:ext cx="7467600" cy="3384376"/>
          </a:xfrm>
        </p:spPr>
        <p:txBody>
          <a:bodyPr>
            <a:normAutofit lnSpcReduction="10000"/>
          </a:bodyPr>
          <a:lstStyle/>
          <a:p>
            <a:pPr algn="l" rtl="0">
              <a:buFont typeface="Wingdings" pitchFamily="2" charset="2"/>
              <a:buChar char="Ø"/>
            </a:pPr>
            <a:r>
              <a:rPr lang="fr-FR" dirty="0">
                <a:latin typeface="Adobe Devanagari" pitchFamily="18" charset="0"/>
              </a:rPr>
              <a:t>Après quoi la larve entre en nymphose sous forme de pupe, elle peut rester dans l'olive en saison (été) et la nymphose dure alors environ 12 jours, ou dans le sol pour la dernière génération. </a:t>
            </a:r>
            <a:endParaRPr lang="fr-FR" dirty="0" smtClean="0">
              <a:latin typeface="Adobe Devanagari" pitchFamily="18" charset="0"/>
            </a:endParaRPr>
          </a:p>
          <a:p>
            <a:pPr algn="l" rtl="0">
              <a:buFont typeface="Wingdings" pitchFamily="2" charset="2"/>
              <a:buChar char="Ø"/>
            </a:pPr>
            <a:r>
              <a:rPr lang="fr-FR" dirty="0" smtClean="0">
                <a:latin typeface="Adobe Devanagari" pitchFamily="18" charset="0"/>
              </a:rPr>
              <a:t> </a:t>
            </a:r>
            <a:r>
              <a:rPr lang="fr-FR" dirty="0" smtClean="0">
                <a:latin typeface="Adobe Devanagari" pitchFamily="18" charset="0"/>
              </a:rPr>
              <a:t>En </a:t>
            </a:r>
            <a:r>
              <a:rPr lang="fr-FR" dirty="0">
                <a:latin typeface="Adobe Devanagari" pitchFamily="18" charset="0"/>
              </a:rPr>
              <a:t>effet, la larve quitte le fruit et tombe au sol. Ainsi, on retrouve les pupes dans les 10 premiers centimètres du sol en automne-hiver, et la nymphose peut durer alors jusqu'à 4 mois</a:t>
            </a:r>
            <a:r>
              <a:rPr lang="fr-FR" dirty="0">
                <a:latin typeface="Aparajita" pitchFamily="34" charset="0"/>
              </a:rPr>
              <a:t>.</a:t>
            </a:r>
            <a:endParaRPr lang="ar-DZ" dirty="0">
              <a:latin typeface="Aparajita" pitchFamily="34" charset="0"/>
            </a:endParaRPr>
          </a:p>
        </p:txBody>
      </p:sp>
    </p:spTree>
    <p:extLst>
      <p:ext uri="{BB962C8B-B14F-4D97-AF65-F5344CB8AC3E}">
        <p14:creationId xmlns:p14="http://schemas.microsoft.com/office/powerpoint/2010/main" xmlns="" val="24065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6137920"/>
            <a:ext cx="7992888" cy="720080"/>
          </a:xfrm>
        </p:spPr>
        <p:txBody>
          <a:bodyPr>
            <a:noAutofit/>
          </a:bodyPr>
          <a:lstStyle/>
          <a:p>
            <a:r>
              <a:rPr lang="fr-FR" sz="2400" b="1" dirty="0" smtClean="0">
                <a:solidFill>
                  <a:schemeClr val="tx1"/>
                </a:solidFill>
                <a:latin typeface="Aparajita" pitchFamily="34" charset="0"/>
                <a:cs typeface="Aparajita" pitchFamily="34" charset="0"/>
              </a:rPr>
              <a:t> </a:t>
            </a:r>
            <a:r>
              <a:rPr lang="fr-FR" sz="2400" b="1" dirty="0" smtClean="0">
                <a:solidFill>
                  <a:schemeClr val="tx1"/>
                </a:solidFill>
                <a:latin typeface="Aparajita" pitchFamily="34" charset="0"/>
                <a:cs typeface="Aparajita" pitchFamily="34" charset="0"/>
              </a:rPr>
              <a:t>          </a:t>
            </a:r>
            <a:r>
              <a:rPr lang="fr-FR" sz="2400" b="1" dirty="0" smtClean="0">
                <a:solidFill>
                  <a:schemeClr val="tx1"/>
                </a:solidFill>
                <a:latin typeface="Aparajita" pitchFamily="34" charset="0"/>
                <a:cs typeface="Aparajita" pitchFamily="34" charset="0"/>
              </a:rPr>
              <a:t>cycle </a:t>
            </a:r>
            <a:r>
              <a:rPr lang="fr-FR" sz="2400" b="1" dirty="0">
                <a:solidFill>
                  <a:schemeClr val="tx1"/>
                </a:solidFill>
                <a:latin typeface="Aparajita" pitchFamily="34" charset="0"/>
                <a:cs typeface="Aparajita" pitchFamily="34" charset="0"/>
              </a:rPr>
              <a:t>biologique du </a:t>
            </a:r>
            <a:r>
              <a:rPr lang="fr-FR" sz="2400" b="1" i="1" dirty="0">
                <a:solidFill>
                  <a:schemeClr val="tx1"/>
                </a:solidFill>
                <a:latin typeface="Aparajita" pitchFamily="34" charset="0"/>
                <a:cs typeface="Aparajita" pitchFamily="34" charset="0"/>
              </a:rPr>
              <a:t>Bactrocera oleae  </a:t>
            </a:r>
            <a:endParaRPr lang="ar-DZ" sz="2400" b="1" i="1" dirty="0">
              <a:solidFill>
                <a:schemeClr val="tx1"/>
              </a:solidFill>
              <a:latin typeface="Aparajita" pitchFamily="34" charset="0"/>
              <a:cs typeface="+mn-cs"/>
            </a:endParaRPr>
          </a:p>
        </p:txBody>
      </p:sp>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07504" y="0"/>
            <a:ext cx="8934322" cy="5857892"/>
          </a:xfrm>
        </p:spPr>
      </p:pic>
    </p:spTree>
    <p:extLst>
      <p:ext uri="{BB962C8B-B14F-4D97-AF65-F5344CB8AC3E}">
        <p14:creationId xmlns:p14="http://schemas.microsoft.com/office/powerpoint/2010/main" xmlns="" val="28341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520" y="1628800"/>
            <a:ext cx="8280920" cy="4104456"/>
          </a:xfrm>
        </p:spPr>
        <p:txBody>
          <a:bodyPr/>
          <a:lstStyle/>
          <a:p>
            <a:pPr marL="0" indent="0" algn="l" rtl="0">
              <a:buNone/>
            </a:pPr>
            <a:r>
              <a:rPr lang="fr-FR" dirty="0" smtClean="0">
                <a:latin typeface="Aparajita" pitchFamily="34" charset="0"/>
                <a:cs typeface="Aparajita" pitchFamily="34" charset="0"/>
              </a:rPr>
              <a:t>    Les </a:t>
            </a:r>
            <a:r>
              <a:rPr lang="fr-FR" dirty="0">
                <a:latin typeface="Aparajita" pitchFamily="34" charset="0"/>
                <a:cs typeface="Aparajita" pitchFamily="34" charset="0"/>
              </a:rPr>
              <a:t>dégâts engendrés par la mouche de l’olive sont à la fois d’ordre quantitatif et qualitatif</a:t>
            </a:r>
            <a:r>
              <a:rPr lang="fr-FR" dirty="0" smtClean="0">
                <a:latin typeface="Aparajita" pitchFamily="34" charset="0"/>
                <a:cs typeface="Aparajita" pitchFamily="34" charset="0"/>
              </a:rPr>
              <a:t>.</a:t>
            </a:r>
          </a:p>
          <a:p>
            <a:pPr marL="0" indent="0" algn="l" rtl="0">
              <a:buNone/>
            </a:pPr>
            <a:r>
              <a:rPr lang="fr-FR" b="1" dirty="0">
                <a:latin typeface="Aparajita" pitchFamily="34" charset="0"/>
                <a:cs typeface="Aparajita" pitchFamily="34" charset="0"/>
              </a:rPr>
              <a:t>Dégâts quantitatifs : </a:t>
            </a:r>
            <a:r>
              <a:rPr lang="fr-FR" dirty="0">
                <a:latin typeface="Aparajita" pitchFamily="34" charset="0"/>
                <a:cs typeface="Aparajita" pitchFamily="34" charset="0"/>
              </a:rPr>
              <a:t>le développement de la larve à l’intérieur de l’olive affecte directement l’alimentation du fruit, sa maturation et sa force d’attachement au </a:t>
            </a:r>
            <a:r>
              <a:rPr lang="fr-FR" dirty="0" smtClean="0">
                <a:latin typeface="Aparajita" pitchFamily="34" charset="0"/>
                <a:cs typeface="Aparajita" pitchFamily="34" charset="0"/>
              </a:rPr>
              <a:t>pédoncule, provoquant </a:t>
            </a:r>
            <a:r>
              <a:rPr lang="fr-FR" dirty="0">
                <a:latin typeface="Aparajita" pitchFamily="34" charset="0"/>
                <a:cs typeface="Aparajita" pitchFamily="34" charset="0"/>
              </a:rPr>
              <a:t>ainsi une chute accélérée.</a:t>
            </a:r>
          </a:p>
          <a:p>
            <a:pPr marL="0" indent="0" algn="l" rtl="0">
              <a:buNone/>
            </a:pPr>
            <a:r>
              <a:rPr lang="fr-FR" b="1" dirty="0">
                <a:latin typeface="Aparajita" pitchFamily="34" charset="0"/>
                <a:cs typeface="Aparajita" pitchFamily="34" charset="0"/>
              </a:rPr>
              <a:t>Dégâts qualitatifs : </a:t>
            </a:r>
            <a:r>
              <a:rPr lang="fr-FR" dirty="0">
                <a:latin typeface="Aparajita" pitchFamily="34" charset="0"/>
                <a:cs typeface="Aparajita" pitchFamily="34" charset="0"/>
              </a:rPr>
              <a:t>En mettant la pulpe de l’olive au contact de l’air et des déjections de la larve, les dégâts de mouche conduisent à une altération de la qualité de l’huile, facilement détectable au goût et par une augmentation de l’acidité, de l’indice de péroxyde.</a:t>
            </a:r>
          </a:p>
          <a:p>
            <a:pPr marL="0" indent="0" algn="l" rtl="0">
              <a:buNone/>
            </a:pPr>
            <a:endParaRPr lang="fr-FR" dirty="0">
              <a:latin typeface="Aparajita" pitchFamily="34" charset="0"/>
              <a:cs typeface="Aparajita" pitchFamily="34" charset="0"/>
            </a:endParaRPr>
          </a:p>
          <a:p>
            <a:pPr marL="0" indent="0" algn="l" rtl="0">
              <a:buNone/>
            </a:pPr>
            <a:endParaRPr lang="fr-FR" dirty="0"/>
          </a:p>
        </p:txBody>
      </p:sp>
      <p:sp>
        <p:nvSpPr>
          <p:cNvPr id="4" name="مستطيل 3"/>
          <p:cNvSpPr/>
          <p:nvPr/>
        </p:nvSpPr>
        <p:spPr>
          <a:xfrm>
            <a:off x="1907704" y="303582"/>
            <a:ext cx="4968552"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4-Dégâts</a:t>
            </a:r>
            <a:endParaRPr lang="ar-D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29733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424936" cy="864096"/>
          </a:xfrm>
        </p:spPr>
        <p:txBody>
          <a:bodyPr>
            <a:normAutofit/>
          </a:bodyPr>
          <a:lstStyle/>
          <a:p>
            <a:r>
              <a:rPr lang="fr-FR" sz="2800" dirty="0" smtClean="0">
                <a:solidFill>
                  <a:schemeClr val="tx1"/>
                </a:solidFill>
                <a:latin typeface="Aparajita" pitchFamily="34" charset="0"/>
                <a:cs typeface="Aparajita" pitchFamily="34" charset="0"/>
              </a:rPr>
              <a:t> </a:t>
            </a:r>
            <a:r>
              <a:rPr lang="fr-FR" sz="2800" dirty="0" smtClean="0">
                <a:solidFill>
                  <a:schemeClr val="tx1"/>
                </a:solidFill>
                <a:latin typeface="Aparajita" pitchFamily="34" charset="0"/>
                <a:cs typeface="Aparajita" pitchFamily="34" charset="0"/>
              </a:rPr>
              <a:t>dégâts de </a:t>
            </a:r>
            <a:r>
              <a:rPr lang="fr-FR" sz="2800" i="1" dirty="0" smtClean="0">
                <a:solidFill>
                  <a:schemeClr val="tx1"/>
                </a:solidFill>
                <a:latin typeface="Aparajita" pitchFamily="34" charset="0"/>
                <a:cs typeface="Aparajita" pitchFamily="34" charset="0"/>
              </a:rPr>
              <a:t>Bactrocera </a:t>
            </a:r>
            <a:r>
              <a:rPr lang="fr-FR" sz="2800" i="1" dirty="0">
                <a:solidFill>
                  <a:schemeClr val="tx1"/>
                </a:solidFill>
                <a:latin typeface="Aparajita" pitchFamily="34" charset="0"/>
                <a:cs typeface="Aparajita" pitchFamily="34" charset="0"/>
              </a:rPr>
              <a:t>oleae</a:t>
            </a:r>
            <a:r>
              <a:rPr lang="fr-FR" sz="2800" i="1" dirty="0">
                <a:solidFill>
                  <a:schemeClr val="tx1"/>
                </a:solidFill>
                <a:latin typeface="Adobe Devanagari" pitchFamily="18" charset="0"/>
                <a:cs typeface="Adobe Devanagari" pitchFamily="18" charset="0"/>
              </a:rPr>
              <a:t> </a:t>
            </a:r>
            <a:endParaRPr lang="ar-DZ" sz="2800" i="1" dirty="0">
              <a:solidFill>
                <a:schemeClr val="tx1"/>
              </a:solidFill>
              <a:latin typeface="Adobe Devanagari" pitchFamily="18" charset="0"/>
              <a:cs typeface="Arabic Typesetting" pitchFamily="66" charset="-78"/>
            </a:endParaRPr>
          </a:p>
        </p:txBody>
      </p:sp>
      <p:pic>
        <p:nvPicPr>
          <p:cNvPr id="3" name="عنصر نائب للمحتوى 2"/>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311741" y="1340768"/>
            <a:ext cx="8292706" cy="2232248"/>
          </a:xfrm>
          <a:prstGeom prst="rect">
            <a:avLst/>
          </a:prstGeom>
          <a:ln>
            <a:noFill/>
          </a:ln>
          <a:effectLst>
            <a:outerShdw blurRad="292100" dist="139700" dir="2700000" algn="tl" rotWithShape="0">
              <a:srgbClr val="333333">
                <a:alpha val="65000"/>
              </a:srgbClr>
            </a:outerShdw>
          </a:effectLst>
        </p:spPr>
      </p:pic>
      <p:pic>
        <p:nvPicPr>
          <p:cNvPr id="4" name="صورة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1741" y="4005064"/>
            <a:ext cx="8436721" cy="2323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835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395536" y="476672"/>
            <a:ext cx="7992888" cy="2664296"/>
          </a:xfrm>
          <a:prstGeom prst="rect">
            <a:avLst/>
          </a:prstGeom>
          <a:ln>
            <a:noFill/>
          </a:ln>
          <a:effectLst>
            <a:outerShdw blurRad="292100" dist="139700" dir="2700000" algn="tl" rotWithShape="0">
              <a:srgbClr val="333333">
                <a:alpha val="65000"/>
              </a:srgbClr>
            </a:outerShdw>
          </a:effectLst>
        </p:spPr>
      </p:pic>
      <p:pic>
        <p:nvPicPr>
          <p:cNvPr id="5" name="صورة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528" y="3861048"/>
            <a:ext cx="8424936" cy="2680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088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95536" y="1556792"/>
            <a:ext cx="8352928" cy="5112568"/>
          </a:xfrm>
        </p:spPr>
        <p:txBody>
          <a:bodyPr>
            <a:normAutofit fontScale="85000" lnSpcReduction="10000"/>
          </a:bodyPr>
          <a:lstStyle/>
          <a:p>
            <a:pPr marL="0" indent="0" algn="l" rtl="0">
              <a:buNone/>
            </a:pPr>
            <a:r>
              <a:rPr lang="fr-FR" sz="2600" dirty="0" smtClean="0">
                <a:latin typeface="Aparajita" pitchFamily="34" charset="0"/>
                <a:cs typeface="Aparajita" pitchFamily="34" charset="0"/>
              </a:rPr>
              <a:t>  Piégeage </a:t>
            </a:r>
            <a:r>
              <a:rPr lang="fr-FR" sz="2600" dirty="0" smtClean="0">
                <a:latin typeface="Aparajita" pitchFamily="34" charset="0"/>
                <a:cs typeface="Aparajita" pitchFamily="34" charset="0"/>
              </a:rPr>
              <a:t>sexuel </a:t>
            </a:r>
            <a:r>
              <a:rPr lang="fr-FR" sz="2600" dirty="0">
                <a:latin typeface="Aparajita" pitchFamily="34" charset="0"/>
                <a:cs typeface="Aparajita" pitchFamily="34" charset="0"/>
              </a:rPr>
              <a:t>(type piège delta) contenant une capsule de phéromone spécifique</a:t>
            </a:r>
          </a:p>
          <a:p>
            <a:pPr marL="0" indent="0" algn="l" rtl="0">
              <a:buNone/>
            </a:pPr>
            <a:r>
              <a:rPr lang="fr-FR" sz="2600" dirty="0" smtClean="0">
                <a:latin typeface="Aparajita" pitchFamily="34" charset="0"/>
                <a:cs typeface="Aparajita" pitchFamily="34" charset="0"/>
              </a:rPr>
              <a:t>chromatique </a:t>
            </a:r>
            <a:r>
              <a:rPr lang="fr-FR" sz="2600" dirty="0">
                <a:latin typeface="Aparajita" pitchFamily="34" charset="0"/>
                <a:cs typeface="Aparajita" pitchFamily="34" charset="0"/>
              </a:rPr>
              <a:t>et sexuel, composé d’une plaque jaune engluée </a:t>
            </a:r>
            <a:r>
              <a:rPr lang="fr-FR" sz="2600" dirty="0" smtClean="0">
                <a:latin typeface="Aparajita" pitchFamily="34" charset="0"/>
                <a:cs typeface="Aparajita" pitchFamily="34" charset="0"/>
              </a:rPr>
              <a:t>et d’une </a:t>
            </a:r>
            <a:r>
              <a:rPr lang="fr-FR" sz="2600" dirty="0">
                <a:latin typeface="Aparajita" pitchFamily="34" charset="0"/>
                <a:cs typeface="Aparajita" pitchFamily="34" charset="0"/>
              </a:rPr>
              <a:t>capsule de phéromones . Le piège se pose dès la </a:t>
            </a:r>
            <a:r>
              <a:rPr lang="fr-FR" sz="2600" dirty="0" smtClean="0">
                <a:latin typeface="Aparajita" pitchFamily="34" charset="0"/>
                <a:cs typeface="Aparajita" pitchFamily="34" charset="0"/>
              </a:rPr>
              <a:t>mi-juin</a:t>
            </a:r>
            <a:endParaRPr lang="fr-FR" sz="2600" dirty="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endParaRPr lang="fr-FR" dirty="0" smtClean="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endParaRPr lang="fr-FR" dirty="0" smtClean="0">
              <a:latin typeface="Aparajita" pitchFamily="34" charset="0"/>
              <a:cs typeface="Aparajita" pitchFamily="34" charset="0"/>
            </a:endParaRPr>
          </a:p>
          <a:p>
            <a:pPr marL="0" indent="0" algn="l" rtl="0">
              <a:buNone/>
            </a:pPr>
            <a:endParaRPr lang="fr-FR" dirty="0" smtClean="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endParaRPr lang="fr-FR" dirty="0">
              <a:latin typeface="Aparajita" pitchFamily="34" charset="0"/>
              <a:cs typeface="Aparajita" pitchFamily="34" charset="0"/>
            </a:endParaRPr>
          </a:p>
          <a:p>
            <a:pPr marL="0" indent="0" algn="l" rtl="0">
              <a:buNone/>
            </a:pPr>
            <a:endParaRPr lang="fr-FR" dirty="0" smtClean="0">
              <a:latin typeface="Aparajita" pitchFamily="34" charset="0"/>
              <a:cs typeface="Aparajita" pitchFamily="34" charset="0"/>
            </a:endParaRPr>
          </a:p>
          <a:p>
            <a:pPr marL="0" indent="0" algn="l" rtl="0">
              <a:buNone/>
            </a:pPr>
            <a:endParaRPr lang="fr-FR" sz="2600" dirty="0" smtClean="0">
              <a:latin typeface="Aparajita" pitchFamily="34" charset="0"/>
              <a:cs typeface="Aparajita" pitchFamily="34" charset="0"/>
            </a:endParaRPr>
          </a:p>
          <a:p>
            <a:pPr marL="0" indent="0" algn="l" rtl="0">
              <a:buNone/>
            </a:pPr>
            <a:r>
              <a:rPr lang="fr-FR" sz="2600" b="1" dirty="0" smtClean="0">
                <a:latin typeface="Aparajita" pitchFamily="34" charset="0"/>
                <a:cs typeface="Aparajita" pitchFamily="34" charset="0"/>
              </a:rPr>
              <a:t> </a:t>
            </a:r>
            <a:r>
              <a:rPr lang="fr-FR" sz="2600" b="1" dirty="0" smtClean="0">
                <a:latin typeface="Aparajita" pitchFamily="34" charset="0"/>
                <a:cs typeface="Aparajita" pitchFamily="34" charset="0"/>
              </a:rPr>
              <a:t>                            </a:t>
            </a:r>
            <a:r>
              <a:rPr lang="fr-FR" sz="2600" dirty="0" smtClean="0">
                <a:latin typeface="Aparajita" pitchFamily="34" charset="0"/>
                <a:cs typeface="Aparajita" pitchFamily="34" charset="0"/>
              </a:rPr>
              <a:t> </a:t>
            </a:r>
            <a:r>
              <a:rPr lang="fr-FR" sz="2600" dirty="0" smtClean="0">
                <a:latin typeface="Aparajita" pitchFamily="34" charset="0"/>
                <a:cs typeface="Aparajita" pitchFamily="34" charset="0"/>
              </a:rPr>
              <a:t>Piégeage </a:t>
            </a:r>
            <a:r>
              <a:rPr lang="fr-FR" sz="2600" dirty="0">
                <a:latin typeface="Aparajita" pitchFamily="34" charset="0"/>
                <a:cs typeface="Aparajita" pitchFamily="34" charset="0"/>
              </a:rPr>
              <a:t>sexuel (type piège delta) </a:t>
            </a:r>
          </a:p>
        </p:txBody>
      </p:sp>
      <p:sp>
        <p:nvSpPr>
          <p:cNvPr id="4" name="مستطيل 3"/>
          <p:cNvSpPr/>
          <p:nvPr/>
        </p:nvSpPr>
        <p:spPr>
          <a:xfrm>
            <a:off x="333116" y="548680"/>
            <a:ext cx="8477770"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5-lutte </a:t>
            </a:r>
            <a:r>
              <a:rPr lang="fr-FR"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contre la mouche de </a:t>
            </a:r>
            <a:r>
              <a:rPr lang="fr-FR"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l'olive</a:t>
            </a:r>
            <a:endParaRPr lang="fr-FR"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2780928"/>
            <a:ext cx="5400600" cy="2952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522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1567</TotalTime>
  <Words>994</Words>
  <Application>Microsoft Office PowerPoint</Application>
  <PresentationFormat>Affichage à l'écran (4:3)</PresentationFormat>
  <Paragraphs>64</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مشربية</vt:lpstr>
      <vt:lpstr>Diapositive 1</vt:lpstr>
      <vt:lpstr>Diapositive 2</vt:lpstr>
      <vt:lpstr>Diapositive 3</vt:lpstr>
      <vt:lpstr>Diapositive 4</vt:lpstr>
      <vt:lpstr>           cycle biologique du Bactrocera oleae  </vt:lpstr>
      <vt:lpstr>Diapositive 6</vt:lpstr>
      <vt:lpstr> dégâts de Bactrocera oleae </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Email</dc:creator>
  <cp:lastModifiedBy>yaak</cp:lastModifiedBy>
  <cp:revision>87</cp:revision>
  <dcterms:created xsi:type="dcterms:W3CDTF">2019-11-14T17:33:59Z</dcterms:created>
  <dcterms:modified xsi:type="dcterms:W3CDTF">2021-02-15T21:25:04Z</dcterms:modified>
</cp:coreProperties>
</file>