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8" r:id="rId1"/>
  </p:sldMasterIdLst>
  <p:sldIdLst>
    <p:sldId id="257" r:id="rId2"/>
    <p:sldId id="270" r:id="rId3"/>
    <p:sldId id="258" r:id="rId4"/>
    <p:sldId id="286" r:id="rId5"/>
    <p:sldId id="287" r:id="rId6"/>
    <p:sldId id="288" r:id="rId7"/>
    <p:sldId id="289" r:id="rId8"/>
    <p:sldId id="290" r:id="rId9"/>
    <p:sldId id="292" r:id="rId10"/>
    <p:sldId id="293" r:id="rId11"/>
    <p:sldId id="294" r:id="rId12"/>
    <p:sldId id="295" r:id="rId13"/>
    <p:sldId id="296" r:id="rId14"/>
    <p:sldId id="297" r:id="rId15"/>
    <p:sldId id="298" r:id="rId16"/>
    <p:sldId id="299" r:id="rId17"/>
    <p:sldId id="304" r:id="rId18"/>
    <p:sldId id="306" r:id="rId19"/>
    <p:sldId id="301" r:id="rId20"/>
    <p:sldId id="307" r:id="rId21"/>
    <p:sldId id="308" r:id="rId22"/>
    <p:sldId id="302" r:id="rId23"/>
    <p:sldId id="303" r:id="rId24"/>
    <p:sldId id="305" r:id="rId25"/>
    <p:sldId id="317" r:id="rId26"/>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62" autoAdjust="0"/>
  </p:normalViewPr>
  <p:slideViewPr>
    <p:cSldViewPr>
      <p:cViewPr>
        <p:scale>
          <a:sx n="80" d="100"/>
          <a:sy n="80" d="100"/>
        </p:scale>
        <p:origin x="-86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Modifiez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16" name="Espace réservé du numéro de diapositive 15"/>
          <p:cNvSpPr>
            <a:spLocks noGrp="1"/>
          </p:cNvSpPr>
          <p:nvPr>
            <p:ph type="sldNum" sz="quarter" idx="11"/>
          </p:nvPr>
        </p:nvSpPr>
        <p:spPr/>
        <p:txBody>
          <a:bodyPr/>
          <a:lstStyle/>
          <a:p>
            <a:fld id="{86397D09-E44F-49D7-A072-ADE6F0C20AA3}" type="slidenum">
              <a:rPr lang="ar-DZ" smtClean="0"/>
              <a:pPr/>
              <a:t>‹N°›</a:t>
            </a:fld>
            <a:endParaRPr lang="ar-DZ"/>
          </a:p>
        </p:txBody>
      </p:sp>
      <p:sp>
        <p:nvSpPr>
          <p:cNvPr id="17" name="Espace réservé du pied de page 16"/>
          <p:cNvSpPr>
            <a:spLocks noGrp="1"/>
          </p:cNvSpPr>
          <p:nvPr>
            <p:ph type="ftr" sz="quarter" idx="12"/>
          </p:nvPr>
        </p:nvSpPr>
        <p:spPr/>
        <p:txBody>
          <a:bodyPr/>
          <a:lstStyle/>
          <a:p>
            <a:endParaRPr lang="ar-D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86397D09-E44F-49D7-A072-ADE6F0C20AA3}" type="slidenum">
              <a:rPr lang="ar-DZ" smtClean="0"/>
              <a:pPr/>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86397D09-E44F-49D7-A072-ADE6F0C20AA3}" type="slidenum">
              <a:rPr lang="ar-DZ" smtClean="0"/>
              <a:pPr/>
              <a:t>‹N°›</a:t>
            </a:fld>
            <a:endParaRPr lang="ar-D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F8838C72-A14B-445D-B61B-D295368BFA27}" type="datetimeFigureOut">
              <a:rPr lang="ar-DZ" smtClean="0"/>
              <a:pPr/>
              <a:t>20-08-1444</a:t>
            </a:fld>
            <a:endParaRPr lang="ar-DZ"/>
          </a:p>
        </p:txBody>
      </p:sp>
      <p:sp>
        <p:nvSpPr>
          <p:cNvPr id="15" name="Espace réservé du numéro de diapositive 14"/>
          <p:cNvSpPr>
            <a:spLocks noGrp="1"/>
          </p:cNvSpPr>
          <p:nvPr>
            <p:ph type="sldNum" sz="quarter" idx="15"/>
          </p:nvPr>
        </p:nvSpPr>
        <p:spPr/>
        <p:txBody>
          <a:bodyPr/>
          <a:lstStyle>
            <a:lvl1pPr algn="ctr">
              <a:defRPr/>
            </a:lvl1pPr>
          </a:lstStyle>
          <a:p>
            <a:fld id="{86397D09-E44F-49D7-A072-ADE6F0C20AA3}" type="slidenum">
              <a:rPr lang="ar-DZ" smtClean="0"/>
              <a:pPr/>
              <a:t>‹N°›</a:t>
            </a:fld>
            <a:endParaRPr lang="ar-DZ"/>
          </a:p>
        </p:txBody>
      </p:sp>
      <p:sp>
        <p:nvSpPr>
          <p:cNvPr id="16" name="Espace réservé du pied de page 15"/>
          <p:cNvSpPr>
            <a:spLocks noGrp="1"/>
          </p:cNvSpPr>
          <p:nvPr>
            <p:ph type="ftr" sz="quarter" idx="16"/>
          </p:nvPr>
        </p:nvSpPr>
        <p:spPr/>
        <p:txBody>
          <a:bodyPr/>
          <a:lstStyle/>
          <a:p>
            <a:endParaRPr lang="ar-DZ"/>
          </a:p>
        </p:txBody>
      </p:sp>
      <p:sp>
        <p:nvSpPr>
          <p:cNvPr id="17" name="Titre 16"/>
          <p:cNvSpPr>
            <a:spLocks noGrp="1"/>
          </p:cNvSpPr>
          <p:nvPr>
            <p:ph type="title"/>
          </p:nvPr>
        </p:nvSpPr>
        <p:spPr/>
        <p:txBody>
          <a:bodyPr rtlCol="0" anchor="b" anchorCtr="0"/>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86397D09-E44F-49D7-A072-ADE6F0C20AA3}" type="slidenum">
              <a:rPr lang="ar-DZ" smtClean="0"/>
              <a:pPr/>
              <a:t>‹N°›</a:t>
            </a:fld>
            <a:endParaRPr lang="ar-DZ"/>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86397D09-E44F-49D7-A072-ADE6F0C20AA3}" type="slidenum">
              <a:rPr lang="ar-DZ" smtClean="0"/>
              <a:pPr/>
              <a:t>‹N°›</a:t>
            </a:fld>
            <a:endParaRPr lang="ar-DZ"/>
          </a:p>
        </p:txBody>
      </p:sp>
      <p:sp>
        <p:nvSpPr>
          <p:cNvPr id="2" name="Titre 1"/>
          <p:cNvSpPr>
            <a:spLocks noGrp="1"/>
          </p:cNvSpPr>
          <p:nvPr>
            <p:ph type="title"/>
          </p:nvPr>
        </p:nvSpPr>
        <p:spPr/>
        <p:txBody>
          <a:bodyPr/>
          <a:lstStyle/>
          <a:p>
            <a:r>
              <a:rPr kumimoji="0" lang="fr-FR" smtClean="0"/>
              <a:t>Modifiez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86397D09-E44F-49D7-A072-ADE6F0C20AA3}" type="slidenum">
              <a:rPr lang="ar-DZ" smtClean="0"/>
              <a:pPr/>
              <a:t>‹N°›</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7" name="Espace réservé de la date 6"/>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Modifiez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86397D09-E44F-49D7-A072-ADE6F0C20AA3}" type="slidenum">
              <a:rPr lang="ar-DZ" smtClean="0"/>
              <a:pPr/>
              <a:t>‹N°›</a:t>
            </a:fld>
            <a:endParaRPr lang="ar-DZ"/>
          </a:p>
        </p:txBody>
      </p:sp>
      <p:sp>
        <p:nvSpPr>
          <p:cNvPr id="2" name="Titre 1"/>
          <p:cNvSpPr>
            <a:spLocks noGrp="1"/>
          </p:cNvSpPr>
          <p:nvPr>
            <p:ph type="title"/>
          </p:nvPr>
        </p:nvSpPr>
        <p:spPr/>
        <p:txBody>
          <a:bodyPr/>
          <a:lstStyle/>
          <a:p>
            <a:r>
              <a:rPr kumimoji="0" lang="fr-FR" smtClean="0"/>
              <a:t>Modifiez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86397D09-E44F-49D7-A072-ADE6F0C20AA3}"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Modifiez le style du titre</a:t>
            </a:r>
            <a:endParaRPr kumimoji="0" lang="en-US"/>
          </a:p>
        </p:txBody>
      </p:sp>
      <p:sp>
        <p:nvSpPr>
          <p:cNvPr id="8" name="Espace réservé de la date 7"/>
          <p:cNvSpPr>
            <a:spLocks noGrp="1"/>
          </p:cNvSpPr>
          <p:nvPr>
            <p:ph type="dt" sz="half" idx="14"/>
          </p:nvPr>
        </p:nvSpPr>
        <p:spPr/>
        <p:txBody>
          <a:bodyPr/>
          <a:lstStyle/>
          <a:p>
            <a:fld id="{F8838C72-A14B-445D-B61B-D295368BFA27}" type="datetimeFigureOut">
              <a:rPr lang="ar-DZ" smtClean="0"/>
              <a:pPr/>
              <a:t>20-08-1444</a:t>
            </a:fld>
            <a:endParaRPr lang="ar-DZ"/>
          </a:p>
        </p:txBody>
      </p:sp>
      <p:sp>
        <p:nvSpPr>
          <p:cNvPr id="9" name="Espace réservé du numéro de diapositive 8"/>
          <p:cNvSpPr>
            <a:spLocks noGrp="1"/>
          </p:cNvSpPr>
          <p:nvPr>
            <p:ph type="sldNum" sz="quarter" idx="15"/>
          </p:nvPr>
        </p:nvSpPr>
        <p:spPr/>
        <p:txBody>
          <a:bodyPr/>
          <a:lstStyle/>
          <a:p>
            <a:fld id="{86397D09-E44F-49D7-A072-ADE6F0C20AA3}" type="slidenum">
              <a:rPr lang="ar-DZ" smtClean="0"/>
              <a:pPr/>
              <a:t>‹N°›</a:t>
            </a:fld>
            <a:endParaRPr lang="ar-DZ"/>
          </a:p>
        </p:txBody>
      </p:sp>
      <p:sp>
        <p:nvSpPr>
          <p:cNvPr id="10" name="Espace réservé du pied de page 9"/>
          <p:cNvSpPr>
            <a:spLocks noGrp="1"/>
          </p:cNvSpPr>
          <p:nvPr>
            <p:ph type="ftr" sz="quarter" idx="16"/>
          </p:nvPr>
        </p:nvSpPr>
        <p:spPr/>
        <p:txBody>
          <a:bodyPr/>
          <a:lstStyle/>
          <a:p>
            <a:endParaRPr lang="ar-D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8" name="Espace réservé de la date 7"/>
          <p:cNvSpPr>
            <a:spLocks noGrp="1"/>
          </p:cNvSpPr>
          <p:nvPr>
            <p:ph type="dt" sz="half" idx="10"/>
          </p:nvPr>
        </p:nvSpPr>
        <p:spPr/>
        <p:txBody>
          <a:bodyPr/>
          <a:lstStyle/>
          <a:p>
            <a:fld id="{F8838C72-A14B-445D-B61B-D295368BFA27}" type="datetimeFigureOut">
              <a:rPr lang="ar-DZ" smtClean="0"/>
              <a:pPr/>
              <a:t>20-08-1444</a:t>
            </a:fld>
            <a:endParaRPr lang="ar-DZ"/>
          </a:p>
        </p:txBody>
      </p:sp>
      <p:sp>
        <p:nvSpPr>
          <p:cNvPr id="9" name="Espace réservé du numéro de diapositive 8"/>
          <p:cNvSpPr>
            <a:spLocks noGrp="1"/>
          </p:cNvSpPr>
          <p:nvPr>
            <p:ph type="sldNum" sz="quarter" idx="11"/>
          </p:nvPr>
        </p:nvSpPr>
        <p:spPr/>
        <p:txBody>
          <a:bodyPr/>
          <a:lstStyle/>
          <a:p>
            <a:fld id="{86397D09-E44F-49D7-A072-ADE6F0C20AA3}" type="slidenum">
              <a:rPr lang="ar-DZ" smtClean="0"/>
              <a:pPr/>
              <a:t>‹N°›</a:t>
            </a:fld>
            <a:endParaRPr lang="ar-DZ"/>
          </a:p>
        </p:txBody>
      </p:sp>
      <p:sp>
        <p:nvSpPr>
          <p:cNvPr id="10" name="Espace réservé du pied de page 9"/>
          <p:cNvSpPr>
            <a:spLocks noGrp="1"/>
          </p:cNvSpPr>
          <p:nvPr>
            <p:ph type="ftr" sz="quarter" idx="12"/>
          </p:nvPr>
        </p:nvSpPr>
        <p:spPr/>
        <p:txBody>
          <a:bodyPr/>
          <a:lstStyle/>
          <a:p>
            <a:endParaRPr lang="ar-D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8838C72-A14B-445D-B61B-D295368BFA27}" type="datetimeFigureOut">
              <a:rPr lang="ar-DZ" smtClean="0"/>
              <a:pPr/>
              <a:t>20-08-1444</a:t>
            </a:fld>
            <a:endParaRPr lang="ar-DZ"/>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DZ"/>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6397D09-E44F-49D7-A072-ADE6F0C20AA3}" type="slidenum">
              <a:rPr lang="ar-DZ" smtClean="0"/>
              <a:pPr/>
              <a:t>‹N°›</a:t>
            </a:fld>
            <a:endParaRPr lang="ar-DZ"/>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Modifiez le style du titre</a:t>
            </a:r>
            <a:endParaRPr kumimoji="0"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869677" y="536326"/>
            <a:ext cx="5338946" cy="2448272"/>
          </a:xfrm>
          <a:prstGeom prst="roundRect">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ar-DZ" sz="3500" b="1" dirty="0" smtClean="0">
                <a:solidFill>
                  <a:prstClr val="black"/>
                </a:solidFill>
                <a:effectLst>
                  <a:innerShdw blurRad="63500" dist="50800" dir="13500000">
                    <a:prstClr val="black">
                      <a:alpha val="50000"/>
                    </a:prstClr>
                  </a:innerShdw>
                </a:effectLst>
                <a:cs typeface="Traditional Arabic" pitchFamily="2" charset="-78"/>
              </a:rPr>
              <a:t>محاضرات في مقياس </a:t>
            </a:r>
          </a:p>
          <a:p>
            <a:pPr lvl="0" algn="ctr"/>
            <a:r>
              <a:rPr lang="ar-DZ" sz="3500" b="1" dirty="0" smtClean="0">
                <a:solidFill>
                  <a:prstClr val="black"/>
                </a:solidFill>
                <a:effectLst>
                  <a:innerShdw blurRad="63500" dist="50800" dir="13500000">
                    <a:prstClr val="black">
                      <a:alpha val="50000"/>
                    </a:prstClr>
                  </a:innerShdw>
                </a:effectLst>
                <a:cs typeface="Traditional Arabic" pitchFamily="2" charset="-78"/>
              </a:rPr>
              <a:t>علم المخطوط العربي</a:t>
            </a:r>
          </a:p>
          <a:p>
            <a:pPr lvl="0" algn="ctr"/>
            <a:r>
              <a:rPr lang="ar-DZ" sz="3500" b="1" dirty="0" smtClean="0">
                <a:solidFill>
                  <a:prstClr val="black"/>
                </a:solidFill>
                <a:effectLst>
                  <a:innerShdw blurRad="63500" dist="50800" dir="13500000">
                    <a:prstClr val="black">
                      <a:alpha val="50000"/>
                    </a:prstClr>
                  </a:innerShdw>
                </a:effectLst>
                <a:cs typeface="Traditional Arabic" pitchFamily="2" charset="-78"/>
              </a:rPr>
              <a:t>مستوى السنة الأولى ماستر</a:t>
            </a:r>
          </a:p>
          <a:p>
            <a:pPr lvl="0" algn="ctr"/>
            <a:r>
              <a:rPr lang="ar-DZ" sz="3500" b="1" dirty="0" smtClean="0">
                <a:solidFill>
                  <a:prstClr val="black"/>
                </a:solidFill>
                <a:effectLst>
                  <a:innerShdw blurRad="63500" dist="50800" dir="13500000">
                    <a:prstClr val="black">
                      <a:alpha val="50000"/>
                    </a:prstClr>
                  </a:innerShdw>
                </a:effectLst>
                <a:cs typeface="Traditional Arabic" pitchFamily="2" charset="-78"/>
              </a:rPr>
              <a:t>تاريخ الغرب الإسلامي في العصر الوسيط</a:t>
            </a:r>
            <a:endParaRPr lang="ar-SA" sz="3500" b="1" dirty="0">
              <a:solidFill>
                <a:prstClr val="black"/>
              </a:solidFill>
              <a:effectLst>
                <a:innerShdw blurRad="63500" dist="50800" dir="13500000">
                  <a:prstClr val="black">
                    <a:alpha val="50000"/>
                  </a:prstClr>
                </a:innerShdw>
              </a:effectLst>
              <a:cs typeface="Traditional Arabic" pitchFamily="2" charset="-78"/>
            </a:endParaRPr>
          </a:p>
        </p:txBody>
      </p:sp>
      <p:sp>
        <p:nvSpPr>
          <p:cNvPr id="14" name="ZoneTexte 13"/>
          <p:cNvSpPr txBox="1"/>
          <p:nvPr/>
        </p:nvSpPr>
        <p:spPr>
          <a:xfrm>
            <a:off x="1006782" y="5157192"/>
            <a:ext cx="3061162" cy="461665"/>
          </a:xfrm>
          <a:prstGeom prst="rect">
            <a:avLst/>
          </a:prstGeom>
          <a:solidFill>
            <a:srgbClr val="92D050"/>
          </a:solidFill>
          <a:ln>
            <a:noFill/>
          </a:ln>
          <a:effectLst>
            <a:outerShdw blurRad="184150" dist="241300" dir="11520000" sx="110000" sy="110000" algn="ctr">
              <a:srgbClr val="000000">
                <a:alpha val="18000"/>
              </a:srgbClr>
            </a:outerShdw>
            <a:softEdge rad="127000"/>
          </a:effectLst>
        </p:spPr>
        <p:txBody>
          <a:bodyPr wrap="square" rtlCol="1">
            <a:spAutoFit/>
          </a:bodyPr>
          <a:lstStyle/>
          <a:p>
            <a:pPr algn="ctr"/>
            <a:r>
              <a:rPr lang="ar-SA" sz="2400" b="1" dirty="0" smtClean="0">
                <a:solidFill>
                  <a:schemeClr val="bg1"/>
                </a:solidFill>
                <a:latin typeface="Traditional Arabic" pitchFamily="18" charset="-78"/>
                <a:cs typeface="Traditional Arabic" pitchFamily="18" charset="-78"/>
              </a:rPr>
              <a:t>قسم التاريخ</a:t>
            </a:r>
            <a:r>
              <a:rPr lang="ar-DZ" sz="2400" b="1" dirty="0" smtClean="0">
                <a:solidFill>
                  <a:schemeClr val="bg1"/>
                </a:solidFill>
                <a:latin typeface="Traditional Arabic" pitchFamily="18" charset="-78"/>
                <a:cs typeface="Traditional Arabic" pitchFamily="18" charset="-78"/>
              </a:rPr>
              <a:t> ـ </a:t>
            </a:r>
            <a:r>
              <a:rPr lang="ar-SA" sz="2400" b="1" dirty="0" smtClean="0">
                <a:solidFill>
                  <a:schemeClr val="bg1"/>
                </a:solidFill>
                <a:latin typeface="Traditional Arabic" pitchFamily="18" charset="-78"/>
                <a:cs typeface="Traditional Arabic" pitchFamily="18" charset="-78"/>
              </a:rPr>
              <a:t>جامعة </a:t>
            </a:r>
            <a:r>
              <a:rPr lang="ar-SA" sz="2400" b="1" dirty="0" smtClean="0">
                <a:solidFill>
                  <a:schemeClr val="bg1"/>
                </a:solidFill>
                <a:latin typeface="Traditional Arabic" pitchFamily="18" charset="-78"/>
                <a:cs typeface="Traditional Arabic" pitchFamily="18" charset="-78"/>
              </a:rPr>
              <a:t>المسيلة </a:t>
            </a:r>
            <a:endParaRPr lang="ar-DZ" sz="2400" b="1" dirty="0">
              <a:solidFill>
                <a:schemeClr val="bg1"/>
              </a:solidFill>
              <a:latin typeface="Traditional Arabic" pitchFamily="18" charset="-78"/>
              <a:cs typeface="Traditional Arabic" pitchFamily="18" charset="-78"/>
            </a:endParaRPr>
          </a:p>
        </p:txBody>
      </p:sp>
      <p:sp>
        <p:nvSpPr>
          <p:cNvPr id="15" name="Ellipse 14"/>
          <p:cNvSpPr/>
          <p:nvPr/>
        </p:nvSpPr>
        <p:spPr>
          <a:xfrm>
            <a:off x="1565021" y="3205752"/>
            <a:ext cx="5857916" cy="1795070"/>
          </a:xfrm>
          <a:prstGeom prst="ellipse">
            <a:avLst/>
          </a:prstGeom>
          <a:solidFill>
            <a:schemeClr val="accent2">
              <a:lumMod val="75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a:r>
              <a:rPr lang="ar-DZ" sz="3500" b="1" dirty="0" smtClean="0">
                <a:solidFill>
                  <a:prstClr val="black"/>
                </a:solidFill>
                <a:effectLst>
                  <a:innerShdw blurRad="63500" dist="50800" dir="13500000">
                    <a:prstClr val="black">
                      <a:alpha val="50000"/>
                    </a:prstClr>
                  </a:innerShdw>
                </a:effectLst>
                <a:cs typeface="Traditional Arabic" pitchFamily="2" charset="-78"/>
              </a:rPr>
              <a:t>مراحل تحقيق المخطوط</a:t>
            </a:r>
            <a:endParaRPr lang="ar-DZ" sz="3500" dirty="0"/>
          </a:p>
        </p:txBody>
      </p:sp>
    </p:spTree>
    <p:extLst>
      <p:ext uri="{BB962C8B-B14F-4D97-AF65-F5344CB8AC3E}">
        <p14:creationId xmlns:p14="http://schemas.microsoft.com/office/powerpoint/2010/main" val="2397847762"/>
      </p:ext>
    </p:extLst>
  </p:cSld>
  <p:clrMapOvr>
    <a:masterClrMapping/>
  </p:clrMapOvr>
  <mc:AlternateContent xmlns:mc="http://schemas.openxmlformats.org/markup-compatibility/2006" xmlns:p14="http://schemas.microsoft.com/office/powerpoint/2010/main">
    <mc:Choice Requires="p14">
      <p:transition spd="slow" p14:dur="5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fmla="#ppt_w*sin(2.5*pi*$)">
                                          <p:val>
                                            <p:fltVal val="0"/>
                                          </p:val>
                                        </p:tav>
                                        <p:tav tm="100000">
                                          <p:val>
                                            <p:fltVal val="1"/>
                                          </p:val>
                                        </p:tav>
                                      </p:tavLst>
                                    </p:anim>
                                    <p:anim calcmode="lin" valueType="num">
                                      <p:cBhvr>
                                        <p:cTn id="8" dur="5000" fill="hold"/>
                                        <p:tgtEl>
                                          <p:spTgt spid="13"/>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0" fill="hold"/>
                                        <p:tgtEl>
                                          <p:spTgt spid="15"/>
                                        </p:tgtEl>
                                        <p:attrNameLst>
                                          <p:attrName>ppt_w</p:attrName>
                                        </p:attrNameLst>
                                      </p:cBhvr>
                                      <p:tavLst>
                                        <p:tav tm="0" fmla="#ppt_w*sin(2.5*pi*$)">
                                          <p:val>
                                            <p:fltVal val="0"/>
                                          </p:val>
                                        </p:tav>
                                        <p:tav tm="100000">
                                          <p:val>
                                            <p:fltVal val="1"/>
                                          </p:val>
                                        </p:tav>
                                      </p:tavLst>
                                    </p:anim>
                                    <p:anim calcmode="lin" valueType="num">
                                      <p:cBhvr>
                                        <p:cTn id="12" dur="5000" fill="hold"/>
                                        <p:tgtEl>
                                          <p:spTgt spid="15"/>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0" fill="hold"/>
                                        <p:tgtEl>
                                          <p:spTgt spid="14"/>
                                        </p:tgtEl>
                                        <p:attrNameLst>
                                          <p:attrName>ppt_w</p:attrName>
                                        </p:attrNameLst>
                                      </p:cBhvr>
                                      <p:tavLst>
                                        <p:tav tm="0" fmla="#ppt_w*sin(2.5*pi*$)">
                                          <p:val>
                                            <p:fltVal val="0"/>
                                          </p:val>
                                        </p:tav>
                                        <p:tav tm="100000">
                                          <p:val>
                                            <p:fltVal val="1"/>
                                          </p:val>
                                        </p:tav>
                                      </p:tavLst>
                                    </p:anim>
                                    <p:anim calcmode="lin" valueType="num">
                                      <p:cBhvr>
                                        <p:cTn id="16"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85022" y="404664"/>
            <a:ext cx="5894403" cy="6120680"/>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DZ" sz="2300" b="1" dirty="0" smtClean="0">
                <a:solidFill>
                  <a:srgbClr val="000000"/>
                </a:solidFill>
                <a:latin typeface="Times New Roman"/>
                <a:ea typeface="Times New Roman"/>
                <a:cs typeface="Traditional Arabic"/>
              </a:rPr>
              <a:t>1 ـ مؤلف المخطوط: </a:t>
            </a:r>
          </a:p>
          <a:p>
            <a:pPr>
              <a:lnSpc>
                <a:spcPct val="115000"/>
              </a:lnSpc>
              <a:spcAft>
                <a:spcPts val="1000"/>
              </a:spcAft>
            </a:pPr>
            <a:r>
              <a:rPr lang="ar-DZ" sz="2300" b="1" dirty="0">
                <a:solidFill>
                  <a:srgbClr val="000000"/>
                </a:solidFill>
                <a:latin typeface="Times New Roman"/>
                <a:ea typeface="Times New Roman"/>
                <a:cs typeface="Traditional Arabic"/>
              </a:rPr>
              <a:t>ـ معرفة تاريخ النسخ، سواء عن طريق ما هو مثبت على المخطوط، أو من خلال الخط</a:t>
            </a:r>
            <a:endParaRPr lang="fr-FR" sz="2300" b="1" dirty="0">
              <a:latin typeface="Calibri"/>
              <a:ea typeface="Calibri"/>
              <a:cs typeface="Arial"/>
            </a:endParaRPr>
          </a:p>
          <a:p>
            <a:pPr>
              <a:lnSpc>
                <a:spcPct val="115000"/>
              </a:lnSpc>
              <a:spcAft>
                <a:spcPts val="1000"/>
              </a:spcAft>
            </a:pPr>
            <a:r>
              <a:rPr lang="ar-DZ" sz="2300" b="1" dirty="0">
                <a:solidFill>
                  <a:srgbClr val="000000"/>
                </a:solidFill>
                <a:latin typeface="Times New Roman"/>
                <a:ea typeface="Times New Roman"/>
                <a:cs typeface="Traditional Arabic"/>
              </a:rPr>
              <a:t>ـ قراءة المخطوط للوقوف على شواهد وقرائن تساعد المحقق على معرفة المؤلف وعصره</a:t>
            </a:r>
            <a:endParaRPr lang="fr-FR" sz="2300" b="1" dirty="0">
              <a:latin typeface="Calibri"/>
              <a:ea typeface="Calibri"/>
              <a:cs typeface="Arial"/>
            </a:endParaRPr>
          </a:p>
          <a:p>
            <a:pPr>
              <a:lnSpc>
                <a:spcPct val="115000"/>
              </a:lnSpc>
              <a:spcAft>
                <a:spcPts val="1000"/>
              </a:spcAft>
            </a:pPr>
            <a:r>
              <a:rPr lang="ar-DZ" sz="2300" b="1" dirty="0">
                <a:solidFill>
                  <a:srgbClr val="000000"/>
                </a:solidFill>
                <a:latin typeface="Times New Roman"/>
                <a:ea typeface="Times New Roman"/>
                <a:cs typeface="Traditional Arabic"/>
              </a:rPr>
              <a:t>ـ معرفة نوع الحبر والورق المستخدمين في المخطوط، إن تيسّر له معاينة المخطوط ماديًا</a:t>
            </a:r>
            <a:endParaRPr lang="fr-FR" sz="2300" b="1" dirty="0">
              <a:latin typeface="Calibri"/>
              <a:ea typeface="Calibri"/>
              <a:cs typeface="Arial"/>
            </a:endParaRPr>
          </a:p>
          <a:p>
            <a:pPr algn="ctr">
              <a:lnSpc>
                <a:spcPct val="115000"/>
              </a:lnSpc>
            </a:pPr>
            <a:r>
              <a:rPr lang="ar-DZ" sz="2300" b="1" dirty="0" smtClean="0">
                <a:solidFill>
                  <a:srgbClr val="000000"/>
                </a:solidFill>
                <a:latin typeface="Times New Roman"/>
                <a:ea typeface="Times New Roman"/>
                <a:cs typeface="Traditional Arabic"/>
              </a:rPr>
              <a:t>2 ـ عنوان المخطوط:</a:t>
            </a:r>
          </a:p>
          <a:p>
            <a:pPr algn="just">
              <a:lnSpc>
                <a:spcPct val="115000"/>
              </a:lnSpc>
            </a:pPr>
            <a:r>
              <a:rPr lang="ar-DZ" sz="2300" b="1" dirty="0">
                <a:solidFill>
                  <a:srgbClr val="000000"/>
                </a:solidFill>
                <a:latin typeface="Times New Roman"/>
                <a:ea typeface="Times New Roman"/>
                <a:cs typeface="Traditional Arabic"/>
              </a:rPr>
              <a:t>على المحقق أن يثبت عنوان المخطوط كما وضعه مؤلفه، ولا يتصرف في تغيير شيء من ألفاظ </a:t>
            </a:r>
            <a:r>
              <a:rPr lang="ar-DZ" sz="2300" b="1" dirty="0" err="1" smtClean="0">
                <a:solidFill>
                  <a:srgbClr val="000000"/>
                </a:solidFill>
                <a:latin typeface="Times New Roman"/>
                <a:ea typeface="Times New Roman"/>
                <a:cs typeface="Traditional Arabic"/>
              </a:rPr>
              <a:t>العنوان</a:t>
            </a:r>
            <a:r>
              <a:rPr lang="ar-DZ" sz="2300" b="1" dirty="0" err="1">
                <a:solidFill>
                  <a:srgbClr val="000000"/>
                </a:solidFill>
                <a:latin typeface="Times New Roman"/>
                <a:ea typeface="Times New Roman"/>
                <a:cs typeface="Traditional Arabic"/>
              </a:rPr>
              <a:t>ذلك</a:t>
            </a:r>
            <a:r>
              <a:rPr lang="ar-DZ" sz="2300" b="1" dirty="0">
                <a:solidFill>
                  <a:srgbClr val="000000"/>
                </a:solidFill>
                <a:latin typeface="Times New Roman"/>
                <a:ea typeface="Times New Roman"/>
                <a:cs typeface="Traditional Arabic"/>
              </a:rPr>
              <a:t> أن المخطوطات تتنوع بالنسبة إلى عناوينها ثلاثة فهناك ما يوقف على عنوانه الذي وضعه له مؤلفه إما على صفحته الأولى، أو في مقدمته، أو في خاتمته، أو في غضون الكتاب، وكان مضبوطًا كما وضعه مؤلفه</a:t>
            </a:r>
            <a:endParaRPr lang="ar-DZ" sz="2300" b="1" dirty="0" smtClean="0">
              <a:solidFill>
                <a:srgbClr val="000000"/>
              </a:solidFill>
              <a:latin typeface="Times New Roman"/>
              <a:ea typeface="Times New Roman"/>
              <a:cs typeface="Traditional Arabic"/>
            </a:endParaRPr>
          </a:p>
        </p:txBody>
      </p:sp>
      <p:sp>
        <p:nvSpPr>
          <p:cNvPr id="6" name="Rectangle à coins arrondis 5"/>
          <p:cNvSpPr/>
          <p:nvPr/>
        </p:nvSpPr>
        <p:spPr>
          <a:xfrm>
            <a:off x="6631351" y="2492896"/>
            <a:ext cx="2117113"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5 ـ التثبت من اسم المؤلف والكتاب والعنوان</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7" name="Connecteur droit avec flèche 6"/>
          <p:cNvCxnSpPr/>
          <p:nvPr/>
        </p:nvCxnSpPr>
        <p:spPr>
          <a:xfrm flipH="1">
            <a:off x="614884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56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8773" y="548680"/>
            <a:ext cx="6457394" cy="5472608"/>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Low">
              <a:lnSpc>
                <a:spcPct val="115000"/>
              </a:lnSpc>
            </a:pPr>
            <a:r>
              <a:rPr lang="ar-DZ" sz="2500" b="1" dirty="0" smtClean="0">
                <a:solidFill>
                  <a:srgbClr val="000000"/>
                </a:solidFill>
                <a:latin typeface="Traditional Arabic"/>
                <a:ea typeface="Times New Roman"/>
                <a:cs typeface="Traditional Arabic"/>
              </a:rPr>
              <a:t>تجري </a:t>
            </a:r>
            <a:r>
              <a:rPr lang="ar-DZ" sz="2500" b="1" dirty="0">
                <a:solidFill>
                  <a:srgbClr val="000000"/>
                </a:solidFill>
                <a:latin typeface="Traditional Arabic"/>
                <a:ea typeface="Times New Roman"/>
                <a:cs typeface="Traditional Arabic"/>
              </a:rPr>
              <a:t>المقابلة بين النسخ إذا كانت متعددة، فقد تكون متفاوتة في الأهمية </a:t>
            </a:r>
            <a:r>
              <a:rPr lang="ar-DZ" sz="2500" b="1" dirty="0" smtClean="0">
                <a:solidFill>
                  <a:srgbClr val="000000"/>
                </a:solidFill>
                <a:latin typeface="Traditional Arabic"/>
                <a:ea typeface="Times New Roman"/>
                <a:cs typeface="Traditional Arabic"/>
              </a:rPr>
              <a:t>والاعتبار</a:t>
            </a:r>
            <a:r>
              <a:rPr lang="ar-DZ" sz="2500" b="1" dirty="0">
                <a:solidFill>
                  <a:srgbClr val="000000"/>
                </a:solidFill>
                <a:latin typeface="Traditional Arabic"/>
                <a:ea typeface="Times New Roman"/>
                <a:cs typeface="Traditional Arabic"/>
              </a:rPr>
              <a:t>، وقد تكون غير متفاوتة، فإذا كانت </a:t>
            </a:r>
            <a:r>
              <a:rPr lang="ar-DZ" sz="2500" b="1" dirty="0" smtClean="0">
                <a:solidFill>
                  <a:srgbClr val="000000"/>
                </a:solidFill>
                <a:latin typeface="Traditional Arabic"/>
                <a:ea typeface="Times New Roman"/>
                <a:cs typeface="Traditional Arabic"/>
              </a:rPr>
              <a:t>كذلك، </a:t>
            </a:r>
            <a:r>
              <a:rPr lang="ar-DZ" sz="2500" b="1" dirty="0">
                <a:solidFill>
                  <a:srgbClr val="000000"/>
                </a:solidFill>
                <a:latin typeface="Traditional Arabic"/>
                <a:ea typeface="Times New Roman"/>
                <a:cs typeface="Traditional Arabic"/>
              </a:rPr>
              <a:t>واعتمد الباحث فيها على أهمها وأعلاها قيمة وأصلاً، والبواقي نسخًا ثانوية، فإن طريقة المقابلة تأتي على النحو </a:t>
            </a:r>
            <a:r>
              <a:rPr lang="ar-DZ" sz="2500" b="1" dirty="0" smtClean="0">
                <a:solidFill>
                  <a:srgbClr val="000000"/>
                </a:solidFill>
                <a:latin typeface="Traditional Arabic"/>
                <a:ea typeface="Times New Roman"/>
                <a:cs typeface="Traditional Arabic"/>
              </a:rPr>
              <a:t>الآتي:</a:t>
            </a:r>
          </a:p>
          <a:p>
            <a:pPr algn="justLow">
              <a:lnSpc>
                <a:spcPct val="115000"/>
              </a:lnSpc>
            </a:pPr>
            <a:r>
              <a:rPr lang="ar-DZ" sz="2500" b="1" dirty="0" smtClean="0">
                <a:solidFill>
                  <a:srgbClr val="000000"/>
                </a:solidFill>
                <a:latin typeface="Traditional Arabic"/>
                <a:ea typeface="Times New Roman"/>
                <a:cs typeface="Traditional Arabic"/>
              </a:rPr>
              <a:t>أ ـ </a:t>
            </a:r>
            <a:r>
              <a:rPr lang="ar-DZ" sz="2500" b="1" dirty="0">
                <a:solidFill>
                  <a:srgbClr val="000000"/>
                </a:solidFill>
                <a:latin typeface="Traditional Arabic"/>
                <a:ea typeface="Times New Roman"/>
                <a:cs typeface="Traditional Arabic"/>
              </a:rPr>
              <a:t>ا</a:t>
            </a:r>
            <a:r>
              <a:rPr lang="ar-DZ" sz="2500" b="1" dirty="0" smtClean="0">
                <a:solidFill>
                  <a:srgbClr val="000000"/>
                </a:solidFill>
                <a:latin typeface="Traditional Arabic"/>
                <a:ea typeface="Times New Roman"/>
                <a:cs typeface="Traditional Arabic"/>
              </a:rPr>
              <a:t>عتماد النسخة الأصل هي النص الأساسي للمخطوط.</a:t>
            </a:r>
            <a:endParaRPr lang="fr-FR" sz="2500" b="1" dirty="0" smtClean="0">
              <a:latin typeface="Calibri"/>
              <a:ea typeface="Calibri"/>
              <a:cs typeface="Arial"/>
            </a:endParaRPr>
          </a:p>
          <a:p>
            <a:pPr algn="justLow">
              <a:lnSpc>
                <a:spcPct val="115000"/>
              </a:lnSpc>
            </a:pPr>
            <a:r>
              <a:rPr lang="ar-DZ" sz="2500" b="1" dirty="0" smtClean="0">
                <a:solidFill>
                  <a:srgbClr val="000000"/>
                </a:solidFill>
                <a:latin typeface="Traditional Arabic"/>
                <a:ea typeface="Times New Roman"/>
                <a:cs typeface="Traditional Arabic"/>
              </a:rPr>
              <a:t>ب ـ ترميز النسخة الأصل بحرف « أ » مثلاً، ثم باقي النسخ وفقًا لنظام معين.</a:t>
            </a:r>
            <a:endParaRPr lang="fr-FR" sz="2500" b="1" dirty="0" smtClean="0">
              <a:latin typeface="Calibri"/>
              <a:ea typeface="Calibri"/>
              <a:cs typeface="Arial"/>
            </a:endParaRPr>
          </a:p>
          <a:p>
            <a:pPr algn="justLow">
              <a:lnSpc>
                <a:spcPct val="115000"/>
              </a:lnSpc>
            </a:pPr>
            <a:r>
              <a:rPr lang="ar-DZ" sz="2500" b="1" dirty="0" smtClean="0">
                <a:solidFill>
                  <a:srgbClr val="000000"/>
                </a:solidFill>
                <a:latin typeface="Traditional Arabic"/>
                <a:ea typeface="Times New Roman"/>
                <a:cs typeface="Traditional Arabic"/>
              </a:rPr>
              <a:t>جـ ـ يكتب الباحث الفروق الموجودة بين النسخة الأصل وباقي النسخ في الهامش مسبوقة بالرمز للنسخ.</a:t>
            </a:r>
            <a:endParaRPr lang="fr-FR" sz="2500" b="1" dirty="0" smtClean="0">
              <a:latin typeface="Calibri"/>
              <a:ea typeface="Calibri"/>
              <a:cs typeface="Arial"/>
            </a:endParaRPr>
          </a:p>
          <a:p>
            <a:r>
              <a:rPr lang="ar-DZ" sz="2500" b="1" dirty="0" smtClean="0">
                <a:solidFill>
                  <a:srgbClr val="000000"/>
                </a:solidFill>
                <a:latin typeface="Traditional Arabic"/>
                <a:ea typeface="Times New Roman"/>
                <a:cs typeface="Traditional Arabic"/>
              </a:rPr>
              <a:t>د ـ الفروق بين النسخ تأتي بالزيادة أو النقصان أو التحريف أو التصحيف</a:t>
            </a:r>
            <a:endParaRPr lang="ar-DZ" sz="2500" b="1" dirty="0" smtClean="0">
              <a:solidFill>
                <a:srgbClr val="000000"/>
              </a:solidFill>
              <a:latin typeface="Times New Roman"/>
              <a:ea typeface="Times New Roman"/>
              <a:cs typeface="Traditional Arabic"/>
            </a:endParaRPr>
          </a:p>
        </p:txBody>
      </p:sp>
      <p:sp>
        <p:nvSpPr>
          <p:cNvPr id="5" name="Rectangle à coins arrondis 4"/>
          <p:cNvSpPr/>
          <p:nvPr/>
        </p:nvSpPr>
        <p:spPr>
          <a:xfrm>
            <a:off x="7236296" y="2492896"/>
            <a:ext cx="1512168"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6 ـ المقابلة</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6" name="Connecteur droit avec flèche 5"/>
          <p:cNvCxnSpPr/>
          <p:nvPr/>
        </p:nvCxnSpPr>
        <p:spPr>
          <a:xfrm flipH="1">
            <a:off x="674241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942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8773" y="548680"/>
            <a:ext cx="5775395" cy="5472608"/>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Low">
              <a:lnSpc>
                <a:spcPct val="115000"/>
              </a:lnSpc>
            </a:pPr>
            <a:r>
              <a:rPr lang="ar-DZ" sz="2200" b="1" dirty="0">
                <a:solidFill>
                  <a:srgbClr val="000000"/>
                </a:solidFill>
                <a:highlight>
                  <a:srgbClr val="D3D3D3"/>
                </a:highlight>
                <a:latin typeface="Traditional Arabic"/>
                <a:ea typeface="Times New Roman"/>
                <a:cs typeface="Traditional Arabic"/>
              </a:rPr>
              <a:t>أ ـ العلامات </a:t>
            </a:r>
            <a:r>
              <a:rPr lang="ar-DZ" sz="2200" b="1" dirty="0" smtClean="0">
                <a:solidFill>
                  <a:srgbClr val="000000"/>
                </a:solidFill>
                <a:highlight>
                  <a:srgbClr val="D3D3D3"/>
                </a:highlight>
                <a:latin typeface="Traditional Arabic"/>
                <a:ea typeface="Times New Roman"/>
                <a:cs typeface="Traditional Arabic"/>
              </a:rPr>
              <a:t>العامة:</a:t>
            </a:r>
            <a:r>
              <a:rPr lang="ar-DZ" sz="2200" b="1" dirty="0" smtClean="0">
                <a:highlight>
                  <a:srgbClr val="D3D3D3"/>
                </a:highlight>
                <a:latin typeface="Calibri"/>
                <a:ea typeface="Times New Roman"/>
                <a:cs typeface="Arial"/>
              </a:rPr>
              <a:t> </a:t>
            </a:r>
            <a:r>
              <a:rPr lang="ar-DZ" sz="2200" b="1" dirty="0" smtClean="0">
                <a:solidFill>
                  <a:srgbClr val="000000"/>
                </a:solidFill>
                <a:latin typeface="Traditional Arabic"/>
                <a:ea typeface="Times New Roman"/>
                <a:cs typeface="Traditional Arabic"/>
              </a:rPr>
              <a:t>ويراد </a:t>
            </a:r>
            <a:r>
              <a:rPr lang="ar-DZ" sz="2200" b="1" dirty="0">
                <a:solidFill>
                  <a:srgbClr val="000000"/>
                </a:solidFill>
                <a:latin typeface="Traditional Arabic"/>
                <a:ea typeface="Times New Roman"/>
                <a:cs typeface="Traditional Arabic"/>
              </a:rPr>
              <a:t>بها العلامات التي تستعمل في كل كتاب تحقيقًا كان أو تأليفًا وهي:</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الفاصلة (،) توضع للفصل بين الجمل التامة المعنى.</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الفاصلة المنقوطة (؛) توضع قبل التعليل وذكر الشبب.</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النقطة (.) توضع بعد انتهاء الكلام.</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الشرطة (ـ) توضع بين العدد ـ رقمًا أو لفظًا ـ والمعدود.</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علامة </a:t>
            </a:r>
            <a:r>
              <a:rPr lang="ar-DZ" sz="2200" b="1" dirty="0" smtClean="0">
                <a:solidFill>
                  <a:srgbClr val="000000"/>
                </a:solidFill>
                <a:latin typeface="Traditional Arabic"/>
                <a:ea typeface="Times New Roman"/>
                <a:cs typeface="Traditional Arabic"/>
              </a:rPr>
              <a:t>الاستفهام </a:t>
            </a:r>
            <a:r>
              <a:rPr lang="ar-DZ" sz="2200" b="1" dirty="0">
                <a:solidFill>
                  <a:srgbClr val="000000"/>
                </a:solidFill>
                <a:latin typeface="Traditional Arabic"/>
                <a:ea typeface="Times New Roman"/>
                <a:cs typeface="Traditional Arabic"/>
              </a:rPr>
              <a:t>(؟) توضع بعد السؤال.</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علامة التعجب (</a:t>
            </a:r>
            <a:r>
              <a:rPr lang="ar-SA" sz="2200" b="1" dirty="0">
                <a:solidFill>
                  <a:srgbClr val="000000"/>
                </a:solidFill>
                <a:latin typeface="Traditional Arabic"/>
                <a:ea typeface="Times New Roman"/>
                <a:cs typeface="Traditional Arabic"/>
              </a:rPr>
              <a:t>!) توضع بعد التعجب.</a:t>
            </a:r>
            <a:endParaRPr lang="fr-FR" sz="2200" b="1" dirty="0">
              <a:latin typeface="Calibri"/>
              <a:ea typeface="Calibri"/>
              <a:cs typeface="Arial"/>
            </a:endParaRPr>
          </a:p>
          <a:p>
            <a:pPr algn="justLow">
              <a:lnSpc>
                <a:spcPct val="115000"/>
              </a:lnSpc>
            </a:pPr>
            <a:r>
              <a:rPr lang="ar-SA" sz="2200" b="1" dirty="0">
                <a:solidFill>
                  <a:srgbClr val="000000"/>
                </a:solidFill>
                <a:latin typeface="Traditional Arabic"/>
                <a:ea typeface="Times New Roman"/>
                <a:cs typeface="Traditional Arabic"/>
              </a:rPr>
              <a:t>ـ النقطتان (:) تستخدمان للشرح والفسر، وبعد القول ومشتقاته... إلخ.</a:t>
            </a:r>
            <a:endParaRPr lang="fr-FR" sz="2200" b="1" dirty="0">
              <a:latin typeface="Calibri"/>
              <a:ea typeface="Calibri"/>
              <a:cs typeface="Arial"/>
            </a:endParaRPr>
          </a:p>
          <a:p>
            <a:pPr algn="justLow">
              <a:lnSpc>
                <a:spcPct val="115000"/>
              </a:lnSpc>
            </a:pPr>
            <a:r>
              <a:rPr lang="ar-SA" sz="2200" b="1" dirty="0">
                <a:solidFill>
                  <a:srgbClr val="000000"/>
                </a:solidFill>
                <a:latin typeface="Traditional Arabic"/>
                <a:ea typeface="Times New Roman"/>
                <a:cs typeface="Traditional Arabic"/>
              </a:rPr>
              <a:t>ـ الشولتان («») توضعان لحصر النصوص المنقولة من المصادر والمراجع.</a:t>
            </a:r>
            <a:endParaRPr lang="fr-FR" sz="2200" b="1" dirty="0">
              <a:latin typeface="Calibri"/>
              <a:ea typeface="Calibri"/>
              <a:cs typeface="Arial"/>
            </a:endParaRPr>
          </a:p>
          <a:p>
            <a:pPr algn="justLow">
              <a:lnSpc>
                <a:spcPct val="115000"/>
              </a:lnSpc>
            </a:pPr>
            <a:r>
              <a:rPr lang="ar-SA" sz="2200" b="1" dirty="0">
                <a:solidFill>
                  <a:srgbClr val="000000"/>
                </a:solidFill>
                <a:latin typeface="Traditional Arabic"/>
                <a:ea typeface="Times New Roman"/>
                <a:cs typeface="Traditional Arabic"/>
              </a:rPr>
              <a:t>ـ القوسان الكبيرتان تستعملان لحصر الأعلام.</a:t>
            </a:r>
            <a:endParaRPr lang="fr-FR" sz="2200" b="1" dirty="0">
              <a:latin typeface="Calibri"/>
              <a:ea typeface="Calibri"/>
              <a:cs typeface="Arial"/>
            </a:endParaRPr>
          </a:p>
          <a:p>
            <a:pPr algn="justLow">
              <a:lnSpc>
                <a:spcPct val="115000"/>
              </a:lnSpc>
            </a:pPr>
            <a:r>
              <a:rPr lang="ar-SA" sz="2200" b="1" dirty="0">
                <a:solidFill>
                  <a:srgbClr val="000000"/>
                </a:solidFill>
                <a:latin typeface="Traditional Arabic"/>
                <a:ea typeface="Times New Roman"/>
                <a:cs typeface="Traditional Arabic"/>
              </a:rPr>
              <a:t>ـ المزهريتان (﴿﴾) تستعملان لحصر الآيات القرآنية.</a:t>
            </a:r>
            <a:endParaRPr lang="fr-FR" sz="2200" b="1" dirty="0">
              <a:effectLst/>
              <a:latin typeface="Calibri"/>
              <a:ea typeface="Calibri"/>
              <a:cs typeface="Arial"/>
            </a:endParaRPr>
          </a:p>
        </p:txBody>
      </p:sp>
      <p:sp>
        <p:nvSpPr>
          <p:cNvPr id="5" name="Rectangle à coins arrondis 4"/>
          <p:cNvSpPr/>
          <p:nvPr/>
        </p:nvSpPr>
        <p:spPr>
          <a:xfrm>
            <a:off x="6514016" y="2492896"/>
            <a:ext cx="2234448"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7 ـ علامات الترقيم</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6" name="Connecteur droit avec flèche 5"/>
          <p:cNvCxnSpPr/>
          <p:nvPr/>
        </p:nvCxnSpPr>
        <p:spPr>
          <a:xfrm flipH="1">
            <a:off x="602013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475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8773" y="548680"/>
            <a:ext cx="5775395" cy="5472608"/>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Low">
              <a:lnSpc>
                <a:spcPct val="115000"/>
              </a:lnSpc>
            </a:pPr>
            <a:r>
              <a:rPr lang="ar-DZ" sz="2500" b="1" dirty="0">
                <a:solidFill>
                  <a:srgbClr val="000000"/>
                </a:solidFill>
                <a:highlight>
                  <a:srgbClr val="D3D3D3"/>
                </a:highlight>
                <a:latin typeface="Traditional Arabic"/>
                <a:ea typeface="Times New Roman"/>
                <a:cs typeface="Traditional Arabic"/>
              </a:rPr>
              <a:t>ب ـ العلامات </a:t>
            </a:r>
            <a:r>
              <a:rPr lang="ar-DZ" sz="2500" b="1" dirty="0" smtClean="0">
                <a:solidFill>
                  <a:srgbClr val="000000"/>
                </a:solidFill>
                <a:highlight>
                  <a:srgbClr val="D3D3D3"/>
                </a:highlight>
                <a:latin typeface="Traditional Arabic"/>
                <a:ea typeface="Times New Roman"/>
                <a:cs typeface="Traditional Arabic"/>
              </a:rPr>
              <a:t>الخاصة:</a:t>
            </a:r>
            <a:r>
              <a:rPr lang="ar-DZ" sz="2500" b="1" dirty="0" smtClean="0">
                <a:highlight>
                  <a:srgbClr val="D3D3D3"/>
                </a:highlight>
                <a:latin typeface="Calibri"/>
                <a:ea typeface="Times New Roman"/>
                <a:cs typeface="Arial"/>
              </a:rPr>
              <a:t> </a:t>
            </a:r>
            <a:r>
              <a:rPr lang="ar-DZ" sz="2500" b="1" dirty="0" smtClean="0">
                <a:solidFill>
                  <a:srgbClr val="000000"/>
                </a:solidFill>
                <a:latin typeface="Traditional Arabic"/>
                <a:ea typeface="Times New Roman"/>
                <a:cs typeface="Traditional Arabic"/>
              </a:rPr>
              <a:t>ويراد </a:t>
            </a:r>
            <a:r>
              <a:rPr lang="ar-DZ" sz="2500" b="1" dirty="0">
                <a:solidFill>
                  <a:srgbClr val="000000"/>
                </a:solidFill>
                <a:latin typeface="Traditional Arabic"/>
                <a:ea typeface="Times New Roman"/>
                <a:cs typeface="Traditional Arabic"/>
              </a:rPr>
              <a:t>بها العلامات التي تستعمل في تحقيق المخطوطات خاصة، مضافًا إلى العلامات العامة وهي:</a:t>
            </a:r>
            <a:endParaRPr lang="fr-FR" sz="2500" b="1" dirty="0">
              <a:latin typeface="Calibri"/>
              <a:ea typeface="Calibri"/>
              <a:cs typeface="Arial"/>
            </a:endParaRPr>
          </a:p>
          <a:p>
            <a:pPr algn="justLow">
              <a:lnSpc>
                <a:spcPct val="115000"/>
              </a:lnSpc>
            </a:pPr>
            <a:r>
              <a:rPr lang="ar-DZ" sz="2500" b="1" dirty="0">
                <a:solidFill>
                  <a:srgbClr val="000000"/>
                </a:solidFill>
                <a:latin typeface="Traditional Arabic"/>
                <a:ea typeface="Times New Roman"/>
                <a:cs typeface="Traditional Arabic"/>
              </a:rPr>
              <a:t>ـ الواو بين قوسين (و) لوجه الورقة.</a:t>
            </a:r>
            <a:endParaRPr lang="fr-FR" sz="2500" b="1" dirty="0">
              <a:latin typeface="Calibri"/>
              <a:ea typeface="Calibri"/>
              <a:cs typeface="Arial"/>
            </a:endParaRPr>
          </a:p>
          <a:p>
            <a:pPr algn="justLow">
              <a:lnSpc>
                <a:spcPct val="115000"/>
              </a:lnSpc>
            </a:pPr>
            <a:r>
              <a:rPr lang="ar-DZ" sz="2500" b="1" dirty="0">
                <a:solidFill>
                  <a:srgbClr val="000000"/>
                </a:solidFill>
                <a:latin typeface="Traditional Arabic"/>
                <a:ea typeface="Times New Roman"/>
                <a:cs typeface="Traditional Arabic"/>
              </a:rPr>
              <a:t>ـ الظاء بين </a:t>
            </a:r>
            <a:r>
              <a:rPr lang="ar-DZ" sz="2500" b="1" dirty="0" err="1">
                <a:solidFill>
                  <a:srgbClr val="000000"/>
                </a:solidFill>
                <a:latin typeface="Traditional Arabic"/>
                <a:ea typeface="Times New Roman"/>
                <a:cs typeface="Traditional Arabic"/>
              </a:rPr>
              <a:t>قوسيم</a:t>
            </a:r>
            <a:r>
              <a:rPr lang="ar-DZ" sz="2500" b="1" dirty="0">
                <a:solidFill>
                  <a:srgbClr val="000000"/>
                </a:solidFill>
                <a:latin typeface="Traditional Arabic"/>
                <a:ea typeface="Times New Roman"/>
                <a:cs typeface="Traditional Arabic"/>
              </a:rPr>
              <a:t> (ظ) لظهر الورقة.</a:t>
            </a:r>
            <a:endParaRPr lang="fr-FR" sz="2500" b="1" dirty="0">
              <a:latin typeface="Calibri"/>
              <a:ea typeface="Calibri"/>
              <a:cs typeface="Arial"/>
            </a:endParaRPr>
          </a:p>
          <a:p>
            <a:r>
              <a:rPr lang="ar-DZ" sz="2500" b="1" dirty="0">
                <a:solidFill>
                  <a:srgbClr val="000000"/>
                </a:solidFill>
                <a:latin typeface="Traditional Arabic"/>
                <a:ea typeface="Times New Roman"/>
                <a:cs typeface="Traditional Arabic"/>
              </a:rPr>
              <a:t>ـ المعقوفتان [  ] تستعملان لما يضيفه المحقق تقويمًا للنص، أو للزيادة من نسخ المخطوط</a:t>
            </a:r>
            <a:r>
              <a:rPr lang="ar-DZ" sz="2500" b="1" dirty="0" smtClean="0">
                <a:solidFill>
                  <a:srgbClr val="000000"/>
                </a:solidFill>
                <a:latin typeface="Traditional Arabic"/>
                <a:ea typeface="Times New Roman"/>
                <a:cs typeface="Traditional Arabic"/>
              </a:rPr>
              <a:t>.</a:t>
            </a:r>
          </a:p>
          <a:p>
            <a:pPr algn="justLow">
              <a:lnSpc>
                <a:spcPct val="115000"/>
              </a:lnSpc>
            </a:pPr>
            <a:r>
              <a:rPr lang="ar-DZ" sz="2500" b="1" dirty="0">
                <a:solidFill>
                  <a:srgbClr val="000000"/>
                </a:solidFill>
                <a:latin typeface="Traditional Arabic"/>
                <a:ea typeface="Times New Roman"/>
                <a:cs typeface="Traditional Arabic"/>
              </a:rPr>
              <a:t>ـ علامة الوقف التام نقطة كبيرة (</a:t>
            </a:r>
            <a:r>
              <a:rPr lang="ar-DZ" sz="2500" b="1" dirty="0">
                <a:solidFill>
                  <a:srgbClr val="000000"/>
                </a:solidFill>
                <a:latin typeface="Calibri"/>
                <a:ea typeface="Times New Roman"/>
              </a:rPr>
              <a:t>●</a:t>
            </a:r>
            <a:r>
              <a:rPr lang="ar-DZ" sz="2500" b="1" dirty="0">
                <a:solidFill>
                  <a:srgbClr val="000000"/>
                </a:solidFill>
                <a:latin typeface="Traditional Arabic"/>
                <a:ea typeface="Times New Roman"/>
                <a:cs typeface="Traditional Arabic"/>
              </a:rPr>
              <a:t>)، ومنهم من يجعلها ثلاث نقط على هيئة نقطة الشين (..) </a:t>
            </a:r>
            <a:endParaRPr lang="fr-FR" sz="2500" b="1" dirty="0">
              <a:latin typeface="Calibri"/>
              <a:ea typeface="Calibri"/>
              <a:cs typeface="Arial"/>
            </a:endParaRPr>
          </a:p>
          <a:p>
            <a:r>
              <a:rPr lang="ar-DZ" sz="2500" b="1" dirty="0">
                <a:solidFill>
                  <a:srgbClr val="000000"/>
                </a:solidFill>
                <a:latin typeface="Traditional Arabic"/>
                <a:ea typeface="Times New Roman"/>
                <a:cs typeface="Traditional Arabic"/>
              </a:rPr>
              <a:t>أو دائرة مطبقة (</a:t>
            </a:r>
            <a:r>
              <a:rPr lang="ar-DZ" sz="2500" b="1" dirty="0">
                <a:solidFill>
                  <a:srgbClr val="000000"/>
                </a:solidFill>
                <a:ea typeface="Times New Roman"/>
              </a:rPr>
              <a:t>○</a:t>
            </a:r>
            <a:r>
              <a:rPr lang="ar-DZ" sz="2500" b="1" dirty="0">
                <a:solidFill>
                  <a:srgbClr val="000000"/>
                </a:solidFill>
                <a:latin typeface="Traditional Arabic"/>
                <a:ea typeface="Times New Roman"/>
                <a:cs typeface="Traditional Arabic"/>
              </a:rPr>
              <a:t>)، أو منفرجة (</a:t>
            </a:r>
            <a:r>
              <a:rPr lang="ar-DZ" sz="2500" b="1" dirty="0">
                <a:solidFill>
                  <a:srgbClr val="000000"/>
                </a:solidFill>
                <a:ea typeface="Times New Roman"/>
              </a:rPr>
              <a:t>ᴒ</a:t>
            </a:r>
            <a:r>
              <a:rPr lang="ar-DZ" sz="2500" b="1" dirty="0">
                <a:solidFill>
                  <a:srgbClr val="000000"/>
                </a:solidFill>
                <a:latin typeface="Traditional Arabic"/>
                <a:ea typeface="Times New Roman"/>
                <a:cs typeface="Traditional Arabic"/>
              </a:rPr>
              <a:t>).</a:t>
            </a:r>
            <a:endParaRPr lang="fr-FR" sz="2500" b="1" dirty="0">
              <a:effectLst/>
              <a:latin typeface="Calibri"/>
              <a:ea typeface="Calibri"/>
              <a:cs typeface="Arial"/>
            </a:endParaRPr>
          </a:p>
        </p:txBody>
      </p:sp>
      <p:sp>
        <p:nvSpPr>
          <p:cNvPr id="5" name="Rectangle à coins arrondis 4"/>
          <p:cNvSpPr/>
          <p:nvPr/>
        </p:nvSpPr>
        <p:spPr>
          <a:xfrm>
            <a:off x="6514016" y="2492896"/>
            <a:ext cx="2234448"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7 ـ علامات الترقيم</a:t>
            </a:r>
          </a:p>
          <a:p>
            <a:pPr lvl="0" algn="ctr"/>
            <a:r>
              <a:rPr lang="ar-DZ" sz="2500" b="1" dirty="0" smtClean="0">
                <a:solidFill>
                  <a:schemeClr val="bg1"/>
                </a:solidFill>
                <a:latin typeface="Calibri"/>
                <a:ea typeface="Calibri"/>
                <a:cs typeface="Traditional Arabic" pitchFamily="2" charset="-78"/>
              </a:rPr>
              <a:t>( تابع )</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6" name="Connecteur droit avec flèche 5"/>
          <p:cNvCxnSpPr/>
          <p:nvPr/>
        </p:nvCxnSpPr>
        <p:spPr>
          <a:xfrm flipH="1">
            <a:off x="602013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827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08773" y="548680"/>
            <a:ext cx="5055315" cy="5472608"/>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Low">
              <a:lnSpc>
                <a:spcPct val="115000"/>
              </a:lnSpc>
            </a:pPr>
            <a:r>
              <a:rPr lang="ar-DZ" sz="2200" b="1" dirty="0">
                <a:solidFill>
                  <a:srgbClr val="000000"/>
                </a:solidFill>
                <a:latin typeface="Traditional Arabic"/>
                <a:ea typeface="Times New Roman"/>
                <a:cs typeface="Traditional Arabic"/>
              </a:rPr>
              <a:t>استعمل القدماء للتعبير عما ورد في مؤلفاتهم</a:t>
            </a:r>
            <a:r>
              <a:rPr lang="ar-DZ" sz="2200" b="1" dirty="0" smtClean="0">
                <a:solidFill>
                  <a:srgbClr val="000000"/>
                </a:solidFill>
                <a:latin typeface="Traditional Arabic"/>
                <a:ea typeface="Times New Roman"/>
                <a:cs typeface="Traditional Arabic"/>
              </a:rPr>
              <a:t>،:</a:t>
            </a:r>
            <a:endParaRPr lang="fr-FR" sz="2200" b="1" dirty="0">
              <a:latin typeface="Calibri"/>
              <a:ea typeface="Calibri"/>
              <a:cs typeface="Arial"/>
            </a:endParaRPr>
          </a:p>
          <a:p>
            <a:pPr algn="justLow">
              <a:lnSpc>
                <a:spcPct val="115000"/>
              </a:lnSpc>
            </a:pPr>
            <a:r>
              <a:rPr lang="ar-DZ" sz="2200" b="1" dirty="0" smtClean="0">
                <a:solidFill>
                  <a:srgbClr val="000000"/>
                </a:solidFill>
                <a:latin typeface="Traditional Arabic"/>
                <a:ea typeface="Times New Roman"/>
                <a:cs typeface="Traditional Arabic"/>
              </a:rPr>
              <a:t>ـ </a:t>
            </a:r>
            <a:r>
              <a:rPr lang="ar-DZ" sz="2200" b="1" dirty="0">
                <a:solidFill>
                  <a:srgbClr val="000000"/>
                </a:solidFill>
                <a:latin typeface="Traditional Arabic"/>
                <a:ea typeface="Times New Roman"/>
                <a:cs typeface="Traditional Arabic"/>
              </a:rPr>
              <a:t>ح / حينئذ.</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a:t>
            </a:r>
            <a:r>
              <a:rPr lang="ar-DZ" sz="2200" b="1" dirty="0" err="1">
                <a:solidFill>
                  <a:srgbClr val="000000"/>
                </a:solidFill>
                <a:latin typeface="Traditional Arabic"/>
                <a:ea typeface="Times New Roman"/>
                <a:cs typeface="Traditional Arabic"/>
              </a:rPr>
              <a:t>فلانم</a:t>
            </a:r>
            <a:r>
              <a:rPr lang="ar-DZ" sz="2200" b="1" dirty="0">
                <a:solidFill>
                  <a:srgbClr val="000000"/>
                </a:solidFill>
                <a:latin typeface="Traditional Arabic"/>
                <a:ea typeface="Times New Roman"/>
                <a:cs typeface="Traditional Arabic"/>
              </a:rPr>
              <a:t> / فلا نسلم.</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اهـ / انتهى.</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هف / هذا خلف.</a:t>
            </a:r>
            <a:endParaRPr lang="fr-FR" sz="2200" b="1" dirty="0">
              <a:latin typeface="Calibri"/>
              <a:ea typeface="Calibri"/>
              <a:cs typeface="Arial"/>
            </a:endParaRPr>
          </a:p>
          <a:p>
            <a:pPr algn="justLow">
              <a:lnSpc>
                <a:spcPct val="115000"/>
              </a:lnSpc>
            </a:pPr>
            <a:r>
              <a:rPr lang="ar-DZ" sz="2200" b="1" dirty="0" smtClean="0">
                <a:solidFill>
                  <a:srgbClr val="000000"/>
                </a:solidFill>
                <a:latin typeface="Traditional Arabic"/>
                <a:ea typeface="Times New Roman"/>
                <a:cs typeface="Traditional Arabic"/>
              </a:rPr>
              <a:t>ـ </a:t>
            </a:r>
            <a:r>
              <a:rPr lang="ar-DZ" sz="2200" b="1" dirty="0">
                <a:solidFill>
                  <a:srgbClr val="000000"/>
                </a:solidFill>
                <a:latin typeface="Traditional Arabic"/>
                <a:ea typeface="Times New Roman"/>
                <a:cs typeface="Traditional Arabic"/>
              </a:rPr>
              <a:t>تعـ / تعالى.</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صلعم / صلى الله عليه وسلم.</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ع / عليه السلام.</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رض / رضي الله عنه.</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رح / رحمه الله.</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ثنا / حدثنا.</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a:t>
            </a:r>
            <a:r>
              <a:rPr lang="ar-DZ" sz="2200" b="1" dirty="0" err="1">
                <a:solidFill>
                  <a:srgbClr val="000000"/>
                </a:solidFill>
                <a:latin typeface="Traditional Arabic"/>
                <a:ea typeface="Times New Roman"/>
                <a:cs typeface="Traditional Arabic"/>
              </a:rPr>
              <a:t>قثنا</a:t>
            </a:r>
            <a:r>
              <a:rPr lang="ar-DZ" sz="2200" b="1" dirty="0">
                <a:solidFill>
                  <a:srgbClr val="000000"/>
                </a:solidFill>
                <a:latin typeface="Traditional Arabic"/>
                <a:ea typeface="Times New Roman"/>
                <a:cs typeface="Traditional Arabic"/>
              </a:rPr>
              <a:t> / قال حدثنا.</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أنا / أخبرنا.</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أنبا / أنبأنا</a:t>
            </a:r>
            <a:r>
              <a:rPr lang="ar-DZ" sz="2200" b="1" dirty="0" smtClean="0">
                <a:solidFill>
                  <a:srgbClr val="000000"/>
                </a:solidFill>
                <a:latin typeface="Traditional Arabic"/>
                <a:ea typeface="Times New Roman"/>
                <a:cs typeface="Traditional Arabic"/>
              </a:rPr>
              <a:t>.</a:t>
            </a:r>
            <a:endParaRPr lang="fr-FR" sz="2200" b="1" dirty="0">
              <a:latin typeface="Calibri"/>
              <a:ea typeface="Calibri"/>
              <a:cs typeface="Arial"/>
            </a:endParaRPr>
          </a:p>
        </p:txBody>
      </p:sp>
      <p:sp>
        <p:nvSpPr>
          <p:cNvPr id="6" name="Rectangle à coins arrondis 5"/>
          <p:cNvSpPr/>
          <p:nvPr/>
        </p:nvSpPr>
        <p:spPr>
          <a:xfrm>
            <a:off x="5857968" y="2492896"/>
            <a:ext cx="2890496"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8 ـ علامات الاختصار</a:t>
            </a: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7" name="Connecteur droit avec flèche 6"/>
          <p:cNvCxnSpPr/>
          <p:nvPr/>
        </p:nvCxnSpPr>
        <p:spPr>
          <a:xfrm flipH="1">
            <a:off x="5364088"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34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8773" y="548680"/>
            <a:ext cx="5775395" cy="5472608"/>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Low">
              <a:lnSpc>
                <a:spcPct val="115000"/>
              </a:lnSpc>
            </a:pPr>
            <a:r>
              <a:rPr lang="ar-DZ" sz="2800" b="1" dirty="0">
                <a:solidFill>
                  <a:srgbClr val="000000"/>
                </a:solidFill>
                <a:highlight>
                  <a:srgbClr val="D3D3D3"/>
                </a:highlight>
                <a:latin typeface="Traditional Arabic"/>
                <a:ea typeface="Times New Roman"/>
                <a:cs typeface="Traditional Arabic"/>
              </a:rPr>
              <a:t>1 ـ </a:t>
            </a:r>
            <a:r>
              <a:rPr lang="ar-DZ" sz="2800" b="1" dirty="0" smtClean="0">
                <a:solidFill>
                  <a:srgbClr val="000000"/>
                </a:solidFill>
                <a:highlight>
                  <a:srgbClr val="D3D3D3"/>
                </a:highlight>
                <a:latin typeface="Traditional Arabic"/>
                <a:ea typeface="Times New Roman"/>
                <a:cs typeface="Traditional Arabic"/>
              </a:rPr>
              <a:t>التقديم:</a:t>
            </a:r>
            <a:r>
              <a:rPr lang="ar-DZ" sz="1400" b="1" dirty="0" smtClean="0">
                <a:highlight>
                  <a:srgbClr val="D3D3D3"/>
                </a:highlight>
                <a:latin typeface="Calibri"/>
                <a:ea typeface="Times New Roman"/>
                <a:cs typeface="Arial"/>
              </a:rPr>
              <a:t> </a:t>
            </a:r>
            <a:r>
              <a:rPr lang="ar-DZ" sz="2800" b="1" dirty="0" smtClean="0">
                <a:solidFill>
                  <a:srgbClr val="000000"/>
                </a:solidFill>
                <a:latin typeface="Traditional Arabic"/>
                <a:ea typeface="Times New Roman"/>
                <a:cs typeface="Traditional Arabic"/>
              </a:rPr>
              <a:t>يشمل </a:t>
            </a:r>
            <a:r>
              <a:rPr lang="ar-DZ" sz="2800" b="1" dirty="0">
                <a:solidFill>
                  <a:srgbClr val="000000"/>
                </a:solidFill>
                <a:latin typeface="Traditional Arabic"/>
                <a:ea typeface="Times New Roman"/>
                <a:cs typeface="Traditional Arabic"/>
              </a:rPr>
              <a:t>ترجمة وافية لمؤلف </a:t>
            </a:r>
            <a:r>
              <a:rPr lang="ar-DZ" sz="2800" b="1" dirty="0" smtClean="0">
                <a:solidFill>
                  <a:srgbClr val="000000"/>
                </a:solidFill>
                <a:latin typeface="Traditional Arabic"/>
                <a:ea typeface="Times New Roman"/>
                <a:cs typeface="Traditional Arabic"/>
              </a:rPr>
              <a:t>المخطوط</a:t>
            </a:r>
            <a:r>
              <a:rPr lang="ar-DZ" sz="2800" b="1" dirty="0">
                <a:solidFill>
                  <a:srgbClr val="000000"/>
                </a:solidFill>
                <a:latin typeface="Traditional Arabic"/>
                <a:ea typeface="Times New Roman"/>
                <a:cs typeface="Traditional Arabic"/>
              </a:rPr>
              <a:t> </a:t>
            </a:r>
            <a:r>
              <a:rPr lang="ar-DZ" sz="2800" b="1" dirty="0" smtClean="0">
                <a:solidFill>
                  <a:srgbClr val="000000"/>
                </a:solidFill>
                <a:latin typeface="Traditional Arabic"/>
                <a:ea typeface="Times New Roman"/>
                <a:cs typeface="Traditional Arabic"/>
              </a:rPr>
              <a:t>من حيث:</a:t>
            </a:r>
            <a:endParaRPr lang="fr-FR" sz="1400" b="1" dirty="0">
              <a:latin typeface="Calibri"/>
              <a:ea typeface="Calibri"/>
              <a:cs typeface="Arial"/>
            </a:endParaRPr>
          </a:p>
          <a:p>
            <a:pPr algn="justLow">
              <a:lnSpc>
                <a:spcPct val="115000"/>
              </a:lnSpc>
            </a:pPr>
            <a:r>
              <a:rPr lang="ar-DZ" sz="2800" b="1" dirty="0">
                <a:solidFill>
                  <a:srgbClr val="000000"/>
                </a:solidFill>
                <a:latin typeface="Traditional Arabic"/>
                <a:ea typeface="Times New Roman"/>
                <a:cs typeface="Traditional Arabic"/>
              </a:rPr>
              <a:t>ـ تحقيق اسمه بالضبط. </a:t>
            </a:r>
            <a:endParaRPr lang="fr-FR" sz="1400" b="1" dirty="0">
              <a:latin typeface="Calibri"/>
              <a:ea typeface="Calibri"/>
              <a:cs typeface="Arial"/>
            </a:endParaRPr>
          </a:p>
          <a:p>
            <a:pPr algn="justLow">
              <a:lnSpc>
                <a:spcPct val="115000"/>
              </a:lnSpc>
            </a:pPr>
            <a:r>
              <a:rPr lang="ar-DZ" sz="2800" b="1" dirty="0">
                <a:solidFill>
                  <a:srgbClr val="000000"/>
                </a:solidFill>
                <a:latin typeface="Traditional Arabic"/>
                <a:ea typeface="Times New Roman"/>
                <a:cs typeface="Traditional Arabic"/>
              </a:rPr>
              <a:t>ـ تاريخ مولده ووفاته. </a:t>
            </a:r>
            <a:endParaRPr lang="fr-FR" sz="1400" b="1" dirty="0">
              <a:latin typeface="Calibri"/>
              <a:ea typeface="Calibri"/>
              <a:cs typeface="Arial"/>
            </a:endParaRPr>
          </a:p>
          <a:p>
            <a:pPr algn="justLow">
              <a:lnSpc>
                <a:spcPct val="115000"/>
              </a:lnSpc>
            </a:pPr>
            <a:r>
              <a:rPr lang="ar-DZ" sz="2800" b="1" dirty="0">
                <a:solidFill>
                  <a:srgbClr val="000000"/>
                </a:solidFill>
                <a:latin typeface="Traditional Arabic"/>
                <a:ea typeface="Times New Roman"/>
                <a:cs typeface="Traditional Arabic"/>
              </a:rPr>
              <a:t>ـ ذكر طرف من حياته وتعلمه ونشأته العلمية. </a:t>
            </a:r>
            <a:endParaRPr lang="fr-FR" sz="1400" b="1" dirty="0">
              <a:latin typeface="Calibri"/>
              <a:ea typeface="Calibri"/>
              <a:cs typeface="Arial"/>
            </a:endParaRPr>
          </a:p>
          <a:p>
            <a:pPr algn="justLow">
              <a:lnSpc>
                <a:spcPct val="115000"/>
              </a:lnSpc>
            </a:pPr>
            <a:r>
              <a:rPr lang="ar-DZ" sz="2800" b="1" dirty="0">
                <a:solidFill>
                  <a:srgbClr val="000000"/>
                </a:solidFill>
                <a:latin typeface="Traditional Arabic"/>
                <a:ea typeface="Times New Roman"/>
                <a:cs typeface="Traditional Arabic"/>
              </a:rPr>
              <a:t>ـ ترجمة وافية لشيوخه وتلاميذه وآثاره. </a:t>
            </a:r>
            <a:endParaRPr lang="fr-FR" sz="1400" b="1" dirty="0">
              <a:latin typeface="Calibri"/>
              <a:ea typeface="Calibri"/>
              <a:cs typeface="Arial"/>
            </a:endParaRPr>
          </a:p>
          <a:p>
            <a:pPr algn="justLow">
              <a:lnSpc>
                <a:spcPct val="115000"/>
              </a:lnSpc>
            </a:pPr>
            <a:r>
              <a:rPr lang="ar-DZ" sz="2800" b="1" dirty="0">
                <a:solidFill>
                  <a:srgbClr val="000000"/>
                </a:solidFill>
                <a:latin typeface="Traditional Arabic"/>
                <a:ea typeface="Times New Roman"/>
                <a:cs typeface="Traditional Arabic"/>
              </a:rPr>
              <a:t>ـ وعن قيمة كتابه وفائدته في فنه، مع العناية بإظهار تأثره بغيره وأثره فيمن اتّبعه. </a:t>
            </a:r>
            <a:endParaRPr lang="fr-FR" sz="1400" b="1" dirty="0">
              <a:latin typeface="Calibri"/>
              <a:ea typeface="Calibri"/>
              <a:cs typeface="Arial"/>
            </a:endParaRPr>
          </a:p>
          <a:p>
            <a:r>
              <a:rPr lang="ar-DZ" sz="2800" b="1" dirty="0">
                <a:solidFill>
                  <a:srgbClr val="000000"/>
                </a:solidFill>
                <a:latin typeface="Traditional Arabic"/>
                <a:ea typeface="Times New Roman"/>
                <a:cs typeface="Traditional Arabic"/>
              </a:rPr>
              <a:t>ـ وصف نسخ المخطوط مع بيان الأصل منها في إخراج النص</a:t>
            </a:r>
            <a:endParaRPr lang="fr-FR" sz="2500" b="1" dirty="0">
              <a:effectLst/>
              <a:latin typeface="Calibri"/>
              <a:ea typeface="Calibri"/>
              <a:cs typeface="Arial"/>
            </a:endParaRPr>
          </a:p>
        </p:txBody>
      </p:sp>
      <p:sp>
        <p:nvSpPr>
          <p:cNvPr id="5" name="Rectangle à coins arrondis 4"/>
          <p:cNvSpPr/>
          <p:nvPr/>
        </p:nvSpPr>
        <p:spPr>
          <a:xfrm>
            <a:off x="6514016" y="2492896"/>
            <a:ext cx="2234448"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9 ـ مكملات التحقيق</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6" name="Connecteur droit avec flèche 5"/>
          <p:cNvCxnSpPr/>
          <p:nvPr/>
        </p:nvCxnSpPr>
        <p:spPr>
          <a:xfrm flipH="1">
            <a:off x="602013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4667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308773" y="548680"/>
            <a:ext cx="5775395" cy="5472608"/>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Low">
              <a:lnSpc>
                <a:spcPct val="115000"/>
              </a:lnSpc>
            </a:pPr>
            <a:r>
              <a:rPr lang="ar-DZ" sz="2400" b="1" dirty="0">
                <a:solidFill>
                  <a:srgbClr val="000000"/>
                </a:solidFill>
                <a:highlight>
                  <a:srgbClr val="D3D3D3"/>
                </a:highlight>
                <a:latin typeface="Traditional Arabic"/>
                <a:ea typeface="Times New Roman"/>
                <a:cs typeface="Traditional Arabic"/>
              </a:rPr>
              <a:t>2 ـ </a:t>
            </a:r>
            <a:r>
              <a:rPr lang="ar-DZ" sz="2400" b="1" dirty="0" smtClean="0">
                <a:solidFill>
                  <a:srgbClr val="000000"/>
                </a:solidFill>
                <a:highlight>
                  <a:srgbClr val="D3D3D3"/>
                </a:highlight>
                <a:latin typeface="Traditional Arabic"/>
                <a:ea typeface="Times New Roman"/>
                <a:cs typeface="Traditional Arabic"/>
              </a:rPr>
              <a:t>التخريج:</a:t>
            </a:r>
            <a:r>
              <a:rPr lang="ar-DZ" sz="2400" b="1" dirty="0" smtClean="0">
                <a:highlight>
                  <a:srgbClr val="D3D3D3"/>
                </a:highlight>
                <a:latin typeface="Calibri"/>
                <a:ea typeface="Times New Roman"/>
                <a:cs typeface="Arial"/>
              </a:rPr>
              <a:t> </a:t>
            </a:r>
            <a:r>
              <a:rPr lang="ar-DZ" sz="2400" b="1" dirty="0" smtClean="0">
                <a:solidFill>
                  <a:srgbClr val="000000"/>
                </a:solidFill>
                <a:latin typeface="Traditional Arabic"/>
                <a:ea typeface="Times New Roman"/>
                <a:cs typeface="Traditional Arabic"/>
              </a:rPr>
              <a:t>هو </a:t>
            </a:r>
            <a:r>
              <a:rPr lang="ar-DZ" sz="2400" b="1" dirty="0">
                <a:solidFill>
                  <a:srgbClr val="000000"/>
                </a:solidFill>
                <a:latin typeface="Traditional Arabic"/>
                <a:ea typeface="Times New Roman"/>
                <a:cs typeface="Traditional Arabic"/>
              </a:rPr>
              <a:t>إرجاع النصوص المنقولة إلى مصادرها التي استقاها المؤلف منها، أو هو تحديد مواطن </a:t>
            </a:r>
            <a:r>
              <a:rPr lang="ar-DZ" sz="2400" b="1" dirty="0" err="1">
                <a:solidFill>
                  <a:srgbClr val="000000"/>
                </a:solidFill>
                <a:latin typeface="Traditional Arabic"/>
                <a:ea typeface="Times New Roman"/>
                <a:cs typeface="Traditional Arabic"/>
              </a:rPr>
              <a:t>النقول</a:t>
            </a:r>
            <a:r>
              <a:rPr lang="ar-DZ" sz="2400" b="1" dirty="0">
                <a:solidFill>
                  <a:srgbClr val="000000"/>
                </a:solidFill>
                <a:latin typeface="Traditional Arabic"/>
                <a:ea typeface="Times New Roman"/>
                <a:cs typeface="Traditional Arabic"/>
              </a:rPr>
              <a:t> في النص وتصحيحها وضبطها وإكمالها ونسبة ما لم ينسب منها إلى مصادره </a:t>
            </a:r>
            <a:r>
              <a:rPr lang="ar-DZ" sz="2400" b="1" dirty="0" smtClean="0">
                <a:solidFill>
                  <a:srgbClr val="000000"/>
                </a:solidFill>
                <a:latin typeface="Traditional Arabic"/>
                <a:ea typeface="Times New Roman"/>
                <a:cs typeface="Traditional Arabic"/>
              </a:rPr>
              <a:t>وأصحابه، والنصوص </a:t>
            </a:r>
            <a:r>
              <a:rPr lang="ar-DZ" sz="2400" b="1" dirty="0">
                <a:solidFill>
                  <a:srgbClr val="000000"/>
                </a:solidFill>
                <a:latin typeface="Traditional Arabic"/>
                <a:ea typeface="Times New Roman"/>
                <a:cs typeface="Traditional Arabic"/>
              </a:rPr>
              <a:t>التي تتطلب التخريج هي:</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الآيات القرآنية.</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القراءات القرآنية.</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الأحاديث النبوية.</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الأقوال المأثورة.</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الخطب والوصايا.</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الأمثال.</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الأشعار والأرجاز.</a:t>
            </a:r>
            <a:endParaRPr lang="fr-FR" sz="2400" b="1" dirty="0">
              <a:latin typeface="Calibri"/>
              <a:ea typeface="Calibri"/>
              <a:cs typeface="Arial"/>
            </a:endParaRPr>
          </a:p>
          <a:p>
            <a:pPr algn="justLow">
              <a:lnSpc>
                <a:spcPct val="115000"/>
              </a:lnSpc>
            </a:pPr>
            <a:r>
              <a:rPr lang="ar-DZ" sz="2400" b="1" dirty="0">
                <a:solidFill>
                  <a:srgbClr val="000000"/>
                </a:solidFill>
                <a:latin typeface="Traditional Arabic"/>
                <a:ea typeface="Times New Roman"/>
                <a:cs typeface="Traditional Arabic"/>
              </a:rPr>
              <a:t>ـ الآراء والأقوال.</a:t>
            </a:r>
            <a:endParaRPr lang="fr-FR" sz="2400" b="1" dirty="0">
              <a:effectLst/>
              <a:latin typeface="Calibri"/>
              <a:ea typeface="Calibri"/>
              <a:cs typeface="Arial"/>
            </a:endParaRPr>
          </a:p>
        </p:txBody>
      </p:sp>
      <p:sp>
        <p:nvSpPr>
          <p:cNvPr id="8" name="Rectangle à coins arrondis 7"/>
          <p:cNvSpPr/>
          <p:nvPr/>
        </p:nvSpPr>
        <p:spPr>
          <a:xfrm>
            <a:off x="6514016" y="2492896"/>
            <a:ext cx="2234448"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9 ـ مكملات التحقيق ( تابع )</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9" name="Connecteur droit avec flèche 8"/>
          <p:cNvCxnSpPr/>
          <p:nvPr/>
        </p:nvCxnSpPr>
        <p:spPr>
          <a:xfrm flipH="1">
            <a:off x="602013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271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08773" y="548680"/>
            <a:ext cx="5775395" cy="597666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Low">
              <a:lnSpc>
                <a:spcPct val="115000"/>
              </a:lnSpc>
            </a:pPr>
            <a:r>
              <a:rPr lang="ar-DZ" sz="2200" b="1" dirty="0">
                <a:solidFill>
                  <a:srgbClr val="000000"/>
                </a:solidFill>
                <a:highlight>
                  <a:srgbClr val="D3D3D3"/>
                </a:highlight>
                <a:latin typeface="Traditional Arabic"/>
                <a:ea typeface="Times New Roman"/>
                <a:cs typeface="Traditional Arabic"/>
              </a:rPr>
              <a:t>3 ـ التعليق:</a:t>
            </a:r>
            <a:endParaRPr lang="fr-FR" sz="2200" b="1" dirty="0">
              <a:latin typeface="Calibri"/>
              <a:ea typeface="Calibri"/>
              <a:cs typeface="Arial"/>
            </a:endParaRPr>
          </a:p>
          <a:p>
            <a:pPr algn="justLow">
              <a:lnSpc>
                <a:spcPct val="115000"/>
              </a:lnSpc>
            </a:pPr>
            <a:r>
              <a:rPr lang="ar-DZ" sz="2200" b="1" dirty="0" smtClean="0">
                <a:solidFill>
                  <a:srgbClr val="000000"/>
                </a:solidFill>
                <a:latin typeface="Traditional Arabic"/>
                <a:ea typeface="Times New Roman"/>
                <a:cs typeface="Traditional Arabic"/>
              </a:rPr>
              <a:t>ـ </a:t>
            </a:r>
            <a:r>
              <a:rPr lang="ar-DZ" sz="2200" b="1" dirty="0">
                <a:solidFill>
                  <a:srgbClr val="000000"/>
                </a:solidFill>
                <a:latin typeface="Traditional Arabic"/>
                <a:ea typeface="Times New Roman"/>
                <a:cs typeface="Traditional Arabic"/>
              </a:rPr>
              <a:t>الكلمات اللغوية الغريبة.</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المصطلحات العلمية غير المشهورة.</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الأعلام المغمورة والمشتبهة.</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المواضع الغامضة.</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إكمال ما ينبغي إكماله من تعبير المؤلف.</a:t>
            </a:r>
            <a:endParaRPr lang="fr-FR" sz="2200" b="1" dirty="0">
              <a:latin typeface="Calibri"/>
              <a:ea typeface="Calibri"/>
              <a:cs typeface="Arial"/>
            </a:endParaRPr>
          </a:p>
          <a:p>
            <a:pPr algn="justLow"/>
            <a:r>
              <a:rPr lang="ar-DZ" sz="2200" b="1" dirty="0">
                <a:solidFill>
                  <a:srgbClr val="000000"/>
                </a:solidFill>
                <a:latin typeface="Traditional Arabic"/>
                <a:ea typeface="Times New Roman"/>
                <a:cs typeface="Traditional Arabic"/>
              </a:rPr>
              <a:t>ـ الإشارة إلى المواضع التي يحيل إليها المؤلف في كتابه</a:t>
            </a:r>
            <a:r>
              <a:rPr lang="fr-FR" sz="2200" b="1" dirty="0"/>
              <a:t> </a:t>
            </a:r>
            <a:endParaRPr lang="ar-DZ" sz="2200" b="1" baseline="30000" dirty="0">
              <a:cs typeface="Traditional Arabic"/>
            </a:endParaRPr>
          </a:p>
          <a:p>
            <a:pPr algn="justLow">
              <a:lnSpc>
                <a:spcPct val="115000"/>
              </a:lnSpc>
            </a:pPr>
            <a:r>
              <a:rPr lang="ar-DZ" sz="2200" b="1" dirty="0" smtClean="0">
                <a:solidFill>
                  <a:srgbClr val="000000"/>
                </a:solidFill>
                <a:highlight>
                  <a:srgbClr val="D3D3D3"/>
                </a:highlight>
                <a:latin typeface="Traditional Arabic"/>
                <a:ea typeface="Times New Roman"/>
                <a:cs typeface="Traditional Arabic"/>
              </a:rPr>
              <a:t>4 </a:t>
            </a:r>
            <a:r>
              <a:rPr lang="ar-DZ" sz="2200" b="1" dirty="0">
                <a:solidFill>
                  <a:srgbClr val="000000"/>
                </a:solidFill>
                <a:highlight>
                  <a:srgbClr val="D3D3D3"/>
                </a:highlight>
                <a:latin typeface="Traditional Arabic"/>
                <a:ea typeface="Times New Roman"/>
                <a:cs typeface="Traditional Arabic"/>
              </a:rPr>
              <a:t>ـ التهميش:</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	</a:t>
            </a:r>
            <a:r>
              <a:rPr lang="ar-DZ" sz="2200" b="1" dirty="0" smtClean="0">
                <a:solidFill>
                  <a:srgbClr val="000000"/>
                </a:solidFill>
                <a:latin typeface="Traditional Arabic"/>
                <a:ea typeface="Times New Roman"/>
                <a:cs typeface="Traditional Arabic"/>
              </a:rPr>
              <a:t>ـ </a:t>
            </a:r>
            <a:r>
              <a:rPr lang="ar-DZ" sz="2200" b="1" dirty="0">
                <a:solidFill>
                  <a:srgbClr val="000000"/>
                </a:solidFill>
                <a:latin typeface="Traditional Arabic"/>
                <a:ea typeface="Times New Roman"/>
                <a:cs typeface="Traditional Arabic"/>
              </a:rPr>
              <a:t>تخريج الآيات القرآنية بأن يكتب اسم السورة بعدها نقطتان عموديتان، ثم رقم </a:t>
            </a:r>
            <a:r>
              <a:rPr lang="ar-DZ" sz="2200" b="1" dirty="0" smtClean="0">
                <a:solidFill>
                  <a:srgbClr val="000000"/>
                </a:solidFill>
                <a:latin typeface="Traditional Arabic"/>
                <a:ea typeface="Times New Roman"/>
                <a:cs typeface="Traditional Arabic"/>
              </a:rPr>
              <a:t>الآية</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تخريج الأحاديث النبوية الشريفة، بأن يكتب المصدر بكامله ثم رقم الحديث، ثم الصفحة.</a:t>
            </a:r>
            <a:endParaRPr lang="fr-FR" sz="2200" b="1" dirty="0">
              <a:latin typeface="Calibri"/>
              <a:ea typeface="Calibri"/>
              <a:cs typeface="Arial"/>
            </a:endParaRPr>
          </a:p>
          <a:p>
            <a:pPr algn="justLow">
              <a:lnSpc>
                <a:spcPct val="115000"/>
              </a:lnSpc>
            </a:pPr>
            <a:r>
              <a:rPr lang="ar-DZ" sz="2200" b="1" dirty="0">
                <a:solidFill>
                  <a:srgbClr val="000000"/>
                </a:solidFill>
                <a:latin typeface="Traditional Arabic"/>
                <a:ea typeface="Times New Roman"/>
                <a:cs typeface="Traditional Arabic"/>
              </a:rPr>
              <a:t>ـ تخريج </a:t>
            </a:r>
            <a:r>
              <a:rPr lang="ar-DZ" sz="2200" b="1" dirty="0" err="1">
                <a:solidFill>
                  <a:srgbClr val="000000"/>
                </a:solidFill>
                <a:latin typeface="Traditional Arabic"/>
                <a:ea typeface="Times New Roman"/>
                <a:cs typeface="Traditional Arabic"/>
              </a:rPr>
              <a:t>النقول</a:t>
            </a:r>
            <a:r>
              <a:rPr lang="ar-DZ" sz="2200" b="1" dirty="0">
                <a:solidFill>
                  <a:srgbClr val="000000"/>
                </a:solidFill>
                <a:latin typeface="Traditional Arabic"/>
                <a:ea typeface="Times New Roman"/>
                <a:cs typeface="Traditional Arabic"/>
              </a:rPr>
              <a:t> من مصادر بأن يضع ( اسم المؤلف بكامله، العنوان، اسم المحقق أو المترجم، الجزء، الطبعة، مكان الطبع، بلد النشر، سنة النشر، الصفحة ). </a:t>
            </a:r>
            <a:endParaRPr lang="fr-FR" sz="2200" b="1" dirty="0">
              <a:latin typeface="Calibri"/>
              <a:ea typeface="Calibri"/>
              <a:cs typeface="Arial"/>
            </a:endParaRPr>
          </a:p>
          <a:p>
            <a:pPr algn="justLow"/>
            <a:endParaRPr lang="fr-FR" sz="1050" dirty="0">
              <a:effectLst/>
              <a:latin typeface="Times New Roman"/>
              <a:ea typeface="Times New Roman"/>
            </a:endParaRPr>
          </a:p>
        </p:txBody>
      </p:sp>
      <p:sp>
        <p:nvSpPr>
          <p:cNvPr id="6" name="Rectangle à coins arrondis 5"/>
          <p:cNvSpPr/>
          <p:nvPr/>
        </p:nvSpPr>
        <p:spPr>
          <a:xfrm>
            <a:off x="6514016" y="2492896"/>
            <a:ext cx="2234448"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9 ـ مكملات التحقيق ( تابع )</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7" name="Connecteur droit avec flèche 6"/>
          <p:cNvCxnSpPr/>
          <p:nvPr/>
        </p:nvCxnSpPr>
        <p:spPr>
          <a:xfrm flipH="1">
            <a:off x="602013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4872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691680" y="6093296"/>
            <a:ext cx="482453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ar-SA" sz="2700" b="1" dirty="0" smtClean="0">
                <a:solidFill>
                  <a:prstClr val="black"/>
                </a:solidFill>
                <a:latin typeface="Arabic Typesetting"/>
                <a:ea typeface="Times New Roman"/>
                <a:cs typeface="Traditional Arabic" pitchFamily="2" charset="-78"/>
              </a:rPr>
              <a:t>الورقة الأخيرة من نسخة المكتبة الوطنية الجزائرية</a:t>
            </a:r>
            <a:endParaRPr lang="ar-DZ" sz="2700" b="1" dirty="0">
              <a:solidFill>
                <a:prstClr val="black"/>
              </a:solidFill>
              <a:cs typeface="Traditional Arabic" pitchFamily="2" charset="-78"/>
            </a:endParaRPr>
          </a:p>
        </p:txBody>
      </p:sp>
    </p:spTree>
    <p:extLst>
      <p:ext uri="{BB962C8B-B14F-4D97-AF65-F5344CB8AC3E}">
        <p14:creationId xmlns:p14="http://schemas.microsoft.com/office/powerpoint/2010/main" val="2486414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bluetooth\20150224_000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188640"/>
            <a:ext cx="5143500" cy="64807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1857356" y="5857892"/>
            <a:ext cx="5357850" cy="66745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ar-SA" sz="2200" b="1" dirty="0" smtClean="0">
                <a:solidFill>
                  <a:prstClr val="black"/>
                </a:solidFill>
                <a:latin typeface="Arabic Typesetting"/>
                <a:ea typeface="Times New Roman"/>
                <a:cs typeface="Traditional Arabic" pitchFamily="2" charset="-78"/>
              </a:rPr>
              <a:t>الورقة الأخيرة من نسخة زاوية القرقور بولاية </a:t>
            </a:r>
            <a:r>
              <a:rPr lang="ar-SA" sz="2200" b="1" dirty="0" smtClean="0">
                <a:solidFill>
                  <a:prstClr val="black"/>
                </a:solidFill>
                <a:latin typeface="Arabic Typesetting"/>
                <a:ea typeface="Times New Roman"/>
                <a:cs typeface="Traditional Arabic" pitchFamily="2" charset="-78"/>
              </a:rPr>
              <a:t>باتنة</a:t>
            </a:r>
            <a:r>
              <a:rPr lang="ar-DZ" sz="2200" b="1" dirty="0" smtClean="0">
                <a:solidFill>
                  <a:prstClr val="black"/>
                </a:solidFill>
                <a:latin typeface="Arabic Typesetting"/>
                <a:ea typeface="Times New Roman"/>
                <a:cs typeface="Traditional Arabic" pitchFamily="2" charset="-78"/>
              </a:rPr>
              <a:t> </a:t>
            </a:r>
          </a:p>
          <a:p>
            <a:pPr lvl="0" algn="ctr"/>
            <a:r>
              <a:rPr lang="ar-DZ" sz="2200" b="1" dirty="0" smtClean="0">
                <a:solidFill>
                  <a:prstClr val="black"/>
                </a:solidFill>
                <a:latin typeface="Arabic Typesetting"/>
                <a:ea typeface="Times New Roman"/>
                <a:cs typeface="Traditional Arabic" pitchFamily="2" charset="-78"/>
              </a:rPr>
              <a:t>( نوازل </a:t>
            </a:r>
            <a:r>
              <a:rPr lang="ar-DZ" sz="2200" b="1" dirty="0" err="1" smtClean="0">
                <a:solidFill>
                  <a:prstClr val="black"/>
                </a:solidFill>
                <a:latin typeface="Arabic Typesetting"/>
                <a:ea typeface="Times New Roman"/>
                <a:cs typeface="Traditional Arabic" pitchFamily="2" charset="-78"/>
              </a:rPr>
              <a:t>مازونة</a:t>
            </a:r>
            <a:r>
              <a:rPr lang="ar-DZ" sz="2200" b="1" dirty="0" smtClean="0">
                <a:solidFill>
                  <a:prstClr val="black"/>
                </a:solidFill>
                <a:latin typeface="Arabic Typesetting"/>
                <a:ea typeface="Times New Roman"/>
                <a:cs typeface="Traditional Arabic" pitchFamily="2" charset="-78"/>
              </a:rPr>
              <a:t> )</a:t>
            </a:r>
            <a:endParaRPr lang="ar-DZ" sz="2200" b="1" dirty="0">
              <a:solidFill>
                <a:prstClr val="black"/>
              </a:solidFill>
              <a:cs typeface="Traditional Arabic" pitchFamily="2" charset="-78"/>
            </a:endParaRPr>
          </a:p>
        </p:txBody>
      </p:sp>
    </p:spTree>
    <p:extLst>
      <p:ext uri="{BB962C8B-B14F-4D97-AF65-F5344CB8AC3E}">
        <p14:creationId xmlns:p14="http://schemas.microsoft.com/office/powerpoint/2010/main" val="14025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2" name="AutoShape 5"/>
          <p:cNvSpPr>
            <a:spLocks noChangeArrowheads="1"/>
          </p:cNvSpPr>
          <p:nvPr/>
        </p:nvSpPr>
        <p:spPr bwMode="auto">
          <a:xfrm>
            <a:off x="6324610" y="836712"/>
            <a:ext cx="1703777" cy="864096"/>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اشكاليات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الكتاب المحقَّق</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36" name="AutoShape 9"/>
          <p:cNvSpPr>
            <a:spLocks noChangeArrowheads="1"/>
          </p:cNvSpPr>
          <p:nvPr/>
        </p:nvSpPr>
        <p:spPr bwMode="auto">
          <a:xfrm>
            <a:off x="4572003" y="836712"/>
            <a:ext cx="1367855" cy="864096"/>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معالم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عمل</a:t>
            </a:r>
            <a:r>
              <a:rPr lang="ar-SA" sz="2500" b="1" kern="0" dirty="0">
                <a:solidFill>
                  <a:sysClr val="windowText" lastClr="000000"/>
                </a:solidFill>
                <a:cs typeface="Traditional Arabic" pitchFamily="2" charset="-78"/>
              </a:rPr>
              <a:t> </a:t>
            </a:r>
            <a:r>
              <a:rPr lang="ar-SA" sz="2500" b="1" kern="0" dirty="0" smtClean="0">
                <a:solidFill>
                  <a:sysClr val="windowText" lastClr="000000"/>
                </a:solidFill>
                <a:cs typeface="Traditional Arabic" pitchFamily="2" charset="-78"/>
              </a:rPr>
              <a:t>المحقِّق</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41" name="AutoShape 5"/>
          <p:cNvSpPr>
            <a:spLocks noChangeArrowheads="1"/>
          </p:cNvSpPr>
          <p:nvPr/>
        </p:nvSpPr>
        <p:spPr bwMode="auto">
          <a:xfrm>
            <a:off x="6300491" y="3573016"/>
            <a:ext cx="1727895" cy="864096"/>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صعوبات</a:t>
            </a: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الكتاب المحقَّق</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42" name="AutoShape 5"/>
          <p:cNvSpPr>
            <a:spLocks noChangeArrowheads="1"/>
          </p:cNvSpPr>
          <p:nvPr/>
        </p:nvSpPr>
        <p:spPr bwMode="auto">
          <a:xfrm>
            <a:off x="5292080" y="2313255"/>
            <a:ext cx="1512168" cy="899722"/>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عمل المحقِّق</a:t>
            </a:r>
            <a:endPar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45" name="AutoShape 9"/>
          <p:cNvSpPr>
            <a:spLocks noChangeArrowheads="1"/>
          </p:cNvSpPr>
          <p:nvPr/>
        </p:nvSpPr>
        <p:spPr bwMode="auto">
          <a:xfrm>
            <a:off x="3419874" y="2348880"/>
            <a:ext cx="1345839" cy="864096"/>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تطوير صناعة</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التحقيق</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47" name="AutoShape 9"/>
          <p:cNvSpPr>
            <a:spLocks noChangeArrowheads="1"/>
          </p:cNvSpPr>
          <p:nvPr/>
        </p:nvSpPr>
        <p:spPr bwMode="auto">
          <a:xfrm>
            <a:off x="2699795" y="188640"/>
            <a:ext cx="1515015"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اختيار المخطوط</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51" name="AutoShape 9"/>
          <p:cNvSpPr>
            <a:spLocks noChangeArrowheads="1"/>
          </p:cNvSpPr>
          <p:nvPr/>
        </p:nvSpPr>
        <p:spPr bwMode="auto">
          <a:xfrm>
            <a:off x="2699795" y="910410"/>
            <a:ext cx="1515015"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تصنيف النسخ</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52" name="AutoShape 9"/>
          <p:cNvSpPr>
            <a:spLocks noChangeArrowheads="1"/>
          </p:cNvSpPr>
          <p:nvPr/>
        </p:nvSpPr>
        <p:spPr bwMode="auto">
          <a:xfrm>
            <a:off x="2700091" y="1628802"/>
            <a:ext cx="1514719"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نسخ النص</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54" name="AutoShape 9"/>
          <p:cNvSpPr>
            <a:spLocks noChangeArrowheads="1"/>
          </p:cNvSpPr>
          <p:nvPr/>
        </p:nvSpPr>
        <p:spPr bwMode="auto">
          <a:xfrm>
            <a:off x="2699795" y="3284985"/>
            <a:ext cx="1439863"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الأنماط</a:t>
            </a:r>
          </a:p>
        </p:txBody>
      </p:sp>
      <p:sp>
        <p:nvSpPr>
          <p:cNvPr id="59" name="AutoShape 9"/>
          <p:cNvSpPr>
            <a:spLocks noChangeArrowheads="1"/>
          </p:cNvSpPr>
          <p:nvPr/>
        </p:nvSpPr>
        <p:spPr bwMode="auto">
          <a:xfrm>
            <a:off x="2699795" y="4005066"/>
            <a:ext cx="1439863"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الضوابط</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0" name="AutoShape 9"/>
          <p:cNvSpPr>
            <a:spLocks noChangeArrowheads="1"/>
          </p:cNvSpPr>
          <p:nvPr/>
        </p:nvSpPr>
        <p:spPr bwMode="auto">
          <a:xfrm>
            <a:off x="539552" y="190329"/>
            <a:ext cx="1728192"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ضبط النص</a:t>
            </a:r>
          </a:p>
        </p:txBody>
      </p:sp>
      <p:sp>
        <p:nvSpPr>
          <p:cNvPr id="61" name="AutoShape 9"/>
          <p:cNvSpPr>
            <a:spLocks noChangeArrowheads="1"/>
          </p:cNvSpPr>
          <p:nvPr/>
        </p:nvSpPr>
        <p:spPr bwMode="auto">
          <a:xfrm>
            <a:off x="539552" y="910410"/>
            <a:ext cx="1728192"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التعليق على النص</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2" name="AutoShape 9"/>
          <p:cNvSpPr>
            <a:spLocks noChangeArrowheads="1"/>
          </p:cNvSpPr>
          <p:nvPr/>
        </p:nvSpPr>
        <p:spPr bwMode="auto">
          <a:xfrm>
            <a:off x="539552" y="1628802"/>
            <a:ext cx="1728192"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طباعة النص</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3" name="AutoShape 9"/>
          <p:cNvSpPr>
            <a:spLocks noChangeArrowheads="1"/>
          </p:cNvSpPr>
          <p:nvPr/>
        </p:nvSpPr>
        <p:spPr bwMode="auto">
          <a:xfrm>
            <a:off x="539552" y="2348880"/>
            <a:ext cx="1728192"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الفهارس الفنية</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4" name="AutoShape 9"/>
          <p:cNvSpPr>
            <a:spLocks noChangeArrowheads="1"/>
          </p:cNvSpPr>
          <p:nvPr/>
        </p:nvSpPr>
        <p:spPr bwMode="auto">
          <a:xfrm>
            <a:off x="539552" y="3068961"/>
            <a:ext cx="1728192"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الدراسة العلمية</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5" name="AutoShape 9"/>
          <p:cNvSpPr>
            <a:spLocks noChangeArrowheads="1"/>
          </p:cNvSpPr>
          <p:nvPr/>
        </p:nvSpPr>
        <p:spPr bwMode="auto">
          <a:xfrm>
            <a:off x="4451564" y="3573016"/>
            <a:ext cx="1488589" cy="864096"/>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أنماط وضوابط</a:t>
            </a: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عمل</a:t>
            </a:r>
            <a:r>
              <a:rPr kumimoji="0" lang="ar-SA" sz="2500" b="1" i="0" u="none" strike="noStrike" kern="0" cap="none" spc="0" normalizeH="0" noProof="0" dirty="0" smtClean="0">
                <a:ln>
                  <a:noFill/>
                </a:ln>
                <a:solidFill>
                  <a:sysClr val="windowText" lastClr="000000"/>
                </a:solidFill>
                <a:effectLst/>
                <a:uLnTx/>
                <a:uFillTx/>
                <a:cs typeface="Traditional Arabic" pitchFamily="2" charset="-78"/>
              </a:rPr>
              <a:t> </a:t>
            </a:r>
            <a:r>
              <a:rPr lang="ar-SA" sz="2500" b="1" kern="0" dirty="0" smtClean="0">
                <a:solidFill>
                  <a:sysClr val="windowText" lastClr="000000"/>
                </a:solidFill>
                <a:cs typeface="Traditional Arabic" pitchFamily="2" charset="-78"/>
              </a:rPr>
              <a:t>المحقِّق</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7" name="AutoShape 5"/>
          <p:cNvSpPr>
            <a:spLocks noChangeArrowheads="1"/>
          </p:cNvSpPr>
          <p:nvPr/>
        </p:nvSpPr>
        <p:spPr bwMode="auto">
          <a:xfrm>
            <a:off x="6277877" y="5229201"/>
            <a:ext cx="1750507" cy="899722"/>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نموذج عمل </a:t>
            </a:r>
          </a:p>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المحقِّق</a:t>
            </a:r>
            <a:endPar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8" name="AutoShape 9"/>
          <p:cNvSpPr>
            <a:spLocks noChangeArrowheads="1"/>
          </p:cNvSpPr>
          <p:nvPr/>
        </p:nvSpPr>
        <p:spPr bwMode="auto">
          <a:xfrm>
            <a:off x="4451565" y="4581129"/>
            <a:ext cx="1465979"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التقديم</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69" name="AutoShape 9"/>
          <p:cNvSpPr>
            <a:spLocks noChangeArrowheads="1"/>
          </p:cNvSpPr>
          <p:nvPr/>
        </p:nvSpPr>
        <p:spPr bwMode="auto">
          <a:xfrm>
            <a:off x="4451565" y="5302896"/>
            <a:ext cx="1465979"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التحقيق</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70" name="AutoShape 9"/>
          <p:cNvSpPr>
            <a:spLocks noChangeArrowheads="1"/>
          </p:cNvSpPr>
          <p:nvPr/>
        </p:nvSpPr>
        <p:spPr bwMode="auto">
          <a:xfrm>
            <a:off x="4451566" y="6022977"/>
            <a:ext cx="1465977"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المسوغات</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71" name="AutoShape 9"/>
          <p:cNvSpPr>
            <a:spLocks noChangeArrowheads="1"/>
          </p:cNvSpPr>
          <p:nvPr/>
        </p:nvSpPr>
        <p:spPr bwMode="auto">
          <a:xfrm>
            <a:off x="2357422" y="5302896"/>
            <a:ext cx="1854541" cy="64638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rPr>
              <a:t>المخالفات</a:t>
            </a:r>
            <a:r>
              <a:rPr kumimoji="0" lang="ar-SA" sz="2500" b="1" i="0" u="none" strike="noStrike" kern="0" cap="none" spc="0" normalizeH="0" noProof="0" dirty="0" smtClean="0">
                <a:ln>
                  <a:noFill/>
                </a:ln>
                <a:solidFill>
                  <a:sysClr val="windowText" lastClr="000000"/>
                </a:solidFill>
                <a:effectLst/>
                <a:uLnTx/>
                <a:uFillTx/>
                <a:cs typeface="Traditional Arabic" pitchFamily="2" charset="-78"/>
              </a:rPr>
              <a:t> المنهجية</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sp>
        <p:nvSpPr>
          <p:cNvPr id="72" name="AutoShape 9"/>
          <p:cNvSpPr>
            <a:spLocks noChangeArrowheads="1"/>
          </p:cNvSpPr>
          <p:nvPr/>
        </p:nvSpPr>
        <p:spPr bwMode="auto">
          <a:xfrm>
            <a:off x="500034" y="5157194"/>
            <a:ext cx="1728193" cy="990765"/>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نتائج وتوصيات </a:t>
            </a:r>
          </a:p>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dirty="0" smtClean="0">
                <a:solidFill>
                  <a:sysClr val="windowText" lastClr="000000"/>
                </a:solidFill>
                <a:cs typeface="Traditional Arabic" pitchFamily="2" charset="-78"/>
              </a:rPr>
              <a:t>الدراسة</a:t>
            </a:r>
            <a:endParaRPr kumimoji="0" lang="ar-DZ"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cxnSp>
        <p:nvCxnSpPr>
          <p:cNvPr id="13" name="Connecteur droit avec flèche 12"/>
          <p:cNvCxnSpPr/>
          <p:nvPr/>
        </p:nvCxnSpPr>
        <p:spPr>
          <a:xfrm>
            <a:off x="7143768" y="1772816"/>
            <a:ext cx="0" cy="169303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99" name="Connecteur droit 98"/>
          <p:cNvCxnSpPr/>
          <p:nvPr/>
        </p:nvCxnSpPr>
        <p:spPr>
          <a:xfrm>
            <a:off x="4427984" y="476673"/>
            <a:ext cx="0" cy="1440160"/>
          </a:xfrm>
          <a:prstGeom prst="line">
            <a:avLst/>
          </a:prstGeom>
        </p:spPr>
        <p:style>
          <a:lnRef idx="2">
            <a:schemeClr val="dk1"/>
          </a:lnRef>
          <a:fillRef idx="0">
            <a:schemeClr val="dk1"/>
          </a:fillRef>
          <a:effectRef idx="1">
            <a:schemeClr val="dk1"/>
          </a:effectRef>
          <a:fontRef idx="minor">
            <a:schemeClr val="tx1"/>
          </a:fontRef>
        </p:style>
      </p:cxnSp>
      <p:cxnSp>
        <p:nvCxnSpPr>
          <p:cNvPr id="100" name="Connecteur droit avec flèche 99"/>
          <p:cNvCxnSpPr/>
          <p:nvPr/>
        </p:nvCxnSpPr>
        <p:spPr>
          <a:xfrm flipH="1">
            <a:off x="4187115" y="476672"/>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1" name="Connecteur droit avec flèche 110"/>
          <p:cNvCxnSpPr/>
          <p:nvPr/>
        </p:nvCxnSpPr>
        <p:spPr>
          <a:xfrm flipH="1">
            <a:off x="4187115" y="1916832"/>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5" name="Connecteur droit avec flèche 114"/>
          <p:cNvCxnSpPr/>
          <p:nvPr/>
        </p:nvCxnSpPr>
        <p:spPr>
          <a:xfrm rot="10800000">
            <a:off x="4214810" y="1285860"/>
            <a:ext cx="35719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8" name="Connecteur droit 117"/>
          <p:cNvCxnSpPr/>
          <p:nvPr/>
        </p:nvCxnSpPr>
        <p:spPr>
          <a:xfrm>
            <a:off x="4355976" y="3645025"/>
            <a:ext cx="0" cy="720080"/>
          </a:xfrm>
          <a:prstGeom prst="line">
            <a:avLst/>
          </a:prstGeom>
        </p:spPr>
        <p:style>
          <a:lnRef idx="2">
            <a:schemeClr val="dk1"/>
          </a:lnRef>
          <a:fillRef idx="0">
            <a:schemeClr val="dk1"/>
          </a:fillRef>
          <a:effectRef idx="1">
            <a:schemeClr val="dk1"/>
          </a:effectRef>
          <a:fontRef idx="minor">
            <a:schemeClr val="tx1"/>
          </a:fontRef>
        </p:style>
      </p:cxnSp>
      <p:cxnSp>
        <p:nvCxnSpPr>
          <p:cNvPr id="121" name="Connecteur droit avec flèche 120"/>
          <p:cNvCxnSpPr/>
          <p:nvPr/>
        </p:nvCxnSpPr>
        <p:spPr>
          <a:xfrm flipH="1">
            <a:off x="4139954" y="3645024"/>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Connecteur droit avec flèche 121"/>
          <p:cNvCxnSpPr/>
          <p:nvPr/>
        </p:nvCxnSpPr>
        <p:spPr>
          <a:xfrm flipH="1">
            <a:off x="4139954" y="4365104"/>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4" name="Connecteur droit 123"/>
          <p:cNvCxnSpPr>
            <a:stCxn id="65" idx="1"/>
          </p:cNvCxnSpPr>
          <p:nvPr/>
        </p:nvCxnSpPr>
        <p:spPr>
          <a:xfrm flipH="1">
            <a:off x="4355975" y="4005064"/>
            <a:ext cx="95588" cy="0"/>
          </a:xfrm>
          <a:prstGeom prst="line">
            <a:avLst/>
          </a:prstGeom>
        </p:spPr>
        <p:style>
          <a:lnRef idx="2">
            <a:schemeClr val="dk1"/>
          </a:lnRef>
          <a:fillRef idx="0">
            <a:schemeClr val="dk1"/>
          </a:fillRef>
          <a:effectRef idx="1">
            <a:schemeClr val="dk1"/>
          </a:effectRef>
          <a:fontRef idx="minor">
            <a:schemeClr val="tx1"/>
          </a:fontRef>
        </p:style>
      </p:cxnSp>
      <p:cxnSp>
        <p:nvCxnSpPr>
          <p:cNvPr id="125" name="Connecteur droit avec flèche 124"/>
          <p:cNvCxnSpPr/>
          <p:nvPr/>
        </p:nvCxnSpPr>
        <p:spPr>
          <a:xfrm>
            <a:off x="7092280" y="4437112"/>
            <a:ext cx="0"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5" name="Connecteur droit avec flèche 134"/>
          <p:cNvCxnSpPr>
            <a:endCxn id="45" idx="3"/>
          </p:cNvCxnSpPr>
          <p:nvPr/>
        </p:nvCxnSpPr>
        <p:spPr>
          <a:xfrm flipH="1">
            <a:off x="4765709" y="2780928"/>
            <a:ext cx="5263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6" name="Connecteur droit avec flèche 135"/>
          <p:cNvCxnSpPr/>
          <p:nvPr/>
        </p:nvCxnSpPr>
        <p:spPr>
          <a:xfrm>
            <a:off x="5076056" y="1735969"/>
            <a:ext cx="0" cy="176504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37" name="Connecteur droit 136"/>
          <p:cNvCxnSpPr/>
          <p:nvPr/>
        </p:nvCxnSpPr>
        <p:spPr>
          <a:xfrm>
            <a:off x="6156176" y="4941168"/>
            <a:ext cx="0" cy="1440160"/>
          </a:xfrm>
          <a:prstGeom prst="line">
            <a:avLst/>
          </a:prstGeom>
        </p:spPr>
        <p:style>
          <a:lnRef idx="2">
            <a:schemeClr val="dk1"/>
          </a:lnRef>
          <a:fillRef idx="0">
            <a:schemeClr val="dk1"/>
          </a:fillRef>
          <a:effectRef idx="1">
            <a:schemeClr val="dk1"/>
          </a:effectRef>
          <a:fontRef idx="minor">
            <a:schemeClr val="tx1"/>
          </a:fontRef>
        </p:style>
      </p:cxnSp>
      <p:cxnSp>
        <p:nvCxnSpPr>
          <p:cNvPr id="138" name="Connecteur droit avec flèche 137"/>
          <p:cNvCxnSpPr/>
          <p:nvPr/>
        </p:nvCxnSpPr>
        <p:spPr>
          <a:xfrm flipH="1">
            <a:off x="5915307" y="4941168"/>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9" name="Connecteur droit avec flèche 138"/>
          <p:cNvCxnSpPr/>
          <p:nvPr/>
        </p:nvCxnSpPr>
        <p:spPr>
          <a:xfrm flipH="1">
            <a:off x="5915307" y="6381328"/>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1" name="Connecteur droit avec flèche 140"/>
          <p:cNvCxnSpPr>
            <a:stCxn id="67" idx="1"/>
          </p:cNvCxnSpPr>
          <p:nvPr/>
        </p:nvCxnSpPr>
        <p:spPr>
          <a:xfrm flipH="1">
            <a:off x="5965002" y="5679061"/>
            <a:ext cx="31287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4" name="Connecteur droit 143"/>
          <p:cNvCxnSpPr/>
          <p:nvPr/>
        </p:nvCxnSpPr>
        <p:spPr>
          <a:xfrm>
            <a:off x="2555776" y="548680"/>
            <a:ext cx="0" cy="2880320"/>
          </a:xfrm>
          <a:prstGeom prst="line">
            <a:avLst/>
          </a:prstGeom>
        </p:spPr>
        <p:style>
          <a:lnRef idx="2">
            <a:schemeClr val="dk1"/>
          </a:lnRef>
          <a:fillRef idx="0">
            <a:schemeClr val="dk1"/>
          </a:fillRef>
          <a:effectRef idx="1">
            <a:schemeClr val="dk1"/>
          </a:effectRef>
          <a:fontRef idx="minor">
            <a:schemeClr val="tx1"/>
          </a:fontRef>
        </p:style>
      </p:cxnSp>
      <p:cxnSp>
        <p:nvCxnSpPr>
          <p:cNvPr id="145" name="Connecteur droit avec flèche 144"/>
          <p:cNvCxnSpPr/>
          <p:nvPr/>
        </p:nvCxnSpPr>
        <p:spPr>
          <a:xfrm flipH="1">
            <a:off x="2314907" y="548680"/>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7" name="Connecteur droit avec flèche 146"/>
          <p:cNvCxnSpPr/>
          <p:nvPr/>
        </p:nvCxnSpPr>
        <p:spPr>
          <a:xfrm flipH="1">
            <a:off x="2314907" y="1268760"/>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8" name="Connecteur droit avec flèche 147"/>
          <p:cNvCxnSpPr/>
          <p:nvPr/>
        </p:nvCxnSpPr>
        <p:spPr>
          <a:xfrm flipH="1">
            <a:off x="2314907" y="2708920"/>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0" name="Connecteur droit avec flèche 149"/>
          <p:cNvCxnSpPr/>
          <p:nvPr/>
        </p:nvCxnSpPr>
        <p:spPr>
          <a:xfrm flipH="1">
            <a:off x="2307891" y="3429000"/>
            <a:ext cx="2408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8" name="Connecteur droit avec flèche 157"/>
          <p:cNvCxnSpPr>
            <a:stCxn id="52" idx="1"/>
          </p:cNvCxnSpPr>
          <p:nvPr/>
        </p:nvCxnSpPr>
        <p:spPr>
          <a:xfrm rot="10800000">
            <a:off x="2314913" y="1951992"/>
            <a:ext cx="385179"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4" name="Connecteur droit avec flèche 163"/>
          <p:cNvCxnSpPr/>
          <p:nvPr/>
        </p:nvCxnSpPr>
        <p:spPr>
          <a:xfrm flipH="1">
            <a:off x="4186738" y="5652576"/>
            <a:ext cx="241249" cy="86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6" name="Connecteur droit avec flèche 175"/>
          <p:cNvCxnSpPr/>
          <p:nvPr/>
        </p:nvCxnSpPr>
        <p:spPr>
          <a:xfrm flipH="1">
            <a:off x="2143108" y="5661249"/>
            <a:ext cx="241249" cy="86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8" name="AutoShape 5"/>
          <p:cNvSpPr>
            <a:spLocks noChangeArrowheads="1"/>
          </p:cNvSpPr>
          <p:nvPr/>
        </p:nvSpPr>
        <p:spPr bwMode="auto">
          <a:xfrm>
            <a:off x="7380312" y="2348880"/>
            <a:ext cx="1512168" cy="936104"/>
          </a:xfrm>
          <a:prstGeom prst="roundRect">
            <a:avLst>
              <a:gd name="adj" fmla="val 16667"/>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500" b="1" kern="0" noProof="0" dirty="0" smtClean="0">
                <a:solidFill>
                  <a:sysClr val="windowText" lastClr="000000"/>
                </a:solidFill>
                <a:cs typeface="Traditional Arabic" pitchFamily="2" charset="-78"/>
              </a:rPr>
              <a:t>مفهوم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500" b="1" i="0" u="none" strike="noStrike" kern="0" cap="none" spc="0" normalizeH="0" baseline="0" dirty="0" smtClean="0">
                <a:ln>
                  <a:noFill/>
                </a:ln>
                <a:solidFill>
                  <a:sysClr val="windowText" lastClr="000000"/>
                </a:solidFill>
                <a:effectLst/>
                <a:uLnTx/>
                <a:uFillTx/>
                <a:cs typeface="Traditional Arabic" pitchFamily="2" charset="-78"/>
              </a:rPr>
              <a:t>الكتاب</a:t>
            </a:r>
            <a:r>
              <a:rPr kumimoji="0" lang="ar-SA" sz="2500" b="1" i="0" u="none" strike="noStrike" kern="0" cap="none" spc="0" normalizeH="0" dirty="0" smtClean="0">
                <a:ln>
                  <a:noFill/>
                </a:ln>
                <a:solidFill>
                  <a:sysClr val="windowText" lastClr="000000"/>
                </a:solidFill>
                <a:effectLst/>
                <a:uLnTx/>
                <a:uFillTx/>
                <a:cs typeface="Traditional Arabic" pitchFamily="2" charset="-78"/>
              </a:rPr>
              <a:t> المحقَّق</a:t>
            </a:r>
            <a:endParaRPr kumimoji="0" lang="ar-SA" sz="2500" b="1" i="0" u="none" strike="noStrike" kern="0" cap="none" spc="0" normalizeH="0" baseline="0" noProof="0" dirty="0" smtClean="0">
              <a:ln>
                <a:noFill/>
              </a:ln>
              <a:solidFill>
                <a:sysClr val="windowText" lastClr="000000"/>
              </a:solidFill>
              <a:effectLst/>
              <a:uLnTx/>
              <a:uFillTx/>
              <a:cs typeface="Traditional Arabic" pitchFamily="2" charset="-78"/>
            </a:endParaRPr>
          </a:p>
        </p:txBody>
      </p:sp>
      <p:cxnSp>
        <p:nvCxnSpPr>
          <p:cNvPr id="209" name="Connecteur droit avec flèche 208"/>
          <p:cNvCxnSpPr/>
          <p:nvPr/>
        </p:nvCxnSpPr>
        <p:spPr>
          <a:xfrm flipH="1">
            <a:off x="6853941" y="2780928"/>
            <a:ext cx="5263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8988712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ircle(in)">
                                      <p:cBhvr>
                                        <p:cTn id="13" dur="2000"/>
                                        <p:tgtEl>
                                          <p:spTgt spid="4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circle(in)">
                                      <p:cBhvr>
                                        <p:cTn id="16" dur="2000"/>
                                        <p:tgtEl>
                                          <p:spTgt spid="4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circle(in)">
                                      <p:cBhvr>
                                        <p:cTn id="19" dur="2000"/>
                                        <p:tgtEl>
                                          <p:spTgt spid="4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circle(in)">
                                      <p:cBhvr>
                                        <p:cTn id="22" dur="2000"/>
                                        <p:tgtEl>
                                          <p:spTgt spid="4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circle(in)">
                                      <p:cBhvr>
                                        <p:cTn id="25" dur="2000"/>
                                        <p:tgtEl>
                                          <p:spTgt spid="5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circle(in)">
                                      <p:cBhvr>
                                        <p:cTn id="28" dur="2000"/>
                                        <p:tgtEl>
                                          <p:spTgt spid="5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circle(in)">
                                      <p:cBhvr>
                                        <p:cTn id="31" dur="2000"/>
                                        <p:tgtEl>
                                          <p:spTgt spid="5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circle(in)">
                                      <p:cBhvr>
                                        <p:cTn id="34" dur="2000"/>
                                        <p:tgtEl>
                                          <p:spTgt spid="5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circle(in)">
                                      <p:cBhvr>
                                        <p:cTn id="37" dur="2000"/>
                                        <p:tgtEl>
                                          <p:spTgt spid="6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circle(in)">
                                      <p:cBhvr>
                                        <p:cTn id="40" dur="2000"/>
                                        <p:tgtEl>
                                          <p:spTgt spid="6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circle(in)">
                                      <p:cBhvr>
                                        <p:cTn id="43" dur="2000"/>
                                        <p:tgtEl>
                                          <p:spTgt spid="6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circle(in)">
                                      <p:cBhvr>
                                        <p:cTn id="46" dur="2000"/>
                                        <p:tgtEl>
                                          <p:spTgt spid="6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circle(in)">
                                      <p:cBhvr>
                                        <p:cTn id="49" dur="2000"/>
                                        <p:tgtEl>
                                          <p:spTgt spid="6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circle(in)">
                                      <p:cBhvr>
                                        <p:cTn id="52" dur="2000"/>
                                        <p:tgtEl>
                                          <p:spTgt spid="6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circle(in)">
                                      <p:cBhvr>
                                        <p:cTn id="55" dur="2000"/>
                                        <p:tgtEl>
                                          <p:spTgt spid="67"/>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circle(in)">
                                      <p:cBhvr>
                                        <p:cTn id="58" dur="2000"/>
                                        <p:tgtEl>
                                          <p:spTgt spid="68"/>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circle(in)">
                                      <p:cBhvr>
                                        <p:cTn id="61" dur="2000"/>
                                        <p:tgtEl>
                                          <p:spTgt spid="69"/>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circle(in)">
                                      <p:cBhvr>
                                        <p:cTn id="64" dur="2000"/>
                                        <p:tgtEl>
                                          <p:spTgt spid="70"/>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circle(in)">
                                      <p:cBhvr>
                                        <p:cTn id="67" dur="2000"/>
                                        <p:tgtEl>
                                          <p:spTgt spid="7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circle(in)">
                                      <p:cBhvr>
                                        <p:cTn id="70" dur="2000"/>
                                        <p:tgtEl>
                                          <p:spTgt spid="7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08"/>
                                        </p:tgtEl>
                                        <p:attrNameLst>
                                          <p:attrName>style.visibility</p:attrName>
                                        </p:attrNameLst>
                                      </p:cBhvr>
                                      <p:to>
                                        <p:strVal val="visible"/>
                                      </p:to>
                                    </p:set>
                                    <p:animEffect transition="in" filter="circle(in)">
                                      <p:cBhvr>
                                        <p:cTn id="73" dur="2000"/>
                                        <p:tgtEl>
                                          <p:spTgt spid="208"/>
                                        </p:tgtEl>
                                      </p:cBhvr>
                                    </p:animEffect>
                                  </p:childTnLst>
                                </p:cTn>
                              </p:par>
                              <p:par>
                                <p:cTn id="74" presetID="6" presetClass="entr" presetSubtype="16"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circle(in)">
                                      <p:cBhvr>
                                        <p:cTn id="76" dur="2000"/>
                                        <p:tgtEl>
                                          <p:spTgt spid="13"/>
                                        </p:tgtEl>
                                      </p:cBhvr>
                                    </p:animEffect>
                                  </p:childTnLst>
                                </p:cTn>
                              </p:par>
                              <p:par>
                                <p:cTn id="77" presetID="6" presetClass="entr" presetSubtype="16" fill="hold" nodeType="withEffect">
                                  <p:stCondLst>
                                    <p:cond delay="0"/>
                                  </p:stCondLst>
                                  <p:childTnLst>
                                    <p:set>
                                      <p:cBhvr>
                                        <p:cTn id="78" dur="1" fill="hold">
                                          <p:stCondLst>
                                            <p:cond delay="0"/>
                                          </p:stCondLst>
                                        </p:cTn>
                                        <p:tgtEl>
                                          <p:spTgt spid="209"/>
                                        </p:tgtEl>
                                        <p:attrNameLst>
                                          <p:attrName>style.visibility</p:attrName>
                                        </p:attrNameLst>
                                      </p:cBhvr>
                                      <p:to>
                                        <p:strVal val="visible"/>
                                      </p:to>
                                    </p:set>
                                    <p:animEffect transition="in" filter="circle(in)">
                                      <p:cBhvr>
                                        <p:cTn id="79" dur="2000"/>
                                        <p:tgtEl>
                                          <p:spTgt spid="209"/>
                                        </p:tgtEl>
                                      </p:cBhvr>
                                    </p:animEffect>
                                  </p:childTnLst>
                                </p:cTn>
                              </p:par>
                              <p:par>
                                <p:cTn id="80" presetID="6" presetClass="entr" presetSubtype="16" fill="hold" nodeType="withEffect">
                                  <p:stCondLst>
                                    <p:cond delay="0"/>
                                  </p:stCondLst>
                                  <p:childTnLst>
                                    <p:set>
                                      <p:cBhvr>
                                        <p:cTn id="81" dur="1" fill="hold">
                                          <p:stCondLst>
                                            <p:cond delay="0"/>
                                          </p:stCondLst>
                                        </p:cTn>
                                        <p:tgtEl>
                                          <p:spTgt spid="125"/>
                                        </p:tgtEl>
                                        <p:attrNameLst>
                                          <p:attrName>style.visibility</p:attrName>
                                        </p:attrNameLst>
                                      </p:cBhvr>
                                      <p:to>
                                        <p:strVal val="visible"/>
                                      </p:to>
                                    </p:set>
                                    <p:animEffect transition="in" filter="circle(in)">
                                      <p:cBhvr>
                                        <p:cTn id="82" dur="2000"/>
                                        <p:tgtEl>
                                          <p:spTgt spid="125"/>
                                        </p:tgtEl>
                                      </p:cBhvr>
                                    </p:animEffect>
                                  </p:childTnLst>
                                </p:cTn>
                              </p:par>
                              <p:par>
                                <p:cTn id="83" presetID="6" presetClass="entr" presetSubtype="16" fill="hold"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circle(in)">
                                      <p:cBhvr>
                                        <p:cTn id="85" dur="2000"/>
                                        <p:tgtEl>
                                          <p:spTgt spid="136"/>
                                        </p:tgtEl>
                                      </p:cBhvr>
                                    </p:animEffect>
                                  </p:childTnLst>
                                </p:cTn>
                              </p:par>
                              <p:par>
                                <p:cTn id="86" presetID="6" presetClass="entr" presetSubtype="16" fill="hold" nodeType="withEffect">
                                  <p:stCondLst>
                                    <p:cond delay="0"/>
                                  </p:stCondLst>
                                  <p:childTnLst>
                                    <p:set>
                                      <p:cBhvr>
                                        <p:cTn id="87" dur="1" fill="hold">
                                          <p:stCondLst>
                                            <p:cond delay="0"/>
                                          </p:stCondLst>
                                        </p:cTn>
                                        <p:tgtEl>
                                          <p:spTgt spid="135"/>
                                        </p:tgtEl>
                                        <p:attrNameLst>
                                          <p:attrName>style.visibility</p:attrName>
                                        </p:attrNameLst>
                                      </p:cBhvr>
                                      <p:to>
                                        <p:strVal val="visible"/>
                                      </p:to>
                                    </p:set>
                                    <p:animEffect transition="in" filter="circle(in)">
                                      <p:cBhvr>
                                        <p:cTn id="88" dur="2000"/>
                                        <p:tgtEl>
                                          <p:spTgt spid="135"/>
                                        </p:tgtEl>
                                      </p:cBhvr>
                                    </p:animEffect>
                                  </p:childTnLst>
                                </p:cTn>
                              </p:par>
                              <p:par>
                                <p:cTn id="89" presetID="6" presetClass="entr" presetSubtype="16" fill="hold" nodeType="with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circle(in)">
                                      <p:cBhvr>
                                        <p:cTn id="91" dur="2000"/>
                                        <p:tgtEl>
                                          <p:spTgt spid="139"/>
                                        </p:tgtEl>
                                      </p:cBhvr>
                                    </p:animEffect>
                                  </p:childTnLst>
                                </p:cTn>
                              </p:par>
                              <p:par>
                                <p:cTn id="92" presetID="6" presetClass="entr" presetSubtype="16" fill="hold" nodeType="with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circle(in)">
                                      <p:cBhvr>
                                        <p:cTn id="94" dur="2000"/>
                                        <p:tgtEl>
                                          <p:spTgt spid="137"/>
                                        </p:tgtEl>
                                      </p:cBhvr>
                                    </p:animEffect>
                                  </p:childTnLst>
                                </p:cTn>
                              </p:par>
                              <p:par>
                                <p:cTn id="95" presetID="6" presetClass="entr" presetSubtype="16"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circle(in)">
                                      <p:cBhvr>
                                        <p:cTn id="97" dur="2000"/>
                                        <p:tgtEl>
                                          <p:spTgt spid="141"/>
                                        </p:tgtEl>
                                      </p:cBhvr>
                                    </p:animEffect>
                                  </p:childTnLst>
                                </p:cTn>
                              </p:par>
                              <p:par>
                                <p:cTn id="98" presetID="6" presetClass="entr" presetSubtype="16" fill="hold" nodeType="withEffect">
                                  <p:stCondLst>
                                    <p:cond delay="0"/>
                                  </p:stCondLst>
                                  <p:childTnLst>
                                    <p:set>
                                      <p:cBhvr>
                                        <p:cTn id="99" dur="1" fill="hold">
                                          <p:stCondLst>
                                            <p:cond delay="0"/>
                                          </p:stCondLst>
                                        </p:cTn>
                                        <p:tgtEl>
                                          <p:spTgt spid="138"/>
                                        </p:tgtEl>
                                        <p:attrNameLst>
                                          <p:attrName>style.visibility</p:attrName>
                                        </p:attrNameLst>
                                      </p:cBhvr>
                                      <p:to>
                                        <p:strVal val="visible"/>
                                      </p:to>
                                    </p:set>
                                    <p:animEffect transition="in" filter="circle(in)">
                                      <p:cBhvr>
                                        <p:cTn id="100" dur="2000"/>
                                        <p:tgtEl>
                                          <p:spTgt spid="138"/>
                                        </p:tgtEl>
                                      </p:cBhvr>
                                    </p:animEffect>
                                  </p:childTnLst>
                                </p:cTn>
                              </p:par>
                              <p:par>
                                <p:cTn id="101" presetID="6" presetClass="entr" presetSubtype="16" fill="hold" nodeType="withEffect">
                                  <p:stCondLst>
                                    <p:cond delay="0"/>
                                  </p:stCondLst>
                                  <p:childTnLst>
                                    <p:set>
                                      <p:cBhvr>
                                        <p:cTn id="102" dur="1" fill="hold">
                                          <p:stCondLst>
                                            <p:cond delay="0"/>
                                          </p:stCondLst>
                                        </p:cTn>
                                        <p:tgtEl>
                                          <p:spTgt spid="100"/>
                                        </p:tgtEl>
                                        <p:attrNameLst>
                                          <p:attrName>style.visibility</p:attrName>
                                        </p:attrNameLst>
                                      </p:cBhvr>
                                      <p:to>
                                        <p:strVal val="visible"/>
                                      </p:to>
                                    </p:set>
                                    <p:animEffect transition="in" filter="circle(in)">
                                      <p:cBhvr>
                                        <p:cTn id="103" dur="2000"/>
                                        <p:tgtEl>
                                          <p:spTgt spid="100"/>
                                        </p:tgtEl>
                                      </p:cBhvr>
                                    </p:animEffect>
                                  </p:childTnLst>
                                </p:cTn>
                              </p:par>
                              <p:par>
                                <p:cTn id="104" presetID="6" presetClass="entr" presetSubtype="16" fill="hold"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circle(in)">
                                      <p:cBhvr>
                                        <p:cTn id="106" dur="2000"/>
                                        <p:tgtEl>
                                          <p:spTgt spid="99"/>
                                        </p:tgtEl>
                                      </p:cBhvr>
                                    </p:animEffect>
                                  </p:childTnLst>
                                </p:cTn>
                              </p:par>
                              <p:par>
                                <p:cTn id="107" presetID="6" presetClass="entr" presetSubtype="16" fill="hold" nodeType="withEffect">
                                  <p:stCondLst>
                                    <p:cond delay="0"/>
                                  </p:stCondLst>
                                  <p:childTnLst>
                                    <p:set>
                                      <p:cBhvr>
                                        <p:cTn id="108" dur="1" fill="hold">
                                          <p:stCondLst>
                                            <p:cond delay="0"/>
                                          </p:stCondLst>
                                        </p:cTn>
                                        <p:tgtEl>
                                          <p:spTgt spid="115"/>
                                        </p:tgtEl>
                                        <p:attrNameLst>
                                          <p:attrName>style.visibility</p:attrName>
                                        </p:attrNameLst>
                                      </p:cBhvr>
                                      <p:to>
                                        <p:strVal val="visible"/>
                                      </p:to>
                                    </p:set>
                                    <p:animEffect transition="in" filter="circle(in)">
                                      <p:cBhvr>
                                        <p:cTn id="109" dur="2000"/>
                                        <p:tgtEl>
                                          <p:spTgt spid="115"/>
                                        </p:tgtEl>
                                      </p:cBhvr>
                                    </p:animEffect>
                                  </p:childTnLst>
                                </p:cTn>
                              </p:par>
                              <p:par>
                                <p:cTn id="110" presetID="6" presetClass="entr" presetSubtype="16" fill="hold" nodeType="with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circle(in)">
                                      <p:cBhvr>
                                        <p:cTn id="112" dur="2000"/>
                                        <p:tgtEl>
                                          <p:spTgt spid="111"/>
                                        </p:tgtEl>
                                      </p:cBhvr>
                                    </p:animEffect>
                                  </p:childTnLst>
                                </p:cTn>
                              </p:par>
                              <p:par>
                                <p:cTn id="113" presetID="6" presetClass="entr" presetSubtype="16" fill="hold" nodeType="withEffect">
                                  <p:stCondLst>
                                    <p:cond delay="0"/>
                                  </p:stCondLst>
                                  <p:childTnLst>
                                    <p:set>
                                      <p:cBhvr>
                                        <p:cTn id="114" dur="1" fill="hold">
                                          <p:stCondLst>
                                            <p:cond delay="0"/>
                                          </p:stCondLst>
                                        </p:cTn>
                                        <p:tgtEl>
                                          <p:spTgt spid="121"/>
                                        </p:tgtEl>
                                        <p:attrNameLst>
                                          <p:attrName>style.visibility</p:attrName>
                                        </p:attrNameLst>
                                      </p:cBhvr>
                                      <p:to>
                                        <p:strVal val="visible"/>
                                      </p:to>
                                    </p:set>
                                    <p:animEffect transition="in" filter="circle(in)">
                                      <p:cBhvr>
                                        <p:cTn id="115" dur="2000"/>
                                        <p:tgtEl>
                                          <p:spTgt spid="121"/>
                                        </p:tgtEl>
                                      </p:cBhvr>
                                    </p:animEffect>
                                  </p:childTnLst>
                                </p:cTn>
                              </p:par>
                              <p:par>
                                <p:cTn id="116" presetID="6" presetClass="entr" presetSubtype="16" fill="hold" nodeType="withEffect">
                                  <p:stCondLst>
                                    <p:cond delay="0"/>
                                  </p:stCondLst>
                                  <p:childTnLst>
                                    <p:set>
                                      <p:cBhvr>
                                        <p:cTn id="117" dur="1" fill="hold">
                                          <p:stCondLst>
                                            <p:cond delay="0"/>
                                          </p:stCondLst>
                                        </p:cTn>
                                        <p:tgtEl>
                                          <p:spTgt spid="118"/>
                                        </p:tgtEl>
                                        <p:attrNameLst>
                                          <p:attrName>style.visibility</p:attrName>
                                        </p:attrNameLst>
                                      </p:cBhvr>
                                      <p:to>
                                        <p:strVal val="visible"/>
                                      </p:to>
                                    </p:set>
                                    <p:animEffect transition="in" filter="circle(in)">
                                      <p:cBhvr>
                                        <p:cTn id="118" dur="2000"/>
                                        <p:tgtEl>
                                          <p:spTgt spid="118"/>
                                        </p:tgtEl>
                                      </p:cBhvr>
                                    </p:animEffect>
                                  </p:childTnLst>
                                </p:cTn>
                              </p:par>
                              <p:par>
                                <p:cTn id="119" presetID="6" presetClass="entr" presetSubtype="16" fill="hold" nodeType="withEffect">
                                  <p:stCondLst>
                                    <p:cond delay="0"/>
                                  </p:stCondLst>
                                  <p:childTnLst>
                                    <p:set>
                                      <p:cBhvr>
                                        <p:cTn id="120" dur="1" fill="hold">
                                          <p:stCondLst>
                                            <p:cond delay="0"/>
                                          </p:stCondLst>
                                        </p:cTn>
                                        <p:tgtEl>
                                          <p:spTgt spid="122"/>
                                        </p:tgtEl>
                                        <p:attrNameLst>
                                          <p:attrName>style.visibility</p:attrName>
                                        </p:attrNameLst>
                                      </p:cBhvr>
                                      <p:to>
                                        <p:strVal val="visible"/>
                                      </p:to>
                                    </p:set>
                                    <p:animEffect transition="in" filter="circle(in)">
                                      <p:cBhvr>
                                        <p:cTn id="121" dur="2000"/>
                                        <p:tgtEl>
                                          <p:spTgt spid="122"/>
                                        </p:tgtEl>
                                      </p:cBhvr>
                                    </p:animEffect>
                                  </p:childTnLst>
                                </p:cTn>
                              </p:par>
                              <p:par>
                                <p:cTn id="122" presetID="6" presetClass="entr" presetSubtype="16" fill="hold" nodeType="withEffect">
                                  <p:stCondLst>
                                    <p:cond delay="0"/>
                                  </p:stCondLst>
                                  <p:childTnLst>
                                    <p:set>
                                      <p:cBhvr>
                                        <p:cTn id="123" dur="1" fill="hold">
                                          <p:stCondLst>
                                            <p:cond delay="0"/>
                                          </p:stCondLst>
                                        </p:cTn>
                                        <p:tgtEl>
                                          <p:spTgt spid="164"/>
                                        </p:tgtEl>
                                        <p:attrNameLst>
                                          <p:attrName>style.visibility</p:attrName>
                                        </p:attrNameLst>
                                      </p:cBhvr>
                                      <p:to>
                                        <p:strVal val="visible"/>
                                      </p:to>
                                    </p:set>
                                    <p:animEffect transition="in" filter="circle(in)">
                                      <p:cBhvr>
                                        <p:cTn id="124" dur="2000"/>
                                        <p:tgtEl>
                                          <p:spTgt spid="164"/>
                                        </p:tgtEl>
                                      </p:cBhvr>
                                    </p:animEffect>
                                  </p:childTnLst>
                                </p:cTn>
                              </p:par>
                              <p:par>
                                <p:cTn id="125" presetID="6" presetClass="entr" presetSubtype="16" fill="hold"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circle(in)">
                                      <p:cBhvr>
                                        <p:cTn id="127" dur="2000"/>
                                        <p:tgtEl>
                                          <p:spTgt spid="176"/>
                                        </p:tgtEl>
                                      </p:cBhvr>
                                    </p:animEffect>
                                  </p:childTnLst>
                                </p:cTn>
                              </p:par>
                              <p:par>
                                <p:cTn id="128" presetID="6" presetClass="entr" presetSubtype="16" fill="hold" nodeType="withEffect">
                                  <p:stCondLst>
                                    <p:cond delay="0"/>
                                  </p:stCondLst>
                                  <p:childTnLst>
                                    <p:set>
                                      <p:cBhvr>
                                        <p:cTn id="129" dur="1" fill="hold">
                                          <p:stCondLst>
                                            <p:cond delay="0"/>
                                          </p:stCondLst>
                                        </p:cTn>
                                        <p:tgtEl>
                                          <p:spTgt spid="145"/>
                                        </p:tgtEl>
                                        <p:attrNameLst>
                                          <p:attrName>style.visibility</p:attrName>
                                        </p:attrNameLst>
                                      </p:cBhvr>
                                      <p:to>
                                        <p:strVal val="visible"/>
                                      </p:to>
                                    </p:set>
                                    <p:animEffect transition="in" filter="circle(in)">
                                      <p:cBhvr>
                                        <p:cTn id="130" dur="2000"/>
                                        <p:tgtEl>
                                          <p:spTgt spid="145"/>
                                        </p:tgtEl>
                                      </p:cBhvr>
                                    </p:animEffect>
                                  </p:childTnLst>
                                </p:cTn>
                              </p:par>
                              <p:par>
                                <p:cTn id="131" presetID="6" presetClass="entr" presetSubtype="16" fill="hold" nodeType="withEffect">
                                  <p:stCondLst>
                                    <p:cond delay="0"/>
                                  </p:stCondLst>
                                  <p:childTnLst>
                                    <p:set>
                                      <p:cBhvr>
                                        <p:cTn id="132" dur="1" fill="hold">
                                          <p:stCondLst>
                                            <p:cond delay="0"/>
                                          </p:stCondLst>
                                        </p:cTn>
                                        <p:tgtEl>
                                          <p:spTgt spid="144"/>
                                        </p:tgtEl>
                                        <p:attrNameLst>
                                          <p:attrName>style.visibility</p:attrName>
                                        </p:attrNameLst>
                                      </p:cBhvr>
                                      <p:to>
                                        <p:strVal val="visible"/>
                                      </p:to>
                                    </p:set>
                                    <p:animEffect transition="in" filter="circle(in)">
                                      <p:cBhvr>
                                        <p:cTn id="133" dur="2000"/>
                                        <p:tgtEl>
                                          <p:spTgt spid="144"/>
                                        </p:tgtEl>
                                      </p:cBhvr>
                                    </p:animEffect>
                                  </p:childTnLst>
                                </p:cTn>
                              </p:par>
                              <p:par>
                                <p:cTn id="134" presetID="6" presetClass="entr" presetSubtype="16" fill="hold" nodeType="withEffect">
                                  <p:stCondLst>
                                    <p:cond delay="0"/>
                                  </p:stCondLst>
                                  <p:childTnLst>
                                    <p:set>
                                      <p:cBhvr>
                                        <p:cTn id="135" dur="1" fill="hold">
                                          <p:stCondLst>
                                            <p:cond delay="0"/>
                                          </p:stCondLst>
                                        </p:cTn>
                                        <p:tgtEl>
                                          <p:spTgt spid="147"/>
                                        </p:tgtEl>
                                        <p:attrNameLst>
                                          <p:attrName>style.visibility</p:attrName>
                                        </p:attrNameLst>
                                      </p:cBhvr>
                                      <p:to>
                                        <p:strVal val="visible"/>
                                      </p:to>
                                    </p:set>
                                    <p:animEffect transition="in" filter="circle(in)">
                                      <p:cBhvr>
                                        <p:cTn id="136" dur="2000"/>
                                        <p:tgtEl>
                                          <p:spTgt spid="147"/>
                                        </p:tgtEl>
                                      </p:cBhvr>
                                    </p:animEffect>
                                  </p:childTnLst>
                                </p:cTn>
                              </p:par>
                              <p:par>
                                <p:cTn id="137" presetID="6" presetClass="entr" presetSubtype="16" fill="hold" nodeType="withEffect">
                                  <p:stCondLst>
                                    <p:cond delay="0"/>
                                  </p:stCondLst>
                                  <p:childTnLst>
                                    <p:set>
                                      <p:cBhvr>
                                        <p:cTn id="138" dur="1" fill="hold">
                                          <p:stCondLst>
                                            <p:cond delay="0"/>
                                          </p:stCondLst>
                                        </p:cTn>
                                        <p:tgtEl>
                                          <p:spTgt spid="158"/>
                                        </p:tgtEl>
                                        <p:attrNameLst>
                                          <p:attrName>style.visibility</p:attrName>
                                        </p:attrNameLst>
                                      </p:cBhvr>
                                      <p:to>
                                        <p:strVal val="visible"/>
                                      </p:to>
                                    </p:set>
                                    <p:animEffect transition="in" filter="circle(in)">
                                      <p:cBhvr>
                                        <p:cTn id="139" dur="2000"/>
                                        <p:tgtEl>
                                          <p:spTgt spid="158"/>
                                        </p:tgtEl>
                                      </p:cBhvr>
                                    </p:animEffect>
                                  </p:childTnLst>
                                </p:cTn>
                              </p:par>
                              <p:par>
                                <p:cTn id="140" presetID="6" presetClass="entr" presetSubtype="16" fill="hold" nodeType="withEffect">
                                  <p:stCondLst>
                                    <p:cond delay="0"/>
                                  </p:stCondLst>
                                  <p:childTnLst>
                                    <p:set>
                                      <p:cBhvr>
                                        <p:cTn id="141" dur="1" fill="hold">
                                          <p:stCondLst>
                                            <p:cond delay="0"/>
                                          </p:stCondLst>
                                        </p:cTn>
                                        <p:tgtEl>
                                          <p:spTgt spid="148"/>
                                        </p:tgtEl>
                                        <p:attrNameLst>
                                          <p:attrName>style.visibility</p:attrName>
                                        </p:attrNameLst>
                                      </p:cBhvr>
                                      <p:to>
                                        <p:strVal val="visible"/>
                                      </p:to>
                                    </p:set>
                                    <p:animEffect transition="in" filter="circle(in)">
                                      <p:cBhvr>
                                        <p:cTn id="142" dur="2000"/>
                                        <p:tgtEl>
                                          <p:spTgt spid="148"/>
                                        </p:tgtEl>
                                      </p:cBhvr>
                                    </p:animEffect>
                                  </p:childTnLst>
                                </p:cTn>
                              </p:par>
                              <p:par>
                                <p:cTn id="143" presetID="6" presetClass="entr" presetSubtype="16" fill="hold" nodeType="withEffect">
                                  <p:stCondLst>
                                    <p:cond delay="0"/>
                                  </p:stCondLst>
                                  <p:childTnLst>
                                    <p:set>
                                      <p:cBhvr>
                                        <p:cTn id="144" dur="1" fill="hold">
                                          <p:stCondLst>
                                            <p:cond delay="0"/>
                                          </p:stCondLst>
                                        </p:cTn>
                                        <p:tgtEl>
                                          <p:spTgt spid="150"/>
                                        </p:tgtEl>
                                        <p:attrNameLst>
                                          <p:attrName>style.visibility</p:attrName>
                                        </p:attrNameLst>
                                      </p:cBhvr>
                                      <p:to>
                                        <p:strVal val="visible"/>
                                      </p:to>
                                    </p:set>
                                    <p:animEffect transition="in" filter="circle(in)">
                                      <p:cBhvr>
                                        <p:cTn id="145"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1" grpId="0" animBg="1"/>
      <p:bldP spid="42" grpId="0" animBg="1"/>
      <p:bldP spid="45" grpId="0" animBg="1"/>
      <p:bldP spid="47" grpId="0" animBg="1"/>
      <p:bldP spid="51" grpId="0" animBg="1"/>
      <p:bldP spid="52" grpId="0" animBg="1"/>
      <p:bldP spid="54" grpId="0" animBg="1"/>
      <p:bldP spid="59" grpId="0" animBg="1"/>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2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bluetooth\20150223_235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188640"/>
            <a:ext cx="5143500" cy="61206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640210" y="6165304"/>
            <a:ext cx="581211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ar-SA" sz="2200" b="1" dirty="0" smtClean="0">
                <a:solidFill>
                  <a:prstClr val="black"/>
                </a:solidFill>
                <a:latin typeface="Arabic Typesetting"/>
                <a:ea typeface="Times New Roman"/>
                <a:cs typeface="Traditional Arabic" pitchFamily="2" charset="-78"/>
              </a:rPr>
              <a:t>الورقة الأولى من نسخة مسجد آن </a:t>
            </a:r>
            <a:r>
              <a:rPr lang="ar-SA" sz="2200" b="1" dirty="0" err="1" smtClean="0">
                <a:solidFill>
                  <a:prstClr val="black"/>
                </a:solidFill>
                <a:latin typeface="Arabic Typesetting"/>
                <a:ea typeface="Times New Roman"/>
                <a:cs typeface="Traditional Arabic" pitchFamily="2" charset="-78"/>
              </a:rPr>
              <a:t>زغمير</a:t>
            </a:r>
            <a:r>
              <a:rPr lang="ar-SA" sz="2200" b="1" dirty="0" smtClean="0">
                <a:solidFill>
                  <a:prstClr val="black"/>
                </a:solidFill>
                <a:latin typeface="Arabic Typesetting"/>
                <a:ea typeface="Times New Roman"/>
                <a:cs typeface="Traditional Arabic" pitchFamily="2" charset="-78"/>
              </a:rPr>
              <a:t> ـ زاوية </a:t>
            </a:r>
            <a:r>
              <a:rPr lang="ar-SA" sz="2200" b="1" dirty="0" smtClean="0">
                <a:solidFill>
                  <a:prstClr val="black"/>
                </a:solidFill>
                <a:latin typeface="Arabic Typesetting"/>
                <a:ea typeface="Times New Roman"/>
                <a:cs typeface="Traditional Arabic" pitchFamily="2" charset="-78"/>
              </a:rPr>
              <a:t>كنته</a:t>
            </a:r>
            <a:endParaRPr lang="ar-DZ" sz="2200" b="1" dirty="0" smtClean="0">
              <a:solidFill>
                <a:prstClr val="black"/>
              </a:solidFill>
              <a:latin typeface="Arabic Typesetting"/>
              <a:ea typeface="Times New Roman"/>
              <a:cs typeface="Traditional Arabic" pitchFamily="2" charset="-78"/>
            </a:endParaRPr>
          </a:p>
          <a:p>
            <a:pPr lvl="0" algn="ctr"/>
            <a:r>
              <a:rPr lang="ar-DZ" sz="2200" b="1" dirty="0" smtClean="0">
                <a:solidFill>
                  <a:prstClr val="black"/>
                </a:solidFill>
                <a:latin typeface="Arabic Typesetting"/>
                <a:cs typeface="Traditional Arabic" pitchFamily="2" charset="-78"/>
              </a:rPr>
              <a:t>( نوازل </a:t>
            </a:r>
            <a:r>
              <a:rPr lang="ar-DZ" sz="2200" b="1" dirty="0" err="1" smtClean="0">
                <a:solidFill>
                  <a:prstClr val="black"/>
                </a:solidFill>
                <a:latin typeface="Arabic Typesetting"/>
                <a:cs typeface="Traditional Arabic" pitchFamily="2" charset="-78"/>
              </a:rPr>
              <a:t>مازونة</a:t>
            </a:r>
            <a:r>
              <a:rPr lang="ar-DZ" sz="2200" b="1" dirty="0" smtClean="0">
                <a:solidFill>
                  <a:prstClr val="black"/>
                </a:solidFill>
                <a:latin typeface="Arabic Typesetting"/>
                <a:cs typeface="Traditional Arabic" pitchFamily="2" charset="-78"/>
              </a:rPr>
              <a:t> )</a:t>
            </a:r>
            <a:endParaRPr lang="ar-DZ" sz="2200" b="1" dirty="0">
              <a:solidFill>
                <a:prstClr val="black"/>
              </a:solidFill>
              <a:cs typeface="Traditional Arabic" pitchFamily="2" charset="-78"/>
            </a:endParaRPr>
          </a:p>
        </p:txBody>
      </p:sp>
    </p:spTree>
    <p:extLst>
      <p:ext uri="{BB962C8B-B14F-4D97-AF65-F5344CB8AC3E}">
        <p14:creationId xmlns:p14="http://schemas.microsoft.com/office/powerpoint/2010/main" val="98970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80">
                                          <p:stCondLst>
                                            <p:cond delay="0"/>
                                          </p:stCondLst>
                                        </p:cTn>
                                        <p:tgtEl>
                                          <p:spTgt spid="15362"/>
                                        </p:tgtEl>
                                      </p:cBhvr>
                                    </p:animEffect>
                                    <p:anim calcmode="lin" valueType="num">
                                      <p:cBhvr>
                                        <p:cTn id="8"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2"/>
                                        </p:tgtEl>
                                      </p:cBhvr>
                                      <p:to x="100000" y="60000"/>
                                    </p:animScale>
                                    <p:animScale>
                                      <p:cBhvr>
                                        <p:cTn id="14" dur="166" decel="50000">
                                          <p:stCondLst>
                                            <p:cond delay="676"/>
                                          </p:stCondLst>
                                        </p:cTn>
                                        <p:tgtEl>
                                          <p:spTgt spid="15362"/>
                                        </p:tgtEl>
                                      </p:cBhvr>
                                      <p:to x="100000" y="100000"/>
                                    </p:animScale>
                                    <p:animScale>
                                      <p:cBhvr>
                                        <p:cTn id="15" dur="26">
                                          <p:stCondLst>
                                            <p:cond delay="1312"/>
                                          </p:stCondLst>
                                        </p:cTn>
                                        <p:tgtEl>
                                          <p:spTgt spid="15362"/>
                                        </p:tgtEl>
                                      </p:cBhvr>
                                      <p:to x="100000" y="80000"/>
                                    </p:animScale>
                                    <p:animScale>
                                      <p:cBhvr>
                                        <p:cTn id="16" dur="166" decel="50000">
                                          <p:stCondLst>
                                            <p:cond delay="1338"/>
                                          </p:stCondLst>
                                        </p:cTn>
                                        <p:tgtEl>
                                          <p:spTgt spid="15362"/>
                                        </p:tgtEl>
                                      </p:cBhvr>
                                      <p:to x="100000" y="100000"/>
                                    </p:animScale>
                                    <p:animScale>
                                      <p:cBhvr>
                                        <p:cTn id="17" dur="26">
                                          <p:stCondLst>
                                            <p:cond delay="1642"/>
                                          </p:stCondLst>
                                        </p:cTn>
                                        <p:tgtEl>
                                          <p:spTgt spid="15362"/>
                                        </p:tgtEl>
                                      </p:cBhvr>
                                      <p:to x="100000" y="90000"/>
                                    </p:animScale>
                                    <p:animScale>
                                      <p:cBhvr>
                                        <p:cTn id="18" dur="166" decel="50000">
                                          <p:stCondLst>
                                            <p:cond delay="1668"/>
                                          </p:stCondLst>
                                        </p:cTn>
                                        <p:tgtEl>
                                          <p:spTgt spid="15362"/>
                                        </p:tgtEl>
                                      </p:cBhvr>
                                      <p:to x="100000" y="100000"/>
                                    </p:animScale>
                                    <p:animScale>
                                      <p:cBhvr>
                                        <p:cTn id="19" dur="26">
                                          <p:stCondLst>
                                            <p:cond delay="1808"/>
                                          </p:stCondLst>
                                        </p:cTn>
                                        <p:tgtEl>
                                          <p:spTgt spid="15362"/>
                                        </p:tgtEl>
                                      </p:cBhvr>
                                      <p:to x="100000" y="95000"/>
                                    </p:animScale>
                                    <p:animScale>
                                      <p:cBhvr>
                                        <p:cTn id="20" dur="166" decel="50000">
                                          <p:stCondLst>
                                            <p:cond delay="1834"/>
                                          </p:stCondLst>
                                        </p:cTn>
                                        <p:tgtEl>
                                          <p:spTgt spid="1536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bluetooth\20150224_00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260648"/>
            <a:ext cx="5143500" cy="64807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611560" y="6093296"/>
            <a:ext cx="748883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ar-SA" sz="2200" b="1" dirty="0" smtClean="0">
                <a:solidFill>
                  <a:prstClr val="black"/>
                </a:solidFill>
                <a:latin typeface="Arabic Typesetting"/>
                <a:ea typeface="Times New Roman"/>
                <a:cs typeface="Traditional Arabic" pitchFamily="2" charset="-78"/>
              </a:rPr>
              <a:t>الورقة الأخيرة من نسخة مسجد آن </a:t>
            </a:r>
            <a:r>
              <a:rPr lang="ar-SA" sz="2200" b="1" dirty="0" err="1" smtClean="0">
                <a:solidFill>
                  <a:prstClr val="black"/>
                </a:solidFill>
                <a:latin typeface="Arabic Typesetting"/>
                <a:ea typeface="Times New Roman"/>
                <a:cs typeface="Traditional Arabic" pitchFamily="2" charset="-78"/>
              </a:rPr>
              <a:t>زغمير</a:t>
            </a:r>
            <a:r>
              <a:rPr lang="ar-SA" sz="2200" b="1" dirty="0" smtClean="0">
                <a:solidFill>
                  <a:prstClr val="black"/>
                </a:solidFill>
                <a:latin typeface="Arabic Typesetting"/>
                <a:ea typeface="Times New Roman"/>
                <a:cs typeface="Traditional Arabic" pitchFamily="2" charset="-78"/>
              </a:rPr>
              <a:t> ـ زاوية كنته ـ ولاية أدرار</a:t>
            </a:r>
            <a:endParaRPr lang="ar-DZ" sz="2200" b="1" dirty="0">
              <a:solidFill>
                <a:prstClr val="black"/>
              </a:solidFill>
              <a:cs typeface="Traditional Arabic" pitchFamily="2" charset="-78"/>
            </a:endParaRPr>
          </a:p>
        </p:txBody>
      </p:sp>
    </p:spTree>
    <p:extLst>
      <p:ext uri="{BB962C8B-B14F-4D97-AF65-F5344CB8AC3E}">
        <p14:creationId xmlns:p14="http://schemas.microsoft.com/office/powerpoint/2010/main" val="405723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bluetooth\20150224_000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568952"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1835696" y="6165306"/>
            <a:ext cx="4824536" cy="57606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ar-SA" sz="2200" b="1" dirty="0" smtClean="0">
                <a:solidFill>
                  <a:prstClr val="black"/>
                </a:solidFill>
                <a:latin typeface="Arabic Typesetting"/>
                <a:ea typeface="Times New Roman"/>
                <a:cs typeface="Traditional Arabic" pitchFamily="2" charset="-78"/>
              </a:rPr>
              <a:t>الورقة الأولى من نسخة الخزانة العامة </a:t>
            </a:r>
            <a:r>
              <a:rPr lang="ar-SA" sz="2200" b="1" dirty="0" smtClean="0">
                <a:solidFill>
                  <a:prstClr val="black"/>
                </a:solidFill>
                <a:latin typeface="Arabic Typesetting"/>
                <a:ea typeface="Times New Roman"/>
                <a:cs typeface="Traditional Arabic" pitchFamily="2" charset="-78"/>
              </a:rPr>
              <a:t>بالرباط</a:t>
            </a:r>
            <a:endParaRPr lang="ar-DZ" sz="2200" b="1" dirty="0" smtClean="0">
              <a:solidFill>
                <a:prstClr val="black"/>
              </a:solidFill>
              <a:latin typeface="Arabic Typesetting"/>
              <a:ea typeface="Times New Roman"/>
              <a:cs typeface="Traditional Arabic" pitchFamily="2" charset="-78"/>
            </a:endParaRPr>
          </a:p>
          <a:p>
            <a:pPr lvl="0" algn="ctr"/>
            <a:r>
              <a:rPr lang="ar-DZ" sz="2200" b="1" dirty="0" smtClean="0">
                <a:solidFill>
                  <a:prstClr val="black"/>
                </a:solidFill>
                <a:latin typeface="Arabic Typesetting"/>
                <a:cs typeface="Traditional Arabic" pitchFamily="2" charset="-78"/>
              </a:rPr>
              <a:t>( نوازل </a:t>
            </a:r>
            <a:r>
              <a:rPr lang="ar-DZ" sz="2200" b="1" dirty="0" err="1" smtClean="0">
                <a:solidFill>
                  <a:prstClr val="black"/>
                </a:solidFill>
                <a:latin typeface="Arabic Typesetting"/>
                <a:cs typeface="Traditional Arabic" pitchFamily="2" charset="-78"/>
              </a:rPr>
              <a:t>مازونة</a:t>
            </a:r>
            <a:r>
              <a:rPr lang="ar-DZ" sz="2200" b="1" dirty="0" smtClean="0">
                <a:solidFill>
                  <a:prstClr val="black"/>
                </a:solidFill>
                <a:latin typeface="Arabic Typesetting"/>
                <a:cs typeface="Traditional Arabic" pitchFamily="2" charset="-78"/>
              </a:rPr>
              <a:t> )</a:t>
            </a:r>
            <a:endParaRPr lang="ar-DZ" sz="2200" b="1" dirty="0">
              <a:solidFill>
                <a:prstClr val="black"/>
              </a:solidFill>
              <a:cs typeface="Traditional Arabic" pitchFamily="2" charset="-78"/>
            </a:endParaRPr>
          </a:p>
        </p:txBody>
      </p:sp>
    </p:spTree>
    <p:extLst>
      <p:ext uri="{BB962C8B-B14F-4D97-AF65-F5344CB8AC3E}">
        <p14:creationId xmlns:p14="http://schemas.microsoft.com/office/powerpoint/2010/main" val="25179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800" decel="100000"/>
                                        <p:tgtEl>
                                          <p:spTgt spid="10242"/>
                                        </p:tgtEl>
                                      </p:cBhvr>
                                    </p:animEffect>
                                    <p:anim calcmode="lin" valueType="num">
                                      <p:cBhvr>
                                        <p:cTn id="8" dur="800" decel="100000" fill="hold"/>
                                        <p:tgtEl>
                                          <p:spTgt spid="10242"/>
                                        </p:tgtEl>
                                        <p:attrNameLst>
                                          <p:attrName>style.rotation</p:attrName>
                                        </p:attrNameLst>
                                      </p:cBhvr>
                                      <p:tavLst>
                                        <p:tav tm="0">
                                          <p:val>
                                            <p:fltVal val="-90"/>
                                          </p:val>
                                        </p:tav>
                                        <p:tav tm="100000">
                                          <p:val>
                                            <p:fltVal val="0"/>
                                          </p:val>
                                        </p:tav>
                                      </p:tavLst>
                                    </p:anim>
                                    <p:anim calcmode="lin" valueType="num">
                                      <p:cBhvr>
                                        <p:cTn id="9" dur="800" decel="100000" fill="hold"/>
                                        <p:tgtEl>
                                          <p:spTgt spid="10242"/>
                                        </p:tgtEl>
                                        <p:attrNameLst>
                                          <p:attrName>ppt_x</p:attrName>
                                        </p:attrNameLst>
                                      </p:cBhvr>
                                      <p:tavLst>
                                        <p:tav tm="0">
                                          <p:val>
                                            <p:strVal val="#ppt_x+0.4"/>
                                          </p:val>
                                        </p:tav>
                                        <p:tav tm="100000">
                                          <p:val>
                                            <p:strVal val="#ppt_x-0.05"/>
                                          </p:val>
                                        </p:tav>
                                      </p:tavLst>
                                    </p:anim>
                                    <p:anim calcmode="lin" valueType="num">
                                      <p:cBhvr>
                                        <p:cTn id="10" dur="800" decel="100000" fill="hold"/>
                                        <p:tgtEl>
                                          <p:spTgt spid="102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الدرر المكنونة في نوازل مازونة-ج1المازوني-29-217.2\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96944" cy="63608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2360290" y="5733256"/>
            <a:ext cx="4227934" cy="576062"/>
          </a:xfrm>
          <a:prstGeom prst="round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rtlCol="1" anchor="ctr"/>
          <a:lstStyle/>
          <a:p>
            <a:pPr lvl="0" algn="ctr"/>
            <a:r>
              <a:rPr lang="ar-SA" sz="2200" b="1" dirty="0" smtClean="0">
                <a:solidFill>
                  <a:prstClr val="black"/>
                </a:solidFill>
                <a:latin typeface="Arabic Typesetting"/>
                <a:ea typeface="Times New Roman"/>
                <a:cs typeface="Traditional Arabic" pitchFamily="2" charset="-78"/>
              </a:rPr>
              <a:t>الورقة الأولى من نسخة المدينة </a:t>
            </a:r>
            <a:r>
              <a:rPr lang="ar-SA" sz="2200" b="1" dirty="0" smtClean="0">
                <a:solidFill>
                  <a:prstClr val="black"/>
                </a:solidFill>
                <a:latin typeface="Arabic Typesetting"/>
                <a:ea typeface="Times New Roman"/>
                <a:cs typeface="Traditional Arabic" pitchFamily="2" charset="-78"/>
              </a:rPr>
              <a:t>المنوّرة</a:t>
            </a:r>
            <a:endParaRPr lang="ar-DZ" sz="2200" b="1" dirty="0" smtClean="0">
              <a:solidFill>
                <a:prstClr val="black"/>
              </a:solidFill>
              <a:latin typeface="Arabic Typesetting"/>
              <a:ea typeface="Times New Roman"/>
              <a:cs typeface="Traditional Arabic" pitchFamily="2" charset="-78"/>
            </a:endParaRPr>
          </a:p>
          <a:p>
            <a:pPr lvl="0" algn="ctr"/>
            <a:r>
              <a:rPr lang="ar-DZ" sz="2200" b="1" dirty="0" smtClean="0">
                <a:solidFill>
                  <a:prstClr val="black"/>
                </a:solidFill>
                <a:latin typeface="Arabic Typesetting"/>
                <a:cs typeface="Traditional Arabic" pitchFamily="2" charset="-78"/>
              </a:rPr>
              <a:t>( نوازل </a:t>
            </a:r>
            <a:r>
              <a:rPr lang="ar-DZ" sz="2200" b="1" dirty="0" err="1" smtClean="0">
                <a:solidFill>
                  <a:prstClr val="black"/>
                </a:solidFill>
                <a:latin typeface="Arabic Typesetting"/>
                <a:cs typeface="Traditional Arabic" pitchFamily="2" charset="-78"/>
              </a:rPr>
              <a:t>مازونة</a:t>
            </a:r>
            <a:r>
              <a:rPr lang="ar-DZ" sz="2200" b="1" dirty="0" smtClean="0">
                <a:solidFill>
                  <a:prstClr val="black"/>
                </a:solidFill>
                <a:latin typeface="Arabic Typesetting"/>
                <a:cs typeface="Traditional Arabic" pitchFamily="2" charset="-78"/>
              </a:rPr>
              <a:t> )</a:t>
            </a:r>
            <a:endParaRPr lang="ar-DZ" sz="2200" b="1" dirty="0">
              <a:solidFill>
                <a:prstClr val="black"/>
              </a:solidFill>
              <a:cs typeface="Traditional Arabic" pitchFamily="2" charset="-78"/>
            </a:endParaRPr>
          </a:p>
        </p:txBody>
      </p:sp>
    </p:spTree>
    <p:extLst>
      <p:ext uri="{BB962C8B-B14F-4D97-AF65-F5344CB8AC3E}">
        <p14:creationId xmlns:p14="http://schemas.microsoft.com/office/powerpoint/2010/main" val="30371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anim calcmode="lin" valueType="num">
                                      <p:cBhvr>
                                        <p:cTn id="8" dur="2000" fill="hold"/>
                                        <p:tgtEl>
                                          <p:spTgt spid="11266"/>
                                        </p:tgtEl>
                                        <p:attrNameLst>
                                          <p:attrName>style.rotation</p:attrName>
                                        </p:attrNameLst>
                                      </p:cBhvr>
                                      <p:tavLst>
                                        <p:tav tm="0">
                                          <p:val>
                                            <p:fltVal val="720"/>
                                          </p:val>
                                        </p:tav>
                                        <p:tav tm="100000">
                                          <p:val>
                                            <p:fltVal val="0"/>
                                          </p:val>
                                        </p:tav>
                                      </p:tavLst>
                                    </p:anim>
                                    <p:anim calcmode="lin" valueType="num">
                                      <p:cBhvr>
                                        <p:cTn id="9" dur="2000" fill="hold"/>
                                        <p:tgtEl>
                                          <p:spTgt spid="11266"/>
                                        </p:tgtEl>
                                        <p:attrNameLst>
                                          <p:attrName>ppt_h</p:attrName>
                                        </p:attrNameLst>
                                      </p:cBhvr>
                                      <p:tavLst>
                                        <p:tav tm="0">
                                          <p:val>
                                            <p:fltVal val="0"/>
                                          </p:val>
                                        </p:tav>
                                        <p:tav tm="100000">
                                          <p:val>
                                            <p:strVal val="#ppt_h"/>
                                          </p:val>
                                        </p:tav>
                                      </p:tavLst>
                                    </p:anim>
                                    <p:anim calcmode="lin" valueType="num">
                                      <p:cBhvr>
                                        <p:cTn id="10" dur="2000" fill="hold"/>
                                        <p:tgtEl>
                                          <p:spTgt spid="1126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الدرر المكنونة في نوازل مازونة-ج1المازوني-29-217.2\0 (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8916"/>
            <a:ext cx="8496944" cy="61601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755576" y="2492896"/>
            <a:ext cx="2880320" cy="1224136"/>
          </a:xfrm>
          <a:prstGeom prst="round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rtlCol="1" anchor="ctr"/>
          <a:lstStyle/>
          <a:p>
            <a:pPr lvl="0" algn="ctr"/>
            <a:r>
              <a:rPr lang="ar-SA" sz="2200" b="1" dirty="0" smtClean="0">
                <a:solidFill>
                  <a:prstClr val="black"/>
                </a:solidFill>
                <a:latin typeface="Arabic Typesetting"/>
                <a:ea typeface="Times New Roman"/>
                <a:cs typeface="Traditional Arabic" pitchFamily="2" charset="-78"/>
              </a:rPr>
              <a:t>الورقة الأخيرة من نسخة </a:t>
            </a:r>
          </a:p>
          <a:p>
            <a:pPr lvl="0" algn="ctr"/>
            <a:r>
              <a:rPr lang="ar-SA" sz="2200" b="1" dirty="0" smtClean="0">
                <a:solidFill>
                  <a:prstClr val="black"/>
                </a:solidFill>
                <a:latin typeface="Arabic Typesetting"/>
                <a:ea typeface="Times New Roman"/>
                <a:cs typeface="Traditional Arabic" pitchFamily="2" charset="-78"/>
              </a:rPr>
              <a:t>المدينة </a:t>
            </a:r>
            <a:r>
              <a:rPr lang="ar-SA" sz="2200" b="1" dirty="0" smtClean="0">
                <a:solidFill>
                  <a:prstClr val="black"/>
                </a:solidFill>
                <a:latin typeface="Arabic Typesetting"/>
                <a:ea typeface="Times New Roman"/>
                <a:cs typeface="Traditional Arabic" pitchFamily="2" charset="-78"/>
              </a:rPr>
              <a:t>المنوّرة</a:t>
            </a:r>
            <a:endParaRPr lang="ar-DZ" sz="2200" b="1" dirty="0" smtClean="0">
              <a:solidFill>
                <a:prstClr val="black"/>
              </a:solidFill>
              <a:latin typeface="Arabic Typesetting"/>
              <a:ea typeface="Times New Roman"/>
              <a:cs typeface="Traditional Arabic" pitchFamily="2" charset="-78"/>
            </a:endParaRPr>
          </a:p>
          <a:p>
            <a:pPr lvl="0" algn="ctr"/>
            <a:r>
              <a:rPr lang="ar-DZ" sz="2200" b="1" dirty="0" smtClean="0">
                <a:solidFill>
                  <a:prstClr val="black"/>
                </a:solidFill>
                <a:latin typeface="Arabic Typesetting"/>
                <a:cs typeface="Traditional Arabic" pitchFamily="2" charset="-78"/>
              </a:rPr>
              <a:t>( نوازل </a:t>
            </a:r>
            <a:r>
              <a:rPr lang="ar-DZ" sz="2200" b="1" dirty="0" err="1" smtClean="0">
                <a:solidFill>
                  <a:prstClr val="black"/>
                </a:solidFill>
                <a:latin typeface="Arabic Typesetting"/>
                <a:cs typeface="Traditional Arabic" pitchFamily="2" charset="-78"/>
              </a:rPr>
              <a:t>مازونة</a:t>
            </a:r>
            <a:r>
              <a:rPr lang="ar-DZ" sz="2200" b="1" dirty="0" smtClean="0">
                <a:solidFill>
                  <a:prstClr val="black"/>
                </a:solidFill>
                <a:latin typeface="Arabic Typesetting"/>
                <a:cs typeface="Traditional Arabic" pitchFamily="2" charset="-78"/>
              </a:rPr>
              <a:t> )</a:t>
            </a:r>
            <a:endParaRPr lang="ar-DZ" sz="2200" b="1" dirty="0">
              <a:solidFill>
                <a:prstClr val="black"/>
              </a:solidFill>
              <a:cs typeface="Traditional Arabic" pitchFamily="2" charset="-78"/>
            </a:endParaRPr>
          </a:p>
        </p:txBody>
      </p:sp>
    </p:spTree>
    <p:extLst>
      <p:ext uri="{BB962C8B-B14F-4D97-AF65-F5344CB8AC3E}">
        <p14:creationId xmlns:p14="http://schemas.microsoft.com/office/powerpoint/2010/main" val="9621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style.rotation</p:attrName>
                                        </p:attrNameLst>
                                      </p:cBhvr>
                                      <p:tavLst>
                                        <p:tav tm="0">
                                          <p:val>
                                            <p:fltVal val="720"/>
                                          </p:val>
                                        </p:tav>
                                        <p:tav tm="100000">
                                          <p:val>
                                            <p:fltVal val="0"/>
                                          </p:val>
                                        </p:tav>
                                      </p:tavLst>
                                    </p:anim>
                                    <p:anim calcmode="lin" valueType="num">
                                      <p:cBhvr>
                                        <p:cTn id="9" dur="2000" fill="hold"/>
                                        <p:tgtEl>
                                          <p:spTgt spid="12290"/>
                                        </p:tgtEl>
                                        <p:attrNameLst>
                                          <p:attrName>ppt_h</p:attrName>
                                        </p:attrNameLst>
                                      </p:cBhvr>
                                      <p:tavLst>
                                        <p:tav tm="0">
                                          <p:val>
                                            <p:fltVal val="0"/>
                                          </p:val>
                                        </p:tav>
                                        <p:tav tm="100000">
                                          <p:val>
                                            <p:strVal val="#ppt_h"/>
                                          </p:val>
                                        </p:tav>
                                      </p:tavLst>
                                    </p:anim>
                                    <p:anim calcmode="lin" valueType="num">
                                      <p:cBhvr>
                                        <p:cTn id="10" dur="2000" fill="hold"/>
                                        <p:tgtEl>
                                          <p:spTgt spid="12290"/>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63888" y="428604"/>
            <a:ext cx="1872208" cy="792086"/>
          </a:xfrm>
          <a:prstGeom prst="round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ar-SA" sz="3200" b="1" dirty="0" smtClean="0">
                <a:solidFill>
                  <a:prstClr val="black"/>
                </a:solidFill>
                <a:cs typeface="Traditional Arabic" pitchFamily="2" charset="-78"/>
              </a:rPr>
              <a:t>نتائج</a:t>
            </a:r>
            <a:endParaRPr lang="ar-DZ" sz="3200" b="1" dirty="0">
              <a:solidFill>
                <a:prstClr val="black"/>
              </a:solidFill>
              <a:cs typeface="Traditional Arabic" pitchFamily="2" charset="-78"/>
            </a:endParaRPr>
          </a:p>
        </p:txBody>
      </p:sp>
      <p:sp>
        <p:nvSpPr>
          <p:cNvPr id="3" name="Rectangle à coins arrondis 2"/>
          <p:cNvSpPr/>
          <p:nvPr/>
        </p:nvSpPr>
        <p:spPr>
          <a:xfrm>
            <a:off x="251521" y="5397154"/>
            <a:ext cx="8424935" cy="1080120"/>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just">
              <a:lnSpc>
                <a:spcPct val="115000"/>
              </a:lnSpc>
            </a:pPr>
            <a:r>
              <a:rPr lang="ar-SA" sz="2500" b="1" dirty="0" smtClean="0">
                <a:solidFill>
                  <a:prstClr val="black"/>
                </a:solidFill>
                <a:cs typeface="+mj-cs"/>
              </a:rPr>
              <a:t>4</a:t>
            </a:r>
            <a:r>
              <a:rPr lang="ar-SA" sz="2500" b="1" dirty="0" smtClean="0">
                <a:solidFill>
                  <a:prstClr val="black"/>
                </a:solidFill>
                <a:cs typeface="Traditional Arabic" pitchFamily="2" charset="-78"/>
              </a:rPr>
              <a:t> ـ </a:t>
            </a:r>
            <a:r>
              <a:rPr lang="ar-SA" sz="2500" b="1" dirty="0">
                <a:latin typeface="Traditional Arabic"/>
                <a:ea typeface="Times New Roman"/>
                <a:cs typeface="Traditional Arabic" pitchFamily="2" charset="-78"/>
              </a:rPr>
              <a:t>ضرورة العناية بالتُّراث المحلي (الزوايا) ، جمعاً وفهرسة وتحقيقاً، ومحاولة التعريف به بشتّى الوسائل العلمية</a:t>
            </a:r>
            <a:r>
              <a:rPr lang="ar-SA" sz="2500" b="1" dirty="0" smtClean="0">
                <a:latin typeface="Traditional Arabic"/>
                <a:ea typeface="Times New Roman"/>
                <a:cs typeface="Traditional Arabic" pitchFamily="2" charset="-78"/>
              </a:rPr>
              <a:t>.</a:t>
            </a:r>
            <a:endParaRPr lang="en-US" sz="2500" b="1" dirty="0">
              <a:latin typeface="Calibri"/>
              <a:ea typeface="Calibri"/>
              <a:cs typeface="Traditional Arabic" pitchFamily="2" charset="-78"/>
            </a:endParaRPr>
          </a:p>
        </p:txBody>
      </p:sp>
      <p:sp>
        <p:nvSpPr>
          <p:cNvPr id="4" name="Rectangle à coins arrondis 3"/>
          <p:cNvSpPr/>
          <p:nvPr/>
        </p:nvSpPr>
        <p:spPr>
          <a:xfrm>
            <a:off x="251520" y="3812978"/>
            <a:ext cx="8424936" cy="1440158"/>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just">
              <a:lnSpc>
                <a:spcPct val="115000"/>
              </a:lnSpc>
            </a:pPr>
            <a:r>
              <a:rPr lang="ar-SA" sz="2500" b="1" dirty="0" smtClean="0">
                <a:latin typeface="Traditional Arabic"/>
                <a:ea typeface="Times New Roman"/>
                <a:cs typeface="+mj-cs"/>
              </a:rPr>
              <a:t>3</a:t>
            </a:r>
            <a:r>
              <a:rPr lang="ar-SA" sz="2500" b="1" dirty="0" smtClean="0">
                <a:latin typeface="Traditional Arabic"/>
                <a:ea typeface="Times New Roman"/>
                <a:cs typeface="Traditional Arabic" pitchFamily="2" charset="-78"/>
              </a:rPr>
              <a:t> ـ محاولة </a:t>
            </a:r>
            <a:r>
              <a:rPr lang="ar-SA" sz="2500" b="1" dirty="0">
                <a:latin typeface="Traditional Arabic"/>
                <a:ea typeface="Times New Roman"/>
                <a:cs typeface="Traditional Arabic" pitchFamily="2" charset="-78"/>
              </a:rPr>
              <a:t>تطوير العمل في المؤسّسات العلمية الأكاديمية، فيما يتعلَّق بتحقيق المخطوطات، وفتح تخصُّصات، ومعاهد مُكوِّنة ومؤهِّلة في هذا المجال، وإقامة ملتقيات وندوات، يكون الهدف من ورائها توسيع مفهوم مناهج تحقيق النُّصوص ونشرها.</a:t>
            </a:r>
            <a:endParaRPr lang="en-US" sz="2500" b="1" dirty="0">
              <a:effectLst/>
              <a:latin typeface="Calibri"/>
              <a:ea typeface="Calibri"/>
              <a:cs typeface="Traditional Arabic" pitchFamily="2" charset="-78"/>
            </a:endParaRPr>
          </a:p>
        </p:txBody>
      </p:sp>
      <p:sp>
        <p:nvSpPr>
          <p:cNvPr id="5" name="Rectangle à coins arrondis 4"/>
          <p:cNvSpPr/>
          <p:nvPr/>
        </p:nvSpPr>
        <p:spPr>
          <a:xfrm>
            <a:off x="251520" y="2660852"/>
            <a:ext cx="8424935" cy="1008110"/>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just">
              <a:lnSpc>
                <a:spcPct val="115000"/>
              </a:lnSpc>
            </a:pPr>
            <a:r>
              <a:rPr lang="ar-SA" sz="2500" b="1" dirty="0" smtClean="0">
                <a:latin typeface="Traditional Arabic"/>
                <a:ea typeface="Times New Roman"/>
                <a:cs typeface="+mj-cs"/>
              </a:rPr>
              <a:t>2</a:t>
            </a:r>
            <a:r>
              <a:rPr lang="ar-SA" sz="2500" b="1" dirty="0" smtClean="0">
                <a:latin typeface="Traditional Arabic"/>
                <a:ea typeface="Times New Roman"/>
                <a:cs typeface="Traditional Arabic" pitchFamily="2" charset="-78"/>
              </a:rPr>
              <a:t> ـ محاولة </a:t>
            </a:r>
            <a:r>
              <a:rPr lang="ar-SA" sz="2500" b="1" dirty="0">
                <a:latin typeface="Traditional Arabic"/>
                <a:ea typeface="Times New Roman"/>
                <a:cs typeface="Traditional Arabic" pitchFamily="2" charset="-78"/>
              </a:rPr>
              <a:t>المقاربة بين قواعد ضبط النّص عند القدامى، وعند المحدَثين، من أجل التجديد في مناهج التحقيق.</a:t>
            </a:r>
            <a:endParaRPr lang="en-US" sz="2500" b="1" dirty="0">
              <a:effectLst/>
              <a:latin typeface="Calibri"/>
              <a:ea typeface="Calibri"/>
              <a:cs typeface="Traditional Arabic" pitchFamily="2" charset="-78"/>
            </a:endParaRPr>
          </a:p>
        </p:txBody>
      </p:sp>
      <p:sp>
        <p:nvSpPr>
          <p:cNvPr id="6" name="Rectangle à coins arrondis 5"/>
          <p:cNvSpPr/>
          <p:nvPr/>
        </p:nvSpPr>
        <p:spPr>
          <a:xfrm>
            <a:off x="251519" y="1436714"/>
            <a:ext cx="8424935" cy="1080120"/>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just">
              <a:lnSpc>
                <a:spcPct val="115000"/>
              </a:lnSpc>
            </a:pPr>
            <a:r>
              <a:rPr lang="ar-SA" sz="2500" b="1" dirty="0" smtClean="0">
                <a:solidFill>
                  <a:prstClr val="black"/>
                </a:solidFill>
                <a:cs typeface="+mj-cs"/>
              </a:rPr>
              <a:t>1</a:t>
            </a:r>
            <a:r>
              <a:rPr lang="ar-SA" sz="2500" b="1" dirty="0" smtClean="0">
                <a:solidFill>
                  <a:prstClr val="black"/>
                </a:solidFill>
                <a:cs typeface="Traditional Arabic" pitchFamily="2" charset="-78"/>
              </a:rPr>
              <a:t> ـ </a:t>
            </a:r>
            <a:r>
              <a:rPr lang="ar-SA" sz="2500" b="1" dirty="0">
                <a:latin typeface="Traditional Arabic"/>
                <a:ea typeface="Times New Roman"/>
                <a:cs typeface="Traditional Arabic" pitchFamily="2" charset="-78"/>
              </a:rPr>
              <a:t>ضرورة امتلاك المُحَقِّق الأكاديمي بأصول وقواعد التحقيق العلمي، من أجل استنطاق النّص المخطوط، وقراءته قراءة إنتاجية، يهدفان إلى بناء معرفة جديدة حول النص</a:t>
            </a:r>
            <a:r>
              <a:rPr lang="ar-SA" sz="2500" b="1" dirty="0" smtClean="0">
                <a:latin typeface="Traditional Arabic"/>
                <a:ea typeface="Times New Roman"/>
                <a:cs typeface="Traditional Arabic" pitchFamily="2" charset="-78"/>
              </a:rPr>
              <a:t>.</a:t>
            </a:r>
            <a:endParaRPr lang="en-US" sz="2500" b="1" dirty="0">
              <a:latin typeface="Calibri"/>
              <a:ea typeface="Calibri"/>
              <a:cs typeface="Traditional Arabic" pitchFamily="2" charset="-78"/>
            </a:endParaRPr>
          </a:p>
        </p:txBody>
      </p:sp>
    </p:spTree>
    <p:extLst>
      <p:ext uri="{BB962C8B-B14F-4D97-AF65-F5344CB8AC3E}">
        <p14:creationId xmlns:p14="http://schemas.microsoft.com/office/powerpoint/2010/main" val="259759161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6">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 calcmode="lin" valueType="num">
                                      <p:cBhvr additive="base">
                                        <p:cTn id="2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5">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additive="base">
                                        <p:cTn id="3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4">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7" presetID="8" presetClass="entr" presetSubtype="16" fill="hold" grpId="1" nodeType="with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diamond(in)">
                                      <p:cBhvr>
                                        <p:cTn id="39" dur="2000"/>
                                        <p:tgtEl>
                                          <p:spTgt spid="6">
                                            <p:bg/>
                                          </p:spTgt>
                                        </p:tgtEl>
                                      </p:cBhvr>
                                    </p:animEffect>
                                  </p:childTnLst>
                                </p:cTn>
                              </p:par>
                              <p:par>
                                <p:cTn id="40" presetID="8" presetClass="entr" presetSubtype="16" fill="hold" grpId="1"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diamond(in)">
                                      <p:cBhvr>
                                        <p:cTn id="42" dur="2000"/>
                                        <p:tgtEl>
                                          <p:spTgt spid="6">
                                            <p:txEl>
                                              <p:pRg st="0" end="0"/>
                                            </p:txEl>
                                          </p:spTgt>
                                        </p:tgtEl>
                                      </p:cBhvr>
                                    </p:animEffect>
                                  </p:childTnLst>
                                </p:cTn>
                              </p:par>
                              <p:par>
                                <p:cTn id="43" presetID="8" presetClass="entr" presetSubtype="16" fill="hold" grpId="1" nodeType="with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diamond(in)">
                                      <p:cBhvr>
                                        <p:cTn id="45" dur="2000"/>
                                        <p:tgtEl>
                                          <p:spTgt spid="5">
                                            <p:bg/>
                                          </p:spTgt>
                                        </p:tgtEl>
                                      </p:cBhvr>
                                    </p:animEffect>
                                  </p:childTnLst>
                                </p:cTn>
                              </p:par>
                              <p:par>
                                <p:cTn id="46" presetID="8" presetClass="entr" presetSubtype="16" fill="hold" grpId="1"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diamond(in)">
                                      <p:cBhvr>
                                        <p:cTn id="48" dur="2000"/>
                                        <p:tgtEl>
                                          <p:spTgt spid="5">
                                            <p:txEl>
                                              <p:pRg st="0" end="0"/>
                                            </p:txEl>
                                          </p:spTgt>
                                        </p:tgtEl>
                                      </p:cBhvr>
                                    </p:animEffect>
                                  </p:childTnLst>
                                </p:cTn>
                              </p:par>
                              <p:par>
                                <p:cTn id="49" presetID="8" presetClass="entr" presetSubtype="16" fill="hold" grpId="1" nodeType="withEffect">
                                  <p:stCondLst>
                                    <p:cond delay="0"/>
                                  </p:stCondLst>
                                  <p:childTnLst>
                                    <p:set>
                                      <p:cBhvr>
                                        <p:cTn id="50" dur="1" fill="hold">
                                          <p:stCondLst>
                                            <p:cond delay="0"/>
                                          </p:stCondLst>
                                        </p:cTn>
                                        <p:tgtEl>
                                          <p:spTgt spid="4">
                                            <p:bg/>
                                          </p:spTgt>
                                        </p:tgtEl>
                                        <p:attrNameLst>
                                          <p:attrName>style.visibility</p:attrName>
                                        </p:attrNameLst>
                                      </p:cBhvr>
                                      <p:to>
                                        <p:strVal val="visible"/>
                                      </p:to>
                                    </p:set>
                                    <p:animEffect transition="in" filter="diamond(in)">
                                      <p:cBhvr>
                                        <p:cTn id="51" dur="2000"/>
                                        <p:tgtEl>
                                          <p:spTgt spid="4">
                                            <p:bg/>
                                          </p:spTgt>
                                        </p:tgtEl>
                                      </p:cBhvr>
                                    </p:animEffect>
                                  </p:childTnLst>
                                </p:cTn>
                              </p:par>
                              <p:par>
                                <p:cTn id="52" presetID="8" presetClass="entr" presetSubtype="16" fill="hold" grpId="1" nodeType="with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diamond(in)">
                                      <p:cBhvr>
                                        <p:cTn id="54" dur="2000"/>
                                        <p:tgtEl>
                                          <p:spTgt spid="4">
                                            <p:txEl>
                                              <p:pRg st="0" end="0"/>
                                            </p:txEl>
                                          </p:spTgt>
                                        </p:tgtEl>
                                      </p:cBhvr>
                                    </p:animEffect>
                                  </p:childTnLst>
                                </p:cTn>
                              </p:par>
                              <p:par>
                                <p:cTn id="55" presetID="8" presetClass="entr" presetSubtype="16" fill="hold" grpId="1" nodeType="withEffect">
                                  <p:stCondLst>
                                    <p:cond delay="0"/>
                                  </p:stCondLst>
                                  <p:childTnLst>
                                    <p:set>
                                      <p:cBhvr>
                                        <p:cTn id="56" dur="1" fill="hold">
                                          <p:stCondLst>
                                            <p:cond delay="0"/>
                                          </p:stCondLst>
                                        </p:cTn>
                                        <p:tgtEl>
                                          <p:spTgt spid="3">
                                            <p:bg/>
                                          </p:spTgt>
                                        </p:tgtEl>
                                        <p:attrNameLst>
                                          <p:attrName>style.visibility</p:attrName>
                                        </p:attrNameLst>
                                      </p:cBhvr>
                                      <p:to>
                                        <p:strVal val="visible"/>
                                      </p:to>
                                    </p:set>
                                    <p:animEffect transition="in" filter="diamond(in)">
                                      <p:cBhvr>
                                        <p:cTn id="57" dur="2000"/>
                                        <p:tgtEl>
                                          <p:spTgt spid="3">
                                            <p:bg/>
                                          </p:spTgt>
                                        </p:tgtEl>
                                      </p:cBhvr>
                                    </p:animEffect>
                                  </p:childTnLst>
                                </p:cTn>
                              </p:par>
                              <p:par>
                                <p:cTn id="58" presetID="8" presetClass="entr" presetSubtype="16" fill="hold" grpId="1" nodeType="with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diamond(in)">
                                      <p:cBhvr>
                                        <p:cTn id="6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P spid="3" grpId="1" uiExpand="1" build="allAtOnce" animBg="1"/>
      <p:bldP spid="4" grpId="0" build="allAtOnce" animBg="1"/>
      <p:bldP spid="4" grpId="1" uiExpand="1" build="allAtOnce" animBg="1"/>
      <p:bldP spid="5" grpId="0" build="allAtOnce" animBg="1"/>
      <p:bldP spid="5" grpId="1" uiExpand="1" build="allAtOnce" animBg="1"/>
      <p:bldP spid="6" grpId="0" uiExpand="1" build="allAtOnce" animBg="1"/>
      <p:bldP spid="6" grpId="1"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7"/>
          <p:cNvSpPr>
            <a:spLocks noChangeArrowheads="1"/>
          </p:cNvSpPr>
          <p:nvPr/>
        </p:nvSpPr>
        <p:spPr bwMode="auto">
          <a:xfrm>
            <a:off x="2143108" y="428604"/>
            <a:ext cx="4929222" cy="857256"/>
          </a:xfrm>
          <a:prstGeom prst="roundRect">
            <a:avLst>
              <a:gd name="adj" fmla="val 16667"/>
            </a:avLst>
          </a:prstGeom>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none" anchor="ctr"/>
          <a:lstStyle/>
          <a:p>
            <a:pPr algn="ctr"/>
            <a:r>
              <a:rPr lang="ar-SA" sz="3500" b="1" dirty="0" smtClean="0">
                <a:cs typeface="Traditional Arabic" pitchFamily="2" charset="-78"/>
              </a:rPr>
              <a:t>المطلب الأول: </a:t>
            </a:r>
            <a:r>
              <a:rPr lang="ar-SA" sz="3500" b="1" dirty="0" smtClean="0">
                <a:cs typeface="Traditional Arabic" pitchFamily="2" charset="-78"/>
              </a:rPr>
              <a:t>مفهوم الكتاب المحقَّق</a:t>
            </a:r>
            <a:endParaRPr lang="ar-DZ" sz="3500" b="1" dirty="0">
              <a:cs typeface="Traditional Arabic" pitchFamily="2" charset="-78"/>
            </a:endParaRPr>
          </a:p>
        </p:txBody>
      </p:sp>
      <p:sp>
        <p:nvSpPr>
          <p:cNvPr id="4" name="Rectangle à coins arrondis 3"/>
          <p:cNvSpPr/>
          <p:nvPr/>
        </p:nvSpPr>
        <p:spPr>
          <a:xfrm>
            <a:off x="857224" y="2219778"/>
            <a:ext cx="7358114" cy="3352362"/>
          </a:xfrm>
          <a:prstGeom prst="round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1" anchor="ctr"/>
          <a:lstStyle/>
          <a:p>
            <a:pPr lvl="0" algn="just"/>
            <a:r>
              <a:rPr lang="ar-SA" sz="3500" b="1" dirty="0">
                <a:solidFill>
                  <a:prstClr val="black"/>
                </a:solidFill>
                <a:latin typeface="Traditional Arabic"/>
                <a:ea typeface="Times New Roman"/>
                <a:cs typeface="Traditional Arabic" pitchFamily="2" charset="-78"/>
              </a:rPr>
              <a:t>هو « تَقدِيمُ نَصِّهِ تَقدِيماً صَحِيحاً، يَتَوَخَّى المُحَقِّقُ فِيهِ أن يكونَ </a:t>
            </a:r>
            <a:r>
              <a:rPr lang="ar-SA" sz="3500" b="1" dirty="0" smtClean="0">
                <a:solidFill>
                  <a:prstClr val="black"/>
                </a:solidFill>
                <a:latin typeface="Traditional Arabic"/>
                <a:ea typeface="Times New Roman"/>
                <a:cs typeface="Traditional Arabic" pitchFamily="2" charset="-78"/>
              </a:rPr>
              <a:t>مُقَارِبًا </a:t>
            </a:r>
            <a:r>
              <a:rPr lang="ar-SA" sz="3500" b="1" dirty="0">
                <a:solidFill>
                  <a:prstClr val="black"/>
                </a:solidFill>
                <a:latin typeface="Traditional Arabic"/>
                <a:ea typeface="Times New Roman"/>
                <a:cs typeface="Traditional Arabic" pitchFamily="2" charset="-78"/>
              </a:rPr>
              <a:t>لِنَصِّ مُؤَلِّفِهِ، وَيَشمَلُ ذلكَ تحقيقَ عُنوانِ الكِتاب، واسمُ مُؤلِّفِهِ، وِنسبَةُ الكِتابِ إليه </a:t>
            </a:r>
            <a:r>
              <a:rPr lang="ar-SA" sz="3500" b="1" dirty="0" smtClean="0">
                <a:solidFill>
                  <a:prstClr val="black"/>
                </a:solidFill>
                <a:latin typeface="Traditional Arabic"/>
                <a:ea typeface="Times New Roman"/>
                <a:cs typeface="Traditional Arabic" pitchFamily="2" charset="-78"/>
              </a:rPr>
              <a:t>تحقيقًا لازمًا، </a:t>
            </a:r>
            <a:r>
              <a:rPr lang="ar-SA" sz="3500" b="1" dirty="0">
                <a:solidFill>
                  <a:prstClr val="black"/>
                </a:solidFill>
                <a:latin typeface="Traditional Arabic"/>
                <a:ea typeface="Times New Roman"/>
                <a:cs typeface="Traditional Arabic" pitchFamily="2" charset="-78"/>
              </a:rPr>
              <a:t>مع الاعتناءِ بِضَبطِ ما يحتاجُ إلى ضبطِ كلمات النَّص، وترقيمهِ، وإثباتِ الاختلافات بين نُسَخِه ».</a:t>
            </a:r>
            <a:endParaRPr lang="en-US" sz="3500" b="1" dirty="0">
              <a:solidFill>
                <a:prstClr val="black"/>
              </a:solidFill>
              <a:latin typeface="Calibri"/>
              <a:ea typeface="Calibri"/>
              <a:cs typeface="Traditional Arabic" pitchFamily="2" charset="-78"/>
            </a:endParaRPr>
          </a:p>
        </p:txBody>
      </p:sp>
    </p:spTree>
    <p:extLst>
      <p:ext uri="{BB962C8B-B14F-4D97-AF65-F5344CB8AC3E}">
        <p14:creationId xmlns:p14="http://schemas.microsoft.com/office/powerpoint/2010/main" val="216070331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286248" y="280028"/>
            <a:ext cx="4716016" cy="720080"/>
          </a:xfrm>
          <a:prstGeom prst="round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ar-SA" sz="3100" b="1" dirty="0">
                <a:solidFill>
                  <a:prstClr val="black"/>
                </a:solidFill>
                <a:cs typeface="Traditional Arabic" pitchFamily="2" charset="-78"/>
              </a:rPr>
              <a:t>الفرع الأول: اشكاليات الكتاب المحقَّق</a:t>
            </a:r>
            <a:endParaRPr lang="ar-DZ" sz="3100" b="1" dirty="0">
              <a:solidFill>
                <a:prstClr val="black"/>
              </a:solidFill>
              <a:cs typeface="Traditional Arabic" pitchFamily="2" charset="-78"/>
            </a:endParaRPr>
          </a:p>
        </p:txBody>
      </p:sp>
      <p:sp>
        <p:nvSpPr>
          <p:cNvPr id="6" name="Rectangle à coins arrondis 5"/>
          <p:cNvSpPr/>
          <p:nvPr/>
        </p:nvSpPr>
        <p:spPr>
          <a:xfrm>
            <a:off x="5292083" y="1412776"/>
            <a:ext cx="1553487" cy="93610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500" b="1" dirty="0">
                <a:latin typeface="Traditional Arabic"/>
                <a:ea typeface="Times New Roman"/>
                <a:cs typeface="Traditional Arabic" pitchFamily="2" charset="-78"/>
              </a:rPr>
              <a:t>فُقدان </a:t>
            </a:r>
            <a:r>
              <a:rPr lang="ar-SA" sz="2500" b="1" dirty="0" smtClean="0">
                <a:latin typeface="Traditional Arabic"/>
                <a:ea typeface="Times New Roman"/>
                <a:cs typeface="Traditional Arabic" pitchFamily="2" charset="-78"/>
              </a:rPr>
              <a:t>بريقه </a:t>
            </a:r>
            <a:endParaRPr lang="ar-DZ" sz="2500" b="1" dirty="0">
              <a:cs typeface="Traditional Arabic" pitchFamily="2" charset="-78"/>
            </a:endParaRPr>
          </a:p>
        </p:txBody>
      </p:sp>
      <p:sp>
        <p:nvSpPr>
          <p:cNvPr id="7" name="Rectangle à coins arrondis 6"/>
          <p:cNvSpPr/>
          <p:nvPr/>
        </p:nvSpPr>
        <p:spPr>
          <a:xfrm>
            <a:off x="5292083" y="2636914"/>
            <a:ext cx="1553487" cy="93610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500" b="1" dirty="0">
                <a:latin typeface="Traditional Arabic"/>
                <a:ea typeface="Times New Roman"/>
                <a:cs typeface="Traditional Arabic" pitchFamily="2" charset="-78"/>
              </a:rPr>
              <a:t>إطاره الثّقافي والحضاري</a:t>
            </a:r>
            <a:endParaRPr lang="ar-DZ" sz="2500" b="1" dirty="0">
              <a:cs typeface="Traditional Arabic" pitchFamily="2" charset="-78"/>
            </a:endParaRPr>
          </a:p>
        </p:txBody>
      </p:sp>
      <p:sp>
        <p:nvSpPr>
          <p:cNvPr id="8" name="Rectangle à coins arrondis 7"/>
          <p:cNvSpPr/>
          <p:nvPr/>
        </p:nvSpPr>
        <p:spPr>
          <a:xfrm>
            <a:off x="5292083" y="4015917"/>
            <a:ext cx="1553487" cy="925252"/>
          </a:xfrm>
          <a:prstGeom prst="roundRect">
            <a:avLst/>
          </a:prstGeom>
          <a:solidFill>
            <a:schemeClr val="accent2">
              <a:lumMod val="60000"/>
              <a:lumOff val="40000"/>
            </a:schemeClr>
          </a:solidFill>
          <a:ln w="19050"/>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500" b="1" dirty="0">
                <a:solidFill>
                  <a:schemeClr val="bg1"/>
                </a:solidFill>
                <a:latin typeface="Traditional Arabic"/>
                <a:ea typeface="Times New Roman"/>
                <a:cs typeface="Traditional Arabic" pitchFamily="2" charset="-78"/>
              </a:rPr>
              <a:t>مفهوم الكتاب المُحَقَّق</a:t>
            </a:r>
            <a:endParaRPr lang="ar-DZ" sz="2500" b="1" dirty="0">
              <a:solidFill>
                <a:schemeClr val="bg1"/>
              </a:solidFill>
              <a:cs typeface="Traditional Arabic" pitchFamily="2" charset="-78"/>
            </a:endParaRPr>
          </a:p>
        </p:txBody>
      </p:sp>
      <p:sp>
        <p:nvSpPr>
          <p:cNvPr id="10" name="Rectangle à coins arrondis 9"/>
          <p:cNvSpPr/>
          <p:nvPr/>
        </p:nvSpPr>
        <p:spPr>
          <a:xfrm>
            <a:off x="7236296" y="3356994"/>
            <a:ext cx="1693422" cy="7920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b="1" dirty="0" smtClean="0">
                <a:solidFill>
                  <a:schemeClr val="bg1"/>
                </a:solidFill>
                <a:cs typeface="Traditional Arabic" pitchFamily="2" charset="-78"/>
              </a:rPr>
              <a:t>فرضيات </a:t>
            </a:r>
          </a:p>
          <a:p>
            <a:pPr algn="ctr"/>
            <a:r>
              <a:rPr lang="ar-SA" sz="2500" b="1" dirty="0" smtClean="0">
                <a:solidFill>
                  <a:schemeClr val="bg1"/>
                </a:solidFill>
                <a:cs typeface="Traditional Arabic" pitchFamily="2" charset="-78"/>
              </a:rPr>
              <a:t>الكتاب المحقَّق</a:t>
            </a:r>
            <a:endParaRPr lang="ar-DZ" sz="2500" b="1" dirty="0">
              <a:solidFill>
                <a:schemeClr val="bg1"/>
              </a:solidFill>
              <a:cs typeface="Traditional Arabic" pitchFamily="2" charset="-78"/>
            </a:endParaRPr>
          </a:p>
        </p:txBody>
      </p:sp>
      <p:sp>
        <p:nvSpPr>
          <p:cNvPr id="12" name="Rectangle à coins arrondis 11"/>
          <p:cNvSpPr/>
          <p:nvPr/>
        </p:nvSpPr>
        <p:spPr>
          <a:xfrm>
            <a:off x="5227388" y="5229202"/>
            <a:ext cx="1702066" cy="936104"/>
          </a:xfrm>
          <a:prstGeom prst="roundRect">
            <a:avLst/>
          </a:prstGeom>
          <a:solidFill>
            <a:schemeClr val="accent2">
              <a:lumMod val="60000"/>
              <a:lumOff val="40000"/>
            </a:schemeClr>
          </a:solidFill>
          <a:ln w="19050"/>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500" b="1" dirty="0" smtClean="0">
                <a:latin typeface="Traditional Arabic"/>
                <a:ea typeface="Times New Roman"/>
                <a:cs typeface="Traditional Arabic" pitchFamily="2" charset="-78"/>
              </a:rPr>
              <a:t>آليات </a:t>
            </a:r>
          </a:p>
          <a:p>
            <a:pPr algn="ctr"/>
            <a:r>
              <a:rPr lang="ar-SA" sz="2500" b="1" dirty="0" smtClean="0">
                <a:latin typeface="Traditional Arabic"/>
                <a:ea typeface="Times New Roman"/>
                <a:cs typeface="Traditional Arabic" pitchFamily="2" charset="-78"/>
              </a:rPr>
              <a:t>الكتاب المحقَّق</a:t>
            </a:r>
          </a:p>
        </p:txBody>
      </p:sp>
      <p:sp>
        <p:nvSpPr>
          <p:cNvPr id="14" name="Rectangle à coins arrondis 13"/>
          <p:cNvSpPr/>
          <p:nvPr/>
        </p:nvSpPr>
        <p:spPr>
          <a:xfrm rot="16200000">
            <a:off x="3383869" y="3032956"/>
            <a:ext cx="2952328" cy="5760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500" b="1" dirty="0" smtClean="0">
                <a:solidFill>
                  <a:schemeClr val="bg1"/>
                </a:solidFill>
                <a:cs typeface="Traditional Arabic" pitchFamily="2" charset="-78"/>
              </a:rPr>
              <a:t>اشكاليات الكتاب المحقَّق</a:t>
            </a:r>
            <a:endParaRPr lang="ar-DZ" sz="2500" b="1" dirty="0">
              <a:solidFill>
                <a:schemeClr val="bg1"/>
              </a:solidFill>
              <a:cs typeface="Traditional Arabic" pitchFamily="2" charset="-78"/>
            </a:endParaRPr>
          </a:p>
        </p:txBody>
      </p:sp>
      <p:sp>
        <p:nvSpPr>
          <p:cNvPr id="15" name="Rectangle à coins arrondis 14"/>
          <p:cNvSpPr/>
          <p:nvPr/>
        </p:nvSpPr>
        <p:spPr>
          <a:xfrm>
            <a:off x="179514" y="273189"/>
            <a:ext cx="3924436" cy="158417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r>
              <a:rPr lang="ar-SA" sz="2400" b="1" dirty="0">
                <a:latin typeface="Traditional Arabic"/>
                <a:ea typeface="Times New Roman"/>
                <a:cs typeface="Traditional Arabic" pitchFamily="2" charset="-78"/>
              </a:rPr>
              <a:t>إعداد نصِّه، أو انعدام الإعداد العلمي </a:t>
            </a:r>
            <a:r>
              <a:rPr lang="ar-SA" sz="2400" b="1" dirty="0" smtClean="0">
                <a:latin typeface="Traditional Arabic"/>
                <a:ea typeface="Times New Roman"/>
                <a:cs typeface="Traditional Arabic" pitchFamily="2" charset="-78"/>
              </a:rPr>
              <a:t>لنصوصه؟ ثم الهدف من تحقيقه؟ أي لماذا نحقِّق المخطوط في ظل إكراهات يعيشها المخطوط، ويعيشها المحقِّق مع المخطوط؟</a:t>
            </a:r>
            <a:endParaRPr lang="ar-DZ" sz="2400" b="1" dirty="0">
              <a:cs typeface="Traditional Arabic" pitchFamily="2" charset="-78"/>
            </a:endParaRPr>
          </a:p>
        </p:txBody>
      </p:sp>
      <p:sp>
        <p:nvSpPr>
          <p:cNvPr id="16" name="Rectangle à coins arrondis 15"/>
          <p:cNvSpPr/>
          <p:nvPr/>
        </p:nvSpPr>
        <p:spPr>
          <a:xfrm>
            <a:off x="179514" y="4293096"/>
            <a:ext cx="3924436" cy="237626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300" b="1" dirty="0">
                <a:latin typeface="Traditional Arabic"/>
                <a:ea typeface="Times New Roman"/>
                <a:cs typeface="Traditional Arabic" pitchFamily="2" charset="-78"/>
              </a:rPr>
              <a:t>هل التحقيق يعني معرفة أصوله، </a:t>
            </a:r>
            <a:r>
              <a:rPr lang="ar-SA" sz="2300" b="1" dirty="0" smtClean="0">
                <a:latin typeface="Traditional Arabic"/>
                <a:ea typeface="Times New Roman"/>
                <a:cs typeface="Traditional Arabic" pitchFamily="2" charset="-78"/>
              </a:rPr>
              <a:t>وقواعده </a:t>
            </a:r>
            <a:r>
              <a:rPr lang="ar-SA" sz="2300" b="1" dirty="0">
                <a:latin typeface="Traditional Arabic"/>
                <a:ea typeface="Times New Roman"/>
                <a:cs typeface="Traditional Arabic" pitchFamily="2" charset="-78"/>
              </a:rPr>
              <a:t>من أجل إخراج </a:t>
            </a:r>
            <a:r>
              <a:rPr lang="ar-SA" sz="2300" b="1" dirty="0" smtClean="0">
                <a:latin typeface="Traditional Arabic"/>
                <a:ea typeface="Times New Roman"/>
                <a:cs typeface="Traditional Arabic" pitchFamily="2" charset="-78"/>
              </a:rPr>
              <a:t>النّص؟ للتأكيد على إحياء التُّراث وفقط، دون تقييم وتقويم عمليات التحقيق؟ أم </a:t>
            </a:r>
            <a:r>
              <a:rPr lang="ar-SA" sz="2300" b="1" dirty="0">
                <a:latin typeface="Traditional Arabic"/>
                <a:ea typeface="Times New Roman"/>
                <a:cs typeface="Traditional Arabic" pitchFamily="2" charset="-78"/>
              </a:rPr>
              <a:t>أنّ أدواته ومفاهيمه بحاجة إلى تطوير وإضافة؟ أم أنّ المُحَقِّق لم يرقى في ظلِّ مزالق التحقيق إلى مقاصده الموضوعية؟.</a:t>
            </a:r>
            <a:endParaRPr lang="en-US" sz="2300" b="1" dirty="0">
              <a:effectLst/>
              <a:latin typeface="Calibri"/>
              <a:ea typeface="Calibri"/>
              <a:cs typeface="Traditional Arabic" pitchFamily="2" charset="-78"/>
            </a:endParaRPr>
          </a:p>
        </p:txBody>
      </p:sp>
      <p:sp>
        <p:nvSpPr>
          <p:cNvPr id="17" name="Rectangle à coins arrondis 16"/>
          <p:cNvSpPr/>
          <p:nvPr/>
        </p:nvSpPr>
        <p:spPr>
          <a:xfrm>
            <a:off x="179514" y="1928802"/>
            <a:ext cx="3929884" cy="57606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400" b="1" dirty="0">
                <a:latin typeface="Traditional Arabic"/>
                <a:ea typeface="Times New Roman"/>
                <a:cs typeface="Traditional Arabic" pitchFamily="2" charset="-78"/>
              </a:rPr>
              <a:t>النّص المُحبّس ( التبرُّك، أو السُّكوت عنه </a:t>
            </a:r>
            <a:r>
              <a:rPr lang="ar-SA" sz="2400" b="1" dirty="0" smtClean="0">
                <a:latin typeface="Traditional Arabic"/>
                <a:ea typeface="Times New Roman"/>
                <a:cs typeface="Traditional Arabic" pitchFamily="2" charset="-78"/>
              </a:rPr>
              <a:t>).</a:t>
            </a:r>
            <a:endParaRPr lang="en-US" sz="2400" b="1" dirty="0">
              <a:effectLst/>
              <a:latin typeface="Calibri"/>
              <a:ea typeface="Calibri"/>
              <a:cs typeface="Traditional Arabic" pitchFamily="2" charset="-78"/>
            </a:endParaRPr>
          </a:p>
        </p:txBody>
      </p:sp>
      <p:sp>
        <p:nvSpPr>
          <p:cNvPr id="18" name="Rectangle à coins arrondis 17"/>
          <p:cNvSpPr/>
          <p:nvPr/>
        </p:nvSpPr>
        <p:spPr>
          <a:xfrm>
            <a:off x="179514" y="2600064"/>
            <a:ext cx="3929884" cy="161475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r>
              <a:rPr lang="ar-SA" sz="2300" b="1" dirty="0">
                <a:latin typeface="Traditional Arabic"/>
                <a:ea typeface="Times New Roman"/>
                <a:cs typeface="Traditional Arabic" pitchFamily="2" charset="-78"/>
              </a:rPr>
              <a:t>فهم فرضيات الكتاب </a:t>
            </a:r>
            <a:r>
              <a:rPr lang="ar-SA" sz="2300" b="1" dirty="0" smtClean="0">
                <a:latin typeface="Traditional Arabic"/>
                <a:ea typeface="Times New Roman"/>
                <a:cs typeface="Traditional Arabic" pitchFamily="2" charset="-78"/>
              </a:rPr>
              <a:t>المُحَقَّق؟ </a:t>
            </a:r>
            <a:r>
              <a:rPr lang="ar-SA" sz="2300" b="1" dirty="0">
                <a:latin typeface="Traditional Arabic"/>
                <a:ea typeface="Times New Roman"/>
                <a:cs typeface="Traditional Arabic" pitchFamily="2" charset="-78"/>
              </a:rPr>
              <a:t>مَتْنَ الكِتَاب حُكمٌ عَلَى المؤلِّف، وَتَأرِيخٌ لِتَفكِيرِه، وَهُوَ كَذَلِك حُكمٌ عَلَى عَصرِهِ </a:t>
            </a:r>
            <a:r>
              <a:rPr lang="ar-SA" sz="2300" b="1" dirty="0" smtClean="0">
                <a:latin typeface="Traditional Arabic"/>
                <a:ea typeface="Times New Roman"/>
                <a:cs typeface="Traditional Arabic" pitchFamily="2" charset="-78"/>
              </a:rPr>
              <a:t>وِبِيئَتِه، من أجل تَمَوضُع اجتماعي وثقافي وديني وأخلاقي. </a:t>
            </a:r>
            <a:endParaRPr lang="ar-DZ" sz="2300" b="1" dirty="0">
              <a:cs typeface="Traditional Arabic" pitchFamily="2" charset="-78"/>
            </a:endParaRPr>
          </a:p>
        </p:txBody>
      </p:sp>
      <p:cxnSp>
        <p:nvCxnSpPr>
          <p:cNvPr id="20" name="Connecteur droit 19"/>
          <p:cNvCxnSpPr/>
          <p:nvPr/>
        </p:nvCxnSpPr>
        <p:spPr>
          <a:xfrm rot="5400000">
            <a:off x="2151990" y="3275532"/>
            <a:ext cx="4409682" cy="1710"/>
          </a:xfrm>
          <a:prstGeom prst="line">
            <a:avLst/>
          </a:prstGeom>
        </p:spPr>
        <p:style>
          <a:lnRef idx="2">
            <a:schemeClr val="dk1"/>
          </a:lnRef>
          <a:fillRef idx="0">
            <a:schemeClr val="dk1"/>
          </a:fillRef>
          <a:effectRef idx="1">
            <a:schemeClr val="dk1"/>
          </a:effectRef>
          <a:fontRef idx="minor">
            <a:schemeClr val="tx1"/>
          </a:fontRef>
        </p:style>
      </p:cxnSp>
      <p:cxnSp>
        <p:nvCxnSpPr>
          <p:cNvPr id="21" name="Connecteur droit 20"/>
          <p:cNvCxnSpPr/>
          <p:nvPr/>
        </p:nvCxnSpPr>
        <p:spPr>
          <a:xfrm>
            <a:off x="7092280" y="1844826"/>
            <a:ext cx="0" cy="3816424"/>
          </a:xfrm>
          <a:prstGeom prst="line">
            <a:avLst/>
          </a:prstGeom>
        </p:spPr>
        <p:style>
          <a:lnRef idx="2">
            <a:schemeClr val="dk1"/>
          </a:lnRef>
          <a:fillRef idx="0">
            <a:schemeClr val="dk1"/>
          </a:fillRef>
          <a:effectRef idx="1">
            <a:schemeClr val="dk1"/>
          </a:effectRef>
          <a:fontRef idx="minor">
            <a:schemeClr val="tx1"/>
          </a:fontRef>
        </p:style>
      </p:cxnSp>
      <p:cxnSp>
        <p:nvCxnSpPr>
          <p:cNvPr id="25" name="Connecteur droit avec flèche 24"/>
          <p:cNvCxnSpPr/>
          <p:nvPr/>
        </p:nvCxnSpPr>
        <p:spPr>
          <a:xfrm flipH="1">
            <a:off x="6876256" y="1844824"/>
            <a:ext cx="2160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cteur droit avec flèche 25"/>
          <p:cNvCxnSpPr/>
          <p:nvPr/>
        </p:nvCxnSpPr>
        <p:spPr>
          <a:xfrm flipH="1">
            <a:off x="6876256" y="4365104"/>
            <a:ext cx="2160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cteur droit avec flèche 26"/>
          <p:cNvCxnSpPr/>
          <p:nvPr/>
        </p:nvCxnSpPr>
        <p:spPr>
          <a:xfrm flipH="1">
            <a:off x="6876256" y="3068960"/>
            <a:ext cx="2160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cteur droit avec flèche 27"/>
          <p:cNvCxnSpPr/>
          <p:nvPr/>
        </p:nvCxnSpPr>
        <p:spPr>
          <a:xfrm flipH="1">
            <a:off x="6876256" y="5661248"/>
            <a:ext cx="2160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cteur droit avec flèche 30"/>
          <p:cNvCxnSpPr/>
          <p:nvPr/>
        </p:nvCxnSpPr>
        <p:spPr>
          <a:xfrm flipH="1">
            <a:off x="4139952" y="5471522"/>
            <a:ext cx="2160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cteur droit avec flèche 31"/>
          <p:cNvCxnSpPr/>
          <p:nvPr/>
        </p:nvCxnSpPr>
        <p:spPr>
          <a:xfrm flipH="1">
            <a:off x="4139952" y="3356992"/>
            <a:ext cx="4320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Connecteur droit avec flèche 32"/>
          <p:cNvCxnSpPr/>
          <p:nvPr/>
        </p:nvCxnSpPr>
        <p:spPr>
          <a:xfrm flipH="1">
            <a:off x="4139952" y="2149624"/>
            <a:ext cx="2160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Connecteur droit avec flèche 33"/>
          <p:cNvCxnSpPr/>
          <p:nvPr/>
        </p:nvCxnSpPr>
        <p:spPr>
          <a:xfrm flipH="1">
            <a:off x="4139952" y="1071546"/>
            <a:ext cx="2160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Connecteur droit avec flèche 34"/>
          <p:cNvCxnSpPr/>
          <p:nvPr/>
        </p:nvCxnSpPr>
        <p:spPr>
          <a:xfrm flipH="1">
            <a:off x="5148064" y="3789040"/>
            <a:ext cx="20882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3998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edge">
                                      <p:cBhvr>
                                        <p:cTn id="13" dur="2000"/>
                                        <p:tgtEl>
                                          <p:spTgt spid="21"/>
                                        </p:tgtEl>
                                      </p:cBhvr>
                                    </p:animEffect>
                                  </p:childTnLst>
                                </p:cTn>
                              </p:par>
                              <p:par>
                                <p:cTn id="14" presetID="2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edge">
                                      <p:cBhvr>
                                        <p:cTn id="16" dur="2000"/>
                                        <p:tgtEl>
                                          <p:spTgt spid="25"/>
                                        </p:tgtEl>
                                      </p:cBhvr>
                                    </p:animEffect>
                                  </p:childTnLst>
                                </p:cTn>
                              </p:par>
                              <p:par>
                                <p:cTn id="17" presetID="2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edge">
                                      <p:cBhvr>
                                        <p:cTn id="19" dur="2000"/>
                                        <p:tgtEl>
                                          <p:spTgt spid="27"/>
                                        </p:tgtEl>
                                      </p:cBhvr>
                                    </p:animEffect>
                                  </p:childTnLst>
                                </p:cTn>
                              </p:par>
                              <p:par>
                                <p:cTn id="20" presetID="2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edge">
                                      <p:cBhvr>
                                        <p:cTn id="22" dur="2000"/>
                                        <p:tgtEl>
                                          <p:spTgt spid="35"/>
                                        </p:tgtEl>
                                      </p:cBhvr>
                                    </p:animEffect>
                                  </p:childTnLst>
                                </p:cTn>
                              </p:par>
                              <p:par>
                                <p:cTn id="23" presetID="2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edge">
                                      <p:cBhvr>
                                        <p:cTn id="25" dur="2000"/>
                                        <p:tgtEl>
                                          <p:spTgt spid="26"/>
                                        </p:tgtEl>
                                      </p:cBhvr>
                                    </p:animEffect>
                                  </p:childTnLst>
                                </p:cTn>
                              </p:par>
                              <p:par>
                                <p:cTn id="26" presetID="2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edge">
                                      <p:cBhvr>
                                        <p:cTn id="28" dur="2000"/>
                                        <p:tgtEl>
                                          <p:spTgt spid="28"/>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edge">
                                      <p:cBhvr>
                                        <p:cTn id="31" dur="2000"/>
                                        <p:tgtEl>
                                          <p:spTgt spid="6"/>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edge">
                                      <p:cBhvr>
                                        <p:cTn id="34" dur="2000"/>
                                        <p:tgtEl>
                                          <p:spTgt spid="7"/>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2000"/>
                                        <p:tgtEl>
                                          <p:spTgt spid="8"/>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edge">
                                      <p:cBhvr>
                                        <p:cTn id="40" dur="2000"/>
                                        <p:tgtEl>
                                          <p:spTgt spid="12"/>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edge">
                                      <p:cBhvr>
                                        <p:cTn id="43" dur="2000"/>
                                        <p:tgtEl>
                                          <p:spTgt spid="14"/>
                                        </p:tgtEl>
                                      </p:cBhvr>
                                    </p:animEffect>
                                  </p:childTnLst>
                                </p:cTn>
                              </p:par>
                              <p:par>
                                <p:cTn id="44" presetID="2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edge">
                                      <p:cBhvr>
                                        <p:cTn id="46" dur="2000"/>
                                        <p:tgtEl>
                                          <p:spTgt spid="34"/>
                                        </p:tgtEl>
                                      </p:cBhvr>
                                    </p:animEffect>
                                  </p:childTnLst>
                                </p:cTn>
                              </p:par>
                              <p:par>
                                <p:cTn id="47" presetID="2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edge">
                                      <p:cBhvr>
                                        <p:cTn id="49" dur="2000"/>
                                        <p:tgtEl>
                                          <p:spTgt spid="33"/>
                                        </p:tgtEl>
                                      </p:cBhvr>
                                    </p:animEffect>
                                  </p:childTnLst>
                                </p:cTn>
                              </p:par>
                              <p:par>
                                <p:cTn id="50" presetID="2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edge">
                                      <p:cBhvr>
                                        <p:cTn id="52" dur="2000"/>
                                        <p:tgtEl>
                                          <p:spTgt spid="20"/>
                                        </p:tgtEl>
                                      </p:cBhvr>
                                    </p:animEffect>
                                  </p:childTnLst>
                                </p:cTn>
                              </p:par>
                              <p:par>
                                <p:cTn id="53" presetID="2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edge">
                                      <p:cBhvr>
                                        <p:cTn id="55" dur="2000"/>
                                        <p:tgtEl>
                                          <p:spTgt spid="32"/>
                                        </p:tgtEl>
                                      </p:cBhvr>
                                    </p:animEffect>
                                  </p:childTnLst>
                                </p:cTn>
                              </p:par>
                              <p:par>
                                <p:cTn id="56" presetID="2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edge">
                                      <p:cBhvr>
                                        <p:cTn id="58" dur="2000"/>
                                        <p:tgtEl>
                                          <p:spTgt spid="31"/>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edge">
                                      <p:cBhvr>
                                        <p:cTn id="61" dur="2000"/>
                                        <p:tgtEl>
                                          <p:spTgt spid="16"/>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edge">
                                      <p:cBhvr>
                                        <p:cTn id="64" dur="2000"/>
                                        <p:tgtEl>
                                          <p:spTgt spid="18"/>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edge">
                                      <p:cBhvr>
                                        <p:cTn id="67" dur="2000"/>
                                        <p:tgtEl>
                                          <p:spTgt spid="17"/>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edge">
                                      <p:cBhvr>
                                        <p:cTn id="7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589801" y="332658"/>
            <a:ext cx="4268479" cy="792088"/>
          </a:xfrm>
          <a:prstGeom prst="round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ar-SA" sz="3000" b="1" dirty="0">
                <a:solidFill>
                  <a:prstClr val="black"/>
                </a:solidFill>
                <a:cs typeface="Traditional Arabic" pitchFamily="2" charset="-78"/>
              </a:rPr>
              <a:t>الفرع </a:t>
            </a:r>
            <a:r>
              <a:rPr lang="ar-SA" sz="3000" b="1" dirty="0" smtClean="0">
                <a:solidFill>
                  <a:prstClr val="black"/>
                </a:solidFill>
                <a:cs typeface="Traditional Arabic" pitchFamily="2" charset="-78"/>
              </a:rPr>
              <a:t>الثاني: صعوبات </a:t>
            </a:r>
            <a:r>
              <a:rPr lang="ar-SA" sz="3000" b="1" dirty="0">
                <a:solidFill>
                  <a:prstClr val="black"/>
                </a:solidFill>
                <a:cs typeface="Traditional Arabic" pitchFamily="2" charset="-78"/>
              </a:rPr>
              <a:t>الكتاب المحقَّق</a:t>
            </a:r>
            <a:endParaRPr lang="ar-DZ" sz="3000" b="1" dirty="0">
              <a:solidFill>
                <a:prstClr val="black"/>
              </a:solidFill>
              <a:cs typeface="Traditional Arabic" pitchFamily="2" charset="-78"/>
            </a:endParaRPr>
          </a:p>
        </p:txBody>
      </p:sp>
      <p:sp>
        <p:nvSpPr>
          <p:cNvPr id="4" name="Rectangle à coins arrondis 3"/>
          <p:cNvSpPr/>
          <p:nvPr/>
        </p:nvSpPr>
        <p:spPr>
          <a:xfrm>
            <a:off x="4643438" y="1285860"/>
            <a:ext cx="4000528" cy="1714512"/>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700" b="1" dirty="0">
                <a:latin typeface="Traditional Arabic"/>
                <a:ea typeface="Times New Roman"/>
                <a:cs typeface="Traditional Arabic" pitchFamily="2" charset="-78"/>
              </a:rPr>
              <a:t>صُعوبة التثبُّت من عنوان الكتاب، بعد معاينة وسائل معرفة العُنوان الصّحيح، واسم مؤلِّفه، وصحّة نِسبته إلى مؤلِّفه. </a:t>
            </a:r>
            <a:endParaRPr lang="en-US" sz="2700" b="1" dirty="0">
              <a:effectLst/>
              <a:latin typeface="Calibri"/>
              <a:ea typeface="Calibri"/>
              <a:cs typeface="Traditional Arabic" pitchFamily="2" charset="-78"/>
            </a:endParaRPr>
          </a:p>
        </p:txBody>
      </p:sp>
      <p:sp>
        <p:nvSpPr>
          <p:cNvPr id="11" name="Rectangle à coins arrondis 10"/>
          <p:cNvSpPr/>
          <p:nvPr/>
        </p:nvSpPr>
        <p:spPr>
          <a:xfrm>
            <a:off x="4643438" y="3274724"/>
            <a:ext cx="4000528" cy="144016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700" b="1" dirty="0">
                <a:latin typeface="Traditional Arabic"/>
                <a:ea typeface="Times New Roman"/>
                <a:cs typeface="Traditional Arabic" pitchFamily="2" charset="-78"/>
              </a:rPr>
              <a:t>عدم التخصُّص، الذي هو ميزة من مميزات الكتاب </a:t>
            </a:r>
            <a:r>
              <a:rPr lang="ar-SA" sz="2700" b="1" dirty="0" smtClean="0">
                <a:latin typeface="Traditional Arabic"/>
                <a:ea typeface="Times New Roman"/>
                <a:cs typeface="Traditional Arabic" pitchFamily="2" charset="-78"/>
              </a:rPr>
              <a:t>المُحَقَّق</a:t>
            </a:r>
            <a:r>
              <a:rPr lang="ar-SA" sz="2700" b="1" dirty="0">
                <a:latin typeface="Traditional Arabic"/>
                <a:ea typeface="Times New Roman"/>
                <a:cs typeface="Traditional Arabic" pitchFamily="2" charset="-78"/>
              </a:rPr>
              <a:t>.</a:t>
            </a:r>
            <a:endParaRPr lang="en-US" sz="2700" b="1" dirty="0">
              <a:effectLst/>
              <a:latin typeface="Calibri"/>
              <a:ea typeface="Calibri"/>
              <a:cs typeface="Traditional Arabic" pitchFamily="2" charset="-78"/>
            </a:endParaRPr>
          </a:p>
        </p:txBody>
      </p:sp>
      <p:sp>
        <p:nvSpPr>
          <p:cNvPr id="12" name="Rectangle à coins arrondis 11"/>
          <p:cNvSpPr/>
          <p:nvPr/>
        </p:nvSpPr>
        <p:spPr>
          <a:xfrm>
            <a:off x="323531" y="5301208"/>
            <a:ext cx="3672407" cy="129614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500" b="1" dirty="0">
                <a:latin typeface="Traditional Arabic"/>
                <a:ea typeface="Times New Roman"/>
                <a:cs typeface="Traditional Arabic" pitchFamily="2" charset="-78"/>
              </a:rPr>
              <a:t>عدم الدِّراية بموضوع شخصية النَّاسخ، والتعامل مع خطِّه، وتأثيره في نصِّ المخطوط.</a:t>
            </a:r>
            <a:endParaRPr lang="en-US" sz="2500" b="1" dirty="0">
              <a:effectLst/>
              <a:latin typeface="Calibri"/>
              <a:ea typeface="Calibri"/>
              <a:cs typeface="Traditional Arabic" pitchFamily="2" charset="-78"/>
            </a:endParaRPr>
          </a:p>
        </p:txBody>
      </p:sp>
      <p:sp>
        <p:nvSpPr>
          <p:cNvPr id="13" name="Rectangle à coins arrondis 12"/>
          <p:cNvSpPr/>
          <p:nvPr/>
        </p:nvSpPr>
        <p:spPr>
          <a:xfrm>
            <a:off x="323531" y="4437112"/>
            <a:ext cx="3672407" cy="720080"/>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500" b="1" dirty="0">
                <a:latin typeface="Traditional Arabic"/>
                <a:ea typeface="Times New Roman"/>
                <a:cs typeface="Traditional Arabic" pitchFamily="2" charset="-78"/>
              </a:rPr>
              <a:t>عدم الدِّراية بأسلوب المؤلِّف.</a:t>
            </a:r>
            <a:endParaRPr lang="en-US" sz="2500" b="1" dirty="0">
              <a:effectLst/>
              <a:latin typeface="Calibri"/>
              <a:ea typeface="Calibri"/>
              <a:cs typeface="Traditional Arabic" pitchFamily="2" charset="-78"/>
            </a:endParaRPr>
          </a:p>
        </p:txBody>
      </p:sp>
      <p:sp>
        <p:nvSpPr>
          <p:cNvPr id="14" name="Rectangle à coins arrondis 13"/>
          <p:cNvSpPr/>
          <p:nvPr/>
        </p:nvSpPr>
        <p:spPr>
          <a:xfrm>
            <a:off x="323531" y="3637614"/>
            <a:ext cx="3672405" cy="720080"/>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500" b="1" dirty="0">
                <a:latin typeface="Traditional Arabic"/>
                <a:ea typeface="Times New Roman"/>
                <a:cs typeface="Traditional Arabic" pitchFamily="2" charset="-78"/>
              </a:rPr>
              <a:t>عدم الدِّراية بتأريخ المخطوط.</a:t>
            </a:r>
            <a:endParaRPr lang="en-US" sz="2500" b="1" dirty="0">
              <a:effectLst/>
              <a:latin typeface="Calibri"/>
              <a:ea typeface="Calibri"/>
              <a:cs typeface="Traditional Arabic" pitchFamily="2" charset="-78"/>
            </a:endParaRPr>
          </a:p>
        </p:txBody>
      </p:sp>
      <p:sp>
        <p:nvSpPr>
          <p:cNvPr id="15" name="Rectangle à coins arrondis 14"/>
          <p:cNvSpPr/>
          <p:nvPr/>
        </p:nvSpPr>
        <p:spPr>
          <a:xfrm>
            <a:off x="323531" y="2780358"/>
            <a:ext cx="3672407" cy="720080"/>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500" b="1" dirty="0">
                <a:latin typeface="Traditional Arabic"/>
                <a:ea typeface="Times New Roman"/>
                <a:cs typeface="Traditional Arabic" pitchFamily="2" charset="-78"/>
              </a:rPr>
              <a:t>عدم الدِّراية بعلم الخط (</a:t>
            </a:r>
            <a:r>
              <a:rPr lang="ar-SA" sz="2500" b="1" dirty="0" err="1">
                <a:latin typeface="Traditional Arabic"/>
                <a:ea typeface="Times New Roman"/>
                <a:cs typeface="Traditional Arabic" pitchFamily="2" charset="-78"/>
              </a:rPr>
              <a:t>الباليوغرافيا</a:t>
            </a:r>
            <a:r>
              <a:rPr lang="ar-SA" sz="2500" b="1" dirty="0">
                <a:latin typeface="Traditional Arabic"/>
                <a:ea typeface="Times New Roman"/>
                <a:cs typeface="Traditional Arabic" pitchFamily="2" charset="-78"/>
              </a:rPr>
              <a:t>).</a:t>
            </a:r>
            <a:endParaRPr lang="en-US" sz="2500" b="1" dirty="0">
              <a:effectLst/>
              <a:latin typeface="Calibri"/>
              <a:ea typeface="Calibri"/>
              <a:cs typeface="Traditional Arabic" pitchFamily="2" charset="-78"/>
            </a:endParaRPr>
          </a:p>
        </p:txBody>
      </p:sp>
      <p:sp>
        <p:nvSpPr>
          <p:cNvPr id="16" name="Rectangle à coins arrondis 15"/>
          <p:cNvSpPr/>
          <p:nvPr/>
        </p:nvSpPr>
        <p:spPr>
          <a:xfrm>
            <a:off x="323531" y="1779086"/>
            <a:ext cx="3672407" cy="864096"/>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500" b="1" dirty="0">
                <a:latin typeface="Traditional Arabic"/>
                <a:ea typeface="Times New Roman"/>
                <a:cs typeface="Traditional Arabic" pitchFamily="2" charset="-78"/>
              </a:rPr>
              <a:t>عدم الدِّراية برموز واصطلاحات المخطوط.</a:t>
            </a:r>
            <a:endParaRPr lang="en-US" sz="2500" b="1" dirty="0">
              <a:effectLst/>
              <a:latin typeface="Calibri"/>
              <a:ea typeface="Calibri"/>
              <a:cs typeface="Traditional Arabic" pitchFamily="2" charset="-78"/>
            </a:endParaRPr>
          </a:p>
        </p:txBody>
      </p:sp>
      <p:sp>
        <p:nvSpPr>
          <p:cNvPr id="17" name="Rectangle à coins arrondis 16"/>
          <p:cNvSpPr/>
          <p:nvPr/>
        </p:nvSpPr>
        <p:spPr>
          <a:xfrm>
            <a:off x="323531" y="265857"/>
            <a:ext cx="3672407" cy="1377193"/>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just">
              <a:lnSpc>
                <a:spcPct val="115000"/>
              </a:lnSpc>
            </a:pPr>
            <a:r>
              <a:rPr lang="ar-SA" sz="2500" b="1" dirty="0">
                <a:latin typeface="Traditional Arabic"/>
                <a:ea typeface="Times New Roman"/>
                <a:cs typeface="Traditional Arabic" pitchFamily="2" charset="-78"/>
              </a:rPr>
              <a:t>عدم الدِّراية </a:t>
            </a:r>
            <a:r>
              <a:rPr lang="ar-SA" sz="2500" b="1" dirty="0" smtClean="0">
                <a:latin typeface="Traditional Arabic"/>
                <a:ea typeface="Times New Roman"/>
                <a:cs typeface="Traditional Arabic" pitchFamily="2" charset="-78"/>
              </a:rPr>
              <a:t>بعلم المخطوطات </a:t>
            </a:r>
            <a:r>
              <a:rPr lang="ar-SA" sz="2500" b="1" dirty="0" err="1" smtClean="0">
                <a:latin typeface="Traditional Arabic"/>
                <a:ea typeface="Times New Roman"/>
                <a:cs typeface="Traditional Arabic" pitchFamily="2" charset="-78"/>
              </a:rPr>
              <a:t>الكوديكولوجيا</a:t>
            </a:r>
            <a:r>
              <a:rPr lang="ar-SA" sz="2500" b="1" dirty="0" smtClean="0">
                <a:latin typeface="Traditional Arabic"/>
                <a:ea typeface="Times New Roman"/>
                <a:cs typeface="Traditional Arabic" pitchFamily="2" charset="-78"/>
              </a:rPr>
              <a:t>، </a:t>
            </a:r>
            <a:r>
              <a:rPr lang="ar-SA" sz="2500" b="1" dirty="0">
                <a:latin typeface="Traditional Arabic"/>
                <a:ea typeface="Times New Roman"/>
                <a:cs typeface="Traditional Arabic" pitchFamily="2" charset="-78"/>
              </a:rPr>
              <a:t>وندرة وجود متخصِّصين في ميدانه.</a:t>
            </a:r>
            <a:endParaRPr lang="en-US" sz="2500" b="1" dirty="0">
              <a:effectLst/>
              <a:latin typeface="Calibri"/>
              <a:ea typeface="Calibri"/>
              <a:cs typeface="Traditional Arabic" pitchFamily="2" charset="-78"/>
            </a:endParaRPr>
          </a:p>
        </p:txBody>
      </p:sp>
      <p:cxnSp>
        <p:nvCxnSpPr>
          <p:cNvPr id="19" name="Connecteur droit 18"/>
          <p:cNvCxnSpPr/>
          <p:nvPr/>
        </p:nvCxnSpPr>
        <p:spPr>
          <a:xfrm>
            <a:off x="4427984" y="1052736"/>
            <a:ext cx="0" cy="4896544"/>
          </a:xfrm>
          <a:prstGeom prst="line">
            <a:avLst/>
          </a:prstGeom>
        </p:spPr>
        <p:style>
          <a:lnRef idx="2">
            <a:schemeClr val="dk1"/>
          </a:lnRef>
          <a:fillRef idx="0">
            <a:schemeClr val="dk1"/>
          </a:fillRef>
          <a:effectRef idx="1">
            <a:schemeClr val="dk1"/>
          </a:effectRef>
          <a:fontRef idx="minor">
            <a:schemeClr val="tx1"/>
          </a:fontRef>
        </p:style>
      </p:cxnSp>
      <p:cxnSp>
        <p:nvCxnSpPr>
          <p:cNvPr id="23" name="Connecteur droit avec flèche 22"/>
          <p:cNvCxnSpPr/>
          <p:nvPr/>
        </p:nvCxnSpPr>
        <p:spPr>
          <a:xfrm flipH="1">
            <a:off x="3995936" y="1052736"/>
            <a:ext cx="4320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cteur droit avec flèche 23"/>
          <p:cNvCxnSpPr/>
          <p:nvPr/>
        </p:nvCxnSpPr>
        <p:spPr>
          <a:xfrm flipH="1">
            <a:off x="4014307" y="5949280"/>
            <a:ext cx="41367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cteur droit avec flèche 24"/>
          <p:cNvCxnSpPr/>
          <p:nvPr/>
        </p:nvCxnSpPr>
        <p:spPr>
          <a:xfrm flipH="1">
            <a:off x="3993845" y="4793405"/>
            <a:ext cx="434139" cy="37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cteur droit avec flèche 25"/>
          <p:cNvCxnSpPr/>
          <p:nvPr/>
        </p:nvCxnSpPr>
        <p:spPr>
          <a:xfrm rot="10800000">
            <a:off x="3929059" y="4000504"/>
            <a:ext cx="71438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cteur droit avec flèche 26"/>
          <p:cNvCxnSpPr/>
          <p:nvPr/>
        </p:nvCxnSpPr>
        <p:spPr>
          <a:xfrm flipH="1">
            <a:off x="3995933" y="3143248"/>
            <a:ext cx="43205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cteur droit avec flèche 29"/>
          <p:cNvCxnSpPr/>
          <p:nvPr/>
        </p:nvCxnSpPr>
        <p:spPr>
          <a:xfrm rot="5400000">
            <a:off x="6640740" y="3140286"/>
            <a:ext cx="290882"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flipH="1">
            <a:off x="3981334" y="2211134"/>
            <a:ext cx="43205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211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2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edge">
                                      <p:cBhvr>
                                        <p:cTn id="13" dur="2000"/>
                                        <p:tgtEl>
                                          <p:spTgt spid="3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2000"/>
                                        <p:tgtEl>
                                          <p:spTgt spid="17"/>
                                        </p:tgtEl>
                                      </p:cBhvr>
                                    </p:animEffect>
                                  </p:childTnLst>
                                </p:cTn>
                              </p:par>
                              <p:par>
                                <p:cTn id="20" presetID="2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edge">
                                      <p:cBhvr>
                                        <p:cTn id="22" dur="2000"/>
                                        <p:tgtEl>
                                          <p:spTgt spid="23"/>
                                        </p:tgtEl>
                                      </p:cBhvr>
                                    </p:animEffect>
                                  </p:childTnLst>
                                </p:cTn>
                              </p:par>
                              <p:par>
                                <p:cTn id="23" presetID="2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2000"/>
                                        <p:tgtEl>
                                          <p:spTgt spid="19"/>
                                        </p:tgtEl>
                                      </p:cBhvr>
                                    </p:animEffect>
                                  </p:childTnLst>
                                </p:cTn>
                              </p:par>
                              <p:par>
                                <p:cTn id="26" presetID="2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edge">
                                      <p:cBhvr>
                                        <p:cTn id="28" dur="2000"/>
                                        <p:tgtEl>
                                          <p:spTgt spid="27"/>
                                        </p:tgtEl>
                                      </p:cBhvr>
                                    </p:animEffect>
                                  </p:childTnLst>
                                </p:cTn>
                              </p:par>
                              <p:par>
                                <p:cTn id="29" presetID="2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edge">
                                      <p:cBhvr>
                                        <p:cTn id="31" dur="2000"/>
                                        <p:tgtEl>
                                          <p:spTgt spid="26"/>
                                        </p:tgtEl>
                                      </p:cBhvr>
                                    </p:animEffect>
                                  </p:childTnLst>
                                </p:cTn>
                              </p:par>
                              <p:par>
                                <p:cTn id="32" presetID="2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edge">
                                      <p:cBhvr>
                                        <p:cTn id="34" dur="2000"/>
                                        <p:tgtEl>
                                          <p:spTgt spid="25"/>
                                        </p:tgtEl>
                                      </p:cBhvr>
                                    </p:animEffect>
                                  </p:childTnLst>
                                </p:cTn>
                              </p:par>
                              <p:par>
                                <p:cTn id="35" presetID="2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edge">
                                      <p:cBhvr>
                                        <p:cTn id="37" dur="2000"/>
                                        <p:tgtEl>
                                          <p:spTgt spid="24"/>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edge">
                                      <p:cBhvr>
                                        <p:cTn id="40" dur="2000"/>
                                        <p:tgtEl>
                                          <p:spTgt spid="12"/>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edge">
                                      <p:cBhvr>
                                        <p:cTn id="43" dur="2000"/>
                                        <p:tgtEl>
                                          <p:spTgt spid="13"/>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edge">
                                      <p:cBhvr>
                                        <p:cTn id="46" dur="2000"/>
                                        <p:tgtEl>
                                          <p:spTgt spid="14"/>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edge">
                                      <p:cBhvr>
                                        <p:cTn id="49" dur="2000"/>
                                        <p:tgtEl>
                                          <p:spTgt spid="15"/>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edge">
                                      <p:cBhvr>
                                        <p:cTn id="52" dur="2000"/>
                                        <p:tgtEl>
                                          <p:spTgt spid="16"/>
                                        </p:tgtEl>
                                      </p:cBhvr>
                                    </p:animEffect>
                                  </p:childTnLst>
                                </p:cTn>
                              </p:par>
                              <p:par>
                                <p:cTn id="53" presetID="2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edge">
                                      <p:cBhvr>
                                        <p:cTn id="5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628" y="214290"/>
            <a:ext cx="3571900" cy="792088"/>
          </a:xfrm>
          <a:prstGeom prst="round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ar-SA" sz="3200" b="1" dirty="0" smtClean="0">
                <a:solidFill>
                  <a:prstClr val="black"/>
                </a:solidFill>
                <a:cs typeface="Traditional Arabic" pitchFamily="2" charset="-78"/>
              </a:rPr>
              <a:t>المطلب الثاني: عمل </a:t>
            </a:r>
            <a:r>
              <a:rPr lang="ar-DZ" sz="3200" b="1" dirty="0" smtClean="0">
                <a:solidFill>
                  <a:prstClr val="black"/>
                </a:solidFill>
                <a:cs typeface="Traditional Arabic" pitchFamily="2" charset="-78"/>
              </a:rPr>
              <a:t>الطالب</a:t>
            </a:r>
            <a:endParaRPr lang="ar-DZ" sz="3200" b="1" dirty="0">
              <a:solidFill>
                <a:prstClr val="black"/>
              </a:solidFill>
              <a:cs typeface="Traditional Arabic" pitchFamily="2" charset="-78"/>
            </a:endParaRPr>
          </a:p>
        </p:txBody>
      </p:sp>
      <p:sp>
        <p:nvSpPr>
          <p:cNvPr id="3" name="Rectangle à coins arrondis 2"/>
          <p:cNvSpPr/>
          <p:nvPr/>
        </p:nvSpPr>
        <p:spPr>
          <a:xfrm>
            <a:off x="6589396" y="2204865"/>
            <a:ext cx="2411760" cy="1224136"/>
          </a:xfrm>
          <a:prstGeom prst="round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ar-SA" sz="3000" b="1" dirty="0" smtClean="0">
                <a:solidFill>
                  <a:prstClr val="black"/>
                </a:solidFill>
                <a:cs typeface="Traditional Arabic" pitchFamily="2" charset="-78"/>
              </a:rPr>
              <a:t>الفرع الأول: </a:t>
            </a:r>
          </a:p>
          <a:p>
            <a:pPr lvl="0" algn="ctr"/>
            <a:r>
              <a:rPr lang="ar-SA" sz="3000" b="1" dirty="0" smtClean="0">
                <a:solidFill>
                  <a:prstClr val="black"/>
                </a:solidFill>
                <a:cs typeface="Traditional Arabic" pitchFamily="2" charset="-78"/>
              </a:rPr>
              <a:t>معالم عمل المحقِّق</a:t>
            </a:r>
            <a:endParaRPr lang="ar-DZ" sz="3000" b="1" dirty="0">
              <a:solidFill>
                <a:prstClr val="black"/>
              </a:solidFill>
              <a:cs typeface="Traditional Arabic" pitchFamily="2" charset="-78"/>
            </a:endParaRPr>
          </a:p>
        </p:txBody>
      </p:sp>
      <p:sp>
        <p:nvSpPr>
          <p:cNvPr id="4" name="Rectangle à coins arrondis 3"/>
          <p:cNvSpPr/>
          <p:nvPr/>
        </p:nvSpPr>
        <p:spPr>
          <a:xfrm>
            <a:off x="4643438" y="3789042"/>
            <a:ext cx="1738021" cy="715690"/>
          </a:xfrm>
          <a:prstGeom prst="round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1" anchor="ctr"/>
          <a:lstStyle/>
          <a:p>
            <a:pPr algn="ctr">
              <a:lnSpc>
                <a:spcPct val="115000"/>
              </a:lnSpc>
            </a:pPr>
            <a:r>
              <a:rPr lang="ar-SA" sz="2500" b="1" dirty="0">
                <a:solidFill>
                  <a:schemeClr val="bg1"/>
                </a:solidFill>
                <a:latin typeface="Traditional Arabic"/>
                <a:ea typeface="Times New Roman"/>
                <a:cs typeface="Traditional Arabic" pitchFamily="2" charset="-78"/>
              </a:rPr>
              <a:t>نسخ </a:t>
            </a:r>
            <a:r>
              <a:rPr lang="ar-SA" sz="2500" b="1" dirty="0" smtClean="0">
                <a:solidFill>
                  <a:schemeClr val="bg1"/>
                </a:solidFill>
                <a:latin typeface="Traditional Arabic"/>
                <a:ea typeface="Times New Roman"/>
                <a:cs typeface="Traditional Arabic" pitchFamily="2" charset="-78"/>
              </a:rPr>
              <a:t>النّص</a:t>
            </a:r>
            <a:endParaRPr lang="en-US" sz="2500" dirty="0">
              <a:solidFill>
                <a:schemeClr val="bg1"/>
              </a:solidFill>
              <a:effectLst/>
              <a:latin typeface="Calibri"/>
              <a:ea typeface="Calibri"/>
              <a:cs typeface="Traditional Arabic" pitchFamily="2" charset="-78"/>
            </a:endParaRPr>
          </a:p>
        </p:txBody>
      </p:sp>
      <p:sp>
        <p:nvSpPr>
          <p:cNvPr id="5" name="Rectangle à coins arrondis 4"/>
          <p:cNvSpPr/>
          <p:nvPr/>
        </p:nvSpPr>
        <p:spPr>
          <a:xfrm>
            <a:off x="4643438" y="2858541"/>
            <a:ext cx="1738023" cy="715690"/>
          </a:xfrm>
          <a:prstGeom prst="round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1" anchor="ctr"/>
          <a:lstStyle/>
          <a:p>
            <a:pPr algn="ctr">
              <a:lnSpc>
                <a:spcPct val="115000"/>
              </a:lnSpc>
            </a:pPr>
            <a:r>
              <a:rPr lang="ar-SA" sz="2500" b="1" dirty="0" smtClean="0">
                <a:solidFill>
                  <a:schemeClr val="bg1"/>
                </a:solidFill>
                <a:latin typeface="Traditional Arabic"/>
                <a:ea typeface="Times New Roman"/>
                <a:cs typeface="Traditional Arabic" pitchFamily="2" charset="-78"/>
              </a:rPr>
              <a:t>وصف النُّسَخ</a:t>
            </a:r>
            <a:endParaRPr lang="en-US" sz="2500" b="1" dirty="0">
              <a:solidFill>
                <a:schemeClr val="bg1"/>
              </a:solidFill>
              <a:effectLst/>
              <a:latin typeface="Calibri"/>
              <a:ea typeface="Calibri"/>
              <a:cs typeface="Traditional Arabic" pitchFamily="2" charset="-78"/>
            </a:endParaRPr>
          </a:p>
        </p:txBody>
      </p:sp>
      <p:sp>
        <p:nvSpPr>
          <p:cNvPr id="6" name="Rectangle à coins arrondis 5"/>
          <p:cNvSpPr/>
          <p:nvPr/>
        </p:nvSpPr>
        <p:spPr>
          <a:xfrm>
            <a:off x="4643438" y="1124746"/>
            <a:ext cx="1738023" cy="720080"/>
          </a:xfrm>
          <a:prstGeom prst="round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1" anchor="ctr"/>
          <a:lstStyle/>
          <a:p>
            <a:pPr lvl="0" algn="ctr"/>
            <a:r>
              <a:rPr lang="ar-SA" sz="2500" b="1" dirty="0">
                <a:solidFill>
                  <a:schemeClr val="bg1"/>
                </a:solidFill>
                <a:latin typeface="Traditional Arabic"/>
                <a:ea typeface="Times New Roman"/>
                <a:cs typeface="Traditional Arabic" pitchFamily="2" charset="-78"/>
              </a:rPr>
              <a:t>اختيار المخطوط </a:t>
            </a:r>
            <a:endParaRPr lang="ar-SA" sz="2500" b="1" dirty="0" smtClean="0">
              <a:solidFill>
                <a:schemeClr val="bg1"/>
              </a:solidFill>
              <a:latin typeface="Traditional Arabic"/>
              <a:ea typeface="Times New Roman"/>
              <a:cs typeface="Traditional Arabic" pitchFamily="2" charset="-78"/>
            </a:endParaRPr>
          </a:p>
        </p:txBody>
      </p:sp>
      <p:sp>
        <p:nvSpPr>
          <p:cNvPr id="7" name="Rectangle à coins arrondis 6"/>
          <p:cNvSpPr/>
          <p:nvPr/>
        </p:nvSpPr>
        <p:spPr>
          <a:xfrm>
            <a:off x="755576" y="5773618"/>
            <a:ext cx="2219616" cy="612068"/>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pPr>
            <a:r>
              <a:rPr lang="ar-SA" sz="2500" b="1" dirty="0" smtClean="0">
                <a:latin typeface="Calibri"/>
                <a:ea typeface="Calibri"/>
                <a:cs typeface="+mj-cs"/>
              </a:rPr>
              <a:t>6</a:t>
            </a:r>
            <a:r>
              <a:rPr lang="ar-SA" sz="2500" b="1" dirty="0" smtClean="0">
                <a:latin typeface="Calibri"/>
                <a:ea typeface="Calibri"/>
                <a:cs typeface="Traditional Arabic" pitchFamily="2" charset="-78"/>
              </a:rPr>
              <a:t> ـ الدراسة العلمية</a:t>
            </a:r>
            <a:endParaRPr lang="en-US" sz="2500" b="1" dirty="0">
              <a:effectLst/>
              <a:latin typeface="Calibri"/>
              <a:ea typeface="Calibri"/>
              <a:cs typeface="Traditional Arabic" pitchFamily="2" charset="-78"/>
            </a:endParaRPr>
          </a:p>
        </p:txBody>
      </p:sp>
      <p:sp>
        <p:nvSpPr>
          <p:cNvPr id="8" name="Rectangle à coins arrondis 7"/>
          <p:cNvSpPr/>
          <p:nvPr/>
        </p:nvSpPr>
        <p:spPr>
          <a:xfrm>
            <a:off x="3275858" y="5719078"/>
            <a:ext cx="2206985" cy="612068"/>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pPr>
            <a:r>
              <a:rPr lang="ar-SA" sz="2500" b="1" dirty="0" smtClean="0">
                <a:latin typeface="Calibri"/>
                <a:ea typeface="Calibri"/>
                <a:cs typeface="+mj-cs"/>
              </a:rPr>
              <a:t>5 </a:t>
            </a:r>
            <a:r>
              <a:rPr lang="ar-SA" sz="2500" b="1" dirty="0" smtClean="0">
                <a:latin typeface="Calibri"/>
                <a:ea typeface="Calibri"/>
                <a:cs typeface="Traditional Arabic" pitchFamily="2" charset="-78"/>
              </a:rPr>
              <a:t>ـ الفهارس الفنية</a:t>
            </a:r>
            <a:endParaRPr lang="en-US" sz="2500" b="1" dirty="0">
              <a:effectLst/>
              <a:latin typeface="Calibri"/>
              <a:ea typeface="Calibri"/>
              <a:cs typeface="Traditional Arabic" pitchFamily="2" charset="-78"/>
            </a:endParaRPr>
          </a:p>
        </p:txBody>
      </p:sp>
      <p:sp>
        <p:nvSpPr>
          <p:cNvPr id="9" name="Rectangle à coins arrondis 8"/>
          <p:cNvSpPr/>
          <p:nvPr/>
        </p:nvSpPr>
        <p:spPr>
          <a:xfrm>
            <a:off x="5821402" y="5737159"/>
            <a:ext cx="2206985" cy="612068"/>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pPr>
            <a:r>
              <a:rPr lang="ar-SA" sz="2500" b="1" dirty="0" smtClean="0">
                <a:latin typeface="Calibri"/>
                <a:ea typeface="Calibri"/>
                <a:cs typeface="+mj-cs"/>
              </a:rPr>
              <a:t>4</a:t>
            </a:r>
            <a:r>
              <a:rPr lang="ar-SA" sz="2500" b="1" dirty="0" smtClean="0">
                <a:latin typeface="Calibri"/>
                <a:ea typeface="Calibri"/>
                <a:cs typeface="Traditional Arabic" pitchFamily="2" charset="-78"/>
              </a:rPr>
              <a:t> ـ طباعة النص</a:t>
            </a:r>
            <a:endParaRPr lang="en-US" sz="2500" b="1" dirty="0">
              <a:effectLst/>
              <a:latin typeface="Calibri"/>
              <a:ea typeface="Calibri"/>
              <a:cs typeface="Traditional Arabic" pitchFamily="2" charset="-78"/>
            </a:endParaRPr>
          </a:p>
        </p:txBody>
      </p:sp>
      <p:sp>
        <p:nvSpPr>
          <p:cNvPr id="10" name="Rectangle à coins arrondis 9"/>
          <p:cNvSpPr/>
          <p:nvPr/>
        </p:nvSpPr>
        <p:spPr>
          <a:xfrm>
            <a:off x="780842" y="4913380"/>
            <a:ext cx="2206985" cy="612068"/>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pPr>
            <a:r>
              <a:rPr lang="ar-SA" sz="2500" b="1" dirty="0" smtClean="0">
                <a:latin typeface="Calibri"/>
                <a:ea typeface="Calibri"/>
                <a:cs typeface="+mj-cs"/>
              </a:rPr>
              <a:t>3 </a:t>
            </a:r>
            <a:r>
              <a:rPr lang="ar-SA" sz="2500" b="1" dirty="0" smtClean="0">
                <a:latin typeface="Calibri"/>
                <a:ea typeface="Calibri"/>
                <a:cs typeface="Traditional Arabic" pitchFamily="2" charset="-78"/>
              </a:rPr>
              <a:t>ـ التعليق على النص</a:t>
            </a:r>
            <a:endParaRPr lang="en-US" sz="2500" b="1" dirty="0">
              <a:effectLst/>
              <a:latin typeface="Calibri"/>
              <a:ea typeface="Calibri"/>
              <a:cs typeface="Traditional Arabic" pitchFamily="2" charset="-78"/>
            </a:endParaRPr>
          </a:p>
        </p:txBody>
      </p:sp>
      <p:sp>
        <p:nvSpPr>
          <p:cNvPr id="11" name="Rectangle à coins arrondis 10"/>
          <p:cNvSpPr/>
          <p:nvPr/>
        </p:nvSpPr>
        <p:spPr>
          <a:xfrm>
            <a:off x="3275857" y="4909153"/>
            <a:ext cx="2206984" cy="612068"/>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pPr>
            <a:r>
              <a:rPr lang="ar-SA" sz="2500" b="1" dirty="0" smtClean="0">
                <a:latin typeface="Calibri"/>
                <a:ea typeface="Calibri"/>
                <a:cs typeface="+mj-cs"/>
              </a:rPr>
              <a:t>2</a:t>
            </a:r>
            <a:r>
              <a:rPr lang="ar-SA" sz="2500" b="1" dirty="0" smtClean="0">
                <a:latin typeface="Calibri"/>
                <a:ea typeface="Calibri"/>
                <a:cs typeface="Traditional Arabic" pitchFamily="2" charset="-78"/>
              </a:rPr>
              <a:t> ـ إكمال السقط</a:t>
            </a:r>
            <a:endParaRPr lang="en-US" sz="2500" b="1" dirty="0">
              <a:effectLst/>
              <a:latin typeface="Calibri"/>
              <a:ea typeface="Calibri"/>
              <a:cs typeface="Traditional Arabic" pitchFamily="2" charset="-78"/>
            </a:endParaRPr>
          </a:p>
        </p:txBody>
      </p:sp>
      <p:sp>
        <p:nvSpPr>
          <p:cNvPr id="12" name="Rectangle à coins arrondis 11"/>
          <p:cNvSpPr/>
          <p:nvPr/>
        </p:nvSpPr>
        <p:spPr>
          <a:xfrm>
            <a:off x="5796136" y="4913380"/>
            <a:ext cx="2232248" cy="612068"/>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15000"/>
              </a:lnSpc>
            </a:pPr>
            <a:r>
              <a:rPr lang="ar-SA" sz="2500" b="1" dirty="0" smtClean="0">
                <a:latin typeface="Calibri"/>
                <a:ea typeface="Calibri"/>
                <a:cs typeface="+mj-cs"/>
              </a:rPr>
              <a:t>1</a:t>
            </a:r>
            <a:r>
              <a:rPr lang="ar-SA" sz="2500" b="1" dirty="0" smtClean="0">
                <a:latin typeface="Calibri"/>
                <a:ea typeface="Calibri"/>
                <a:cs typeface="Traditional Arabic" pitchFamily="2" charset="-78"/>
              </a:rPr>
              <a:t> ـ ضبط النص</a:t>
            </a:r>
            <a:endParaRPr lang="en-US" sz="2500" b="1" dirty="0">
              <a:effectLst/>
              <a:latin typeface="Calibri"/>
              <a:ea typeface="Calibri"/>
              <a:cs typeface="Traditional Arabic" pitchFamily="2" charset="-78"/>
            </a:endParaRPr>
          </a:p>
        </p:txBody>
      </p:sp>
      <p:sp>
        <p:nvSpPr>
          <p:cNvPr id="13" name="Rectangle à coins arrondis 12"/>
          <p:cNvSpPr/>
          <p:nvPr/>
        </p:nvSpPr>
        <p:spPr>
          <a:xfrm>
            <a:off x="4643438" y="1991771"/>
            <a:ext cx="1738023" cy="710085"/>
          </a:xfrm>
          <a:prstGeom prst="round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1" anchor="ctr"/>
          <a:lstStyle/>
          <a:p>
            <a:pPr algn="ctr">
              <a:lnSpc>
                <a:spcPct val="115000"/>
              </a:lnSpc>
            </a:pPr>
            <a:r>
              <a:rPr lang="ar-SA" sz="2500" b="1" dirty="0">
                <a:solidFill>
                  <a:schemeClr val="bg1"/>
                </a:solidFill>
                <a:latin typeface="Traditional Arabic"/>
                <a:ea typeface="Times New Roman"/>
                <a:cs typeface="Traditional Arabic" pitchFamily="2" charset="-78"/>
              </a:rPr>
              <a:t>تصنيف </a:t>
            </a:r>
            <a:r>
              <a:rPr lang="ar-SA" sz="2500" b="1" dirty="0" smtClean="0">
                <a:solidFill>
                  <a:schemeClr val="bg1"/>
                </a:solidFill>
                <a:latin typeface="Traditional Arabic"/>
                <a:ea typeface="Times New Roman"/>
                <a:cs typeface="Traditional Arabic" pitchFamily="2" charset="-78"/>
              </a:rPr>
              <a:t>النُّسَخ</a:t>
            </a:r>
            <a:endParaRPr lang="en-US" sz="2500" b="1" dirty="0">
              <a:solidFill>
                <a:schemeClr val="bg1"/>
              </a:solidFill>
              <a:effectLst/>
              <a:latin typeface="Calibri"/>
              <a:ea typeface="Calibri"/>
              <a:cs typeface="Traditional Arabic" pitchFamily="2" charset="-78"/>
            </a:endParaRPr>
          </a:p>
        </p:txBody>
      </p:sp>
      <p:sp>
        <p:nvSpPr>
          <p:cNvPr id="14" name="Rectangle à coins arrondis 13"/>
          <p:cNvSpPr/>
          <p:nvPr/>
        </p:nvSpPr>
        <p:spPr>
          <a:xfrm>
            <a:off x="2339754" y="284399"/>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1</a:t>
            </a:r>
            <a:r>
              <a:rPr lang="ar-SA" sz="2500" b="1" dirty="0" smtClean="0">
                <a:latin typeface="Calibri"/>
                <a:ea typeface="Calibri"/>
                <a:cs typeface="Traditional Arabic" pitchFamily="2" charset="-78"/>
              </a:rPr>
              <a:t> ـ عنوان المخطوط</a:t>
            </a:r>
            <a:endParaRPr lang="en-US" sz="2500" b="1" dirty="0">
              <a:effectLst/>
              <a:latin typeface="Calibri"/>
              <a:ea typeface="Calibri"/>
              <a:cs typeface="Traditional Arabic" pitchFamily="2" charset="-78"/>
            </a:endParaRPr>
          </a:p>
        </p:txBody>
      </p:sp>
      <p:sp>
        <p:nvSpPr>
          <p:cNvPr id="15" name="Rectangle à coins arrondis 14"/>
          <p:cNvSpPr/>
          <p:nvPr/>
        </p:nvSpPr>
        <p:spPr>
          <a:xfrm>
            <a:off x="2339754" y="1137965"/>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2</a:t>
            </a:r>
            <a:r>
              <a:rPr lang="ar-SA" sz="2500" b="1" dirty="0" smtClean="0">
                <a:latin typeface="Calibri"/>
                <a:ea typeface="Calibri"/>
                <a:cs typeface="Traditional Arabic" pitchFamily="2" charset="-78"/>
              </a:rPr>
              <a:t> ـ</a:t>
            </a:r>
            <a:r>
              <a:rPr lang="ar-DZ" sz="2500" b="1" dirty="0" smtClean="0">
                <a:latin typeface="Calibri"/>
                <a:ea typeface="Calibri"/>
                <a:cs typeface="Traditional Arabic" pitchFamily="2" charset="-78"/>
              </a:rPr>
              <a:t> </a:t>
            </a:r>
            <a:r>
              <a:rPr lang="ar-SA" sz="2500" b="1" dirty="0" smtClean="0">
                <a:latin typeface="Calibri"/>
                <a:ea typeface="Calibri"/>
                <a:cs typeface="Traditional Arabic" pitchFamily="2" charset="-78"/>
              </a:rPr>
              <a:t>مؤلف المخطوط</a:t>
            </a:r>
            <a:endParaRPr lang="en-US" sz="2500" b="1" dirty="0">
              <a:effectLst/>
              <a:latin typeface="Calibri"/>
              <a:ea typeface="Calibri"/>
              <a:cs typeface="Traditional Arabic" pitchFamily="2" charset="-78"/>
            </a:endParaRPr>
          </a:p>
        </p:txBody>
      </p:sp>
      <p:sp>
        <p:nvSpPr>
          <p:cNvPr id="16" name="Rectangle à coins arrondis 15"/>
          <p:cNvSpPr/>
          <p:nvPr/>
        </p:nvSpPr>
        <p:spPr>
          <a:xfrm>
            <a:off x="2339754" y="2069231"/>
            <a:ext cx="2067823"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3</a:t>
            </a:r>
            <a:r>
              <a:rPr lang="ar-SA" sz="2500" b="1" dirty="0" smtClean="0">
                <a:latin typeface="Calibri"/>
                <a:ea typeface="Calibri"/>
                <a:cs typeface="Traditional Arabic" pitchFamily="2" charset="-78"/>
              </a:rPr>
              <a:t> ـ ناسخ المخطوط</a:t>
            </a:r>
            <a:endParaRPr lang="en-US" sz="2500" b="1" dirty="0">
              <a:effectLst/>
              <a:latin typeface="Calibri"/>
              <a:ea typeface="Calibri"/>
              <a:cs typeface="Traditional Arabic" pitchFamily="2" charset="-78"/>
            </a:endParaRPr>
          </a:p>
        </p:txBody>
      </p:sp>
      <p:sp>
        <p:nvSpPr>
          <p:cNvPr id="17" name="Rectangle à coins arrondis 16"/>
          <p:cNvSpPr/>
          <p:nvPr/>
        </p:nvSpPr>
        <p:spPr>
          <a:xfrm>
            <a:off x="2339754" y="2858540"/>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Traditional Arabic"/>
                <a:ea typeface="Times New Roman"/>
                <a:cs typeface="+mj-cs"/>
              </a:rPr>
              <a:t>4</a:t>
            </a:r>
            <a:r>
              <a:rPr lang="ar-SA" sz="2500" b="1" dirty="0" smtClean="0">
                <a:latin typeface="Traditional Arabic"/>
                <a:ea typeface="Times New Roman"/>
                <a:cs typeface="Traditional Arabic" pitchFamily="2" charset="-78"/>
              </a:rPr>
              <a:t> ـ تاريخ النسخ</a:t>
            </a:r>
            <a:endParaRPr lang="en-US" sz="2500" b="1" dirty="0">
              <a:effectLst/>
              <a:latin typeface="Calibri"/>
              <a:ea typeface="Calibri"/>
              <a:cs typeface="Traditional Arabic" pitchFamily="2" charset="-78"/>
            </a:endParaRPr>
          </a:p>
        </p:txBody>
      </p:sp>
      <p:sp>
        <p:nvSpPr>
          <p:cNvPr id="18" name="Rectangle à coins arrondis 17"/>
          <p:cNvSpPr/>
          <p:nvPr/>
        </p:nvSpPr>
        <p:spPr>
          <a:xfrm>
            <a:off x="2339754" y="3717032"/>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5</a:t>
            </a:r>
            <a:r>
              <a:rPr lang="ar-SA" sz="2500" b="1" dirty="0" smtClean="0">
                <a:latin typeface="Calibri"/>
                <a:ea typeface="Calibri"/>
                <a:cs typeface="Traditional Arabic" pitchFamily="2" charset="-78"/>
              </a:rPr>
              <a:t> ـ المقياس</a:t>
            </a:r>
            <a:endParaRPr lang="en-US" sz="2500" b="1" dirty="0">
              <a:effectLst/>
              <a:latin typeface="Calibri"/>
              <a:ea typeface="Calibri"/>
              <a:cs typeface="Traditional Arabic" pitchFamily="2" charset="-78"/>
            </a:endParaRPr>
          </a:p>
        </p:txBody>
      </p:sp>
      <p:sp>
        <p:nvSpPr>
          <p:cNvPr id="19" name="Rectangle à coins arrondis 18"/>
          <p:cNvSpPr/>
          <p:nvPr/>
        </p:nvSpPr>
        <p:spPr>
          <a:xfrm>
            <a:off x="179514" y="284399"/>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6 </a:t>
            </a:r>
            <a:r>
              <a:rPr lang="ar-SA" sz="2500" b="1" dirty="0" smtClean="0">
                <a:latin typeface="Calibri"/>
                <a:ea typeface="Calibri"/>
                <a:cs typeface="Traditional Arabic" pitchFamily="2" charset="-78"/>
              </a:rPr>
              <a:t>ـ المُسَطَّرَة</a:t>
            </a:r>
            <a:endParaRPr lang="en-US" sz="2500" b="1" dirty="0">
              <a:effectLst/>
              <a:latin typeface="Calibri"/>
              <a:ea typeface="Calibri"/>
              <a:cs typeface="Traditional Arabic" pitchFamily="2" charset="-78"/>
            </a:endParaRPr>
          </a:p>
        </p:txBody>
      </p:sp>
      <p:sp>
        <p:nvSpPr>
          <p:cNvPr id="20" name="Rectangle à coins arrondis 19"/>
          <p:cNvSpPr/>
          <p:nvPr/>
        </p:nvSpPr>
        <p:spPr>
          <a:xfrm>
            <a:off x="179514" y="1137965"/>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 7 </a:t>
            </a:r>
            <a:r>
              <a:rPr lang="ar-SA" sz="2500" b="1" dirty="0" smtClean="0">
                <a:latin typeface="Calibri"/>
                <a:ea typeface="Calibri"/>
                <a:cs typeface="Traditional Arabic" pitchFamily="2" charset="-78"/>
              </a:rPr>
              <a:t>ـ نوع الخط</a:t>
            </a:r>
            <a:endParaRPr lang="en-US" sz="2500" b="1" dirty="0">
              <a:effectLst/>
              <a:latin typeface="Calibri"/>
              <a:ea typeface="Calibri"/>
              <a:cs typeface="Traditional Arabic" pitchFamily="2" charset="-78"/>
            </a:endParaRPr>
          </a:p>
        </p:txBody>
      </p:sp>
      <p:sp>
        <p:nvSpPr>
          <p:cNvPr id="21" name="Rectangle à coins arrondis 20"/>
          <p:cNvSpPr/>
          <p:nvPr/>
        </p:nvSpPr>
        <p:spPr>
          <a:xfrm>
            <a:off x="179514" y="2069231"/>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8 </a:t>
            </a:r>
            <a:r>
              <a:rPr lang="ar-SA" sz="2500" b="1" dirty="0" smtClean="0">
                <a:latin typeface="Calibri"/>
                <a:ea typeface="Calibri"/>
                <a:cs typeface="Traditional Arabic" pitchFamily="2" charset="-78"/>
              </a:rPr>
              <a:t>ـ مكان المخطوط</a:t>
            </a:r>
            <a:endParaRPr lang="en-US" sz="2500" b="1" dirty="0">
              <a:effectLst/>
              <a:latin typeface="Calibri"/>
              <a:ea typeface="Calibri"/>
              <a:cs typeface="Traditional Arabic" pitchFamily="2" charset="-78"/>
            </a:endParaRPr>
          </a:p>
        </p:txBody>
      </p:sp>
      <p:sp>
        <p:nvSpPr>
          <p:cNvPr id="22" name="Rectangle à coins arrondis 21"/>
          <p:cNvSpPr/>
          <p:nvPr/>
        </p:nvSpPr>
        <p:spPr>
          <a:xfrm>
            <a:off x="179514" y="2864147"/>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9</a:t>
            </a:r>
            <a:r>
              <a:rPr lang="ar-SA" sz="2500" b="1" dirty="0" smtClean="0">
                <a:latin typeface="Calibri"/>
                <a:ea typeface="Calibri"/>
                <a:cs typeface="Traditional Arabic" pitchFamily="2" charset="-78"/>
              </a:rPr>
              <a:t> ـ بداية المخطوط</a:t>
            </a:r>
            <a:endParaRPr lang="en-US" sz="2500" b="1" dirty="0">
              <a:effectLst/>
              <a:latin typeface="Calibri"/>
              <a:ea typeface="Calibri"/>
              <a:cs typeface="Traditional Arabic" pitchFamily="2" charset="-78"/>
            </a:endParaRPr>
          </a:p>
        </p:txBody>
      </p:sp>
      <p:sp>
        <p:nvSpPr>
          <p:cNvPr id="23" name="Rectangle à coins arrondis 22"/>
          <p:cNvSpPr/>
          <p:nvPr/>
        </p:nvSpPr>
        <p:spPr>
          <a:xfrm>
            <a:off x="179514" y="3717032"/>
            <a:ext cx="2063460" cy="7100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SA" sz="2500" b="1" dirty="0" smtClean="0">
                <a:latin typeface="Calibri"/>
                <a:ea typeface="Calibri"/>
                <a:cs typeface="+mj-cs"/>
              </a:rPr>
              <a:t>10</a:t>
            </a:r>
            <a:r>
              <a:rPr lang="ar-SA" sz="2500" b="1" dirty="0" smtClean="0">
                <a:latin typeface="Calibri"/>
                <a:ea typeface="Calibri"/>
                <a:cs typeface="Traditional Arabic" pitchFamily="2" charset="-78"/>
              </a:rPr>
              <a:t>ـ نهاية المخطوط</a:t>
            </a:r>
            <a:endParaRPr lang="en-US" sz="2500" b="1" dirty="0">
              <a:effectLst/>
              <a:latin typeface="Calibri"/>
              <a:ea typeface="Calibri"/>
              <a:cs typeface="Traditional Arabic" pitchFamily="2" charset="-78"/>
            </a:endParaRPr>
          </a:p>
        </p:txBody>
      </p:sp>
      <p:cxnSp>
        <p:nvCxnSpPr>
          <p:cNvPr id="27" name="Connecteur droit 26"/>
          <p:cNvCxnSpPr/>
          <p:nvPr/>
        </p:nvCxnSpPr>
        <p:spPr>
          <a:xfrm flipH="1">
            <a:off x="1835696" y="4725144"/>
            <a:ext cx="5256584" cy="0"/>
          </a:xfrm>
          <a:prstGeom prst="line">
            <a:avLst/>
          </a:prstGeom>
        </p:spPr>
        <p:style>
          <a:lnRef idx="2">
            <a:schemeClr val="dk1"/>
          </a:lnRef>
          <a:fillRef idx="0">
            <a:schemeClr val="dk1"/>
          </a:fillRef>
          <a:effectRef idx="1">
            <a:schemeClr val="dk1"/>
          </a:effectRef>
          <a:fontRef idx="minor">
            <a:schemeClr val="tx1"/>
          </a:fontRef>
        </p:style>
      </p:cxnSp>
      <p:cxnSp>
        <p:nvCxnSpPr>
          <p:cNvPr id="29" name="Connecteur droit avec flèche 28"/>
          <p:cNvCxnSpPr/>
          <p:nvPr/>
        </p:nvCxnSpPr>
        <p:spPr>
          <a:xfrm>
            <a:off x="7092280" y="4725144"/>
            <a:ext cx="0" cy="1882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cteur droit avec flèche 29"/>
          <p:cNvCxnSpPr/>
          <p:nvPr/>
        </p:nvCxnSpPr>
        <p:spPr>
          <a:xfrm>
            <a:off x="4355976" y="4725144"/>
            <a:ext cx="0" cy="1882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cteur droit avec flèche 30"/>
          <p:cNvCxnSpPr/>
          <p:nvPr/>
        </p:nvCxnSpPr>
        <p:spPr>
          <a:xfrm>
            <a:off x="1835696" y="4725144"/>
            <a:ext cx="0" cy="1882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Connecteur droit avec flèche 32"/>
          <p:cNvCxnSpPr/>
          <p:nvPr/>
        </p:nvCxnSpPr>
        <p:spPr>
          <a:xfrm>
            <a:off x="5652120" y="4509120"/>
            <a:ext cx="0" cy="1882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Connecteur droit avec flèche 48"/>
          <p:cNvCxnSpPr/>
          <p:nvPr/>
        </p:nvCxnSpPr>
        <p:spPr>
          <a:xfrm flipH="1">
            <a:off x="4357686" y="3213584"/>
            <a:ext cx="38481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Connecteur droit 53"/>
          <p:cNvCxnSpPr/>
          <p:nvPr/>
        </p:nvCxnSpPr>
        <p:spPr>
          <a:xfrm>
            <a:off x="4500562" y="639442"/>
            <a:ext cx="0" cy="3531251"/>
          </a:xfrm>
          <a:prstGeom prst="line">
            <a:avLst/>
          </a:prstGeom>
        </p:spPr>
        <p:style>
          <a:lnRef idx="2">
            <a:schemeClr val="dk1"/>
          </a:lnRef>
          <a:fillRef idx="0">
            <a:schemeClr val="dk1"/>
          </a:fillRef>
          <a:effectRef idx="1">
            <a:schemeClr val="dk1"/>
          </a:effectRef>
          <a:fontRef idx="minor">
            <a:schemeClr val="tx1"/>
          </a:fontRef>
        </p:style>
      </p:cxnSp>
      <p:cxnSp>
        <p:nvCxnSpPr>
          <p:cNvPr id="59" name="Connecteur droit avec flèche 58"/>
          <p:cNvCxnSpPr/>
          <p:nvPr/>
        </p:nvCxnSpPr>
        <p:spPr>
          <a:xfrm flipH="1" flipV="1">
            <a:off x="4357686" y="639442"/>
            <a:ext cx="18002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Connecteur droit avec flèche 60"/>
          <p:cNvCxnSpPr/>
          <p:nvPr/>
        </p:nvCxnSpPr>
        <p:spPr>
          <a:xfrm flipH="1" flipV="1">
            <a:off x="4357686" y="2492897"/>
            <a:ext cx="18002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Connecteur droit avec flèche 61"/>
          <p:cNvCxnSpPr/>
          <p:nvPr/>
        </p:nvCxnSpPr>
        <p:spPr>
          <a:xfrm flipH="1" flipV="1">
            <a:off x="4357686" y="1493009"/>
            <a:ext cx="18002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3" name="Connecteur droit avec flèche 62"/>
          <p:cNvCxnSpPr/>
          <p:nvPr/>
        </p:nvCxnSpPr>
        <p:spPr>
          <a:xfrm flipH="1" flipV="1">
            <a:off x="4357686" y="4146886"/>
            <a:ext cx="18002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Connecteur droit 64"/>
          <p:cNvCxnSpPr/>
          <p:nvPr/>
        </p:nvCxnSpPr>
        <p:spPr>
          <a:xfrm>
            <a:off x="6572264" y="1484786"/>
            <a:ext cx="0" cy="2662101"/>
          </a:xfrm>
          <a:prstGeom prst="line">
            <a:avLst/>
          </a:prstGeom>
        </p:spPr>
        <p:style>
          <a:lnRef idx="2">
            <a:schemeClr val="dk1"/>
          </a:lnRef>
          <a:fillRef idx="0">
            <a:schemeClr val="dk1"/>
          </a:fillRef>
          <a:effectRef idx="1">
            <a:schemeClr val="dk1"/>
          </a:effectRef>
          <a:fontRef idx="minor">
            <a:schemeClr val="tx1"/>
          </a:fontRef>
        </p:style>
      </p:cxnSp>
      <p:cxnSp>
        <p:nvCxnSpPr>
          <p:cNvPr id="68" name="Connecteur droit avec flèche 67"/>
          <p:cNvCxnSpPr/>
          <p:nvPr/>
        </p:nvCxnSpPr>
        <p:spPr>
          <a:xfrm rot="10800000">
            <a:off x="6357950" y="1484788"/>
            <a:ext cx="214314" cy="153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Connecteur droit avec flèche 68"/>
          <p:cNvCxnSpPr/>
          <p:nvPr/>
        </p:nvCxnSpPr>
        <p:spPr>
          <a:xfrm flipH="1" flipV="1">
            <a:off x="6357950" y="2348881"/>
            <a:ext cx="18002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Connecteur droit avec flèche 69"/>
          <p:cNvCxnSpPr/>
          <p:nvPr/>
        </p:nvCxnSpPr>
        <p:spPr>
          <a:xfrm rot="10800000">
            <a:off x="6357950" y="3212984"/>
            <a:ext cx="214314" cy="17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Connecteur droit avec flèche 70"/>
          <p:cNvCxnSpPr/>
          <p:nvPr/>
        </p:nvCxnSpPr>
        <p:spPr>
          <a:xfrm rot="10800000" flipV="1">
            <a:off x="6357950" y="4143379"/>
            <a:ext cx="214314" cy="57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Connecteur droit 77"/>
          <p:cNvCxnSpPr/>
          <p:nvPr/>
        </p:nvCxnSpPr>
        <p:spPr>
          <a:xfrm flipH="1">
            <a:off x="6660232" y="2779318"/>
            <a:ext cx="72008" cy="3651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931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circle(in)">
                                      <p:cBhvr>
                                        <p:cTn id="13" dur="2000"/>
                                        <p:tgtEl>
                                          <p:spTgt spid="65"/>
                                        </p:tgtEl>
                                      </p:cBhvr>
                                    </p:animEffect>
                                  </p:childTnLst>
                                </p:cTn>
                              </p:par>
                              <p:par>
                                <p:cTn id="14" presetID="6" presetClass="entr" presetSubtype="16"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circle(in)">
                                      <p:cBhvr>
                                        <p:cTn id="16" dur="2000"/>
                                        <p:tgtEl>
                                          <p:spTgt spid="68"/>
                                        </p:tgtEl>
                                      </p:cBhvr>
                                    </p:animEffect>
                                  </p:childTnLst>
                                </p:cTn>
                              </p:par>
                              <p:par>
                                <p:cTn id="17" presetID="6" presetClass="entr" presetSubtype="16"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circle(in)">
                                      <p:cBhvr>
                                        <p:cTn id="19" dur="2000"/>
                                        <p:tgtEl>
                                          <p:spTgt spid="69"/>
                                        </p:tgtEl>
                                      </p:cBhvr>
                                    </p:animEffect>
                                  </p:childTnLst>
                                </p:cTn>
                              </p:par>
                              <p:par>
                                <p:cTn id="20" presetID="6" presetClass="entr" presetSubtype="16"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ircle(in)">
                                      <p:cBhvr>
                                        <p:cTn id="22" dur="2000"/>
                                        <p:tgtEl>
                                          <p:spTgt spid="70"/>
                                        </p:tgtEl>
                                      </p:cBhvr>
                                    </p:animEffect>
                                  </p:childTnLst>
                                </p:cTn>
                              </p:par>
                              <p:par>
                                <p:cTn id="23" presetID="6" presetClass="entr" presetSubtype="16"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circle(in)">
                                      <p:cBhvr>
                                        <p:cTn id="25" dur="2000"/>
                                        <p:tgtEl>
                                          <p:spTgt spid="7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par>
                                <p:cTn id="38" presetID="6" presetClass="entr" presetSubtype="16"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circle(in)">
                                      <p:cBhvr>
                                        <p:cTn id="40" dur="2000"/>
                                        <p:tgtEl>
                                          <p:spTgt spid="27"/>
                                        </p:tgtEl>
                                      </p:cBhvr>
                                    </p:animEffect>
                                  </p:childTnLst>
                                </p:cTn>
                              </p:par>
                              <p:par>
                                <p:cTn id="41" presetID="6"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par>
                                <p:cTn id="44" presetID="6" presetClass="entr" presetSubtype="16"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in)">
                                      <p:cBhvr>
                                        <p:cTn id="46" dur="2000"/>
                                        <p:tgtEl>
                                          <p:spTgt spid="30"/>
                                        </p:tgtEl>
                                      </p:cBhvr>
                                    </p:animEffect>
                                  </p:childTnLst>
                                </p:cTn>
                              </p:par>
                              <p:par>
                                <p:cTn id="47" presetID="6" presetClass="entr" presetSubtype="16"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ircle(in)">
                                      <p:cBhvr>
                                        <p:cTn id="49" dur="2000"/>
                                        <p:tgtEl>
                                          <p:spTgt spid="3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2000"/>
                                        <p:tgtEl>
                                          <p:spTgt spid="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ircle(in)">
                                      <p:cBhvr>
                                        <p:cTn id="58" dur="2000"/>
                                        <p:tgtEl>
                                          <p:spTgt spid="8"/>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circle(in)">
                                      <p:cBhvr>
                                        <p:cTn id="61" dur="2000"/>
                                        <p:tgtEl>
                                          <p:spTgt spid="11"/>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circle(in)">
                                      <p:cBhvr>
                                        <p:cTn id="64" dur="2000"/>
                                        <p:tgtEl>
                                          <p:spTgt spid="7"/>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2000"/>
                                        <p:tgtEl>
                                          <p:spTgt spid="10"/>
                                        </p:tgtEl>
                                      </p:cBhvr>
                                    </p:animEffect>
                                  </p:childTnLst>
                                </p:cTn>
                              </p:par>
                              <p:par>
                                <p:cTn id="68" presetID="6" presetClass="entr" presetSubtype="16"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circle(in)">
                                      <p:cBhvr>
                                        <p:cTn id="70" dur="2000"/>
                                        <p:tgtEl>
                                          <p:spTgt spid="59"/>
                                        </p:tgtEl>
                                      </p:cBhvr>
                                    </p:animEffect>
                                  </p:childTnLst>
                                </p:cTn>
                              </p:par>
                              <p:par>
                                <p:cTn id="71" presetID="6" presetClass="entr" presetSubtype="16"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circle(in)">
                                      <p:cBhvr>
                                        <p:cTn id="73" dur="2000"/>
                                        <p:tgtEl>
                                          <p:spTgt spid="54"/>
                                        </p:tgtEl>
                                      </p:cBhvr>
                                    </p:animEffect>
                                  </p:childTnLst>
                                </p:cTn>
                              </p:par>
                              <p:par>
                                <p:cTn id="74" presetID="6"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circle(in)">
                                      <p:cBhvr>
                                        <p:cTn id="76" dur="2000"/>
                                        <p:tgtEl>
                                          <p:spTgt spid="62"/>
                                        </p:tgtEl>
                                      </p:cBhvr>
                                    </p:animEffect>
                                  </p:childTnLst>
                                </p:cTn>
                              </p:par>
                              <p:par>
                                <p:cTn id="77" presetID="6" presetClass="entr" presetSubtype="16"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circle(in)">
                                      <p:cBhvr>
                                        <p:cTn id="79" dur="2000"/>
                                        <p:tgtEl>
                                          <p:spTgt spid="61"/>
                                        </p:tgtEl>
                                      </p:cBhvr>
                                    </p:animEffect>
                                  </p:childTnLst>
                                </p:cTn>
                              </p:par>
                              <p:par>
                                <p:cTn id="80" presetID="6" presetClass="entr" presetSubtype="16"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circle(in)">
                                      <p:cBhvr>
                                        <p:cTn id="82" dur="2000"/>
                                        <p:tgtEl>
                                          <p:spTgt spid="49"/>
                                        </p:tgtEl>
                                      </p:cBhvr>
                                    </p:animEffect>
                                  </p:childTnLst>
                                </p:cTn>
                              </p:par>
                              <p:par>
                                <p:cTn id="83" presetID="6" presetClass="entr" presetSubtype="16"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circle(in)">
                                      <p:cBhvr>
                                        <p:cTn id="85" dur="2000"/>
                                        <p:tgtEl>
                                          <p:spTgt spid="63"/>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circle(in)">
                                      <p:cBhvr>
                                        <p:cTn id="88" dur="2000"/>
                                        <p:tgtEl>
                                          <p:spTgt spid="18"/>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circle(in)">
                                      <p:cBhvr>
                                        <p:cTn id="91" dur="2000"/>
                                        <p:tgtEl>
                                          <p:spTgt spid="17"/>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circle(in)">
                                      <p:cBhvr>
                                        <p:cTn id="94" dur="2000"/>
                                        <p:tgtEl>
                                          <p:spTgt spid="16"/>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circle(in)">
                                      <p:cBhvr>
                                        <p:cTn id="97" dur="2000"/>
                                        <p:tgtEl>
                                          <p:spTgt spid="15"/>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circle(in)">
                                      <p:cBhvr>
                                        <p:cTn id="100" dur="2000"/>
                                        <p:tgtEl>
                                          <p:spTgt spid="14"/>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circle(in)">
                                      <p:cBhvr>
                                        <p:cTn id="103" dur="2000"/>
                                        <p:tgtEl>
                                          <p:spTgt spid="19"/>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circle(in)">
                                      <p:cBhvr>
                                        <p:cTn id="106" dur="2000"/>
                                        <p:tgtEl>
                                          <p:spTgt spid="20"/>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circle(in)">
                                      <p:cBhvr>
                                        <p:cTn id="109" dur="2000"/>
                                        <p:tgtEl>
                                          <p:spTgt spid="21"/>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circle(in)">
                                      <p:cBhvr>
                                        <p:cTn id="112" dur="2000"/>
                                        <p:tgtEl>
                                          <p:spTgt spid="22"/>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circle(in)">
                                      <p:cBhvr>
                                        <p:cTn id="115" dur="2000"/>
                                        <p:tgtEl>
                                          <p:spTgt spid="23"/>
                                        </p:tgtEl>
                                      </p:cBhvr>
                                    </p:animEffect>
                                  </p:childTnLst>
                                </p:cTn>
                              </p:par>
                              <p:par>
                                <p:cTn id="116" presetID="6" presetClass="entr" presetSubtype="16" fill="hold"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circle(in)">
                                      <p:cBhvr>
                                        <p:cTn id="11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948264" y="260648"/>
            <a:ext cx="1994564" cy="719029"/>
          </a:xfrm>
          <a:prstGeom prst="round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ar-DZ" sz="3200" b="1" dirty="0" smtClean="0">
                <a:solidFill>
                  <a:prstClr val="black"/>
                </a:solidFill>
                <a:cs typeface="Traditional Arabic" pitchFamily="2" charset="-78"/>
              </a:rPr>
              <a:t>المرحلة الأولى</a:t>
            </a:r>
            <a:endParaRPr lang="ar-DZ" sz="3200" b="1" dirty="0">
              <a:solidFill>
                <a:prstClr val="black"/>
              </a:solidFill>
              <a:cs typeface="Traditional Arabic" pitchFamily="2" charset="-78"/>
            </a:endParaRPr>
          </a:p>
        </p:txBody>
      </p:sp>
      <p:sp>
        <p:nvSpPr>
          <p:cNvPr id="4" name="Rectangle à coins arrondis 3"/>
          <p:cNvSpPr/>
          <p:nvPr/>
        </p:nvSpPr>
        <p:spPr>
          <a:xfrm>
            <a:off x="6650056" y="1937333"/>
            <a:ext cx="2242423" cy="720080"/>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r>
              <a:rPr lang="ar-DZ" sz="2500" b="1" dirty="0" smtClean="0">
                <a:solidFill>
                  <a:schemeClr val="bg1"/>
                </a:solidFill>
                <a:latin typeface="Traditional Arabic"/>
                <a:ea typeface="Times New Roman"/>
                <a:cs typeface="Traditional Arabic" pitchFamily="2" charset="-78"/>
              </a:rPr>
              <a:t>1 ـ </a:t>
            </a:r>
            <a:r>
              <a:rPr lang="ar-SA" sz="2500" b="1" dirty="0" smtClean="0">
                <a:solidFill>
                  <a:schemeClr val="bg1"/>
                </a:solidFill>
                <a:latin typeface="Traditional Arabic"/>
                <a:ea typeface="Times New Roman"/>
                <a:cs typeface="Traditional Arabic" pitchFamily="2" charset="-78"/>
              </a:rPr>
              <a:t>ا</a:t>
            </a:r>
            <a:r>
              <a:rPr lang="ar-DZ" sz="2500" b="1" dirty="0" err="1" smtClean="0">
                <a:solidFill>
                  <a:schemeClr val="bg1"/>
                </a:solidFill>
                <a:latin typeface="Traditional Arabic"/>
                <a:ea typeface="Times New Roman"/>
                <a:cs typeface="Traditional Arabic" pitchFamily="2" charset="-78"/>
              </a:rPr>
              <a:t>ختيار</a:t>
            </a:r>
            <a:r>
              <a:rPr lang="ar-DZ" sz="2500" b="1" dirty="0" smtClean="0">
                <a:solidFill>
                  <a:schemeClr val="bg1"/>
                </a:solidFill>
                <a:latin typeface="Traditional Arabic"/>
                <a:ea typeface="Times New Roman"/>
                <a:cs typeface="Traditional Arabic" pitchFamily="2" charset="-78"/>
              </a:rPr>
              <a:t> المخطوط</a:t>
            </a:r>
            <a:r>
              <a:rPr lang="ar-SA" sz="2500" b="1" dirty="0" smtClean="0">
                <a:solidFill>
                  <a:schemeClr val="tx1"/>
                </a:solidFill>
                <a:latin typeface="Traditional Arabic"/>
                <a:ea typeface="Times New Roman"/>
                <a:cs typeface="Traditional Arabic" pitchFamily="2" charset="-78"/>
              </a:rPr>
              <a:t> </a:t>
            </a:r>
            <a:endParaRPr lang="ar-SA" sz="2500" b="1" dirty="0" smtClean="0">
              <a:solidFill>
                <a:schemeClr val="tx1"/>
              </a:solidFill>
              <a:latin typeface="Traditional Arabic"/>
              <a:ea typeface="Times New Roman"/>
              <a:cs typeface="Traditional Arabic" pitchFamily="2" charset="-78"/>
            </a:endParaRPr>
          </a:p>
        </p:txBody>
      </p:sp>
      <p:cxnSp>
        <p:nvCxnSpPr>
          <p:cNvPr id="12" name="Connecteur droit 11"/>
          <p:cNvCxnSpPr/>
          <p:nvPr/>
        </p:nvCxnSpPr>
        <p:spPr>
          <a:xfrm>
            <a:off x="6588224" y="872716"/>
            <a:ext cx="0" cy="2849315"/>
          </a:xfrm>
          <a:prstGeom prst="line">
            <a:avLst/>
          </a:prstGeom>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flipH="1">
            <a:off x="6156176" y="872716"/>
            <a:ext cx="43204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flipH="1">
            <a:off x="6145923" y="3722029"/>
            <a:ext cx="43204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a:stCxn id="4" idx="1"/>
          </p:cNvCxnSpPr>
          <p:nvPr/>
        </p:nvCxnSpPr>
        <p:spPr>
          <a:xfrm flipH="1">
            <a:off x="6156176" y="2297373"/>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Rectangle à coins arrondis 36"/>
          <p:cNvSpPr/>
          <p:nvPr/>
        </p:nvSpPr>
        <p:spPr>
          <a:xfrm>
            <a:off x="251520" y="404664"/>
            <a:ext cx="5904656" cy="936104"/>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DZ" sz="2500" b="1" dirty="0">
                <a:solidFill>
                  <a:srgbClr val="000000"/>
                </a:solidFill>
                <a:latin typeface="Times New Roman"/>
                <a:ea typeface="Times New Roman"/>
                <a:cs typeface="Traditional Arabic"/>
              </a:rPr>
              <a:t>أن يتأكد أن للكتاب نسخاً أو نسخة على الأقل مخطوطة متوافرة يسهل الحصول عليها</a:t>
            </a:r>
            <a:endParaRPr lang="en-US" sz="2500" b="1" dirty="0">
              <a:effectLst/>
              <a:latin typeface="Calibri"/>
              <a:ea typeface="Calibri"/>
              <a:cs typeface="Traditional Arabic" pitchFamily="2" charset="-78"/>
            </a:endParaRPr>
          </a:p>
        </p:txBody>
      </p:sp>
      <p:sp>
        <p:nvSpPr>
          <p:cNvPr id="38" name="Rectangle à coins arrondis 37"/>
          <p:cNvSpPr/>
          <p:nvPr/>
        </p:nvSpPr>
        <p:spPr>
          <a:xfrm>
            <a:off x="251520" y="1484784"/>
            <a:ext cx="5894403" cy="1512166"/>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DZ" sz="2800" b="1" dirty="0">
                <a:solidFill>
                  <a:srgbClr val="000000"/>
                </a:solidFill>
                <a:latin typeface="Times New Roman"/>
                <a:ea typeface="Times New Roman"/>
                <a:cs typeface="Traditional Arabic"/>
              </a:rPr>
              <a:t>التثبت من أن المخطوط لم يسبق نشره، وإذا كان قد نُشر، فمن الضّروري أن يتفحّص هذه الطبعة أو الطبعات ويتيقّن من أنها طبعات رديئة</a:t>
            </a:r>
            <a:endParaRPr lang="en-US" sz="2700" b="1" dirty="0">
              <a:effectLst/>
              <a:latin typeface="Calibri"/>
              <a:ea typeface="Calibri"/>
              <a:cs typeface="Traditional Arabic" pitchFamily="2" charset="-78"/>
            </a:endParaRPr>
          </a:p>
        </p:txBody>
      </p:sp>
      <p:sp>
        <p:nvSpPr>
          <p:cNvPr id="21" name="Rectangle à coins arrondis 20"/>
          <p:cNvSpPr/>
          <p:nvPr/>
        </p:nvSpPr>
        <p:spPr>
          <a:xfrm>
            <a:off x="251519" y="3109961"/>
            <a:ext cx="5894403" cy="1224136"/>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DZ" sz="2800" b="1" dirty="0">
                <a:solidFill>
                  <a:srgbClr val="000000"/>
                </a:solidFill>
                <a:latin typeface="Times New Roman"/>
                <a:ea typeface="Times New Roman"/>
                <a:cs typeface="Traditional Arabic"/>
              </a:rPr>
              <a:t>فحص المراجع المتخصصة والفهارس العامة لدور الكتب والمجموعات الخاصة التي تتوفر عنها معلومات المخطوط</a:t>
            </a:r>
            <a:endParaRPr lang="en-US" sz="2700" b="1" dirty="0">
              <a:effectLst/>
              <a:latin typeface="Calibri"/>
              <a:ea typeface="Calibri"/>
              <a:cs typeface="Traditional Arabic" pitchFamily="2" charset="-78"/>
            </a:endParaRPr>
          </a:p>
        </p:txBody>
      </p:sp>
      <p:sp>
        <p:nvSpPr>
          <p:cNvPr id="23" name="Rectangle à coins arrondis 22"/>
          <p:cNvSpPr/>
          <p:nvPr/>
        </p:nvSpPr>
        <p:spPr>
          <a:xfrm>
            <a:off x="6596228" y="5229200"/>
            <a:ext cx="2242423" cy="720080"/>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r>
              <a:rPr lang="ar-DZ" sz="2500" b="1" dirty="0" smtClean="0">
                <a:solidFill>
                  <a:schemeClr val="bg1"/>
                </a:solidFill>
                <a:latin typeface="Traditional Arabic"/>
                <a:ea typeface="Times New Roman"/>
                <a:cs typeface="Traditional Arabic" pitchFamily="2" charset="-78"/>
              </a:rPr>
              <a:t>2 ـ جمع النسخ</a:t>
            </a:r>
            <a:endParaRPr lang="ar-SA" sz="2500" b="1" dirty="0" smtClean="0">
              <a:solidFill>
                <a:schemeClr val="tx1"/>
              </a:solidFill>
              <a:latin typeface="Traditional Arabic"/>
              <a:ea typeface="Times New Roman"/>
              <a:cs typeface="Traditional Arabic" pitchFamily="2" charset="-78"/>
            </a:endParaRPr>
          </a:p>
        </p:txBody>
      </p:sp>
      <p:sp>
        <p:nvSpPr>
          <p:cNvPr id="25" name="Rectangle à coins arrondis 24"/>
          <p:cNvSpPr/>
          <p:nvPr/>
        </p:nvSpPr>
        <p:spPr>
          <a:xfrm>
            <a:off x="261773" y="4437112"/>
            <a:ext cx="5894403" cy="2232248"/>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DZ" sz="2500" b="1" dirty="0">
                <a:solidFill>
                  <a:srgbClr val="000000"/>
                </a:solidFill>
                <a:latin typeface="Times New Roman"/>
                <a:ea typeface="Times New Roman"/>
                <a:cs typeface="Traditional Arabic"/>
              </a:rPr>
              <a:t>يقوم الباحث بعملية جمع النسخ بزيارة أماكن تواجدها، وإذا لم يستطع فيجب عليه الاطلاع على فهارس المخطوطات ثم يسعى للحصول عليها والاستعانة بذوي </a:t>
            </a:r>
            <a:r>
              <a:rPr lang="ar-DZ" sz="2500" b="1" dirty="0" err="1">
                <a:solidFill>
                  <a:srgbClr val="000000"/>
                </a:solidFill>
                <a:latin typeface="Times New Roman"/>
                <a:ea typeface="Times New Roman"/>
                <a:cs typeface="Traditional Arabic"/>
              </a:rPr>
              <a:t>الإختصاص</a:t>
            </a:r>
            <a:r>
              <a:rPr lang="ar-DZ" sz="2500" b="1" dirty="0">
                <a:solidFill>
                  <a:srgbClr val="000000"/>
                </a:solidFill>
                <a:latin typeface="Times New Roman"/>
                <a:ea typeface="Times New Roman"/>
                <a:cs typeface="Traditional Arabic"/>
              </a:rPr>
              <a:t>، وقد يتطلب الأمر الحصول على موافقة أو تصريح من الجهات المسؤولة لتسهيل الأمر، خاصة في حالة وجود النسخ بمكتبات الدول الأجنبية</a:t>
            </a:r>
            <a:endParaRPr lang="en-US" sz="2500" b="1" dirty="0">
              <a:effectLst/>
              <a:latin typeface="Calibri"/>
              <a:ea typeface="Calibri"/>
              <a:cs typeface="Traditional Arabic" pitchFamily="2" charset="-78"/>
            </a:endParaRPr>
          </a:p>
        </p:txBody>
      </p:sp>
      <p:cxnSp>
        <p:nvCxnSpPr>
          <p:cNvPr id="26" name="Connecteur droit avec flèche 25"/>
          <p:cNvCxnSpPr/>
          <p:nvPr/>
        </p:nvCxnSpPr>
        <p:spPr>
          <a:xfrm flipH="1">
            <a:off x="6125597" y="5589240"/>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8205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edge">
                                      <p:cBhvr>
                                        <p:cTn id="10" dur="2000"/>
                                        <p:tgtEl>
                                          <p:spTgt spid="3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edge">
                                      <p:cBhvr>
                                        <p:cTn id="13" dur="2000"/>
                                        <p:tgtEl>
                                          <p:spTgt spid="38"/>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par>
                                <p:cTn id="17" presetID="2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2000"/>
                                        <p:tgtEl>
                                          <p:spTgt spid="17"/>
                                        </p:tgtEl>
                                      </p:cBhvr>
                                    </p:animEffect>
                                  </p:childTnLst>
                                </p:cTn>
                              </p:par>
                              <p:par>
                                <p:cTn id="20" presetID="2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par>
                                <p:cTn id="23" presetID="2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edge">
                                      <p:cBhvr>
                                        <p:cTn id="25" dur="2000"/>
                                        <p:tgtEl>
                                          <p:spTgt spid="16"/>
                                        </p:tgtEl>
                                      </p:cBhvr>
                                    </p:animEffect>
                                  </p:childTnLst>
                                </p:cTn>
                              </p:par>
                              <p:par>
                                <p:cTn id="26" presetID="2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edge">
                                      <p:cBhvr>
                                        <p:cTn id="28" dur="2000"/>
                                        <p:tgtEl>
                                          <p:spTgt spid="14"/>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edge">
                                      <p:cBhvr>
                                        <p:cTn id="31" dur="2000"/>
                                        <p:tgtEl>
                                          <p:spTgt spid="21"/>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edge">
                                      <p:cBhvr>
                                        <p:cTn id="34" dur="2000"/>
                                        <p:tgtEl>
                                          <p:spTgt spid="23"/>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edge">
                                      <p:cBhvr>
                                        <p:cTn id="37" dur="2000"/>
                                        <p:tgtEl>
                                          <p:spTgt spid="25"/>
                                        </p:tgtEl>
                                      </p:cBhvr>
                                    </p:animEffect>
                                  </p:childTnLst>
                                </p:cTn>
                              </p:par>
                              <p:par>
                                <p:cTn id="38" presetID="2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edge">
                                      <p:cBhvr>
                                        <p:cTn id="4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7" grpId="0" animBg="1"/>
      <p:bldP spid="38"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6631351" y="2492896"/>
            <a:ext cx="2117113"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3 ـ وصف النسخ</a:t>
            </a:r>
          </a:p>
          <a:p>
            <a:pPr lvl="0" algn="ctr">
              <a:lnSpc>
                <a:spcPct val="115000"/>
              </a:lnSpc>
            </a:pPr>
            <a:r>
              <a:rPr lang="ar-DZ" sz="2800" b="1" dirty="0">
                <a:solidFill>
                  <a:srgbClr val="000000"/>
                </a:solidFill>
                <a:latin typeface="Times New Roman"/>
                <a:ea typeface="Times New Roman"/>
                <a:cs typeface="Traditional Arabic"/>
              </a:rPr>
              <a:t>( تطبيقي )</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sp>
        <p:nvSpPr>
          <p:cNvPr id="10" name="Rectangle à coins arrondis 9"/>
          <p:cNvSpPr/>
          <p:nvPr/>
        </p:nvSpPr>
        <p:spPr>
          <a:xfrm>
            <a:off x="285022" y="404664"/>
            <a:ext cx="5894403" cy="6120680"/>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DZ" sz="2800" b="1" dirty="0">
                <a:solidFill>
                  <a:srgbClr val="000000"/>
                </a:solidFill>
                <a:latin typeface="Times New Roman"/>
                <a:ea typeface="Times New Roman"/>
                <a:cs typeface="Traditional Arabic"/>
              </a:rPr>
              <a:t>تقوم هذه المرحلة على وصف النسخ من حيث: </a:t>
            </a:r>
            <a:endParaRPr lang="ar-DZ" sz="2800" b="1" dirty="0" smtClean="0">
              <a:solidFill>
                <a:srgbClr val="000000"/>
              </a:solidFill>
              <a:latin typeface="Times New Roman"/>
              <a:ea typeface="Times New Roman"/>
              <a:cs typeface="Traditional Arabic"/>
            </a:endParaRPr>
          </a:p>
          <a:p>
            <a:pPr>
              <a:lnSpc>
                <a:spcPct val="115000"/>
              </a:lnSpc>
            </a:pPr>
            <a:r>
              <a:rPr lang="ar-DZ" sz="2800" b="1" dirty="0" smtClean="0">
                <a:solidFill>
                  <a:srgbClr val="000000"/>
                </a:solidFill>
                <a:latin typeface="Times New Roman"/>
                <a:ea typeface="Times New Roman"/>
                <a:cs typeface="Traditional Arabic"/>
              </a:rPr>
              <a:t>ـ عنوان المخطوط </a:t>
            </a:r>
          </a:p>
          <a:p>
            <a:pPr>
              <a:lnSpc>
                <a:spcPct val="115000"/>
              </a:lnSpc>
            </a:pPr>
            <a:r>
              <a:rPr lang="ar-DZ" sz="2800" b="1" dirty="0" smtClean="0">
                <a:solidFill>
                  <a:srgbClr val="000000"/>
                </a:solidFill>
                <a:latin typeface="Times New Roman"/>
                <a:ea typeface="Times New Roman"/>
                <a:cs typeface="Traditional Arabic"/>
              </a:rPr>
              <a:t>ـ مؤلف المخطوط </a:t>
            </a:r>
          </a:p>
          <a:p>
            <a:pPr>
              <a:lnSpc>
                <a:spcPct val="115000"/>
              </a:lnSpc>
            </a:pPr>
            <a:r>
              <a:rPr lang="ar-DZ" sz="2800" b="1" dirty="0" smtClean="0">
                <a:solidFill>
                  <a:srgbClr val="000000"/>
                </a:solidFill>
                <a:latin typeface="Times New Roman"/>
                <a:ea typeface="Times New Roman"/>
                <a:cs typeface="Traditional Arabic"/>
              </a:rPr>
              <a:t>ـ ناسخ المخطوط </a:t>
            </a:r>
          </a:p>
          <a:p>
            <a:pPr>
              <a:lnSpc>
                <a:spcPct val="115000"/>
              </a:lnSpc>
            </a:pPr>
            <a:r>
              <a:rPr lang="ar-DZ" sz="2800" b="1" dirty="0" smtClean="0">
                <a:solidFill>
                  <a:srgbClr val="000000"/>
                </a:solidFill>
                <a:latin typeface="Times New Roman"/>
                <a:ea typeface="Times New Roman"/>
                <a:cs typeface="Traditional Arabic"/>
              </a:rPr>
              <a:t>ـ تاريخ </a:t>
            </a:r>
            <a:r>
              <a:rPr lang="ar-DZ" sz="2800" b="1" dirty="0">
                <a:solidFill>
                  <a:srgbClr val="000000"/>
                </a:solidFill>
                <a:latin typeface="Times New Roman"/>
                <a:ea typeface="Times New Roman"/>
                <a:cs typeface="Traditional Arabic"/>
              </a:rPr>
              <a:t>نسخ </a:t>
            </a:r>
            <a:r>
              <a:rPr lang="ar-DZ" sz="2800" b="1" dirty="0" smtClean="0">
                <a:solidFill>
                  <a:srgbClr val="000000"/>
                </a:solidFill>
                <a:latin typeface="Times New Roman"/>
                <a:ea typeface="Times New Roman"/>
                <a:cs typeface="Traditional Arabic"/>
              </a:rPr>
              <a:t>المخطوط </a:t>
            </a:r>
          </a:p>
          <a:p>
            <a:pPr>
              <a:lnSpc>
                <a:spcPct val="115000"/>
              </a:lnSpc>
            </a:pPr>
            <a:r>
              <a:rPr lang="ar-DZ" sz="2800" b="1" dirty="0" smtClean="0">
                <a:solidFill>
                  <a:srgbClr val="000000"/>
                </a:solidFill>
                <a:latin typeface="Times New Roman"/>
                <a:ea typeface="Times New Roman"/>
                <a:cs typeface="Traditional Arabic"/>
              </a:rPr>
              <a:t>ـ المقياس </a:t>
            </a:r>
          </a:p>
          <a:p>
            <a:pPr>
              <a:lnSpc>
                <a:spcPct val="115000"/>
              </a:lnSpc>
            </a:pPr>
            <a:r>
              <a:rPr lang="ar-DZ" sz="2800" b="1" dirty="0" smtClean="0">
                <a:solidFill>
                  <a:srgbClr val="000000"/>
                </a:solidFill>
                <a:latin typeface="Times New Roman"/>
                <a:ea typeface="Times New Roman"/>
                <a:cs typeface="Traditional Arabic"/>
              </a:rPr>
              <a:t>ـ  المسطرة </a:t>
            </a:r>
          </a:p>
          <a:p>
            <a:pPr>
              <a:lnSpc>
                <a:spcPct val="115000"/>
              </a:lnSpc>
            </a:pPr>
            <a:r>
              <a:rPr lang="ar-DZ" sz="2800" b="1" dirty="0" smtClean="0">
                <a:solidFill>
                  <a:srgbClr val="000000"/>
                </a:solidFill>
                <a:latin typeface="Times New Roman"/>
                <a:ea typeface="Times New Roman"/>
                <a:cs typeface="Traditional Arabic"/>
              </a:rPr>
              <a:t>ـ نوع الخط </a:t>
            </a:r>
          </a:p>
          <a:p>
            <a:pPr>
              <a:lnSpc>
                <a:spcPct val="115000"/>
              </a:lnSpc>
            </a:pPr>
            <a:r>
              <a:rPr lang="ar-DZ" sz="2800" b="1" dirty="0" smtClean="0">
                <a:solidFill>
                  <a:srgbClr val="000000"/>
                </a:solidFill>
                <a:latin typeface="Times New Roman"/>
                <a:ea typeface="Times New Roman"/>
                <a:cs typeface="Traditional Arabic"/>
              </a:rPr>
              <a:t>ـ مكان المخطوط </a:t>
            </a:r>
          </a:p>
          <a:p>
            <a:pPr>
              <a:lnSpc>
                <a:spcPct val="115000"/>
              </a:lnSpc>
            </a:pPr>
            <a:r>
              <a:rPr lang="ar-DZ" sz="2800" b="1" dirty="0" smtClean="0">
                <a:solidFill>
                  <a:srgbClr val="000000"/>
                </a:solidFill>
                <a:latin typeface="Times New Roman"/>
                <a:ea typeface="Times New Roman"/>
                <a:cs typeface="Traditional Arabic"/>
              </a:rPr>
              <a:t>ـ بداية المخطوط </a:t>
            </a:r>
          </a:p>
          <a:p>
            <a:pPr>
              <a:lnSpc>
                <a:spcPct val="115000"/>
              </a:lnSpc>
            </a:pPr>
            <a:r>
              <a:rPr lang="ar-DZ" sz="2800" b="1" dirty="0" smtClean="0">
                <a:solidFill>
                  <a:srgbClr val="000000"/>
                </a:solidFill>
                <a:latin typeface="Times New Roman"/>
                <a:ea typeface="Times New Roman"/>
                <a:cs typeface="Traditional Arabic"/>
              </a:rPr>
              <a:t>ـ نهاية المخطوط </a:t>
            </a:r>
          </a:p>
          <a:p>
            <a:pPr>
              <a:lnSpc>
                <a:spcPct val="115000"/>
              </a:lnSpc>
            </a:pPr>
            <a:r>
              <a:rPr lang="ar-DZ" sz="2800" b="1" dirty="0" smtClean="0">
                <a:solidFill>
                  <a:srgbClr val="000000"/>
                </a:solidFill>
                <a:latin typeface="Times New Roman"/>
                <a:ea typeface="Times New Roman"/>
                <a:cs typeface="Traditional Arabic"/>
              </a:rPr>
              <a:t>ـ بعض الملاحظات</a:t>
            </a:r>
            <a:endParaRPr lang="en-US" sz="2500" b="1" dirty="0">
              <a:effectLst/>
              <a:latin typeface="Calibri"/>
              <a:ea typeface="Calibri"/>
              <a:cs typeface="Traditional Arabic" pitchFamily="2" charset="-78"/>
            </a:endParaRPr>
          </a:p>
        </p:txBody>
      </p:sp>
      <p:cxnSp>
        <p:nvCxnSpPr>
          <p:cNvPr id="11" name="Connecteur droit avec flèche 10"/>
          <p:cNvCxnSpPr/>
          <p:nvPr/>
        </p:nvCxnSpPr>
        <p:spPr>
          <a:xfrm flipH="1">
            <a:off x="614884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143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85022" y="404664"/>
            <a:ext cx="5894403" cy="6120680"/>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lnSpc>
                <a:spcPct val="115000"/>
              </a:lnSpc>
            </a:pPr>
            <a:r>
              <a:rPr lang="ar-DZ" sz="2500" b="1" dirty="0" smtClean="0">
                <a:solidFill>
                  <a:srgbClr val="000000"/>
                </a:solidFill>
                <a:latin typeface="Times New Roman"/>
                <a:ea typeface="Times New Roman"/>
                <a:cs typeface="Traditional Arabic"/>
              </a:rPr>
              <a:t>1 ـ تصنيف لجنة بغداد: </a:t>
            </a:r>
          </a:p>
          <a:p>
            <a:pPr>
              <a:lnSpc>
                <a:spcPct val="115000"/>
              </a:lnSpc>
            </a:pPr>
            <a:r>
              <a:rPr lang="ar-DZ" sz="2500" b="1" dirty="0" smtClean="0">
                <a:solidFill>
                  <a:srgbClr val="000000"/>
                </a:solidFill>
                <a:latin typeface="Times New Roman"/>
                <a:ea typeface="Times New Roman"/>
                <a:cs typeface="Traditional Arabic"/>
              </a:rPr>
              <a:t>ـ نسخة المؤلف</a:t>
            </a:r>
          </a:p>
          <a:p>
            <a:pPr>
              <a:lnSpc>
                <a:spcPct val="115000"/>
              </a:lnSpc>
            </a:pPr>
            <a:r>
              <a:rPr lang="ar-DZ" sz="2500" b="1" dirty="0" smtClean="0">
                <a:solidFill>
                  <a:srgbClr val="000000"/>
                </a:solidFill>
                <a:latin typeface="Times New Roman"/>
                <a:ea typeface="Times New Roman"/>
                <a:cs typeface="Traditional Arabic"/>
              </a:rPr>
              <a:t>ـ النسخة المنقولة عنها وعورضت بها، ثم فرعها وفرع فروعها</a:t>
            </a:r>
          </a:p>
          <a:p>
            <a:pPr>
              <a:lnSpc>
                <a:spcPct val="115000"/>
              </a:lnSpc>
            </a:pPr>
            <a:r>
              <a:rPr lang="ar-DZ" sz="2500" b="1" dirty="0" smtClean="0">
                <a:solidFill>
                  <a:srgbClr val="000000"/>
                </a:solidFill>
                <a:latin typeface="Times New Roman"/>
                <a:ea typeface="Times New Roman"/>
                <a:cs typeface="Traditional Arabic"/>
              </a:rPr>
              <a:t>ـ إذا اجتمعت نسخ مجهولات سلسلة النسب، كان ترتيبها محتاجًا إلى صدق المحقق، والمبدأ العام أن تقدم النسخة ذات التاريخ الأقدم، ثم التي عليها خطوط العلماء </a:t>
            </a:r>
          </a:p>
          <a:p>
            <a:pPr algn="ctr">
              <a:lnSpc>
                <a:spcPct val="115000"/>
              </a:lnSpc>
            </a:pPr>
            <a:r>
              <a:rPr lang="ar-DZ" sz="2500" b="1" dirty="0" smtClean="0">
                <a:solidFill>
                  <a:srgbClr val="000000"/>
                </a:solidFill>
                <a:latin typeface="Times New Roman"/>
                <a:ea typeface="Times New Roman"/>
                <a:cs typeface="Traditional Arabic"/>
              </a:rPr>
              <a:t>2 ـ تصنيف </a:t>
            </a:r>
            <a:r>
              <a:rPr lang="ar-DZ" sz="2500" b="1" dirty="0" err="1" smtClean="0">
                <a:solidFill>
                  <a:srgbClr val="000000"/>
                </a:solidFill>
                <a:latin typeface="Times New Roman"/>
                <a:ea typeface="Times New Roman"/>
                <a:cs typeface="Traditional Arabic"/>
              </a:rPr>
              <a:t>برجستراسر</a:t>
            </a:r>
            <a:r>
              <a:rPr lang="ar-DZ" sz="2500" b="1" dirty="0" smtClean="0">
                <a:solidFill>
                  <a:srgbClr val="000000"/>
                </a:solidFill>
                <a:latin typeface="Times New Roman"/>
                <a:ea typeface="Times New Roman"/>
                <a:cs typeface="Traditional Arabic"/>
              </a:rPr>
              <a:t>:</a:t>
            </a:r>
          </a:p>
          <a:p>
            <a:pPr>
              <a:lnSpc>
                <a:spcPct val="115000"/>
              </a:lnSpc>
            </a:pPr>
            <a:r>
              <a:rPr lang="ar-DZ" sz="2500" b="1" dirty="0" smtClean="0">
                <a:solidFill>
                  <a:srgbClr val="000000"/>
                </a:solidFill>
                <a:latin typeface="Times New Roman"/>
                <a:ea typeface="Times New Roman"/>
                <a:cs typeface="Traditional Arabic"/>
              </a:rPr>
              <a:t>ـ النسخ الكاملة أفضل من الناقصة</a:t>
            </a:r>
          </a:p>
          <a:p>
            <a:pPr>
              <a:lnSpc>
                <a:spcPct val="115000"/>
              </a:lnSpc>
            </a:pPr>
            <a:r>
              <a:rPr lang="ar-DZ" sz="2500" b="1" dirty="0" smtClean="0">
                <a:solidFill>
                  <a:srgbClr val="000000"/>
                </a:solidFill>
                <a:latin typeface="Times New Roman"/>
                <a:ea typeface="Times New Roman"/>
                <a:cs typeface="Traditional Arabic"/>
              </a:rPr>
              <a:t>ـ الواضحة أحسن من غير الواضحة </a:t>
            </a:r>
          </a:p>
          <a:p>
            <a:pPr>
              <a:lnSpc>
                <a:spcPct val="115000"/>
              </a:lnSpc>
            </a:pPr>
            <a:r>
              <a:rPr lang="ar-DZ" sz="2500" b="1" dirty="0" smtClean="0">
                <a:solidFill>
                  <a:srgbClr val="000000"/>
                </a:solidFill>
                <a:latin typeface="Times New Roman"/>
                <a:ea typeface="Times New Roman"/>
                <a:cs typeface="Traditional Arabic"/>
              </a:rPr>
              <a:t>ـ  القديمة أحسن من الحديثة</a:t>
            </a:r>
          </a:p>
          <a:p>
            <a:pPr>
              <a:lnSpc>
                <a:spcPct val="115000"/>
              </a:lnSpc>
            </a:pPr>
            <a:r>
              <a:rPr lang="ar-DZ" sz="2500" b="1" dirty="0" smtClean="0">
                <a:solidFill>
                  <a:srgbClr val="000000"/>
                </a:solidFill>
                <a:latin typeface="Times New Roman"/>
                <a:ea typeface="Times New Roman"/>
                <a:cs typeface="Traditional Arabic"/>
              </a:rPr>
              <a:t>ـ التي قوبلت بغيرها أفضل من التي لم تقابل</a:t>
            </a:r>
          </a:p>
        </p:txBody>
      </p:sp>
      <p:sp>
        <p:nvSpPr>
          <p:cNvPr id="5" name="Rectangle à coins arrondis 4"/>
          <p:cNvSpPr/>
          <p:nvPr/>
        </p:nvSpPr>
        <p:spPr>
          <a:xfrm>
            <a:off x="6631351" y="2492896"/>
            <a:ext cx="2117113" cy="1584176"/>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1" anchor="ctr"/>
          <a:lstStyle/>
          <a:p>
            <a:pPr lvl="0" algn="ctr"/>
            <a:endParaRPr lang="ar-DZ" sz="2500" b="1" dirty="0" smtClean="0">
              <a:solidFill>
                <a:schemeClr val="bg1"/>
              </a:solidFill>
              <a:latin typeface="Traditional Arabic"/>
              <a:ea typeface="Times New Roman"/>
              <a:cs typeface="Traditional Arabic" pitchFamily="2" charset="-78"/>
            </a:endParaRPr>
          </a:p>
          <a:p>
            <a:pPr lvl="0" algn="ctr"/>
            <a:r>
              <a:rPr lang="ar-DZ" sz="2500" b="1" dirty="0" smtClean="0">
                <a:solidFill>
                  <a:schemeClr val="bg1"/>
                </a:solidFill>
                <a:latin typeface="Traditional Arabic"/>
                <a:ea typeface="Times New Roman"/>
                <a:cs typeface="Traditional Arabic" pitchFamily="2" charset="-78"/>
              </a:rPr>
              <a:t>4 ـ تصنيف النسخ</a:t>
            </a:r>
            <a:endParaRPr lang="en-US" sz="2500" b="1" dirty="0">
              <a:solidFill>
                <a:prstClr val="black"/>
              </a:solidFill>
              <a:latin typeface="Calibri"/>
              <a:ea typeface="Calibri"/>
              <a:cs typeface="Traditional Arabic" pitchFamily="2" charset="-78"/>
            </a:endParaRPr>
          </a:p>
          <a:p>
            <a:pPr lvl="0" algn="ctr"/>
            <a:endParaRPr lang="ar-SA" sz="2500" b="1" dirty="0" smtClean="0">
              <a:solidFill>
                <a:schemeClr val="tx1"/>
              </a:solidFill>
              <a:latin typeface="Traditional Arabic"/>
              <a:ea typeface="Times New Roman"/>
              <a:cs typeface="Traditional Arabic" pitchFamily="2" charset="-78"/>
            </a:endParaRPr>
          </a:p>
        </p:txBody>
      </p:sp>
      <p:cxnSp>
        <p:nvCxnSpPr>
          <p:cNvPr id="6" name="Connecteur droit avec flèche 5"/>
          <p:cNvCxnSpPr/>
          <p:nvPr/>
        </p:nvCxnSpPr>
        <p:spPr>
          <a:xfrm flipH="1">
            <a:off x="6148846" y="3284984"/>
            <a:ext cx="4938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5051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3582</TotalTime>
  <Words>1602</Words>
  <Application>Microsoft Office PowerPoint</Application>
  <PresentationFormat>Affichage à l'écran (4:3)</PresentationFormat>
  <Paragraphs>221</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Papier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يعقوب</dc:creator>
  <cp:lastModifiedBy>user</cp:lastModifiedBy>
  <cp:revision>421</cp:revision>
  <dcterms:created xsi:type="dcterms:W3CDTF">2013-11-14T15:48:17Z</dcterms:created>
  <dcterms:modified xsi:type="dcterms:W3CDTF">2023-03-13T19:42:33Z</dcterms:modified>
</cp:coreProperties>
</file>