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1"/>
  </p:notesMasterIdLst>
  <p:handoutMasterIdLst>
    <p:handoutMasterId r:id="rId42"/>
  </p:handoutMasterIdLst>
  <p:sldIdLst>
    <p:sldId id="257" r:id="rId2"/>
    <p:sldId id="546" r:id="rId3"/>
    <p:sldId id="359" r:id="rId4"/>
    <p:sldId id="492" r:id="rId5"/>
    <p:sldId id="459" r:id="rId6"/>
    <p:sldId id="497" r:id="rId7"/>
    <p:sldId id="537" r:id="rId8"/>
    <p:sldId id="538" r:id="rId9"/>
    <p:sldId id="533" r:id="rId10"/>
    <p:sldId id="544" r:id="rId11"/>
    <p:sldId id="545" r:id="rId12"/>
    <p:sldId id="540" r:id="rId13"/>
    <p:sldId id="539" r:id="rId14"/>
    <p:sldId id="541" r:id="rId15"/>
    <p:sldId id="542" r:id="rId16"/>
    <p:sldId id="543" r:id="rId17"/>
    <p:sldId id="532" r:id="rId18"/>
    <p:sldId id="460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461" r:id="rId29"/>
    <p:sldId id="526" r:id="rId30"/>
    <p:sldId id="464" r:id="rId31"/>
    <p:sldId id="465" r:id="rId32"/>
    <p:sldId id="466" r:id="rId33"/>
    <p:sldId id="468" r:id="rId34"/>
    <p:sldId id="472" r:id="rId35"/>
    <p:sldId id="498" r:id="rId36"/>
    <p:sldId id="499" r:id="rId37"/>
    <p:sldId id="501" r:id="rId38"/>
    <p:sldId id="535" r:id="rId39"/>
    <p:sldId id="536" r:id="rId40"/>
  </p:sldIdLst>
  <p:sldSz cx="9001125" cy="7021513"/>
  <p:notesSz cx="7099300" cy="10234613"/>
  <p:custShowLst>
    <p:custShow name="Diaporama personnalisé 1" id="0">
      <p:sldLst>
        <p:sld r:id="rId2"/>
      </p:sldLst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3333FF"/>
    <a:srgbClr val="000A1E"/>
    <a:srgbClr val="33CC33"/>
    <a:srgbClr val="006600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803" autoAdjust="0"/>
  </p:normalViewPr>
  <p:slideViewPr>
    <p:cSldViewPr>
      <p:cViewPr>
        <p:scale>
          <a:sx n="118" d="100"/>
          <a:sy n="118" d="100"/>
        </p:scale>
        <p:origin x="948" y="-102"/>
      </p:cViewPr>
      <p:guideLst>
        <p:guide orient="horz" pos="2212"/>
        <p:guide pos="2835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4"/>
    </p:cViewPr>
  </p:sorterViewPr>
  <p:notesViewPr>
    <p:cSldViewPr>
      <p:cViewPr varScale="1">
        <p:scale>
          <a:sx n="46" d="100"/>
          <a:sy n="46" d="100"/>
        </p:scale>
        <p:origin x="-1168" y="-10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CF30331C-CA6B-420C-876D-3B3D58341A7D}" type="datetimeFigureOut">
              <a:rPr lang="fr-FR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05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3ED6E-8089-4AE0-AF35-3DAE724DC43F}" type="datetimeFigureOut">
              <a:rPr lang="fr-FR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768350"/>
            <a:ext cx="491648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6B0080-A447-464A-A4F3-67756638AB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8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0080-A447-464A-A4F3-67756638ABD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69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0080-A447-464A-A4F3-67756638ABD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42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10176" y="368479"/>
            <a:ext cx="7290911" cy="150728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10176" y="1894174"/>
            <a:ext cx="7290911" cy="1794387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07036" y="1447511"/>
            <a:ext cx="207026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39095" y="1377085"/>
            <a:ext cx="63008" cy="655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0844" y="281188"/>
            <a:ext cx="1800225" cy="599104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25141" y="281189"/>
            <a:ext cx="5475684" cy="599104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4A08C3-0594-469B-9058-DC868094B66A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7220" y="-55"/>
            <a:ext cx="6750844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8104" y="2662324"/>
            <a:ext cx="6300788" cy="2340504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38104" y="1092235"/>
            <a:ext cx="6300788" cy="1545708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50281" y="0"/>
            <a:ext cx="75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38378" y="2881765"/>
            <a:ext cx="207026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370438" y="2811339"/>
            <a:ext cx="63008" cy="655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0861"/>
            <a:ext cx="7380923" cy="1170252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13177" y="1560336"/>
            <a:ext cx="3600450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3649" y="1560336"/>
            <a:ext cx="3600450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56" y="5283372"/>
            <a:ext cx="8101013" cy="1170252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056" y="336105"/>
            <a:ext cx="3960495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90574" y="336105"/>
            <a:ext cx="3960495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0056" y="992447"/>
            <a:ext cx="3960495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0574" y="992447"/>
            <a:ext cx="3960495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0861"/>
            <a:ext cx="7380923" cy="1170252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125" y="0"/>
            <a:ext cx="8002000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FDBF78-18CC-45C1-99C2-28544219E0F0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BC5A5-2EB8-41D6-BE5D-F93CFD8609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999125" y="-55"/>
            <a:ext cx="72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56" y="221947"/>
            <a:ext cx="3750469" cy="1189756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0056" y="1440510"/>
            <a:ext cx="3750469" cy="715154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0056" y="2184471"/>
            <a:ext cx="8026003" cy="40877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4913" y="1092235"/>
            <a:ext cx="2700338" cy="2028437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0094" y="1092235"/>
            <a:ext cx="4500563" cy="468100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25103" y="1170256"/>
            <a:ext cx="4350544" cy="359832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0526" y="977095"/>
            <a:ext cx="675084" cy="20918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4925485" y="959122"/>
            <a:ext cx="639080" cy="20918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5103" y="4915059"/>
            <a:ext cx="4350544" cy="780168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03177" y="-835375"/>
            <a:ext cx="1613279" cy="16779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6179" y="21606"/>
            <a:ext cx="1675594" cy="1742776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0024" y="1080233"/>
            <a:ext cx="1108128" cy="112891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97047" y="-55"/>
            <a:ext cx="8004078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13176" y="281186"/>
            <a:ext cx="7380923" cy="117025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13176" y="1482319"/>
            <a:ext cx="7380923" cy="4915059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25440" y="6455891"/>
            <a:ext cx="2100263" cy="48760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28/12/2020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625703" y="6455891"/>
            <a:ext cx="2850356" cy="48760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79060" y="6455891"/>
            <a:ext cx="450056" cy="487605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999125" y="-55"/>
            <a:ext cx="72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42875" y="3098800"/>
            <a:ext cx="88169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fr-FR" sz="3200" dirty="0">
              <a:latin typeface="Garamond" pitchFamily="18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439713" cy="435790"/>
          </a:xfrm>
        </p:spPr>
        <p:txBody>
          <a:bodyPr/>
          <a:lstStyle/>
          <a:p>
            <a:pPr>
              <a:defRPr/>
            </a:pPr>
            <a:fld id="{11F3A83B-0C23-4DF6-A20D-F95982416FCB}" type="slidenum">
              <a:rPr lang="fr-FR" smtClean="0">
                <a:solidFill>
                  <a:schemeClr val="tx1"/>
                </a:solidFill>
                <a:latin typeface="Garamond" pitchFamily="18" charset="0"/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5" y="243428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0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61" y="15317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071538" y="2653500"/>
            <a:ext cx="7621711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Conception et fabrication assistée par ordinateur </a:t>
            </a:r>
            <a: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CFAO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4845" y="5796772"/>
            <a:ext cx="364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Par. </a:t>
            </a:r>
            <a:r>
              <a:rPr lang="en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Mechta.A</a:t>
            </a:r>
            <a:endParaRPr lang="en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63" y="1367616"/>
            <a:ext cx="7072362" cy="71438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Déﬁnition (Polynômes de Bernstein) :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10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3" name="Image 12" descr="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25" y="2148482"/>
            <a:ext cx="7701479" cy="3648290"/>
          </a:xfrm>
          <a:prstGeom prst="rect">
            <a:avLst/>
          </a:prstGeom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00232" y="296046"/>
            <a:ext cx="6715172" cy="11430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-468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Courbes de B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ézier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000100" y="5796772"/>
            <a:ext cx="642942" cy="7143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avec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5868210"/>
            <a:ext cx="307183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11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Courbes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  <p:pic>
        <p:nvPicPr>
          <p:cNvPr id="7" name="Image 6" descr="a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24806"/>
            <a:ext cx="6572296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12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Courbes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  <p:pic>
        <p:nvPicPr>
          <p:cNvPr id="6" name="Image 5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439054"/>
            <a:ext cx="7286645" cy="2428892"/>
          </a:xfrm>
          <a:prstGeom prst="rect">
            <a:avLst/>
          </a:prstGeom>
        </p:spPr>
      </p:pic>
      <p:pic>
        <p:nvPicPr>
          <p:cNvPr id="7" name="Image 6" descr="a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3" y="3796508"/>
            <a:ext cx="5572164" cy="28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13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24806"/>
            <a:ext cx="7000924" cy="50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Courbes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14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2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53434"/>
            <a:ext cx="6858048" cy="39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94" y="510360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Courbes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15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  <p:pic>
        <p:nvPicPr>
          <p:cNvPr id="6" name="Image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367748"/>
            <a:ext cx="7358113" cy="25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16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1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  <p:pic>
        <p:nvPicPr>
          <p:cNvPr id="8" name="Image 7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510624"/>
            <a:ext cx="6929486" cy="2286016"/>
          </a:xfrm>
          <a:prstGeom prst="rect">
            <a:avLst/>
          </a:prstGeom>
        </p:spPr>
      </p:pic>
      <p:pic>
        <p:nvPicPr>
          <p:cNvPr id="9" name="Image 8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868078"/>
            <a:ext cx="6072230" cy="857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00166" y="1867682"/>
            <a:ext cx="7072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b="1" dirty="0" smtClean="0">
                <a:solidFill>
                  <a:srgbClr val="0070C0"/>
                </a:solidFill>
              </a:rPr>
              <a:t>Des définitions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17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571604" y="1867682"/>
            <a:ext cx="7143800" cy="3429024"/>
            <a:chOff x="1571604" y="1867682"/>
            <a:chExt cx="7143800" cy="3429024"/>
          </a:xfrm>
        </p:grpSpPr>
        <p:pic>
          <p:nvPicPr>
            <p:cNvPr id="7" name="Image 6" descr="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1604" y="3082128"/>
              <a:ext cx="5929354" cy="22145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43042" y="1867682"/>
              <a:ext cx="70723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000" b="1" dirty="0" smtClean="0">
                  <a:solidFill>
                    <a:srgbClr val="0070C0"/>
                  </a:solidFill>
                </a:rPr>
                <a:t>Fonction de base</a:t>
              </a:r>
              <a:endParaRPr lang="fr-F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18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23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9" name="Rectangle 28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10558"/>
            <a:ext cx="7643866" cy="42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b="1" dirty="0" smtClean="0">
                <a:solidFill>
                  <a:srgbClr val="0070C0"/>
                </a:solidFill>
              </a:rPr>
              <a:t>Courbes B-</a:t>
            </a:r>
            <a:r>
              <a:rPr lang="fr-CA" sz="4400" b="1" dirty="0" err="1" smtClean="0">
                <a:solidFill>
                  <a:srgbClr val="0070C0"/>
                </a:solidFill>
              </a:rPr>
              <a:t>spline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" name="Image 4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24806"/>
            <a:ext cx="6357982" cy="4857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5852" y="1224740"/>
            <a:ext cx="7072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b="1" dirty="0" smtClean="0">
                <a:solidFill>
                  <a:srgbClr val="0070C0"/>
                </a:solidFill>
              </a:rPr>
              <a:t>Fonction de base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BC5A5-2EB8-41D6-BE5D-F93CFD86098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1259632" y="1807840"/>
            <a:ext cx="7170020" cy="39254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chapitre02</a:t>
            </a:r>
            <a:endParaRPr lang="fr-CA" sz="6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Modélisation des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Courbes</a:t>
            </a:r>
          </a:p>
          <a:p>
            <a:pPr marL="82296" lvl="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fr-FR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CFAO</a:t>
            </a:r>
            <a:endParaRPr kumimoji="0" lang="fr-CA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4608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b="1" dirty="0" smtClean="0">
                <a:solidFill>
                  <a:srgbClr val="0070C0"/>
                </a:solidFill>
              </a:rPr>
              <a:t>Courbes B-</a:t>
            </a:r>
            <a:r>
              <a:rPr lang="fr-CA" sz="40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5" name="Image 4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96244"/>
            <a:ext cx="5543831" cy="2562365"/>
          </a:xfrm>
          <a:prstGeom prst="rect">
            <a:avLst/>
          </a:prstGeom>
        </p:spPr>
      </p:pic>
      <p:pic>
        <p:nvPicPr>
          <p:cNvPr id="6" name="Image 5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306869"/>
            <a:ext cx="4143404" cy="2714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28" y="1153302"/>
            <a:ext cx="7072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b="1" dirty="0" smtClean="0">
                <a:solidFill>
                  <a:srgbClr val="0070C0"/>
                </a:solidFill>
              </a:rPr>
              <a:t>Fonction de base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1186"/>
            <a:ext cx="7380923" cy="872116"/>
          </a:xfrm>
        </p:spPr>
        <p:txBody>
          <a:bodyPr/>
          <a:lstStyle/>
          <a:p>
            <a:r>
              <a:rPr lang="fr-CA" sz="4400" b="1" dirty="0" smtClean="0">
                <a:solidFill>
                  <a:srgbClr val="0070C0"/>
                </a:solidFill>
              </a:rPr>
              <a:t>Courbes B-</a:t>
            </a:r>
            <a:r>
              <a:rPr lang="fr-CA" sz="44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5" name="Image 4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7" y="1939120"/>
            <a:ext cx="5786478" cy="390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8926" y="6082524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Fonctions de base de degré 1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285852" y="1296178"/>
            <a:ext cx="7072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b="1" dirty="0" smtClean="0">
                <a:solidFill>
                  <a:srgbClr val="0070C0"/>
                </a:solidFill>
              </a:rPr>
              <a:t>Fonction de base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b="1" dirty="0" smtClean="0">
                <a:solidFill>
                  <a:srgbClr val="0070C0"/>
                </a:solidFill>
              </a:rPr>
              <a:t>Courbes B-</a:t>
            </a:r>
            <a:r>
              <a:rPr lang="fr-CA" sz="40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Image 4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81996"/>
            <a:ext cx="5224803" cy="4443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728" y="1439054"/>
            <a:ext cx="7072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b="1" dirty="0" smtClean="0">
                <a:solidFill>
                  <a:srgbClr val="0070C0"/>
                </a:solidFill>
              </a:rPr>
              <a:t>Fonction de base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1186"/>
            <a:ext cx="7380923" cy="872116"/>
          </a:xfrm>
        </p:spPr>
        <p:txBody>
          <a:bodyPr/>
          <a:lstStyle/>
          <a:p>
            <a:r>
              <a:rPr lang="fr-CA" sz="4400" b="1" dirty="0" smtClean="0">
                <a:solidFill>
                  <a:srgbClr val="0070C0"/>
                </a:solidFill>
              </a:rPr>
              <a:t>Courbes B-</a:t>
            </a:r>
            <a:r>
              <a:rPr lang="fr-CA" sz="44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5" name="Image 4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53434"/>
            <a:ext cx="5857916" cy="3786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8926" y="5939648"/>
            <a:ext cx="3513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Fonctions de base de degré 2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357290" y="1224740"/>
            <a:ext cx="7072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b="1" dirty="0" smtClean="0">
                <a:solidFill>
                  <a:srgbClr val="0070C0"/>
                </a:solidFill>
              </a:rPr>
              <a:t>Fonction de base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b="1" dirty="0" smtClean="0">
                <a:solidFill>
                  <a:srgbClr val="0070C0"/>
                </a:solidFill>
              </a:rPr>
              <a:t>Courbes B-</a:t>
            </a:r>
            <a:r>
              <a:rPr lang="fr-CA" sz="44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pic>
        <p:nvPicPr>
          <p:cNvPr id="6" name="Image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367748"/>
            <a:ext cx="6572296" cy="314327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357290" y="1367616"/>
            <a:ext cx="7380923" cy="8721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Définition: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b="1" dirty="0" smtClean="0">
                <a:solidFill>
                  <a:srgbClr val="0070C0"/>
                </a:solidFill>
              </a:rPr>
              <a:t>Courbes B-</a:t>
            </a:r>
            <a:r>
              <a:rPr lang="fr-CA" sz="40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5" name="Image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00" y="1581930"/>
            <a:ext cx="6733852" cy="407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1186"/>
            <a:ext cx="7380923" cy="943554"/>
          </a:xfrm>
        </p:spPr>
        <p:txBody>
          <a:bodyPr/>
          <a:lstStyle/>
          <a:p>
            <a:r>
              <a:rPr lang="fr-CA" sz="4400" b="1" dirty="0" smtClean="0">
                <a:solidFill>
                  <a:srgbClr val="0070C0"/>
                </a:solidFill>
              </a:rPr>
              <a:t>Courbes B-</a:t>
            </a:r>
            <a:r>
              <a:rPr lang="fr-CA" sz="44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5" name="Image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153302"/>
            <a:ext cx="600079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b="1" dirty="0" smtClean="0">
                <a:solidFill>
                  <a:srgbClr val="0070C0"/>
                </a:solidFill>
              </a:rPr>
              <a:t>Courbes B-</a:t>
            </a:r>
            <a:r>
              <a:rPr lang="fr-CA" sz="4400" b="1" dirty="0" err="1" smtClean="0">
                <a:solidFill>
                  <a:srgbClr val="0070C0"/>
                </a:solidFill>
              </a:rPr>
              <a:t>spline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5" name="Image 4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24872"/>
            <a:ext cx="70009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653368"/>
            <a:ext cx="7215238" cy="505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9759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96178"/>
            <a:ext cx="6643734" cy="551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1643042" y="296046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72528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1503045" y="224608"/>
            <a:ext cx="7212359" cy="1071570"/>
          </a:xfrm>
        </p:spPr>
        <p:txBody>
          <a:bodyPr>
            <a:normAutofit/>
          </a:bodyPr>
          <a:lstStyle/>
          <a:p>
            <a:pPr marL="82296" indent="0"/>
            <a:r>
              <a:rPr lang="fr-C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Modélisation des </a:t>
            </a:r>
            <a:r>
              <a:rPr lang="fr-C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courbes</a:t>
            </a:r>
            <a:endParaRPr lang="fr-CA" dirty="0">
              <a:solidFill>
                <a:srgbClr val="0070C0"/>
              </a:solidFill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1259632" y="1735832"/>
            <a:ext cx="7498080" cy="3925416"/>
          </a:xfrm>
        </p:spPr>
        <p:txBody>
          <a:bodyPr>
            <a:normAutofit fontScale="92500" lnSpcReduction="10000"/>
          </a:bodyPr>
          <a:lstStyle/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Introduction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Pourquoi modéliser un objet?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Interpolation et lissage 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Courbes de B</a:t>
            </a:r>
            <a:r>
              <a:rPr lang="fr-FR" sz="4400" b="1" dirty="0" smtClean="0">
                <a:solidFill>
                  <a:srgbClr val="0070C0"/>
                </a:solidFill>
              </a:rPr>
              <a:t>ézier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ourbes B-</a:t>
            </a:r>
            <a:r>
              <a:rPr lang="fr-FR" sz="4400" b="1" dirty="0" err="1" smtClean="0">
                <a:solidFill>
                  <a:srgbClr val="0070C0"/>
                </a:solidFill>
              </a:rPr>
              <a:t>spline</a:t>
            </a:r>
            <a:r>
              <a:rPr lang="fr-FR" sz="4400" dirty="0" smtClean="0">
                <a:solidFill>
                  <a:srgbClr val="0070C0"/>
                </a:solidFill>
              </a:rPr>
              <a:t> 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ourbes NURBS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>
          <a:xfrm>
            <a:off x="428596" y="1081864"/>
            <a:ext cx="1428760" cy="57150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fr-FR" sz="2200" b="1" dirty="0" smtClean="0">
                <a:solidFill>
                  <a:srgbClr val="000A1E"/>
                </a:solidFill>
                <a:latin typeface="Garamond" pitchFamily="18" charset="0"/>
              </a:rPr>
              <a:t>6.1. Tour</a:t>
            </a:r>
            <a:endParaRPr lang="fr-FR" sz="2200" b="1" dirty="0" smtClean="0">
              <a:solidFill>
                <a:srgbClr val="000A1E"/>
              </a:solidFill>
              <a:effectLst/>
              <a:latin typeface="Garamond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01090" y="6654028"/>
            <a:ext cx="439713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30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367748"/>
            <a:ext cx="7609282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2828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29652" y="6582590"/>
            <a:ext cx="511151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10558"/>
            <a:ext cx="767582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9271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18567" y="6575428"/>
            <a:ext cx="582589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81996"/>
            <a:ext cx="7772817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680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646866"/>
            <a:ext cx="511151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010558"/>
            <a:ext cx="741160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5805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58214" y="6646866"/>
            <a:ext cx="582589" cy="364352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>
                <a:latin typeface="Garamond" pitchFamily="18" charset="0"/>
              </a:rPr>
              <a:pPr>
                <a:defRPr/>
              </a:pPr>
              <a:t>34</a:t>
            </a:fld>
            <a:endParaRPr lang="fr-FR" dirty="0">
              <a:latin typeface="Garamond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6" y="2653500"/>
            <a:ext cx="788513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B-</a:t>
            </a:r>
            <a:r>
              <a:rPr lang="fr-CA" sz="5400" b="1" dirty="0" err="1" smtClean="0">
                <a:solidFill>
                  <a:srgbClr val="0070C0"/>
                </a:solidFill>
              </a:rPr>
              <a:t>spline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8383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01090" y="6646866"/>
            <a:ext cx="571504" cy="435790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>
                <a:latin typeface="Garamond" pitchFamily="18" charset="0"/>
              </a:rPr>
              <a:pPr>
                <a:defRPr/>
              </a:pPr>
              <a:t>35</a:t>
            </a:fld>
            <a:endParaRPr lang="fr-FR" dirty="0">
              <a:latin typeface="Garamond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rationnelles</a:t>
            </a:r>
            <a:endParaRPr lang="fr-CA" sz="54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81288"/>
            <a:ext cx="7671226" cy="43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511151" cy="435790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>
                <a:latin typeface="Garamond" pitchFamily="18" charset="0"/>
              </a:rPr>
              <a:pPr>
                <a:defRPr/>
              </a:pPr>
              <a:t>36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37" y="2010558"/>
            <a:ext cx="7709505" cy="44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rationnelles</a:t>
            </a:r>
            <a:endParaRPr lang="fr-CA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18567" y="6646866"/>
            <a:ext cx="582589" cy="435790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4487"/>
            <a:ext cx="774861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rationnelles</a:t>
            </a:r>
            <a:endParaRPr lang="fr-CA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511151" cy="435790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>
                <a:latin typeface="Garamond" pitchFamily="18" charset="0"/>
              </a:rPr>
              <a:pPr>
                <a:defRPr/>
              </a:pPr>
              <a:t>38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13" y="2224872"/>
            <a:ext cx="7659329" cy="44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Courbes rationnelles</a:t>
            </a:r>
            <a:endParaRPr lang="fr-CA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511151" cy="435790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>
                <a:latin typeface="Garamond" pitchFamily="18" charset="0"/>
              </a:rPr>
              <a:pPr>
                <a:defRPr/>
              </a:pPr>
              <a:t>39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Applications</a:t>
            </a:r>
            <a:endParaRPr lang="fr-CA" sz="5400" b="1" dirty="0">
              <a:solidFill>
                <a:srgbClr val="0070C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439054"/>
            <a:ext cx="6028152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 descr="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796508"/>
            <a:ext cx="6254159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61443" y="6503990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0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51234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Introduction</a:t>
            </a:r>
            <a:endParaRPr lang="fr-CA" sz="5400" b="1" dirty="0"/>
          </a:p>
        </p:txBody>
      </p:sp>
      <p:pic>
        <p:nvPicPr>
          <p:cNvPr id="11" name="Image 10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653368"/>
            <a:ext cx="7429552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785918" y="351613"/>
            <a:ext cx="6786610" cy="137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 fontAlgn="auto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Calibri" pitchFamily="34" charset="0"/>
              </a:rPr>
              <a:t>Pourquoi modéliser un objet?</a:t>
            </a:r>
          </a:p>
        </p:txBody>
      </p:sp>
      <p:pic>
        <p:nvPicPr>
          <p:cNvPr id="6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Image 8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3" y="2372360"/>
            <a:ext cx="7786711" cy="3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480" y="296046"/>
            <a:ext cx="7000924" cy="10001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5400" dirty="0" smtClean="0">
                <a:solidFill>
                  <a:srgbClr val="0070C0"/>
                </a:solidFill>
              </a:rPr>
              <a:t>Interpolation et lissage</a:t>
            </a:r>
            <a:endParaRPr lang="en-US" sz="5400" b="1" dirty="0">
              <a:solidFill>
                <a:srgbClr val="3333FF"/>
              </a:solidFill>
              <a:effectLst/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6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1" name="Image 10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25" y="2224872"/>
            <a:ext cx="7772917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Courbes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7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1" name="Image 10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98" y="3153566"/>
            <a:ext cx="7996727" cy="2286016"/>
          </a:xfrm>
          <a:prstGeom prst="rect">
            <a:avLst/>
          </a:prstGeom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500166" y="2296310"/>
            <a:ext cx="2857520" cy="5873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Calibri" pitchFamily="34" charset="0"/>
              </a:rPr>
              <a:t>définition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2643174" y="938988"/>
            <a:ext cx="4357718" cy="7302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5400" b="1" dirty="0" smtClean="0">
                <a:solidFill>
                  <a:srgbClr val="0070C0"/>
                </a:solidFill>
                <a:effectLst/>
                <a:latin typeface="Garamond" pitchFamily="18" charset="0"/>
                <a:cs typeface="Calibri" pitchFamily="34" charset="0"/>
              </a:rPr>
              <a:t>Présentation</a:t>
            </a:r>
            <a:endParaRPr lang="en-US" sz="5400" b="1" dirty="0">
              <a:solidFill>
                <a:srgbClr val="0070C0"/>
              </a:solidFill>
              <a:effectLst/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8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2" name="Image 11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653368"/>
            <a:ext cx="7286676" cy="2357454"/>
          </a:xfrm>
          <a:prstGeom prst="rect">
            <a:avLst/>
          </a:prstGeom>
        </p:spPr>
      </p:pic>
      <p:pic>
        <p:nvPicPr>
          <p:cNvPr id="13" name="Image 12" descr="a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867946"/>
            <a:ext cx="7786742" cy="2786082"/>
          </a:xfrm>
          <a:prstGeom prst="rect">
            <a:avLst/>
          </a:prstGeom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857356" y="224608"/>
            <a:ext cx="6715172" cy="5715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-468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Courbes de B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ézier</a:t>
            </a: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9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4" name="Image 13" descr="a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010426"/>
            <a:ext cx="6215106" cy="3000396"/>
          </a:xfrm>
          <a:prstGeom prst="rect">
            <a:avLst/>
          </a:prstGeom>
        </p:spPr>
      </p:pic>
      <p:pic>
        <p:nvPicPr>
          <p:cNvPr id="15" name="Image 14" descr="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010822"/>
            <a:ext cx="5715040" cy="2695970"/>
          </a:xfrm>
          <a:prstGeom prst="rect">
            <a:avLst/>
          </a:prstGeom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94" y="224608"/>
            <a:ext cx="6715172" cy="928694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Courbes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17990</TotalTime>
  <Words>195</Words>
  <Application>Microsoft Office PowerPoint</Application>
  <PresentationFormat>Personnalisé</PresentationFormat>
  <Paragraphs>105</Paragraphs>
  <Slides>39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  <vt:variant>
        <vt:lpstr>Diaporamas personnalisés</vt:lpstr>
      </vt:variant>
      <vt:variant>
        <vt:i4>1</vt:i4>
      </vt:variant>
    </vt:vector>
  </HeadingPairs>
  <TitlesOfParts>
    <vt:vector size="41" baseType="lpstr">
      <vt:lpstr>Solstice</vt:lpstr>
      <vt:lpstr>Présentation PowerPoint</vt:lpstr>
      <vt:lpstr>Présentation PowerPoint</vt:lpstr>
      <vt:lpstr>Modélisation des courbes</vt:lpstr>
      <vt:lpstr>Introduction</vt:lpstr>
      <vt:lpstr>Présentation PowerPoint</vt:lpstr>
      <vt:lpstr>Interpolation et lissage</vt:lpstr>
      <vt:lpstr>Courbes de Bézier</vt:lpstr>
      <vt:lpstr>Présentation</vt:lpstr>
      <vt:lpstr>Courbes de Bézier</vt:lpstr>
      <vt:lpstr>Déﬁnition (Polynômes de Bernstein) :</vt:lpstr>
      <vt:lpstr>Courbes de Bézier</vt:lpstr>
      <vt:lpstr>Courbes de Bézier</vt:lpstr>
      <vt:lpstr>Courbes de Bézier</vt:lpstr>
      <vt:lpstr>Courbes de Bézier</vt:lpstr>
      <vt:lpstr>Présentation PowerPoint</vt:lpstr>
      <vt:lpstr>Présentation PowerPoint</vt:lpstr>
      <vt:lpstr>Présentation PowerPoint</vt:lpstr>
      <vt:lpstr>Présentation PowerPoint</vt:lpstr>
      <vt:lpstr>Courbes B-spline</vt:lpstr>
      <vt:lpstr>Courbes B-spline</vt:lpstr>
      <vt:lpstr>Courbes B-spline</vt:lpstr>
      <vt:lpstr>Courbes B-spline</vt:lpstr>
      <vt:lpstr>Courbes B-spline</vt:lpstr>
      <vt:lpstr>Courbes B-spline</vt:lpstr>
      <vt:lpstr>Courbes B-spline</vt:lpstr>
      <vt:lpstr>Courbes B-spline</vt:lpstr>
      <vt:lpstr>Courbes B-spline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Courbes rationnelles</vt:lpstr>
      <vt:lpstr>Courbes rationnelles</vt:lpstr>
      <vt:lpstr>Courbes rationnelles</vt:lpstr>
      <vt:lpstr>Courbes rationnelles</vt:lpstr>
      <vt:lpstr>Applications</vt:lpstr>
      <vt:lpstr>Diaporama personnalisé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 Fab Méc</dc:title>
  <dc:creator>B. FNIDES</dc:creator>
  <cp:lastModifiedBy>Utilisateur Windows</cp:lastModifiedBy>
  <cp:revision>1544</cp:revision>
  <dcterms:created xsi:type="dcterms:W3CDTF">2005-05-22T08:05:06Z</dcterms:created>
  <dcterms:modified xsi:type="dcterms:W3CDTF">2020-12-28T14:03:26Z</dcterms:modified>
</cp:coreProperties>
</file>