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A80C3-958F-499F-86ED-59689CBA1D15}" type="datetimeFigureOut">
              <a:rPr lang="fr-FR" smtClean="0"/>
              <a:t>30/11/2017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F402A-A2F7-4A34-AA0F-72C0343FABF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158" y="1928802"/>
            <a:ext cx="5715008" cy="107157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Facteur de rétention (Rapport frontal (</a:t>
            </a:r>
            <a:r>
              <a:rPr lang="fr-FR" sz="2800" b="1" dirty="0" err="1" smtClean="0">
                <a:solidFill>
                  <a:srgbClr val="FF0000"/>
                </a:solidFill>
              </a:rPr>
              <a:t>R</a:t>
            </a:r>
            <a:r>
              <a:rPr lang="fr-FR" sz="2800" b="1" baseline="-25000" dirty="0" err="1" smtClean="0">
                <a:solidFill>
                  <a:srgbClr val="FF0000"/>
                </a:solidFill>
              </a:rPr>
              <a:t>f</a:t>
            </a:r>
            <a:r>
              <a:rPr lang="fr-FR" sz="2800" b="1" dirty="0" smtClean="0">
                <a:solidFill>
                  <a:srgbClr val="FF0000"/>
                </a:solidFill>
              </a:rPr>
              <a:t>))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052" y="5214950"/>
            <a:ext cx="8229600" cy="1471610"/>
          </a:xfrm>
        </p:spPr>
        <p:txBody>
          <a:bodyPr/>
          <a:lstStyle/>
          <a:p>
            <a:r>
              <a:rPr lang="fr-FR" dirty="0" smtClean="0"/>
              <a:t>h : distance parcourue par le constituant</a:t>
            </a:r>
          </a:p>
          <a:p>
            <a:r>
              <a:rPr lang="fr-FR" dirty="0" smtClean="0"/>
              <a:t>H : distance parcourue par le solvant</a:t>
            </a:r>
            <a:endParaRPr lang="fr-FR" dirty="0"/>
          </a:p>
        </p:txBody>
      </p:sp>
      <p:graphicFrame>
        <p:nvGraphicFramePr>
          <p:cNvPr id="330754" name="Object 3"/>
          <p:cNvGraphicFramePr>
            <a:graphicFrameLocks noChangeAspect="1"/>
          </p:cNvGraphicFramePr>
          <p:nvPr/>
        </p:nvGraphicFramePr>
        <p:xfrm>
          <a:off x="714348" y="3571876"/>
          <a:ext cx="2171551" cy="1356898"/>
        </p:xfrm>
        <a:graphic>
          <a:graphicData uri="http://schemas.openxmlformats.org/presentationml/2006/ole">
            <p:oleObj spid="_x0000_s3074" name="Équation" r:id="rId3" imgW="596880" imgH="342720" progId="Equation.3">
              <p:embed/>
            </p:oleObj>
          </a:graphicData>
        </a:graphic>
      </p:graphicFrame>
      <p:pic>
        <p:nvPicPr>
          <p:cNvPr id="5" name="Picture 7" descr="rfcalc"/>
          <p:cNvPicPr>
            <a:picLocks noChangeAspect="1" noChangeArrowheads="1"/>
          </p:cNvPicPr>
          <p:nvPr/>
        </p:nvPicPr>
        <p:blipFill>
          <a:blip r:embed="rId4"/>
          <a:srcRect l="19833" t="6615" r="18462" b="7386"/>
          <a:stretch>
            <a:fillRect/>
          </a:stretch>
        </p:blipFill>
        <p:spPr>
          <a:xfrm>
            <a:off x="7215206" y="2643182"/>
            <a:ext cx="1346332" cy="2500330"/>
          </a:xfrm>
          <a:prstGeom prst="rect">
            <a:avLst/>
          </a:prstGeom>
          <a:noFill/>
          <a:ln/>
        </p:spPr>
      </p:pic>
      <p:sp>
        <p:nvSpPr>
          <p:cNvPr id="6" name="ZoneTexte 5"/>
          <p:cNvSpPr txBox="1"/>
          <p:nvPr/>
        </p:nvSpPr>
        <p:spPr>
          <a:xfrm>
            <a:off x="6286512" y="307181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786842" y="357187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</a:t>
            </a:r>
            <a:endParaRPr lang="fr-FR" dirty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14282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Série 6 (solution)</a:t>
            </a:r>
            <a:endParaRPr kumimoji="0" lang="fr-F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285720" y="1214422"/>
            <a:ext cx="2400288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Exercice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14348" y="642918"/>
          <a:ext cx="7786743" cy="5429287"/>
        </p:xfrm>
        <a:graphic>
          <a:graphicData uri="http://schemas.openxmlformats.org/drawingml/2006/table">
            <a:tbl>
              <a:tblPr/>
              <a:tblGrid>
                <a:gridCol w="2184065"/>
                <a:gridCol w="2801339"/>
                <a:gridCol w="2801339"/>
              </a:tblGrid>
              <a:tr h="18097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Calibri"/>
                          <a:ea typeface="Calibri"/>
                          <a:cs typeface="Calibri"/>
                        </a:rPr>
                        <a:t>Composé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Calibri"/>
                          <a:ea typeface="Calibri"/>
                          <a:cs typeface="Calibri"/>
                        </a:rPr>
                        <a:t>Distance parcourue (cm)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err="1" smtClean="0">
                          <a:latin typeface="Calibri"/>
                          <a:ea typeface="Calibri"/>
                          <a:cs typeface="Arial"/>
                        </a:rPr>
                        <a:t>R</a:t>
                      </a:r>
                      <a:r>
                        <a:rPr lang="fr-FR" sz="2800" baseline="-25000" dirty="0" err="1" smtClean="0">
                          <a:latin typeface="Calibri"/>
                          <a:ea typeface="Calibri"/>
                          <a:cs typeface="Arial"/>
                        </a:rPr>
                        <a:t>f</a:t>
                      </a:r>
                      <a:endParaRPr lang="fr-FR" sz="2800" baseline="-25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endParaRPr lang="fr-FR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Calibri"/>
                          <a:ea typeface="Calibri"/>
                          <a:cs typeface="Calibri"/>
                        </a:rPr>
                        <a:t>2.5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Calibri"/>
                          <a:ea typeface="Calibri"/>
                          <a:cs typeface="Arial"/>
                        </a:rPr>
                        <a:t>0.17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endParaRPr lang="fr-FR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Calibri"/>
                          <a:ea typeface="Calibri"/>
                          <a:cs typeface="Calibri"/>
                        </a:rPr>
                        <a:t>7.5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Calibri"/>
                          <a:ea typeface="Calibri"/>
                          <a:cs typeface="Arial"/>
                        </a:rPr>
                        <a:t>0.50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endParaRPr lang="fr-FR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Calibri"/>
                          <a:ea typeface="Calibri"/>
                          <a:cs typeface="Calibri"/>
                        </a:rPr>
                        <a:t>10.0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Calibri"/>
                          <a:ea typeface="Calibri"/>
                          <a:cs typeface="Arial"/>
                        </a:rPr>
                        <a:t>0.67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8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Calibri"/>
                          <a:ea typeface="Calibri"/>
                          <a:cs typeface="Calibri"/>
                        </a:rPr>
                        <a:t>Solvant</a:t>
                      </a:r>
                      <a:endParaRPr lang="fr-FR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Calibri"/>
                          <a:ea typeface="Calibri"/>
                          <a:cs typeface="Calibri"/>
                        </a:rPr>
                        <a:t>15.0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 smtClean="0">
                          <a:latin typeface="Calibri"/>
                          <a:ea typeface="Calibri"/>
                          <a:cs typeface="Arial"/>
                        </a:rPr>
                        <a:t>/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Polarité relative des composés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phase stationnaire est le gel de silice qui est un matériaux polaire, donc le composé qui a parcouru la plus grande distance est le – polaire, alors que celui qui a parcouru la petite distance est la plus polaire: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6329378" cy="4257692"/>
          </a:xfrm>
        </p:spPr>
        <p:txBody>
          <a:bodyPr/>
          <a:lstStyle/>
          <a:p>
            <a:r>
              <a:rPr lang="fr-FR" dirty="0" smtClean="0"/>
              <a:t>Produits pures: B et C (seule tache)</a:t>
            </a:r>
          </a:p>
          <a:p>
            <a:r>
              <a:rPr lang="fr-FR" dirty="0" smtClean="0"/>
              <a:t>Produits composés: A (plusieurs taches)</a:t>
            </a:r>
          </a:p>
          <a:p>
            <a:r>
              <a:rPr lang="fr-FR" dirty="0" smtClean="0"/>
              <a:t>D’après cette expérience, l’huile essentielle de lavande contient :</a:t>
            </a:r>
            <a:r>
              <a:rPr lang="fr-FR" dirty="0" err="1" smtClean="0"/>
              <a:t>linalol</a:t>
            </a:r>
            <a:r>
              <a:rPr lang="fr-FR" dirty="0" smtClean="0"/>
              <a:t>+acétate de </a:t>
            </a:r>
            <a:r>
              <a:rPr lang="fr-FR" dirty="0" err="1" smtClean="0"/>
              <a:t>linalyle</a:t>
            </a:r>
            <a:r>
              <a:rPr lang="fr-FR" dirty="0" smtClean="0"/>
              <a:t>+ autre ?</a:t>
            </a:r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500042"/>
            <a:ext cx="1550957" cy="3010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285720" y="285728"/>
            <a:ext cx="2400288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Exercice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285720" y="285728"/>
            <a:ext cx="2400288" cy="75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Exercice 3</a:t>
            </a:r>
          </a:p>
        </p:txBody>
      </p:sp>
      <p:grpSp>
        <p:nvGrpSpPr>
          <p:cNvPr id="29" name="Groupe 28"/>
          <p:cNvGrpSpPr/>
          <p:nvPr/>
        </p:nvGrpSpPr>
        <p:grpSpPr>
          <a:xfrm>
            <a:off x="3786182" y="500042"/>
            <a:ext cx="5280183" cy="5298554"/>
            <a:chOff x="3786182" y="500042"/>
            <a:chExt cx="5280183" cy="5298554"/>
          </a:xfrm>
        </p:grpSpPr>
        <p:sp>
          <p:nvSpPr>
            <p:cNvPr id="5" name="Rectangle 4"/>
            <p:cNvSpPr/>
            <p:nvPr/>
          </p:nvSpPr>
          <p:spPr>
            <a:xfrm>
              <a:off x="5643570" y="500042"/>
              <a:ext cx="2643206" cy="4572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" name="Connecteur droit 6"/>
            <p:cNvCxnSpPr/>
            <p:nvPr/>
          </p:nvCxnSpPr>
          <p:spPr>
            <a:xfrm>
              <a:off x="5643570" y="4500570"/>
              <a:ext cx="264320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ccolade fermante 7"/>
            <p:cNvSpPr/>
            <p:nvPr/>
          </p:nvSpPr>
          <p:spPr>
            <a:xfrm>
              <a:off x="8358214" y="4500570"/>
              <a:ext cx="142876" cy="5715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8429652" y="4572008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 cm</a:t>
              </a:r>
              <a:endParaRPr lang="fr-FR" dirty="0"/>
            </a:p>
          </p:txBody>
        </p:sp>
        <p:sp>
          <p:nvSpPr>
            <p:cNvPr id="10" name="Accolade fermante 9"/>
            <p:cNvSpPr/>
            <p:nvPr/>
          </p:nvSpPr>
          <p:spPr>
            <a:xfrm rot="5400000">
              <a:off x="6840770" y="3990042"/>
              <a:ext cx="250032" cy="2644432"/>
            </a:xfrm>
            <a:prstGeom prst="rightBrace">
              <a:avLst>
                <a:gd name="adj1" fmla="val 7209"/>
                <a:gd name="adj2" fmla="val 4987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Accolade ouvrante 11"/>
            <p:cNvSpPr/>
            <p:nvPr/>
          </p:nvSpPr>
          <p:spPr>
            <a:xfrm>
              <a:off x="5286380" y="500042"/>
              <a:ext cx="214314" cy="457203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4643438" y="2571744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5 cm</a:t>
              </a:r>
              <a:endParaRPr lang="fr-FR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786578" y="5429264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2.5</a:t>
              </a:r>
              <a:endParaRPr lang="fr-FR" dirty="0"/>
            </a:p>
          </p:txBody>
        </p:sp>
        <p:sp>
          <p:nvSpPr>
            <p:cNvPr id="15" name="Forme libre 14"/>
            <p:cNvSpPr/>
            <p:nvPr/>
          </p:nvSpPr>
          <p:spPr>
            <a:xfrm>
              <a:off x="5634182" y="1477818"/>
              <a:ext cx="2669309" cy="110196"/>
            </a:xfrm>
            <a:custGeom>
              <a:avLst/>
              <a:gdLst>
                <a:gd name="connsiteX0" fmla="*/ 0 w 2669309"/>
                <a:gd name="connsiteY0" fmla="*/ 46182 h 110196"/>
                <a:gd name="connsiteX1" fmla="*/ 46182 w 2669309"/>
                <a:gd name="connsiteY1" fmla="*/ 36946 h 110196"/>
                <a:gd name="connsiteX2" fmla="*/ 166254 w 2669309"/>
                <a:gd name="connsiteY2" fmla="*/ 27709 h 110196"/>
                <a:gd name="connsiteX3" fmla="*/ 193963 w 2669309"/>
                <a:gd name="connsiteY3" fmla="*/ 0 h 110196"/>
                <a:gd name="connsiteX4" fmla="*/ 240145 w 2669309"/>
                <a:gd name="connsiteY4" fmla="*/ 9237 h 110196"/>
                <a:gd name="connsiteX5" fmla="*/ 267854 w 2669309"/>
                <a:gd name="connsiteY5" fmla="*/ 36946 h 110196"/>
                <a:gd name="connsiteX6" fmla="*/ 323273 w 2669309"/>
                <a:gd name="connsiteY6" fmla="*/ 27709 h 110196"/>
                <a:gd name="connsiteX7" fmla="*/ 618836 w 2669309"/>
                <a:gd name="connsiteY7" fmla="*/ 36946 h 110196"/>
                <a:gd name="connsiteX8" fmla="*/ 646545 w 2669309"/>
                <a:gd name="connsiteY8" fmla="*/ 55418 h 110196"/>
                <a:gd name="connsiteX9" fmla="*/ 766618 w 2669309"/>
                <a:gd name="connsiteY9" fmla="*/ 27709 h 110196"/>
                <a:gd name="connsiteX10" fmla="*/ 858982 w 2669309"/>
                <a:gd name="connsiteY10" fmla="*/ 36946 h 110196"/>
                <a:gd name="connsiteX11" fmla="*/ 886691 w 2669309"/>
                <a:gd name="connsiteY11" fmla="*/ 46182 h 110196"/>
                <a:gd name="connsiteX12" fmla="*/ 951345 w 2669309"/>
                <a:gd name="connsiteY12" fmla="*/ 36946 h 110196"/>
                <a:gd name="connsiteX13" fmla="*/ 1006763 w 2669309"/>
                <a:gd name="connsiteY13" fmla="*/ 46182 h 110196"/>
                <a:gd name="connsiteX14" fmla="*/ 1062182 w 2669309"/>
                <a:gd name="connsiteY14" fmla="*/ 64655 h 110196"/>
                <a:gd name="connsiteX15" fmla="*/ 1126836 w 2669309"/>
                <a:gd name="connsiteY15" fmla="*/ 55418 h 110196"/>
                <a:gd name="connsiteX16" fmla="*/ 1182254 w 2669309"/>
                <a:gd name="connsiteY16" fmla="*/ 36946 h 110196"/>
                <a:gd name="connsiteX17" fmla="*/ 1265382 w 2669309"/>
                <a:gd name="connsiteY17" fmla="*/ 46182 h 110196"/>
                <a:gd name="connsiteX18" fmla="*/ 1468582 w 2669309"/>
                <a:gd name="connsiteY18" fmla="*/ 64655 h 110196"/>
                <a:gd name="connsiteX19" fmla="*/ 1487054 w 2669309"/>
                <a:gd name="connsiteY19" fmla="*/ 92364 h 110196"/>
                <a:gd name="connsiteX20" fmla="*/ 1579418 w 2669309"/>
                <a:gd name="connsiteY20" fmla="*/ 73891 h 110196"/>
                <a:gd name="connsiteX21" fmla="*/ 1616363 w 2669309"/>
                <a:gd name="connsiteY21" fmla="*/ 64655 h 110196"/>
                <a:gd name="connsiteX22" fmla="*/ 1717963 w 2669309"/>
                <a:gd name="connsiteY22" fmla="*/ 73891 h 110196"/>
                <a:gd name="connsiteX23" fmla="*/ 1810327 w 2669309"/>
                <a:gd name="connsiteY23" fmla="*/ 83127 h 110196"/>
                <a:gd name="connsiteX24" fmla="*/ 1838036 w 2669309"/>
                <a:gd name="connsiteY24" fmla="*/ 73891 h 110196"/>
                <a:gd name="connsiteX25" fmla="*/ 2179782 w 2669309"/>
                <a:gd name="connsiteY25" fmla="*/ 92364 h 110196"/>
                <a:gd name="connsiteX26" fmla="*/ 2281382 w 2669309"/>
                <a:gd name="connsiteY26" fmla="*/ 83127 h 110196"/>
                <a:gd name="connsiteX27" fmla="*/ 2456873 w 2669309"/>
                <a:gd name="connsiteY27" fmla="*/ 83127 h 110196"/>
                <a:gd name="connsiteX28" fmla="*/ 2567709 w 2669309"/>
                <a:gd name="connsiteY28" fmla="*/ 92364 h 110196"/>
                <a:gd name="connsiteX29" fmla="*/ 2669309 w 2669309"/>
                <a:gd name="connsiteY29" fmla="*/ 83127 h 11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669309" h="110196">
                  <a:moveTo>
                    <a:pt x="0" y="46182"/>
                  </a:moveTo>
                  <a:cubicBezTo>
                    <a:pt x="15394" y="43103"/>
                    <a:pt x="30579" y="38680"/>
                    <a:pt x="46182" y="36946"/>
                  </a:cubicBezTo>
                  <a:cubicBezTo>
                    <a:pt x="86079" y="32513"/>
                    <a:pt x="127310" y="37445"/>
                    <a:pt x="166254" y="27709"/>
                  </a:cubicBezTo>
                  <a:cubicBezTo>
                    <a:pt x="178926" y="24541"/>
                    <a:pt x="184727" y="9236"/>
                    <a:pt x="193963" y="0"/>
                  </a:cubicBezTo>
                  <a:cubicBezTo>
                    <a:pt x="209357" y="3079"/>
                    <a:pt x="226104" y="2216"/>
                    <a:pt x="240145" y="9237"/>
                  </a:cubicBezTo>
                  <a:cubicBezTo>
                    <a:pt x="251828" y="15079"/>
                    <a:pt x="255103" y="34113"/>
                    <a:pt x="267854" y="36946"/>
                  </a:cubicBezTo>
                  <a:cubicBezTo>
                    <a:pt x="286136" y="41008"/>
                    <a:pt x="304800" y="30788"/>
                    <a:pt x="323273" y="27709"/>
                  </a:cubicBezTo>
                  <a:cubicBezTo>
                    <a:pt x="421794" y="30788"/>
                    <a:pt x="520627" y="28528"/>
                    <a:pt x="618836" y="36946"/>
                  </a:cubicBezTo>
                  <a:cubicBezTo>
                    <a:pt x="629896" y="37894"/>
                    <a:pt x="635444" y="55418"/>
                    <a:pt x="646545" y="55418"/>
                  </a:cubicBezTo>
                  <a:cubicBezTo>
                    <a:pt x="687316" y="55418"/>
                    <a:pt x="728081" y="40555"/>
                    <a:pt x="766618" y="27709"/>
                  </a:cubicBezTo>
                  <a:cubicBezTo>
                    <a:pt x="797406" y="30788"/>
                    <a:pt x="828400" y="32241"/>
                    <a:pt x="858982" y="36946"/>
                  </a:cubicBezTo>
                  <a:cubicBezTo>
                    <a:pt x="868605" y="38426"/>
                    <a:pt x="876955" y="46182"/>
                    <a:pt x="886691" y="46182"/>
                  </a:cubicBezTo>
                  <a:cubicBezTo>
                    <a:pt x="908461" y="46182"/>
                    <a:pt x="929794" y="40025"/>
                    <a:pt x="951345" y="36946"/>
                  </a:cubicBezTo>
                  <a:cubicBezTo>
                    <a:pt x="969818" y="40025"/>
                    <a:pt x="988595" y="41640"/>
                    <a:pt x="1006763" y="46182"/>
                  </a:cubicBezTo>
                  <a:cubicBezTo>
                    <a:pt x="1025654" y="50905"/>
                    <a:pt x="1062182" y="64655"/>
                    <a:pt x="1062182" y="64655"/>
                  </a:cubicBezTo>
                  <a:cubicBezTo>
                    <a:pt x="1083733" y="61576"/>
                    <a:pt x="1105623" y="60313"/>
                    <a:pt x="1126836" y="55418"/>
                  </a:cubicBezTo>
                  <a:cubicBezTo>
                    <a:pt x="1145809" y="51040"/>
                    <a:pt x="1182254" y="36946"/>
                    <a:pt x="1182254" y="36946"/>
                  </a:cubicBezTo>
                  <a:cubicBezTo>
                    <a:pt x="1209963" y="40025"/>
                    <a:pt x="1237573" y="44196"/>
                    <a:pt x="1265382" y="46182"/>
                  </a:cubicBezTo>
                  <a:cubicBezTo>
                    <a:pt x="1463886" y="60360"/>
                    <a:pt x="1383092" y="36156"/>
                    <a:pt x="1468582" y="64655"/>
                  </a:cubicBezTo>
                  <a:cubicBezTo>
                    <a:pt x="1474739" y="73891"/>
                    <a:pt x="1476218" y="89956"/>
                    <a:pt x="1487054" y="92364"/>
                  </a:cubicBezTo>
                  <a:cubicBezTo>
                    <a:pt x="1518085" y="99260"/>
                    <a:pt x="1550403" y="82181"/>
                    <a:pt x="1579418" y="73891"/>
                  </a:cubicBezTo>
                  <a:cubicBezTo>
                    <a:pt x="1591624" y="70404"/>
                    <a:pt x="1604048" y="67734"/>
                    <a:pt x="1616363" y="64655"/>
                  </a:cubicBezTo>
                  <a:cubicBezTo>
                    <a:pt x="1650230" y="67734"/>
                    <a:pt x="1684712" y="66766"/>
                    <a:pt x="1717963" y="73891"/>
                  </a:cubicBezTo>
                  <a:cubicBezTo>
                    <a:pt x="1821828" y="96148"/>
                    <a:pt x="1620860" y="110196"/>
                    <a:pt x="1810327" y="83127"/>
                  </a:cubicBezTo>
                  <a:cubicBezTo>
                    <a:pt x="1819563" y="80048"/>
                    <a:pt x="1828300" y="73891"/>
                    <a:pt x="1838036" y="73891"/>
                  </a:cubicBezTo>
                  <a:cubicBezTo>
                    <a:pt x="2133240" y="73891"/>
                    <a:pt x="2055379" y="50893"/>
                    <a:pt x="2179782" y="92364"/>
                  </a:cubicBezTo>
                  <a:cubicBezTo>
                    <a:pt x="2213649" y="89285"/>
                    <a:pt x="2247376" y="83127"/>
                    <a:pt x="2281382" y="83127"/>
                  </a:cubicBezTo>
                  <a:cubicBezTo>
                    <a:pt x="2521795" y="83127"/>
                    <a:pt x="2196337" y="109182"/>
                    <a:pt x="2456873" y="83127"/>
                  </a:cubicBezTo>
                  <a:cubicBezTo>
                    <a:pt x="2493818" y="86206"/>
                    <a:pt x="2530636" y="92364"/>
                    <a:pt x="2567709" y="92364"/>
                  </a:cubicBezTo>
                  <a:cubicBezTo>
                    <a:pt x="2601715" y="92364"/>
                    <a:pt x="2635303" y="83127"/>
                    <a:pt x="2669309" y="83127"/>
                  </a:cubicBezTo>
                </a:path>
              </a:pathLst>
            </a:cu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4546742" y="1534668"/>
              <a:ext cx="100013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>
              <a:off x="4572000" y="4500570"/>
              <a:ext cx="100013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/>
            <p:nvPr/>
          </p:nvCxnSpPr>
          <p:spPr>
            <a:xfrm rot="5400000">
              <a:off x="3178959" y="3036091"/>
              <a:ext cx="2928958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3786182" y="271462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3.5 cm</a:t>
              </a:r>
              <a:endParaRPr lang="fr-FR" dirty="0"/>
            </a:p>
          </p:txBody>
        </p:sp>
      </p:grp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357158" y="1214422"/>
          <a:ext cx="2171700" cy="1357313"/>
        </p:xfrm>
        <a:graphic>
          <a:graphicData uri="http://schemas.openxmlformats.org/presentationml/2006/ole">
            <p:oleObj spid="_x0000_s19458" name="Équation" r:id="rId3" imgW="596880" imgH="34272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57158" y="3357562"/>
          <a:ext cx="2493963" cy="854075"/>
        </p:xfrm>
        <a:graphic>
          <a:graphicData uri="http://schemas.openxmlformats.org/presentationml/2006/ole">
            <p:oleObj spid="_x0000_s19459" name="Équation" r:id="rId4" imgW="685800" imgH="215640" progId="Equation.3">
              <p:embed/>
            </p:oleObj>
          </a:graphicData>
        </a:graphic>
      </p:graphicFrame>
      <p:sp>
        <p:nvSpPr>
          <p:cNvPr id="27" name="Flèche vers le bas 26"/>
          <p:cNvSpPr/>
          <p:nvPr/>
        </p:nvSpPr>
        <p:spPr>
          <a:xfrm>
            <a:off x="1000100" y="2500306"/>
            <a:ext cx="35719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57158" y="4786322"/>
          <a:ext cx="2354263" cy="703262"/>
        </p:xfrm>
        <a:graphic>
          <a:graphicData uri="http://schemas.openxmlformats.org/presentationml/2006/ole">
            <p:oleObj spid="_x0000_s19460" name="Équation" r:id="rId5" imgW="64764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642910" y="214290"/>
          <a:ext cx="6697663" cy="854075"/>
        </p:xfrm>
        <a:graphic>
          <a:graphicData uri="http://schemas.openxmlformats.org/presentationml/2006/ole">
            <p:oleObj spid="_x0000_s20482" name="Équation" r:id="rId3" imgW="1841400" imgH="21564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693738" y="1214422"/>
          <a:ext cx="6881812" cy="854075"/>
        </p:xfrm>
        <a:graphic>
          <a:graphicData uri="http://schemas.openxmlformats.org/presentationml/2006/ole">
            <p:oleObj spid="_x0000_s20483" name="Équation" r:id="rId4" imgW="1892160" imgH="21564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785786" y="2214554"/>
          <a:ext cx="6975475" cy="854075"/>
        </p:xfrm>
        <a:graphic>
          <a:graphicData uri="http://schemas.openxmlformats.org/presentationml/2006/ole">
            <p:oleObj spid="_x0000_s20484" name="Équation" r:id="rId5" imgW="1917360" imgH="215640" progId="Equation.3">
              <p:embed/>
            </p:oleObj>
          </a:graphicData>
        </a:graphic>
      </p:graphicFrame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571472" y="3429000"/>
            <a:ext cx="7929618" cy="1614485"/>
          </a:xfrm>
        </p:spPr>
        <p:txBody>
          <a:bodyPr/>
          <a:lstStyle/>
          <a:p>
            <a:r>
              <a:rPr lang="fr-FR" dirty="0" smtClean="0"/>
              <a:t>Ces deux composés ne sont pas pures, ils contiennent des impuretés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357290" y="714356"/>
            <a:ext cx="5280183" cy="5298554"/>
            <a:chOff x="3786182" y="500042"/>
            <a:chExt cx="5280183" cy="5298554"/>
          </a:xfrm>
        </p:grpSpPr>
        <p:sp>
          <p:nvSpPr>
            <p:cNvPr id="5" name="Rectangle 4"/>
            <p:cNvSpPr/>
            <p:nvPr/>
          </p:nvSpPr>
          <p:spPr>
            <a:xfrm>
              <a:off x="5643570" y="500042"/>
              <a:ext cx="2643206" cy="4572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5643570" y="4500570"/>
              <a:ext cx="264320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Accolade fermante 6"/>
            <p:cNvSpPr/>
            <p:nvPr/>
          </p:nvSpPr>
          <p:spPr>
            <a:xfrm>
              <a:off x="8358214" y="4500570"/>
              <a:ext cx="142876" cy="5715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8429652" y="4572008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1 cm</a:t>
              </a:r>
              <a:endParaRPr lang="fr-FR" dirty="0"/>
            </a:p>
          </p:txBody>
        </p:sp>
        <p:sp>
          <p:nvSpPr>
            <p:cNvPr id="9" name="Accolade fermante 8"/>
            <p:cNvSpPr/>
            <p:nvPr/>
          </p:nvSpPr>
          <p:spPr>
            <a:xfrm rot="5400000">
              <a:off x="6840770" y="3990042"/>
              <a:ext cx="250032" cy="2644432"/>
            </a:xfrm>
            <a:prstGeom prst="rightBrace">
              <a:avLst>
                <a:gd name="adj1" fmla="val 7209"/>
                <a:gd name="adj2" fmla="val 49872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Accolade ouvrante 9"/>
            <p:cNvSpPr/>
            <p:nvPr/>
          </p:nvSpPr>
          <p:spPr>
            <a:xfrm>
              <a:off x="5286380" y="500042"/>
              <a:ext cx="214314" cy="457203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643438" y="2571744"/>
              <a:ext cx="6367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5 cm</a:t>
              </a:r>
              <a:endParaRPr lang="fr-FR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6786578" y="5429264"/>
              <a:ext cx="476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2.5</a:t>
              </a:r>
              <a:endParaRPr lang="fr-FR" dirty="0"/>
            </a:p>
          </p:txBody>
        </p:sp>
        <p:sp>
          <p:nvSpPr>
            <p:cNvPr id="13" name="Forme libre 12"/>
            <p:cNvSpPr/>
            <p:nvPr/>
          </p:nvSpPr>
          <p:spPr>
            <a:xfrm>
              <a:off x="5634182" y="1477818"/>
              <a:ext cx="2669309" cy="110196"/>
            </a:xfrm>
            <a:custGeom>
              <a:avLst/>
              <a:gdLst>
                <a:gd name="connsiteX0" fmla="*/ 0 w 2669309"/>
                <a:gd name="connsiteY0" fmla="*/ 46182 h 110196"/>
                <a:gd name="connsiteX1" fmla="*/ 46182 w 2669309"/>
                <a:gd name="connsiteY1" fmla="*/ 36946 h 110196"/>
                <a:gd name="connsiteX2" fmla="*/ 166254 w 2669309"/>
                <a:gd name="connsiteY2" fmla="*/ 27709 h 110196"/>
                <a:gd name="connsiteX3" fmla="*/ 193963 w 2669309"/>
                <a:gd name="connsiteY3" fmla="*/ 0 h 110196"/>
                <a:gd name="connsiteX4" fmla="*/ 240145 w 2669309"/>
                <a:gd name="connsiteY4" fmla="*/ 9237 h 110196"/>
                <a:gd name="connsiteX5" fmla="*/ 267854 w 2669309"/>
                <a:gd name="connsiteY5" fmla="*/ 36946 h 110196"/>
                <a:gd name="connsiteX6" fmla="*/ 323273 w 2669309"/>
                <a:gd name="connsiteY6" fmla="*/ 27709 h 110196"/>
                <a:gd name="connsiteX7" fmla="*/ 618836 w 2669309"/>
                <a:gd name="connsiteY7" fmla="*/ 36946 h 110196"/>
                <a:gd name="connsiteX8" fmla="*/ 646545 w 2669309"/>
                <a:gd name="connsiteY8" fmla="*/ 55418 h 110196"/>
                <a:gd name="connsiteX9" fmla="*/ 766618 w 2669309"/>
                <a:gd name="connsiteY9" fmla="*/ 27709 h 110196"/>
                <a:gd name="connsiteX10" fmla="*/ 858982 w 2669309"/>
                <a:gd name="connsiteY10" fmla="*/ 36946 h 110196"/>
                <a:gd name="connsiteX11" fmla="*/ 886691 w 2669309"/>
                <a:gd name="connsiteY11" fmla="*/ 46182 h 110196"/>
                <a:gd name="connsiteX12" fmla="*/ 951345 w 2669309"/>
                <a:gd name="connsiteY12" fmla="*/ 36946 h 110196"/>
                <a:gd name="connsiteX13" fmla="*/ 1006763 w 2669309"/>
                <a:gd name="connsiteY13" fmla="*/ 46182 h 110196"/>
                <a:gd name="connsiteX14" fmla="*/ 1062182 w 2669309"/>
                <a:gd name="connsiteY14" fmla="*/ 64655 h 110196"/>
                <a:gd name="connsiteX15" fmla="*/ 1126836 w 2669309"/>
                <a:gd name="connsiteY15" fmla="*/ 55418 h 110196"/>
                <a:gd name="connsiteX16" fmla="*/ 1182254 w 2669309"/>
                <a:gd name="connsiteY16" fmla="*/ 36946 h 110196"/>
                <a:gd name="connsiteX17" fmla="*/ 1265382 w 2669309"/>
                <a:gd name="connsiteY17" fmla="*/ 46182 h 110196"/>
                <a:gd name="connsiteX18" fmla="*/ 1468582 w 2669309"/>
                <a:gd name="connsiteY18" fmla="*/ 64655 h 110196"/>
                <a:gd name="connsiteX19" fmla="*/ 1487054 w 2669309"/>
                <a:gd name="connsiteY19" fmla="*/ 92364 h 110196"/>
                <a:gd name="connsiteX20" fmla="*/ 1579418 w 2669309"/>
                <a:gd name="connsiteY20" fmla="*/ 73891 h 110196"/>
                <a:gd name="connsiteX21" fmla="*/ 1616363 w 2669309"/>
                <a:gd name="connsiteY21" fmla="*/ 64655 h 110196"/>
                <a:gd name="connsiteX22" fmla="*/ 1717963 w 2669309"/>
                <a:gd name="connsiteY22" fmla="*/ 73891 h 110196"/>
                <a:gd name="connsiteX23" fmla="*/ 1810327 w 2669309"/>
                <a:gd name="connsiteY23" fmla="*/ 83127 h 110196"/>
                <a:gd name="connsiteX24" fmla="*/ 1838036 w 2669309"/>
                <a:gd name="connsiteY24" fmla="*/ 73891 h 110196"/>
                <a:gd name="connsiteX25" fmla="*/ 2179782 w 2669309"/>
                <a:gd name="connsiteY25" fmla="*/ 92364 h 110196"/>
                <a:gd name="connsiteX26" fmla="*/ 2281382 w 2669309"/>
                <a:gd name="connsiteY26" fmla="*/ 83127 h 110196"/>
                <a:gd name="connsiteX27" fmla="*/ 2456873 w 2669309"/>
                <a:gd name="connsiteY27" fmla="*/ 83127 h 110196"/>
                <a:gd name="connsiteX28" fmla="*/ 2567709 w 2669309"/>
                <a:gd name="connsiteY28" fmla="*/ 92364 h 110196"/>
                <a:gd name="connsiteX29" fmla="*/ 2669309 w 2669309"/>
                <a:gd name="connsiteY29" fmla="*/ 83127 h 110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669309" h="110196">
                  <a:moveTo>
                    <a:pt x="0" y="46182"/>
                  </a:moveTo>
                  <a:cubicBezTo>
                    <a:pt x="15394" y="43103"/>
                    <a:pt x="30579" y="38680"/>
                    <a:pt x="46182" y="36946"/>
                  </a:cubicBezTo>
                  <a:cubicBezTo>
                    <a:pt x="86079" y="32513"/>
                    <a:pt x="127310" y="37445"/>
                    <a:pt x="166254" y="27709"/>
                  </a:cubicBezTo>
                  <a:cubicBezTo>
                    <a:pt x="178926" y="24541"/>
                    <a:pt x="184727" y="9236"/>
                    <a:pt x="193963" y="0"/>
                  </a:cubicBezTo>
                  <a:cubicBezTo>
                    <a:pt x="209357" y="3079"/>
                    <a:pt x="226104" y="2216"/>
                    <a:pt x="240145" y="9237"/>
                  </a:cubicBezTo>
                  <a:cubicBezTo>
                    <a:pt x="251828" y="15079"/>
                    <a:pt x="255103" y="34113"/>
                    <a:pt x="267854" y="36946"/>
                  </a:cubicBezTo>
                  <a:cubicBezTo>
                    <a:pt x="286136" y="41008"/>
                    <a:pt x="304800" y="30788"/>
                    <a:pt x="323273" y="27709"/>
                  </a:cubicBezTo>
                  <a:cubicBezTo>
                    <a:pt x="421794" y="30788"/>
                    <a:pt x="520627" y="28528"/>
                    <a:pt x="618836" y="36946"/>
                  </a:cubicBezTo>
                  <a:cubicBezTo>
                    <a:pt x="629896" y="37894"/>
                    <a:pt x="635444" y="55418"/>
                    <a:pt x="646545" y="55418"/>
                  </a:cubicBezTo>
                  <a:cubicBezTo>
                    <a:pt x="687316" y="55418"/>
                    <a:pt x="728081" y="40555"/>
                    <a:pt x="766618" y="27709"/>
                  </a:cubicBezTo>
                  <a:cubicBezTo>
                    <a:pt x="797406" y="30788"/>
                    <a:pt x="828400" y="32241"/>
                    <a:pt x="858982" y="36946"/>
                  </a:cubicBezTo>
                  <a:cubicBezTo>
                    <a:pt x="868605" y="38426"/>
                    <a:pt x="876955" y="46182"/>
                    <a:pt x="886691" y="46182"/>
                  </a:cubicBezTo>
                  <a:cubicBezTo>
                    <a:pt x="908461" y="46182"/>
                    <a:pt x="929794" y="40025"/>
                    <a:pt x="951345" y="36946"/>
                  </a:cubicBezTo>
                  <a:cubicBezTo>
                    <a:pt x="969818" y="40025"/>
                    <a:pt x="988595" y="41640"/>
                    <a:pt x="1006763" y="46182"/>
                  </a:cubicBezTo>
                  <a:cubicBezTo>
                    <a:pt x="1025654" y="50905"/>
                    <a:pt x="1062182" y="64655"/>
                    <a:pt x="1062182" y="64655"/>
                  </a:cubicBezTo>
                  <a:cubicBezTo>
                    <a:pt x="1083733" y="61576"/>
                    <a:pt x="1105623" y="60313"/>
                    <a:pt x="1126836" y="55418"/>
                  </a:cubicBezTo>
                  <a:cubicBezTo>
                    <a:pt x="1145809" y="51040"/>
                    <a:pt x="1182254" y="36946"/>
                    <a:pt x="1182254" y="36946"/>
                  </a:cubicBezTo>
                  <a:cubicBezTo>
                    <a:pt x="1209963" y="40025"/>
                    <a:pt x="1237573" y="44196"/>
                    <a:pt x="1265382" y="46182"/>
                  </a:cubicBezTo>
                  <a:cubicBezTo>
                    <a:pt x="1463886" y="60360"/>
                    <a:pt x="1383092" y="36156"/>
                    <a:pt x="1468582" y="64655"/>
                  </a:cubicBezTo>
                  <a:cubicBezTo>
                    <a:pt x="1474739" y="73891"/>
                    <a:pt x="1476218" y="89956"/>
                    <a:pt x="1487054" y="92364"/>
                  </a:cubicBezTo>
                  <a:cubicBezTo>
                    <a:pt x="1518085" y="99260"/>
                    <a:pt x="1550403" y="82181"/>
                    <a:pt x="1579418" y="73891"/>
                  </a:cubicBezTo>
                  <a:cubicBezTo>
                    <a:pt x="1591624" y="70404"/>
                    <a:pt x="1604048" y="67734"/>
                    <a:pt x="1616363" y="64655"/>
                  </a:cubicBezTo>
                  <a:cubicBezTo>
                    <a:pt x="1650230" y="67734"/>
                    <a:pt x="1684712" y="66766"/>
                    <a:pt x="1717963" y="73891"/>
                  </a:cubicBezTo>
                  <a:cubicBezTo>
                    <a:pt x="1821828" y="96148"/>
                    <a:pt x="1620860" y="110196"/>
                    <a:pt x="1810327" y="83127"/>
                  </a:cubicBezTo>
                  <a:cubicBezTo>
                    <a:pt x="1819563" y="80048"/>
                    <a:pt x="1828300" y="73891"/>
                    <a:pt x="1838036" y="73891"/>
                  </a:cubicBezTo>
                  <a:cubicBezTo>
                    <a:pt x="2133240" y="73891"/>
                    <a:pt x="2055379" y="50893"/>
                    <a:pt x="2179782" y="92364"/>
                  </a:cubicBezTo>
                  <a:cubicBezTo>
                    <a:pt x="2213649" y="89285"/>
                    <a:pt x="2247376" y="83127"/>
                    <a:pt x="2281382" y="83127"/>
                  </a:cubicBezTo>
                  <a:cubicBezTo>
                    <a:pt x="2521795" y="83127"/>
                    <a:pt x="2196337" y="109182"/>
                    <a:pt x="2456873" y="83127"/>
                  </a:cubicBezTo>
                  <a:cubicBezTo>
                    <a:pt x="2493818" y="86206"/>
                    <a:pt x="2530636" y="92364"/>
                    <a:pt x="2567709" y="92364"/>
                  </a:cubicBezTo>
                  <a:cubicBezTo>
                    <a:pt x="2601715" y="92364"/>
                    <a:pt x="2635303" y="83127"/>
                    <a:pt x="2669309" y="83127"/>
                  </a:cubicBezTo>
                </a:path>
              </a:pathLst>
            </a:custGeom>
            <a:ln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4" name="Connecteur droit 13"/>
            <p:cNvCxnSpPr/>
            <p:nvPr/>
          </p:nvCxnSpPr>
          <p:spPr>
            <a:xfrm>
              <a:off x="4546742" y="1534668"/>
              <a:ext cx="100013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>
              <a:off x="4572000" y="4500570"/>
              <a:ext cx="100013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 rot="5400000">
              <a:off x="3178959" y="3036091"/>
              <a:ext cx="2928958" cy="15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ZoneTexte 16"/>
            <p:cNvSpPr txBox="1"/>
            <p:nvPr/>
          </p:nvSpPr>
          <p:spPr>
            <a:xfrm>
              <a:off x="3786182" y="2714620"/>
              <a:ext cx="811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3.5 cm</a:t>
              </a:r>
              <a:endParaRPr lang="fr-FR" dirty="0"/>
            </a:p>
          </p:txBody>
        </p:sp>
      </p:grpSp>
      <p:sp>
        <p:nvSpPr>
          <p:cNvPr id="18" name="Ellipse 17"/>
          <p:cNvSpPr/>
          <p:nvPr/>
        </p:nvSpPr>
        <p:spPr>
          <a:xfrm>
            <a:off x="5286380" y="4643446"/>
            <a:ext cx="142876" cy="142876"/>
          </a:xfrm>
          <a:prstGeom prst="ellipse">
            <a:avLst/>
          </a:prstGeom>
          <a:noFill/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4572000" y="4643446"/>
            <a:ext cx="142876" cy="142876"/>
          </a:xfrm>
          <a:prstGeom prst="ellipse">
            <a:avLst/>
          </a:prstGeom>
          <a:noFill/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714744" y="4643446"/>
            <a:ext cx="142876" cy="142876"/>
          </a:xfrm>
          <a:prstGeom prst="ellipse">
            <a:avLst/>
          </a:prstGeom>
          <a:noFill/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214942" y="478632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4500562" y="478632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3643306" y="478632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sp>
        <p:nvSpPr>
          <p:cNvPr id="24" name="Ellipse 23"/>
          <p:cNvSpPr/>
          <p:nvPr/>
        </p:nvSpPr>
        <p:spPr>
          <a:xfrm>
            <a:off x="4643438" y="3357562"/>
            <a:ext cx="71438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5311638" y="4071942"/>
            <a:ext cx="71438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3758474" y="2928934"/>
            <a:ext cx="71438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avec flèche 27"/>
          <p:cNvCxnSpPr/>
          <p:nvPr/>
        </p:nvCxnSpPr>
        <p:spPr>
          <a:xfrm rot="5400000">
            <a:off x="2821769" y="3893347"/>
            <a:ext cx="164307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rot="5400000">
            <a:off x="3893339" y="4107661"/>
            <a:ext cx="121444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rot="5400000">
            <a:off x="4964909" y="4464851"/>
            <a:ext cx="50006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643438" y="4286256"/>
            <a:ext cx="670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0.7 cm</a:t>
            </a:r>
            <a:endParaRPr lang="fr-FR" sz="1400" dirty="0"/>
          </a:p>
        </p:txBody>
      </p:sp>
      <p:sp>
        <p:nvSpPr>
          <p:cNvPr id="34" name="ZoneTexte 33"/>
          <p:cNvSpPr txBox="1"/>
          <p:nvPr/>
        </p:nvSpPr>
        <p:spPr>
          <a:xfrm>
            <a:off x="3804654" y="3901358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0.57 cm</a:t>
            </a:r>
            <a:endParaRPr lang="fr-FR" sz="1400" dirty="0"/>
          </a:p>
        </p:txBody>
      </p:sp>
      <p:sp>
        <p:nvSpPr>
          <p:cNvPr id="35" name="ZoneTexte 34"/>
          <p:cNvSpPr txBox="1"/>
          <p:nvPr/>
        </p:nvSpPr>
        <p:spPr>
          <a:xfrm>
            <a:off x="3233150" y="3571876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2.45cm</a:t>
            </a:r>
            <a:endParaRPr lang="fr-FR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171</Words>
  <Application>Microsoft Office PowerPoint</Application>
  <PresentationFormat>Affichage à l'écran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Thème Office</vt:lpstr>
      <vt:lpstr>Équation</vt:lpstr>
      <vt:lpstr>Microsoft Éditeur d'équations 3.0</vt:lpstr>
      <vt:lpstr>Facteur de rétention (Rapport frontal (Rf))</vt:lpstr>
      <vt:lpstr>Diapositive 2</vt:lpstr>
      <vt:lpstr>Polarité relative des composés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Série 6 (solution)</dc:title>
  <dc:creator>delta</dc:creator>
  <cp:lastModifiedBy>delta</cp:lastModifiedBy>
  <cp:revision>13</cp:revision>
  <dcterms:created xsi:type="dcterms:W3CDTF">2017-11-30T07:55:36Z</dcterms:created>
  <dcterms:modified xsi:type="dcterms:W3CDTF">2017-11-30T08:45:34Z</dcterms:modified>
</cp:coreProperties>
</file>