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256" r:id="rId2"/>
    <p:sldId id="264" r:id="rId3"/>
    <p:sldId id="257" r:id="rId4"/>
    <p:sldId id="265" r:id="rId5"/>
    <p:sldId id="270" r:id="rId6"/>
    <p:sldId id="266" r:id="rId7"/>
    <p:sldId id="267" r:id="rId8"/>
  </p:sldIdLst>
  <p:sldSz cx="10440988" cy="6911975"/>
  <p:notesSz cx="6858000" cy="9144000"/>
  <p:defaultTextStyle>
    <a:defPPr>
      <a:defRPr lang="fr-FR"/>
    </a:defPPr>
    <a:lvl1pPr marL="0" algn="l" defTabSz="991575" rtl="0" eaLnBrk="1" latinLnBrk="0" hangingPunct="1">
      <a:defRPr sz="2000" kern="1200">
        <a:solidFill>
          <a:schemeClr val="tx1"/>
        </a:solidFill>
        <a:latin typeface="+mn-lt"/>
        <a:ea typeface="+mn-ea"/>
        <a:cs typeface="+mn-cs"/>
      </a:defRPr>
    </a:lvl1pPr>
    <a:lvl2pPr marL="495788" algn="l" defTabSz="991575" rtl="0" eaLnBrk="1" latinLnBrk="0" hangingPunct="1">
      <a:defRPr sz="2000" kern="1200">
        <a:solidFill>
          <a:schemeClr val="tx1"/>
        </a:solidFill>
        <a:latin typeface="+mn-lt"/>
        <a:ea typeface="+mn-ea"/>
        <a:cs typeface="+mn-cs"/>
      </a:defRPr>
    </a:lvl2pPr>
    <a:lvl3pPr marL="991575" algn="l" defTabSz="991575" rtl="0" eaLnBrk="1" latinLnBrk="0" hangingPunct="1">
      <a:defRPr sz="2000" kern="1200">
        <a:solidFill>
          <a:schemeClr val="tx1"/>
        </a:solidFill>
        <a:latin typeface="+mn-lt"/>
        <a:ea typeface="+mn-ea"/>
        <a:cs typeface="+mn-cs"/>
      </a:defRPr>
    </a:lvl3pPr>
    <a:lvl4pPr marL="1487363" algn="l" defTabSz="991575" rtl="0" eaLnBrk="1" latinLnBrk="0" hangingPunct="1">
      <a:defRPr sz="2000" kern="1200">
        <a:solidFill>
          <a:schemeClr val="tx1"/>
        </a:solidFill>
        <a:latin typeface="+mn-lt"/>
        <a:ea typeface="+mn-ea"/>
        <a:cs typeface="+mn-cs"/>
      </a:defRPr>
    </a:lvl4pPr>
    <a:lvl5pPr marL="1983151" algn="l" defTabSz="991575" rtl="0" eaLnBrk="1" latinLnBrk="0" hangingPunct="1">
      <a:defRPr sz="2000" kern="1200">
        <a:solidFill>
          <a:schemeClr val="tx1"/>
        </a:solidFill>
        <a:latin typeface="+mn-lt"/>
        <a:ea typeface="+mn-ea"/>
        <a:cs typeface="+mn-cs"/>
      </a:defRPr>
    </a:lvl5pPr>
    <a:lvl6pPr marL="2478938" algn="l" defTabSz="991575" rtl="0" eaLnBrk="1" latinLnBrk="0" hangingPunct="1">
      <a:defRPr sz="2000" kern="1200">
        <a:solidFill>
          <a:schemeClr val="tx1"/>
        </a:solidFill>
        <a:latin typeface="+mn-lt"/>
        <a:ea typeface="+mn-ea"/>
        <a:cs typeface="+mn-cs"/>
      </a:defRPr>
    </a:lvl6pPr>
    <a:lvl7pPr marL="2974726" algn="l" defTabSz="991575" rtl="0" eaLnBrk="1" latinLnBrk="0" hangingPunct="1">
      <a:defRPr sz="2000" kern="1200">
        <a:solidFill>
          <a:schemeClr val="tx1"/>
        </a:solidFill>
        <a:latin typeface="+mn-lt"/>
        <a:ea typeface="+mn-ea"/>
        <a:cs typeface="+mn-cs"/>
      </a:defRPr>
    </a:lvl7pPr>
    <a:lvl8pPr marL="3470514" algn="l" defTabSz="991575" rtl="0" eaLnBrk="1" latinLnBrk="0" hangingPunct="1">
      <a:defRPr sz="2000" kern="1200">
        <a:solidFill>
          <a:schemeClr val="tx1"/>
        </a:solidFill>
        <a:latin typeface="+mn-lt"/>
        <a:ea typeface="+mn-ea"/>
        <a:cs typeface="+mn-cs"/>
      </a:defRPr>
    </a:lvl8pPr>
    <a:lvl9pPr marL="3966301" algn="l" defTabSz="991575"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5992" autoAdjust="0"/>
    <p:restoredTop sz="94660"/>
  </p:normalViewPr>
  <p:slideViewPr>
    <p:cSldViewPr>
      <p:cViewPr>
        <p:scale>
          <a:sx n="75" d="100"/>
          <a:sy n="75" d="100"/>
        </p:scale>
        <p:origin x="-360" y="240"/>
      </p:cViewPr>
      <p:guideLst>
        <p:guide orient="horz" pos="2177"/>
        <p:guide pos="328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87306" y="5392008"/>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435042" y="4891610"/>
            <a:ext cx="9657914" cy="123199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435042" y="3916786"/>
            <a:ext cx="9657914" cy="921597"/>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9396889" y="6524904"/>
            <a:ext cx="866602" cy="248831"/>
          </a:xfrm>
        </p:spPr>
        <p:txBody>
          <a:bodyPr/>
          <a:lstStyle/>
          <a:p>
            <a:fld id="{6A0492A0-023C-442C-BF4A-9A2962DF425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830741" y="553600"/>
            <a:ext cx="2088198" cy="5897578"/>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22051" y="553600"/>
            <a:ext cx="7134675" cy="5897578"/>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19" name="Espace réservé du pied de page 18"/>
          <p:cNvSpPr>
            <a:spLocks noGrp="1"/>
          </p:cNvSpPr>
          <p:nvPr>
            <p:ph type="ftr" sz="quarter" idx="11"/>
          </p:nvPr>
        </p:nvSpPr>
        <p:spPr>
          <a:xfrm>
            <a:off x="4089387" y="76801"/>
            <a:ext cx="3306313" cy="291199"/>
          </a:xfrm>
        </p:spPr>
        <p:txBody>
          <a:bodyPr/>
          <a:lstStyle/>
          <a:p>
            <a:endParaRPr lang="fr-FR"/>
          </a:p>
        </p:txBody>
      </p:sp>
      <p:sp>
        <p:nvSpPr>
          <p:cNvPr id="16" name="Espace réservé du numéro de diapositive 15"/>
          <p:cNvSpPr>
            <a:spLocks noGrp="1"/>
          </p:cNvSpPr>
          <p:nvPr>
            <p:ph type="sldNum" sz="quarter" idx="12"/>
          </p:nvPr>
        </p:nvSpPr>
        <p:spPr>
          <a:xfrm>
            <a:off x="9396889" y="6524904"/>
            <a:ext cx="866602" cy="248831"/>
          </a:xfrm>
        </p:spPr>
        <p:txBody>
          <a:bodyPr/>
          <a:lstStyle/>
          <a:p>
            <a:fld id="{6A0492A0-023C-442C-BF4A-9A2962DF425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87306" y="3472015"/>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435042" y="1689593"/>
            <a:ext cx="9657914" cy="1228796"/>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6A0492A0-023C-442C-BF4A-9A2962DF425C}" type="slidenum">
              <a:rPr lang="fr-FR" smtClean="0"/>
              <a:pPr/>
              <a:t>‹N°›</a:t>
            </a:fld>
            <a:endParaRPr lang="fr-FR"/>
          </a:p>
        </p:txBody>
      </p:sp>
      <p:sp>
        <p:nvSpPr>
          <p:cNvPr id="8" name="Titre 7"/>
          <p:cNvSpPr>
            <a:spLocks noGrp="1"/>
          </p:cNvSpPr>
          <p:nvPr>
            <p:ph type="title"/>
          </p:nvPr>
        </p:nvSpPr>
        <p:spPr>
          <a:xfrm>
            <a:off x="206074" y="2970281"/>
            <a:ext cx="9918938" cy="1194150"/>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44552" y="460799"/>
            <a:ext cx="9918938" cy="847869"/>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48033" y="1612794"/>
            <a:ext cx="4785454" cy="4761583"/>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5307502" y="1612794"/>
            <a:ext cx="4959469" cy="4761583"/>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48033" y="5452780"/>
            <a:ext cx="9831930" cy="889597"/>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21364" y="671998"/>
            <a:ext cx="4899130" cy="644797"/>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5303879" y="671998"/>
            <a:ext cx="4901054" cy="644797"/>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321364" y="1326395"/>
            <a:ext cx="4899130" cy="3972786"/>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5308108" y="1326395"/>
            <a:ext cx="4896823" cy="3972786"/>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9396889" y="6527977"/>
            <a:ext cx="870082" cy="248831"/>
          </a:xfrm>
        </p:spPr>
        <p:txBody>
          <a:bodyPr/>
          <a:lstStyle/>
          <a:p>
            <a:fld id="{6A0492A0-023C-442C-BF4A-9A2962DF425C}" type="slidenum">
              <a:rPr lang="fr-FR" smtClean="0"/>
              <a:pPr/>
              <a:t>‹N°›</a:t>
            </a:fld>
            <a:endParaRPr lang="fr-FR"/>
          </a:p>
        </p:txBody>
      </p:sp>
      <p:sp>
        <p:nvSpPr>
          <p:cNvPr id="11" name="Connecteur droit 10"/>
          <p:cNvSpPr>
            <a:spLocks noChangeShapeType="1"/>
          </p:cNvSpPr>
          <p:nvPr/>
        </p:nvSpPr>
        <p:spPr bwMode="auto">
          <a:xfrm>
            <a:off x="587306" y="6067179"/>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44552" y="460799"/>
            <a:ext cx="9918938" cy="847869"/>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87306" y="5895152"/>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522051" y="5529580"/>
            <a:ext cx="9657914" cy="52479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522050" y="614398"/>
            <a:ext cx="3435013" cy="483838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4082137" y="614398"/>
            <a:ext cx="6097826" cy="4838383"/>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4002380" y="621487"/>
            <a:ext cx="5742543" cy="3686387"/>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5BFBB63A-6500-40DB-AE51-139B8D2FD3C7}" type="datetimeFigureOut">
              <a:rPr lang="fr-FR" smtClean="0"/>
              <a:pPr/>
              <a:t>04/12/2020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6A0492A0-023C-442C-BF4A-9A2962DF425C}" type="slidenum">
              <a:rPr lang="fr-FR" smtClean="0"/>
              <a:pPr/>
              <a:t>‹N°›</a:t>
            </a:fld>
            <a:endParaRPr lang="fr-FR"/>
          </a:p>
        </p:txBody>
      </p:sp>
      <p:sp>
        <p:nvSpPr>
          <p:cNvPr id="17" name="Titre 16"/>
          <p:cNvSpPr>
            <a:spLocks noGrp="1"/>
          </p:cNvSpPr>
          <p:nvPr>
            <p:ph type="title"/>
          </p:nvPr>
        </p:nvSpPr>
        <p:spPr>
          <a:xfrm>
            <a:off x="435041" y="5033063"/>
            <a:ext cx="6699634" cy="52639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435041" y="5576767"/>
            <a:ext cx="6699634" cy="774397"/>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87306" y="1059169"/>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48033" y="1566395"/>
            <a:ext cx="9918938" cy="4561584"/>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7395700" y="76801"/>
            <a:ext cx="2871272" cy="291199"/>
          </a:xfrm>
          <a:prstGeom prst="rect">
            <a:avLst/>
          </a:prstGeom>
        </p:spPr>
        <p:txBody>
          <a:bodyPr vert="horz"/>
          <a:lstStyle>
            <a:lvl1pPr algn="l" eaLnBrk="1" latinLnBrk="0" hangingPunct="1">
              <a:defRPr kumimoji="0" sz="1200">
                <a:solidFill>
                  <a:schemeClr val="accent1">
                    <a:shade val="75000"/>
                  </a:schemeClr>
                </a:solidFill>
              </a:defRPr>
            </a:lvl1pPr>
          </a:lstStyle>
          <a:p>
            <a:fld id="{5BFBB63A-6500-40DB-AE51-139B8D2FD3C7}" type="datetimeFigureOut">
              <a:rPr lang="fr-FR" smtClean="0"/>
              <a:pPr/>
              <a:t>04/12/2020</a:t>
            </a:fld>
            <a:endParaRPr lang="fr-FR"/>
          </a:p>
        </p:txBody>
      </p:sp>
      <p:sp>
        <p:nvSpPr>
          <p:cNvPr id="28" name="Espace réservé du pied de page 27"/>
          <p:cNvSpPr>
            <a:spLocks noGrp="1"/>
          </p:cNvSpPr>
          <p:nvPr>
            <p:ph type="ftr" sz="quarter" idx="3"/>
          </p:nvPr>
        </p:nvSpPr>
        <p:spPr>
          <a:xfrm>
            <a:off x="3567337" y="76801"/>
            <a:ext cx="3828363" cy="291199"/>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9396889" y="6527977"/>
            <a:ext cx="870082" cy="246399"/>
          </a:xfrm>
          <a:prstGeom prst="rect">
            <a:avLst/>
          </a:prstGeom>
        </p:spPr>
        <p:txBody>
          <a:bodyPr vert="horz"/>
          <a:lstStyle>
            <a:lvl1pPr algn="r" eaLnBrk="1" latinLnBrk="0" hangingPunct="1">
              <a:defRPr kumimoji="0" sz="1200">
                <a:solidFill>
                  <a:schemeClr val="accent1">
                    <a:shade val="75000"/>
                  </a:schemeClr>
                </a:solidFill>
              </a:defRPr>
            </a:lvl1pPr>
          </a:lstStyle>
          <a:p>
            <a:fld id="{6A0492A0-023C-442C-BF4A-9A2962DF425C}" type="slidenum">
              <a:rPr lang="fr-FR" smtClean="0"/>
              <a:pPr/>
              <a:t>‹N°›</a:t>
            </a:fld>
            <a:endParaRPr lang="fr-FR"/>
          </a:p>
        </p:txBody>
      </p:sp>
      <p:sp>
        <p:nvSpPr>
          <p:cNvPr id="10" name="Espace réservé du titre 9"/>
          <p:cNvSpPr>
            <a:spLocks noGrp="1"/>
          </p:cNvSpPr>
          <p:nvPr>
            <p:ph type="title"/>
          </p:nvPr>
        </p:nvSpPr>
        <p:spPr>
          <a:xfrm>
            <a:off x="348033" y="460799"/>
            <a:ext cx="9918938" cy="844797"/>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87306" y="1059169"/>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87306" y="1066314"/>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5586" y="669905"/>
            <a:ext cx="9657914" cy="2071702"/>
          </a:xfrm>
        </p:spPr>
        <p:txBody>
          <a:bodyPr>
            <a:normAutofit/>
          </a:bodyPr>
          <a:lstStyle/>
          <a:p>
            <a:pPr algn="ctr"/>
            <a:r>
              <a:rPr lang="ar-DZ" b="1" dirty="0" smtClean="0">
                <a:latin typeface="Courier New" pitchFamily="49" charset="0"/>
                <a:cs typeface="Courier New" pitchFamily="49" charset="0"/>
              </a:rPr>
              <a:t>جامعة محمد بوضياف المسيلة</a:t>
            </a:r>
            <a:r>
              <a:rPr lang="fr-FR" b="1" dirty="0" smtClean="0">
                <a:latin typeface="Courier New" pitchFamily="49" charset="0"/>
                <a:cs typeface="Courier New" pitchFamily="49" charset="0"/>
              </a:rPr>
              <a:t/>
            </a:r>
            <a:br>
              <a:rPr lang="fr-FR" b="1" dirty="0" smtClean="0">
                <a:latin typeface="Courier New" pitchFamily="49" charset="0"/>
                <a:cs typeface="Courier New" pitchFamily="49" charset="0"/>
              </a:rPr>
            </a:br>
            <a:r>
              <a:rPr lang="ar-DZ" b="1" dirty="0" smtClean="0">
                <a:latin typeface="Courier New" pitchFamily="49" charset="0"/>
                <a:cs typeface="Courier New" pitchFamily="49" charset="0"/>
              </a:rPr>
              <a:t/>
            </a:r>
            <a:br>
              <a:rPr lang="ar-DZ" b="1" dirty="0" smtClean="0">
                <a:latin typeface="Courier New" pitchFamily="49" charset="0"/>
                <a:cs typeface="Courier New" pitchFamily="49" charset="0"/>
              </a:rPr>
            </a:br>
            <a:r>
              <a:rPr lang="ar-DZ" sz="2400" b="1" dirty="0" smtClean="0">
                <a:latin typeface="Courier New" pitchFamily="49" charset="0"/>
                <a:cs typeface="Courier New" pitchFamily="49" charset="0"/>
              </a:rPr>
              <a:t>معهد تسيير التقنيات الحضرية</a:t>
            </a:r>
            <a:endParaRPr lang="fr-FR" b="1" dirty="0">
              <a:latin typeface="Courier New" pitchFamily="49" charset="0"/>
              <a:cs typeface="Courier New" pitchFamily="49" charset="0"/>
            </a:endParaRPr>
          </a:p>
        </p:txBody>
      </p:sp>
      <p:sp>
        <p:nvSpPr>
          <p:cNvPr id="3" name="Sous-titre 2"/>
          <p:cNvSpPr>
            <a:spLocks noGrp="1"/>
          </p:cNvSpPr>
          <p:nvPr>
            <p:ph type="subTitle" idx="1"/>
          </p:nvPr>
        </p:nvSpPr>
        <p:spPr>
          <a:xfrm>
            <a:off x="0" y="4313243"/>
            <a:ext cx="4648990" cy="1278787"/>
          </a:xfrm>
        </p:spPr>
        <p:txBody>
          <a:bodyPr>
            <a:normAutofit fontScale="47500" lnSpcReduction="20000"/>
          </a:bodyPr>
          <a:lstStyle/>
          <a:p>
            <a:r>
              <a:rPr lang="ar-DZ" sz="4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rPr>
              <a:t>سنة أولى جذع مشترك نظام .ل.م.د </a:t>
            </a:r>
            <a:endParaRPr lang="fr-FR" sz="4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endParaRPr>
          </a:p>
          <a:p>
            <a:endParaRPr lang="ar-DZ" sz="4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endParaRPr>
          </a:p>
          <a:p>
            <a:pPr algn="ctr"/>
            <a:r>
              <a:rPr lang="ar-DZ" sz="42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مادة التهيئة</a:t>
            </a:r>
          </a:p>
          <a:p>
            <a:endParaRPr lang="fr-FR" sz="4200" b="1" cap="all" dirty="0">
              <a:solidFill>
                <a:srgbClr val="C00000"/>
              </a:solidFill>
              <a:effectLst>
                <a:reflection blurRad="12700" stA="48000" endA="300" endPos="55000" dir="5400000" sy="-90000" algn="bl" rotWithShape="0"/>
              </a:effectLst>
              <a:latin typeface="Courier New" pitchFamily="49" charset="0"/>
              <a:ea typeface="+mj-ea"/>
              <a:cs typeface="Courier New" pitchFamily="49"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pPr algn="r" rtl="1">
              <a:buNone/>
            </a:pPr>
            <a:r>
              <a:rPr lang="ar-SA" sz="1800" dirty="0" smtClean="0">
                <a:latin typeface="Arial" pitchFamily="34" charset="0"/>
                <a:cs typeface="Arial" pitchFamily="34" charset="0"/>
              </a:rPr>
              <a:t>سياسة التهيئة في الجزائر</a:t>
            </a:r>
            <a:endParaRPr lang="fr-FR" sz="1800" dirty="0" smtClean="0">
              <a:latin typeface="Arial" pitchFamily="34" charset="0"/>
              <a:cs typeface="Arial" pitchFamily="34" charset="0"/>
            </a:endParaRPr>
          </a:p>
          <a:p>
            <a:pPr algn="r" rtl="1">
              <a:buNone/>
            </a:pPr>
            <a:r>
              <a:rPr lang="ar-SA" sz="1800" dirty="0" smtClean="0">
                <a:latin typeface="Arial" pitchFamily="34" charset="0"/>
                <a:cs typeface="Arial" pitchFamily="34" charset="0"/>
              </a:rPr>
              <a:t> مرت سياسة التهيئة في الجزائر بشوطين أساسيين </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r>
              <a:rPr lang="fr-FR" sz="1800" dirty="0" smtClean="0">
                <a:latin typeface="Arial" pitchFamily="34" charset="0"/>
                <a:cs typeface="Arial" pitchFamily="34" charset="0"/>
              </a:rPr>
              <a:t> </a:t>
            </a:r>
            <a:r>
              <a:rPr lang="ar-SA" sz="1800" b="1" dirty="0" smtClean="0">
                <a:latin typeface="Arial" pitchFamily="34" charset="0"/>
                <a:cs typeface="Arial" pitchFamily="34" charset="0"/>
              </a:rPr>
              <a:t>الشوط الأول</a:t>
            </a:r>
            <a:r>
              <a:rPr lang="ar-SA" sz="1800" dirty="0" smtClean="0">
                <a:latin typeface="Arial" pitchFamily="34" charset="0"/>
                <a:cs typeface="Arial" pitchFamily="34" charset="0"/>
              </a:rPr>
              <a:t> : 1962 – 1978 :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يمكن استخلاص تهيئة الترب الوطني خلال هذه الفترة من أهداف المخططات الاقتصادية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البرامج الكبرى التي تبنتها الدولة الجزائرية في اقتصادها المركزي الموجه ذي الطابع الاشتراكي بوسائله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مؤسساته العمومية أو الحكومية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نخصص بالذكر المخططات الاقتصادية الوطنية  المخطط الانتقالي 1967 /1969 ،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الرباعي الأول 1970/1973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الرباعي الثاني 1974/1977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البرامج الكبرى مثل مشروع السد الأخضر لمقاومة التصحر بواسطة التشجير الممتد من شرق البلاد إلى غربها عبر الأطلس الصحراوي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طريق الوحدة الإفريقية الذي يربط أقصى شمال الجزائر بأقصى جنوبها ، وبرامج تأميم الأراضي </a:t>
            </a:r>
            <a:r>
              <a:rPr lang="ar-SA" sz="1800" dirty="0" err="1" smtClean="0">
                <a:latin typeface="Arial" pitchFamily="34" charset="0"/>
                <a:cs typeface="Arial" pitchFamily="34" charset="0"/>
              </a:rPr>
              <a:t>الفلاحية</a:t>
            </a:r>
            <a:r>
              <a:rPr lang="ar-SA" sz="1800" dirty="0" smtClean="0">
                <a:latin typeface="Arial" pitchFamily="34" charset="0"/>
                <a:cs typeface="Arial" pitchFamily="34" charset="0"/>
              </a:rPr>
              <a:t> ومشروع بناء 1000 قرية فلاحيه ومشروع سد الشافية سهل </a:t>
            </a:r>
            <a:r>
              <a:rPr lang="ar-SA" sz="1800" dirty="0" err="1" smtClean="0">
                <a:latin typeface="Arial" pitchFamily="34" charset="0"/>
                <a:cs typeface="Arial" pitchFamily="34" charset="0"/>
              </a:rPr>
              <a:t>عنابة</a:t>
            </a:r>
            <a:r>
              <a:rPr lang="ar-SA" sz="1800" dirty="0" smtClean="0">
                <a:latin typeface="Arial" pitchFamily="34" charset="0"/>
                <a:cs typeface="Arial" pitchFamily="34" charset="0"/>
              </a:rPr>
              <a:t> ومشروع سد </a:t>
            </a:r>
            <a:r>
              <a:rPr lang="ar-SA" sz="1800" dirty="0" err="1" smtClean="0">
                <a:latin typeface="Arial" pitchFamily="34" charset="0"/>
                <a:cs typeface="Arial" pitchFamily="34" charset="0"/>
              </a:rPr>
              <a:t>الحاميز</a:t>
            </a:r>
            <a:r>
              <a:rPr lang="ar-SA" sz="1800" dirty="0" smtClean="0">
                <a:latin typeface="Arial" pitchFamily="34" charset="0"/>
                <a:cs typeface="Arial" pitchFamily="34" charset="0"/>
              </a:rPr>
              <a:t> لسد احتياجات مدينة الجزائر من المياه الصالحة للشرب ومشروع سد </a:t>
            </a:r>
            <a:r>
              <a:rPr lang="ar-SA" sz="1800" dirty="0" err="1" smtClean="0">
                <a:latin typeface="Arial" pitchFamily="34" charset="0"/>
                <a:cs typeface="Arial" pitchFamily="34" charset="0"/>
              </a:rPr>
              <a:t>الفرقوق</a:t>
            </a:r>
            <a:r>
              <a:rPr lang="ar-SA" sz="1800" dirty="0" smtClean="0">
                <a:latin typeface="Arial" pitchFamily="34" charset="0"/>
                <a:cs typeface="Arial" pitchFamily="34" charset="0"/>
              </a:rPr>
              <a:t> لسد احتياجات المنطقة الصناعية </a:t>
            </a:r>
            <a:r>
              <a:rPr lang="ar-SA" sz="1800" dirty="0" err="1" smtClean="0">
                <a:latin typeface="Arial" pitchFamily="34" charset="0"/>
                <a:cs typeface="Arial" pitchFamily="34" charset="0"/>
              </a:rPr>
              <a:t>بآرزيو</a:t>
            </a:r>
            <a:r>
              <a:rPr lang="ar-SA" sz="1800" dirty="0" smtClean="0">
                <a:latin typeface="Arial" pitchFamily="34" charset="0"/>
                <a:cs typeface="Arial" pitchFamily="34" charset="0"/>
              </a:rPr>
              <a:t> ... </a:t>
            </a:r>
            <a:r>
              <a:rPr lang="ar-SA" sz="1800" dirty="0" err="1" smtClean="0">
                <a:latin typeface="Arial" pitchFamily="34" charset="0"/>
                <a:cs typeface="Arial" pitchFamily="34" charset="0"/>
              </a:rPr>
              <a:t>إلخ</a:t>
            </a:r>
            <a:r>
              <a:rPr lang="ar-SA" sz="1800" dirty="0" smtClean="0">
                <a:latin typeface="Arial" pitchFamily="34" charset="0"/>
                <a:cs typeface="Arial" pitchFamily="34" charset="0"/>
              </a:rPr>
              <a:t> </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ar-SA" sz="1800" dirty="0" smtClean="0">
                <a:latin typeface="Arial" pitchFamily="34" charset="0"/>
                <a:cs typeface="Arial" pitchFamily="34" charset="0"/>
              </a:rPr>
              <a:t>ويمكن استخلاص الأهداف التي كانت ترمي إليها سياسة التهيئة العمرانية في الجزائر خلال هذه الفترة </a:t>
            </a:r>
            <a:endParaRPr lang="fr-F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5652" y="1169971"/>
            <a:ext cx="8715436" cy="5527690"/>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Autofit/>
          </a:bodyPr>
          <a:lstStyle/>
          <a:p>
            <a:pPr algn="r">
              <a:buNone/>
            </a:pPr>
            <a:r>
              <a:rPr lang="ar-SA" sz="1800" dirty="0" smtClean="0">
                <a:latin typeface="Arial" pitchFamily="34" charset="0"/>
                <a:cs typeface="Arial" pitchFamily="34" charset="0"/>
              </a:rPr>
              <a:t>1 -  التركيز على الصناعة ومنحها الأولوية في مجال الاستثمارات بحيث باتت حصة الأسد من حيث الاعتماد المالية مما أدى إلى إنشاء خريطة صناعية في مجال الصناعة حيث أنشأت مركبات صناعية مثل المحور الصناعي وهران </a:t>
            </a:r>
            <a:r>
              <a:rPr lang="ar-SA" sz="1800" dirty="0" err="1" smtClean="0">
                <a:latin typeface="Arial" pitchFamily="34" charset="0"/>
                <a:cs typeface="Arial" pitchFamily="34" charset="0"/>
              </a:rPr>
              <a:t>آرزيوا</a:t>
            </a:r>
            <a:r>
              <a:rPr lang="ar-SA" sz="1800" dirty="0" smtClean="0">
                <a:latin typeface="Arial" pitchFamily="34" charset="0"/>
                <a:cs typeface="Arial" pitchFamily="34" charset="0"/>
              </a:rPr>
              <a:t> </a:t>
            </a:r>
            <a:r>
              <a:rPr lang="ar-SA" sz="1800" dirty="0" err="1" smtClean="0">
                <a:latin typeface="Arial" pitchFamily="34" charset="0"/>
                <a:cs typeface="Arial" pitchFamily="34" charset="0"/>
              </a:rPr>
              <a:t>وبطيوة</a:t>
            </a:r>
            <a:r>
              <a:rPr lang="ar-SA" sz="1800" dirty="0" smtClean="0">
                <a:latin typeface="Arial" pitchFamily="34" charset="0"/>
                <a:cs typeface="Arial" pitchFamily="34" charset="0"/>
              </a:rPr>
              <a:t> المتخصص في </a:t>
            </a:r>
            <a:r>
              <a:rPr lang="ar-SA" sz="1800" dirty="0" err="1" smtClean="0">
                <a:latin typeface="Arial" pitchFamily="34" charset="0"/>
                <a:cs typeface="Arial" pitchFamily="34" charset="0"/>
              </a:rPr>
              <a:t>البترو</a:t>
            </a:r>
            <a:r>
              <a:rPr lang="ar-SA" sz="1800" dirty="0" smtClean="0">
                <a:latin typeface="Arial" pitchFamily="34" charset="0"/>
                <a:cs typeface="Arial" pitchFamily="34" charset="0"/>
              </a:rPr>
              <a:t> كيمياء وتمييع الغاز، والحزام الصناعي المنشأ بضواحي مدينة الجزائر والمتخصص في صناعة وسائل النقل والمحركات ، ومركب الحجار للحديد والصلب بضواحي </a:t>
            </a:r>
            <a:r>
              <a:rPr lang="ar-SA" sz="1800" dirty="0" err="1" smtClean="0">
                <a:latin typeface="Arial" pitchFamily="34" charset="0"/>
                <a:cs typeface="Arial" pitchFamily="34" charset="0"/>
              </a:rPr>
              <a:t>عنابة</a:t>
            </a:r>
            <a:r>
              <a:rPr lang="ar-SA" sz="1800" dirty="0" smtClean="0">
                <a:latin typeface="Arial" pitchFamily="34" charset="0"/>
                <a:cs typeface="Arial" pitchFamily="34" charset="0"/>
              </a:rPr>
              <a:t> ومركب الصناعات </a:t>
            </a:r>
            <a:r>
              <a:rPr lang="ar-SA" sz="1800" dirty="0" err="1" smtClean="0">
                <a:latin typeface="Arial" pitchFamily="34" charset="0"/>
                <a:cs typeface="Arial" pitchFamily="34" charset="0"/>
              </a:rPr>
              <a:t>البترو</a:t>
            </a:r>
            <a:r>
              <a:rPr lang="ar-SA" sz="1800" dirty="0" smtClean="0">
                <a:latin typeface="Arial" pitchFamily="34" charset="0"/>
                <a:cs typeface="Arial" pitchFamily="34" charset="0"/>
              </a:rPr>
              <a:t> كيميائية والغازية </a:t>
            </a:r>
            <a:r>
              <a:rPr lang="ar-SA" sz="1800" dirty="0" err="1" smtClean="0">
                <a:latin typeface="Arial" pitchFamily="34" charset="0"/>
                <a:cs typeface="Arial" pitchFamily="34" charset="0"/>
              </a:rPr>
              <a:t>بسكيكدة</a:t>
            </a:r>
            <a:r>
              <a:rPr lang="ar-SA" sz="1800" dirty="0" smtClean="0">
                <a:latin typeface="Arial" pitchFamily="34" charset="0"/>
                <a:cs typeface="Arial" pitchFamily="34" charset="0"/>
              </a:rPr>
              <a:t> في شرق البلاد وتوسيع النسيج الصناعي </a:t>
            </a:r>
            <a:r>
              <a:rPr lang="ar-SA" sz="1800" dirty="0" err="1" smtClean="0">
                <a:latin typeface="Arial" pitchFamily="34" charset="0"/>
                <a:cs typeface="Arial" pitchFamily="34" charset="0"/>
              </a:rPr>
              <a:t>بقسنطينة</a:t>
            </a:r>
            <a:r>
              <a:rPr lang="fr-FR" sz="1800" dirty="0" smtClean="0">
                <a:latin typeface="Arial" pitchFamily="34" charset="0"/>
                <a:cs typeface="Arial" pitchFamily="34" charset="0"/>
              </a:rPr>
              <a:t> ... </a:t>
            </a:r>
            <a:br>
              <a:rPr lang="fr-FR" sz="1800" dirty="0" smtClean="0">
                <a:latin typeface="Arial" pitchFamily="34" charset="0"/>
                <a:cs typeface="Arial" pitchFamily="34" charset="0"/>
              </a:rPr>
            </a:br>
            <a:r>
              <a:rPr lang="ar-SA" sz="1800" dirty="0" smtClean="0">
                <a:latin typeface="Arial" pitchFamily="34" charset="0"/>
                <a:cs typeface="Arial" pitchFamily="34" charset="0"/>
              </a:rPr>
              <a:t>2 - توسيع شبكة الهياكل الأساسية (الطرق والمواصلات والاتصالات وسكك الحديد والكهرباء والغاز وأنابيب المياه الصالحة للشرب وشبكة تصريف المياه</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r>
              <a:rPr lang="ar-SA" sz="1800" dirty="0" smtClean="0">
                <a:latin typeface="Arial" pitchFamily="34" charset="0"/>
                <a:cs typeface="Arial" pitchFamily="34" charset="0"/>
              </a:rPr>
              <a:t>3 - تخفيف الضغط المركز على الأقاليم المحظوظة اقتصاديا ( الجزائر ، وهران ، </a:t>
            </a:r>
            <a:r>
              <a:rPr lang="ar-SA" sz="1800" dirty="0" err="1" smtClean="0">
                <a:latin typeface="Arial" pitchFamily="34" charset="0"/>
                <a:cs typeface="Arial" pitchFamily="34" charset="0"/>
              </a:rPr>
              <a:t>قسنطينة</a:t>
            </a:r>
            <a:r>
              <a:rPr lang="ar-SA" sz="1800" dirty="0" smtClean="0">
                <a:latin typeface="Arial" pitchFamily="34" charset="0"/>
                <a:cs typeface="Arial" pitchFamily="34" charset="0"/>
              </a:rPr>
              <a:t>) من جراء الحركة السكانية بحثا عن العمل في مختلف جهات الوطن باعتبارها المقوم الأساسي لجميع أشكال التنمية الاقتصادية والاجتماعية</a:t>
            </a:r>
            <a:r>
              <a:rPr lang="fr-FR" sz="1800" dirty="0" smtClean="0">
                <a:latin typeface="Arial" pitchFamily="34" charset="0"/>
                <a:cs typeface="Arial" pitchFamily="34" charset="0"/>
              </a:rPr>
              <a:t> . </a:t>
            </a:r>
            <a:br>
              <a:rPr lang="fr-FR" sz="1800" dirty="0" smtClean="0">
                <a:latin typeface="Arial" pitchFamily="34" charset="0"/>
                <a:cs typeface="Arial" pitchFamily="34" charset="0"/>
              </a:rPr>
            </a:br>
            <a:r>
              <a:rPr lang="ar-SA" sz="1800" dirty="0" smtClean="0">
                <a:latin typeface="Arial" pitchFamily="34" charset="0"/>
                <a:cs typeface="Arial" pitchFamily="34" charset="0"/>
              </a:rPr>
              <a:t>4 - المحافظة على الأراضي </a:t>
            </a:r>
            <a:r>
              <a:rPr lang="ar-SA" sz="1800" dirty="0" err="1" smtClean="0">
                <a:latin typeface="Arial" pitchFamily="34" charset="0"/>
                <a:cs typeface="Arial" pitchFamily="34" charset="0"/>
              </a:rPr>
              <a:t>الفلاحية</a:t>
            </a:r>
            <a:r>
              <a:rPr lang="ar-SA" sz="1800" dirty="0" smtClean="0">
                <a:latin typeface="Arial" pitchFamily="34" charset="0"/>
                <a:cs typeface="Arial" pitchFamily="34" charset="0"/>
              </a:rPr>
              <a:t> وتوسيع رقعة الأراضي الصالحة للزراعة باستصلاح أراضي جديدة في المناطق النائية </a:t>
            </a:r>
            <a:r>
              <a:rPr lang="ar-SA" sz="1800" dirty="0" err="1" smtClean="0">
                <a:latin typeface="Arial" pitchFamily="34" charset="0"/>
                <a:cs typeface="Arial" pitchFamily="34" charset="0"/>
              </a:rPr>
              <a:t>والسهوب</a:t>
            </a:r>
            <a:r>
              <a:rPr lang="ar-SA" sz="1800" dirty="0" smtClean="0">
                <a:latin typeface="Arial" pitchFamily="34" charset="0"/>
                <a:cs typeface="Arial" pitchFamily="34" charset="0"/>
              </a:rPr>
              <a:t> والصحراء والتصدي للجفاف والتصحر وانجراف التربة بمواصلة التشجير في المناطق المرتفعة وإنجاز السد الأخضر كلف حوالي مليار دينار سنويا لمدة 20 سنة لغرس حاولي 7 ملايين شجرة والعناية </a:t>
            </a:r>
            <a:r>
              <a:rPr lang="ar-SA" sz="1800" dirty="0" err="1" smtClean="0">
                <a:latin typeface="Arial" pitchFamily="34" charset="0"/>
                <a:cs typeface="Arial" pitchFamily="34" charset="0"/>
              </a:rPr>
              <a:t>بها</a:t>
            </a:r>
            <a:r>
              <a:rPr lang="ar-SA" sz="1800" dirty="0" smtClean="0">
                <a:latin typeface="Arial" pitchFamily="34" charset="0"/>
                <a:cs typeface="Arial" pitchFamily="34" charset="0"/>
              </a:rPr>
              <a:t> بمساحة تقدر 3 ملايين هكتار </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ar-SA" sz="1800" dirty="0" smtClean="0">
                <a:latin typeface="Arial" pitchFamily="34" charset="0"/>
                <a:cs typeface="Arial" pitchFamily="34" charset="0"/>
              </a:rPr>
              <a:t>5 - العمل على الاكتفاء الذاتي في مجال النتاج </a:t>
            </a:r>
            <a:r>
              <a:rPr lang="ar-SA" sz="1800" dirty="0" err="1" smtClean="0">
                <a:latin typeface="Arial" pitchFamily="34" charset="0"/>
                <a:cs typeface="Arial" pitchFamily="34" charset="0"/>
              </a:rPr>
              <a:t>الفلاحي</a:t>
            </a:r>
            <a:r>
              <a:rPr lang="ar-SA" sz="1800" dirty="0" smtClean="0">
                <a:latin typeface="Arial" pitchFamily="34" charset="0"/>
                <a:cs typeface="Arial" pitchFamily="34" charset="0"/>
              </a:rPr>
              <a:t> والتخلص من التبعية الغذائية خصوصا الحبوب </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ar-SA" sz="1800" dirty="0" smtClean="0">
                <a:latin typeface="Arial" pitchFamily="34" charset="0"/>
                <a:cs typeface="Arial" pitchFamily="34" charset="0"/>
              </a:rPr>
              <a:t>6 - توفير هياكل جديدة في مجال الري وإصلاح المتواجد منها من أجل تعبئة مثالية لسد الاحتياجات المتزايدة للماء في الخدمات المنزلية والصناعة والسقي </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ar-SA" sz="1800" dirty="0" smtClean="0">
                <a:latin typeface="Arial" pitchFamily="34" charset="0"/>
                <a:cs typeface="Arial" pitchFamily="34" charset="0"/>
              </a:rPr>
              <a:t>7 - إعادة النظر في التنظيم الإداري كوسيلة من وسائل التحكم في مجال وحسن تسيير التراب الوطني بحسب ارتفاع عدد الولايات إلى 31 ولاية بعد ما كانت 15 مقاطعة وعدد البلديات </a:t>
            </a:r>
            <a:r>
              <a:rPr lang="ar-SA" sz="1800" dirty="0" err="1" smtClean="0">
                <a:latin typeface="Arial" pitchFamily="34" charset="0"/>
                <a:cs typeface="Arial" pitchFamily="34" charset="0"/>
              </a:rPr>
              <a:t>الى</a:t>
            </a:r>
            <a:r>
              <a:rPr lang="ar-SA" sz="1800" dirty="0" smtClean="0">
                <a:latin typeface="Arial" pitchFamily="34" charset="0"/>
                <a:cs typeface="Arial" pitchFamily="34" charset="0"/>
              </a:rPr>
              <a:t> 704 سنة 1974 واستبدلت البرامج الخاصة في مجال التخطيط الإقليمية بالمخططات البلدية ذات الطابع المحلي</a:t>
            </a:r>
            <a:endParaRPr lang="fr-F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9886" y="1244585"/>
            <a:ext cx="9001188" cy="5068922"/>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rmAutofit/>
          </a:bodyPr>
          <a:lstStyle/>
          <a:p>
            <a:pPr algn="r">
              <a:buNone/>
            </a:pPr>
            <a:r>
              <a:rPr lang="ar-SA" sz="1800" dirty="0" smtClean="0">
                <a:latin typeface="Arial" pitchFamily="34" charset="0"/>
                <a:cs typeface="Arial" pitchFamily="34" charset="0"/>
              </a:rPr>
              <a:t>8 - كما شهدت هذه المرحلة المشاركة الشعبية في اتخاذ القرار من خلال المجالس الشعبية المنتخبة على مختلف المستويات في الحزب الواحد (حزب جبهة التحرير الوطني ) بدأ بالمجالس الشعبية البلدية إلى المجالس الشعبية الولاية فالمجلس الشعبي الوطني ، وقد شاركت المجالس الشعبية المنتخبة في صنع القرار في مجال التنمية سواء على المستوى المحلي أو الوطني </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ar-SA" sz="1800" dirty="0" smtClean="0">
                <a:latin typeface="Arial" pitchFamily="34" charset="0"/>
                <a:cs typeface="Arial" pitchFamily="34" charset="0"/>
              </a:rPr>
              <a:t>9 - معالجة إشكالية سوء التوازن بين الأقاليم وذلك بمساعدة الجهات المتضررة ببرامج خاصة من أجل النهوض </a:t>
            </a:r>
            <a:r>
              <a:rPr lang="ar-SA" sz="1800" dirty="0" err="1" smtClean="0">
                <a:latin typeface="Arial" pitchFamily="34" charset="0"/>
                <a:cs typeface="Arial" pitchFamily="34" charset="0"/>
              </a:rPr>
              <a:t>بها</a:t>
            </a:r>
            <a:r>
              <a:rPr lang="ar-SA" sz="1800" dirty="0" smtClean="0">
                <a:latin typeface="Arial" pitchFamily="34" charset="0"/>
                <a:cs typeface="Arial" pitchFamily="34" charset="0"/>
              </a:rPr>
              <a:t> اقتصاديا واجتماعيا وجعل جميع الأقاليم الوطنية تساهم في التنمية الوطنية حسب طاقتها وإمكانيتها البشرية والمادية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a:t>
            </a:r>
            <a:r>
              <a:rPr lang="ar-SA" sz="1800" dirty="0" smtClean="0">
                <a:latin typeface="Arial" pitchFamily="34" charset="0"/>
                <a:cs typeface="Arial" pitchFamily="34" charset="0"/>
              </a:rPr>
              <a:t>المحلية</a:t>
            </a:r>
            <a:endParaRPr lang="fr-FR" sz="1800" b="1" dirty="0" smtClean="0">
              <a:latin typeface="Arial" pitchFamily="34" charset="0"/>
              <a:cs typeface="Arial" pitchFamily="34" charset="0"/>
            </a:endParaRPr>
          </a:p>
          <a:p>
            <a:pPr algn="r">
              <a:buNone/>
            </a:pPr>
            <a:r>
              <a:rPr lang="ar-SA" sz="1800" b="1" dirty="0" smtClean="0">
                <a:latin typeface="Arial" pitchFamily="34" charset="0"/>
                <a:cs typeface="Arial" pitchFamily="34" charset="0"/>
              </a:rPr>
              <a:t>الشوط الثاني</a:t>
            </a:r>
            <a:r>
              <a:rPr lang="ar-SA" sz="1800" dirty="0" smtClean="0">
                <a:latin typeface="Arial" pitchFamily="34" charset="0"/>
                <a:cs typeface="Arial" pitchFamily="34" charset="0"/>
              </a:rPr>
              <a:t> : ما بين 1980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2000: أما الخطة الوطنية للتنمية القطرية التي وضعتها وزارة التخطيط والتهيئة في هذه الفترة استمدت أبعداها وأهدافها التنموية من الميثاق الوطني وكان الاهتمام هذه المرة موجه بالدرجة الأولى إلى تنمية الهضاب العليا والصحراء عكس سياسة التهيئة القطرية السابقة التي كانت تولي اهتماما كبيرا لتنمية الأقاليم الشرقية والتي اعتبرت مناطق فقيرة اقتصاديا مقارنة بأقاليم الوسط والغرب</a:t>
            </a:r>
            <a:r>
              <a:rPr lang="fr-FR" sz="1800" dirty="0" smtClean="0">
                <a:latin typeface="Arial" pitchFamily="34" charset="0"/>
                <a:cs typeface="Arial" pitchFamily="34" charset="0"/>
              </a:rPr>
              <a:t> .</a:t>
            </a:r>
            <a:r>
              <a:rPr lang="ar-SA" sz="1800" dirty="0" smtClean="0">
                <a:latin typeface="Arial" pitchFamily="34" charset="0"/>
                <a:cs typeface="Arial" pitchFamily="34" charset="0"/>
              </a:rPr>
              <a:t>لهذه الأسباب وضعت هذه الخطة لإنشاء أقطاب تنموية في الهضاب العليا والصحراء وتوفير مناصب الشغل </a:t>
            </a:r>
            <a:r>
              <a:rPr lang="ar-SA" sz="1800" dirty="0" err="1" smtClean="0">
                <a:latin typeface="Arial" pitchFamily="34" charset="0"/>
                <a:cs typeface="Arial" pitchFamily="34" charset="0"/>
              </a:rPr>
              <a:t>بها</a:t>
            </a:r>
            <a:r>
              <a:rPr lang="ar-SA" sz="1800" dirty="0" smtClean="0">
                <a:latin typeface="Arial" pitchFamily="34" charset="0"/>
                <a:cs typeface="Arial" pitchFamily="34" charset="0"/>
              </a:rPr>
              <a:t> لعل ذلك يخفض الضغط المفروض على الشمال بتوجيه السكان نحو الجنوب خاصة الفئات الشابة العاطلة وفي ما يلي الخطوط العريضة لخطة التهيئة 1980 2000</a:t>
            </a:r>
            <a:r>
              <a:rPr lang="fr-FR" sz="1800" dirty="0" smtClean="0">
                <a:latin typeface="Arial" pitchFamily="34" charset="0"/>
                <a:cs typeface="Arial" pitchFamily="34" charset="0"/>
              </a:rPr>
              <a:t> : </a:t>
            </a:r>
            <a:br>
              <a:rPr lang="fr-FR" sz="1800" dirty="0" smtClean="0">
                <a:latin typeface="Arial" pitchFamily="34" charset="0"/>
                <a:cs typeface="Arial" pitchFamily="34" charset="0"/>
              </a:rPr>
            </a:br>
            <a:endParaRPr lang="fr-F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9834" y="955657"/>
            <a:ext cx="9787006" cy="5742004"/>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rmAutofit fontScale="92500" lnSpcReduction="10000"/>
          </a:bodyPr>
          <a:lstStyle/>
          <a:p>
            <a:pPr algn="r" rtl="1">
              <a:buNone/>
            </a:pPr>
            <a:r>
              <a:rPr lang="ar-SA" sz="1800" dirty="0" smtClean="0">
                <a:latin typeface="Arial" pitchFamily="34" charset="0"/>
                <a:cs typeface="Arial" pitchFamily="34" charset="0"/>
              </a:rPr>
              <a:t>1 - استصلاح الأراضي</a:t>
            </a:r>
            <a:r>
              <a:rPr lang="fr-FR" sz="1800" dirty="0" smtClean="0">
                <a:latin typeface="Arial" pitchFamily="34" charset="0"/>
                <a:cs typeface="Arial" pitchFamily="34" charset="0"/>
              </a:rPr>
              <a:t> : </a:t>
            </a:r>
            <a:br>
              <a:rPr lang="fr-FR" sz="1800" dirty="0" smtClean="0">
                <a:latin typeface="Arial" pitchFamily="34" charset="0"/>
                <a:cs typeface="Arial" pitchFamily="34" charset="0"/>
              </a:rPr>
            </a:br>
            <a:r>
              <a:rPr lang="ar-SA" sz="1800" dirty="0" smtClean="0">
                <a:latin typeface="Arial" pitchFamily="34" charset="0"/>
                <a:cs typeface="Arial" pitchFamily="34" charset="0"/>
              </a:rPr>
              <a:t>أكدت خطة التهيئة على توسيع رقعة الأراضي </a:t>
            </a:r>
            <a:r>
              <a:rPr lang="ar-SA" sz="1800" dirty="0" err="1" smtClean="0">
                <a:latin typeface="Arial" pitchFamily="34" charset="0"/>
                <a:cs typeface="Arial" pitchFamily="34" charset="0"/>
              </a:rPr>
              <a:t>الفلاحية</a:t>
            </a:r>
            <a:r>
              <a:rPr lang="ar-SA" sz="1800" dirty="0" smtClean="0">
                <a:latin typeface="Arial" pitchFamily="34" charset="0"/>
                <a:cs typeface="Arial" pitchFamily="34" charset="0"/>
              </a:rPr>
              <a:t> بإضافة 600 ألف هكتار من الأراضي </a:t>
            </a:r>
            <a:r>
              <a:rPr lang="ar-SA" sz="1800" dirty="0" err="1" smtClean="0">
                <a:latin typeface="Arial" pitchFamily="34" charset="0"/>
                <a:cs typeface="Arial" pitchFamily="34" charset="0"/>
              </a:rPr>
              <a:t>المسقية</a:t>
            </a:r>
            <a:r>
              <a:rPr lang="ar-SA" sz="1800" dirty="0" smtClean="0">
                <a:latin typeface="Arial" pitchFamily="34" charset="0"/>
                <a:cs typeface="Arial" pitchFamily="34" charset="0"/>
              </a:rPr>
              <a:t> كما أكدت على تشجيع الفلاحة في الأراضي الجافة والشبه جافة في </a:t>
            </a:r>
            <a:r>
              <a:rPr lang="ar-SA" sz="1800" dirty="0" err="1" smtClean="0">
                <a:latin typeface="Arial" pitchFamily="34" charset="0"/>
                <a:cs typeface="Arial" pitchFamily="34" charset="0"/>
              </a:rPr>
              <a:t>السهوب</a:t>
            </a:r>
            <a:r>
              <a:rPr lang="ar-SA" sz="1800" dirty="0" smtClean="0">
                <a:latin typeface="Arial" pitchFamily="34" charset="0"/>
                <a:cs typeface="Arial" pitchFamily="34" charset="0"/>
              </a:rPr>
              <a:t> والصحراء وذلك إنشاء تعاونية </a:t>
            </a:r>
            <a:r>
              <a:rPr lang="ar-SA" sz="1800" dirty="0" err="1" smtClean="0">
                <a:latin typeface="Arial" pitchFamily="34" charset="0"/>
                <a:cs typeface="Arial" pitchFamily="34" charset="0"/>
              </a:rPr>
              <a:t>فلاحية</a:t>
            </a:r>
            <a:r>
              <a:rPr lang="ar-SA" sz="1800" dirty="0" smtClean="0">
                <a:latin typeface="Arial" pitchFamily="34" charset="0"/>
                <a:cs typeface="Arial" pitchFamily="34" charset="0"/>
              </a:rPr>
              <a:t> </a:t>
            </a:r>
            <a:r>
              <a:rPr lang="ar-SA" sz="1800" dirty="0" err="1" smtClean="0">
                <a:latin typeface="Arial" pitchFamily="34" charset="0"/>
                <a:cs typeface="Arial" pitchFamily="34" charset="0"/>
              </a:rPr>
              <a:t>شبانية</a:t>
            </a:r>
            <a:r>
              <a:rPr lang="ar-SA" sz="1800" dirty="0" smtClean="0">
                <a:latin typeface="Arial" pitchFamily="34" charset="0"/>
                <a:cs typeface="Arial" pitchFamily="34" charset="0"/>
              </a:rPr>
              <a:t> وتزويدها بالقروض والعتاد </a:t>
            </a:r>
            <a:r>
              <a:rPr lang="ar-SA" sz="1800" dirty="0" err="1" smtClean="0">
                <a:latin typeface="Arial" pitchFamily="34" charset="0"/>
                <a:cs typeface="Arial" pitchFamily="34" charset="0"/>
              </a:rPr>
              <a:t>الفلاحي</a:t>
            </a:r>
            <a:r>
              <a:rPr lang="ar-SA" sz="1800" dirty="0" smtClean="0">
                <a:latin typeface="Arial" pitchFamily="34" charset="0"/>
                <a:cs typeface="Arial" pitchFamily="34" charset="0"/>
              </a:rPr>
              <a:t> اللازم</a:t>
            </a:r>
            <a:r>
              <a:rPr lang="fr-FR" sz="1800" dirty="0" smtClean="0">
                <a:latin typeface="Arial" pitchFamily="34" charset="0"/>
                <a:cs typeface="Arial" pitchFamily="34" charset="0"/>
              </a:rPr>
              <a:t> .....</a:t>
            </a:r>
            <a:r>
              <a:rPr lang="ar-SA" sz="1800" dirty="0" smtClean="0">
                <a:latin typeface="Arial" pitchFamily="34" charset="0"/>
                <a:cs typeface="Arial" pitchFamily="34" charset="0"/>
              </a:rPr>
              <a:t>وتوفير حوالي 700 مليون متر مكعب من المياه لتغطية استهلاك الأقطاب التنموية المبرمجة وتموين السكان بالمياه الصالحة للشرب (برامج استيطان 7 ملايين من السكان بالهضاب العليا مع نهاية 2000)</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r>
              <a:rPr lang="ar-SA" sz="1800" dirty="0" smtClean="0">
                <a:latin typeface="Arial" pitchFamily="34" charset="0"/>
                <a:cs typeface="Arial" pitchFamily="34" charset="0"/>
              </a:rPr>
              <a:t>2 - في مجال التهيئة العمرانية برمج إنشاء سلسلة من المدن الجديدة عبر الهضاب العليا لتحقيق التوازنات في الهيكلة الحضرية للبلاد وإنشاء مراكز حضرية ذات تأثير إقليمي في المناطق النائية عبر الهضاب العليا والصحراء منها 11 مدينة جديدة في الهضاب العليا ومدن جديدة في باقي أنحاء الصحراء</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r>
              <a:rPr lang="ar-SA" sz="1800" dirty="0" smtClean="0">
                <a:latin typeface="Arial" pitchFamily="34" charset="0"/>
                <a:cs typeface="Arial" pitchFamily="34" charset="0"/>
              </a:rPr>
              <a:t>3 - استصلاح الشطوط الداخلية: وضعت برامج تنموية لتهيئة الشطوط الكبرى الواقعة بالهضاب العليا حيث ركز الاهتمام على كل من شط </a:t>
            </a:r>
            <a:r>
              <a:rPr lang="ar-SA" sz="1800" dirty="0" err="1" smtClean="0">
                <a:latin typeface="Arial" pitchFamily="34" charset="0"/>
                <a:cs typeface="Arial" pitchFamily="34" charset="0"/>
              </a:rPr>
              <a:t>ملغيغ</a:t>
            </a:r>
            <a:r>
              <a:rPr lang="ar-SA" sz="1800" dirty="0" smtClean="0">
                <a:latin typeface="Arial" pitchFamily="34" charset="0"/>
                <a:cs typeface="Arial" pitchFamily="34" charset="0"/>
              </a:rPr>
              <a:t> والشط الشرقي لكل منهما دراسة لتهيئتها وتحويلها إلى بحيرتين سياحيتين تنتعشا </a:t>
            </a:r>
            <a:r>
              <a:rPr lang="ar-SA" sz="1800" dirty="0" err="1" smtClean="0">
                <a:latin typeface="Arial" pitchFamily="34" charset="0"/>
                <a:cs typeface="Arial" pitchFamily="34" charset="0"/>
              </a:rPr>
              <a:t>بها</a:t>
            </a:r>
            <a:r>
              <a:rPr lang="ar-SA" sz="1800" dirty="0" smtClean="0">
                <a:latin typeface="Arial" pitchFamily="34" charset="0"/>
                <a:cs typeface="Arial" pitchFamily="34" charset="0"/>
              </a:rPr>
              <a:t> اقتصاديا وبينيا</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r>
              <a:rPr lang="ar-SA" sz="1800" dirty="0" smtClean="0">
                <a:latin typeface="Arial" pitchFamily="34" charset="0"/>
                <a:cs typeface="Arial" pitchFamily="34" charset="0"/>
              </a:rPr>
              <a:t>ويمكن فيما يلي استعراض أهم التغيرات التي حدثت في الجزائر اثر هذه الإستراتيجية في ميدان التهيئة العمرانية </a:t>
            </a:r>
            <a:endParaRPr lang="fr-FR" sz="1800" dirty="0" smtClean="0">
              <a:latin typeface="Arial" pitchFamily="34" charset="0"/>
              <a:cs typeface="Arial" pitchFamily="34" charset="0"/>
            </a:endParaRPr>
          </a:p>
          <a:p>
            <a:pPr algn="r" rtl="1">
              <a:buNone/>
            </a:pPr>
            <a:r>
              <a:rPr lang="ar-SA" sz="1800" dirty="0" smtClean="0">
                <a:latin typeface="Arial" pitchFamily="34" charset="0"/>
                <a:cs typeface="Arial" pitchFamily="34" charset="0"/>
              </a:rPr>
              <a:t>المؤشرات </a:t>
            </a:r>
            <a:r>
              <a:rPr lang="ar-SA" sz="1800" dirty="0" smtClean="0">
                <a:latin typeface="Arial" pitchFamily="34" charset="0"/>
                <a:cs typeface="Arial" pitchFamily="34" charset="0"/>
              </a:rPr>
              <a:t>الرئيسية لسكان الجزائر عام 1998 : بلغ عدد السكان 29.272.343 نسمة أما معدل النمو السكاني الحر بلغ 3.75 % ونسبة سكن الحضر 58.3 % بينما بلغ عدد سكان الريف 41.7 % عدد المركز الحضرية 597  من بينها 32 مدينة يزيد عدد سكانها عن 100 ألف نسمة أما عدد المركز العمرانية ككل فتساوي 4055 مركز عمراني </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ar-SA" sz="1800" dirty="0" smtClean="0">
                <a:latin typeface="Arial" pitchFamily="34" charset="0"/>
                <a:cs typeface="Arial" pitchFamily="34" charset="0"/>
              </a:rPr>
              <a:t>عن الزراعة : فحسب آخر إحصائي لعام 2002 فقد ورد فيه التالي</a:t>
            </a:r>
            <a:r>
              <a:rPr lang="fr-FR" sz="1800" dirty="0" smtClean="0">
                <a:latin typeface="Arial" pitchFamily="34" charset="0"/>
                <a:cs typeface="Arial" pitchFamily="34" charset="0"/>
              </a:rPr>
              <a:t> : </a:t>
            </a:r>
            <a:br>
              <a:rPr lang="fr-FR" sz="1800" dirty="0" smtClean="0">
                <a:latin typeface="Arial" pitchFamily="34" charset="0"/>
                <a:cs typeface="Arial" pitchFamily="34" charset="0"/>
              </a:rPr>
            </a:br>
            <a:r>
              <a:rPr lang="fr-FR" sz="1800" dirty="0" smtClean="0">
                <a:latin typeface="Arial" pitchFamily="34" charset="0"/>
                <a:cs typeface="Arial" pitchFamily="34" charset="0"/>
              </a:rPr>
              <a:t>1 - </a:t>
            </a:r>
            <a:r>
              <a:rPr lang="ar-SA" sz="1800" dirty="0" smtClean="0">
                <a:latin typeface="Arial" pitchFamily="34" charset="0"/>
                <a:cs typeface="Arial" pitchFamily="34" charset="0"/>
              </a:rPr>
              <a:t>المساحة </a:t>
            </a:r>
            <a:r>
              <a:rPr lang="ar-SA" sz="1800" dirty="0" err="1" smtClean="0">
                <a:latin typeface="Arial" pitchFamily="34" charset="0"/>
                <a:cs typeface="Arial" pitchFamily="34" charset="0"/>
              </a:rPr>
              <a:t>الفلاحية</a:t>
            </a:r>
            <a:r>
              <a:rPr lang="ar-SA" sz="1800" dirty="0" smtClean="0">
                <a:latin typeface="Arial" pitchFamily="34" charset="0"/>
                <a:cs typeface="Arial" pitchFamily="34" charset="0"/>
              </a:rPr>
              <a:t> النافعة</a:t>
            </a:r>
            <a:r>
              <a:rPr lang="fr-FR" sz="1800" dirty="0" smtClean="0">
                <a:latin typeface="Arial" pitchFamily="34" charset="0"/>
                <a:cs typeface="Arial" pitchFamily="34" charset="0"/>
              </a:rPr>
              <a:t> S.A.U </a:t>
            </a:r>
            <a:r>
              <a:rPr lang="ar-SA" sz="1800" dirty="0" smtClean="0">
                <a:latin typeface="Arial" pitchFamily="34" charset="0"/>
                <a:cs typeface="Arial" pitchFamily="34" charset="0"/>
              </a:rPr>
              <a:t>تساوي 8666715 هكتار </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fr-FR" sz="1800" dirty="0" smtClean="0">
                <a:latin typeface="Arial" pitchFamily="34" charset="0"/>
                <a:cs typeface="Arial" pitchFamily="34" charset="0"/>
              </a:rPr>
              <a:t>2 - </a:t>
            </a:r>
            <a:r>
              <a:rPr lang="ar-SA" sz="1800" dirty="0" smtClean="0">
                <a:latin typeface="Arial" pitchFamily="34" charset="0"/>
                <a:cs typeface="Arial" pitchFamily="34" charset="0"/>
              </a:rPr>
              <a:t>المساحة </a:t>
            </a:r>
            <a:r>
              <a:rPr lang="ar-SA" sz="1800" dirty="0" err="1" smtClean="0">
                <a:latin typeface="Arial" pitchFamily="34" charset="0"/>
                <a:cs typeface="Arial" pitchFamily="34" charset="0"/>
              </a:rPr>
              <a:t>الفلاحية</a:t>
            </a:r>
            <a:r>
              <a:rPr lang="ar-SA" sz="1800" dirty="0" smtClean="0">
                <a:latin typeface="Arial" pitchFamily="34" charset="0"/>
                <a:cs typeface="Arial" pitchFamily="34" charset="0"/>
              </a:rPr>
              <a:t> المخصصة للحبوب 4177357 هكتار (48.2</a:t>
            </a:r>
            <a:r>
              <a:rPr lang="fr-FR" sz="1800" dirty="0" smtClean="0">
                <a:latin typeface="Arial" pitchFamily="34" charset="0"/>
                <a:cs typeface="Arial" pitchFamily="34" charset="0"/>
              </a:rPr>
              <a:t> % )</a:t>
            </a:r>
            <a:br>
              <a:rPr lang="fr-FR" sz="1800" dirty="0" smtClean="0">
                <a:latin typeface="Arial" pitchFamily="34" charset="0"/>
                <a:cs typeface="Arial" pitchFamily="34" charset="0"/>
              </a:rPr>
            </a:br>
            <a:r>
              <a:rPr lang="fr-FR" sz="1800" dirty="0" smtClean="0">
                <a:latin typeface="Arial" pitchFamily="34" charset="0"/>
                <a:cs typeface="Arial" pitchFamily="34" charset="0"/>
              </a:rPr>
              <a:t>3 – </a:t>
            </a:r>
            <a:r>
              <a:rPr lang="ar-SA" sz="1800" dirty="0" smtClean="0">
                <a:latin typeface="Arial" pitchFamily="34" charset="0"/>
                <a:cs typeface="Arial" pitchFamily="34" charset="0"/>
              </a:rPr>
              <a:t>المساحة </a:t>
            </a:r>
            <a:r>
              <a:rPr lang="ar-SA" sz="1800" dirty="0" err="1" smtClean="0">
                <a:latin typeface="Arial" pitchFamily="34" charset="0"/>
                <a:cs typeface="Arial" pitchFamily="34" charset="0"/>
              </a:rPr>
              <a:t>الفلاحية</a:t>
            </a:r>
            <a:r>
              <a:rPr lang="ar-SA" sz="1800" dirty="0" smtClean="0">
                <a:latin typeface="Arial" pitchFamily="34" charset="0"/>
                <a:cs typeface="Arial" pitchFamily="34" charset="0"/>
              </a:rPr>
              <a:t> المخصصة للأشجار المثمرة 587469 هكتار (6.7</a:t>
            </a:r>
            <a:r>
              <a:rPr lang="fr-FR" sz="1800" dirty="0" smtClean="0">
                <a:latin typeface="Arial" pitchFamily="34" charset="0"/>
                <a:cs typeface="Arial" pitchFamily="34" charset="0"/>
              </a:rPr>
              <a:t> % )</a:t>
            </a:r>
            <a:br>
              <a:rPr lang="fr-FR" sz="1800" dirty="0" smtClean="0">
                <a:latin typeface="Arial" pitchFamily="34" charset="0"/>
                <a:cs typeface="Arial" pitchFamily="34" charset="0"/>
              </a:rPr>
            </a:br>
            <a:r>
              <a:rPr lang="fr-FR" sz="1800" dirty="0" smtClean="0">
                <a:latin typeface="Arial" pitchFamily="34" charset="0"/>
                <a:cs typeface="Arial" pitchFamily="34" charset="0"/>
              </a:rPr>
              <a:t>4 – </a:t>
            </a:r>
            <a:r>
              <a:rPr lang="ar-SA" sz="1800" dirty="0" smtClean="0">
                <a:latin typeface="Arial" pitchFamily="34" charset="0"/>
                <a:cs typeface="Arial" pitchFamily="34" charset="0"/>
              </a:rPr>
              <a:t>المستثمرات </a:t>
            </a:r>
            <a:r>
              <a:rPr lang="ar-SA" sz="1800" dirty="0" err="1" smtClean="0">
                <a:latin typeface="Arial" pitchFamily="34" charset="0"/>
                <a:cs typeface="Arial" pitchFamily="34" charset="0"/>
              </a:rPr>
              <a:t>الفلاحية</a:t>
            </a:r>
            <a:r>
              <a:rPr lang="ar-SA" sz="1800" dirty="0" smtClean="0">
                <a:latin typeface="Arial" pitchFamily="34" charset="0"/>
                <a:cs typeface="Arial" pitchFamily="34" charset="0"/>
              </a:rPr>
              <a:t> : 6.62 </a:t>
            </a:r>
            <a:r>
              <a:rPr lang="fr-FR" sz="1800" dirty="0" smtClean="0">
                <a:latin typeface="Arial" pitchFamily="34" charset="0"/>
                <a:cs typeface="Arial" pitchFamily="34" charset="0"/>
              </a:rPr>
              <a:t> %</a:t>
            </a:r>
            <a:r>
              <a:rPr lang="ar-SA" sz="1800" dirty="0" smtClean="0">
                <a:latin typeface="Arial" pitchFamily="34" charset="0"/>
                <a:cs typeface="Arial" pitchFamily="34" charset="0"/>
              </a:rPr>
              <a:t>مساحتها أقل من 5 هكتارات </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fr-FR" sz="1800" dirty="0" smtClean="0">
                <a:latin typeface="Arial" pitchFamily="34" charset="0"/>
                <a:cs typeface="Arial" pitchFamily="34" charset="0"/>
              </a:rPr>
              <a:t>94 % </a:t>
            </a:r>
            <a:r>
              <a:rPr lang="ar-SA" sz="1800" dirty="0" smtClean="0">
                <a:latin typeface="Arial" pitchFamily="34" charset="0"/>
                <a:cs typeface="Arial" pitchFamily="34" charset="0"/>
              </a:rPr>
              <a:t> مستثمرات القطاع </a:t>
            </a:r>
            <a:r>
              <a:rPr lang="ar-SA" sz="1800" dirty="0" smtClean="0">
                <a:latin typeface="Arial" pitchFamily="34" charset="0"/>
                <a:cs typeface="Arial" pitchFamily="34" charset="0"/>
              </a:rPr>
              <a:t>الخاص</a:t>
            </a:r>
            <a:r>
              <a:rPr lang="fr-FR" sz="1800" dirty="0" smtClean="0">
                <a:latin typeface="Arial" pitchFamily="34" charset="0"/>
                <a:cs typeface="Arial" pitchFamily="34" charset="0"/>
              </a:rPr>
              <a:t> 3.7 </a:t>
            </a:r>
            <a:r>
              <a:rPr lang="fr-FR" sz="1800" dirty="0" smtClean="0">
                <a:latin typeface="Arial" pitchFamily="34" charset="0"/>
                <a:cs typeface="Arial" pitchFamily="34" charset="0"/>
              </a:rPr>
              <a:t>% </a:t>
            </a:r>
            <a:r>
              <a:rPr lang="ar-SA" sz="1800" dirty="0" smtClean="0">
                <a:latin typeface="Arial" pitchFamily="34" charset="0"/>
                <a:cs typeface="Arial" pitchFamily="34" charset="0"/>
              </a:rPr>
              <a:t>مستثمرات فلاحيه جماعية </a:t>
            </a:r>
            <a:r>
              <a:rPr lang="fr-FR" sz="1800" dirty="0" smtClean="0">
                <a:latin typeface="Arial" pitchFamily="34" charset="0"/>
                <a:cs typeface="Arial" pitchFamily="34" charset="0"/>
              </a:rPr>
              <a:t> 1.5 </a:t>
            </a:r>
            <a:r>
              <a:rPr lang="fr-FR" sz="1800" dirty="0" smtClean="0">
                <a:latin typeface="Arial" pitchFamily="34" charset="0"/>
                <a:cs typeface="Arial" pitchFamily="34" charset="0"/>
              </a:rPr>
              <a:t>% </a:t>
            </a:r>
            <a:r>
              <a:rPr lang="ar-SA" sz="1800" dirty="0" smtClean="0">
                <a:latin typeface="Arial" pitchFamily="34" charset="0"/>
                <a:cs typeface="Arial" pitchFamily="34" charset="0"/>
              </a:rPr>
              <a:t>مستثمرات فلاحيه </a:t>
            </a:r>
            <a:r>
              <a:rPr lang="ar-SA" sz="1800" dirty="0" smtClean="0">
                <a:latin typeface="Arial" pitchFamily="34" charset="0"/>
                <a:cs typeface="Arial" pitchFamily="34" charset="0"/>
              </a:rPr>
              <a:t>فردية</a:t>
            </a:r>
            <a:r>
              <a:rPr lang="fr-FR" sz="1800" dirty="0" smtClean="0">
                <a:latin typeface="Arial" pitchFamily="34" charset="0"/>
                <a:cs typeface="Arial" pitchFamily="34" charset="0"/>
              </a:rPr>
              <a:t> </a:t>
            </a:r>
            <a:r>
              <a:rPr lang="ar-SA" sz="1800" dirty="0" smtClean="0">
                <a:latin typeface="Arial" pitchFamily="34" charset="0"/>
                <a:cs typeface="Arial" pitchFamily="34" charset="0"/>
              </a:rPr>
              <a:t>إنتاج </a:t>
            </a:r>
            <a:r>
              <a:rPr lang="ar-SA" sz="1800" dirty="0" smtClean="0">
                <a:latin typeface="Arial" pitchFamily="34" charset="0"/>
                <a:cs typeface="Arial" pitchFamily="34" charset="0"/>
              </a:rPr>
              <a:t>الحبوب 2001 بلغ 27.6 مليون قنطار </a:t>
            </a:r>
            <a:r>
              <a:rPr lang="fr-FR" sz="1800" dirty="0" smtClean="0">
                <a:latin typeface="Arial" pitchFamily="34" charset="0"/>
                <a:cs typeface="Arial" pitchFamily="34" charset="0"/>
              </a:rPr>
              <a:t> 2002 </a:t>
            </a:r>
            <a:r>
              <a:rPr lang="ar-SA" sz="1800" dirty="0" smtClean="0">
                <a:latin typeface="Arial" pitchFamily="34" charset="0"/>
                <a:cs typeface="Arial" pitchFamily="34" charset="0"/>
              </a:rPr>
              <a:t>بلغ 19.0 مليون قنطار </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endParaRPr lang="fr-F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577024" y="1169971"/>
            <a:ext cx="9215502" cy="5742004"/>
          </a:xfrm>
          <a:prstGeom prst="rect">
            <a:avLst/>
          </a:prstGeom>
          <a:solidFill>
            <a:schemeClr val="bg1">
              <a:lumMod val="95000"/>
            </a:schemeClr>
          </a:solidFill>
          <a:ln w="3175"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vert="horz">
            <a:normAutofit/>
          </a:bodyPr>
          <a:lstStyle/>
          <a:p>
            <a:pPr algn="r" rtl="1"/>
            <a:r>
              <a:rPr lang="ar-SA" sz="1800" dirty="0" smtClean="0">
                <a:latin typeface="Arial" pitchFamily="34" charset="0"/>
                <a:cs typeface="Arial" pitchFamily="34" charset="0"/>
              </a:rPr>
              <a:t>4 -  قطاع الصناعة والمحروقات : لقد ركزت الجزائر على القطاع الصناعي لما له من انعكاسات اجتماعية ومردود اقتصادي وسياسي أهم مؤشرات القفزة النوعية والكمية التي حققها القطاع الصناعي هو ارتفاع عدد العاملين من 30 % عام 87 والى نحو 45% عام 95 إضافة إلى زيادة نسب مساهمته في الدخل الوطني إلى 50</a:t>
            </a:r>
            <a:r>
              <a:rPr lang="fr-FR" sz="1800" dirty="0" smtClean="0">
                <a:latin typeface="Arial" pitchFamily="34" charset="0"/>
                <a:cs typeface="Arial" pitchFamily="34" charset="0"/>
              </a:rPr>
              <a:t> % </a:t>
            </a:r>
            <a:r>
              <a:rPr lang="ar-SA" sz="1800" dirty="0" smtClean="0">
                <a:latin typeface="Arial" pitchFamily="34" charset="0"/>
                <a:cs typeface="Arial" pitchFamily="34" charset="0"/>
              </a:rPr>
              <a:t>وتقليص نسبة المواد الخام من الصادرات الموارد الباطنية التي أصبحت تصدر مصنعة كاملة أو نصف مصنعة</a:t>
            </a:r>
            <a:r>
              <a:rPr lang="fr-FR" sz="1800" dirty="0" smtClean="0">
                <a:latin typeface="Arial" pitchFamily="34" charset="0"/>
                <a:cs typeface="Arial" pitchFamily="34" charset="0"/>
              </a:rPr>
              <a:t> . </a:t>
            </a:r>
            <a:br>
              <a:rPr lang="fr-FR" sz="1800" dirty="0" smtClean="0">
                <a:latin typeface="Arial" pitchFamily="34" charset="0"/>
                <a:cs typeface="Arial" pitchFamily="34" charset="0"/>
              </a:rPr>
            </a:br>
            <a:r>
              <a:rPr lang="ar-SA" sz="1800" dirty="0" smtClean="0">
                <a:latin typeface="Arial" pitchFamily="34" charset="0"/>
                <a:cs typeface="Arial" pitchFamily="34" charset="0"/>
              </a:rPr>
              <a:t>وتتصل الصناعة الجزائرية على معظم الفروع أهمها الحديد والصلب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هو عماد الصناعة الثقيلة في مركب الحجار بطاقة إنتاج 2 مليون طن / سنة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يشغل 20 ألف عامل</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r>
              <a:rPr lang="ar-SA" sz="1800" dirty="0" smtClean="0">
                <a:latin typeface="Arial" pitchFamily="34" charset="0"/>
                <a:cs typeface="Arial" pitchFamily="34" charset="0"/>
              </a:rPr>
              <a:t>و يشمل القطاع الصناعي الجزائري عن نحو 1000 وحدة كبرى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على عدة ألاف من الوحدات الصغيرة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قد شمل عام 1995 نحو 650 ألف عامل حيث غطى 40</a:t>
            </a:r>
            <a:r>
              <a:rPr lang="fr-FR" sz="1800" dirty="0" smtClean="0">
                <a:latin typeface="Arial" pitchFamily="34" charset="0"/>
                <a:cs typeface="Arial" pitchFamily="34" charset="0"/>
              </a:rPr>
              <a:t> % </a:t>
            </a:r>
            <a:r>
              <a:rPr lang="ar-SA" sz="1800" dirty="0" smtClean="0">
                <a:latin typeface="Arial" pitchFamily="34" charset="0"/>
                <a:cs typeface="Arial" pitchFamily="34" charset="0"/>
              </a:rPr>
              <a:t>من حاجيات الجزائر, أما بشأن المؤسسات الصناعية التابعة للقطاع الوطني أو في إطار الشراكة مع رأس المال الأجنبي عام 2000 نحو 1400 مؤسسة بلغ عدد عمالها 1400 مؤسسة 4.5 مليارات دينار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شغلت 41977 . لكن الصناعة الجزائرية رغم هذه الانجازات لا زلت دون مستوى أداء الدول متقدمة</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r>
              <a:rPr lang="ar-SA" sz="1800" dirty="0" smtClean="0">
                <a:latin typeface="Arial" pitchFamily="34" charset="0"/>
                <a:cs typeface="Arial" pitchFamily="34" charset="0"/>
              </a:rPr>
              <a:t>5 - المحروقات : قد بلغ إنتاج الجزائر من البترول عام 2000 حولي 900 ألف برميل يوميا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يقدر الخبراء بان الإنتاج سيصل إلى 1.8 مليون برميل عام 2007 بفضل الاكتشافات الجديدة</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endParaRPr lang="fr-FR" sz="1800" dirty="0" smtClean="0">
              <a:latin typeface="Arial" pitchFamily="34" charset="0"/>
              <a:cs typeface="Arial" pitchFamily="34" charset="0"/>
            </a:endParaRPr>
          </a:p>
          <a:p>
            <a:pPr algn="r" rtl="1"/>
            <a:r>
              <a:rPr lang="ar-SA" sz="1800" dirty="0" smtClean="0">
                <a:latin typeface="Arial" pitchFamily="34" charset="0"/>
                <a:cs typeface="Arial" pitchFamily="34" charset="0"/>
              </a:rPr>
              <a:t>6 </a:t>
            </a:r>
            <a:r>
              <a:rPr lang="ar-SA" sz="1800" dirty="0" smtClean="0">
                <a:latin typeface="Arial" pitchFamily="34" charset="0"/>
                <a:cs typeface="Arial" pitchFamily="34" charset="0"/>
              </a:rPr>
              <a:t>- المواصلات : تمثل شبكة الاتصالات احد العوامل الهامة المؤثرة في التطور الاقتصادي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التنمية الاجتماعية للدول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قد حققت الجزائر منجزات هامة في ميدان تطوير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تنمية المواصلات بفضل الاهتمام البالغ لهذه الأخيرة في إطار إستراتيجية وطنية تهدف إلى توسيع رقعة التبادل التجاري داخليا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خارجيا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إدماج التراب الوطني منظومة متكاملة من الطرق البرية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السكك الحدية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الموانئ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المطارات</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endParaRPr kumimoji="0" lang="fr-FR" sz="1800" b="0" i="0" u="none" strike="noStrike" kern="1200" cap="none" spc="0" normalizeH="0" baseline="0" noProof="0" dirty="0">
              <a:ln>
                <a:noFill/>
              </a:ln>
              <a:solidFill>
                <a:schemeClr val="dk1"/>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91338" y="1169971"/>
            <a:ext cx="9501254" cy="5286412"/>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rmAutofit/>
          </a:bodyPr>
          <a:lstStyle/>
          <a:p>
            <a:pPr algn="r" rtl="1">
              <a:buNone/>
            </a:pPr>
            <a:r>
              <a:rPr lang="ar-SA" sz="1800" dirty="0" smtClean="0">
                <a:latin typeface="Arial" pitchFamily="34" charset="0"/>
                <a:cs typeface="Arial" pitchFamily="34" charset="0"/>
              </a:rPr>
              <a:t>7 - الطرق البرية : عام 2002  قدر طولها </a:t>
            </a:r>
            <a:r>
              <a:rPr lang="ar-SA" sz="1800" dirty="0" err="1" smtClean="0">
                <a:latin typeface="Arial" pitchFamily="34" charset="0"/>
                <a:cs typeface="Arial" pitchFamily="34" charset="0"/>
              </a:rPr>
              <a:t>اكبرمن</a:t>
            </a:r>
            <a:r>
              <a:rPr lang="ar-SA" sz="1800" dirty="0" smtClean="0">
                <a:latin typeface="Arial" pitchFamily="34" charset="0"/>
                <a:cs typeface="Arial" pitchFamily="34" charset="0"/>
              </a:rPr>
              <a:t> 104 ألف كلم منها 670 كلم طرق وطنية مرصوصة جدا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38100 كلم (27 %) طرق ترابية صالحة للسير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الحركة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الباقي نوعية متوسطة</a:t>
            </a:r>
            <a:r>
              <a:rPr lang="fr-FR" sz="1800" dirty="0" smtClean="0">
                <a:latin typeface="Arial" pitchFamily="34" charset="0"/>
                <a:cs typeface="Arial" pitchFamily="34" charset="0"/>
              </a:rPr>
              <a:t>.</a:t>
            </a:r>
            <a:br>
              <a:rPr lang="fr-FR" sz="1800" dirty="0" smtClean="0">
                <a:latin typeface="Arial" pitchFamily="34" charset="0"/>
                <a:cs typeface="Arial" pitchFamily="34" charset="0"/>
              </a:rPr>
            </a:br>
            <a:r>
              <a:rPr lang="ar-SA" sz="1800" dirty="0" smtClean="0">
                <a:latin typeface="Arial" pitchFamily="34" charset="0"/>
                <a:cs typeface="Arial" pitchFamily="34" charset="0"/>
              </a:rPr>
              <a:t>السكك الحديدية :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يبلغ طولها نحو 4200 كلم ، كلها ذات اتجاه وحيد منها </a:t>
            </a:r>
            <a:r>
              <a:rPr lang="fr-FR" sz="1800" dirty="0" smtClean="0">
                <a:latin typeface="Arial" pitchFamily="34" charset="0"/>
                <a:cs typeface="Arial" pitchFamily="34" charset="0"/>
              </a:rPr>
              <a:t>215 </a:t>
            </a:r>
            <a:r>
              <a:rPr lang="ar-SA" sz="1800" dirty="0" smtClean="0">
                <a:latin typeface="Arial" pitchFamily="34" charset="0"/>
                <a:cs typeface="Arial" pitchFamily="34" charset="0"/>
              </a:rPr>
              <a:t>كلم مكهرب تربط مناطق </a:t>
            </a:r>
            <a:r>
              <a:rPr lang="ar-SA" sz="1800" dirty="0" err="1" smtClean="0">
                <a:latin typeface="Arial" pitchFamily="34" charset="0"/>
                <a:cs typeface="Arial" pitchFamily="34" charset="0"/>
              </a:rPr>
              <a:t>لونزة</a:t>
            </a:r>
            <a:r>
              <a:rPr lang="ar-SA" sz="1800" dirty="0" smtClean="0">
                <a:latin typeface="Arial" pitchFamily="34" charset="0"/>
                <a:cs typeface="Arial" pitchFamily="34" charset="0"/>
              </a:rPr>
              <a:t> و </a:t>
            </a:r>
            <a:r>
              <a:rPr lang="ar-SA" sz="1800" dirty="0" err="1" smtClean="0">
                <a:latin typeface="Arial" pitchFamily="34" charset="0"/>
                <a:cs typeface="Arial" pitchFamily="34" charset="0"/>
              </a:rPr>
              <a:t>بوخضرة</a:t>
            </a:r>
            <a:r>
              <a:rPr lang="ar-SA" sz="1800" dirty="0" smtClean="0">
                <a:latin typeface="Arial" pitchFamily="34" charset="0"/>
                <a:cs typeface="Arial" pitchFamily="34" charset="0"/>
              </a:rPr>
              <a:t> </a:t>
            </a:r>
            <a:r>
              <a:rPr lang="ar-SA" sz="1800" dirty="0" err="1" smtClean="0">
                <a:latin typeface="Arial" pitchFamily="34" charset="0"/>
                <a:cs typeface="Arial" pitchFamily="34" charset="0"/>
              </a:rPr>
              <a:t>بعنابة</a:t>
            </a:r>
            <a:r>
              <a:rPr lang="ar-SA" sz="1800" dirty="0" smtClean="0">
                <a:latin typeface="Arial" pitchFamily="34" charset="0"/>
                <a:cs typeface="Arial" pitchFamily="34" charset="0"/>
              </a:rPr>
              <a:t> و تستغل هذه الشبة من الطرق الشركة الوطنية للنقل بالسكك الحديدية التي تملك 10300 عربة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توظف  </a:t>
            </a:r>
            <a:r>
              <a:rPr lang="fr-FR" sz="1800" dirty="0" smtClean="0">
                <a:latin typeface="Arial" pitchFamily="34" charset="0"/>
                <a:cs typeface="Arial" pitchFamily="34" charset="0"/>
              </a:rPr>
              <a:t>187  </a:t>
            </a:r>
            <a:r>
              <a:rPr lang="ar-SA" sz="1800" dirty="0" smtClean="0">
                <a:latin typeface="Arial" pitchFamily="34" charset="0"/>
                <a:cs typeface="Arial" pitchFamily="34" charset="0"/>
              </a:rPr>
              <a:t>قطار يومي يربط 17 مدينة كبرى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متوسطة شارك في النقل الوطني الحضري عند أطراف المدن الكبرى بنحو 2500 عربة كما تغطي 17 % من حركة النقل البري أي ما يعادل 13 مليون طن من البضائع المختلفة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تنقل سنويا حوالي مليون مسافر</a:t>
            </a:r>
            <a:r>
              <a:rPr lang="fr-FR" sz="1800" dirty="0" smtClean="0">
                <a:latin typeface="Arial" pitchFamily="34" charset="0"/>
                <a:cs typeface="Arial" pitchFamily="34" charset="0"/>
              </a:rPr>
              <a:t> .</a:t>
            </a:r>
          </a:p>
          <a:p>
            <a:pPr algn="r" rtl="1">
              <a:buNone/>
            </a:pPr>
            <a:r>
              <a:rPr lang="ar-SA" sz="1800" dirty="0" smtClean="0">
                <a:latin typeface="Arial" pitchFamily="34" charset="0"/>
                <a:cs typeface="Arial" pitchFamily="34" charset="0"/>
              </a:rPr>
              <a:t>يعتبر طريق الوحدة الإفريقية الذي يربط دول الساحل الإفريقي بالموانئ الجزائرية على البحر المتوسط </a:t>
            </a:r>
            <a:r>
              <a:rPr lang="ar-SA" sz="1800" dirty="0" err="1" smtClean="0">
                <a:latin typeface="Arial" pitchFamily="34" charset="0"/>
                <a:cs typeface="Arial" pitchFamily="34" charset="0"/>
              </a:rPr>
              <a:t>اهم</a:t>
            </a:r>
            <a:r>
              <a:rPr lang="ar-SA" sz="1800" dirty="0" smtClean="0">
                <a:latin typeface="Arial" pitchFamily="34" charset="0"/>
                <a:cs typeface="Arial" pitchFamily="34" charset="0"/>
              </a:rPr>
              <a:t> الانجازات في ميدان الطرق البرية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يبلغ طوله بالجزائر 2344 كلم مربع غير مكتملة</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r>
              <a:rPr lang="ar-SA" sz="1800" dirty="0" smtClean="0">
                <a:latin typeface="Arial" pitchFamily="34" charset="0"/>
                <a:cs typeface="Arial" pitchFamily="34" charset="0"/>
              </a:rPr>
              <a:t>النقل الجوي : يوجد بالجزائر حوالي 124 مطار منها 30 داخليا ، يربط </a:t>
            </a:r>
            <a:r>
              <a:rPr lang="ar-SA" sz="1800" dirty="0" err="1" smtClean="0">
                <a:latin typeface="Arial" pitchFamily="34" charset="0"/>
                <a:cs typeface="Arial" pitchFamily="34" charset="0"/>
              </a:rPr>
              <a:t>اهم</a:t>
            </a:r>
            <a:r>
              <a:rPr lang="ar-SA" sz="1800" dirty="0" smtClean="0">
                <a:latin typeface="Arial" pitchFamily="34" charset="0"/>
                <a:cs typeface="Arial" pitchFamily="34" charset="0"/>
              </a:rPr>
              <a:t> المدن الجزائرية في الشمل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الصحراء في شبكة كثيفة من الرحلات اليومية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الأسبوعية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كذلك 7 مطارا </a:t>
            </a:r>
            <a:r>
              <a:rPr lang="ar-SA" sz="1800" dirty="0" err="1" smtClean="0">
                <a:latin typeface="Arial" pitchFamily="34" charset="0"/>
                <a:cs typeface="Arial" pitchFamily="34" charset="0"/>
              </a:rPr>
              <a:t>ت</a:t>
            </a:r>
            <a:r>
              <a:rPr lang="ar-SA" sz="1800" dirty="0" smtClean="0">
                <a:latin typeface="Arial" pitchFamily="34" charset="0"/>
                <a:cs typeface="Arial" pitchFamily="34" charset="0"/>
              </a:rPr>
              <a:t> دولية تصل الجزائر بالعديد من المطارات الأوربية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لمغرب العربي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الشرق الأوسط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إفريقيا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جنوب الصحراء . و يتشكل الأسطول الجوي الجزائري من 63 طائرة معظمها من نوع </a:t>
            </a:r>
            <a:r>
              <a:rPr lang="ar-SA" sz="1800" dirty="0" err="1" smtClean="0">
                <a:latin typeface="Arial" pitchFamily="34" charset="0"/>
                <a:cs typeface="Arial" pitchFamily="34" charset="0"/>
              </a:rPr>
              <a:t>بووينغ</a:t>
            </a:r>
            <a:r>
              <a:rPr lang="ar-SA" sz="1800" dirty="0" smtClean="0">
                <a:latin typeface="Arial" pitchFamily="34" charset="0"/>
                <a:cs typeface="Arial" pitchFamily="34" charset="0"/>
              </a:rPr>
              <a:t> </a:t>
            </a:r>
            <a:r>
              <a:rPr lang="ar-SA" sz="1800" dirty="0" err="1" smtClean="0">
                <a:latin typeface="Arial" pitchFamily="34" charset="0"/>
                <a:cs typeface="Arial" pitchFamily="34" charset="0"/>
              </a:rPr>
              <a:t>والايرباص</a:t>
            </a:r>
            <a:r>
              <a:rPr lang="ar-SA" sz="1800" dirty="0" smtClean="0">
                <a:latin typeface="Arial" pitchFamily="34" charset="0"/>
                <a:cs typeface="Arial" pitchFamily="34" charset="0"/>
              </a:rPr>
              <a:t>،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تضمن شركات الخطوط الجوية الجزائرية سنويا نقل 3.1 ملايين مسافر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نحو 30 </a:t>
            </a:r>
            <a:r>
              <a:rPr lang="ar-SA" sz="1800" dirty="0" err="1" smtClean="0">
                <a:latin typeface="Arial" pitchFamily="34" charset="0"/>
                <a:cs typeface="Arial" pitchFamily="34" charset="0"/>
              </a:rPr>
              <a:t>الف</a:t>
            </a:r>
            <a:r>
              <a:rPr lang="ar-SA" sz="1800" dirty="0" smtClean="0">
                <a:latin typeface="Arial" pitchFamily="34" charset="0"/>
                <a:cs typeface="Arial" pitchFamily="34" charset="0"/>
              </a:rPr>
              <a:t> طن من البضائع ،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في إطار اقتصاد السوق انضمت </a:t>
            </a:r>
            <a:r>
              <a:rPr lang="ar-SA" sz="1800" dirty="0" err="1" smtClean="0">
                <a:latin typeface="Arial" pitchFamily="34" charset="0"/>
                <a:cs typeface="Arial" pitchFamily="34" charset="0"/>
              </a:rPr>
              <a:t>الى</a:t>
            </a:r>
            <a:r>
              <a:rPr lang="ar-SA" sz="1800" dirty="0" smtClean="0">
                <a:latin typeface="Arial" pitchFamily="34" charset="0"/>
                <a:cs typeface="Arial" pitchFamily="34" charset="0"/>
              </a:rPr>
              <a:t> مجال النقل الجوي 04 شركات جزائرية خاصة</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r>
              <a:rPr lang="ar-SA" sz="1800" dirty="0" smtClean="0">
                <a:latin typeface="Arial" pitchFamily="34" charset="0"/>
                <a:cs typeface="Arial" pitchFamily="34" charset="0"/>
              </a:rPr>
              <a:t>الموانئ: </a:t>
            </a:r>
            <a:r>
              <a:rPr lang="ar-SA" sz="1800" dirty="0" err="1" smtClean="0">
                <a:latin typeface="Arial" pitchFamily="34" charset="0"/>
                <a:cs typeface="Arial" pitchFamily="34" charset="0"/>
              </a:rPr>
              <a:t>يلبغ</a:t>
            </a:r>
            <a:r>
              <a:rPr lang="ar-SA" sz="1800" dirty="0" smtClean="0">
                <a:latin typeface="Arial" pitchFamily="34" charset="0"/>
                <a:cs typeface="Arial" pitchFamily="34" charset="0"/>
              </a:rPr>
              <a:t> عددها حاليا 12 ميناء تؤدي دورا جيدا في تنشيط التجارة الداخلية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الخارجية </a:t>
            </a:r>
            <a:r>
              <a:rPr lang="ar-SA" sz="1800" dirty="0" err="1" smtClean="0">
                <a:latin typeface="Arial" pitchFamily="34" charset="0"/>
                <a:cs typeface="Arial" pitchFamily="34" charset="0"/>
              </a:rPr>
              <a:t>لانها</a:t>
            </a:r>
            <a:r>
              <a:rPr lang="ar-SA" sz="1800" dirty="0" smtClean="0">
                <a:latin typeface="Arial" pitchFamily="34" charset="0"/>
                <a:cs typeface="Arial" pitchFamily="34" charset="0"/>
              </a:rPr>
              <a:t> تضم 98 % من المبادلات التجارية للبلاد</a:t>
            </a:r>
            <a:r>
              <a:rPr lang="fr-FR" sz="1800" dirty="0" smtClean="0">
                <a:latin typeface="Arial" pitchFamily="34" charset="0"/>
                <a:cs typeface="Arial" pitchFamily="34" charset="0"/>
              </a:rPr>
              <a:t> .</a:t>
            </a:r>
            <a:br>
              <a:rPr lang="fr-FR" sz="1800" dirty="0" smtClean="0">
                <a:latin typeface="Arial" pitchFamily="34" charset="0"/>
                <a:cs typeface="Arial" pitchFamily="34" charset="0"/>
              </a:rPr>
            </a:br>
            <a:r>
              <a:rPr lang="ar-SA" sz="1800" dirty="0" smtClean="0">
                <a:latin typeface="Arial" pitchFamily="34" charset="0"/>
                <a:cs typeface="Arial" pitchFamily="34" charset="0"/>
              </a:rPr>
              <a:t>من أهم منجزات هذا القطاع إنشاء ثلاثة موانئ متخصصة في المحروقات هي </a:t>
            </a:r>
            <a:r>
              <a:rPr lang="ar-SA" sz="1800" dirty="0" err="1" smtClean="0">
                <a:latin typeface="Arial" pitchFamily="34" charset="0"/>
                <a:cs typeface="Arial" pitchFamily="34" charset="0"/>
              </a:rPr>
              <a:t>أرزيو</a:t>
            </a:r>
            <a:r>
              <a:rPr lang="ar-SA" sz="1800" dirty="0" smtClean="0">
                <a:latin typeface="Arial" pitchFamily="34" charset="0"/>
                <a:cs typeface="Arial" pitchFamily="34" charset="0"/>
              </a:rPr>
              <a:t> ، </a:t>
            </a:r>
            <a:r>
              <a:rPr lang="ar-SA" sz="1800" dirty="0" err="1" smtClean="0">
                <a:latin typeface="Arial" pitchFamily="34" charset="0"/>
                <a:cs typeface="Arial" pitchFamily="34" charset="0"/>
              </a:rPr>
              <a:t>بجاية</a:t>
            </a:r>
            <a:r>
              <a:rPr lang="ar-SA" sz="1800" dirty="0" smtClean="0">
                <a:latin typeface="Arial" pitchFamily="34" charset="0"/>
                <a:cs typeface="Arial" pitchFamily="34" charset="0"/>
              </a:rPr>
              <a:t> ،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a:t>
            </a:r>
            <a:r>
              <a:rPr lang="ar-SA" sz="1800" dirty="0" err="1" smtClean="0">
                <a:latin typeface="Arial" pitchFamily="34" charset="0"/>
                <a:cs typeface="Arial" pitchFamily="34" charset="0"/>
              </a:rPr>
              <a:t>سكيكدة</a:t>
            </a:r>
            <a:r>
              <a:rPr lang="ar-SA" sz="1800" dirty="0" smtClean="0">
                <a:latin typeface="Arial" pitchFamily="34" charset="0"/>
                <a:cs typeface="Arial" pitchFamily="34" charset="0"/>
              </a:rPr>
              <a:t> ،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تجهيز موانئ عنابه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العاصمة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وهران بمحطات استقبال الحاويات إضافة إلى توسيع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تجديد موانئ تنس </a:t>
            </a:r>
            <a:r>
              <a:rPr lang="ar-SA" sz="1800" dirty="0" err="1" smtClean="0">
                <a:latin typeface="Arial" pitchFamily="34" charset="0"/>
                <a:cs typeface="Arial" pitchFamily="34" charset="0"/>
              </a:rPr>
              <a:t>و</a:t>
            </a:r>
            <a:r>
              <a:rPr lang="ar-SA" sz="1800" dirty="0" smtClean="0">
                <a:latin typeface="Arial" pitchFamily="34" charset="0"/>
                <a:cs typeface="Arial" pitchFamily="34" charset="0"/>
              </a:rPr>
              <a:t> الغزوات لدفع كفاءة استقبالها</a:t>
            </a:r>
            <a:r>
              <a:rPr lang="fr-FR" sz="1800" dirty="0" smtClean="0">
                <a:latin typeface="Arial" pitchFamily="34" charset="0"/>
                <a:cs typeface="Arial" pitchFamily="34" charset="0"/>
              </a:rPr>
              <a:t>.</a:t>
            </a:r>
          </a:p>
          <a:p>
            <a:pPr algn="r">
              <a:buNone/>
            </a:pPr>
            <a:endParaRPr lang="fr-F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2">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3">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281</TotalTime>
  <Words>273</Words>
  <Application>Microsoft Office PowerPoint</Application>
  <PresentationFormat>Personnalisé</PresentationFormat>
  <Paragraphs>15</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Promenade</vt:lpstr>
      <vt:lpstr>جامعة محمد بوضياف المسيلة  معهد تسيير التقنيات الحضرية</vt:lpstr>
      <vt:lpstr>Diapositive 2</vt:lpstr>
      <vt:lpstr>Diapositive 3</vt:lpstr>
      <vt:lpstr>Diapositive 4</vt:lpstr>
      <vt:lpstr>Diapositive 5</vt:lpstr>
      <vt:lpstr>Diapositive 6</vt:lpstr>
      <vt:lpstr>Diapositive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بوضياف المسيلة معهد تسيير التقنيات الحضرية</dc:title>
  <dc:creator>aa</dc:creator>
  <cp:lastModifiedBy>aa</cp:lastModifiedBy>
  <cp:revision>28</cp:revision>
  <dcterms:created xsi:type="dcterms:W3CDTF">2020-09-29T04:40:54Z</dcterms:created>
  <dcterms:modified xsi:type="dcterms:W3CDTF">2020-12-04T07:25:52Z</dcterms:modified>
</cp:coreProperties>
</file>