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57" r:id="rId3"/>
    <p:sldId id="258" r:id="rId4"/>
    <p:sldId id="259" r:id="rId5"/>
    <p:sldId id="260" r:id="rId6"/>
    <p:sldId id="261" r:id="rId7"/>
    <p:sldId id="262" r:id="rId8"/>
    <p:sldId id="264" r:id="rId9"/>
    <p:sldId id="274" r:id="rId10"/>
    <p:sldId id="295" r:id="rId11"/>
    <p:sldId id="263" r:id="rId12"/>
    <p:sldId id="272" r:id="rId13"/>
    <p:sldId id="271" r:id="rId14"/>
    <p:sldId id="270" r:id="rId15"/>
    <p:sldId id="299" r:id="rId16"/>
    <p:sldId id="296" r:id="rId17"/>
    <p:sldId id="298"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67" r:id="rId38"/>
    <p:sldId id="265"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11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F0D36-0AE3-4527-B039-DEAB311F7F66}" type="datetimeFigureOut">
              <a:rPr lang="fr-FR" smtClean="0"/>
              <a:t>16/02/2021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4CDB4F-B127-4A0D-82CE-4407176D7375}" type="slidenum">
              <a:rPr lang="fr-FR" smtClean="0"/>
              <a:t>‹#›</a:t>
            </a:fld>
            <a:endParaRPr lang="fr-FR"/>
          </a:p>
        </p:txBody>
      </p:sp>
    </p:spTree>
    <p:extLst>
      <p:ext uri="{BB962C8B-B14F-4D97-AF65-F5344CB8AC3E}">
        <p14:creationId xmlns:p14="http://schemas.microsoft.com/office/powerpoint/2010/main" val="426965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D4CDB4F-B127-4A0D-82CE-4407176D7375}" type="slidenum">
              <a:rPr lang="fr-FR" smtClean="0"/>
              <a:t>1</a:t>
            </a:fld>
            <a:endParaRPr lang="fr-FR"/>
          </a:p>
        </p:txBody>
      </p:sp>
    </p:spTree>
    <p:extLst>
      <p:ext uri="{BB962C8B-B14F-4D97-AF65-F5344CB8AC3E}">
        <p14:creationId xmlns:p14="http://schemas.microsoft.com/office/powerpoint/2010/main" val="1232308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61C00E9-FC8F-48A4-80FF-0B737D50431F}" type="slidenum">
              <a:rPr lang="en-GB"/>
              <a:pPr/>
              <a:t>16</a:t>
            </a:fld>
            <a:endParaRPr lang="en-GB"/>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i="1"/>
          </a:p>
        </p:txBody>
      </p:sp>
    </p:spTree>
    <p:extLst>
      <p:ext uri="{BB962C8B-B14F-4D97-AF65-F5344CB8AC3E}">
        <p14:creationId xmlns:p14="http://schemas.microsoft.com/office/powerpoint/2010/main" val="277255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cs typeface="Arial" panose="020B0604020202020204" pitchFamily="34" charset="0"/>
              </a:defRPr>
            </a:lvl1pPr>
            <a:lvl2pPr marL="742950" indent="-285750" defTabSz="966788">
              <a:defRPr>
                <a:solidFill>
                  <a:schemeClr val="tx1"/>
                </a:solidFill>
                <a:latin typeface="Arial" panose="020B0604020202020204" pitchFamily="34" charset="0"/>
                <a:cs typeface="Arial" panose="020B0604020202020204" pitchFamily="34" charset="0"/>
              </a:defRPr>
            </a:lvl2pPr>
            <a:lvl3pPr marL="1143000" indent="-228600" defTabSz="966788">
              <a:defRPr>
                <a:solidFill>
                  <a:schemeClr val="tx1"/>
                </a:solidFill>
                <a:latin typeface="Arial" panose="020B0604020202020204" pitchFamily="34" charset="0"/>
                <a:cs typeface="Arial" panose="020B0604020202020204" pitchFamily="34" charset="0"/>
              </a:defRPr>
            </a:lvl3pPr>
            <a:lvl4pPr marL="1600200" indent="-228600" defTabSz="966788">
              <a:defRPr>
                <a:solidFill>
                  <a:schemeClr val="tx1"/>
                </a:solidFill>
                <a:latin typeface="Arial" panose="020B0604020202020204" pitchFamily="34" charset="0"/>
                <a:cs typeface="Arial" panose="020B0604020202020204" pitchFamily="34" charset="0"/>
              </a:defRPr>
            </a:lvl4pPr>
            <a:lvl5pPr marL="2057400" indent="-228600" defTabSz="966788">
              <a:defRPr>
                <a:solidFill>
                  <a:schemeClr val="tx1"/>
                </a:solidFill>
                <a:latin typeface="Arial" panose="020B0604020202020204" pitchFamily="34" charset="0"/>
                <a:cs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1C62DC-1A8D-425B-B171-A0CC91658F78}" type="slidenum">
              <a:rPr lang="en-GB"/>
              <a:pPr/>
              <a:t>17</a:t>
            </a:fld>
            <a:endParaRPr lang="en-GB"/>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i="1"/>
          </a:p>
        </p:txBody>
      </p:sp>
    </p:spTree>
    <p:extLst>
      <p:ext uri="{BB962C8B-B14F-4D97-AF65-F5344CB8AC3E}">
        <p14:creationId xmlns:p14="http://schemas.microsoft.com/office/powerpoint/2010/main" val="3248123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1178CC-18ED-405B-887C-058A453D7C28}" type="slidenum">
              <a:rPr lang="en-GB"/>
              <a:pPr/>
              <a:t>18</a:t>
            </a:fld>
            <a:endParaRPr lang="en-GB"/>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87905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7F5E284-D068-4420-8D2F-469ACA3CAEB4}" type="datetime1">
              <a:rPr lang="fr-FR" smtClean="0"/>
              <a:t>16/02/2021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383283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62068A6-C619-4C26-AB2E-D6A0F002F565}" type="datetime1">
              <a:rPr lang="fr-FR" smtClean="0"/>
              <a:t>16/02/2021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279826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F1AE97-876D-4938-8B8C-ECACAE640974}" type="datetime1">
              <a:rPr lang="fr-FR" smtClean="0"/>
              <a:t>16/02/2021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335035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4D274AF-C673-4A6B-912A-5DD2AC637998}" type="datetime1">
              <a:rPr lang="fr-FR" smtClean="0"/>
              <a:t>16/02/2021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244586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B6E9DCD-3605-4DB5-8B55-3DDB71CB7793}" type="datetime1">
              <a:rPr lang="fr-FR" smtClean="0"/>
              <a:t>16/02/2021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1184232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4B022A0-EEBC-40AC-B9F9-29D5C557F1D3}" type="datetime1">
              <a:rPr lang="fr-FR" smtClean="0"/>
              <a:t>16/02/2021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224482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DDF919D-8EB2-4206-A778-F01D7E6FF00F}" type="datetime1">
              <a:rPr lang="fr-FR" smtClean="0"/>
              <a:t>16/02/2021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303435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431F043-0621-4204-B82A-2CD50602D667}" type="datetime1">
              <a:rPr lang="fr-FR" smtClean="0"/>
              <a:t>16/02/2021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166375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24F88-7DD7-46E5-B087-8D7A86C508C6}" type="datetime1">
              <a:rPr lang="fr-FR" smtClean="0"/>
              <a:t>16/02/2021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116798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562420D4-F6F8-46C3-98C3-649F9D65C7BE}" type="datetime1">
              <a:rPr lang="fr-FR" smtClean="0"/>
              <a:t>16/02/2021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1882568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DEE0089-5096-4AC9-B211-F33DA1CA7A5A}" type="datetime1">
              <a:rPr lang="fr-FR" smtClean="0"/>
              <a:t>16/02/2021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66A1A-D4AC-45AC-9D46-675ADC1AE4A7}" type="slidenum">
              <a:rPr lang="fr-FR" smtClean="0"/>
              <a:t>‹#›</a:t>
            </a:fld>
            <a:endParaRPr lang="fr-FR"/>
          </a:p>
        </p:txBody>
      </p:sp>
    </p:spTree>
    <p:extLst>
      <p:ext uri="{BB962C8B-B14F-4D97-AF65-F5344CB8AC3E}">
        <p14:creationId xmlns:p14="http://schemas.microsoft.com/office/powerpoint/2010/main" val="157917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B6BA3-A7C4-44B7-9F69-A0A22F57902E}" type="datetime1">
              <a:rPr lang="fr-FR" smtClean="0"/>
              <a:t>16/02/2021</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66A1A-D4AC-45AC-9D46-675ADC1AE4A7}" type="slidenum">
              <a:rPr lang="fr-FR" smtClean="0"/>
              <a:t>‹#›</a:t>
            </a:fld>
            <a:endParaRPr lang="fr-FR"/>
          </a:p>
        </p:txBody>
      </p:sp>
    </p:spTree>
    <p:extLst>
      <p:ext uri="{BB962C8B-B14F-4D97-AF65-F5344CB8AC3E}">
        <p14:creationId xmlns:p14="http://schemas.microsoft.com/office/powerpoint/2010/main" val="14469740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38411" y="1640909"/>
            <a:ext cx="8442541" cy="1869053"/>
          </a:xfrm>
          <a:ln>
            <a:solidFill>
              <a:srgbClr val="7030A0"/>
            </a:solidFill>
          </a:ln>
        </p:spPr>
        <p:txBody>
          <a:bodyPr>
            <a:normAutofit/>
          </a:bodyPr>
          <a:lstStyle/>
          <a:p>
            <a:r>
              <a:rPr lang="fr-FR" dirty="0">
                <a:solidFill>
                  <a:srgbClr val="0070C0"/>
                </a:solidFill>
              </a:rPr>
              <a:t>OPTIMISATION PAR COLONIE D’ABEILLES </a:t>
            </a:r>
            <a:r>
              <a:rPr lang="fr-FR">
                <a:solidFill>
                  <a:srgbClr val="0070C0"/>
                </a:solidFill>
              </a:rPr>
              <a:t>(OCA)</a:t>
            </a:r>
            <a:endParaRPr lang="fr-FR" dirty="0">
              <a:solidFill>
                <a:srgbClr val="0070C0"/>
              </a:solidFill>
            </a:endParaRPr>
          </a:p>
        </p:txBody>
      </p:sp>
      <p:sp>
        <p:nvSpPr>
          <p:cNvPr id="4" name="Titre 1"/>
          <p:cNvSpPr txBox="1">
            <a:spLocks/>
          </p:cNvSpPr>
          <p:nvPr/>
        </p:nvSpPr>
        <p:spPr>
          <a:xfrm>
            <a:off x="438410" y="4221270"/>
            <a:ext cx="8442541" cy="1676291"/>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dirty="0" err="1">
                <a:solidFill>
                  <a:srgbClr val="FF0000"/>
                </a:solidFill>
              </a:rPr>
              <a:t>Bees</a:t>
            </a:r>
            <a:r>
              <a:rPr lang="fr-FR" dirty="0">
                <a:solidFill>
                  <a:srgbClr val="FF0000"/>
                </a:solidFill>
              </a:rPr>
              <a:t> </a:t>
            </a:r>
            <a:r>
              <a:rPr lang="fr-FR" dirty="0" err="1">
                <a:solidFill>
                  <a:srgbClr val="FF0000"/>
                </a:solidFill>
              </a:rPr>
              <a:t>Colony</a:t>
            </a:r>
            <a:r>
              <a:rPr lang="fr-FR" dirty="0">
                <a:solidFill>
                  <a:srgbClr val="FF0000"/>
                </a:solidFill>
              </a:rPr>
              <a:t> </a:t>
            </a:r>
            <a:r>
              <a:rPr lang="fr-FR" dirty="0" err="1">
                <a:solidFill>
                  <a:srgbClr val="FF0000"/>
                </a:solidFill>
              </a:rPr>
              <a:t>Optimization</a:t>
            </a:r>
            <a:r>
              <a:rPr lang="fr-FR" dirty="0">
                <a:solidFill>
                  <a:srgbClr val="FF0000"/>
                </a:solidFill>
              </a:rPr>
              <a:t> (</a:t>
            </a:r>
            <a:r>
              <a:rPr lang="fr-FR" dirty="0" err="1">
                <a:solidFill>
                  <a:srgbClr val="FF0000"/>
                </a:solidFill>
              </a:rPr>
              <a:t>BCO</a:t>
            </a:r>
            <a:r>
              <a:rPr lang="fr-FR" dirty="0">
                <a:solidFill>
                  <a:srgbClr val="FF0000"/>
                </a:solidFill>
              </a:rPr>
              <a:t>)</a:t>
            </a:r>
          </a:p>
        </p:txBody>
      </p:sp>
      <p:sp>
        <p:nvSpPr>
          <p:cNvPr id="5" name="Titre 1"/>
          <p:cNvSpPr txBox="1">
            <a:spLocks/>
          </p:cNvSpPr>
          <p:nvPr/>
        </p:nvSpPr>
        <p:spPr>
          <a:xfrm>
            <a:off x="438410" y="281944"/>
            <a:ext cx="8442541" cy="106738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u="sng" dirty="0">
                <a:solidFill>
                  <a:srgbClr val="00B050"/>
                </a:solidFill>
              </a:rPr>
              <a:t>CHAP</a:t>
            </a:r>
            <a:r>
              <a:rPr lang="fr-FR" u="sng">
                <a:solidFill>
                  <a:srgbClr val="00B050"/>
                </a:solidFill>
              </a:rPr>
              <a:t>. V</a:t>
            </a:r>
            <a:endParaRPr lang="fr-FR" u="sng" dirty="0">
              <a:solidFill>
                <a:srgbClr val="00B050"/>
              </a:solidFill>
            </a:endParaRPr>
          </a:p>
        </p:txBody>
      </p:sp>
      <p:sp>
        <p:nvSpPr>
          <p:cNvPr id="6" name="Espace réservé du numéro de diapositive 5"/>
          <p:cNvSpPr>
            <a:spLocks noGrp="1"/>
          </p:cNvSpPr>
          <p:nvPr>
            <p:ph type="sldNum" sz="quarter" idx="12"/>
          </p:nvPr>
        </p:nvSpPr>
        <p:spPr/>
        <p:txBody>
          <a:bodyPr/>
          <a:lstStyle/>
          <a:p>
            <a:fld id="{32466A1A-D4AC-45AC-9D46-675ADC1AE4A7}" type="slidenum">
              <a:rPr lang="fr-FR" smtClean="0"/>
              <a:t>1</a:t>
            </a:fld>
            <a:endParaRPr lang="fr-FR"/>
          </a:p>
        </p:txBody>
      </p:sp>
    </p:spTree>
    <p:extLst>
      <p:ext uri="{BB962C8B-B14F-4D97-AF65-F5344CB8AC3E}">
        <p14:creationId xmlns:p14="http://schemas.microsoft.com/office/powerpoint/2010/main" val="374645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a:solidFill>
                  <a:srgbClr val="FF0000"/>
                </a:solidFill>
              </a:rPr>
              <a:t>3. Les abeilles dans la nature</a:t>
            </a:r>
          </a:p>
        </p:txBody>
      </p:sp>
      <p:sp>
        <p:nvSpPr>
          <p:cNvPr id="2" name="Espace réservé du numéro de diapositive 1"/>
          <p:cNvSpPr>
            <a:spLocks noGrp="1"/>
          </p:cNvSpPr>
          <p:nvPr>
            <p:ph type="sldNum" sz="quarter" idx="12"/>
          </p:nvPr>
        </p:nvSpPr>
        <p:spPr/>
        <p:txBody>
          <a:bodyPr/>
          <a:lstStyle/>
          <a:p>
            <a:fld id="{32466A1A-D4AC-45AC-9D46-675ADC1AE4A7}" type="slidenum">
              <a:rPr lang="fr-FR" smtClean="0"/>
              <a:t>10</a:t>
            </a:fld>
            <a:endParaRPr lang="fr-F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929" y="3707704"/>
            <a:ext cx="5181574" cy="31502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1922" y="1371601"/>
            <a:ext cx="5812077" cy="3080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893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rPr>
              <a:t>3. Les abeilles dans la nature</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Les faux bourdons ne servent que pour la reproduction. Ils sont incapables de se nourrir eux-mêmes (les ouvrières les nourrissent) et ils n’ont pas de dard pour protéger la ruche.</a:t>
            </a:r>
          </a:p>
          <a:p>
            <a:r>
              <a:rPr lang="fr-FR" dirty="0"/>
              <a:t>Il n’y a qu’une seule reine dans la colonie. Quelques jours après sa naissance, elle s’envole pour la seule fois de son existence pour être fécondée par quelques faux-bourdons. Elle s’occupera le reste de ses jours (4 à 5 ans) à pondre jusqu’à 2000 œufs par jour.</a:t>
            </a:r>
          </a:p>
          <a:p>
            <a:r>
              <a:rPr lang="fr-FR" dirty="0"/>
              <a:t>Les abeilles adultes (âgées de 20 à 40 jours) deviennent habituellement des butineuses. Les abeilles butineuses jouent en général l'un des trois rôles suivants : </a:t>
            </a:r>
          </a:p>
          <a:p>
            <a:pPr marL="989013">
              <a:buFont typeface="Wingdings" panose="05000000000000000000" pitchFamily="2" charset="2"/>
              <a:buChar char="Ø"/>
            </a:pPr>
            <a:r>
              <a:rPr lang="fr-FR" dirty="0"/>
              <a:t> butineuses actives, </a:t>
            </a:r>
          </a:p>
          <a:p>
            <a:pPr marL="989013">
              <a:buFont typeface="Wingdings" panose="05000000000000000000" pitchFamily="2" charset="2"/>
              <a:buChar char="Ø"/>
            </a:pPr>
            <a:r>
              <a:rPr lang="fr-FR" dirty="0"/>
              <a:t> butineuses éclaireuses </a:t>
            </a:r>
          </a:p>
          <a:p>
            <a:pPr marL="989013">
              <a:buFont typeface="Wingdings" panose="05000000000000000000" pitchFamily="2" charset="2"/>
              <a:buChar char="Ø"/>
            </a:pPr>
            <a:r>
              <a:rPr lang="fr-FR" dirty="0"/>
              <a:t> butineuses inactives.</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11</a:t>
            </a:fld>
            <a:endParaRPr lang="fr-FR"/>
          </a:p>
        </p:txBody>
      </p:sp>
    </p:spTree>
    <p:extLst>
      <p:ext uri="{BB962C8B-B14F-4D97-AF65-F5344CB8AC3E}">
        <p14:creationId xmlns:p14="http://schemas.microsoft.com/office/powerpoint/2010/main" val="3791164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a:solidFill>
                  <a:srgbClr val="FF0000"/>
                </a:solidFill>
              </a:rPr>
              <a:t>4. ALGORITHME</a:t>
            </a: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837129"/>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fr-FR" sz="2400" dirty="0"/>
                  <a:t>Dans cet algorithme, </a:t>
                </a:r>
                <a:r>
                  <a:rPr lang="fr-FR" sz="2400" dirty="0">
                    <a:solidFill>
                      <a:srgbClr val="00B050"/>
                    </a:solidFill>
                  </a:rPr>
                  <a:t>l’emplacement</a:t>
                </a:r>
                <a:r>
                  <a:rPr lang="fr-FR" sz="2400" dirty="0"/>
                  <a:t> de la source de nourriture représente </a:t>
                </a:r>
                <a:r>
                  <a:rPr lang="fr-FR" sz="2400" dirty="0">
                    <a:solidFill>
                      <a:srgbClr val="00B050"/>
                    </a:solidFill>
                  </a:rPr>
                  <a:t>la solution</a:t>
                </a:r>
                <a:r>
                  <a:rPr lang="fr-FR" sz="2400" dirty="0"/>
                  <a:t> possible au problème, et </a:t>
                </a:r>
                <a:r>
                  <a:rPr lang="fr-FR" sz="2400" dirty="0">
                    <a:solidFill>
                      <a:srgbClr val="7030A0"/>
                    </a:solidFill>
                  </a:rPr>
                  <a:t>la quantité du nectar </a:t>
                </a:r>
                <a:r>
                  <a:rPr lang="fr-FR" sz="2400" dirty="0"/>
                  <a:t>de cette source correspond à une valeur de </a:t>
                </a:r>
                <a:r>
                  <a:rPr lang="fr-FR" sz="2400" b="1" dirty="0">
                    <a:solidFill>
                      <a:srgbClr val="7030A0"/>
                    </a:solidFill>
                  </a:rPr>
                  <a:t>fitness</a:t>
                </a:r>
                <a:r>
                  <a:rPr lang="fr-FR" sz="2400" dirty="0"/>
                  <a:t>. </a:t>
                </a:r>
              </a:p>
              <a:p>
                <a:pPr marL="342900" indent="-342900">
                  <a:buFont typeface="Arial" panose="020B0604020202020204" pitchFamily="34" charset="0"/>
                  <a:buChar char="•"/>
                </a:pPr>
                <a:r>
                  <a:rPr lang="fr-FR" sz="2400" dirty="0"/>
                  <a:t>Les butineuses sont attribués aux différentes sources de nourriture de façon à maximiser l’apport total de nectar. La colonie doit </a:t>
                </a:r>
                <a:r>
                  <a:rPr lang="fr-FR" sz="2400" b="1" dirty="0"/>
                  <a:t>optimiser</a:t>
                </a:r>
                <a:r>
                  <a:rPr lang="fr-FR" sz="2400" dirty="0"/>
                  <a:t> l’efficacité globale de la collecte. </a:t>
                </a:r>
              </a:p>
              <a:p>
                <a:pPr marL="342900" indent="-342900">
                  <a:buFont typeface="Arial" panose="020B0604020202020204" pitchFamily="34" charset="0"/>
                  <a:buChar char="•"/>
                </a:pPr>
                <a:r>
                  <a:rPr lang="fr-FR" sz="2400" dirty="0"/>
                  <a:t>La répartition des abeilles est donc en fonction de nombreux facteurs tels que la quantité du nectar et la distance entre la source de nourriture et la ruche. </a:t>
                </a:r>
              </a:p>
              <a:p>
                <a:pPr marL="342900" indent="-342900">
                  <a:buFont typeface="Arial" panose="020B0604020202020204" pitchFamily="34" charset="0"/>
                  <a:buChar char="•"/>
                </a:pPr>
                <a:r>
                  <a:rPr lang="fr-FR" sz="2400" dirty="0"/>
                  <a:t>Le nombre des butineuses actives ou inactives représente le nombre de solutions dans cette population. </a:t>
                </a:r>
              </a:p>
              <a:p>
                <a:pPr marL="342900" indent="-342900">
                  <a:buFont typeface="Arial" panose="020B0604020202020204" pitchFamily="34" charset="0"/>
                  <a:buChar char="•"/>
                </a:pPr>
                <a:r>
                  <a:rPr lang="fr-FR" sz="2400" dirty="0"/>
                  <a:t>Dans la première étape, l’algorithme génère une population initiale de n solutions distribuées de façon aléatoire. </a:t>
                </a:r>
              </a:p>
              <a:p>
                <a:pPr marL="342900" indent="-342900">
                  <a:buFont typeface="Arial" panose="020B0604020202020204" pitchFamily="34" charset="0"/>
                  <a:buChar char="•"/>
                </a:pPr>
                <a:r>
                  <a:rPr lang="fr-FR" sz="2400" dirty="0"/>
                  <a:t>Chaque solution</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𝑥</m:t>
                        </m:r>
                      </m:e>
                      <m:sub>
                        <m:r>
                          <a:rPr lang="fr-FR" sz="2400" i="1">
                            <a:latin typeface="Cambria Math" panose="02040503050406030204" pitchFamily="18" charset="0"/>
                          </a:rPr>
                          <m:t>𝑖</m:t>
                        </m:r>
                        <m:r>
                          <a:rPr lang="fr-FR" sz="2400" i="1">
                            <a:latin typeface="Cambria Math" panose="02040503050406030204" pitchFamily="18" charset="0"/>
                          </a:rPr>
                          <m:t> </m:t>
                        </m:r>
                      </m:sub>
                    </m:sSub>
                    <m:d>
                      <m:dPr>
                        <m:ctrlPr>
                          <a:rPr lang="fr-FR" sz="2400" i="1">
                            <a:latin typeface="Cambria Math" panose="02040503050406030204" pitchFamily="18" charset="0"/>
                          </a:rPr>
                        </m:ctrlPr>
                      </m:dPr>
                      <m:e>
                        <m:r>
                          <a:rPr lang="fr-FR" sz="2400" i="1">
                            <a:latin typeface="Cambria Math" panose="02040503050406030204" pitchFamily="18" charset="0"/>
                          </a:rPr>
                          <m:t>𝑖</m:t>
                        </m:r>
                        <m:r>
                          <a:rPr lang="fr-FR" sz="2400" i="1">
                            <a:latin typeface="Cambria Math" panose="02040503050406030204" pitchFamily="18" charset="0"/>
                          </a:rPr>
                          <m:t>=1, 2,…,</m:t>
                        </m:r>
                        <m:r>
                          <a:rPr lang="fr-FR" sz="2400" b="0" i="1" smtClean="0">
                            <a:latin typeface="Cambria Math" panose="02040503050406030204" pitchFamily="18" charset="0"/>
                          </a:rPr>
                          <m:t>𝑛</m:t>
                        </m:r>
                      </m:e>
                    </m:d>
                  </m:oMath>
                </a14:m>
                <a:r>
                  <a:rPr lang="fr-FR" sz="2400" dirty="0"/>
                  <a:t> est initialisée par les éclaireuses (scouts), et représente un vecteur. </a:t>
                </a:r>
              </a:p>
              <a:p>
                <a:pPr marL="342900" indent="-342900">
                  <a:buFont typeface="Arial" panose="020B0604020202020204" pitchFamily="34" charset="0"/>
                  <a:buChar char="•"/>
                </a:pPr>
                <a:endParaRPr lang="fr-FR" sz="2400" dirty="0"/>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837129"/>
              </a:xfrm>
              <a:prstGeom prst="rect">
                <a:avLst/>
              </a:prstGeom>
              <a:blipFill rotWithShape="0">
                <a:blip r:embed="rId2"/>
                <a:stretch>
                  <a:fillRect l="-847" t="-729"/>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12</a:t>
            </a:fld>
            <a:endParaRPr lang="fr-FR"/>
          </a:p>
        </p:txBody>
      </p:sp>
    </p:spTree>
    <p:extLst>
      <p:ext uri="{BB962C8B-B14F-4D97-AF65-F5344CB8AC3E}">
        <p14:creationId xmlns:p14="http://schemas.microsoft.com/office/powerpoint/2010/main" val="955116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a:solidFill>
                  <a:srgbClr val="FF0000"/>
                </a:solidFill>
              </a:rPr>
              <a:t>4. ALGORITHME</a:t>
            </a: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210828"/>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342900" indent="-342900" algn="just">
                  <a:buFont typeface="Arial" panose="020B0604020202020204" pitchFamily="34" charset="0"/>
                  <a:buChar char="•"/>
                </a:pPr>
                <a:r>
                  <a:rPr lang="fr-FR" sz="2400" dirty="0"/>
                  <a:t>Après l’initialisation, la population de solutions est soumise à des cycles répétés </a:t>
                </a:r>
                <a14:m>
                  <m:oMath xmlns:m="http://schemas.openxmlformats.org/officeDocument/2006/math">
                    <m:r>
                      <a:rPr lang="fr-FR" sz="2400" i="1">
                        <a:latin typeface="Cambria Math" panose="02040503050406030204" pitchFamily="18" charset="0"/>
                      </a:rPr>
                      <m:t>𝐶</m:t>
                    </m:r>
                    <m:r>
                      <a:rPr lang="fr-FR" sz="2400" i="1">
                        <a:latin typeface="Cambria Math" panose="02040503050406030204" pitchFamily="18" charset="0"/>
                      </a:rPr>
                      <m:t>=1, 2, …, </m:t>
                    </m:r>
                    <m:sSub>
                      <m:sSubPr>
                        <m:ctrlPr>
                          <a:rPr lang="fr-FR" sz="2400" i="1">
                            <a:latin typeface="Cambria Math" panose="02040503050406030204" pitchFamily="18" charset="0"/>
                          </a:rPr>
                        </m:ctrlPr>
                      </m:sSubPr>
                      <m:e>
                        <m:r>
                          <a:rPr lang="fr-FR" sz="2400" i="1">
                            <a:latin typeface="Cambria Math" panose="02040503050406030204" pitchFamily="18" charset="0"/>
                          </a:rPr>
                          <m:t>𝐶</m:t>
                        </m:r>
                      </m:e>
                      <m:sub>
                        <m:r>
                          <a:rPr lang="fr-FR" sz="2400" i="1">
                            <a:latin typeface="Cambria Math" panose="02040503050406030204" pitchFamily="18" charset="0"/>
                          </a:rPr>
                          <m:t>𝑚𝑎𝑥</m:t>
                        </m:r>
                      </m:sub>
                    </m:sSub>
                  </m:oMath>
                </a14:m>
                <a:r>
                  <a:rPr lang="fr-FR" sz="2400" dirty="0"/>
                  <a:t>, ces cycles représentent des processus de recherches faits par les butineuses actives, inactives et les éclaireuses. </a:t>
                </a:r>
              </a:p>
              <a:p>
                <a:pPr marL="342900" indent="-342900" algn="just">
                  <a:buFont typeface="Arial" panose="020B0604020202020204" pitchFamily="34" charset="0"/>
                  <a:buChar char="•"/>
                </a:pPr>
                <a:r>
                  <a:rPr lang="fr-FR" sz="2400" dirty="0"/>
                  <a:t>Les butineuses actives recherchent dans le voisinage  de la source précédente</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𝑥</m:t>
                        </m:r>
                      </m:e>
                      <m:sub>
                        <m:r>
                          <a:rPr lang="fr-FR" sz="2400" i="1">
                            <a:latin typeface="Cambria Math" panose="02040503050406030204" pitchFamily="18" charset="0"/>
                          </a:rPr>
                          <m:t>𝑖</m:t>
                        </m:r>
                        <m:r>
                          <a:rPr lang="fr-FR" sz="2400" i="1">
                            <a:latin typeface="Cambria Math" panose="02040503050406030204" pitchFamily="18" charset="0"/>
                          </a:rPr>
                          <m:t> </m:t>
                        </m:r>
                      </m:sub>
                    </m:sSub>
                  </m:oMath>
                </a14:m>
                <a:r>
                  <a:rPr lang="fr-FR" sz="2400" dirty="0"/>
                  <a:t> de nouvelles sources</a:t>
                </a:r>
                <a14:m>
                  <m:oMath xmlns:m="http://schemas.openxmlformats.org/officeDocument/2006/math">
                    <m:r>
                      <a:rPr lang="fr-FR" sz="2400" i="1">
                        <a:latin typeface="Cambria Math" panose="02040503050406030204" pitchFamily="18" charset="0"/>
                      </a:rPr>
                      <m:t> </m:t>
                    </m:r>
                    <m:sSub>
                      <m:sSubPr>
                        <m:ctrlPr>
                          <a:rPr lang="fr-FR" sz="2400" i="1">
                            <a:latin typeface="Cambria Math" panose="02040503050406030204" pitchFamily="18" charset="0"/>
                          </a:rPr>
                        </m:ctrlPr>
                      </m:sSubPr>
                      <m:e>
                        <m:r>
                          <a:rPr lang="fr-FR" sz="2400" i="1">
                            <a:latin typeface="Cambria Math" panose="02040503050406030204" pitchFamily="18" charset="0"/>
                          </a:rPr>
                          <m:t>𝑣</m:t>
                        </m:r>
                      </m:e>
                      <m:sub>
                        <m:r>
                          <a:rPr lang="fr-FR" sz="2400" i="1">
                            <a:latin typeface="Cambria Math" panose="02040503050406030204" pitchFamily="18" charset="0"/>
                          </a:rPr>
                          <m:t>𝑖</m:t>
                        </m:r>
                        <m:r>
                          <a:rPr lang="fr-FR" sz="2400" i="1">
                            <a:latin typeface="Cambria Math" panose="02040503050406030204" pitchFamily="18" charset="0"/>
                          </a:rPr>
                          <m:t> </m:t>
                        </m:r>
                      </m:sub>
                    </m:sSub>
                  </m:oMath>
                </a14:m>
                <a:r>
                  <a:rPr lang="fr-FR" sz="2400" dirty="0"/>
                  <a:t>ayant plus de nectar, Elles calculent ensuite leurs fitness. </a:t>
                </a:r>
              </a:p>
              <a:p>
                <a:pPr marL="342900" indent="-342900" algn="just">
                  <a:buFont typeface="Arial" panose="020B0604020202020204" pitchFamily="34" charset="0"/>
                  <a:buChar char="•"/>
                </a:pPr>
                <a:r>
                  <a:rPr lang="fr-FR" sz="2400" dirty="0"/>
                  <a:t>Après la découverte de chaque nouvelle source de nourriture, un mécanisme de sélection gourmande est adopté, c'est-à-dire que cette source est évaluée par les abeilles artificielles, sa performance est comparée à celle de</a:t>
                </a:r>
                <a14:m>
                  <m:oMath xmlns:m="http://schemas.openxmlformats.org/officeDocument/2006/math">
                    <m:r>
                      <a:rPr lang="fr-FR" sz="2400" b="0" i="1" smtClean="0">
                        <a:latin typeface="Cambria Math" panose="02040503050406030204" pitchFamily="18" charset="0"/>
                      </a:rPr>
                      <m:t> </m:t>
                    </m:r>
                    <m:sSup>
                      <m:sSupPr>
                        <m:ctrlPr>
                          <a:rPr lang="fr-FR" sz="2400" b="0" i="1" smtClean="0">
                            <a:latin typeface="Cambria Math" panose="02040503050406030204" pitchFamily="18" charset="0"/>
                          </a:rPr>
                        </m:ctrlPr>
                      </m:sSupPr>
                      <m:e>
                        <m:r>
                          <a:rPr lang="fr-FR" sz="2400" b="0" i="1" smtClean="0">
                            <a:latin typeface="Cambria Math" panose="02040503050406030204" pitchFamily="18" charset="0"/>
                          </a:rPr>
                          <m:t>𝑙</m:t>
                        </m:r>
                      </m:e>
                      <m:sup>
                        <m:r>
                          <a:rPr lang="fr-FR" sz="2400" b="0" i="1" smtClean="0">
                            <a:latin typeface="Cambria Math" panose="02040503050406030204" pitchFamily="18" charset="0"/>
                          </a:rPr>
                          <m:t>′</m:t>
                        </m:r>
                      </m:sup>
                    </m:sSup>
                    <m:r>
                      <a:rPr lang="fr-FR" sz="2400" b="0" i="1" smtClean="0">
                        <a:latin typeface="Cambria Math" panose="02040503050406030204" pitchFamily="18" charset="0"/>
                      </a:rPr>
                      <m:t>𝑎𝑛𝑐𝑖𝑒𝑛𝑛𝑒</m:t>
                    </m:r>
                  </m:oMath>
                </a14:m>
                <a:r>
                  <a:rPr lang="fr-FR" sz="2400" dirty="0"/>
                  <a:t>. si le nectar de cette source est égal ou meilleur que celui de la source précédente, celle-ci est remplacée par la nouvelle. Dans le cas contraire l’ancienne est conservée.</a:t>
                </a:r>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210828"/>
              </a:xfrm>
              <a:prstGeom prst="rect">
                <a:avLst/>
              </a:prstGeom>
              <a:blipFill rotWithShape="0">
                <a:blip r:embed="rId2"/>
                <a:stretch>
                  <a:fillRect l="-847" t="-817" r="-1059" b="-2567"/>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13</a:t>
            </a:fld>
            <a:endParaRPr lang="fr-FR"/>
          </a:p>
        </p:txBody>
      </p:sp>
    </p:spTree>
    <p:extLst>
      <p:ext uri="{BB962C8B-B14F-4D97-AF65-F5344CB8AC3E}">
        <p14:creationId xmlns:p14="http://schemas.microsoft.com/office/powerpoint/2010/main" val="77353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a:solidFill>
                  <a:srgbClr val="FF0000"/>
                </a:solidFill>
              </a:rPr>
              <a:t>4. ALGORITHME</a:t>
            </a:r>
          </a:p>
        </p:txBody>
      </p:sp>
      <mc:AlternateContent xmlns:mc="http://schemas.openxmlformats.org/markup-compatibility/2006" xmlns:a14="http://schemas.microsoft.com/office/drawing/2010/main">
        <mc:Choice Requires="a14">
          <p:sp>
            <p:nvSpPr>
              <p:cNvPr id="7" name="Rectangle 3"/>
              <p:cNvSpPr>
                <a:spLocks noChangeArrowheads="1"/>
              </p:cNvSpPr>
              <p:nvPr/>
            </p:nvSpPr>
            <p:spPr bwMode="auto">
              <a:xfrm>
                <a:off x="313151" y="538619"/>
                <a:ext cx="8617907" cy="5974916"/>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fr-FR" sz="2200" dirty="0"/>
                  <a:t>A ce stade, les butineuses inactives et les éclaireuses sont en train d’attendre au sein de la ruche. A la fin du processus de recherche, les butineuses actives partagent les informations sur le nectar des sources de nourriture ainsi que leurs localisations avec les autres abeilles via la danse frétillante. </a:t>
                </a:r>
              </a:p>
              <a:p>
                <a:pPr marL="285750" indent="-285750">
                  <a:buFont typeface="Arial" panose="020B0604020202020204" pitchFamily="34" charset="0"/>
                  <a:buChar char="•"/>
                </a:pPr>
                <a:r>
                  <a:rPr lang="fr-FR" sz="2200" dirty="0"/>
                  <a:t>Ces dernières évaluent ces informations tirées de toutes les butineuses actives, et choisissent les sources de nourriture en fonction de la valeur de probabilité </a:t>
                </a:r>
                <a14:m>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𝑃</m:t>
                        </m:r>
                      </m:e>
                      <m:sub>
                        <m:r>
                          <a:rPr lang="fr-FR" sz="2200" i="1">
                            <a:latin typeface="Cambria Math" panose="02040503050406030204" pitchFamily="18" charset="0"/>
                          </a:rPr>
                          <m:t>𝑖</m:t>
                        </m:r>
                      </m:sub>
                    </m:sSub>
                  </m:oMath>
                </a14:m>
                <a:r>
                  <a:rPr lang="fr-FR" sz="2200" dirty="0"/>
                  <a:t>  associée a cette source, et calculée par la formule suivante :</a:t>
                </a:r>
              </a:p>
              <a:p>
                <a:pPr/>
                <a14:m>
                  <m:oMathPara xmlns:m="http://schemas.openxmlformats.org/officeDocument/2006/math">
                    <m:oMathParaPr>
                      <m:jc m:val="centerGroup"/>
                    </m:oMathParaPr>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𝑃</m:t>
                          </m:r>
                        </m:e>
                        <m:sub>
                          <m:r>
                            <a:rPr lang="fr-FR" sz="2200" i="1">
                              <a:latin typeface="Cambria Math" panose="02040503050406030204" pitchFamily="18" charset="0"/>
                            </a:rPr>
                            <m:t>𝑖</m:t>
                          </m:r>
                        </m:sub>
                      </m:sSub>
                      <m:r>
                        <a:rPr lang="fr-FR" sz="2200" i="1">
                          <a:latin typeface="Cambria Math" panose="02040503050406030204" pitchFamily="18" charset="0"/>
                        </a:rPr>
                        <m:t>=</m:t>
                      </m:r>
                      <m:f>
                        <m:fPr>
                          <m:ctrlPr>
                            <a:rPr lang="fr-FR" sz="2200" i="1">
                              <a:latin typeface="Cambria Math" panose="02040503050406030204" pitchFamily="18" charset="0"/>
                            </a:rPr>
                          </m:ctrlPr>
                        </m:fPr>
                        <m:num>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𝑖</m:t>
                              </m:r>
                            </m:sub>
                          </m:sSub>
                        </m:num>
                        <m:den>
                          <m:nary>
                            <m:naryPr>
                              <m:chr m:val="∑"/>
                              <m:limLoc m:val="undOvr"/>
                              <m:ctrlPr>
                                <a:rPr lang="fr-FR" sz="2200" i="1">
                                  <a:latin typeface="Cambria Math" panose="02040503050406030204" pitchFamily="18" charset="0"/>
                                </a:rPr>
                              </m:ctrlPr>
                            </m:naryPr>
                            <m:sub>
                              <m:r>
                                <a:rPr lang="fr-FR" sz="2200" i="1">
                                  <a:latin typeface="Cambria Math" panose="02040503050406030204" pitchFamily="18" charset="0"/>
                                </a:rPr>
                                <m:t>𝑛</m:t>
                              </m:r>
                              <m:r>
                                <a:rPr lang="fr-FR" sz="2200" i="1">
                                  <a:latin typeface="Cambria Math" panose="02040503050406030204" pitchFamily="18" charset="0"/>
                                </a:rPr>
                                <m:t>=1</m:t>
                              </m:r>
                            </m:sub>
                            <m:sup>
                              <m:r>
                                <a:rPr lang="fr-FR" sz="2200" i="1">
                                  <a:latin typeface="Cambria Math" panose="02040503050406030204" pitchFamily="18" charset="0"/>
                                </a:rPr>
                                <m:t>𝑆𝑁</m:t>
                              </m:r>
                            </m:sup>
                            <m:e>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𝑛</m:t>
                                  </m:r>
                                </m:sub>
                              </m:sSub>
                            </m:e>
                          </m:nary>
                        </m:den>
                      </m:f>
                    </m:oMath>
                  </m:oMathPara>
                </a14:m>
                <a:endParaRPr lang="fr-FR" sz="2200" dirty="0"/>
              </a:p>
              <a:p>
                <a:pPr marL="263525"/>
                <a:r>
                  <a:rPr lang="fr-FR" sz="2200" dirty="0"/>
                  <a:t>Où </a:t>
                </a:r>
                <a14:m>
                  <m:oMath xmlns:m="http://schemas.openxmlformats.org/officeDocument/2006/math">
                    <m:sSub>
                      <m:sSubPr>
                        <m:ctrlPr>
                          <a:rPr lang="fr-FR" sz="2200" i="1">
                            <a:latin typeface="Cambria Math" panose="02040503050406030204" pitchFamily="18" charset="0"/>
                          </a:rPr>
                        </m:ctrlPr>
                      </m:sSubPr>
                      <m:e>
                        <m:r>
                          <a:rPr lang="fr-FR" sz="2200" i="1">
                            <a:latin typeface="Cambria Math" panose="02040503050406030204" pitchFamily="18" charset="0"/>
                          </a:rPr>
                          <m:t>𝑓𝑖𝑡</m:t>
                        </m:r>
                      </m:e>
                      <m:sub>
                        <m:r>
                          <a:rPr lang="fr-FR" sz="2200" i="1">
                            <a:latin typeface="Cambria Math" panose="02040503050406030204" pitchFamily="18" charset="0"/>
                          </a:rPr>
                          <m:t>𝑖</m:t>
                        </m:r>
                      </m:sub>
                    </m:sSub>
                  </m:oMath>
                </a14:m>
                <a:r>
                  <a:rPr lang="fr-FR" sz="2200" dirty="0"/>
                  <a:t> est la fitness de la solution</a:t>
                </a:r>
                <a14:m>
                  <m:oMath xmlns:m="http://schemas.openxmlformats.org/officeDocument/2006/math">
                    <m:r>
                      <a:rPr lang="fr-FR" sz="2200" i="1">
                        <a:latin typeface="Cambria Math" panose="02040503050406030204" pitchFamily="18" charset="0"/>
                      </a:rPr>
                      <m:t> </m:t>
                    </m:r>
                    <m:r>
                      <a:rPr lang="fr-FR" sz="2200" i="1">
                        <a:latin typeface="Cambria Math" panose="02040503050406030204" pitchFamily="18" charset="0"/>
                      </a:rPr>
                      <m:t>𝑖</m:t>
                    </m:r>
                  </m:oMath>
                </a14:m>
                <a:r>
                  <a:rPr lang="fr-FR" sz="2200" dirty="0"/>
                  <a:t>, qui est proportionnelle à la quantité du nectar de la source de nourriture de la position</a:t>
                </a:r>
                <a14:m>
                  <m:oMath xmlns:m="http://schemas.openxmlformats.org/officeDocument/2006/math">
                    <m:r>
                      <a:rPr lang="fr-FR" sz="2200" i="1">
                        <a:latin typeface="Cambria Math" panose="02040503050406030204" pitchFamily="18" charset="0"/>
                      </a:rPr>
                      <m:t> </m:t>
                    </m:r>
                    <m:r>
                      <a:rPr lang="fr-FR" sz="2200" i="1">
                        <a:latin typeface="Cambria Math" panose="02040503050406030204" pitchFamily="18" charset="0"/>
                      </a:rPr>
                      <m:t>𝑖</m:t>
                    </m:r>
                  </m:oMath>
                </a14:m>
                <a:r>
                  <a:rPr lang="fr-FR" sz="2200" dirty="0"/>
                  <a:t>.</a:t>
                </a:r>
              </a:p>
            </p:txBody>
          </p:sp>
        </mc:Choice>
        <mc:Fallback xmlns="">
          <p:sp>
            <p:nvSpPr>
              <p:cNvPr id="7" name="Rectangle 3"/>
              <p:cNvSpPr>
                <a:spLocks noRot="1" noChangeAspect="1" noMove="1" noResize="1" noEditPoints="1" noAdjustHandles="1" noChangeArrowheads="1" noChangeShapeType="1" noTextEdit="1"/>
              </p:cNvSpPr>
              <p:nvPr/>
            </p:nvSpPr>
            <p:spPr bwMode="auto">
              <a:xfrm>
                <a:off x="313151" y="538619"/>
                <a:ext cx="8617907" cy="5974916"/>
              </a:xfrm>
              <a:prstGeom prst="rect">
                <a:avLst/>
              </a:prstGeom>
              <a:blipFill rotWithShape="0">
                <a:blip r:embed="rId2"/>
                <a:stretch>
                  <a:fillRect l="-706" t="-509" r="-565"/>
                </a:stretch>
              </a:blipFill>
              <a:ln w="9525">
                <a:solidFill>
                  <a:srgbClr val="00B0F0"/>
                </a:solidFill>
                <a:miter lim="800000"/>
                <a:headEnd/>
                <a:tailEnd/>
              </a:ln>
            </p:spPr>
            <p:txBody>
              <a:bodyPr/>
              <a:lstStyle/>
              <a:p>
                <a:r>
                  <a:rPr lang="fr-FR">
                    <a:noFill/>
                  </a:rPr>
                  <a:t> </a:t>
                </a:r>
              </a:p>
            </p:txBody>
          </p:sp>
        </mc:Fallback>
      </mc:AlternateContent>
      <p:sp>
        <p:nvSpPr>
          <p:cNvPr id="3" name="Espace réservé du numéro de diapositive 2"/>
          <p:cNvSpPr>
            <a:spLocks noGrp="1"/>
          </p:cNvSpPr>
          <p:nvPr>
            <p:ph type="sldNum" sz="quarter" idx="12"/>
          </p:nvPr>
        </p:nvSpPr>
        <p:spPr/>
        <p:txBody>
          <a:bodyPr/>
          <a:lstStyle/>
          <a:p>
            <a:fld id="{32466A1A-D4AC-45AC-9D46-675ADC1AE4A7}" type="slidenum">
              <a:rPr lang="fr-FR" smtClean="0"/>
              <a:t>14</a:t>
            </a:fld>
            <a:endParaRPr lang="fr-FR"/>
          </a:p>
        </p:txBody>
      </p:sp>
    </p:spTree>
    <p:extLst>
      <p:ext uri="{BB962C8B-B14F-4D97-AF65-F5344CB8AC3E}">
        <p14:creationId xmlns:p14="http://schemas.microsoft.com/office/powerpoint/2010/main" val="14948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0"/>
            <a:ext cx="7886700" cy="538619"/>
          </a:xfrm>
        </p:spPr>
        <p:txBody>
          <a:bodyPr>
            <a:normAutofit/>
          </a:bodyPr>
          <a:lstStyle/>
          <a:p>
            <a:pPr algn="ctr"/>
            <a:r>
              <a:rPr lang="fr-FR" sz="2000" dirty="0">
                <a:solidFill>
                  <a:srgbClr val="FF0000"/>
                </a:solidFill>
              </a:rPr>
              <a:t>4. ALGORITHME</a:t>
            </a:r>
          </a:p>
        </p:txBody>
      </p:sp>
      <p:sp>
        <p:nvSpPr>
          <p:cNvPr id="7" name="Rectangle 3"/>
          <p:cNvSpPr>
            <a:spLocks noChangeArrowheads="1"/>
          </p:cNvSpPr>
          <p:nvPr/>
        </p:nvSpPr>
        <p:spPr bwMode="auto">
          <a:xfrm>
            <a:off x="313151" y="538619"/>
            <a:ext cx="8617907" cy="5974916"/>
          </a:xfrm>
          <a:prstGeom prst="rect">
            <a:avLst/>
          </a:prstGeom>
          <a:solidFill>
            <a:srgbClr val="FFFFFF"/>
          </a:solidFill>
          <a:ln w="9525">
            <a:solidFill>
              <a:srgbClr val="00B0F0"/>
            </a:solidFill>
            <a:miter lim="800000"/>
            <a:headEnd/>
            <a:tailEnd/>
          </a:ln>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fr-FR" sz="2200" dirty="0"/>
              <a:t>La source de nourriture dont le nectar est abandonné par les abeilles, les éclaireuses la remplacent par une nouvelle source. </a:t>
            </a:r>
          </a:p>
          <a:p>
            <a:pPr marL="285750" indent="-285750">
              <a:buFont typeface="Arial" panose="020B0604020202020204" pitchFamily="34" charset="0"/>
              <a:buChar char="•"/>
            </a:pPr>
            <a:r>
              <a:rPr lang="fr-FR" sz="2200" dirty="0"/>
              <a:t>Si durant un nombre de cycles prédéterminé « limite » une position ne peut être améliorée, alors cette source de nourriture est supposée être abandonnée.</a:t>
            </a:r>
          </a:p>
        </p:txBody>
      </p:sp>
      <p:sp>
        <p:nvSpPr>
          <p:cNvPr id="3" name="Espace réservé du numéro de diapositive 2"/>
          <p:cNvSpPr>
            <a:spLocks noGrp="1"/>
          </p:cNvSpPr>
          <p:nvPr>
            <p:ph type="sldNum" sz="quarter" idx="12"/>
          </p:nvPr>
        </p:nvSpPr>
        <p:spPr/>
        <p:txBody>
          <a:bodyPr/>
          <a:lstStyle/>
          <a:p>
            <a:fld id="{32466A1A-D4AC-45AC-9D46-675ADC1AE4A7}" type="slidenum">
              <a:rPr lang="fr-FR" smtClean="0"/>
              <a:t>15</a:t>
            </a:fld>
            <a:endParaRPr lang="fr-FR"/>
          </a:p>
        </p:txBody>
      </p:sp>
    </p:spTree>
    <p:extLst>
      <p:ext uri="{BB962C8B-B14F-4D97-AF65-F5344CB8AC3E}">
        <p14:creationId xmlns:p14="http://schemas.microsoft.com/office/powerpoint/2010/main" val="3406900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u pied de page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t>Masaryk University, Brno, Czech Republic </a:t>
            </a:r>
            <a:r>
              <a:rPr lang="en-US"/>
              <a:t>, Wed 08 Apr 2009</a:t>
            </a:r>
            <a:endParaRPr lang="en-GB"/>
          </a:p>
          <a:p>
            <a:endParaRPr lang="en-GB"/>
          </a:p>
        </p:txBody>
      </p:sp>
      <p:sp>
        <p:nvSpPr>
          <p:cNvPr id="54275"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744219-0CE3-4AC5-BF07-B18B61777C28}" type="slidenum">
              <a:rPr lang="en-GB"/>
              <a:pPr/>
              <a:t>16</a:t>
            </a:fld>
            <a:endParaRPr lang="en-GB"/>
          </a:p>
        </p:txBody>
      </p:sp>
      <p:sp>
        <p:nvSpPr>
          <p:cNvPr id="54277" name="Rectangle 6"/>
          <p:cNvSpPr>
            <a:spLocks noChangeArrowheads="1"/>
          </p:cNvSpPr>
          <p:nvPr/>
        </p:nvSpPr>
        <p:spPr bwMode="auto">
          <a:xfrm>
            <a:off x="395288" y="1135063"/>
            <a:ext cx="8353425" cy="478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sz="2800" b="1" dirty="0"/>
              <a:t>1.</a:t>
            </a:r>
            <a:r>
              <a:rPr lang="en-GB" sz="2800" dirty="0"/>
              <a:t> Initialise population with random solutions.</a:t>
            </a:r>
          </a:p>
          <a:p>
            <a:pPr eaLnBrk="1" hangingPunct="1"/>
            <a:r>
              <a:rPr lang="en-GB" sz="2800" b="1" dirty="0"/>
              <a:t>2.</a:t>
            </a:r>
            <a:r>
              <a:rPr lang="en-GB" sz="2800" dirty="0"/>
              <a:t> Evaluate fitness of the population.</a:t>
            </a:r>
          </a:p>
          <a:p>
            <a:pPr eaLnBrk="1" hangingPunct="1"/>
            <a:r>
              <a:rPr lang="en-GB" sz="2800" b="1" dirty="0"/>
              <a:t>3.</a:t>
            </a:r>
            <a:r>
              <a:rPr lang="en-GB" sz="2800" dirty="0"/>
              <a:t> While (stopping criterion not met)</a:t>
            </a:r>
          </a:p>
          <a:p>
            <a:pPr eaLnBrk="1" hangingPunct="1"/>
            <a:r>
              <a:rPr lang="en-GB" sz="2800" dirty="0"/>
              <a:t>     //Forming new population.</a:t>
            </a:r>
          </a:p>
          <a:p>
            <a:pPr eaLnBrk="1" hangingPunct="1"/>
            <a:r>
              <a:rPr lang="en-GB" sz="2800" b="1" dirty="0"/>
              <a:t>4.</a:t>
            </a:r>
            <a:r>
              <a:rPr lang="en-GB" sz="2800" dirty="0"/>
              <a:t> Select sites for neighbourhood search.</a:t>
            </a:r>
          </a:p>
          <a:p>
            <a:pPr eaLnBrk="1" hangingPunct="1"/>
            <a:r>
              <a:rPr lang="en-GB" sz="2800" b="1" dirty="0"/>
              <a:t>5.</a:t>
            </a:r>
            <a:r>
              <a:rPr lang="en-GB" sz="2800" dirty="0"/>
              <a:t> Recruit bees for selected sites (more bees for        	best </a:t>
            </a:r>
            <a:r>
              <a:rPr lang="en-GB" sz="2800" b="1" dirty="0"/>
              <a:t>e</a:t>
            </a:r>
            <a:r>
              <a:rPr lang="en-GB" sz="2800" dirty="0"/>
              <a:t> sites) and evaluate </a:t>
            </a:r>
            <a:r>
              <a:rPr lang="en-GB" sz="2800" dirty="0" err="1"/>
              <a:t>fitnesses</a:t>
            </a:r>
            <a:r>
              <a:rPr lang="en-GB" sz="2800" dirty="0"/>
              <a:t>.</a:t>
            </a:r>
          </a:p>
          <a:p>
            <a:pPr eaLnBrk="1" hangingPunct="1"/>
            <a:r>
              <a:rPr lang="en-GB" sz="2800" b="1" dirty="0"/>
              <a:t>6.</a:t>
            </a:r>
            <a:r>
              <a:rPr lang="en-GB" sz="2800" dirty="0"/>
              <a:t> Select the fittest bee from each patch.</a:t>
            </a:r>
          </a:p>
          <a:p>
            <a:pPr eaLnBrk="1" hangingPunct="1"/>
            <a:r>
              <a:rPr lang="en-GB" sz="2800" b="1" dirty="0"/>
              <a:t>7.</a:t>
            </a:r>
            <a:r>
              <a:rPr lang="en-GB" sz="2800" dirty="0"/>
              <a:t> Assign remaining bees to search randomly</a:t>
            </a:r>
          </a:p>
          <a:p>
            <a:pPr eaLnBrk="1" hangingPunct="1"/>
            <a:r>
              <a:rPr lang="en-GB" sz="2800" dirty="0"/>
              <a:t>    and evaluate their </a:t>
            </a:r>
            <a:r>
              <a:rPr lang="en-GB" sz="2800" dirty="0" err="1"/>
              <a:t>fitnesses</a:t>
            </a:r>
            <a:r>
              <a:rPr lang="en-GB" sz="2800" dirty="0"/>
              <a:t>.</a:t>
            </a:r>
          </a:p>
          <a:p>
            <a:pPr eaLnBrk="1" hangingPunct="1"/>
            <a:r>
              <a:rPr lang="en-GB" sz="2800" b="1" dirty="0"/>
              <a:t>8.</a:t>
            </a:r>
            <a:r>
              <a:rPr lang="en-GB" sz="2800" dirty="0"/>
              <a:t> End While.</a:t>
            </a:r>
          </a:p>
        </p:txBody>
      </p:sp>
      <p:sp>
        <p:nvSpPr>
          <p:cNvPr id="54278" name="Rectangle 7"/>
          <p:cNvSpPr>
            <a:spLocks noChangeArrowheads="1"/>
          </p:cNvSpPr>
          <p:nvPr/>
        </p:nvSpPr>
        <p:spPr bwMode="auto">
          <a:xfrm>
            <a:off x="1514475" y="5918200"/>
            <a:ext cx="6107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sz="2400" b="1"/>
              <a:t>Pseudo code of the basic bees algorithm</a:t>
            </a:r>
          </a:p>
        </p:txBody>
      </p:sp>
      <p:sp>
        <p:nvSpPr>
          <p:cNvPr id="54279" name="Line 8"/>
          <p:cNvSpPr>
            <a:spLocks noChangeShapeType="1"/>
          </p:cNvSpPr>
          <p:nvPr/>
        </p:nvSpPr>
        <p:spPr bwMode="auto">
          <a:xfrm>
            <a:off x="395288" y="1093788"/>
            <a:ext cx="0" cy="47529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0" name="Line 9"/>
          <p:cNvSpPr>
            <a:spLocks noChangeShapeType="1"/>
          </p:cNvSpPr>
          <p:nvPr/>
        </p:nvSpPr>
        <p:spPr bwMode="auto">
          <a:xfrm>
            <a:off x="395288" y="5876925"/>
            <a:ext cx="799306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1" name="Line 11"/>
          <p:cNvSpPr>
            <a:spLocks noChangeShapeType="1"/>
          </p:cNvSpPr>
          <p:nvPr/>
        </p:nvSpPr>
        <p:spPr bwMode="auto">
          <a:xfrm>
            <a:off x="8358188" y="1144588"/>
            <a:ext cx="0" cy="47529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4282" name="Line 12"/>
          <p:cNvSpPr>
            <a:spLocks noChangeShapeType="1"/>
          </p:cNvSpPr>
          <p:nvPr/>
        </p:nvSpPr>
        <p:spPr bwMode="auto">
          <a:xfrm>
            <a:off x="385763" y="1125538"/>
            <a:ext cx="799306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 name="Titre 1"/>
          <p:cNvSpPr>
            <a:spLocks noGrp="1"/>
          </p:cNvSpPr>
          <p:nvPr>
            <p:ph type="title"/>
          </p:nvPr>
        </p:nvSpPr>
        <p:spPr>
          <a:xfrm>
            <a:off x="385763" y="312848"/>
            <a:ext cx="7886700" cy="538619"/>
          </a:xfrm>
        </p:spPr>
        <p:txBody>
          <a:bodyPr>
            <a:normAutofit/>
          </a:bodyPr>
          <a:lstStyle/>
          <a:p>
            <a:pPr algn="ctr"/>
            <a:r>
              <a:rPr lang="fr-FR" sz="2000" dirty="0">
                <a:solidFill>
                  <a:srgbClr val="FF0000"/>
                </a:solidFill>
              </a:rPr>
              <a:t>4. ALGORITHME</a:t>
            </a:r>
          </a:p>
        </p:txBody>
      </p:sp>
    </p:spTree>
    <p:extLst>
      <p:ext uri="{BB962C8B-B14F-4D97-AF65-F5344CB8AC3E}">
        <p14:creationId xmlns:p14="http://schemas.microsoft.com/office/powerpoint/2010/main" val="2844359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u pied de page 4"/>
          <p:cNvSpPr>
            <a:spLocks noGrp="1"/>
          </p:cNvSpPr>
          <p:nvPr>
            <p:ph type="ftr"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t>Masaryk University, Brno, Czech Republic </a:t>
            </a:r>
            <a:r>
              <a:rPr lang="en-US"/>
              <a:t>, Wed 08 Apr 2009</a:t>
            </a:r>
            <a:endParaRPr lang="en-GB"/>
          </a:p>
          <a:p>
            <a:endParaRPr lang="en-GB"/>
          </a:p>
        </p:txBody>
      </p:sp>
      <p:sp>
        <p:nvSpPr>
          <p:cNvPr id="56323"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FBE058-CC88-4CEE-81B1-5DF559DBE182}" type="slidenum">
              <a:rPr lang="en-GB"/>
              <a:pPr/>
              <a:t>17</a:t>
            </a:fld>
            <a:endParaRPr lang="en-GB"/>
          </a:p>
        </p:txBody>
      </p:sp>
      <p:sp>
        <p:nvSpPr>
          <p:cNvPr id="56325" name="Rectangle 3"/>
          <p:cNvSpPr>
            <a:spLocks noGrp="1" noChangeArrowheads="1"/>
          </p:cNvSpPr>
          <p:nvPr>
            <p:ph type="body" idx="1"/>
          </p:nvPr>
        </p:nvSpPr>
        <p:spPr>
          <a:xfrm>
            <a:off x="0" y="949325"/>
            <a:ext cx="9144000" cy="5661025"/>
          </a:xfrm>
        </p:spPr>
        <p:txBody>
          <a:bodyPr/>
          <a:lstStyle/>
          <a:p>
            <a:pPr marL="615950" indent="-615950" eaLnBrk="1" hangingPunct="1">
              <a:lnSpc>
                <a:spcPct val="80000"/>
              </a:lnSpc>
              <a:spcBef>
                <a:spcPts val="1200"/>
              </a:spcBef>
              <a:spcAft>
                <a:spcPts val="300"/>
              </a:spcAft>
              <a:buFontTx/>
              <a:buBlip>
                <a:blip r:embed="rId3"/>
              </a:buBlip>
              <a:tabLst>
                <a:tab pos="1169988" algn="l"/>
              </a:tabLst>
            </a:pPr>
            <a:r>
              <a:rPr lang="en-GB" altLang="zh-CN" sz="3000" b="0" i="0">
                <a:latin typeface="Arial" panose="020B0604020202020204" pitchFamily="34" charset="0"/>
                <a:ea typeface="宋体" panose="02010600030101010101" pitchFamily="2" charset="-122"/>
              </a:rPr>
              <a:t>The algorithm requires a number of parameters to be set: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scout bees </a:t>
            </a:r>
            <a:r>
              <a:rPr lang="en-GB" altLang="zh-CN" sz="2600">
                <a:latin typeface="Arial" panose="020B0604020202020204" pitchFamily="34" charset="0"/>
                <a:ea typeface="宋体" panose="02010600030101010101" pitchFamily="2" charset="-122"/>
              </a:rPr>
              <a:t>n</a:t>
            </a:r>
            <a:endParaRPr lang="en-GB" altLang="zh-CN" sz="2600" b="0">
              <a:latin typeface="Arial" panose="020B0604020202020204" pitchFamily="34" charset="0"/>
              <a:ea typeface="宋体" panose="02010600030101010101" pitchFamily="2" charset="-122"/>
            </a:endParaRP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sites selected </a:t>
            </a:r>
            <a:r>
              <a:rPr lang="en-GB" altLang="zh-CN" sz="2600">
                <a:latin typeface="Arial" panose="020B0604020202020204" pitchFamily="34" charset="0"/>
                <a:ea typeface="宋体" panose="02010600030101010101" pitchFamily="2" charset="-122"/>
              </a:rPr>
              <a:t>m</a:t>
            </a:r>
            <a:r>
              <a:rPr lang="en-GB" altLang="zh-CN" sz="2600" b="0">
                <a:latin typeface="Arial" panose="020B0604020202020204" pitchFamily="34" charset="0"/>
                <a:ea typeface="宋体" panose="02010600030101010101" pitchFamily="2" charset="-122"/>
              </a:rPr>
              <a:t> out of </a:t>
            </a:r>
            <a:r>
              <a:rPr lang="en-GB" altLang="zh-CN" sz="2600">
                <a:latin typeface="Arial" panose="020B0604020202020204" pitchFamily="34" charset="0"/>
                <a:ea typeface="宋体" panose="02010600030101010101" pitchFamily="2" charset="-122"/>
              </a:rPr>
              <a:t>n</a:t>
            </a:r>
            <a:r>
              <a:rPr lang="en-GB" altLang="zh-CN" sz="2600" b="0">
                <a:latin typeface="Arial" panose="020B0604020202020204" pitchFamily="34" charset="0"/>
                <a:ea typeface="宋体" panose="02010600030101010101" pitchFamily="2" charset="-122"/>
              </a:rPr>
              <a:t> visited sites</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best sites </a:t>
            </a:r>
            <a:r>
              <a:rPr lang="en-GB" altLang="zh-CN" sz="2600">
                <a:latin typeface="Arial" panose="020B0604020202020204" pitchFamily="34" charset="0"/>
                <a:ea typeface="宋体" panose="02010600030101010101" pitchFamily="2" charset="-122"/>
              </a:rPr>
              <a:t>e</a:t>
            </a:r>
            <a:r>
              <a:rPr lang="en-GB" altLang="zh-CN" sz="2600" b="0">
                <a:latin typeface="Arial" panose="020B0604020202020204" pitchFamily="34" charset="0"/>
                <a:ea typeface="宋体" panose="02010600030101010101" pitchFamily="2" charset="-122"/>
              </a:rPr>
              <a:t>  out of </a:t>
            </a:r>
            <a:r>
              <a:rPr lang="en-GB" altLang="zh-CN" sz="2600">
                <a:latin typeface="Arial" panose="020B0604020202020204" pitchFamily="34" charset="0"/>
                <a:ea typeface="宋体" panose="02010600030101010101" pitchFamily="2" charset="-122"/>
              </a:rPr>
              <a:t>m</a:t>
            </a:r>
            <a:r>
              <a:rPr lang="en-GB" altLang="zh-CN" sz="2600" b="0">
                <a:latin typeface="Arial" panose="020B0604020202020204" pitchFamily="34" charset="0"/>
                <a:ea typeface="宋体" panose="02010600030101010101" pitchFamily="2" charset="-122"/>
              </a:rPr>
              <a:t> selected sites</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bees recruited for best </a:t>
            </a:r>
            <a:r>
              <a:rPr lang="en-GB" altLang="zh-CN" sz="2600">
                <a:latin typeface="Arial" panose="020B0604020202020204" pitchFamily="34" charset="0"/>
                <a:ea typeface="宋体" panose="02010600030101010101" pitchFamily="2" charset="-122"/>
              </a:rPr>
              <a:t>e</a:t>
            </a:r>
            <a:r>
              <a:rPr lang="en-GB" altLang="zh-CN" sz="2600" b="0">
                <a:latin typeface="Arial" panose="020B0604020202020204" pitchFamily="34" charset="0"/>
                <a:ea typeface="宋体" panose="02010600030101010101" pitchFamily="2" charset="-122"/>
              </a:rPr>
              <a:t> sites </a:t>
            </a:r>
            <a:r>
              <a:rPr lang="en-GB" altLang="zh-CN" sz="2600">
                <a:latin typeface="Arial" panose="020B0604020202020204" pitchFamily="34" charset="0"/>
                <a:ea typeface="宋体" panose="02010600030101010101" pitchFamily="2" charset="-122"/>
              </a:rPr>
              <a:t>nep </a:t>
            </a:r>
            <a:r>
              <a:rPr lang="en-GB" altLang="zh-CN" sz="2600" b="0">
                <a:latin typeface="Arial" panose="020B0604020202020204" pitchFamily="34" charset="0"/>
                <a:ea typeface="宋体" panose="02010600030101010101" pitchFamily="2" charset="-122"/>
              </a:rPr>
              <a:t>or (</a:t>
            </a:r>
            <a:r>
              <a:rPr lang="en-GB" altLang="zh-CN" sz="2600">
                <a:latin typeface="Arial" panose="020B0604020202020204" pitchFamily="34" charset="0"/>
                <a:ea typeface="宋体" panose="02010600030101010101" pitchFamily="2" charset="-122"/>
              </a:rPr>
              <a:t>n2</a:t>
            </a:r>
            <a:r>
              <a:rPr lang="en-GB" altLang="zh-CN" sz="2600" b="0">
                <a:latin typeface="Arial" panose="020B0604020202020204" pitchFamily="34" charset="0"/>
                <a:ea typeface="宋体" panose="02010600030101010101" pitchFamily="2" charset="-122"/>
              </a:rPr>
              <a: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bees recruited for the other (</a:t>
            </a:r>
            <a:r>
              <a:rPr lang="en-GB" altLang="zh-CN" sz="2600">
                <a:latin typeface="Arial" panose="020B0604020202020204" pitchFamily="34" charset="0"/>
                <a:ea typeface="宋体" panose="02010600030101010101" pitchFamily="2" charset="-122"/>
              </a:rPr>
              <a:t>m-e</a:t>
            </a:r>
            <a:r>
              <a:rPr lang="en-GB" altLang="zh-CN" sz="2600" b="0">
                <a:latin typeface="Arial" panose="020B0604020202020204" pitchFamily="34" charset="0"/>
                <a:ea typeface="宋体" panose="02010600030101010101" pitchFamily="2" charset="-122"/>
              </a:rPr>
              <a:t>) 	selected sites which is </a:t>
            </a:r>
            <a:r>
              <a:rPr lang="en-GB" altLang="zh-CN" sz="2600">
                <a:latin typeface="Arial" panose="020B0604020202020204" pitchFamily="34" charset="0"/>
                <a:ea typeface="宋体" panose="02010600030101010101" pitchFamily="2" charset="-122"/>
              </a:rPr>
              <a:t>nsp </a:t>
            </a:r>
            <a:r>
              <a:rPr lang="en-GB" altLang="zh-CN" sz="2600" b="0">
                <a:latin typeface="Arial" panose="020B0604020202020204" pitchFamily="34" charset="0"/>
                <a:ea typeface="宋体" panose="02010600030101010101" pitchFamily="2" charset="-122"/>
              </a:rPr>
              <a:t>or (</a:t>
            </a:r>
            <a:r>
              <a:rPr lang="en-GB" altLang="zh-CN" sz="2600">
                <a:latin typeface="Arial" panose="020B0604020202020204" pitchFamily="34" charset="0"/>
                <a:ea typeface="宋体" panose="02010600030101010101" pitchFamily="2" charset="-122"/>
              </a:rPr>
              <a:t>n1</a:t>
            </a:r>
            <a:r>
              <a:rPr lang="en-GB" altLang="zh-CN" sz="2600" b="0">
                <a:latin typeface="Arial" panose="020B0604020202020204" pitchFamily="34" charset="0"/>
                <a:ea typeface="宋体" panose="02010600030101010101" pitchFamily="2" charset="-122"/>
              </a:rPr>
              <a:t>)</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Initial size of patches </a:t>
            </a:r>
            <a:r>
              <a:rPr lang="en-GB" altLang="zh-CN" sz="2600">
                <a:latin typeface="Arial" panose="020B0604020202020204" pitchFamily="34" charset="0"/>
                <a:ea typeface="宋体" panose="02010600030101010101" pitchFamily="2" charset="-122"/>
              </a:rPr>
              <a:t>ngh</a:t>
            </a:r>
            <a:r>
              <a:rPr lang="en-GB" altLang="zh-CN" sz="2600" b="0">
                <a:latin typeface="Arial" panose="020B0604020202020204" pitchFamily="34" charset="0"/>
                <a:ea typeface="宋体" panose="02010600030101010101" pitchFamily="2" charset="-122"/>
              </a:rPr>
              <a:t> which includes site and   	its neighbourhood and stopping criterion</a:t>
            </a:r>
          </a:p>
          <a:p>
            <a:pPr marL="1254125" lvl="1" indent="-458788" eaLnBrk="1" hangingPunct="1">
              <a:lnSpc>
                <a:spcPct val="80000"/>
              </a:lnSpc>
              <a:spcBef>
                <a:spcPts val="1200"/>
              </a:spcBef>
              <a:spcAft>
                <a:spcPts val="300"/>
              </a:spcAft>
              <a:buFontTx/>
              <a:buBlip>
                <a:blip r:embed="rId3"/>
              </a:buBlip>
              <a:tabLst>
                <a:tab pos="1169988" algn="l"/>
              </a:tabLst>
            </a:pPr>
            <a:r>
              <a:rPr lang="en-GB" altLang="zh-CN" sz="2600" b="0">
                <a:latin typeface="Arial" panose="020B0604020202020204" pitchFamily="34" charset="0"/>
                <a:ea typeface="宋体" panose="02010600030101010101" pitchFamily="2" charset="-122"/>
              </a:rPr>
              <a:t> Number of algorithm steps repetitions </a:t>
            </a:r>
            <a:r>
              <a:rPr lang="en-GB" altLang="zh-CN" sz="2600">
                <a:latin typeface="Arial" panose="020B0604020202020204" pitchFamily="34" charset="0"/>
                <a:ea typeface="宋体" panose="02010600030101010101" pitchFamily="2" charset="-122"/>
              </a:rPr>
              <a:t>imax</a:t>
            </a:r>
          </a:p>
        </p:txBody>
      </p:sp>
      <p:sp>
        <p:nvSpPr>
          <p:cNvPr id="56326" name="Text Box 4"/>
          <p:cNvSpPr txBox="1">
            <a:spLocks noChangeArrowheads="1"/>
          </p:cNvSpPr>
          <p:nvPr/>
        </p:nvSpPr>
        <p:spPr bwMode="auto">
          <a:xfrm>
            <a:off x="5000625" y="149383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100</a:t>
            </a:r>
          </a:p>
        </p:txBody>
      </p:sp>
      <p:sp>
        <p:nvSpPr>
          <p:cNvPr id="56327" name="Text Box 5"/>
          <p:cNvSpPr txBox="1">
            <a:spLocks noChangeArrowheads="1"/>
          </p:cNvSpPr>
          <p:nvPr/>
        </p:nvSpPr>
        <p:spPr bwMode="auto">
          <a:xfrm>
            <a:off x="4792663" y="2586038"/>
            <a:ext cx="2873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3</a:t>
            </a:r>
          </a:p>
        </p:txBody>
      </p:sp>
      <p:sp>
        <p:nvSpPr>
          <p:cNvPr id="56328" name="Line 6"/>
          <p:cNvSpPr>
            <a:spLocks noChangeShapeType="1"/>
          </p:cNvSpPr>
          <p:nvPr/>
        </p:nvSpPr>
        <p:spPr bwMode="auto">
          <a:xfrm flipV="1">
            <a:off x="4932363" y="1773238"/>
            <a:ext cx="215900" cy="142875"/>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29" name="Line 7"/>
          <p:cNvSpPr>
            <a:spLocks noChangeShapeType="1"/>
          </p:cNvSpPr>
          <p:nvPr/>
        </p:nvSpPr>
        <p:spPr bwMode="auto">
          <a:xfrm flipV="1">
            <a:off x="5292725" y="2276475"/>
            <a:ext cx="142875" cy="144463"/>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0" name="Text Box 8"/>
          <p:cNvSpPr txBox="1">
            <a:spLocks noChangeArrowheads="1"/>
          </p:cNvSpPr>
          <p:nvPr/>
        </p:nvSpPr>
        <p:spPr bwMode="auto">
          <a:xfrm>
            <a:off x="5343525" y="2005013"/>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a:t>
            </a:r>
          </a:p>
        </p:txBody>
      </p:sp>
      <p:sp>
        <p:nvSpPr>
          <p:cNvPr id="56331" name="Line 9"/>
          <p:cNvSpPr>
            <a:spLocks noChangeShapeType="1"/>
          </p:cNvSpPr>
          <p:nvPr/>
        </p:nvSpPr>
        <p:spPr bwMode="auto">
          <a:xfrm flipV="1">
            <a:off x="4716463" y="2852738"/>
            <a:ext cx="142875" cy="144462"/>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2" name="Text Box 13"/>
          <p:cNvSpPr txBox="1">
            <a:spLocks noChangeArrowheads="1"/>
          </p:cNvSpPr>
          <p:nvPr/>
        </p:nvSpPr>
        <p:spPr bwMode="auto">
          <a:xfrm>
            <a:off x="2411413" y="3789363"/>
            <a:ext cx="30241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40 in neighborhood area</a:t>
            </a:r>
          </a:p>
        </p:txBody>
      </p:sp>
      <p:sp>
        <p:nvSpPr>
          <p:cNvPr id="56333" name="Line 14"/>
          <p:cNvSpPr>
            <a:spLocks noChangeShapeType="1"/>
          </p:cNvSpPr>
          <p:nvPr/>
        </p:nvSpPr>
        <p:spPr bwMode="auto">
          <a:xfrm>
            <a:off x="2051050" y="3933825"/>
            <a:ext cx="360363"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4" name="Text Box 25"/>
          <p:cNvSpPr txBox="1">
            <a:spLocks noChangeArrowheads="1"/>
          </p:cNvSpPr>
          <p:nvPr/>
        </p:nvSpPr>
        <p:spPr bwMode="auto">
          <a:xfrm>
            <a:off x="8074025" y="3870325"/>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339933"/>
                </a:solidFill>
              </a:rPr>
              <a:t>Rich</a:t>
            </a:r>
          </a:p>
        </p:txBody>
      </p:sp>
      <p:sp>
        <p:nvSpPr>
          <p:cNvPr id="56335" name="Text Box 26"/>
          <p:cNvSpPr txBox="1">
            <a:spLocks noChangeArrowheads="1"/>
          </p:cNvSpPr>
          <p:nvPr/>
        </p:nvSpPr>
        <p:spPr bwMode="auto">
          <a:xfrm>
            <a:off x="8070850" y="4479925"/>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339933"/>
                </a:solidFill>
              </a:rPr>
              <a:t>Poor</a:t>
            </a:r>
          </a:p>
        </p:txBody>
      </p:sp>
      <p:sp>
        <p:nvSpPr>
          <p:cNvPr id="56336" name="Text Box 27"/>
          <p:cNvSpPr txBox="1">
            <a:spLocks noChangeArrowheads="1"/>
          </p:cNvSpPr>
          <p:nvPr/>
        </p:nvSpPr>
        <p:spPr bwMode="auto">
          <a:xfrm>
            <a:off x="7308850" y="4652963"/>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20</a:t>
            </a:r>
          </a:p>
        </p:txBody>
      </p:sp>
      <p:sp>
        <p:nvSpPr>
          <p:cNvPr id="56337" name="Line 28"/>
          <p:cNvSpPr>
            <a:spLocks noChangeShapeType="1"/>
          </p:cNvSpPr>
          <p:nvPr/>
        </p:nvSpPr>
        <p:spPr bwMode="auto">
          <a:xfrm>
            <a:off x="7019925" y="4868863"/>
            <a:ext cx="215900"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38" name="Text Box 29"/>
          <p:cNvSpPr txBox="1">
            <a:spLocks noChangeArrowheads="1"/>
          </p:cNvSpPr>
          <p:nvPr/>
        </p:nvSpPr>
        <p:spPr bwMode="auto">
          <a:xfrm>
            <a:off x="8027988" y="5445125"/>
            <a:ext cx="1116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0-1 (0.2)</a:t>
            </a:r>
          </a:p>
        </p:txBody>
      </p:sp>
      <p:sp>
        <p:nvSpPr>
          <p:cNvPr id="56339" name="Line 30"/>
          <p:cNvSpPr>
            <a:spLocks noChangeShapeType="1"/>
          </p:cNvSpPr>
          <p:nvPr/>
        </p:nvSpPr>
        <p:spPr bwMode="auto">
          <a:xfrm>
            <a:off x="7812088" y="5661025"/>
            <a:ext cx="288925" cy="0"/>
          </a:xfrm>
          <a:prstGeom prst="line">
            <a:avLst/>
          </a:prstGeom>
          <a:noFill/>
          <a:ln w="952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6340" name="Text Box 31"/>
          <p:cNvSpPr txBox="1">
            <a:spLocks noChangeArrowheads="1"/>
          </p:cNvSpPr>
          <p:nvPr/>
        </p:nvSpPr>
        <p:spPr bwMode="auto">
          <a:xfrm>
            <a:off x="7761288" y="5876925"/>
            <a:ext cx="1547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solidFill>
                  <a:srgbClr val="FF0066"/>
                </a:solidFill>
              </a:rPr>
              <a:t>10,300,1000</a:t>
            </a:r>
          </a:p>
        </p:txBody>
      </p:sp>
      <p:sp>
        <p:nvSpPr>
          <p:cNvPr id="22" name="Titre 1"/>
          <p:cNvSpPr>
            <a:spLocks noGrp="1"/>
          </p:cNvSpPr>
          <p:nvPr>
            <p:ph type="title"/>
          </p:nvPr>
        </p:nvSpPr>
        <p:spPr>
          <a:xfrm>
            <a:off x="580231" y="202743"/>
            <a:ext cx="7886700" cy="538619"/>
          </a:xfrm>
        </p:spPr>
        <p:txBody>
          <a:bodyPr>
            <a:normAutofit/>
          </a:bodyPr>
          <a:lstStyle/>
          <a:p>
            <a:pPr algn="ctr"/>
            <a:r>
              <a:rPr lang="fr-FR" sz="2000" dirty="0">
                <a:solidFill>
                  <a:srgbClr val="FF0000"/>
                </a:solidFill>
              </a:rPr>
              <a:t>4. ALGORITHME</a:t>
            </a:r>
          </a:p>
        </p:txBody>
      </p:sp>
    </p:spTree>
    <p:extLst>
      <p:ext uri="{BB962C8B-B14F-4D97-AF65-F5344CB8AC3E}">
        <p14:creationId xmlns:p14="http://schemas.microsoft.com/office/powerpoint/2010/main" val="2089090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space réservé du numéro de diapositive 3"/>
          <p:cNvSpPr>
            <a:spLocks noGrp="1"/>
          </p:cNvSpPr>
          <p:nvPr>
            <p:ph type="sldNum" sz="quarter" idx="12"/>
          </p:nvPr>
        </p:nvSpPr>
        <p:spPr/>
        <p:txBody>
          <a:bodyPr/>
          <a:lstStyle/>
          <a:p>
            <a:fld id="{021E1A82-424F-44A5-9E3D-8B4D059800B6}" type="slidenum">
              <a:rPr lang="en-GB"/>
              <a:pPr/>
              <a:t>18</a:t>
            </a:fld>
            <a:endParaRPr lang="en-GB"/>
          </a:p>
        </p:txBody>
      </p:sp>
      <p:sp>
        <p:nvSpPr>
          <p:cNvPr id="121861" name="Rectangle 5"/>
          <p:cNvSpPr>
            <a:spLocks noChangeArrowheads="1"/>
          </p:cNvSpPr>
          <p:nvPr/>
        </p:nvSpPr>
        <p:spPr bwMode="auto">
          <a:xfrm>
            <a:off x="2054225" y="895350"/>
            <a:ext cx="50387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Evaluate the Fitness of the Population </a:t>
            </a:r>
          </a:p>
        </p:txBody>
      </p:sp>
      <p:sp>
        <p:nvSpPr>
          <p:cNvPr id="121864" name="Rectangle 8"/>
          <p:cNvSpPr>
            <a:spLocks noChangeArrowheads="1"/>
          </p:cNvSpPr>
          <p:nvPr/>
        </p:nvSpPr>
        <p:spPr bwMode="auto">
          <a:xfrm>
            <a:off x="1303338" y="1484313"/>
            <a:ext cx="6550025" cy="3313112"/>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sz="2000" dirty="0">
              <a:latin typeface="Times New Roman" panose="02020603050405020304" pitchFamily="18" charset="0"/>
            </a:endParaRPr>
          </a:p>
          <a:p>
            <a:endParaRPr lang="en-GB" sz="2000" dirty="0">
              <a:latin typeface="Times New Roman" panose="02020603050405020304" pitchFamily="18" charset="0"/>
            </a:endParaRPr>
          </a:p>
          <a:p>
            <a:pPr algn="ctr"/>
            <a:endParaRPr lang="en-GB" sz="2000" dirty="0">
              <a:latin typeface="Times New Roman" panose="02020603050405020304" pitchFamily="18" charset="0"/>
            </a:endParaRPr>
          </a:p>
          <a:p>
            <a:endParaRPr lang="en-GB" dirty="0"/>
          </a:p>
        </p:txBody>
      </p:sp>
      <p:sp>
        <p:nvSpPr>
          <p:cNvPr id="121872" name="Rectangle 16"/>
          <p:cNvSpPr>
            <a:spLocks noChangeArrowheads="1"/>
          </p:cNvSpPr>
          <p:nvPr/>
        </p:nvSpPr>
        <p:spPr bwMode="auto">
          <a:xfrm>
            <a:off x="2051050" y="2349500"/>
            <a:ext cx="5038725" cy="631825"/>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Determine the Size of Neighbourhood</a:t>
            </a:r>
          </a:p>
          <a:p>
            <a:pPr algn="ctr"/>
            <a:r>
              <a:rPr lang="en-GB"/>
              <a:t>(Patch Size </a:t>
            </a:r>
            <a:r>
              <a:rPr lang="en-GB" b="1" i="1">
                <a:solidFill>
                  <a:srgbClr val="3366CC"/>
                </a:solidFill>
              </a:rPr>
              <a:t>ngh</a:t>
            </a:r>
            <a:r>
              <a:rPr lang="en-GB"/>
              <a:t>)</a:t>
            </a:r>
          </a:p>
        </p:txBody>
      </p:sp>
      <p:sp>
        <p:nvSpPr>
          <p:cNvPr id="121873" name="Rectangle 17"/>
          <p:cNvSpPr>
            <a:spLocks noChangeArrowheads="1"/>
          </p:cNvSpPr>
          <p:nvPr/>
        </p:nvSpPr>
        <p:spPr bwMode="auto">
          <a:xfrm>
            <a:off x="2049463" y="3259138"/>
            <a:ext cx="5038725" cy="631825"/>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Recruit Bees for Selected Sites</a:t>
            </a:r>
          </a:p>
          <a:p>
            <a:pPr algn="ctr"/>
            <a:r>
              <a:rPr lang="en-GB"/>
              <a:t>(more Bees for the Best </a:t>
            </a:r>
            <a:r>
              <a:rPr lang="en-GB" b="1" i="1">
                <a:solidFill>
                  <a:srgbClr val="3366CC"/>
                </a:solidFill>
              </a:rPr>
              <a:t>e</a:t>
            </a:r>
            <a:r>
              <a:rPr lang="en-GB"/>
              <a:t> Sites)  </a:t>
            </a:r>
          </a:p>
        </p:txBody>
      </p:sp>
      <p:sp>
        <p:nvSpPr>
          <p:cNvPr id="121874" name="Rectangle 18"/>
          <p:cNvSpPr>
            <a:spLocks noChangeArrowheads="1"/>
          </p:cNvSpPr>
          <p:nvPr/>
        </p:nvSpPr>
        <p:spPr bwMode="auto">
          <a:xfrm>
            <a:off x="2054225" y="4195763"/>
            <a:ext cx="5038725" cy="357187"/>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Select the Fittest Bee from Each Site</a:t>
            </a:r>
          </a:p>
        </p:txBody>
      </p:sp>
      <p:sp>
        <p:nvSpPr>
          <p:cNvPr id="121875" name="Rectangle 19"/>
          <p:cNvSpPr>
            <a:spLocks noChangeArrowheads="1"/>
          </p:cNvSpPr>
          <p:nvPr/>
        </p:nvSpPr>
        <p:spPr bwMode="auto">
          <a:xfrm>
            <a:off x="1635125" y="4981575"/>
            <a:ext cx="58896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Assign the </a:t>
            </a:r>
            <a:r>
              <a:rPr lang="en-GB" i="1"/>
              <a:t>(</a:t>
            </a:r>
            <a:r>
              <a:rPr lang="en-GB" b="1" i="1">
                <a:solidFill>
                  <a:srgbClr val="3366CC"/>
                </a:solidFill>
              </a:rPr>
              <a:t>n–m</a:t>
            </a:r>
            <a:r>
              <a:rPr lang="en-GB" i="1"/>
              <a:t>)</a:t>
            </a:r>
            <a:r>
              <a:rPr lang="en-GB"/>
              <a:t> Remaining Bees to Random Search</a:t>
            </a:r>
          </a:p>
        </p:txBody>
      </p:sp>
      <p:sp>
        <p:nvSpPr>
          <p:cNvPr id="121876" name="Rectangle 20"/>
          <p:cNvSpPr>
            <a:spLocks noChangeArrowheads="1"/>
          </p:cNvSpPr>
          <p:nvPr/>
        </p:nvSpPr>
        <p:spPr bwMode="auto">
          <a:xfrm>
            <a:off x="2794000" y="5689600"/>
            <a:ext cx="3578225" cy="357188"/>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New Population of Scout Bees </a:t>
            </a:r>
            <a:endParaRPr lang="en-GB" i="1"/>
          </a:p>
        </p:txBody>
      </p:sp>
      <p:sp>
        <p:nvSpPr>
          <p:cNvPr id="121881" name="Rectangle 25"/>
          <p:cNvSpPr>
            <a:spLocks noChangeArrowheads="1"/>
          </p:cNvSpPr>
          <p:nvPr/>
        </p:nvSpPr>
        <p:spPr bwMode="auto">
          <a:xfrm>
            <a:off x="2054225" y="1687513"/>
            <a:ext cx="5038725" cy="357187"/>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6000" tIns="36000" rIns="36000" bIns="36000">
            <a:spAutoFit/>
          </a:bodyPr>
          <a:lstStyle/>
          <a:p>
            <a:pPr algn="ctr"/>
            <a:r>
              <a:rPr lang="en-GB"/>
              <a:t>Select </a:t>
            </a:r>
            <a:r>
              <a:rPr lang="en-GB" b="1" i="1">
                <a:solidFill>
                  <a:srgbClr val="3366CC"/>
                </a:solidFill>
              </a:rPr>
              <a:t>m</a:t>
            </a:r>
            <a:r>
              <a:rPr lang="en-GB"/>
              <a:t> Sites for Neighbourhood Search</a:t>
            </a:r>
          </a:p>
        </p:txBody>
      </p:sp>
      <p:sp>
        <p:nvSpPr>
          <p:cNvPr id="121884" name="Freeform 28"/>
          <p:cNvSpPr>
            <a:spLocks/>
          </p:cNvSpPr>
          <p:nvPr/>
        </p:nvSpPr>
        <p:spPr bwMode="auto">
          <a:xfrm>
            <a:off x="431800" y="1041400"/>
            <a:ext cx="4178300" cy="5218113"/>
          </a:xfrm>
          <a:custGeom>
            <a:avLst/>
            <a:gdLst>
              <a:gd name="T0" fmla="*/ 2632 w 2632"/>
              <a:gd name="T1" fmla="*/ 3157 h 3285"/>
              <a:gd name="T2" fmla="*/ 2632 w 2632"/>
              <a:gd name="T3" fmla="*/ 3280 h 3285"/>
              <a:gd name="T4" fmla="*/ 16 w 2632"/>
              <a:gd name="T5" fmla="*/ 3285 h 3285"/>
              <a:gd name="T6" fmla="*/ 0 w 2632"/>
              <a:gd name="T7" fmla="*/ 0 h 3285"/>
              <a:gd name="T8" fmla="*/ 1016 w 2632"/>
              <a:gd name="T9" fmla="*/ 0 h 3285"/>
            </a:gdLst>
            <a:ahLst/>
            <a:cxnLst>
              <a:cxn ang="0">
                <a:pos x="T0" y="T1"/>
              </a:cxn>
              <a:cxn ang="0">
                <a:pos x="T2" y="T3"/>
              </a:cxn>
              <a:cxn ang="0">
                <a:pos x="T4" y="T5"/>
              </a:cxn>
              <a:cxn ang="0">
                <a:pos x="T6" y="T7"/>
              </a:cxn>
              <a:cxn ang="0">
                <a:pos x="T8" y="T9"/>
              </a:cxn>
            </a:cxnLst>
            <a:rect l="0" t="0" r="r" b="b"/>
            <a:pathLst>
              <a:path w="2632" h="3285">
                <a:moveTo>
                  <a:pt x="2632" y="3157"/>
                </a:moveTo>
                <a:lnTo>
                  <a:pt x="2632" y="3280"/>
                </a:lnTo>
                <a:lnTo>
                  <a:pt x="16" y="3285"/>
                </a:lnTo>
                <a:lnTo>
                  <a:pt x="0" y="0"/>
                </a:lnTo>
                <a:lnTo>
                  <a:pt x="1016" y="0"/>
                </a:lnTo>
              </a:path>
            </a:pathLst>
          </a:custGeom>
          <a:noFill/>
          <a:ln w="12700">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85" name="Line 29"/>
          <p:cNvSpPr>
            <a:spLocks noChangeShapeType="1"/>
          </p:cNvSpPr>
          <p:nvPr/>
        </p:nvSpPr>
        <p:spPr bwMode="auto">
          <a:xfrm>
            <a:off x="4572000" y="549275"/>
            <a:ext cx="0" cy="36036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0" name="Line 34"/>
          <p:cNvSpPr>
            <a:spLocks noChangeShapeType="1"/>
          </p:cNvSpPr>
          <p:nvPr/>
        </p:nvSpPr>
        <p:spPr bwMode="auto">
          <a:xfrm>
            <a:off x="4572000" y="4568825"/>
            <a:ext cx="0" cy="431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1" name="Line 35"/>
          <p:cNvSpPr>
            <a:spLocks noChangeShapeType="1"/>
          </p:cNvSpPr>
          <p:nvPr/>
        </p:nvSpPr>
        <p:spPr bwMode="auto">
          <a:xfrm>
            <a:off x="4586288" y="5351463"/>
            <a:ext cx="0" cy="36036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2" name="Line 36"/>
          <p:cNvSpPr>
            <a:spLocks noChangeShapeType="1"/>
          </p:cNvSpPr>
          <p:nvPr/>
        </p:nvSpPr>
        <p:spPr bwMode="auto">
          <a:xfrm>
            <a:off x="4572000" y="2971800"/>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3" name="Line 37"/>
          <p:cNvSpPr>
            <a:spLocks noChangeShapeType="1"/>
          </p:cNvSpPr>
          <p:nvPr/>
        </p:nvSpPr>
        <p:spPr bwMode="auto">
          <a:xfrm>
            <a:off x="4572000" y="3908425"/>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4" name="Line 38"/>
          <p:cNvSpPr>
            <a:spLocks noChangeShapeType="1"/>
          </p:cNvSpPr>
          <p:nvPr/>
        </p:nvSpPr>
        <p:spPr bwMode="auto">
          <a:xfrm>
            <a:off x="4572000" y="2057400"/>
            <a:ext cx="0" cy="28733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5" name="Line 39"/>
          <p:cNvSpPr>
            <a:spLocks noChangeShapeType="1"/>
          </p:cNvSpPr>
          <p:nvPr/>
        </p:nvSpPr>
        <p:spPr bwMode="auto">
          <a:xfrm>
            <a:off x="4572000" y="1249363"/>
            <a:ext cx="0" cy="431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1897" name="Text Box 41"/>
          <p:cNvSpPr txBox="1">
            <a:spLocks noChangeArrowheads="1"/>
          </p:cNvSpPr>
          <p:nvPr/>
        </p:nvSpPr>
        <p:spPr bwMode="auto">
          <a:xfrm rot="16200000">
            <a:off x="0" y="2957513"/>
            <a:ext cx="30241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b="1" i="1"/>
              <a:t>Neighbourhood Search</a:t>
            </a:r>
          </a:p>
        </p:txBody>
      </p:sp>
      <p:sp>
        <p:nvSpPr>
          <p:cNvPr id="121898" name="Rectangle 42"/>
          <p:cNvSpPr>
            <a:spLocks noChangeArrowheads="1"/>
          </p:cNvSpPr>
          <p:nvPr/>
        </p:nvSpPr>
        <p:spPr bwMode="auto">
          <a:xfrm>
            <a:off x="1979613" y="6400800"/>
            <a:ext cx="5343525"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marL="800100" indent="-342900">
              <a:defRPr>
                <a:solidFill>
                  <a:schemeClr val="tx1"/>
                </a:solidFill>
                <a:latin typeface="Arial" panose="020B0604020202020204" pitchFamily="34" charset="0"/>
                <a:cs typeface="Arial" panose="020B0604020202020204" pitchFamily="34" charset="0"/>
              </a:defRPr>
            </a:lvl2pPr>
            <a:lvl3pPr marL="1257300" indent="-342900">
              <a:defRPr>
                <a:solidFill>
                  <a:schemeClr val="tx1"/>
                </a:solidFill>
                <a:latin typeface="Arial" panose="020B0604020202020204" pitchFamily="34" charset="0"/>
                <a:cs typeface="Arial" panose="020B0604020202020204" pitchFamily="34" charset="0"/>
              </a:defRPr>
            </a:lvl3pPr>
            <a:lvl4pPr marL="1714500" indent="-342900">
              <a:defRPr>
                <a:solidFill>
                  <a:schemeClr val="tx1"/>
                </a:solidFill>
                <a:latin typeface="Arial" panose="020B0604020202020204" pitchFamily="34" charset="0"/>
                <a:cs typeface="Arial" panose="020B0604020202020204" pitchFamily="34" charset="0"/>
              </a:defRPr>
            </a:lvl4pPr>
            <a:lvl5pPr marL="2171700" indent="-342900">
              <a:defRPr>
                <a:solidFill>
                  <a:schemeClr val="tx1"/>
                </a:solidFill>
                <a:latin typeface="Arial" panose="020B060402020202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a:spcBef>
                <a:spcPts val="1200"/>
              </a:spcBef>
              <a:spcAft>
                <a:spcPts val="300"/>
              </a:spcAft>
            </a:pPr>
            <a:r>
              <a:rPr lang="en-GB" altLang="zh-CN" sz="2400" b="1" dirty="0">
                <a:ea typeface="SimSun" panose="02010600030101010101" pitchFamily="2" charset="-122"/>
              </a:rPr>
              <a:t>Flowchart of the Basic BA</a:t>
            </a:r>
            <a:r>
              <a:rPr lang="en-GB" altLang="zh-CN" sz="2400" dirty="0">
                <a:ea typeface="SimSun" panose="02010600030101010101" pitchFamily="2" charset="-122"/>
              </a:rPr>
              <a:t> </a:t>
            </a:r>
            <a:endParaRPr lang="en-GB" sz="2400" dirty="0"/>
          </a:p>
        </p:txBody>
      </p:sp>
      <p:sp>
        <p:nvSpPr>
          <p:cNvPr id="121860" name="Rectangle 4"/>
          <p:cNvSpPr>
            <a:spLocks noChangeArrowheads="1"/>
          </p:cNvSpPr>
          <p:nvPr/>
        </p:nvSpPr>
        <p:spPr bwMode="auto">
          <a:xfrm>
            <a:off x="2054225" y="188913"/>
            <a:ext cx="5038725" cy="357187"/>
          </a:xfrm>
          <a:prstGeom prst="rect">
            <a:avLst/>
          </a:prstGeom>
          <a:solidFill>
            <a:srgbClr val="FFFFFF"/>
          </a:solidFill>
          <a:ln w="9525">
            <a:solidFill>
              <a:srgbClr val="000000"/>
            </a:solidFill>
            <a:miter lim="800000"/>
            <a:headEnd/>
            <a:tailEnd/>
          </a:ln>
        </p:spPr>
        <p:txBody>
          <a:bodyPr lIns="36000" tIns="36000" rIns="36000" bIns="36000">
            <a:spAutoFit/>
          </a:bodyPr>
          <a:lstStyle/>
          <a:p>
            <a:pPr algn="ctr"/>
            <a:r>
              <a:rPr lang="en-GB"/>
              <a:t>Initialise a Population of </a:t>
            </a:r>
            <a:r>
              <a:rPr lang="en-GB" b="1" i="1">
                <a:solidFill>
                  <a:srgbClr val="3366CC"/>
                </a:solidFill>
              </a:rPr>
              <a:t>n</a:t>
            </a:r>
            <a:r>
              <a:rPr lang="en-GB"/>
              <a:t> Scout Bees</a:t>
            </a:r>
            <a:endParaRPr lang="en-GB" i="1"/>
          </a:p>
        </p:txBody>
      </p:sp>
    </p:spTree>
    <p:extLst>
      <p:ext uri="{BB962C8B-B14F-4D97-AF65-F5344CB8AC3E}">
        <p14:creationId xmlns:p14="http://schemas.microsoft.com/office/powerpoint/2010/main" val="17054564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121860"/>
                                        </p:tgtEl>
                                        <p:attrNameLst>
                                          <p:attrName>style.fontWeight</p:attrName>
                                        </p:attrNameLst>
                                      </p:cBhvr>
                                      <p:to>
                                        <p:strVal val="bold"/>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121861"/>
                                        </p:tgtEl>
                                        <p:attrNameLst>
                                          <p:attrName>style.fontWeight</p:attrName>
                                        </p:attrNameLst>
                                      </p:cBhvr>
                                      <p:to>
                                        <p:strVal val="bold"/>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1897"/>
                                        </p:tgtEl>
                                        <p:attrNameLst>
                                          <p:attrName>style.visibility</p:attrName>
                                        </p:attrNameLst>
                                      </p:cBhvr>
                                      <p:to>
                                        <p:strVal val="visible"/>
                                      </p:to>
                                    </p:set>
                                    <p:animEffect transition="in" filter="wipe(down)">
                                      <p:cBhvr>
                                        <p:cTn id="15" dur="500"/>
                                        <p:tgtEl>
                                          <p:spTgt spid="1218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mph" presetSubtype="0" grpId="0" nodeType="clickEffect">
                                  <p:stCondLst>
                                    <p:cond delay="0"/>
                                  </p:stCondLst>
                                  <p:iterate type="lt">
                                    <p:tmAbs val="25"/>
                                  </p:iterate>
                                  <p:childTnLst>
                                    <p:set>
                                      <p:cBhvr override="childStyle">
                                        <p:cTn id="19" dur="indefinite"/>
                                        <p:tgtEl>
                                          <p:spTgt spid="121881"/>
                                        </p:tgtEl>
                                        <p:attrNameLst>
                                          <p:attrName>style.fontWeight</p:attrName>
                                        </p:attrNameLst>
                                      </p:cBhvr>
                                      <p:to>
                                        <p:strVal val="bold"/>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5" presetClass="emph" presetSubtype="0" grpId="0" nodeType="clickEffect">
                                  <p:stCondLst>
                                    <p:cond delay="0"/>
                                  </p:stCondLst>
                                  <p:iterate type="lt">
                                    <p:tmAbs val="25"/>
                                  </p:iterate>
                                  <p:childTnLst>
                                    <p:set>
                                      <p:cBhvr override="childStyle">
                                        <p:cTn id="23" dur="indefinite"/>
                                        <p:tgtEl>
                                          <p:spTgt spid="121872"/>
                                        </p:tgtEl>
                                        <p:attrNameLst>
                                          <p:attrName>style.fontWeight</p:attrName>
                                        </p:attrNameLst>
                                      </p:cBhvr>
                                      <p:to>
                                        <p:strVal val="bol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mph" presetSubtype="0" grpId="0" nodeType="clickEffect">
                                  <p:stCondLst>
                                    <p:cond delay="0"/>
                                  </p:stCondLst>
                                  <p:iterate type="lt">
                                    <p:tmAbs val="25"/>
                                  </p:iterate>
                                  <p:childTnLst>
                                    <p:set>
                                      <p:cBhvr override="childStyle">
                                        <p:cTn id="27" dur="indefinite"/>
                                        <p:tgtEl>
                                          <p:spTgt spid="121873"/>
                                        </p:tgtEl>
                                        <p:attrNameLst>
                                          <p:attrName>style.fontWeight</p:attrName>
                                        </p:attrNameLst>
                                      </p:cBhvr>
                                      <p:to>
                                        <p:strVal val="bol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5" presetClass="emph" presetSubtype="0" grpId="0" nodeType="clickEffect">
                                  <p:stCondLst>
                                    <p:cond delay="0"/>
                                  </p:stCondLst>
                                  <p:iterate type="lt">
                                    <p:tmAbs val="25"/>
                                  </p:iterate>
                                  <p:childTnLst>
                                    <p:set>
                                      <p:cBhvr override="childStyle">
                                        <p:cTn id="31" dur="indefinite"/>
                                        <p:tgtEl>
                                          <p:spTgt spid="121874"/>
                                        </p:tgtEl>
                                        <p:attrNameLst>
                                          <p:attrName>style.fontWeight</p:attrName>
                                        </p:attrNameLst>
                                      </p:cBhvr>
                                      <p:to>
                                        <p:strVal val="bol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mph" presetSubtype="0" grpId="0" nodeType="clickEffect">
                                  <p:stCondLst>
                                    <p:cond delay="0"/>
                                  </p:stCondLst>
                                  <p:iterate type="lt">
                                    <p:tmAbs val="25"/>
                                  </p:iterate>
                                  <p:childTnLst>
                                    <p:set>
                                      <p:cBhvr override="childStyle">
                                        <p:cTn id="35" dur="indefinite"/>
                                        <p:tgtEl>
                                          <p:spTgt spid="121875"/>
                                        </p:tgtEl>
                                        <p:attrNameLst>
                                          <p:attrName>style.fontWeight</p:attrName>
                                        </p:attrNameLst>
                                      </p:cBhvr>
                                      <p:to>
                                        <p:strVal val="bol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5" presetClass="emph" presetSubtype="0" grpId="0" nodeType="clickEffect">
                                  <p:stCondLst>
                                    <p:cond delay="0"/>
                                  </p:stCondLst>
                                  <p:iterate type="lt">
                                    <p:tmAbs val="25"/>
                                  </p:iterate>
                                  <p:childTnLst>
                                    <p:set>
                                      <p:cBhvr override="childStyle">
                                        <p:cTn id="39" dur="indefinite"/>
                                        <p:tgtEl>
                                          <p:spTgt spid="121876"/>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nimBg="1"/>
      <p:bldP spid="121872" grpId="0" animBg="1"/>
      <p:bldP spid="121873" grpId="0" animBg="1"/>
      <p:bldP spid="121874" grpId="0" animBg="1"/>
      <p:bldP spid="121875" grpId="0" animBg="1"/>
      <p:bldP spid="121876" grpId="0" animBg="1"/>
      <p:bldP spid="121881" grpId="0" animBg="1"/>
      <p:bldP spid="121897" grpId="0"/>
      <p:bldP spid="12186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CA98CAA7-82EE-4363-9C3D-4EADA5A61110}" type="slidenum">
              <a:rPr lang="en-GB"/>
              <a:pPr/>
              <a:t>19</a:t>
            </a:fld>
            <a:endParaRPr lang="en-GB"/>
          </a:p>
        </p:txBody>
      </p:sp>
      <p:sp>
        <p:nvSpPr>
          <p:cNvPr id="271362"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 </a:t>
            </a:r>
            <a:r>
              <a:rPr lang="en-GB">
                <a:solidFill>
                  <a:schemeClr val="tx1"/>
                </a:solidFill>
              </a:rPr>
              <a:t>Function Optimisation</a:t>
            </a:r>
          </a:p>
        </p:txBody>
      </p:sp>
      <p:sp>
        <p:nvSpPr>
          <p:cNvPr id="271363"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Here are a simple example about how Bees algorithm works</a:t>
            </a:r>
          </a:p>
          <a:p>
            <a:pPr>
              <a:spcBef>
                <a:spcPts val="1200"/>
              </a:spcBef>
              <a:spcAft>
                <a:spcPts val="300"/>
              </a:spcAft>
              <a:buFontTx/>
              <a:buBlip>
                <a:blip r:embed="rId2"/>
              </a:buBlip>
            </a:pPr>
            <a:r>
              <a:rPr lang="en-GB" b="0" i="0">
                <a:latin typeface="Arial" panose="020B0604020202020204" pitchFamily="34" charset="0"/>
              </a:rPr>
              <a:t>The example explains the use of bees algorithm to get the best value representing a mathematical function (functional optimal)</a:t>
            </a:r>
            <a:endParaRPr lang="en-US">
              <a:latin typeface="Arial" panose="020B0604020202020204" pitchFamily="34" charset="0"/>
            </a:endParaRPr>
          </a:p>
        </p:txBody>
      </p:sp>
    </p:spTree>
    <p:extLst>
      <p:ext uri="{BB962C8B-B14F-4D97-AF65-F5344CB8AC3E}">
        <p14:creationId xmlns:p14="http://schemas.microsoft.com/office/powerpoint/2010/main" val="38825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rgbClr val="0070C0"/>
                </a:solidFill>
              </a:rPr>
              <a:t>PLAN</a:t>
            </a:r>
          </a:p>
        </p:txBody>
      </p:sp>
      <p:sp>
        <p:nvSpPr>
          <p:cNvPr id="3" name="Espace réservé du contenu 2"/>
          <p:cNvSpPr>
            <a:spLocks noGrp="1"/>
          </p:cNvSpPr>
          <p:nvPr>
            <p:ph idx="1"/>
          </p:nvPr>
        </p:nvSpPr>
        <p:spPr>
          <a:ln>
            <a:solidFill>
              <a:schemeClr val="tx1"/>
            </a:solidFill>
          </a:ln>
        </p:spPr>
        <p:txBody>
          <a:bodyPr>
            <a:normAutofit/>
          </a:bodyPr>
          <a:lstStyle/>
          <a:p>
            <a:pPr marL="514350" indent="-514350">
              <a:buFont typeface="+mj-lt"/>
              <a:buAutoNum type="arabicPeriod"/>
            </a:pPr>
            <a:r>
              <a:rPr lang="fr-FR" dirty="0">
                <a:solidFill>
                  <a:srgbClr val="FF0000"/>
                </a:solidFill>
              </a:rPr>
              <a:t>Introduction</a:t>
            </a:r>
          </a:p>
          <a:p>
            <a:pPr marL="514350" indent="-514350">
              <a:buFont typeface="+mj-lt"/>
              <a:buAutoNum type="arabicPeriod"/>
            </a:pPr>
            <a:r>
              <a:rPr lang="fr-FR" dirty="0">
                <a:solidFill>
                  <a:srgbClr val="FF0000"/>
                </a:solidFill>
              </a:rPr>
              <a:t>Historique</a:t>
            </a:r>
          </a:p>
          <a:p>
            <a:pPr marL="514350" indent="-514350">
              <a:buFont typeface="+mj-lt"/>
              <a:buAutoNum type="arabicPeriod"/>
            </a:pPr>
            <a:r>
              <a:rPr lang="fr-FR" dirty="0">
                <a:solidFill>
                  <a:srgbClr val="FF0000"/>
                </a:solidFill>
              </a:rPr>
              <a:t>Les abeilles dans la nature</a:t>
            </a:r>
          </a:p>
          <a:p>
            <a:pPr marL="514350" indent="-514350">
              <a:buFont typeface="+mj-lt"/>
              <a:buAutoNum type="arabicPeriod"/>
            </a:pPr>
            <a:r>
              <a:rPr lang="fr-FR" dirty="0">
                <a:solidFill>
                  <a:srgbClr val="FF0000"/>
                </a:solidFill>
              </a:rPr>
              <a:t>Algorithme d’optimisation par colonie d’abeilles</a:t>
            </a:r>
          </a:p>
          <a:p>
            <a:pPr marL="514350" indent="-514350">
              <a:buFont typeface="+mj-lt"/>
              <a:buAutoNum type="arabicPeriod"/>
            </a:pPr>
            <a:r>
              <a:rPr lang="fr-FR" dirty="0">
                <a:solidFill>
                  <a:srgbClr val="FF0000"/>
                </a:solidFill>
              </a:rPr>
              <a:t>Domaines d’application</a:t>
            </a:r>
          </a:p>
          <a:p>
            <a:pPr marL="514350" indent="-514350">
              <a:buFont typeface="+mj-lt"/>
              <a:buAutoNum type="arabicPeriod"/>
            </a:pPr>
            <a:r>
              <a:rPr lang="fr-FR" dirty="0">
                <a:solidFill>
                  <a:srgbClr val="FF0000"/>
                </a:solidFill>
              </a:rPr>
              <a:t>Conclusion</a:t>
            </a:r>
          </a:p>
          <a:p>
            <a:pPr marL="514350" indent="-514350">
              <a:buFont typeface="+mj-lt"/>
              <a:buAutoNum type="arabicPeriod"/>
            </a:pPr>
            <a:r>
              <a:rPr lang="fr-FR" dirty="0">
                <a:solidFill>
                  <a:srgbClr val="FF0000"/>
                </a:solidFill>
              </a:rPr>
              <a:t>Références Bibliographiques</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2</a:t>
            </a:fld>
            <a:endParaRPr lang="fr-FR"/>
          </a:p>
        </p:txBody>
      </p:sp>
    </p:spTree>
    <p:extLst>
      <p:ext uri="{BB962C8B-B14F-4D97-AF65-F5344CB8AC3E}">
        <p14:creationId xmlns:p14="http://schemas.microsoft.com/office/powerpoint/2010/main" val="4089879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3C7318B2-814C-41E4-84FF-0C2D8E88A373}" type="slidenum">
              <a:rPr lang="en-GB"/>
              <a:pPr/>
              <a:t>20</a:t>
            </a:fld>
            <a:endParaRPr lang="en-GB"/>
          </a:p>
        </p:txBody>
      </p:sp>
      <p:sp>
        <p:nvSpPr>
          <p:cNvPr id="273410"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3411"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The following figure shows the mathematical function</a:t>
            </a:r>
            <a:endParaRPr lang="en-US">
              <a:latin typeface="Arial" panose="020B0604020202020204" pitchFamily="34" charset="0"/>
            </a:endParaRPr>
          </a:p>
        </p:txBody>
      </p:sp>
      <p:pic>
        <p:nvPicPr>
          <p:cNvPr id="2734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154238"/>
            <a:ext cx="8064500" cy="396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386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52B170D0-BF27-4A76-840D-6254768F70BC}" type="slidenum">
              <a:rPr lang="en-GB"/>
              <a:pPr/>
              <a:t>21</a:t>
            </a:fld>
            <a:endParaRPr lang="en-GB"/>
          </a:p>
        </p:txBody>
      </p:sp>
      <p:sp>
        <p:nvSpPr>
          <p:cNvPr id="272386"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2387"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1- The first step is to initiate the population with any </a:t>
            </a:r>
            <a:r>
              <a:rPr lang="en-US" sz="3000" i="0">
                <a:latin typeface="Arial" panose="020B0604020202020204" pitchFamily="34" charset="0"/>
              </a:rPr>
              <a:t>10</a:t>
            </a:r>
            <a:r>
              <a:rPr lang="en-US" sz="3000" b="0" i="0">
                <a:latin typeface="Arial" panose="020B0604020202020204" pitchFamily="34" charset="0"/>
              </a:rPr>
              <a:t> scout bees with random search and evaluate the fitness. (</a:t>
            </a:r>
            <a:r>
              <a:rPr lang="en-US" sz="3000" i="0">
                <a:latin typeface="Arial" panose="020B0604020202020204" pitchFamily="34" charset="0"/>
              </a:rPr>
              <a:t>n=10</a:t>
            </a:r>
            <a:r>
              <a:rPr lang="en-US" sz="3000" b="0" i="0">
                <a:latin typeface="Arial" panose="020B0604020202020204" pitchFamily="34" charset="0"/>
              </a:rPr>
              <a:t>)</a:t>
            </a:r>
          </a:p>
        </p:txBody>
      </p:sp>
      <p:sp>
        <p:nvSpPr>
          <p:cNvPr id="272389" name="Rectangle 5"/>
          <p:cNvSpPr>
            <a:spLocks noChangeArrowheads="1"/>
          </p:cNvSpPr>
          <p:nvPr/>
        </p:nvSpPr>
        <p:spPr bwMode="auto">
          <a:xfrm>
            <a:off x="0" y="2400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Tree>
    <p:extLst>
      <p:ext uri="{BB962C8B-B14F-4D97-AF65-F5344CB8AC3E}">
        <p14:creationId xmlns:p14="http://schemas.microsoft.com/office/powerpoint/2010/main" val="3664235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ce réservé du numéro de diapositive 3"/>
          <p:cNvSpPr>
            <a:spLocks noGrp="1"/>
          </p:cNvSpPr>
          <p:nvPr>
            <p:ph type="sldNum" sz="quarter" idx="12"/>
          </p:nvPr>
        </p:nvSpPr>
        <p:spPr/>
        <p:txBody>
          <a:bodyPr/>
          <a:lstStyle/>
          <a:p>
            <a:fld id="{76C283C5-31C6-4AA7-81E9-3A2666B04279}" type="slidenum">
              <a:rPr lang="en-GB"/>
              <a:pPr/>
              <a:t>22</a:t>
            </a:fld>
            <a:endParaRPr lang="en-GB"/>
          </a:p>
        </p:txBody>
      </p:sp>
      <p:sp>
        <p:nvSpPr>
          <p:cNvPr id="276482"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6483"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endParaRPr lang="en-US" sz="3000" b="0" i="0">
              <a:latin typeface="Arial" panose="020B0604020202020204" pitchFamily="34" charset="0"/>
            </a:endParaRPr>
          </a:p>
        </p:txBody>
      </p:sp>
      <p:sp>
        <p:nvSpPr>
          <p:cNvPr id="276484" name="Rectangle 4"/>
          <p:cNvSpPr>
            <a:spLocks noChangeArrowheads="1"/>
          </p:cNvSpPr>
          <p:nvPr/>
        </p:nvSpPr>
        <p:spPr bwMode="auto">
          <a:xfrm>
            <a:off x="0" y="2400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
        <p:nvSpPr>
          <p:cNvPr id="276486" name="Rectangle 6"/>
          <p:cNvSpPr>
            <a:spLocks noChangeArrowheads="1"/>
          </p:cNvSpPr>
          <p:nvPr/>
        </p:nvSpPr>
        <p:spPr bwMode="auto">
          <a:xfrm>
            <a:off x="1852613" y="5164138"/>
            <a:ext cx="5524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1. Initialise a Population of (</a:t>
            </a:r>
            <a:r>
              <a:rPr lang="en-GB" altLang="zh-CN" b="1">
                <a:solidFill>
                  <a:srgbClr val="3366CC"/>
                </a:solidFill>
                <a:ea typeface="SimSun" panose="02010600030101010101" pitchFamily="2" charset="-122"/>
              </a:rPr>
              <a:t>n=10</a:t>
            </a:r>
            <a:r>
              <a:rPr lang="en-GB" altLang="zh-CN" b="1" i="1">
                <a:ea typeface="SimSun" panose="02010600030101010101" pitchFamily="2" charset="-122"/>
              </a:rPr>
              <a:t>)</a:t>
            </a:r>
            <a:r>
              <a:rPr lang="en-GB" altLang="zh-CN">
                <a:ea typeface="SimSun" panose="02010600030101010101" pitchFamily="2" charset="-122"/>
              </a:rPr>
              <a:t> Scout Bees</a:t>
            </a:r>
          </a:p>
          <a:p>
            <a:pPr algn="ctr"/>
            <a:r>
              <a:rPr lang="en-GB" altLang="zh-CN">
                <a:ea typeface="SimSun" panose="02010600030101010101" pitchFamily="2" charset="-122"/>
              </a:rPr>
              <a:t> with random Search and evaluate the fitness.</a:t>
            </a:r>
          </a:p>
        </p:txBody>
      </p:sp>
      <p:grpSp>
        <p:nvGrpSpPr>
          <p:cNvPr id="276487" name="Group 7"/>
          <p:cNvGrpSpPr>
            <a:grpSpLocks/>
          </p:cNvGrpSpPr>
          <p:nvPr/>
        </p:nvGrpSpPr>
        <p:grpSpPr bwMode="auto">
          <a:xfrm>
            <a:off x="323850" y="1196975"/>
            <a:ext cx="8447088" cy="3868738"/>
            <a:chOff x="1375" y="527"/>
            <a:chExt cx="2838" cy="1299"/>
          </a:xfrm>
        </p:grpSpPr>
        <p:sp>
          <p:nvSpPr>
            <p:cNvPr id="27648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276489" name="Group 9"/>
            <p:cNvGrpSpPr>
              <a:grpSpLocks/>
            </p:cNvGrpSpPr>
            <p:nvPr/>
          </p:nvGrpSpPr>
          <p:grpSpPr bwMode="auto">
            <a:xfrm>
              <a:off x="1375" y="527"/>
              <a:ext cx="2820" cy="1296"/>
              <a:chOff x="1375" y="527"/>
              <a:chExt cx="2820" cy="1296"/>
            </a:xfrm>
          </p:grpSpPr>
          <p:grpSp>
            <p:nvGrpSpPr>
              <p:cNvPr id="276490" name="Group 10"/>
              <p:cNvGrpSpPr>
                <a:grpSpLocks/>
              </p:cNvGrpSpPr>
              <p:nvPr/>
            </p:nvGrpSpPr>
            <p:grpSpPr bwMode="auto">
              <a:xfrm>
                <a:off x="1459" y="527"/>
                <a:ext cx="2736" cy="1296"/>
                <a:chOff x="1881" y="1260"/>
                <a:chExt cx="6840" cy="3240"/>
              </a:xfrm>
            </p:grpSpPr>
            <p:grpSp>
              <p:nvGrpSpPr>
                <p:cNvPr id="276491" name="Group 11"/>
                <p:cNvGrpSpPr>
                  <a:grpSpLocks/>
                </p:cNvGrpSpPr>
                <p:nvPr/>
              </p:nvGrpSpPr>
              <p:grpSpPr bwMode="auto">
                <a:xfrm>
                  <a:off x="1881" y="1260"/>
                  <a:ext cx="6840" cy="3240"/>
                  <a:chOff x="1980" y="1260"/>
                  <a:chExt cx="6840" cy="3240"/>
                </a:xfrm>
              </p:grpSpPr>
              <p:sp>
                <p:nvSpPr>
                  <p:cNvPr id="27649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7649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7649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27649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276496" name="Oval 16"/>
          <p:cNvSpPr>
            <a:spLocks noChangeArrowheads="1"/>
          </p:cNvSpPr>
          <p:nvPr/>
        </p:nvSpPr>
        <p:spPr bwMode="auto">
          <a:xfrm>
            <a:off x="3295650" y="2895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latin typeface="Times New Roman" panose="02020603050405020304" pitchFamily="18" charset="0"/>
              </a:rPr>
              <a:t>*</a:t>
            </a:r>
            <a:endParaRPr lang="en-US" sz="2800"/>
          </a:p>
        </p:txBody>
      </p:sp>
      <p:sp>
        <p:nvSpPr>
          <p:cNvPr id="276497" name="Oval 17"/>
          <p:cNvSpPr>
            <a:spLocks noChangeArrowheads="1"/>
          </p:cNvSpPr>
          <p:nvPr/>
        </p:nvSpPr>
        <p:spPr bwMode="auto">
          <a:xfrm>
            <a:off x="3482975" y="351472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276498" name="Oval 18"/>
          <p:cNvSpPr>
            <a:spLocks noChangeArrowheads="1"/>
          </p:cNvSpPr>
          <p:nvPr/>
        </p:nvSpPr>
        <p:spPr bwMode="auto">
          <a:xfrm>
            <a:off x="4365625" y="25320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latin typeface="Times New Roman" panose="02020603050405020304" pitchFamily="18" charset="0"/>
              </a:rPr>
              <a:t>*</a:t>
            </a:r>
            <a:endParaRPr lang="en-US"/>
          </a:p>
        </p:txBody>
      </p:sp>
      <p:sp>
        <p:nvSpPr>
          <p:cNvPr id="276499" name="Oval 19"/>
          <p:cNvSpPr>
            <a:spLocks noChangeArrowheads="1"/>
          </p:cNvSpPr>
          <p:nvPr/>
        </p:nvSpPr>
        <p:spPr bwMode="auto">
          <a:xfrm>
            <a:off x="5165725" y="302101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276500" name="Text Box 20"/>
          <p:cNvSpPr txBox="1">
            <a:spLocks noChangeArrowheads="1"/>
          </p:cNvSpPr>
          <p:nvPr/>
        </p:nvSpPr>
        <p:spPr bwMode="auto">
          <a:xfrm>
            <a:off x="6262688" y="3619500"/>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276501" name="Text Box 21"/>
          <p:cNvSpPr txBox="1">
            <a:spLocks noChangeArrowheads="1"/>
          </p:cNvSpPr>
          <p:nvPr/>
        </p:nvSpPr>
        <p:spPr bwMode="auto">
          <a:xfrm>
            <a:off x="519113" y="40640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2" name="Text Box 22"/>
          <p:cNvSpPr txBox="1">
            <a:spLocks noChangeArrowheads="1"/>
          </p:cNvSpPr>
          <p:nvPr/>
        </p:nvSpPr>
        <p:spPr bwMode="auto">
          <a:xfrm>
            <a:off x="7299325" y="39417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3" name="Text Box 23"/>
          <p:cNvSpPr txBox="1">
            <a:spLocks noChangeArrowheads="1"/>
          </p:cNvSpPr>
          <p:nvPr/>
        </p:nvSpPr>
        <p:spPr bwMode="auto">
          <a:xfrm>
            <a:off x="5338763" y="41021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4" name="Text Box 24"/>
          <p:cNvSpPr txBox="1">
            <a:spLocks noChangeArrowheads="1"/>
          </p:cNvSpPr>
          <p:nvPr/>
        </p:nvSpPr>
        <p:spPr bwMode="auto">
          <a:xfrm>
            <a:off x="1746250" y="39925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276505" name="Text Box 25"/>
          <p:cNvSpPr txBox="1">
            <a:spLocks noChangeArrowheads="1"/>
          </p:cNvSpPr>
          <p:nvPr/>
        </p:nvSpPr>
        <p:spPr bwMode="auto">
          <a:xfrm>
            <a:off x="1230313" y="37036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Tree>
    <p:extLst>
      <p:ext uri="{BB962C8B-B14F-4D97-AF65-F5344CB8AC3E}">
        <p14:creationId xmlns:p14="http://schemas.microsoft.com/office/powerpoint/2010/main" val="3242108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02"/>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76500"/>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276503"/>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276496"/>
                                        </p:tgtEl>
                                        <p:attrNameLst>
                                          <p:attrName>style.visibility</p:attrName>
                                        </p:attrNameLst>
                                      </p:cBhvr>
                                      <p:to>
                                        <p:strVal val="visible"/>
                                      </p:to>
                                    </p:set>
                                  </p:childTnLst>
                                </p:cTn>
                              </p:par>
                            </p:childTnLst>
                          </p:cTn>
                        </p:par>
                        <p:par>
                          <p:cTn id="16" fill="hold" nodeType="afterGroup">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276505"/>
                                        </p:tgtEl>
                                        <p:attrNameLst>
                                          <p:attrName>style.visibility</p:attrName>
                                        </p:attrNameLst>
                                      </p:cBhvr>
                                      <p:to>
                                        <p:strVal val="visible"/>
                                      </p:to>
                                    </p:set>
                                  </p:childTnLst>
                                </p:cTn>
                              </p:par>
                            </p:childTnLst>
                          </p:cTn>
                        </p:par>
                        <p:par>
                          <p:cTn id="19" fill="hold" nodeType="afterGroup">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276498"/>
                                        </p:tgtEl>
                                        <p:attrNameLst>
                                          <p:attrName>style.visibility</p:attrName>
                                        </p:attrNameLst>
                                      </p:cBhvr>
                                      <p:to>
                                        <p:strVal val="visible"/>
                                      </p:to>
                                    </p:set>
                                  </p:childTnLst>
                                </p:cTn>
                              </p:par>
                            </p:childTnLst>
                          </p:cTn>
                        </p:par>
                        <p:par>
                          <p:cTn id="22" fill="hold" nodeType="afterGroup">
                            <p:stCondLst>
                              <p:cond delay="2500"/>
                            </p:stCondLst>
                            <p:childTnLst>
                              <p:par>
                                <p:cTn id="23" presetID="1" presetClass="entr" presetSubtype="0" fill="hold" grpId="0" nodeType="afterEffect">
                                  <p:stCondLst>
                                    <p:cond delay="500"/>
                                  </p:stCondLst>
                                  <p:childTnLst>
                                    <p:set>
                                      <p:cBhvr>
                                        <p:cTn id="24" dur="1" fill="hold">
                                          <p:stCondLst>
                                            <p:cond delay="0"/>
                                          </p:stCondLst>
                                        </p:cTn>
                                        <p:tgtEl>
                                          <p:spTgt spid="276501"/>
                                        </p:tgtEl>
                                        <p:attrNameLst>
                                          <p:attrName>style.visibility</p:attrName>
                                        </p:attrNameLst>
                                      </p:cBhvr>
                                      <p:to>
                                        <p:strVal val="visible"/>
                                      </p:to>
                                    </p:set>
                                  </p:childTnLst>
                                </p:cTn>
                              </p:par>
                            </p:childTnLst>
                          </p:cTn>
                        </p:par>
                        <p:par>
                          <p:cTn id="25" fill="hold" nodeType="afterGroup">
                            <p:stCondLst>
                              <p:cond delay="3000"/>
                            </p:stCondLst>
                            <p:childTnLst>
                              <p:par>
                                <p:cTn id="26" presetID="1" presetClass="entr" presetSubtype="0" fill="hold" grpId="0" nodeType="afterEffect">
                                  <p:stCondLst>
                                    <p:cond delay="500"/>
                                  </p:stCondLst>
                                  <p:childTnLst>
                                    <p:set>
                                      <p:cBhvr>
                                        <p:cTn id="27" dur="1" fill="hold">
                                          <p:stCondLst>
                                            <p:cond delay="0"/>
                                          </p:stCondLst>
                                        </p:cTn>
                                        <p:tgtEl>
                                          <p:spTgt spid="276499"/>
                                        </p:tgtEl>
                                        <p:attrNameLst>
                                          <p:attrName>style.visibility</p:attrName>
                                        </p:attrNameLst>
                                      </p:cBhvr>
                                      <p:to>
                                        <p:strVal val="visible"/>
                                      </p:to>
                                    </p:set>
                                  </p:childTnLst>
                                </p:cTn>
                              </p:par>
                            </p:childTnLst>
                          </p:cTn>
                        </p:par>
                        <p:par>
                          <p:cTn id="28" fill="hold" nodeType="afterGroup">
                            <p:stCondLst>
                              <p:cond delay="3500"/>
                            </p:stCondLst>
                            <p:childTnLst>
                              <p:par>
                                <p:cTn id="29" presetID="1" presetClass="entr" presetSubtype="0" fill="hold" grpId="0" nodeType="afterEffect">
                                  <p:stCondLst>
                                    <p:cond delay="500"/>
                                  </p:stCondLst>
                                  <p:childTnLst>
                                    <p:set>
                                      <p:cBhvr>
                                        <p:cTn id="30" dur="1" fill="hold">
                                          <p:stCondLst>
                                            <p:cond delay="0"/>
                                          </p:stCondLst>
                                        </p:cTn>
                                        <p:tgtEl>
                                          <p:spTgt spid="276504"/>
                                        </p:tgtEl>
                                        <p:attrNameLst>
                                          <p:attrName>style.visibility</p:attrName>
                                        </p:attrNameLst>
                                      </p:cBhvr>
                                      <p:to>
                                        <p:strVal val="visible"/>
                                      </p:to>
                                    </p:set>
                                  </p:childTnLst>
                                </p:cTn>
                              </p:par>
                            </p:childTnLst>
                          </p:cTn>
                        </p:par>
                        <p:par>
                          <p:cTn id="31" fill="hold" nodeType="afterGroup">
                            <p:stCondLst>
                              <p:cond delay="4000"/>
                            </p:stCondLst>
                            <p:childTnLst>
                              <p:par>
                                <p:cTn id="32" presetID="1" presetClass="entr" presetSubtype="0" fill="hold" grpId="0" nodeType="afterEffect">
                                  <p:stCondLst>
                                    <p:cond delay="500"/>
                                  </p:stCondLst>
                                  <p:childTnLst>
                                    <p:set>
                                      <p:cBhvr>
                                        <p:cTn id="33" dur="1" fill="hold">
                                          <p:stCondLst>
                                            <p:cond delay="0"/>
                                          </p:stCondLst>
                                        </p:cTn>
                                        <p:tgtEl>
                                          <p:spTgt spid="2764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6" grpId="0"/>
      <p:bldP spid="276497" grpId="0"/>
      <p:bldP spid="276498" grpId="0"/>
      <p:bldP spid="276499" grpId="0"/>
      <p:bldP spid="276500" grpId="0"/>
      <p:bldP spid="276501" grpId="0"/>
      <p:bldP spid="276502" grpId="0"/>
      <p:bldP spid="276503" grpId="0"/>
      <p:bldP spid="276504" grpId="0"/>
      <p:bldP spid="27650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D9F44D76-AE4E-49D0-A54F-29501B0204AC}" type="slidenum">
              <a:rPr lang="en-GB"/>
              <a:pPr/>
              <a:t>23</a:t>
            </a:fld>
            <a:endParaRPr lang="en-GB"/>
          </a:p>
        </p:txBody>
      </p:sp>
      <p:sp>
        <p:nvSpPr>
          <p:cNvPr id="274434"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4435"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2320925" indent="-5334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i="0">
                <a:latin typeface="Arial" panose="020B0604020202020204" pitchFamily="34" charset="0"/>
              </a:rPr>
              <a:t>2- Population evaluation fitness</a:t>
            </a:r>
            <a:r>
              <a:rPr lang="en-US" sz="3000" b="0" i="0">
                <a:latin typeface="Arial" panose="020B0604020202020204" pitchFamily="34" charset="0"/>
              </a:rPr>
              <a:t>: </a:t>
            </a:r>
          </a:p>
          <a:p>
            <a:pPr>
              <a:spcBef>
                <a:spcPts val="1200"/>
              </a:spcBef>
              <a:spcAft>
                <a:spcPts val="300"/>
              </a:spcAft>
              <a:buFontTx/>
              <a:buBlip>
                <a:blip r:embed="rId2"/>
              </a:buBlip>
            </a:pPr>
            <a:r>
              <a:rPr lang="en-US" sz="3000" b="0" i="0">
                <a:latin typeface="Arial" panose="020B0604020202020204" pitchFamily="34" charset="0"/>
              </a:rPr>
              <a:t>an array of </a:t>
            </a:r>
            <a:r>
              <a:rPr lang="en-US" sz="3000" i="0">
                <a:latin typeface="Arial" panose="020B0604020202020204" pitchFamily="34" charset="0"/>
              </a:rPr>
              <a:t>10</a:t>
            </a:r>
            <a:r>
              <a:rPr lang="en-US" sz="3000" b="0" i="0">
                <a:latin typeface="Arial" panose="020B0604020202020204" pitchFamily="34" charset="0"/>
              </a:rPr>
              <a:t> values in constructed and ordered in ascending way from the highest value of </a:t>
            </a:r>
            <a:r>
              <a:rPr lang="en-US" sz="3000" i="0">
                <a:latin typeface="Arial" panose="020B0604020202020204" pitchFamily="34" charset="0"/>
              </a:rPr>
              <a:t>y</a:t>
            </a:r>
            <a:r>
              <a:rPr lang="en-US" sz="3000" b="0" i="0">
                <a:latin typeface="Arial" panose="020B0604020202020204" pitchFamily="34" charset="0"/>
              </a:rPr>
              <a:t> to the lowest value of </a:t>
            </a:r>
            <a:r>
              <a:rPr lang="en-US" sz="3000" i="0">
                <a:latin typeface="Arial" panose="020B0604020202020204" pitchFamily="34" charset="0"/>
              </a:rPr>
              <a:t>y</a:t>
            </a:r>
            <a:r>
              <a:rPr lang="en-US" sz="3000" b="0" i="0">
                <a:latin typeface="Arial" panose="020B0604020202020204" pitchFamily="34" charset="0"/>
              </a:rPr>
              <a:t> depending on the previous mathematical function</a:t>
            </a:r>
          </a:p>
        </p:txBody>
      </p:sp>
    </p:spTree>
    <p:extLst>
      <p:ext uri="{BB962C8B-B14F-4D97-AF65-F5344CB8AC3E}">
        <p14:creationId xmlns:p14="http://schemas.microsoft.com/office/powerpoint/2010/main" val="3968219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3"/>
          <p:cNvSpPr>
            <a:spLocks noGrp="1"/>
          </p:cNvSpPr>
          <p:nvPr>
            <p:ph type="sldNum" sz="quarter" idx="12"/>
          </p:nvPr>
        </p:nvSpPr>
        <p:spPr/>
        <p:txBody>
          <a:bodyPr/>
          <a:lstStyle/>
          <a:p>
            <a:fld id="{0A845351-CD9F-432D-BB94-A6429C36A1CC}" type="slidenum">
              <a:rPr lang="en-GB"/>
              <a:pPr/>
              <a:t>24</a:t>
            </a:fld>
            <a:endParaRPr lang="en-GB"/>
          </a:p>
        </p:txBody>
      </p:sp>
      <p:sp>
        <p:nvSpPr>
          <p:cNvPr id="275458" name="Rectangle 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5459" name="Rectangle 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1905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3- The best </a:t>
            </a:r>
            <a:r>
              <a:rPr lang="en-US" sz="3000" i="0">
                <a:latin typeface="Arial" panose="020B0604020202020204" pitchFamily="34" charset="0"/>
              </a:rPr>
              <a:t>m</a:t>
            </a:r>
            <a:r>
              <a:rPr lang="en-US" sz="3000" b="0" i="0">
                <a:latin typeface="Arial" panose="020B0604020202020204" pitchFamily="34" charset="0"/>
              </a:rPr>
              <a:t> site is chosen randomly ( the best evaluation to m scout bee) from </a:t>
            </a:r>
            <a:r>
              <a:rPr lang="en-US" sz="3000" i="0">
                <a:latin typeface="Arial" panose="020B0604020202020204" pitchFamily="34" charset="0"/>
              </a:rPr>
              <a:t>n</a:t>
            </a:r>
          </a:p>
          <a:p>
            <a:pPr lvl="1">
              <a:spcBef>
                <a:spcPts val="1200"/>
              </a:spcBef>
              <a:spcAft>
                <a:spcPts val="300"/>
              </a:spcAft>
              <a:buFontTx/>
              <a:buBlip>
                <a:blip r:embed="rId2"/>
              </a:buBlip>
            </a:pPr>
            <a:r>
              <a:rPr lang="en-US" sz="2600">
                <a:latin typeface="Arial" panose="020B0604020202020204" pitchFamily="34" charset="0"/>
              </a:rPr>
              <a:t>m=5, e=2, m-e=3</a:t>
            </a:r>
          </a:p>
        </p:txBody>
      </p:sp>
      <p:sp>
        <p:nvSpPr>
          <p:cNvPr id="275461" name="Rectangle 5"/>
          <p:cNvSpPr>
            <a:spLocks noChangeArrowheads="1"/>
          </p:cNvSpPr>
          <p:nvPr/>
        </p:nvSpPr>
        <p:spPr bwMode="auto">
          <a:xfrm>
            <a:off x="0" y="2452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a:p>
        </p:txBody>
      </p:sp>
    </p:spTree>
    <p:extLst>
      <p:ext uri="{BB962C8B-B14F-4D97-AF65-F5344CB8AC3E}">
        <p14:creationId xmlns:p14="http://schemas.microsoft.com/office/powerpoint/2010/main" val="67917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ce réservé du numéro de diapositive 3"/>
          <p:cNvSpPr>
            <a:spLocks noGrp="1"/>
          </p:cNvSpPr>
          <p:nvPr>
            <p:ph type="sldNum" sz="quarter" idx="12"/>
          </p:nvPr>
        </p:nvSpPr>
        <p:spPr/>
        <p:txBody>
          <a:bodyPr/>
          <a:lstStyle/>
          <a:p>
            <a:fld id="{6E638DB4-58BD-4700-8FB4-6025A4A0B8F7}" type="slidenum">
              <a:rPr lang="en-GB"/>
              <a:pPr/>
              <a:t>25</a:t>
            </a:fld>
            <a:endParaRPr lang="en-GB"/>
          </a:p>
        </p:txBody>
      </p:sp>
      <p:sp>
        <p:nvSpPr>
          <p:cNvPr id="153621" name="Rectangle 21"/>
          <p:cNvSpPr>
            <a:spLocks noChangeArrowheads="1"/>
          </p:cNvSpPr>
          <p:nvPr/>
        </p:nvSpPr>
        <p:spPr bwMode="auto">
          <a:xfrm>
            <a:off x="1452563" y="5164138"/>
            <a:ext cx="6324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t>Graph 2. Select best (</a:t>
            </a:r>
            <a:r>
              <a:rPr lang="en-GB" b="1">
                <a:solidFill>
                  <a:srgbClr val="3366CC"/>
                </a:solidFill>
              </a:rPr>
              <a:t>m=5</a:t>
            </a:r>
            <a:r>
              <a:rPr lang="en-GB"/>
              <a:t>) Sites for Neighbourhood Search:</a:t>
            </a:r>
          </a:p>
          <a:p>
            <a:pPr algn="ctr"/>
            <a:r>
              <a:rPr lang="en-GB"/>
              <a:t> (</a:t>
            </a:r>
            <a:r>
              <a:rPr lang="en-GB" b="1">
                <a:solidFill>
                  <a:srgbClr val="3366CC"/>
                </a:solidFill>
              </a:rPr>
              <a:t>e=2</a:t>
            </a:r>
            <a:r>
              <a:rPr lang="en-GB"/>
              <a:t>) elite bees “</a:t>
            </a:r>
            <a:r>
              <a:rPr lang="en-GB">
                <a:solidFill>
                  <a:srgbClr val="3366CC"/>
                </a:solidFill>
              </a:rPr>
              <a:t>▪</a:t>
            </a:r>
            <a:r>
              <a:rPr lang="en-GB"/>
              <a:t>” and (</a:t>
            </a:r>
            <a:r>
              <a:rPr lang="en-GB" b="1">
                <a:solidFill>
                  <a:srgbClr val="3366CC"/>
                </a:solidFill>
              </a:rPr>
              <a:t>m-e=3</a:t>
            </a:r>
            <a:r>
              <a:rPr lang="en-GB"/>
              <a:t>) other selected bees“▫”</a:t>
            </a:r>
          </a:p>
        </p:txBody>
      </p:sp>
      <p:grpSp>
        <p:nvGrpSpPr>
          <p:cNvPr id="153607" name="Group 7"/>
          <p:cNvGrpSpPr>
            <a:grpSpLocks/>
          </p:cNvGrpSpPr>
          <p:nvPr/>
        </p:nvGrpSpPr>
        <p:grpSpPr bwMode="auto">
          <a:xfrm>
            <a:off x="323850" y="1196975"/>
            <a:ext cx="8447088" cy="3868738"/>
            <a:chOff x="1375" y="527"/>
            <a:chExt cx="2838" cy="1299"/>
          </a:xfrm>
        </p:grpSpPr>
        <p:sp>
          <p:nvSpPr>
            <p:cNvPr id="15360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53609" name="Group 9"/>
            <p:cNvGrpSpPr>
              <a:grpSpLocks/>
            </p:cNvGrpSpPr>
            <p:nvPr/>
          </p:nvGrpSpPr>
          <p:grpSpPr bwMode="auto">
            <a:xfrm>
              <a:off x="1375" y="527"/>
              <a:ext cx="2820" cy="1296"/>
              <a:chOff x="1375" y="527"/>
              <a:chExt cx="2820" cy="1296"/>
            </a:xfrm>
          </p:grpSpPr>
          <p:grpSp>
            <p:nvGrpSpPr>
              <p:cNvPr id="153610" name="Group 10"/>
              <p:cNvGrpSpPr>
                <a:grpSpLocks/>
              </p:cNvGrpSpPr>
              <p:nvPr/>
            </p:nvGrpSpPr>
            <p:grpSpPr bwMode="auto">
              <a:xfrm>
                <a:off x="1459" y="527"/>
                <a:ext cx="2736" cy="1296"/>
                <a:chOff x="1881" y="1260"/>
                <a:chExt cx="6840" cy="3240"/>
              </a:xfrm>
            </p:grpSpPr>
            <p:grpSp>
              <p:nvGrpSpPr>
                <p:cNvPr id="153611" name="Group 11"/>
                <p:cNvGrpSpPr>
                  <a:grpSpLocks/>
                </p:cNvGrpSpPr>
                <p:nvPr/>
              </p:nvGrpSpPr>
              <p:grpSpPr bwMode="auto">
                <a:xfrm>
                  <a:off x="1881" y="1260"/>
                  <a:ext cx="6840" cy="3240"/>
                  <a:chOff x="1980" y="1260"/>
                  <a:chExt cx="6840" cy="3240"/>
                </a:xfrm>
              </p:grpSpPr>
              <p:sp>
                <p:nvSpPr>
                  <p:cNvPr id="15361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61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5361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5361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53616" name="Oval 16"/>
          <p:cNvSpPr>
            <a:spLocks noChangeArrowheads="1"/>
          </p:cNvSpPr>
          <p:nvPr/>
        </p:nvSpPr>
        <p:spPr bwMode="auto">
          <a:xfrm>
            <a:off x="3257550" y="278447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53617" name="Oval 17"/>
          <p:cNvSpPr>
            <a:spLocks noChangeArrowheads="1"/>
          </p:cNvSpPr>
          <p:nvPr/>
        </p:nvSpPr>
        <p:spPr bwMode="auto">
          <a:xfrm>
            <a:off x="3444875" y="3403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53618" name="Oval 18"/>
          <p:cNvSpPr>
            <a:spLocks noChangeArrowheads="1"/>
          </p:cNvSpPr>
          <p:nvPr/>
        </p:nvSpPr>
        <p:spPr bwMode="auto">
          <a:xfrm>
            <a:off x="4378325" y="24209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53619" name="Oval 19"/>
          <p:cNvSpPr>
            <a:spLocks noChangeArrowheads="1"/>
          </p:cNvSpPr>
          <p:nvPr/>
        </p:nvSpPr>
        <p:spPr bwMode="auto">
          <a:xfrm>
            <a:off x="5153025" y="290988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53620" name="Text Box 20"/>
          <p:cNvSpPr txBox="1">
            <a:spLocks noChangeArrowheads="1"/>
          </p:cNvSpPr>
          <p:nvPr/>
        </p:nvSpPr>
        <p:spPr bwMode="auto">
          <a:xfrm>
            <a:off x="6364288" y="3482975"/>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53622" name="Text Box 22"/>
          <p:cNvSpPr txBox="1">
            <a:spLocks noChangeArrowheads="1"/>
          </p:cNvSpPr>
          <p:nvPr/>
        </p:nvSpPr>
        <p:spPr bwMode="auto">
          <a:xfrm>
            <a:off x="527050" y="40465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3" name="Text Box 23"/>
          <p:cNvSpPr txBox="1">
            <a:spLocks noChangeArrowheads="1"/>
          </p:cNvSpPr>
          <p:nvPr/>
        </p:nvSpPr>
        <p:spPr bwMode="auto">
          <a:xfrm>
            <a:off x="7299325" y="394176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4" name="Text Box 24"/>
          <p:cNvSpPr txBox="1">
            <a:spLocks noChangeArrowheads="1"/>
          </p:cNvSpPr>
          <p:nvPr/>
        </p:nvSpPr>
        <p:spPr bwMode="auto">
          <a:xfrm>
            <a:off x="5287963" y="40036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5" name="Text Box 25"/>
          <p:cNvSpPr txBox="1">
            <a:spLocks noChangeArrowheads="1"/>
          </p:cNvSpPr>
          <p:nvPr/>
        </p:nvSpPr>
        <p:spPr bwMode="auto">
          <a:xfrm>
            <a:off x="1717675" y="40544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6" name="Text Box 26"/>
          <p:cNvSpPr txBox="1">
            <a:spLocks noChangeArrowheads="1"/>
          </p:cNvSpPr>
          <p:nvPr/>
        </p:nvSpPr>
        <p:spPr bwMode="auto">
          <a:xfrm>
            <a:off x="1233488" y="374967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800">
                <a:latin typeface="Times New Roman" panose="02020603050405020304" pitchFamily="18" charset="0"/>
              </a:rPr>
              <a:t>*</a:t>
            </a:r>
            <a:endParaRPr lang="en-US" sz="2800"/>
          </a:p>
        </p:txBody>
      </p:sp>
      <p:sp>
        <p:nvSpPr>
          <p:cNvPr id="153627" name="Rectangle 27"/>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153630" name="Oval 30"/>
          <p:cNvSpPr>
            <a:spLocks noChangeArrowheads="1"/>
          </p:cNvSpPr>
          <p:nvPr/>
        </p:nvSpPr>
        <p:spPr bwMode="auto">
          <a:xfrm>
            <a:off x="2843213" y="2133600"/>
            <a:ext cx="4176712" cy="1943100"/>
          </a:xfrm>
          <a:prstGeom prst="ellipse">
            <a:avLst/>
          </a:prstGeom>
          <a:noFill/>
          <a:ln w="3175">
            <a:solidFill>
              <a:schemeClr val="tx1"/>
            </a:solidFill>
            <a:prstDash val="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3631" name="Text Box 31"/>
          <p:cNvSpPr txBox="1">
            <a:spLocks noChangeArrowheads="1"/>
          </p:cNvSpPr>
          <p:nvPr/>
        </p:nvSpPr>
        <p:spPr bwMode="auto">
          <a:xfrm>
            <a:off x="5940425" y="2781300"/>
            <a:ext cx="647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m</a:t>
            </a:r>
          </a:p>
        </p:txBody>
      </p:sp>
      <p:sp>
        <p:nvSpPr>
          <p:cNvPr id="153632" name="Oval 32"/>
          <p:cNvSpPr>
            <a:spLocks noChangeArrowheads="1"/>
          </p:cNvSpPr>
          <p:nvPr/>
        </p:nvSpPr>
        <p:spPr bwMode="auto">
          <a:xfrm rot="-1142508">
            <a:off x="3178175" y="2640013"/>
            <a:ext cx="1657350" cy="504825"/>
          </a:xfrm>
          <a:prstGeom prst="ellipse">
            <a:avLst/>
          </a:prstGeom>
          <a:noFill/>
          <a:ln w="9525">
            <a:solidFill>
              <a:schemeClr val="tx1"/>
            </a:solidFill>
            <a:prstDash val="lgDash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3633" name="Text Box 33"/>
          <p:cNvSpPr txBox="1">
            <a:spLocks noChangeArrowheads="1"/>
          </p:cNvSpPr>
          <p:nvPr/>
        </p:nvSpPr>
        <p:spPr bwMode="auto">
          <a:xfrm>
            <a:off x="3851275" y="2708275"/>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e</a:t>
            </a:r>
          </a:p>
        </p:txBody>
      </p:sp>
    </p:spTree>
    <p:extLst>
      <p:ext uri="{BB962C8B-B14F-4D97-AF65-F5344CB8AC3E}">
        <p14:creationId xmlns:p14="http://schemas.microsoft.com/office/powerpoint/2010/main" val="7223373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153617"/>
                                        </p:tgtEl>
                                      </p:cBhvr>
                                      <p:by x="150000" y="150000"/>
                                    </p:animScale>
                                  </p:childTnLst>
                                </p:cTn>
                              </p:par>
                              <p:par>
                                <p:cTn id="7" presetID="6" presetClass="emph" presetSubtype="0" fill="hold" grpId="0" nodeType="withEffect">
                                  <p:stCondLst>
                                    <p:cond delay="0"/>
                                  </p:stCondLst>
                                  <p:childTnLst>
                                    <p:animScale>
                                      <p:cBhvr>
                                        <p:cTn id="8" dur="2000" fill="hold"/>
                                        <p:tgtEl>
                                          <p:spTgt spid="153616"/>
                                        </p:tgtEl>
                                      </p:cBhvr>
                                      <p:by x="150000" y="150000"/>
                                    </p:animScale>
                                  </p:childTnLst>
                                </p:cTn>
                              </p:par>
                              <p:par>
                                <p:cTn id="9" presetID="6" presetClass="emph" presetSubtype="0" fill="hold" grpId="0" nodeType="withEffect">
                                  <p:stCondLst>
                                    <p:cond delay="0"/>
                                  </p:stCondLst>
                                  <p:childTnLst>
                                    <p:animScale>
                                      <p:cBhvr>
                                        <p:cTn id="10" dur="2000" fill="hold"/>
                                        <p:tgtEl>
                                          <p:spTgt spid="153618"/>
                                        </p:tgtEl>
                                      </p:cBhvr>
                                      <p:by x="150000" y="150000"/>
                                    </p:animScale>
                                  </p:childTnLst>
                                </p:cTn>
                              </p:par>
                              <p:par>
                                <p:cTn id="11" presetID="6" presetClass="emph" presetSubtype="0" fill="hold" grpId="0" nodeType="withEffect">
                                  <p:stCondLst>
                                    <p:cond delay="0"/>
                                  </p:stCondLst>
                                  <p:childTnLst>
                                    <p:animScale>
                                      <p:cBhvr>
                                        <p:cTn id="12" dur="2000" fill="hold"/>
                                        <p:tgtEl>
                                          <p:spTgt spid="153619"/>
                                        </p:tgtEl>
                                      </p:cBhvr>
                                      <p:by x="150000" y="150000"/>
                                    </p:animScale>
                                  </p:childTnLst>
                                </p:cTn>
                              </p:par>
                              <p:par>
                                <p:cTn id="13" presetID="6" presetClass="emph" presetSubtype="0" fill="hold" grpId="0" nodeType="withEffect">
                                  <p:stCondLst>
                                    <p:cond delay="0"/>
                                  </p:stCondLst>
                                  <p:childTnLst>
                                    <p:animScale>
                                      <p:cBhvr>
                                        <p:cTn id="14" dur="2000" fill="hold"/>
                                        <p:tgtEl>
                                          <p:spTgt spid="153620"/>
                                        </p:tgtEl>
                                      </p:cBhvr>
                                      <p:by x="150000" y="150000"/>
                                    </p:animScale>
                                  </p:childTnLst>
                                </p:cTn>
                              </p:par>
                            </p:childTnLst>
                          </p:cTn>
                        </p:par>
                        <p:par>
                          <p:cTn id="15" fill="hold" nodeType="afterGroup">
                            <p:stCondLst>
                              <p:cond delay="2000"/>
                            </p:stCondLst>
                            <p:childTnLst>
                              <p:par>
                                <p:cTn id="16" presetID="1" presetClass="exit" presetSubtype="0" fill="hold" grpId="0" nodeType="afterEffect">
                                  <p:stCondLst>
                                    <p:cond delay="500"/>
                                  </p:stCondLst>
                                  <p:childTnLst>
                                    <p:set>
                                      <p:cBhvr>
                                        <p:cTn id="17" dur="1" fill="hold">
                                          <p:stCondLst>
                                            <p:cond delay="0"/>
                                          </p:stCondLst>
                                        </p:cTn>
                                        <p:tgtEl>
                                          <p:spTgt spid="153624"/>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153623"/>
                                        </p:tgtEl>
                                        <p:attrNameLst>
                                          <p:attrName>style.visibility</p:attrName>
                                        </p:attrNameLst>
                                      </p:cBhvr>
                                      <p:to>
                                        <p:strVal val="hidden"/>
                                      </p:to>
                                    </p:set>
                                  </p:childTnLst>
                                </p:cTn>
                              </p:par>
                              <p:par>
                                <p:cTn id="20" presetID="1" presetClass="exit" presetSubtype="0" fill="hold" grpId="0" nodeType="withEffect">
                                  <p:stCondLst>
                                    <p:cond delay="0"/>
                                  </p:stCondLst>
                                  <p:childTnLst>
                                    <p:set>
                                      <p:cBhvr>
                                        <p:cTn id="21" dur="1" fill="hold">
                                          <p:stCondLst>
                                            <p:cond delay="0"/>
                                          </p:stCondLst>
                                        </p:cTn>
                                        <p:tgtEl>
                                          <p:spTgt spid="153625"/>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153626"/>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1536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6" grpId="0"/>
      <p:bldP spid="153617" grpId="0"/>
      <p:bldP spid="153618" grpId="0"/>
      <p:bldP spid="153619" grpId="0"/>
      <p:bldP spid="153620" grpId="0"/>
      <p:bldP spid="153622" grpId="0"/>
      <p:bldP spid="153623" grpId="0"/>
      <p:bldP spid="153624" grpId="0"/>
      <p:bldP spid="153625" grpId="0"/>
      <p:bldP spid="1536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D7C42254-0993-4E49-9304-F5E37223129B}" type="slidenum">
              <a:rPr lang="en-GB"/>
              <a:pPr/>
              <a:t>26</a:t>
            </a:fld>
            <a:endParaRPr lang="en-GB"/>
          </a:p>
        </p:txBody>
      </p:sp>
      <p:sp>
        <p:nvSpPr>
          <p:cNvPr id="277527" name="Rectangle 2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7528" name="Rectangle 24"/>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190500">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4- Select a neighborhood search site upon </a:t>
            </a:r>
            <a:r>
              <a:rPr lang="en-US" sz="3000" i="0">
                <a:latin typeface="Arial" panose="020B0604020202020204" pitchFamily="34" charset="0"/>
              </a:rPr>
              <a:t>ngh</a:t>
            </a:r>
            <a:r>
              <a:rPr lang="en-US" sz="3000" b="0" i="0">
                <a:latin typeface="Arial" panose="020B0604020202020204" pitchFamily="34" charset="0"/>
              </a:rPr>
              <a:t> size:</a:t>
            </a:r>
          </a:p>
          <a:p>
            <a:pPr lvl="1">
              <a:spcBef>
                <a:spcPts val="1200"/>
              </a:spcBef>
              <a:spcAft>
                <a:spcPts val="300"/>
              </a:spcAft>
              <a:buFontTx/>
              <a:buBlip>
                <a:blip r:embed="rId2"/>
              </a:buBlip>
            </a:pPr>
            <a:r>
              <a:rPr lang="en-US" sz="2600">
                <a:latin typeface="Arial" panose="020B0604020202020204" pitchFamily="34" charset="0"/>
              </a:rPr>
              <a:t>Assign random </a:t>
            </a:r>
            <a:r>
              <a:rPr lang="en-US" sz="2600" b="0">
                <a:latin typeface="Arial" panose="020B0604020202020204" pitchFamily="34" charset="0"/>
              </a:rPr>
              <a:t>neighborhood </a:t>
            </a:r>
            <a:r>
              <a:rPr lang="en-US" sz="2600">
                <a:latin typeface="Arial" panose="020B0604020202020204" pitchFamily="34" charset="0"/>
              </a:rPr>
              <a:t>ngh</a:t>
            </a:r>
            <a:r>
              <a:rPr lang="en-US" sz="2600" b="0">
                <a:latin typeface="Arial" panose="020B0604020202020204" pitchFamily="34" charset="0"/>
              </a:rPr>
              <a:t> as follow</a:t>
            </a:r>
          </a:p>
        </p:txBody>
      </p:sp>
    </p:spTree>
    <p:extLst>
      <p:ext uri="{BB962C8B-B14F-4D97-AF65-F5344CB8AC3E}">
        <p14:creationId xmlns:p14="http://schemas.microsoft.com/office/powerpoint/2010/main" val="604290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Espace réservé du numéro de diapositive 3"/>
          <p:cNvSpPr>
            <a:spLocks noGrp="1"/>
          </p:cNvSpPr>
          <p:nvPr>
            <p:ph type="sldNum" sz="quarter" idx="12"/>
          </p:nvPr>
        </p:nvSpPr>
        <p:spPr/>
        <p:txBody>
          <a:bodyPr/>
          <a:lstStyle/>
          <a:p>
            <a:fld id="{5CEECECF-ED3F-409A-8E97-C237D4B91996}" type="slidenum">
              <a:rPr lang="en-GB"/>
              <a:pPr/>
              <a:t>27</a:t>
            </a:fld>
            <a:endParaRPr lang="en-GB"/>
          </a:p>
        </p:txBody>
      </p:sp>
      <p:sp>
        <p:nvSpPr>
          <p:cNvPr id="150530" name="Oval 2"/>
          <p:cNvSpPr>
            <a:spLocks noChangeArrowheads="1"/>
          </p:cNvSpPr>
          <p:nvPr/>
        </p:nvSpPr>
        <p:spPr bwMode="auto">
          <a:xfrm>
            <a:off x="5915025" y="35877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1" name="Oval 3"/>
          <p:cNvSpPr>
            <a:spLocks noChangeArrowheads="1"/>
          </p:cNvSpPr>
          <p:nvPr/>
        </p:nvSpPr>
        <p:spPr bwMode="auto">
          <a:xfrm>
            <a:off x="4203700" y="249237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2" name="Oval 4"/>
          <p:cNvSpPr>
            <a:spLocks noChangeArrowheads="1"/>
          </p:cNvSpPr>
          <p:nvPr/>
        </p:nvSpPr>
        <p:spPr bwMode="auto">
          <a:xfrm>
            <a:off x="3362325" y="34813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3" name="Oval 5"/>
          <p:cNvSpPr>
            <a:spLocks noChangeArrowheads="1"/>
          </p:cNvSpPr>
          <p:nvPr/>
        </p:nvSpPr>
        <p:spPr bwMode="auto">
          <a:xfrm>
            <a:off x="3170238" y="28384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50534" name="Oval 6"/>
          <p:cNvSpPr>
            <a:spLocks noChangeArrowheads="1"/>
          </p:cNvSpPr>
          <p:nvPr/>
        </p:nvSpPr>
        <p:spPr bwMode="auto">
          <a:xfrm>
            <a:off x="4960938" y="29733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50535" name="Group 7"/>
          <p:cNvGrpSpPr>
            <a:grpSpLocks/>
          </p:cNvGrpSpPr>
          <p:nvPr/>
        </p:nvGrpSpPr>
        <p:grpSpPr bwMode="auto">
          <a:xfrm>
            <a:off x="323850" y="1196975"/>
            <a:ext cx="8447088" cy="3868738"/>
            <a:chOff x="1375" y="527"/>
            <a:chExt cx="2838" cy="1299"/>
          </a:xfrm>
        </p:grpSpPr>
        <p:sp>
          <p:nvSpPr>
            <p:cNvPr id="150536"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50537" name="Group 9"/>
            <p:cNvGrpSpPr>
              <a:grpSpLocks/>
            </p:cNvGrpSpPr>
            <p:nvPr/>
          </p:nvGrpSpPr>
          <p:grpSpPr bwMode="auto">
            <a:xfrm>
              <a:off x="1375" y="527"/>
              <a:ext cx="2820" cy="1296"/>
              <a:chOff x="1375" y="527"/>
              <a:chExt cx="2820" cy="1296"/>
            </a:xfrm>
          </p:grpSpPr>
          <p:grpSp>
            <p:nvGrpSpPr>
              <p:cNvPr id="150538" name="Group 10"/>
              <p:cNvGrpSpPr>
                <a:grpSpLocks/>
              </p:cNvGrpSpPr>
              <p:nvPr/>
            </p:nvGrpSpPr>
            <p:grpSpPr bwMode="auto">
              <a:xfrm>
                <a:off x="1459" y="527"/>
                <a:ext cx="2736" cy="1296"/>
                <a:chOff x="1881" y="1260"/>
                <a:chExt cx="6840" cy="3240"/>
              </a:xfrm>
            </p:grpSpPr>
            <p:grpSp>
              <p:nvGrpSpPr>
                <p:cNvPr id="150539" name="Group 11"/>
                <p:cNvGrpSpPr>
                  <a:grpSpLocks/>
                </p:cNvGrpSpPr>
                <p:nvPr/>
              </p:nvGrpSpPr>
              <p:grpSpPr bwMode="auto">
                <a:xfrm>
                  <a:off x="1881" y="1260"/>
                  <a:ext cx="6840" cy="3240"/>
                  <a:chOff x="1980" y="1260"/>
                  <a:chExt cx="6840" cy="3240"/>
                </a:xfrm>
              </p:grpSpPr>
              <p:sp>
                <p:nvSpPr>
                  <p:cNvPr id="150540"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0541"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50542"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50543"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50544" name="Oval 16"/>
          <p:cNvSpPr>
            <a:spLocks noChangeArrowheads="1"/>
          </p:cNvSpPr>
          <p:nvPr/>
        </p:nvSpPr>
        <p:spPr bwMode="auto">
          <a:xfrm>
            <a:off x="3295650" y="28956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50545" name="Oval 17"/>
          <p:cNvSpPr>
            <a:spLocks noChangeArrowheads="1"/>
          </p:cNvSpPr>
          <p:nvPr/>
        </p:nvSpPr>
        <p:spPr bwMode="auto">
          <a:xfrm>
            <a:off x="3482975" y="351472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50546" name="Oval 18"/>
          <p:cNvSpPr>
            <a:spLocks noChangeArrowheads="1"/>
          </p:cNvSpPr>
          <p:nvPr/>
        </p:nvSpPr>
        <p:spPr bwMode="auto">
          <a:xfrm>
            <a:off x="4365625" y="25320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50547" name="Oval 19"/>
          <p:cNvSpPr>
            <a:spLocks noChangeArrowheads="1"/>
          </p:cNvSpPr>
          <p:nvPr/>
        </p:nvSpPr>
        <p:spPr bwMode="auto">
          <a:xfrm>
            <a:off x="5165725" y="302101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50548" name="Text Box 20"/>
          <p:cNvSpPr txBox="1">
            <a:spLocks noChangeArrowheads="1"/>
          </p:cNvSpPr>
          <p:nvPr/>
        </p:nvSpPr>
        <p:spPr bwMode="auto">
          <a:xfrm>
            <a:off x="6184900" y="3711575"/>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50553" name="Rectangle 25"/>
          <p:cNvSpPr>
            <a:spLocks noChangeArrowheads="1"/>
          </p:cNvSpPr>
          <p:nvPr/>
        </p:nvSpPr>
        <p:spPr bwMode="auto">
          <a:xfrm>
            <a:off x="1239838" y="5270500"/>
            <a:ext cx="675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3. Determine the Size of Neighbourhood (Patch Size </a:t>
            </a:r>
            <a:r>
              <a:rPr lang="en-GB" altLang="zh-CN" b="1">
                <a:ea typeface="SimSun" panose="02010600030101010101" pitchFamily="2" charset="-122"/>
              </a:rPr>
              <a:t>ngh</a:t>
            </a:r>
            <a:r>
              <a:rPr lang="en-GB" altLang="zh-CN">
                <a:ea typeface="SimSun" panose="02010600030101010101" pitchFamily="2" charset="-122"/>
              </a:rPr>
              <a:t>)</a:t>
            </a:r>
          </a:p>
        </p:txBody>
      </p:sp>
      <p:sp>
        <p:nvSpPr>
          <p:cNvPr id="150571"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31664841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500"/>
                                  </p:stCondLst>
                                  <p:childTnLst>
                                    <p:set>
                                      <p:cBhvr>
                                        <p:cTn id="6" dur="1" fill="hold">
                                          <p:stCondLst>
                                            <p:cond delay="0"/>
                                          </p:stCondLst>
                                        </p:cTn>
                                        <p:tgtEl>
                                          <p:spTgt spid="150533"/>
                                        </p:tgtEl>
                                        <p:attrNameLst>
                                          <p:attrName>style.visibility</p:attrName>
                                        </p:attrNameLst>
                                      </p:cBhvr>
                                      <p:to>
                                        <p:strVal val="visible"/>
                                      </p:to>
                                    </p:set>
                                    <p:animEffect transition="in" filter="fade">
                                      <p:cBhvr>
                                        <p:cTn id="7" dur="2000"/>
                                        <p:tgtEl>
                                          <p:spTgt spid="150533"/>
                                        </p:tgtEl>
                                      </p:cBhvr>
                                    </p:animEffect>
                                    <p:anim calcmode="lin" valueType="num">
                                      <p:cBhvr>
                                        <p:cTn id="8" dur="2000" fill="hold"/>
                                        <p:tgtEl>
                                          <p:spTgt spid="150533"/>
                                        </p:tgtEl>
                                        <p:attrNameLst>
                                          <p:attrName>style.rotation</p:attrName>
                                        </p:attrNameLst>
                                      </p:cBhvr>
                                      <p:tavLst>
                                        <p:tav tm="0">
                                          <p:val>
                                            <p:fltVal val="720"/>
                                          </p:val>
                                        </p:tav>
                                        <p:tav tm="100000">
                                          <p:val>
                                            <p:fltVal val="0"/>
                                          </p:val>
                                        </p:tav>
                                      </p:tavLst>
                                    </p:anim>
                                    <p:anim calcmode="lin" valueType="num">
                                      <p:cBhvr>
                                        <p:cTn id="9" dur="2000" fill="hold"/>
                                        <p:tgtEl>
                                          <p:spTgt spid="150533"/>
                                        </p:tgtEl>
                                        <p:attrNameLst>
                                          <p:attrName>ppt_h</p:attrName>
                                        </p:attrNameLst>
                                      </p:cBhvr>
                                      <p:tavLst>
                                        <p:tav tm="0">
                                          <p:val>
                                            <p:fltVal val="0"/>
                                          </p:val>
                                        </p:tav>
                                        <p:tav tm="100000">
                                          <p:val>
                                            <p:strVal val="#ppt_h"/>
                                          </p:val>
                                        </p:tav>
                                      </p:tavLst>
                                    </p:anim>
                                    <p:anim calcmode="lin" valueType="num">
                                      <p:cBhvr>
                                        <p:cTn id="10" dur="2000" fill="hold"/>
                                        <p:tgtEl>
                                          <p:spTgt spid="150533"/>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150532"/>
                                        </p:tgtEl>
                                        <p:attrNameLst>
                                          <p:attrName>style.visibility</p:attrName>
                                        </p:attrNameLst>
                                      </p:cBhvr>
                                      <p:to>
                                        <p:strVal val="visible"/>
                                      </p:to>
                                    </p:set>
                                    <p:animEffect transition="in" filter="fade">
                                      <p:cBhvr>
                                        <p:cTn id="13" dur="2000"/>
                                        <p:tgtEl>
                                          <p:spTgt spid="150532"/>
                                        </p:tgtEl>
                                      </p:cBhvr>
                                    </p:animEffect>
                                    <p:anim calcmode="lin" valueType="num">
                                      <p:cBhvr>
                                        <p:cTn id="14" dur="2000" fill="hold"/>
                                        <p:tgtEl>
                                          <p:spTgt spid="150532"/>
                                        </p:tgtEl>
                                        <p:attrNameLst>
                                          <p:attrName>style.rotation</p:attrName>
                                        </p:attrNameLst>
                                      </p:cBhvr>
                                      <p:tavLst>
                                        <p:tav tm="0">
                                          <p:val>
                                            <p:fltVal val="720"/>
                                          </p:val>
                                        </p:tav>
                                        <p:tav tm="100000">
                                          <p:val>
                                            <p:fltVal val="0"/>
                                          </p:val>
                                        </p:tav>
                                      </p:tavLst>
                                    </p:anim>
                                    <p:anim calcmode="lin" valueType="num">
                                      <p:cBhvr>
                                        <p:cTn id="15" dur="2000" fill="hold"/>
                                        <p:tgtEl>
                                          <p:spTgt spid="150532"/>
                                        </p:tgtEl>
                                        <p:attrNameLst>
                                          <p:attrName>ppt_h</p:attrName>
                                        </p:attrNameLst>
                                      </p:cBhvr>
                                      <p:tavLst>
                                        <p:tav tm="0">
                                          <p:val>
                                            <p:fltVal val="0"/>
                                          </p:val>
                                        </p:tav>
                                        <p:tav tm="100000">
                                          <p:val>
                                            <p:strVal val="#ppt_h"/>
                                          </p:val>
                                        </p:tav>
                                      </p:tavLst>
                                    </p:anim>
                                    <p:anim calcmode="lin" valueType="num">
                                      <p:cBhvr>
                                        <p:cTn id="16" dur="2000" fill="hold"/>
                                        <p:tgtEl>
                                          <p:spTgt spid="150532"/>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150531"/>
                                        </p:tgtEl>
                                        <p:attrNameLst>
                                          <p:attrName>style.visibility</p:attrName>
                                        </p:attrNameLst>
                                      </p:cBhvr>
                                      <p:to>
                                        <p:strVal val="visible"/>
                                      </p:to>
                                    </p:set>
                                    <p:animEffect transition="in" filter="fade">
                                      <p:cBhvr>
                                        <p:cTn id="19" dur="2000"/>
                                        <p:tgtEl>
                                          <p:spTgt spid="150531"/>
                                        </p:tgtEl>
                                      </p:cBhvr>
                                    </p:animEffect>
                                    <p:anim calcmode="lin" valueType="num">
                                      <p:cBhvr>
                                        <p:cTn id="20" dur="2000" fill="hold"/>
                                        <p:tgtEl>
                                          <p:spTgt spid="150531"/>
                                        </p:tgtEl>
                                        <p:attrNameLst>
                                          <p:attrName>style.rotation</p:attrName>
                                        </p:attrNameLst>
                                      </p:cBhvr>
                                      <p:tavLst>
                                        <p:tav tm="0">
                                          <p:val>
                                            <p:fltVal val="720"/>
                                          </p:val>
                                        </p:tav>
                                        <p:tav tm="100000">
                                          <p:val>
                                            <p:fltVal val="0"/>
                                          </p:val>
                                        </p:tav>
                                      </p:tavLst>
                                    </p:anim>
                                    <p:anim calcmode="lin" valueType="num">
                                      <p:cBhvr>
                                        <p:cTn id="21" dur="2000" fill="hold"/>
                                        <p:tgtEl>
                                          <p:spTgt spid="150531"/>
                                        </p:tgtEl>
                                        <p:attrNameLst>
                                          <p:attrName>ppt_h</p:attrName>
                                        </p:attrNameLst>
                                      </p:cBhvr>
                                      <p:tavLst>
                                        <p:tav tm="0">
                                          <p:val>
                                            <p:fltVal val="0"/>
                                          </p:val>
                                        </p:tav>
                                        <p:tav tm="100000">
                                          <p:val>
                                            <p:strVal val="#ppt_h"/>
                                          </p:val>
                                        </p:tav>
                                      </p:tavLst>
                                    </p:anim>
                                    <p:anim calcmode="lin" valueType="num">
                                      <p:cBhvr>
                                        <p:cTn id="22" dur="2000" fill="hold"/>
                                        <p:tgtEl>
                                          <p:spTgt spid="150531"/>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150534"/>
                                        </p:tgtEl>
                                        <p:attrNameLst>
                                          <p:attrName>style.visibility</p:attrName>
                                        </p:attrNameLst>
                                      </p:cBhvr>
                                      <p:to>
                                        <p:strVal val="visible"/>
                                      </p:to>
                                    </p:set>
                                    <p:animEffect transition="in" filter="fade">
                                      <p:cBhvr>
                                        <p:cTn id="25" dur="2000"/>
                                        <p:tgtEl>
                                          <p:spTgt spid="150534"/>
                                        </p:tgtEl>
                                      </p:cBhvr>
                                    </p:animEffect>
                                    <p:anim calcmode="lin" valueType="num">
                                      <p:cBhvr>
                                        <p:cTn id="26" dur="2000" fill="hold"/>
                                        <p:tgtEl>
                                          <p:spTgt spid="150534"/>
                                        </p:tgtEl>
                                        <p:attrNameLst>
                                          <p:attrName>style.rotation</p:attrName>
                                        </p:attrNameLst>
                                      </p:cBhvr>
                                      <p:tavLst>
                                        <p:tav tm="0">
                                          <p:val>
                                            <p:fltVal val="720"/>
                                          </p:val>
                                        </p:tav>
                                        <p:tav tm="100000">
                                          <p:val>
                                            <p:fltVal val="0"/>
                                          </p:val>
                                        </p:tav>
                                      </p:tavLst>
                                    </p:anim>
                                    <p:anim calcmode="lin" valueType="num">
                                      <p:cBhvr>
                                        <p:cTn id="27" dur="2000" fill="hold"/>
                                        <p:tgtEl>
                                          <p:spTgt spid="150534"/>
                                        </p:tgtEl>
                                        <p:attrNameLst>
                                          <p:attrName>ppt_h</p:attrName>
                                        </p:attrNameLst>
                                      </p:cBhvr>
                                      <p:tavLst>
                                        <p:tav tm="0">
                                          <p:val>
                                            <p:fltVal val="0"/>
                                          </p:val>
                                        </p:tav>
                                        <p:tav tm="100000">
                                          <p:val>
                                            <p:strVal val="#ppt_h"/>
                                          </p:val>
                                        </p:tav>
                                      </p:tavLst>
                                    </p:anim>
                                    <p:anim calcmode="lin" valueType="num">
                                      <p:cBhvr>
                                        <p:cTn id="28" dur="2000" fill="hold"/>
                                        <p:tgtEl>
                                          <p:spTgt spid="150534"/>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150530"/>
                                        </p:tgtEl>
                                        <p:attrNameLst>
                                          <p:attrName>style.visibility</p:attrName>
                                        </p:attrNameLst>
                                      </p:cBhvr>
                                      <p:to>
                                        <p:strVal val="visible"/>
                                      </p:to>
                                    </p:set>
                                    <p:animEffect transition="in" filter="fade">
                                      <p:cBhvr>
                                        <p:cTn id="31" dur="2000"/>
                                        <p:tgtEl>
                                          <p:spTgt spid="150530"/>
                                        </p:tgtEl>
                                      </p:cBhvr>
                                    </p:animEffect>
                                    <p:anim calcmode="lin" valueType="num">
                                      <p:cBhvr>
                                        <p:cTn id="32" dur="2000" fill="hold"/>
                                        <p:tgtEl>
                                          <p:spTgt spid="150530"/>
                                        </p:tgtEl>
                                        <p:attrNameLst>
                                          <p:attrName>style.rotation</p:attrName>
                                        </p:attrNameLst>
                                      </p:cBhvr>
                                      <p:tavLst>
                                        <p:tav tm="0">
                                          <p:val>
                                            <p:fltVal val="720"/>
                                          </p:val>
                                        </p:tav>
                                        <p:tav tm="100000">
                                          <p:val>
                                            <p:fltVal val="0"/>
                                          </p:val>
                                        </p:tav>
                                      </p:tavLst>
                                    </p:anim>
                                    <p:anim calcmode="lin" valueType="num">
                                      <p:cBhvr>
                                        <p:cTn id="33" dur="2000" fill="hold"/>
                                        <p:tgtEl>
                                          <p:spTgt spid="150530"/>
                                        </p:tgtEl>
                                        <p:attrNameLst>
                                          <p:attrName>ppt_h</p:attrName>
                                        </p:attrNameLst>
                                      </p:cBhvr>
                                      <p:tavLst>
                                        <p:tav tm="0">
                                          <p:val>
                                            <p:fltVal val="0"/>
                                          </p:val>
                                        </p:tav>
                                        <p:tav tm="100000">
                                          <p:val>
                                            <p:strVal val="#ppt_h"/>
                                          </p:val>
                                        </p:tav>
                                      </p:tavLst>
                                    </p:anim>
                                    <p:anim calcmode="lin" valueType="num">
                                      <p:cBhvr>
                                        <p:cTn id="34" dur="2000" fill="hold"/>
                                        <p:tgtEl>
                                          <p:spTgt spid="1505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nimBg="1"/>
      <p:bldP spid="150531" grpId="0" animBg="1"/>
      <p:bldP spid="150532" grpId="0" animBg="1"/>
      <p:bldP spid="150533" grpId="0" animBg="1"/>
      <p:bldP spid="15053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60B858CF-E0DE-4A6E-B0B1-C41F80719DE8}" type="slidenum">
              <a:rPr lang="en-GB"/>
              <a:pPr/>
              <a:t>28</a:t>
            </a:fld>
            <a:endParaRPr lang="en-GB"/>
          </a:p>
        </p:txBody>
      </p:sp>
      <p:sp>
        <p:nvSpPr>
          <p:cNvPr id="278550" name="Rectangle 2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8551" name="Rectangle 2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169988" indent="-458788">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147888" indent="-255588">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5- recruits more bees to the selected sites and evaluate the fitness to the sites:</a:t>
            </a:r>
          </a:p>
          <a:p>
            <a:pPr lvl="1">
              <a:spcBef>
                <a:spcPts val="1200"/>
              </a:spcBef>
              <a:spcAft>
                <a:spcPts val="300"/>
              </a:spcAft>
              <a:buFontTx/>
              <a:buBlip>
                <a:blip r:embed="rId2"/>
              </a:buBlip>
            </a:pPr>
            <a:r>
              <a:rPr lang="en-US" sz="2600" b="0">
                <a:latin typeface="Arial" panose="020B0604020202020204" pitchFamily="34" charset="0"/>
              </a:rPr>
              <a:t>Sending bees to </a:t>
            </a:r>
            <a:r>
              <a:rPr lang="en-US" sz="2600">
                <a:latin typeface="Arial" panose="020B0604020202020204" pitchFamily="34" charset="0"/>
              </a:rPr>
              <a:t>e</a:t>
            </a:r>
            <a:r>
              <a:rPr lang="en-US" sz="2600" b="0">
                <a:latin typeface="Arial" panose="020B0604020202020204" pitchFamily="34" charset="0"/>
              </a:rPr>
              <a:t> sites (rich sites) and </a:t>
            </a:r>
            <a:r>
              <a:rPr lang="en-US" sz="2600">
                <a:latin typeface="Arial" panose="020B0604020202020204" pitchFamily="34" charset="0"/>
              </a:rPr>
              <a:t>m-e</a:t>
            </a:r>
            <a:r>
              <a:rPr lang="en-US" sz="2600" b="0">
                <a:latin typeface="Arial" panose="020B0604020202020204" pitchFamily="34" charset="0"/>
              </a:rPr>
              <a:t> sites (poor sites). </a:t>
            </a:r>
          </a:p>
          <a:p>
            <a:pPr lvl="1">
              <a:spcBef>
                <a:spcPts val="1200"/>
              </a:spcBef>
              <a:spcAft>
                <a:spcPts val="300"/>
              </a:spcAft>
              <a:buFontTx/>
              <a:buBlip>
                <a:blip r:embed="rId2"/>
              </a:buBlip>
            </a:pPr>
            <a:r>
              <a:rPr lang="en-US" sz="2600" b="0">
                <a:latin typeface="Arial" panose="020B0604020202020204" pitchFamily="34" charset="0"/>
              </a:rPr>
              <a:t>More bees will be sent to the </a:t>
            </a:r>
            <a:r>
              <a:rPr lang="en-US" sz="2600">
                <a:latin typeface="Arial" panose="020B0604020202020204" pitchFamily="34" charset="0"/>
              </a:rPr>
              <a:t>e</a:t>
            </a:r>
            <a:r>
              <a:rPr lang="en-US" sz="2600" b="0">
                <a:latin typeface="Arial" panose="020B0604020202020204" pitchFamily="34" charset="0"/>
              </a:rPr>
              <a:t> site.</a:t>
            </a:r>
          </a:p>
          <a:p>
            <a:pPr lvl="2">
              <a:spcBef>
                <a:spcPts val="1200"/>
              </a:spcBef>
              <a:spcAft>
                <a:spcPts val="300"/>
              </a:spcAft>
              <a:buFontTx/>
              <a:buBlip>
                <a:blip r:embed="rId2"/>
              </a:buBlip>
            </a:pPr>
            <a:r>
              <a:rPr lang="en-US" sz="2200" b="1"/>
              <a:t>n2 = 4     (rich)</a:t>
            </a:r>
          </a:p>
          <a:p>
            <a:pPr lvl="2">
              <a:spcBef>
                <a:spcPts val="1200"/>
              </a:spcBef>
              <a:spcAft>
                <a:spcPts val="300"/>
              </a:spcAft>
              <a:buFontTx/>
              <a:buBlip>
                <a:blip r:embed="rId2"/>
              </a:buBlip>
            </a:pPr>
            <a:r>
              <a:rPr lang="en-US" sz="2200" b="1"/>
              <a:t>n1 = 2     (poor)</a:t>
            </a:r>
          </a:p>
        </p:txBody>
      </p:sp>
    </p:spTree>
    <p:extLst>
      <p:ext uri="{BB962C8B-B14F-4D97-AF65-F5344CB8AC3E}">
        <p14:creationId xmlns:p14="http://schemas.microsoft.com/office/powerpoint/2010/main" val="4118383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Espace réservé du numéro de diapositive 3"/>
          <p:cNvSpPr>
            <a:spLocks noGrp="1"/>
          </p:cNvSpPr>
          <p:nvPr>
            <p:ph type="sldNum" sz="quarter" idx="12"/>
          </p:nvPr>
        </p:nvSpPr>
        <p:spPr/>
        <p:txBody>
          <a:bodyPr/>
          <a:lstStyle/>
          <a:p>
            <a:fld id="{11A1C716-F38C-45A6-92B6-E27FA4F3A01A}" type="slidenum">
              <a:rPr lang="en-GB"/>
              <a:pPr/>
              <a:t>29</a:t>
            </a:fld>
            <a:endParaRPr lang="en-GB"/>
          </a:p>
        </p:txBody>
      </p:sp>
      <p:sp>
        <p:nvSpPr>
          <p:cNvPr id="147520" name="Oval 64"/>
          <p:cNvSpPr>
            <a:spLocks noChangeArrowheads="1"/>
          </p:cNvSpPr>
          <p:nvPr/>
        </p:nvSpPr>
        <p:spPr bwMode="auto">
          <a:xfrm>
            <a:off x="5915025" y="36845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491" name="Oval 35"/>
          <p:cNvSpPr>
            <a:spLocks noChangeArrowheads="1"/>
          </p:cNvSpPr>
          <p:nvPr/>
        </p:nvSpPr>
        <p:spPr bwMode="auto">
          <a:xfrm>
            <a:off x="4203700" y="258921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8" name="Oval 62"/>
          <p:cNvSpPr>
            <a:spLocks noChangeArrowheads="1"/>
          </p:cNvSpPr>
          <p:nvPr/>
        </p:nvSpPr>
        <p:spPr bwMode="auto">
          <a:xfrm>
            <a:off x="3362325" y="35782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5" name="Oval 59"/>
          <p:cNvSpPr>
            <a:spLocks noChangeArrowheads="1"/>
          </p:cNvSpPr>
          <p:nvPr/>
        </p:nvSpPr>
        <p:spPr bwMode="auto">
          <a:xfrm>
            <a:off x="3170238" y="2935288"/>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7519" name="Oval 63"/>
          <p:cNvSpPr>
            <a:spLocks noChangeArrowheads="1"/>
          </p:cNvSpPr>
          <p:nvPr/>
        </p:nvSpPr>
        <p:spPr bwMode="auto">
          <a:xfrm>
            <a:off x="4960938" y="30702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47460" name="Group 4"/>
          <p:cNvGrpSpPr>
            <a:grpSpLocks/>
          </p:cNvGrpSpPr>
          <p:nvPr/>
        </p:nvGrpSpPr>
        <p:grpSpPr bwMode="auto">
          <a:xfrm>
            <a:off x="323850" y="1289050"/>
            <a:ext cx="8447088" cy="3868738"/>
            <a:chOff x="1375" y="527"/>
            <a:chExt cx="2838" cy="1299"/>
          </a:xfrm>
        </p:grpSpPr>
        <p:sp>
          <p:nvSpPr>
            <p:cNvPr id="147461" name="Text Box 5"/>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7462" name="Group 6"/>
            <p:cNvGrpSpPr>
              <a:grpSpLocks/>
            </p:cNvGrpSpPr>
            <p:nvPr/>
          </p:nvGrpSpPr>
          <p:grpSpPr bwMode="auto">
            <a:xfrm>
              <a:off x="1375" y="527"/>
              <a:ext cx="2820" cy="1296"/>
              <a:chOff x="1375" y="527"/>
              <a:chExt cx="2820" cy="1296"/>
            </a:xfrm>
          </p:grpSpPr>
          <p:grpSp>
            <p:nvGrpSpPr>
              <p:cNvPr id="147463" name="Group 7"/>
              <p:cNvGrpSpPr>
                <a:grpSpLocks/>
              </p:cNvGrpSpPr>
              <p:nvPr/>
            </p:nvGrpSpPr>
            <p:grpSpPr bwMode="auto">
              <a:xfrm>
                <a:off x="1459" y="527"/>
                <a:ext cx="2736" cy="1296"/>
                <a:chOff x="1881" y="1260"/>
                <a:chExt cx="6840" cy="3240"/>
              </a:xfrm>
            </p:grpSpPr>
            <p:grpSp>
              <p:nvGrpSpPr>
                <p:cNvPr id="147464" name="Group 8"/>
                <p:cNvGrpSpPr>
                  <a:grpSpLocks/>
                </p:cNvGrpSpPr>
                <p:nvPr/>
              </p:nvGrpSpPr>
              <p:grpSpPr bwMode="auto">
                <a:xfrm>
                  <a:off x="1881" y="1260"/>
                  <a:ext cx="6840" cy="3240"/>
                  <a:chOff x="1980" y="1260"/>
                  <a:chExt cx="6840" cy="3240"/>
                </a:xfrm>
              </p:grpSpPr>
              <p:sp>
                <p:nvSpPr>
                  <p:cNvPr id="147465" name="Line 9"/>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7466" name="Line 10"/>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7467" name="Freeform 11"/>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7468" name="Text Box 12"/>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7478" name="Oval 22"/>
          <p:cNvSpPr>
            <a:spLocks noChangeArrowheads="1"/>
          </p:cNvSpPr>
          <p:nvPr/>
        </p:nvSpPr>
        <p:spPr bwMode="auto">
          <a:xfrm>
            <a:off x="3295650" y="29924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47479" name="Oval 23"/>
          <p:cNvSpPr>
            <a:spLocks noChangeArrowheads="1"/>
          </p:cNvSpPr>
          <p:nvPr/>
        </p:nvSpPr>
        <p:spPr bwMode="auto">
          <a:xfrm>
            <a:off x="3482975" y="3611563"/>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54000" tIns="0" rIns="0" bIns="0"/>
          <a:lstStyle/>
          <a:p>
            <a:pPr algn="ctr"/>
            <a:r>
              <a:rPr lang="en-US" sz="2800">
                <a:latin typeface="Times New Roman" panose="02020603050405020304" pitchFamily="18" charset="0"/>
              </a:rPr>
              <a:t>▫</a:t>
            </a:r>
            <a:endParaRPr lang="en-US" sz="2800"/>
          </a:p>
        </p:txBody>
      </p:sp>
      <p:sp>
        <p:nvSpPr>
          <p:cNvPr id="147480" name="Oval 24"/>
          <p:cNvSpPr>
            <a:spLocks noChangeArrowheads="1"/>
          </p:cNvSpPr>
          <p:nvPr/>
        </p:nvSpPr>
        <p:spPr bwMode="auto">
          <a:xfrm>
            <a:off x="4365625" y="262890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47481" name="Oval 25"/>
          <p:cNvSpPr>
            <a:spLocks noChangeArrowheads="1"/>
          </p:cNvSpPr>
          <p:nvPr/>
        </p:nvSpPr>
        <p:spPr bwMode="auto">
          <a:xfrm>
            <a:off x="5165725" y="3117850"/>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47482" name="Text Box 26"/>
          <p:cNvSpPr txBox="1">
            <a:spLocks noChangeArrowheads="1"/>
          </p:cNvSpPr>
          <p:nvPr/>
        </p:nvSpPr>
        <p:spPr bwMode="auto">
          <a:xfrm>
            <a:off x="6184900" y="3808413"/>
            <a:ext cx="1428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47483" name="Text Box 27"/>
          <p:cNvSpPr txBox="1">
            <a:spLocks noChangeArrowheads="1"/>
          </p:cNvSpPr>
          <p:nvPr/>
        </p:nvSpPr>
        <p:spPr bwMode="auto">
          <a:xfrm>
            <a:off x="4427538" y="25654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4" name="Text Box 28"/>
          <p:cNvSpPr txBox="1">
            <a:spLocks noChangeArrowheads="1"/>
          </p:cNvSpPr>
          <p:nvPr/>
        </p:nvSpPr>
        <p:spPr bwMode="auto">
          <a:xfrm>
            <a:off x="3606800" y="401478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6" name="Text Box 30"/>
          <p:cNvSpPr txBox="1">
            <a:spLocks noChangeArrowheads="1"/>
          </p:cNvSpPr>
          <p:nvPr/>
        </p:nvSpPr>
        <p:spPr bwMode="auto">
          <a:xfrm>
            <a:off x="5983288" y="4011613"/>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7" name="Text Box 31"/>
          <p:cNvSpPr txBox="1">
            <a:spLocks noChangeArrowheads="1"/>
          </p:cNvSpPr>
          <p:nvPr/>
        </p:nvSpPr>
        <p:spPr bwMode="auto">
          <a:xfrm>
            <a:off x="4313238" y="29972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7488" name="Rectangle 32"/>
          <p:cNvSpPr>
            <a:spLocks noChangeArrowheads="1"/>
          </p:cNvSpPr>
          <p:nvPr/>
        </p:nvSpPr>
        <p:spPr bwMode="auto">
          <a:xfrm>
            <a:off x="2465388" y="5270500"/>
            <a:ext cx="4298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4. Recruit Bees for Selected Sites</a:t>
            </a:r>
          </a:p>
          <a:p>
            <a:pPr algn="ctr"/>
            <a:r>
              <a:rPr lang="en-GB" altLang="zh-CN">
                <a:ea typeface="SimSun" panose="02010600030101010101" pitchFamily="2" charset="-122"/>
              </a:rPr>
              <a:t> (more Bees for the </a:t>
            </a:r>
            <a:r>
              <a:rPr lang="en-GB" altLang="zh-CN" b="1">
                <a:solidFill>
                  <a:srgbClr val="3366CC"/>
                </a:solidFill>
                <a:ea typeface="SimSun" panose="02010600030101010101" pitchFamily="2" charset="-122"/>
              </a:rPr>
              <a:t>e=2</a:t>
            </a:r>
            <a:r>
              <a:rPr lang="en-GB" altLang="zh-CN">
                <a:ea typeface="SimSun" panose="02010600030101010101" pitchFamily="2" charset="-122"/>
              </a:rPr>
              <a:t> Elite Sites) </a:t>
            </a:r>
            <a:endParaRPr lang="en-GB"/>
          </a:p>
        </p:txBody>
      </p:sp>
      <p:sp>
        <p:nvSpPr>
          <p:cNvPr id="147495" name="Text Box 39"/>
          <p:cNvSpPr txBox="1">
            <a:spLocks noChangeArrowheads="1"/>
          </p:cNvSpPr>
          <p:nvPr/>
        </p:nvSpPr>
        <p:spPr bwMode="auto">
          <a:xfrm>
            <a:off x="6300788" y="37893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498" name="Text Box 42"/>
          <p:cNvSpPr txBox="1">
            <a:spLocks noChangeArrowheads="1"/>
          </p:cNvSpPr>
          <p:nvPr/>
        </p:nvSpPr>
        <p:spPr bwMode="auto">
          <a:xfrm>
            <a:off x="4500563" y="27098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499" name="Text Box 43"/>
          <p:cNvSpPr txBox="1">
            <a:spLocks noChangeArrowheads="1"/>
          </p:cNvSpPr>
          <p:nvPr/>
        </p:nvSpPr>
        <p:spPr bwMode="auto">
          <a:xfrm>
            <a:off x="4446588" y="29305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0" name="Text Box 44"/>
          <p:cNvSpPr txBox="1">
            <a:spLocks noChangeArrowheads="1"/>
          </p:cNvSpPr>
          <p:nvPr/>
        </p:nvSpPr>
        <p:spPr bwMode="auto">
          <a:xfrm>
            <a:off x="3563938" y="36464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2" name="Text Box 46"/>
          <p:cNvSpPr txBox="1">
            <a:spLocks noChangeArrowheads="1"/>
          </p:cNvSpPr>
          <p:nvPr/>
        </p:nvSpPr>
        <p:spPr bwMode="auto">
          <a:xfrm>
            <a:off x="3343275" y="29638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3" name="Text Box 47"/>
          <p:cNvSpPr txBox="1">
            <a:spLocks noChangeArrowheads="1"/>
          </p:cNvSpPr>
          <p:nvPr/>
        </p:nvSpPr>
        <p:spPr bwMode="auto">
          <a:xfrm>
            <a:off x="3386138" y="312261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4" name="Text Box 48"/>
          <p:cNvSpPr txBox="1">
            <a:spLocks noChangeArrowheads="1"/>
          </p:cNvSpPr>
          <p:nvPr/>
        </p:nvSpPr>
        <p:spPr bwMode="auto">
          <a:xfrm>
            <a:off x="3492500" y="343058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5" name="Text Box 49"/>
          <p:cNvSpPr txBox="1">
            <a:spLocks noChangeArrowheads="1"/>
          </p:cNvSpPr>
          <p:nvPr/>
        </p:nvSpPr>
        <p:spPr bwMode="auto">
          <a:xfrm>
            <a:off x="3448050" y="32861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6" name="Text Box 50"/>
          <p:cNvSpPr txBox="1">
            <a:spLocks noChangeArrowheads="1"/>
          </p:cNvSpPr>
          <p:nvPr/>
        </p:nvSpPr>
        <p:spPr bwMode="auto">
          <a:xfrm>
            <a:off x="5219700" y="321468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7" name="Text Box 51"/>
          <p:cNvSpPr txBox="1">
            <a:spLocks noChangeArrowheads="1"/>
          </p:cNvSpPr>
          <p:nvPr/>
        </p:nvSpPr>
        <p:spPr bwMode="auto">
          <a:xfrm>
            <a:off x="5176838" y="30702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7508" name="Text Box 52"/>
          <p:cNvSpPr txBox="1">
            <a:spLocks noChangeArrowheads="1"/>
          </p:cNvSpPr>
          <p:nvPr/>
        </p:nvSpPr>
        <p:spPr bwMode="auto">
          <a:xfrm>
            <a:off x="7019925" y="1557338"/>
            <a:ext cx="4572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a:latin typeface="Times New Roman" panose="02020603050405020304" pitchFamily="18" charset="0"/>
              </a:rPr>
              <a:t>* * </a:t>
            </a:r>
            <a:endParaRPr lang="en-US"/>
          </a:p>
        </p:txBody>
      </p:sp>
      <p:sp>
        <p:nvSpPr>
          <p:cNvPr id="147509" name="Text Box 53"/>
          <p:cNvSpPr txBox="1">
            <a:spLocks noChangeArrowheads="1"/>
          </p:cNvSpPr>
          <p:nvPr/>
        </p:nvSpPr>
        <p:spPr bwMode="auto">
          <a:xfrm>
            <a:off x="1979613" y="981075"/>
            <a:ext cx="431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GB"/>
              <a:t>* *</a:t>
            </a:r>
          </a:p>
          <a:p>
            <a:pPr algn="ctr"/>
            <a:r>
              <a:rPr lang="en-GB"/>
              <a:t>* *</a:t>
            </a:r>
            <a:endParaRPr lang="en-US"/>
          </a:p>
        </p:txBody>
      </p:sp>
      <p:sp>
        <p:nvSpPr>
          <p:cNvPr id="147510" name="Line 54"/>
          <p:cNvSpPr>
            <a:spLocks noChangeShapeType="1"/>
          </p:cNvSpPr>
          <p:nvPr/>
        </p:nvSpPr>
        <p:spPr bwMode="auto">
          <a:xfrm flipH="1">
            <a:off x="6300788" y="1989138"/>
            <a:ext cx="863600" cy="1728787"/>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1" name="Line 55"/>
          <p:cNvSpPr>
            <a:spLocks noChangeShapeType="1"/>
          </p:cNvSpPr>
          <p:nvPr/>
        </p:nvSpPr>
        <p:spPr bwMode="auto">
          <a:xfrm flipH="1">
            <a:off x="5508625" y="1917700"/>
            <a:ext cx="1584325" cy="1223963"/>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2" name="Line 56"/>
          <p:cNvSpPr>
            <a:spLocks noChangeShapeType="1"/>
          </p:cNvSpPr>
          <p:nvPr/>
        </p:nvSpPr>
        <p:spPr bwMode="auto">
          <a:xfrm flipH="1">
            <a:off x="3995738" y="1846263"/>
            <a:ext cx="3024187" cy="1943100"/>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3" name="Line 57"/>
          <p:cNvSpPr>
            <a:spLocks noChangeShapeType="1"/>
          </p:cNvSpPr>
          <p:nvPr/>
        </p:nvSpPr>
        <p:spPr bwMode="auto">
          <a:xfrm>
            <a:off x="2339975" y="1270000"/>
            <a:ext cx="2016125" cy="1368425"/>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14" name="Line 58"/>
          <p:cNvSpPr>
            <a:spLocks noChangeShapeType="1"/>
          </p:cNvSpPr>
          <p:nvPr/>
        </p:nvSpPr>
        <p:spPr bwMode="auto">
          <a:xfrm>
            <a:off x="2268538" y="1341438"/>
            <a:ext cx="1008062" cy="1584325"/>
          </a:xfrm>
          <a:prstGeom prst="line">
            <a:avLst/>
          </a:prstGeom>
          <a:noFill/>
          <a:ln w="9525">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7521" name="Rectangle 65"/>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138968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509"/>
                                        </p:tgtEl>
                                        <p:attrNameLst>
                                          <p:attrName>style.visibility</p:attrName>
                                        </p:attrNameLst>
                                      </p:cBhvr>
                                      <p:to>
                                        <p:strVal val="visible"/>
                                      </p:to>
                                    </p:set>
                                  </p:childTnLst>
                                </p:cTn>
                              </p:par>
                            </p:childTnLst>
                          </p:cTn>
                        </p:par>
                        <p:par>
                          <p:cTn id="7" fill="hold" nodeType="afterGroup">
                            <p:stCondLst>
                              <p:cond delay="0"/>
                            </p:stCondLst>
                            <p:childTnLst>
                              <p:par>
                                <p:cTn id="8" presetID="55" presetClass="entr" presetSubtype="0" fill="hold" grpId="0" nodeType="afterEffect">
                                  <p:stCondLst>
                                    <p:cond delay="500"/>
                                  </p:stCondLst>
                                  <p:childTnLst>
                                    <p:set>
                                      <p:cBhvr>
                                        <p:cTn id="9" dur="1" fill="hold">
                                          <p:stCondLst>
                                            <p:cond delay="0"/>
                                          </p:stCondLst>
                                        </p:cTn>
                                        <p:tgtEl>
                                          <p:spTgt spid="147514"/>
                                        </p:tgtEl>
                                        <p:attrNameLst>
                                          <p:attrName>style.visibility</p:attrName>
                                        </p:attrNameLst>
                                      </p:cBhvr>
                                      <p:to>
                                        <p:strVal val="visible"/>
                                      </p:to>
                                    </p:set>
                                    <p:anim calcmode="lin" valueType="num">
                                      <p:cBhvr>
                                        <p:cTn id="10" dur="500" fill="hold"/>
                                        <p:tgtEl>
                                          <p:spTgt spid="147514"/>
                                        </p:tgtEl>
                                        <p:attrNameLst>
                                          <p:attrName>ppt_w</p:attrName>
                                        </p:attrNameLst>
                                      </p:cBhvr>
                                      <p:tavLst>
                                        <p:tav tm="0">
                                          <p:val>
                                            <p:strVal val="#ppt_w*0.70"/>
                                          </p:val>
                                        </p:tav>
                                        <p:tav tm="100000">
                                          <p:val>
                                            <p:strVal val="#ppt_w"/>
                                          </p:val>
                                        </p:tav>
                                      </p:tavLst>
                                    </p:anim>
                                    <p:anim calcmode="lin" valueType="num">
                                      <p:cBhvr>
                                        <p:cTn id="11" dur="500" fill="hold"/>
                                        <p:tgtEl>
                                          <p:spTgt spid="147514"/>
                                        </p:tgtEl>
                                        <p:attrNameLst>
                                          <p:attrName>ppt_h</p:attrName>
                                        </p:attrNameLst>
                                      </p:cBhvr>
                                      <p:tavLst>
                                        <p:tav tm="0">
                                          <p:val>
                                            <p:strVal val="#ppt_h"/>
                                          </p:val>
                                        </p:tav>
                                        <p:tav tm="100000">
                                          <p:val>
                                            <p:strVal val="#ppt_h"/>
                                          </p:val>
                                        </p:tav>
                                      </p:tavLst>
                                    </p:anim>
                                    <p:animEffect transition="in" filter="fade">
                                      <p:cBhvr>
                                        <p:cTn id="12" dur="500"/>
                                        <p:tgtEl>
                                          <p:spTgt spid="147514"/>
                                        </p:tgtEl>
                                      </p:cBhvr>
                                    </p:animEffect>
                                  </p:childTnLst>
                                </p:cTn>
                              </p:par>
                            </p:childTnLst>
                          </p:cTn>
                        </p:par>
                        <p:par>
                          <p:cTn id="13" fill="hold" nodeType="afterGroup">
                            <p:stCondLst>
                              <p:cond delay="1000"/>
                            </p:stCondLst>
                            <p:childTnLst>
                              <p:par>
                                <p:cTn id="14" presetID="55" presetClass="entr" presetSubtype="0" fill="hold" grpId="0" nodeType="afterEffect">
                                  <p:stCondLst>
                                    <p:cond delay="500"/>
                                  </p:stCondLst>
                                  <p:childTnLst>
                                    <p:set>
                                      <p:cBhvr>
                                        <p:cTn id="15" dur="1" fill="hold">
                                          <p:stCondLst>
                                            <p:cond delay="0"/>
                                          </p:stCondLst>
                                        </p:cTn>
                                        <p:tgtEl>
                                          <p:spTgt spid="147513"/>
                                        </p:tgtEl>
                                        <p:attrNameLst>
                                          <p:attrName>style.visibility</p:attrName>
                                        </p:attrNameLst>
                                      </p:cBhvr>
                                      <p:to>
                                        <p:strVal val="visible"/>
                                      </p:to>
                                    </p:set>
                                    <p:anim calcmode="lin" valueType="num">
                                      <p:cBhvr>
                                        <p:cTn id="16" dur="500" fill="hold"/>
                                        <p:tgtEl>
                                          <p:spTgt spid="147513"/>
                                        </p:tgtEl>
                                        <p:attrNameLst>
                                          <p:attrName>ppt_w</p:attrName>
                                        </p:attrNameLst>
                                      </p:cBhvr>
                                      <p:tavLst>
                                        <p:tav tm="0">
                                          <p:val>
                                            <p:strVal val="#ppt_w*0.70"/>
                                          </p:val>
                                        </p:tav>
                                        <p:tav tm="100000">
                                          <p:val>
                                            <p:strVal val="#ppt_w"/>
                                          </p:val>
                                        </p:tav>
                                      </p:tavLst>
                                    </p:anim>
                                    <p:anim calcmode="lin" valueType="num">
                                      <p:cBhvr>
                                        <p:cTn id="17" dur="500" fill="hold"/>
                                        <p:tgtEl>
                                          <p:spTgt spid="147513"/>
                                        </p:tgtEl>
                                        <p:attrNameLst>
                                          <p:attrName>ppt_h</p:attrName>
                                        </p:attrNameLst>
                                      </p:cBhvr>
                                      <p:tavLst>
                                        <p:tav tm="0">
                                          <p:val>
                                            <p:strVal val="#ppt_h"/>
                                          </p:val>
                                        </p:tav>
                                        <p:tav tm="100000">
                                          <p:val>
                                            <p:strVal val="#ppt_h"/>
                                          </p:val>
                                        </p:tav>
                                      </p:tavLst>
                                    </p:anim>
                                    <p:animEffect transition="in" filter="fade">
                                      <p:cBhvr>
                                        <p:cTn id="18" dur="500"/>
                                        <p:tgtEl>
                                          <p:spTgt spid="147513"/>
                                        </p:tgtEl>
                                      </p:cBhvr>
                                    </p:animEffect>
                                  </p:childTnLst>
                                </p:cTn>
                              </p:par>
                            </p:childTnLst>
                          </p:cTn>
                        </p:par>
                        <p:par>
                          <p:cTn id="19" fill="hold" nodeType="afterGroup">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147508"/>
                                        </p:tgtEl>
                                        <p:attrNameLst>
                                          <p:attrName>style.visibility</p:attrName>
                                        </p:attrNameLst>
                                      </p:cBhvr>
                                      <p:to>
                                        <p:strVal val="visible"/>
                                      </p:to>
                                    </p:set>
                                  </p:childTnLst>
                                </p:cTn>
                              </p:par>
                            </p:childTnLst>
                          </p:cTn>
                        </p:par>
                        <p:par>
                          <p:cTn id="22" fill="hold" nodeType="afterGroup">
                            <p:stCondLst>
                              <p:cond delay="2500"/>
                            </p:stCondLst>
                            <p:childTnLst>
                              <p:par>
                                <p:cTn id="23" presetID="55" presetClass="entr" presetSubtype="0" fill="hold" grpId="0" nodeType="afterEffect">
                                  <p:stCondLst>
                                    <p:cond delay="500"/>
                                  </p:stCondLst>
                                  <p:childTnLst>
                                    <p:set>
                                      <p:cBhvr>
                                        <p:cTn id="24" dur="1" fill="hold">
                                          <p:stCondLst>
                                            <p:cond delay="0"/>
                                          </p:stCondLst>
                                        </p:cTn>
                                        <p:tgtEl>
                                          <p:spTgt spid="147512"/>
                                        </p:tgtEl>
                                        <p:attrNameLst>
                                          <p:attrName>style.visibility</p:attrName>
                                        </p:attrNameLst>
                                      </p:cBhvr>
                                      <p:to>
                                        <p:strVal val="visible"/>
                                      </p:to>
                                    </p:set>
                                    <p:anim calcmode="lin" valueType="num">
                                      <p:cBhvr>
                                        <p:cTn id="25" dur="500" fill="hold"/>
                                        <p:tgtEl>
                                          <p:spTgt spid="147512"/>
                                        </p:tgtEl>
                                        <p:attrNameLst>
                                          <p:attrName>ppt_w</p:attrName>
                                        </p:attrNameLst>
                                      </p:cBhvr>
                                      <p:tavLst>
                                        <p:tav tm="0">
                                          <p:val>
                                            <p:strVal val="#ppt_w*0.70"/>
                                          </p:val>
                                        </p:tav>
                                        <p:tav tm="100000">
                                          <p:val>
                                            <p:strVal val="#ppt_w"/>
                                          </p:val>
                                        </p:tav>
                                      </p:tavLst>
                                    </p:anim>
                                    <p:anim calcmode="lin" valueType="num">
                                      <p:cBhvr>
                                        <p:cTn id="26" dur="500" fill="hold"/>
                                        <p:tgtEl>
                                          <p:spTgt spid="147512"/>
                                        </p:tgtEl>
                                        <p:attrNameLst>
                                          <p:attrName>ppt_h</p:attrName>
                                        </p:attrNameLst>
                                      </p:cBhvr>
                                      <p:tavLst>
                                        <p:tav tm="0">
                                          <p:val>
                                            <p:strVal val="#ppt_h"/>
                                          </p:val>
                                        </p:tav>
                                        <p:tav tm="100000">
                                          <p:val>
                                            <p:strVal val="#ppt_h"/>
                                          </p:val>
                                        </p:tav>
                                      </p:tavLst>
                                    </p:anim>
                                    <p:animEffect transition="in" filter="fade">
                                      <p:cBhvr>
                                        <p:cTn id="27" dur="500"/>
                                        <p:tgtEl>
                                          <p:spTgt spid="147512"/>
                                        </p:tgtEl>
                                      </p:cBhvr>
                                    </p:animEffect>
                                  </p:childTnLst>
                                </p:cTn>
                              </p:par>
                            </p:childTnLst>
                          </p:cTn>
                        </p:par>
                        <p:par>
                          <p:cTn id="28" fill="hold" nodeType="afterGroup">
                            <p:stCondLst>
                              <p:cond delay="3500"/>
                            </p:stCondLst>
                            <p:childTnLst>
                              <p:par>
                                <p:cTn id="29" presetID="55" presetClass="entr" presetSubtype="0" fill="hold" grpId="0" nodeType="afterEffect">
                                  <p:stCondLst>
                                    <p:cond delay="500"/>
                                  </p:stCondLst>
                                  <p:childTnLst>
                                    <p:set>
                                      <p:cBhvr>
                                        <p:cTn id="30" dur="1" fill="hold">
                                          <p:stCondLst>
                                            <p:cond delay="0"/>
                                          </p:stCondLst>
                                        </p:cTn>
                                        <p:tgtEl>
                                          <p:spTgt spid="147511"/>
                                        </p:tgtEl>
                                        <p:attrNameLst>
                                          <p:attrName>style.visibility</p:attrName>
                                        </p:attrNameLst>
                                      </p:cBhvr>
                                      <p:to>
                                        <p:strVal val="visible"/>
                                      </p:to>
                                    </p:set>
                                    <p:anim calcmode="lin" valueType="num">
                                      <p:cBhvr>
                                        <p:cTn id="31" dur="500" fill="hold"/>
                                        <p:tgtEl>
                                          <p:spTgt spid="147511"/>
                                        </p:tgtEl>
                                        <p:attrNameLst>
                                          <p:attrName>ppt_w</p:attrName>
                                        </p:attrNameLst>
                                      </p:cBhvr>
                                      <p:tavLst>
                                        <p:tav tm="0">
                                          <p:val>
                                            <p:strVal val="#ppt_w*0.70"/>
                                          </p:val>
                                        </p:tav>
                                        <p:tav tm="100000">
                                          <p:val>
                                            <p:strVal val="#ppt_w"/>
                                          </p:val>
                                        </p:tav>
                                      </p:tavLst>
                                    </p:anim>
                                    <p:anim calcmode="lin" valueType="num">
                                      <p:cBhvr>
                                        <p:cTn id="32" dur="500" fill="hold"/>
                                        <p:tgtEl>
                                          <p:spTgt spid="147511"/>
                                        </p:tgtEl>
                                        <p:attrNameLst>
                                          <p:attrName>ppt_h</p:attrName>
                                        </p:attrNameLst>
                                      </p:cBhvr>
                                      <p:tavLst>
                                        <p:tav tm="0">
                                          <p:val>
                                            <p:strVal val="#ppt_h"/>
                                          </p:val>
                                        </p:tav>
                                        <p:tav tm="100000">
                                          <p:val>
                                            <p:strVal val="#ppt_h"/>
                                          </p:val>
                                        </p:tav>
                                      </p:tavLst>
                                    </p:anim>
                                    <p:animEffect transition="in" filter="fade">
                                      <p:cBhvr>
                                        <p:cTn id="33" dur="500"/>
                                        <p:tgtEl>
                                          <p:spTgt spid="147511"/>
                                        </p:tgtEl>
                                      </p:cBhvr>
                                    </p:animEffect>
                                  </p:childTnLst>
                                </p:cTn>
                              </p:par>
                            </p:childTnLst>
                          </p:cTn>
                        </p:par>
                        <p:par>
                          <p:cTn id="34" fill="hold" nodeType="afterGroup">
                            <p:stCondLst>
                              <p:cond delay="4500"/>
                            </p:stCondLst>
                            <p:childTnLst>
                              <p:par>
                                <p:cTn id="35" presetID="55" presetClass="entr" presetSubtype="0" fill="hold" grpId="0" nodeType="afterEffect">
                                  <p:stCondLst>
                                    <p:cond delay="500"/>
                                  </p:stCondLst>
                                  <p:childTnLst>
                                    <p:set>
                                      <p:cBhvr>
                                        <p:cTn id="36" dur="1" fill="hold">
                                          <p:stCondLst>
                                            <p:cond delay="0"/>
                                          </p:stCondLst>
                                        </p:cTn>
                                        <p:tgtEl>
                                          <p:spTgt spid="147510"/>
                                        </p:tgtEl>
                                        <p:attrNameLst>
                                          <p:attrName>style.visibility</p:attrName>
                                        </p:attrNameLst>
                                      </p:cBhvr>
                                      <p:to>
                                        <p:strVal val="visible"/>
                                      </p:to>
                                    </p:set>
                                    <p:anim calcmode="lin" valueType="num">
                                      <p:cBhvr>
                                        <p:cTn id="37" dur="500" fill="hold"/>
                                        <p:tgtEl>
                                          <p:spTgt spid="147510"/>
                                        </p:tgtEl>
                                        <p:attrNameLst>
                                          <p:attrName>ppt_w</p:attrName>
                                        </p:attrNameLst>
                                      </p:cBhvr>
                                      <p:tavLst>
                                        <p:tav tm="0">
                                          <p:val>
                                            <p:strVal val="#ppt_w*0.70"/>
                                          </p:val>
                                        </p:tav>
                                        <p:tav tm="100000">
                                          <p:val>
                                            <p:strVal val="#ppt_w"/>
                                          </p:val>
                                        </p:tav>
                                      </p:tavLst>
                                    </p:anim>
                                    <p:anim calcmode="lin" valueType="num">
                                      <p:cBhvr>
                                        <p:cTn id="38" dur="500" fill="hold"/>
                                        <p:tgtEl>
                                          <p:spTgt spid="147510"/>
                                        </p:tgtEl>
                                        <p:attrNameLst>
                                          <p:attrName>ppt_h</p:attrName>
                                        </p:attrNameLst>
                                      </p:cBhvr>
                                      <p:tavLst>
                                        <p:tav tm="0">
                                          <p:val>
                                            <p:strVal val="#ppt_h"/>
                                          </p:val>
                                        </p:tav>
                                        <p:tav tm="100000">
                                          <p:val>
                                            <p:strVal val="#ppt_h"/>
                                          </p:val>
                                        </p:tav>
                                      </p:tavLst>
                                    </p:anim>
                                    <p:animEffect transition="in" filter="fade">
                                      <p:cBhvr>
                                        <p:cTn id="39" dur="500"/>
                                        <p:tgtEl>
                                          <p:spTgt spid="147510"/>
                                        </p:tgtEl>
                                      </p:cBhvr>
                                    </p:animEffect>
                                  </p:childTnLst>
                                </p:cTn>
                              </p:par>
                            </p:childTnLst>
                          </p:cTn>
                        </p:par>
                        <p:par>
                          <p:cTn id="40" fill="hold" nodeType="afterGroup">
                            <p:stCondLst>
                              <p:cond delay="5500"/>
                            </p:stCondLst>
                            <p:childTnLst>
                              <p:par>
                                <p:cTn id="41" presetID="26" presetClass="entr" presetSubtype="0" fill="hold" grpId="0" nodeType="afterEffect">
                                  <p:stCondLst>
                                    <p:cond delay="500"/>
                                  </p:stCondLst>
                                  <p:childTnLst>
                                    <p:set>
                                      <p:cBhvr>
                                        <p:cTn id="42" dur="1" fill="hold">
                                          <p:stCondLst>
                                            <p:cond delay="0"/>
                                          </p:stCondLst>
                                        </p:cTn>
                                        <p:tgtEl>
                                          <p:spTgt spid="147503"/>
                                        </p:tgtEl>
                                        <p:attrNameLst>
                                          <p:attrName>style.visibility</p:attrName>
                                        </p:attrNameLst>
                                      </p:cBhvr>
                                      <p:to>
                                        <p:strVal val="visible"/>
                                      </p:to>
                                    </p:set>
                                    <p:animEffect transition="in" filter="wipe(down)">
                                      <p:cBhvr>
                                        <p:cTn id="43" dur="580">
                                          <p:stCondLst>
                                            <p:cond delay="0"/>
                                          </p:stCondLst>
                                        </p:cTn>
                                        <p:tgtEl>
                                          <p:spTgt spid="147503"/>
                                        </p:tgtEl>
                                      </p:cBhvr>
                                    </p:animEffect>
                                    <p:anim calcmode="lin" valueType="num">
                                      <p:cBhvr>
                                        <p:cTn id="44" dur="1822" tmFilter="0,0; 0.14,0.36; 0.43,0.73; 0.71,0.91; 1.0,1.0">
                                          <p:stCondLst>
                                            <p:cond delay="0"/>
                                          </p:stCondLst>
                                        </p:cTn>
                                        <p:tgtEl>
                                          <p:spTgt spid="147503"/>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47503"/>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47503"/>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47503"/>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47503"/>
                                        </p:tgtEl>
                                        <p:attrNameLst>
                                          <p:attrName>ppt_y</p:attrName>
                                        </p:attrNameLst>
                                      </p:cBhvr>
                                      <p:tavLst>
                                        <p:tav tm="0" fmla="#ppt_y-sin(pi*$)/81">
                                          <p:val>
                                            <p:fltVal val="0"/>
                                          </p:val>
                                        </p:tav>
                                        <p:tav tm="100000">
                                          <p:val>
                                            <p:fltVal val="1"/>
                                          </p:val>
                                        </p:tav>
                                      </p:tavLst>
                                    </p:anim>
                                    <p:animScale>
                                      <p:cBhvr>
                                        <p:cTn id="49" dur="26">
                                          <p:stCondLst>
                                            <p:cond delay="650"/>
                                          </p:stCondLst>
                                        </p:cTn>
                                        <p:tgtEl>
                                          <p:spTgt spid="147503"/>
                                        </p:tgtEl>
                                      </p:cBhvr>
                                      <p:to x="100000" y="60000"/>
                                    </p:animScale>
                                    <p:animScale>
                                      <p:cBhvr>
                                        <p:cTn id="50" dur="166" decel="50000">
                                          <p:stCondLst>
                                            <p:cond delay="676"/>
                                          </p:stCondLst>
                                        </p:cTn>
                                        <p:tgtEl>
                                          <p:spTgt spid="147503"/>
                                        </p:tgtEl>
                                      </p:cBhvr>
                                      <p:to x="100000" y="100000"/>
                                    </p:animScale>
                                    <p:animScale>
                                      <p:cBhvr>
                                        <p:cTn id="51" dur="26">
                                          <p:stCondLst>
                                            <p:cond delay="1312"/>
                                          </p:stCondLst>
                                        </p:cTn>
                                        <p:tgtEl>
                                          <p:spTgt spid="147503"/>
                                        </p:tgtEl>
                                      </p:cBhvr>
                                      <p:to x="100000" y="80000"/>
                                    </p:animScale>
                                    <p:animScale>
                                      <p:cBhvr>
                                        <p:cTn id="52" dur="166" decel="50000">
                                          <p:stCondLst>
                                            <p:cond delay="1338"/>
                                          </p:stCondLst>
                                        </p:cTn>
                                        <p:tgtEl>
                                          <p:spTgt spid="147503"/>
                                        </p:tgtEl>
                                      </p:cBhvr>
                                      <p:to x="100000" y="100000"/>
                                    </p:animScale>
                                    <p:animScale>
                                      <p:cBhvr>
                                        <p:cTn id="53" dur="26">
                                          <p:stCondLst>
                                            <p:cond delay="1642"/>
                                          </p:stCondLst>
                                        </p:cTn>
                                        <p:tgtEl>
                                          <p:spTgt spid="147503"/>
                                        </p:tgtEl>
                                      </p:cBhvr>
                                      <p:to x="100000" y="90000"/>
                                    </p:animScale>
                                    <p:animScale>
                                      <p:cBhvr>
                                        <p:cTn id="54" dur="166" decel="50000">
                                          <p:stCondLst>
                                            <p:cond delay="1668"/>
                                          </p:stCondLst>
                                        </p:cTn>
                                        <p:tgtEl>
                                          <p:spTgt spid="147503"/>
                                        </p:tgtEl>
                                      </p:cBhvr>
                                      <p:to x="100000" y="100000"/>
                                    </p:animScale>
                                    <p:animScale>
                                      <p:cBhvr>
                                        <p:cTn id="55" dur="26">
                                          <p:stCondLst>
                                            <p:cond delay="1808"/>
                                          </p:stCondLst>
                                        </p:cTn>
                                        <p:tgtEl>
                                          <p:spTgt spid="147503"/>
                                        </p:tgtEl>
                                      </p:cBhvr>
                                      <p:to x="100000" y="95000"/>
                                    </p:animScale>
                                    <p:animScale>
                                      <p:cBhvr>
                                        <p:cTn id="56" dur="166" decel="50000">
                                          <p:stCondLst>
                                            <p:cond delay="1834"/>
                                          </p:stCondLst>
                                        </p:cTn>
                                        <p:tgtEl>
                                          <p:spTgt spid="147503"/>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147502"/>
                                        </p:tgtEl>
                                        <p:attrNameLst>
                                          <p:attrName>style.visibility</p:attrName>
                                        </p:attrNameLst>
                                      </p:cBhvr>
                                      <p:to>
                                        <p:strVal val="visible"/>
                                      </p:to>
                                    </p:set>
                                    <p:animEffect transition="in" filter="wipe(down)">
                                      <p:cBhvr>
                                        <p:cTn id="59" dur="580">
                                          <p:stCondLst>
                                            <p:cond delay="0"/>
                                          </p:stCondLst>
                                        </p:cTn>
                                        <p:tgtEl>
                                          <p:spTgt spid="147502"/>
                                        </p:tgtEl>
                                      </p:cBhvr>
                                    </p:animEffect>
                                    <p:anim calcmode="lin" valueType="num">
                                      <p:cBhvr>
                                        <p:cTn id="60" dur="1822" tmFilter="0,0; 0.14,0.36; 0.43,0.73; 0.71,0.91; 1.0,1.0">
                                          <p:stCondLst>
                                            <p:cond delay="0"/>
                                          </p:stCondLst>
                                        </p:cTn>
                                        <p:tgtEl>
                                          <p:spTgt spid="147502"/>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47502"/>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47502"/>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47502"/>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47502"/>
                                        </p:tgtEl>
                                        <p:attrNameLst>
                                          <p:attrName>ppt_y</p:attrName>
                                        </p:attrNameLst>
                                      </p:cBhvr>
                                      <p:tavLst>
                                        <p:tav tm="0" fmla="#ppt_y-sin(pi*$)/81">
                                          <p:val>
                                            <p:fltVal val="0"/>
                                          </p:val>
                                        </p:tav>
                                        <p:tav tm="100000">
                                          <p:val>
                                            <p:fltVal val="1"/>
                                          </p:val>
                                        </p:tav>
                                      </p:tavLst>
                                    </p:anim>
                                    <p:animScale>
                                      <p:cBhvr>
                                        <p:cTn id="65" dur="26">
                                          <p:stCondLst>
                                            <p:cond delay="650"/>
                                          </p:stCondLst>
                                        </p:cTn>
                                        <p:tgtEl>
                                          <p:spTgt spid="147502"/>
                                        </p:tgtEl>
                                      </p:cBhvr>
                                      <p:to x="100000" y="60000"/>
                                    </p:animScale>
                                    <p:animScale>
                                      <p:cBhvr>
                                        <p:cTn id="66" dur="166" decel="50000">
                                          <p:stCondLst>
                                            <p:cond delay="676"/>
                                          </p:stCondLst>
                                        </p:cTn>
                                        <p:tgtEl>
                                          <p:spTgt spid="147502"/>
                                        </p:tgtEl>
                                      </p:cBhvr>
                                      <p:to x="100000" y="100000"/>
                                    </p:animScale>
                                    <p:animScale>
                                      <p:cBhvr>
                                        <p:cTn id="67" dur="26">
                                          <p:stCondLst>
                                            <p:cond delay="1312"/>
                                          </p:stCondLst>
                                        </p:cTn>
                                        <p:tgtEl>
                                          <p:spTgt spid="147502"/>
                                        </p:tgtEl>
                                      </p:cBhvr>
                                      <p:to x="100000" y="80000"/>
                                    </p:animScale>
                                    <p:animScale>
                                      <p:cBhvr>
                                        <p:cTn id="68" dur="166" decel="50000">
                                          <p:stCondLst>
                                            <p:cond delay="1338"/>
                                          </p:stCondLst>
                                        </p:cTn>
                                        <p:tgtEl>
                                          <p:spTgt spid="147502"/>
                                        </p:tgtEl>
                                      </p:cBhvr>
                                      <p:to x="100000" y="100000"/>
                                    </p:animScale>
                                    <p:animScale>
                                      <p:cBhvr>
                                        <p:cTn id="69" dur="26">
                                          <p:stCondLst>
                                            <p:cond delay="1642"/>
                                          </p:stCondLst>
                                        </p:cTn>
                                        <p:tgtEl>
                                          <p:spTgt spid="147502"/>
                                        </p:tgtEl>
                                      </p:cBhvr>
                                      <p:to x="100000" y="90000"/>
                                    </p:animScale>
                                    <p:animScale>
                                      <p:cBhvr>
                                        <p:cTn id="70" dur="166" decel="50000">
                                          <p:stCondLst>
                                            <p:cond delay="1668"/>
                                          </p:stCondLst>
                                        </p:cTn>
                                        <p:tgtEl>
                                          <p:spTgt spid="147502"/>
                                        </p:tgtEl>
                                      </p:cBhvr>
                                      <p:to x="100000" y="100000"/>
                                    </p:animScale>
                                    <p:animScale>
                                      <p:cBhvr>
                                        <p:cTn id="71" dur="26">
                                          <p:stCondLst>
                                            <p:cond delay="1808"/>
                                          </p:stCondLst>
                                        </p:cTn>
                                        <p:tgtEl>
                                          <p:spTgt spid="147502"/>
                                        </p:tgtEl>
                                      </p:cBhvr>
                                      <p:to x="100000" y="95000"/>
                                    </p:animScale>
                                    <p:animScale>
                                      <p:cBhvr>
                                        <p:cTn id="72" dur="166" decel="50000">
                                          <p:stCondLst>
                                            <p:cond delay="1834"/>
                                          </p:stCondLst>
                                        </p:cTn>
                                        <p:tgtEl>
                                          <p:spTgt spid="147502"/>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147505"/>
                                        </p:tgtEl>
                                        <p:attrNameLst>
                                          <p:attrName>style.visibility</p:attrName>
                                        </p:attrNameLst>
                                      </p:cBhvr>
                                      <p:to>
                                        <p:strVal val="visible"/>
                                      </p:to>
                                    </p:set>
                                    <p:animEffect transition="in" filter="wipe(down)">
                                      <p:cBhvr>
                                        <p:cTn id="75" dur="580">
                                          <p:stCondLst>
                                            <p:cond delay="0"/>
                                          </p:stCondLst>
                                        </p:cTn>
                                        <p:tgtEl>
                                          <p:spTgt spid="147505"/>
                                        </p:tgtEl>
                                      </p:cBhvr>
                                    </p:animEffect>
                                    <p:anim calcmode="lin" valueType="num">
                                      <p:cBhvr>
                                        <p:cTn id="76" dur="1822" tmFilter="0,0; 0.14,0.36; 0.43,0.73; 0.71,0.91; 1.0,1.0">
                                          <p:stCondLst>
                                            <p:cond delay="0"/>
                                          </p:stCondLst>
                                        </p:cTn>
                                        <p:tgtEl>
                                          <p:spTgt spid="147505"/>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47505"/>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47505"/>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47505"/>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47505"/>
                                        </p:tgtEl>
                                        <p:attrNameLst>
                                          <p:attrName>ppt_y</p:attrName>
                                        </p:attrNameLst>
                                      </p:cBhvr>
                                      <p:tavLst>
                                        <p:tav tm="0" fmla="#ppt_y-sin(pi*$)/81">
                                          <p:val>
                                            <p:fltVal val="0"/>
                                          </p:val>
                                        </p:tav>
                                        <p:tav tm="100000">
                                          <p:val>
                                            <p:fltVal val="1"/>
                                          </p:val>
                                        </p:tav>
                                      </p:tavLst>
                                    </p:anim>
                                    <p:animScale>
                                      <p:cBhvr>
                                        <p:cTn id="81" dur="26">
                                          <p:stCondLst>
                                            <p:cond delay="650"/>
                                          </p:stCondLst>
                                        </p:cTn>
                                        <p:tgtEl>
                                          <p:spTgt spid="147505"/>
                                        </p:tgtEl>
                                      </p:cBhvr>
                                      <p:to x="100000" y="60000"/>
                                    </p:animScale>
                                    <p:animScale>
                                      <p:cBhvr>
                                        <p:cTn id="82" dur="166" decel="50000">
                                          <p:stCondLst>
                                            <p:cond delay="676"/>
                                          </p:stCondLst>
                                        </p:cTn>
                                        <p:tgtEl>
                                          <p:spTgt spid="147505"/>
                                        </p:tgtEl>
                                      </p:cBhvr>
                                      <p:to x="100000" y="100000"/>
                                    </p:animScale>
                                    <p:animScale>
                                      <p:cBhvr>
                                        <p:cTn id="83" dur="26">
                                          <p:stCondLst>
                                            <p:cond delay="1312"/>
                                          </p:stCondLst>
                                        </p:cTn>
                                        <p:tgtEl>
                                          <p:spTgt spid="147505"/>
                                        </p:tgtEl>
                                      </p:cBhvr>
                                      <p:to x="100000" y="80000"/>
                                    </p:animScale>
                                    <p:animScale>
                                      <p:cBhvr>
                                        <p:cTn id="84" dur="166" decel="50000">
                                          <p:stCondLst>
                                            <p:cond delay="1338"/>
                                          </p:stCondLst>
                                        </p:cTn>
                                        <p:tgtEl>
                                          <p:spTgt spid="147505"/>
                                        </p:tgtEl>
                                      </p:cBhvr>
                                      <p:to x="100000" y="100000"/>
                                    </p:animScale>
                                    <p:animScale>
                                      <p:cBhvr>
                                        <p:cTn id="85" dur="26">
                                          <p:stCondLst>
                                            <p:cond delay="1642"/>
                                          </p:stCondLst>
                                        </p:cTn>
                                        <p:tgtEl>
                                          <p:spTgt spid="147505"/>
                                        </p:tgtEl>
                                      </p:cBhvr>
                                      <p:to x="100000" y="90000"/>
                                    </p:animScale>
                                    <p:animScale>
                                      <p:cBhvr>
                                        <p:cTn id="86" dur="166" decel="50000">
                                          <p:stCondLst>
                                            <p:cond delay="1668"/>
                                          </p:stCondLst>
                                        </p:cTn>
                                        <p:tgtEl>
                                          <p:spTgt spid="147505"/>
                                        </p:tgtEl>
                                      </p:cBhvr>
                                      <p:to x="100000" y="100000"/>
                                    </p:animScale>
                                    <p:animScale>
                                      <p:cBhvr>
                                        <p:cTn id="87" dur="26">
                                          <p:stCondLst>
                                            <p:cond delay="1808"/>
                                          </p:stCondLst>
                                        </p:cTn>
                                        <p:tgtEl>
                                          <p:spTgt spid="147505"/>
                                        </p:tgtEl>
                                      </p:cBhvr>
                                      <p:to x="100000" y="95000"/>
                                    </p:animScale>
                                    <p:animScale>
                                      <p:cBhvr>
                                        <p:cTn id="88" dur="166" decel="50000">
                                          <p:stCondLst>
                                            <p:cond delay="1834"/>
                                          </p:stCondLst>
                                        </p:cTn>
                                        <p:tgtEl>
                                          <p:spTgt spid="147505"/>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147504"/>
                                        </p:tgtEl>
                                        <p:attrNameLst>
                                          <p:attrName>style.visibility</p:attrName>
                                        </p:attrNameLst>
                                      </p:cBhvr>
                                      <p:to>
                                        <p:strVal val="visible"/>
                                      </p:to>
                                    </p:set>
                                    <p:animEffect transition="in" filter="wipe(down)">
                                      <p:cBhvr>
                                        <p:cTn id="91" dur="580">
                                          <p:stCondLst>
                                            <p:cond delay="0"/>
                                          </p:stCondLst>
                                        </p:cTn>
                                        <p:tgtEl>
                                          <p:spTgt spid="147504"/>
                                        </p:tgtEl>
                                      </p:cBhvr>
                                    </p:animEffect>
                                    <p:anim calcmode="lin" valueType="num">
                                      <p:cBhvr>
                                        <p:cTn id="92" dur="1822" tmFilter="0,0; 0.14,0.36; 0.43,0.73; 0.71,0.91; 1.0,1.0">
                                          <p:stCondLst>
                                            <p:cond delay="0"/>
                                          </p:stCondLst>
                                        </p:cTn>
                                        <p:tgtEl>
                                          <p:spTgt spid="147504"/>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147504"/>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147504"/>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147504"/>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147504"/>
                                        </p:tgtEl>
                                        <p:attrNameLst>
                                          <p:attrName>ppt_y</p:attrName>
                                        </p:attrNameLst>
                                      </p:cBhvr>
                                      <p:tavLst>
                                        <p:tav tm="0" fmla="#ppt_y-sin(pi*$)/81">
                                          <p:val>
                                            <p:fltVal val="0"/>
                                          </p:val>
                                        </p:tav>
                                        <p:tav tm="100000">
                                          <p:val>
                                            <p:fltVal val="1"/>
                                          </p:val>
                                        </p:tav>
                                      </p:tavLst>
                                    </p:anim>
                                    <p:animScale>
                                      <p:cBhvr>
                                        <p:cTn id="97" dur="26">
                                          <p:stCondLst>
                                            <p:cond delay="650"/>
                                          </p:stCondLst>
                                        </p:cTn>
                                        <p:tgtEl>
                                          <p:spTgt spid="147504"/>
                                        </p:tgtEl>
                                      </p:cBhvr>
                                      <p:to x="100000" y="60000"/>
                                    </p:animScale>
                                    <p:animScale>
                                      <p:cBhvr>
                                        <p:cTn id="98" dur="166" decel="50000">
                                          <p:stCondLst>
                                            <p:cond delay="676"/>
                                          </p:stCondLst>
                                        </p:cTn>
                                        <p:tgtEl>
                                          <p:spTgt spid="147504"/>
                                        </p:tgtEl>
                                      </p:cBhvr>
                                      <p:to x="100000" y="100000"/>
                                    </p:animScale>
                                    <p:animScale>
                                      <p:cBhvr>
                                        <p:cTn id="99" dur="26">
                                          <p:stCondLst>
                                            <p:cond delay="1312"/>
                                          </p:stCondLst>
                                        </p:cTn>
                                        <p:tgtEl>
                                          <p:spTgt spid="147504"/>
                                        </p:tgtEl>
                                      </p:cBhvr>
                                      <p:to x="100000" y="80000"/>
                                    </p:animScale>
                                    <p:animScale>
                                      <p:cBhvr>
                                        <p:cTn id="100" dur="166" decel="50000">
                                          <p:stCondLst>
                                            <p:cond delay="1338"/>
                                          </p:stCondLst>
                                        </p:cTn>
                                        <p:tgtEl>
                                          <p:spTgt spid="147504"/>
                                        </p:tgtEl>
                                      </p:cBhvr>
                                      <p:to x="100000" y="100000"/>
                                    </p:animScale>
                                    <p:animScale>
                                      <p:cBhvr>
                                        <p:cTn id="101" dur="26">
                                          <p:stCondLst>
                                            <p:cond delay="1642"/>
                                          </p:stCondLst>
                                        </p:cTn>
                                        <p:tgtEl>
                                          <p:spTgt spid="147504"/>
                                        </p:tgtEl>
                                      </p:cBhvr>
                                      <p:to x="100000" y="90000"/>
                                    </p:animScale>
                                    <p:animScale>
                                      <p:cBhvr>
                                        <p:cTn id="102" dur="166" decel="50000">
                                          <p:stCondLst>
                                            <p:cond delay="1668"/>
                                          </p:stCondLst>
                                        </p:cTn>
                                        <p:tgtEl>
                                          <p:spTgt spid="147504"/>
                                        </p:tgtEl>
                                      </p:cBhvr>
                                      <p:to x="100000" y="100000"/>
                                    </p:animScale>
                                    <p:animScale>
                                      <p:cBhvr>
                                        <p:cTn id="103" dur="26">
                                          <p:stCondLst>
                                            <p:cond delay="1808"/>
                                          </p:stCondLst>
                                        </p:cTn>
                                        <p:tgtEl>
                                          <p:spTgt spid="147504"/>
                                        </p:tgtEl>
                                      </p:cBhvr>
                                      <p:to x="100000" y="95000"/>
                                    </p:animScale>
                                    <p:animScale>
                                      <p:cBhvr>
                                        <p:cTn id="104" dur="166" decel="50000">
                                          <p:stCondLst>
                                            <p:cond delay="1834"/>
                                          </p:stCondLst>
                                        </p:cTn>
                                        <p:tgtEl>
                                          <p:spTgt spid="147504"/>
                                        </p:tgtEl>
                                      </p:cBhvr>
                                      <p:to x="100000" y="100000"/>
                                    </p:animScale>
                                  </p:childTnLst>
                                </p:cTn>
                              </p:par>
                            </p:childTnLst>
                          </p:cTn>
                        </p:par>
                        <p:par>
                          <p:cTn id="105" fill="hold" nodeType="afterGroup">
                            <p:stCondLst>
                              <p:cond delay="8000"/>
                            </p:stCondLst>
                            <p:childTnLst>
                              <p:par>
                                <p:cTn id="106" presetID="26" presetClass="entr" presetSubtype="0" fill="hold" grpId="0" nodeType="afterEffect">
                                  <p:stCondLst>
                                    <p:cond delay="500"/>
                                  </p:stCondLst>
                                  <p:childTnLst>
                                    <p:set>
                                      <p:cBhvr>
                                        <p:cTn id="107" dur="1" fill="hold">
                                          <p:stCondLst>
                                            <p:cond delay="0"/>
                                          </p:stCondLst>
                                        </p:cTn>
                                        <p:tgtEl>
                                          <p:spTgt spid="147483"/>
                                        </p:tgtEl>
                                        <p:attrNameLst>
                                          <p:attrName>style.visibility</p:attrName>
                                        </p:attrNameLst>
                                      </p:cBhvr>
                                      <p:to>
                                        <p:strVal val="visible"/>
                                      </p:to>
                                    </p:set>
                                    <p:animEffect transition="in" filter="wipe(down)">
                                      <p:cBhvr>
                                        <p:cTn id="108" dur="290">
                                          <p:stCondLst>
                                            <p:cond delay="0"/>
                                          </p:stCondLst>
                                        </p:cTn>
                                        <p:tgtEl>
                                          <p:spTgt spid="147483"/>
                                        </p:tgtEl>
                                      </p:cBhvr>
                                    </p:animEffect>
                                    <p:anim calcmode="lin" valueType="num">
                                      <p:cBhvr>
                                        <p:cTn id="109" dur="911" tmFilter="0,0; 0.14,0.36; 0.43,0.73; 0.71,0.91; 1.0,1.0">
                                          <p:stCondLst>
                                            <p:cond delay="0"/>
                                          </p:stCondLst>
                                        </p:cTn>
                                        <p:tgtEl>
                                          <p:spTgt spid="147483"/>
                                        </p:tgtEl>
                                        <p:attrNameLst>
                                          <p:attrName>ppt_x</p:attrName>
                                        </p:attrNameLst>
                                      </p:cBhvr>
                                      <p:tavLst>
                                        <p:tav tm="0">
                                          <p:val>
                                            <p:strVal val="#ppt_x-0.25"/>
                                          </p:val>
                                        </p:tav>
                                        <p:tav tm="100000">
                                          <p:val>
                                            <p:strVal val="#ppt_x"/>
                                          </p:val>
                                        </p:tav>
                                      </p:tavLst>
                                    </p:anim>
                                    <p:anim calcmode="lin" valueType="num">
                                      <p:cBhvr>
                                        <p:cTn id="110" dur="332" tmFilter="0.0,0.0; 0.25,0.07; 0.50,0.2; 0.75,0.467; 1.0,1.0">
                                          <p:stCondLst>
                                            <p:cond delay="0"/>
                                          </p:stCondLst>
                                        </p:cTn>
                                        <p:tgtEl>
                                          <p:spTgt spid="147483"/>
                                        </p:tgtEl>
                                        <p:attrNameLst>
                                          <p:attrName>ppt_y</p:attrName>
                                        </p:attrNameLst>
                                      </p:cBhvr>
                                      <p:tavLst>
                                        <p:tav tm="0" fmla="#ppt_y-sin(pi*$)/3">
                                          <p:val>
                                            <p:fltVal val="0.5"/>
                                          </p:val>
                                        </p:tav>
                                        <p:tav tm="100000">
                                          <p:val>
                                            <p:fltVal val="1"/>
                                          </p:val>
                                        </p:tav>
                                      </p:tavLst>
                                    </p:anim>
                                    <p:anim calcmode="lin" valueType="num">
                                      <p:cBhvr>
                                        <p:cTn id="111" dur="332" tmFilter="0, 0; 0.125,0.2665; 0.25,0.4; 0.375,0.465; 0.5,0.5;  0.625,0.535; 0.75,0.6; 0.875,0.7335; 1,1">
                                          <p:stCondLst>
                                            <p:cond delay="332"/>
                                          </p:stCondLst>
                                        </p:cTn>
                                        <p:tgtEl>
                                          <p:spTgt spid="147483"/>
                                        </p:tgtEl>
                                        <p:attrNameLst>
                                          <p:attrName>ppt_y</p:attrName>
                                        </p:attrNameLst>
                                      </p:cBhvr>
                                      <p:tavLst>
                                        <p:tav tm="0" fmla="#ppt_y-sin(pi*$)/9">
                                          <p:val>
                                            <p:fltVal val="0"/>
                                          </p:val>
                                        </p:tav>
                                        <p:tav tm="100000">
                                          <p:val>
                                            <p:fltVal val="1"/>
                                          </p:val>
                                        </p:tav>
                                      </p:tavLst>
                                    </p:anim>
                                    <p:anim calcmode="lin" valueType="num">
                                      <p:cBhvr>
                                        <p:cTn id="112" dur="166" tmFilter="0, 0; 0.125,0.2665; 0.25,0.4; 0.375,0.465; 0.5,0.5;  0.625,0.535; 0.75,0.6; 0.875,0.7335; 1,1">
                                          <p:stCondLst>
                                            <p:cond delay="662"/>
                                          </p:stCondLst>
                                        </p:cTn>
                                        <p:tgtEl>
                                          <p:spTgt spid="147483"/>
                                        </p:tgtEl>
                                        <p:attrNameLst>
                                          <p:attrName>ppt_y</p:attrName>
                                        </p:attrNameLst>
                                      </p:cBhvr>
                                      <p:tavLst>
                                        <p:tav tm="0" fmla="#ppt_y-sin(pi*$)/27">
                                          <p:val>
                                            <p:fltVal val="0"/>
                                          </p:val>
                                        </p:tav>
                                        <p:tav tm="100000">
                                          <p:val>
                                            <p:fltVal val="1"/>
                                          </p:val>
                                        </p:tav>
                                      </p:tavLst>
                                    </p:anim>
                                    <p:anim calcmode="lin" valueType="num">
                                      <p:cBhvr>
                                        <p:cTn id="113" dur="82" tmFilter="0, 0; 0.125,0.2665; 0.25,0.4; 0.375,0.465; 0.5,0.5;  0.625,0.535; 0.75,0.6; 0.875,0.7335; 1,1">
                                          <p:stCondLst>
                                            <p:cond delay="828"/>
                                          </p:stCondLst>
                                        </p:cTn>
                                        <p:tgtEl>
                                          <p:spTgt spid="147483"/>
                                        </p:tgtEl>
                                        <p:attrNameLst>
                                          <p:attrName>ppt_y</p:attrName>
                                        </p:attrNameLst>
                                      </p:cBhvr>
                                      <p:tavLst>
                                        <p:tav tm="0" fmla="#ppt_y-sin(pi*$)/81">
                                          <p:val>
                                            <p:fltVal val="0"/>
                                          </p:val>
                                        </p:tav>
                                        <p:tav tm="100000">
                                          <p:val>
                                            <p:fltVal val="1"/>
                                          </p:val>
                                        </p:tav>
                                      </p:tavLst>
                                    </p:anim>
                                    <p:animScale>
                                      <p:cBhvr>
                                        <p:cTn id="114" dur="13">
                                          <p:stCondLst>
                                            <p:cond delay="325"/>
                                          </p:stCondLst>
                                        </p:cTn>
                                        <p:tgtEl>
                                          <p:spTgt spid="147483"/>
                                        </p:tgtEl>
                                      </p:cBhvr>
                                      <p:to x="100000" y="60000"/>
                                    </p:animScale>
                                    <p:animScale>
                                      <p:cBhvr>
                                        <p:cTn id="115" dur="83" decel="50000">
                                          <p:stCondLst>
                                            <p:cond delay="338"/>
                                          </p:stCondLst>
                                        </p:cTn>
                                        <p:tgtEl>
                                          <p:spTgt spid="147483"/>
                                        </p:tgtEl>
                                      </p:cBhvr>
                                      <p:to x="100000" y="100000"/>
                                    </p:animScale>
                                    <p:animScale>
                                      <p:cBhvr>
                                        <p:cTn id="116" dur="13">
                                          <p:stCondLst>
                                            <p:cond delay="656"/>
                                          </p:stCondLst>
                                        </p:cTn>
                                        <p:tgtEl>
                                          <p:spTgt spid="147483"/>
                                        </p:tgtEl>
                                      </p:cBhvr>
                                      <p:to x="100000" y="80000"/>
                                    </p:animScale>
                                    <p:animScale>
                                      <p:cBhvr>
                                        <p:cTn id="117" dur="83" decel="50000">
                                          <p:stCondLst>
                                            <p:cond delay="669"/>
                                          </p:stCondLst>
                                        </p:cTn>
                                        <p:tgtEl>
                                          <p:spTgt spid="147483"/>
                                        </p:tgtEl>
                                      </p:cBhvr>
                                      <p:to x="100000" y="100000"/>
                                    </p:animScale>
                                    <p:animScale>
                                      <p:cBhvr>
                                        <p:cTn id="118" dur="13">
                                          <p:stCondLst>
                                            <p:cond delay="821"/>
                                          </p:stCondLst>
                                        </p:cTn>
                                        <p:tgtEl>
                                          <p:spTgt spid="147483"/>
                                        </p:tgtEl>
                                      </p:cBhvr>
                                      <p:to x="100000" y="90000"/>
                                    </p:animScale>
                                    <p:animScale>
                                      <p:cBhvr>
                                        <p:cTn id="119" dur="83" decel="50000">
                                          <p:stCondLst>
                                            <p:cond delay="834"/>
                                          </p:stCondLst>
                                        </p:cTn>
                                        <p:tgtEl>
                                          <p:spTgt spid="147483"/>
                                        </p:tgtEl>
                                      </p:cBhvr>
                                      <p:to x="100000" y="100000"/>
                                    </p:animScale>
                                    <p:animScale>
                                      <p:cBhvr>
                                        <p:cTn id="120" dur="13">
                                          <p:stCondLst>
                                            <p:cond delay="904"/>
                                          </p:stCondLst>
                                        </p:cTn>
                                        <p:tgtEl>
                                          <p:spTgt spid="147483"/>
                                        </p:tgtEl>
                                      </p:cBhvr>
                                      <p:to x="100000" y="95000"/>
                                    </p:animScale>
                                    <p:animScale>
                                      <p:cBhvr>
                                        <p:cTn id="121" dur="83" decel="50000">
                                          <p:stCondLst>
                                            <p:cond delay="917"/>
                                          </p:stCondLst>
                                        </p:cTn>
                                        <p:tgtEl>
                                          <p:spTgt spid="147483"/>
                                        </p:tgtEl>
                                      </p:cBhvr>
                                      <p:to x="100000" y="100000"/>
                                    </p:animScale>
                                  </p:childTnLst>
                                </p:cTn>
                              </p:par>
                              <p:par>
                                <p:cTn id="122" presetID="26" presetClass="entr" presetSubtype="0" fill="hold" grpId="0" nodeType="withEffect">
                                  <p:stCondLst>
                                    <p:cond delay="0"/>
                                  </p:stCondLst>
                                  <p:childTnLst>
                                    <p:set>
                                      <p:cBhvr>
                                        <p:cTn id="123" dur="1" fill="hold">
                                          <p:stCondLst>
                                            <p:cond delay="0"/>
                                          </p:stCondLst>
                                        </p:cTn>
                                        <p:tgtEl>
                                          <p:spTgt spid="147498"/>
                                        </p:tgtEl>
                                        <p:attrNameLst>
                                          <p:attrName>style.visibility</p:attrName>
                                        </p:attrNameLst>
                                      </p:cBhvr>
                                      <p:to>
                                        <p:strVal val="visible"/>
                                      </p:to>
                                    </p:set>
                                    <p:animEffect transition="in" filter="wipe(down)">
                                      <p:cBhvr>
                                        <p:cTn id="124" dur="290">
                                          <p:stCondLst>
                                            <p:cond delay="0"/>
                                          </p:stCondLst>
                                        </p:cTn>
                                        <p:tgtEl>
                                          <p:spTgt spid="147498"/>
                                        </p:tgtEl>
                                      </p:cBhvr>
                                    </p:animEffect>
                                    <p:anim calcmode="lin" valueType="num">
                                      <p:cBhvr>
                                        <p:cTn id="125" dur="911" tmFilter="0,0; 0.14,0.36; 0.43,0.73; 0.71,0.91; 1.0,1.0">
                                          <p:stCondLst>
                                            <p:cond delay="0"/>
                                          </p:stCondLst>
                                        </p:cTn>
                                        <p:tgtEl>
                                          <p:spTgt spid="147498"/>
                                        </p:tgtEl>
                                        <p:attrNameLst>
                                          <p:attrName>ppt_x</p:attrName>
                                        </p:attrNameLst>
                                      </p:cBhvr>
                                      <p:tavLst>
                                        <p:tav tm="0">
                                          <p:val>
                                            <p:strVal val="#ppt_x-0.25"/>
                                          </p:val>
                                        </p:tav>
                                        <p:tav tm="100000">
                                          <p:val>
                                            <p:strVal val="#ppt_x"/>
                                          </p:val>
                                        </p:tav>
                                      </p:tavLst>
                                    </p:anim>
                                    <p:anim calcmode="lin" valueType="num">
                                      <p:cBhvr>
                                        <p:cTn id="126" dur="332" tmFilter="0.0,0.0; 0.25,0.07; 0.50,0.2; 0.75,0.467; 1.0,1.0">
                                          <p:stCondLst>
                                            <p:cond delay="0"/>
                                          </p:stCondLst>
                                        </p:cTn>
                                        <p:tgtEl>
                                          <p:spTgt spid="147498"/>
                                        </p:tgtEl>
                                        <p:attrNameLst>
                                          <p:attrName>ppt_y</p:attrName>
                                        </p:attrNameLst>
                                      </p:cBhvr>
                                      <p:tavLst>
                                        <p:tav tm="0" fmla="#ppt_y-sin(pi*$)/3">
                                          <p:val>
                                            <p:fltVal val="0.5"/>
                                          </p:val>
                                        </p:tav>
                                        <p:tav tm="100000">
                                          <p:val>
                                            <p:fltVal val="1"/>
                                          </p:val>
                                        </p:tav>
                                      </p:tavLst>
                                    </p:anim>
                                    <p:anim calcmode="lin" valueType="num">
                                      <p:cBhvr>
                                        <p:cTn id="127" dur="332" tmFilter="0, 0; 0.125,0.2665; 0.25,0.4; 0.375,0.465; 0.5,0.5;  0.625,0.535; 0.75,0.6; 0.875,0.7335; 1,1">
                                          <p:stCondLst>
                                            <p:cond delay="332"/>
                                          </p:stCondLst>
                                        </p:cTn>
                                        <p:tgtEl>
                                          <p:spTgt spid="147498"/>
                                        </p:tgtEl>
                                        <p:attrNameLst>
                                          <p:attrName>ppt_y</p:attrName>
                                        </p:attrNameLst>
                                      </p:cBhvr>
                                      <p:tavLst>
                                        <p:tav tm="0" fmla="#ppt_y-sin(pi*$)/9">
                                          <p:val>
                                            <p:fltVal val="0"/>
                                          </p:val>
                                        </p:tav>
                                        <p:tav tm="100000">
                                          <p:val>
                                            <p:fltVal val="1"/>
                                          </p:val>
                                        </p:tav>
                                      </p:tavLst>
                                    </p:anim>
                                    <p:anim calcmode="lin" valueType="num">
                                      <p:cBhvr>
                                        <p:cTn id="128" dur="166" tmFilter="0, 0; 0.125,0.2665; 0.25,0.4; 0.375,0.465; 0.5,0.5;  0.625,0.535; 0.75,0.6; 0.875,0.7335; 1,1">
                                          <p:stCondLst>
                                            <p:cond delay="662"/>
                                          </p:stCondLst>
                                        </p:cTn>
                                        <p:tgtEl>
                                          <p:spTgt spid="147498"/>
                                        </p:tgtEl>
                                        <p:attrNameLst>
                                          <p:attrName>ppt_y</p:attrName>
                                        </p:attrNameLst>
                                      </p:cBhvr>
                                      <p:tavLst>
                                        <p:tav tm="0" fmla="#ppt_y-sin(pi*$)/27">
                                          <p:val>
                                            <p:fltVal val="0"/>
                                          </p:val>
                                        </p:tav>
                                        <p:tav tm="100000">
                                          <p:val>
                                            <p:fltVal val="1"/>
                                          </p:val>
                                        </p:tav>
                                      </p:tavLst>
                                    </p:anim>
                                    <p:anim calcmode="lin" valueType="num">
                                      <p:cBhvr>
                                        <p:cTn id="129" dur="82" tmFilter="0, 0; 0.125,0.2665; 0.25,0.4; 0.375,0.465; 0.5,0.5;  0.625,0.535; 0.75,0.6; 0.875,0.7335; 1,1">
                                          <p:stCondLst>
                                            <p:cond delay="828"/>
                                          </p:stCondLst>
                                        </p:cTn>
                                        <p:tgtEl>
                                          <p:spTgt spid="147498"/>
                                        </p:tgtEl>
                                        <p:attrNameLst>
                                          <p:attrName>ppt_y</p:attrName>
                                        </p:attrNameLst>
                                      </p:cBhvr>
                                      <p:tavLst>
                                        <p:tav tm="0" fmla="#ppt_y-sin(pi*$)/81">
                                          <p:val>
                                            <p:fltVal val="0"/>
                                          </p:val>
                                        </p:tav>
                                        <p:tav tm="100000">
                                          <p:val>
                                            <p:fltVal val="1"/>
                                          </p:val>
                                        </p:tav>
                                      </p:tavLst>
                                    </p:anim>
                                    <p:animScale>
                                      <p:cBhvr>
                                        <p:cTn id="130" dur="13">
                                          <p:stCondLst>
                                            <p:cond delay="325"/>
                                          </p:stCondLst>
                                        </p:cTn>
                                        <p:tgtEl>
                                          <p:spTgt spid="147498"/>
                                        </p:tgtEl>
                                      </p:cBhvr>
                                      <p:to x="100000" y="60000"/>
                                    </p:animScale>
                                    <p:animScale>
                                      <p:cBhvr>
                                        <p:cTn id="131" dur="83" decel="50000">
                                          <p:stCondLst>
                                            <p:cond delay="338"/>
                                          </p:stCondLst>
                                        </p:cTn>
                                        <p:tgtEl>
                                          <p:spTgt spid="147498"/>
                                        </p:tgtEl>
                                      </p:cBhvr>
                                      <p:to x="100000" y="100000"/>
                                    </p:animScale>
                                    <p:animScale>
                                      <p:cBhvr>
                                        <p:cTn id="132" dur="13">
                                          <p:stCondLst>
                                            <p:cond delay="656"/>
                                          </p:stCondLst>
                                        </p:cTn>
                                        <p:tgtEl>
                                          <p:spTgt spid="147498"/>
                                        </p:tgtEl>
                                      </p:cBhvr>
                                      <p:to x="100000" y="80000"/>
                                    </p:animScale>
                                    <p:animScale>
                                      <p:cBhvr>
                                        <p:cTn id="133" dur="83" decel="50000">
                                          <p:stCondLst>
                                            <p:cond delay="669"/>
                                          </p:stCondLst>
                                        </p:cTn>
                                        <p:tgtEl>
                                          <p:spTgt spid="147498"/>
                                        </p:tgtEl>
                                      </p:cBhvr>
                                      <p:to x="100000" y="100000"/>
                                    </p:animScale>
                                    <p:animScale>
                                      <p:cBhvr>
                                        <p:cTn id="134" dur="13">
                                          <p:stCondLst>
                                            <p:cond delay="821"/>
                                          </p:stCondLst>
                                        </p:cTn>
                                        <p:tgtEl>
                                          <p:spTgt spid="147498"/>
                                        </p:tgtEl>
                                      </p:cBhvr>
                                      <p:to x="100000" y="90000"/>
                                    </p:animScale>
                                    <p:animScale>
                                      <p:cBhvr>
                                        <p:cTn id="135" dur="83" decel="50000">
                                          <p:stCondLst>
                                            <p:cond delay="834"/>
                                          </p:stCondLst>
                                        </p:cTn>
                                        <p:tgtEl>
                                          <p:spTgt spid="147498"/>
                                        </p:tgtEl>
                                      </p:cBhvr>
                                      <p:to x="100000" y="100000"/>
                                    </p:animScale>
                                    <p:animScale>
                                      <p:cBhvr>
                                        <p:cTn id="136" dur="13">
                                          <p:stCondLst>
                                            <p:cond delay="904"/>
                                          </p:stCondLst>
                                        </p:cTn>
                                        <p:tgtEl>
                                          <p:spTgt spid="147498"/>
                                        </p:tgtEl>
                                      </p:cBhvr>
                                      <p:to x="100000" y="95000"/>
                                    </p:animScale>
                                    <p:animScale>
                                      <p:cBhvr>
                                        <p:cTn id="137" dur="83" decel="50000">
                                          <p:stCondLst>
                                            <p:cond delay="917"/>
                                          </p:stCondLst>
                                        </p:cTn>
                                        <p:tgtEl>
                                          <p:spTgt spid="147498"/>
                                        </p:tgtEl>
                                      </p:cBhvr>
                                      <p:to x="100000" y="100000"/>
                                    </p:animScale>
                                  </p:childTnLst>
                                </p:cTn>
                              </p:par>
                              <p:par>
                                <p:cTn id="138" presetID="26" presetClass="entr" presetSubtype="0" fill="hold" grpId="0" nodeType="withEffect">
                                  <p:stCondLst>
                                    <p:cond delay="0"/>
                                  </p:stCondLst>
                                  <p:childTnLst>
                                    <p:set>
                                      <p:cBhvr>
                                        <p:cTn id="139" dur="1" fill="hold">
                                          <p:stCondLst>
                                            <p:cond delay="0"/>
                                          </p:stCondLst>
                                        </p:cTn>
                                        <p:tgtEl>
                                          <p:spTgt spid="147499"/>
                                        </p:tgtEl>
                                        <p:attrNameLst>
                                          <p:attrName>style.visibility</p:attrName>
                                        </p:attrNameLst>
                                      </p:cBhvr>
                                      <p:to>
                                        <p:strVal val="visible"/>
                                      </p:to>
                                    </p:set>
                                    <p:animEffect transition="in" filter="wipe(down)">
                                      <p:cBhvr>
                                        <p:cTn id="140" dur="290">
                                          <p:stCondLst>
                                            <p:cond delay="0"/>
                                          </p:stCondLst>
                                        </p:cTn>
                                        <p:tgtEl>
                                          <p:spTgt spid="147499"/>
                                        </p:tgtEl>
                                      </p:cBhvr>
                                    </p:animEffect>
                                    <p:anim calcmode="lin" valueType="num">
                                      <p:cBhvr>
                                        <p:cTn id="141" dur="911" tmFilter="0,0; 0.14,0.36; 0.43,0.73; 0.71,0.91; 1.0,1.0">
                                          <p:stCondLst>
                                            <p:cond delay="0"/>
                                          </p:stCondLst>
                                        </p:cTn>
                                        <p:tgtEl>
                                          <p:spTgt spid="147499"/>
                                        </p:tgtEl>
                                        <p:attrNameLst>
                                          <p:attrName>ppt_x</p:attrName>
                                        </p:attrNameLst>
                                      </p:cBhvr>
                                      <p:tavLst>
                                        <p:tav tm="0">
                                          <p:val>
                                            <p:strVal val="#ppt_x-0.25"/>
                                          </p:val>
                                        </p:tav>
                                        <p:tav tm="100000">
                                          <p:val>
                                            <p:strVal val="#ppt_x"/>
                                          </p:val>
                                        </p:tav>
                                      </p:tavLst>
                                    </p:anim>
                                    <p:anim calcmode="lin" valueType="num">
                                      <p:cBhvr>
                                        <p:cTn id="142" dur="332" tmFilter="0.0,0.0; 0.25,0.07; 0.50,0.2; 0.75,0.467; 1.0,1.0">
                                          <p:stCondLst>
                                            <p:cond delay="0"/>
                                          </p:stCondLst>
                                        </p:cTn>
                                        <p:tgtEl>
                                          <p:spTgt spid="147499"/>
                                        </p:tgtEl>
                                        <p:attrNameLst>
                                          <p:attrName>ppt_y</p:attrName>
                                        </p:attrNameLst>
                                      </p:cBhvr>
                                      <p:tavLst>
                                        <p:tav tm="0" fmla="#ppt_y-sin(pi*$)/3">
                                          <p:val>
                                            <p:fltVal val="0.5"/>
                                          </p:val>
                                        </p:tav>
                                        <p:tav tm="100000">
                                          <p:val>
                                            <p:fltVal val="1"/>
                                          </p:val>
                                        </p:tav>
                                      </p:tavLst>
                                    </p:anim>
                                    <p:anim calcmode="lin" valueType="num">
                                      <p:cBhvr>
                                        <p:cTn id="143" dur="332" tmFilter="0, 0; 0.125,0.2665; 0.25,0.4; 0.375,0.465; 0.5,0.5;  0.625,0.535; 0.75,0.6; 0.875,0.7335; 1,1">
                                          <p:stCondLst>
                                            <p:cond delay="332"/>
                                          </p:stCondLst>
                                        </p:cTn>
                                        <p:tgtEl>
                                          <p:spTgt spid="147499"/>
                                        </p:tgtEl>
                                        <p:attrNameLst>
                                          <p:attrName>ppt_y</p:attrName>
                                        </p:attrNameLst>
                                      </p:cBhvr>
                                      <p:tavLst>
                                        <p:tav tm="0" fmla="#ppt_y-sin(pi*$)/9">
                                          <p:val>
                                            <p:fltVal val="0"/>
                                          </p:val>
                                        </p:tav>
                                        <p:tav tm="100000">
                                          <p:val>
                                            <p:fltVal val="1"/>
                                          </p:val>
                                        </p:tav>
                                      </p:tavLst>
                                    </p:anim>
                                    <p:anim calcmode="lin" valueType="num">
                                      <p:cBhvr>
                                        <p:cTn id="144" dur="166" tmFilter="0, 0; 0.125,0.2665; 0.25,0.4; 0.375,0.465; 0.5,0.5;  0.625,0.535; 0.75,0.6; 0.875,0.7335; 1,1">
                                          <p:stCondLst>
                                            <p:cond delay="662"/>
                                          </p:stCondLst>
                                        </p:cTn>
                                        <p:tgtEl>
                                          <p:spTgt spid="147499"/>
                                        </p:tgtEl>
                                        <p:attrNameLst>
                                          <p:attrName>ppt_y</p:attrName>
                                        </p:attrNameLst>
                                      </p:cBhvr>
                                      <p:tavLst>
                                        <p:tav tm="0" fmla="#ppt_y-sin(pi*$)/27">
                                          <p:val>
                                            <p:fltVal val="0"/>
                                          </p:val>
                                        </p:tav>
                                        <p:tav tm="100000">
                                          <p:val>
                                            <p:fltVal val="1"/>
                                          </p:val>
                                        </p:tav>
                                      </p:tavLst>
                                    </p:anim>
                                    <p:anim calcmode="lin" valueType="num">
                                      <p:cBhvr>
                                        <p:cTn id="145" dur="82" tmFilter="0, 0; 0.125,0.2665; 0.25,0.4; 0.375,0.465; 0.5,0.5;  0.625,0.535; 0.75,0.6; 0.875,0.7335; 1,1">
                                          <p:stCondLst>
                                            <p:cond delay="828"/>
                                          </p:stCondLst>
                                        </p:cTn>
                                        <p:tgtEl>
                                          <p:spTgt spid="147499"/>
                                        </p:tgtEl>
                                        <p:attrNameLst>
                                          <p:attrName>ppt_y</p:attrName>
                                        </p:attrNameLst>
                                      </p:cBhvr>
                                      <p:tavLst>
                                        <p:tav tm="0" fmla="#ppt_y-sin(pi*$)/81">
                                          <p:val>
                                            <p:fltVal val="0"/>
                                          </p:val>
                                        </p:tav>
                                        <p:tav tm="100000">
                                          <p:val>
                                            <p:fltVal val="1"/>
                                          </p:val>
                                        </p:tav>
                                      </p:tavLst>
                                    </p:anim>
                                    <p:animScale>
                                      <p:cBhvr>
                                        <p:cTn id="146" dur="13">
                                          <p:stCondLst>
                                            <p:cond delay="325"/>
                                          </p:stCondLst>
                                        </p:cTn>
                                        <p:tgtEl>
                                          <p:spTgt spid="147499"/>
                                        </p:tgtEl>
                                      </p:cBhvr>
                                      <p:to x="100000" y="60000"/>
                                    </p:animScale>
                                    <p:animScale>
                                      <p:cBhvr>
                                        <p:cTn id="147" dur="83" decel="50000">
                                          <p:stCondLst>
                                            <p:cond delay="338"/>
                                          </p:stCondLst>
                                        </p:cTn>
                                        <p:tgtEl>
                                          <p:spTgt spid="147499"/>
                                        </p:tgtEl>
                                      </p:cBhvr>
                                      <p:to x="100000" y="100000"/>
                                    </p:animScale>
                                    <p:animScale>
                                      <p:cBhvr>
                                        <p:cTn id="148" dur="13">
                                          <p:stCondLst>
                                            <p:cond delay="656"/>
                                          </p:stCondLst>
                                        </p:cTn>
                                        <p:tgtEl>
                                          <p:spTgt spid="147499"/>
                                        </p:tgtEl>
                                      </p:cBhvr>
                                      <p:to x="100000" y="80000"/>
                                    </p:animScale>
                                    <p:animScale>
                                      <p:cBhvr>
                                        <p:cTn id="149" dur="83" decel="50000">
                                          <p:stCondLst>
                                            <p:cond delay="669"/>
                                          </p:stCondLst>
                                        </p:cTn>
                                        <p:tgtEl>
                                          <p:spTgt spid="147499"/>
                                        </p:tgtEl>
                                      </p:cBhvr>
                                      <p:to x="100000" y="100000"/>
                                    </p:animScale>
                                    <p:animScale>
                                      <p:cBhvr>
                                        <p:cTn id="150" dur="13">
                                          <p:stCondLst>
                                            <p:cond delay="821"/>
                                          </p:stCondLst>
                                        </p:cTn>
                                        <p:tgtEl>
                                          <p:spTgt spid="147499"/>
                                        </p:tgtEl>
                                      </p:cBhvr>
                                      <p:to x="100000" y="90000"/>
                                    </p:animScale>
                                    <p:animScale>
                                      <p:cBhvr>
                                        <p:cTn id="151" dur="83" decel="50000">
                                          <p:stCondLst>
                                            <p:cond delay="834"/>
                                          </p:stCondLst>
                                        </p:cTn>
                                        <p:tgtEl>
                                          <p:spTgt spid="147499"/>
                                        </p:tgtEl>
                                      </p:cBhvr>
                                      <p:to x="100000" y="100000"/>
                                    </p:animScale>
                                    <p:animScale>
                                      <p:cBhvr>
                                        <p:cTn id="152" dur="13">
                                          <p:stCondLst>
                                            <p:cond delay="904"/>
                                          </p:stCondLst>
                                        </p:cTn>
                                        <p:tgtEl>
                                          <p:spTgt spid="147499"/>
                                        </p:tgtEl>
                                      </p:cBhvr>
                                      <p:to x="100000" y="95000"/>
                                    </p:animScale>
                                    <p:animScale>
                                      <p:cBhvr>
                                        <p:cTn id="153" dur="83" decel="50000">
                                          <p:stCondLst>
                                            <p:cond delay="917"/>
                                          </p:stCondLst>
                                        </p:cTn>
                                        <p:tgtEl>
                                          <p:spTgt spid="147499"/>
                                        </p:tgtEl>
                                      </p:cBhvr>
                                      <p:to x="100000" y="100000"/>
                                    </p:animScale>
                                  </p:childTnLst>
                                </p:cTn>
                              </p:par>
                              <p:par>
                                <p:cTn id="154" presetID="26" presetClass="entr" presetSubtype="0" fill="hold" grpId="0" nodeType="withEffect">
                                  <p:stCondLst>
                                    <p:cond delay="0"/>
                                  </p:stCondLst>
                                  <p:childTnLst>
                                    <p:set>
                                      <p:cBhvr>
                                        <p:cTn id="155" dur="1" fill="hold">
                                          <p:stCondLst>
                                            <p:cond delay="0"/>
                                          </p:stCondLst>
                                        </p:cTn>
                                        <p:tgtEl>
                                          <p:spTgt spid="147487"/>
                                        </p:tgtEl>
                                        <p:attrNameLst>
                                          <p:attrName>style.visibility</p:attrName>
                                        </p:attrNameLst>
                                      </p:cBhvr>
                                      <p:to>
                                        <p:strVal val="visible"/>
                                      </p:to>
                                    </p:set>
                                    <p:animEffect transition="in" filter="wipe(down)">
                                      <p:cBhvr>
                                        <p:cTn id="156" dur="290">
                                          <p:stCondLst>
                                            <p:cond delay="0"/>
                                          </p:stCondLst>
                                        </p:cTn>
                                        <p:tgtEl>
                                          <p:spTgt spid="147487"/>
                                        </p:tgtEl>
                                      </p:cBhvr>
                                    </p:animEffect>
                                    <p:anim calcmode="lin" valueType="num">
                                      <p:cBhvr>
                                        <p:cTn id="157" dur="911" tmFilter="0,0; 0.14,0.36; 0.43,0.73; 0.71,0.91; 1.0,1.0">
                                          <p:stCondLst>
                                            <p:cond delay="0"/>
                                          </p:stCondLst>
                                        </p:cTn>
                                        <p:tgtEl>
                                          <p:spTgt spid="147487"/>
                                        </p:tgtEl>
                                        <p:attrNameLst>
                                          <p:attrName>ppt_x</p:attrName>
                                        </p:attrNameLst>
                                      </p:cBhvr>
                                      <p:tavLst>
                                        <p:tav tm="0">
                                          <p:val>
                                            <p:strVal val="#ppt_x-0.25"/>
                                          </p:val>
                                        </p:tav>
                                        <p:tav tm="100000">
                                          <p:val>
                                            <p:strVal val="#ppt_x"/>
                                          </p:val>
                                        </p:tav>
                                      </p:tavLst>
                                    </p:anim>
                                    <p:anim calcmode="lin" valueType="num">
                                      <p:cBhvr>
                                        <p:cTn id="158" dur="332" tmFilter="0.0,0.0; 0.25,0.07; 0.50,0.2; 0.75,0.467; 1.0,1.0">
                                          <p:stCondLst>
                                            <p:cond delay="0"/>
                                          </p:stCondLst>
                                        </p:cTn>
                                        <p:tgtEl>
                                          <p:spTgt spid="147487"/>
                                        </p:tgtEl>
                                        <p:attrNameLst>
                                          <p:attrName>ppt_y</p:attrName>
                                        </p:attrNameLst>
                                      </p:cBhvr>
                                      <p:tavLst>
                                        <p:tav tm="0" fmla="#ppt_y-sin(pi*$)/3">
                                          <p:val>
                                            <p:fltVal val="0.5"/>
                                          </p:val>
                                        </p:tav>
                                        <p:tav tm="100000">
                                          <p:val>
                                            <p:fltVal val="1"/>
                                          </p:val>
                                        </p:tav>
                                      </p:tavLst>
                                    </p:anim>
                                    <p:anim calcmode="lin" valueType="num">
                                      <p:cBhvr>
                                        <p:cTn id="159" dur="332" tmFilter="0, 0; 0.125,0.2665; 0.25,0.4; 0.375,0.465; 0.5,0.5;  0.625,0.535; 0.75,0.6; 0.875,0.7335; 1,1">
                                          <p:stCondLst>
                                            <p:cond delay="332"/>
                                          </p:stCondLst>
                                        </p:cTn>
                                        <p:tgtEl>
                                          <p:spTgt spid="147487"/>
                                        </p:tgtEl>
                                        <p:attrNameLst>
                                          <p:attrName>ppt_y</p:attrName>
                                        </p:attrNameLst>
                                      </p:cBhvr>
                                      <p:tavLst>
                                        <p:tav tm="0" fmla="#ppt_y-sin(pi*$)/9">
                                          <p:val>
                                            <p:fltVal val="0"/>
                                          </p:val>
                                        </p:tav>
                                        <p:tav tm="100000">
                                          <p:val>
                                            <p:fltVal val="1"/>
                                          </p:val>
                                        </p:tav>
                                      </p:tavLst>
                                    </p:anim>
                                    <p:anim calcmode="lin" valueType="num">
                                      <p:cBhvr>
                                        <p:cTn id="160" dur="166" tmFilter="0, 0; 0.125,0.2665; 0.25,0.4; 0.375,0.465; 0.5,0.5;  0.625,0.535; 0.75,0.6; 0.875,0.7335; 1,1">
                                          <p:stCondLst>
                                            <p:cond delay="662"/>
                                          </p:stCondLst>
                                        </p:cTn>
                                        <p:tgtEl>
                                          <p:spTgt spid="147487"/>
                                        </p:tgtEl>
                                        <p:attrNameLst>
                                          <p:attrName>ppt_y</p:attrName>
                                        </p:attrNameLst>
                                      </p:cBhvr>
                                      <p:tavLst>
                                        <p:tav tm="0" fmla="#ppt_y-sin(pi*$)/27">
                                          <p:val>
                                            <p:fltVal val="0"/>
                                          </p:val>
                                        </p:tav>
                                        <p:tav tm="100000">
                                          <p:val>
                                            <p:fltVal val="1"/>
                                          </p:val>
                                        </p:tav>
                                      </p:tavLst>
                                    </p:anim>
                                    <p:anim calcmode="lin" valueType="num">
                                      <p:cBhvr>
                                        <p:cTn id="161" dur="82" tmFilter="0, 0; 0.125,0.2665; 0.25,0.4; 0.375,0.465; 0.5,0.5;  0.625,0.535; 0.75,0.6; 0.875,0.7335; 1,1">
                                          <p:stCondLst>
                                            <p:cond delay="828"/>
                                          </p:stCondLst>
                                        </p:cTn>
                                        <p:tgtEl>
                                          <p:spTgt spid="147487"/>
                                        </p:tgtEl>
                                        <p:attrNameLst>
                                          <p:attrName>ppt_y</p:attrName>
                                        </p:attrNameLst>
                                      </p:cBhvr>
                                      <p:tavLst>
                                        <p:tav tm="0" fmla="#ppt_y-sin(pi*$)/81">
                                          <p:val>
                                            <p:fltVal val="0"/>
                                          </p:val>
                                        </p:tav>
                                        <p:tav tm="100000">
                                          <p:val>
                                            <p:fltVal val="1"/>
                                          </p:val>
                                        </p:tav>
                                      </p:tavLst>
                                    </p:anim>
                                    <p:animScale>
                                      <p:cBhvr>
                                        <p:cTn id="162" dur="13">
                                          <p:stCondLst>
                                            <p:cond delay="325"/>
                                          </p:stCondLst>
                                        </p:cTn>
                                        <p:tgtEl>
                                          <p:spTgt spid="147487"/>
                                        </p:tgtEl>
                                      </p:cBhvr>
                                      <p:to x="100000" y="60000"/>
                                    </p:animScale>
                                    <p:animScale>
                                      <p:cBhvr>
                                        <p:cTn id="163" dur="83" decel="50000">
                                          <p:stCondLst>
                                            <p:cond delay="338"/>
                                          </p:stCondLst>
                                        </p:cTn>
                                        <p:tgtEl>
                                          <p:spTgt spid="147487"/>
                                        </p:tgtEl>
                                      </p:cBhvr>
                                      <p:to x="100000" y="100000"/>
                                    </p:animScale>
                                    <p:animScale>
                                      <p:cBhvr>
                                        <p:cTn id="164" dur="13">
                                          <p:stCondLst>
                                            <p:cond delay="656"/>
                                          </p:stCondLst>
                                        </p:cTn>
                                        <p:tgtEl>
                                          <p:spTgt spid="147487"/>
                                        </p:tgtEl>
                                      </p:cBhvr>
                                      <p:to x="100000" y="80000"/>
                                    </p:animScale>
                                    <p:animScale>
                                      <p:cBhvr>
                                        <p:cTn id="165" dur="83" decel="50000">
                                          <p:stCondLst>
                                            <p:cond delay="669"/>
                                          </p:stCondLst>
                                        </p:cTn>
                                        <p:tgtEl>
                                          <p:spTgt spid="147487"/>
                                        </p:tgtEl>
                                      </p:cBhvr>
                                      <p:to x="100000" y="100000"/>
                                    </p:animScale>
                                    <p:animScale>
                                      <p:cBhvr>
                                        <p:cTn id="166" dur="13">
                                          <p:stCondLst>
                                            <p:cond delay="821"/>
                                          </p:stCondLst>
                                        </p:cTn>
                                        <p:tgtEl>
                                          <p:spTgt spid="147487"/>
                                        </p:tgtEl>
                                      </p:cBhvr>
                                      <p:to x="100000" y="90000"/>
                                    </p:animScale>
                                    <p:animScale>
                                      <p:cBhvr>
                                        <p:cTn id="167" dur="83" decel="50000">
                                          <p:stCondLst>
                                            <p:cond delay="834"/>
                                          </p:stCondLst>
                                        </p:cTn>
                                        <p:tgtEl>
                                          <p:spTgt spid="147487"/>
                                        </p:tgtEl>
                                      </p:cBhvr>
                                      <p:to x="100000" y="100000"/>
                                    </p:animScale>
                                    <p:animScale>
                                      <p:cBhvr>
                                        <p:cTn id="168" dur="13">
                                          <p:stCondLst>
                                            <p:cond delay="904"/>
                                          </p:stCondLst>
                                        </p:cTn>
                                        <p:tgtEl>
                                          <p:spTgt spid="147487"/>
                                        </p:tgtEl>
                                      </p:cBhvr>
                                      <p:to x="100000" y="95000"/>
                                    </p:animScale>
                                    <p:animScale>
                                      <p:cBhvr>
                                        <p:cTn id="169" dur="83" decel="50000">
                                          <p:stCondLst>
                                            <p:cond delay="917"/>
                                          </p:stCondLst>
                                        </p:cTn>
                                        <p:tgtEl>
                                          <p:spTgt spid="147487"/>
                                        </p:tgtEl>
                                      </p:cBhvr>
                                      <p:to x="100000" y="100000"/>
                                    </p:animScale>
                                  </p:childTnLst>
                                </p:cTn>
                              </p:par>
                            </p:childTnLst>
                          </p:cTn>
                        </p:par>
                        <p:par>
                          <p:cTn id="170" fill="hold" nodeType="afterGroup">
                            <p:stCondLst>
                              <p:cond delay="9500"/>
                            </p:stCondLst>
                            <p:childTnLst>
                              <p:par>
                                <p:cTn id="171" presetID="26" presetClass="entr" presetSubtype="0" fill="hold" grpId="0" nodeType="afterEffect">
                                  <p:stCondLst>
                                    <p:cond delay="500"/>
                                  </p:stCondLst>
                                  <p:childTnLst>
                                    <p:set>
                                      <p:cBhvr>
                                        <p:cTn id="172" dur="1" fill="hold">
                                          <p:stCondLst>
                                            <p:cond delay="0"/>
                                          </p:stCondLst>
                                        </p:cTn>
                                        <p:tgtEl>
                                          <p:spTgt spid="147507"/>
                                        </p:tgtEl>
                                        <p:attrNameLst>
                                          <p:attrName>style.visibility</p:attrName>
                                        </p:attrNameLst>
                                      </p:cBhvr>
                                      <p:to>
                                        <p:strVal val="visible"/>
                                      </p:to>
                                    </p:set>
                                    <p:animEffect transition="in" filter="wipe(down)">
                                      <p:cBhvr>
                                        <p:cTn id="173" dur="290">
                                          <p:stCondLst>
                                            <p:cond delay="0"/>
                                          </p:stCondLst>
                                        </p:cTn>
                                        <p:tgtEl>
                                          <p:spTgt spid="147507"/>
                                        </p:tgtEl>
                                      </p:cBhvr>
                                    </p:animEffect>
                                    <p:anim calcmode="lin" valueType="num">
                                      <p:cBhvr>
                                        <p:cTn id="174" dur="911" tmFilter="0,0; 0.14,0.36; 0.43,0.73; 0.71,0.91; 1.0,1.0">
                                          <p:stCondLst>
                                            <p:cond delay="0"/>
                                          </p:stCondLst>
                                        </p:cTn>
                                        <p:tgtEl>
                                          <p:spTgt spid="147507"/>
                                        </p:tgtEl>
                                        <p:attrNameLst>
                                          <p:attrName>ppt_x</p:attrName>
                                        </p:attrNameLst>
                                      </p:cBhvr>
                                      <p:tavLst>
                                        <p:tav tm="0">
                                          <p:val>
                                            <p:strVal val="#ppt_x-0.25"/>
                                          </p:val>
                                        </p:tav>
                                        <p:tav tm="100000">
                                          <p:val>
                                            <p:strVal val="#ppt_x"/>
                                          </p:val>
                                        </p:tav>
                                      </p:tavLst>
                                    </p:anim>
                                    <p:anim calcmode="lin" valueType="num">
                                      <p:cBhvr>
                                        <p:cTn id="175" dur="332" tmFilter="0.0,0.0; 0.25,0.07; 0.50,0.2; 0.75,0.467; 1.0,1.0">
                                          <p:stCondLst>
                                            <p:cond delay="0"/>
                                          </p:stCondLst>
                                        </p:cTn>
                                        <p:tgtEl>
                                          <p:spTgt spid="147507"/>
                                        </p:tgtEl>
                                        <p:attrNameLst>
                                          <p:attrName>ppt_y</p:attrName>
                                        </p:attrNameLst>
                                      </p:cBhvr>
                                      <p:tavLst>
                                        <p:tav tm="0" fmla="#ppt_y-sin(pi*$)/3">
                                          <p:val>
                                            <p:fltVal val="0.5"/>
                                          </p:val>
                                        </p:tav>
                                        <p:tav tm="100000">
                                          <p:val>
                                            <p:fltVal val="1"/>
                                          </p:val>
                                        </p:tav>
                                      </p:tavLst>
                                    </p:anim>
                                    <p:anim calcmode="lin" valueType="num">
                                      <p:cBhvr>
                                        <p:cTn id="176" dur="332" tmFilter="0, 0; 0.125,0.2665; 0.25,0.4; 0.375,0.465; 0.5,0.5;  0.625,0.535; 0.75,0.6; 0.875,0.7335; 1,1">
                                          <p:stCondLst>
                                            <p:cond delay="332"/>
                                          </p:stCondLst>
                                        </p:cTn>
                                        <p:tgtEl>
                                          <p:spTgt spid="147507"/>
                                        </p:tgtEl>
                                        <p:attrNameLst>
                                          <p:attrName>ppt_y</p:attrName>
                                        </p:attrNameLst>
                                      </p:cBhvr>
                                      <p:tavLst>
                                        <p:tav tm="0" fmla="#ppt_y-sin(pi*$)/9">
                                          <p:val>
                                            <p:fltVal val="0"/>
                                          </p:val>
                                        </p:tav>
                                        <p:tav tm="100000">
                                          <p:val>
                                            <p:fltVal val="1"/>
                                          </p:val>
                                        </p:tav>
                                      </p:tavLst>
                                    </p:anim>
                                    <p:anim calcmode="lin" valueType="num">
                                      <p:cBhvr>
                                        <p:cTn id="177" dur="166" tmFilter="0, 0; 0.125,0.2665; 0.25,0.4; 0.375,0.465; 0.5,0.5;  0.625,0.535; 0.75,0.6; 0.875,0.7335; 1,1">
                                          <p:stCondLst>
                                            <p:cond delay="662"/>
                                          </p:stCondLst>
                                        </p:cTn>
                                        <p:tgtEl>
                                          <p:spTgt spid="147507"/>
                                        </p:tgtEl>
                                        <p:attrNameLst>
                                          <p:attrName>ppt_y</p:attrName>
                                        </p:attrNameLst>
                                      </p:cBhvr>
                                      <p:tavLst>
                                        <p:tav tm="0" fmla="#ppt_y-sin(pi*$)/27">
                                          <p:val>
                                            <p:fltVal val="0"/>
                                          </p:val>
                                        </p:tav>
                                        <p:tav tm="100000">
                                          <p:val>
                                            <p:fltVal val="1"/>
                                          </p:val>
                                        </p:tav>
                                      </p:tavLst>
                                    </p:anim>
                                    <p:anim calcmode="lin" valueType="num">
                                      <p:cBhvr>
                                        <p:cTn id="178" dur="82" tmFilter="0, 0; 0.125,0.2665; 0.25,0.4; 0.375,0.465; 0.5,0.5;  0.625,0.535; 0.75,0.6; 0.875,0.7335; 1,1">
                                          <p:stCondLst>
                                            <p:cond delay="828"/>
                                          </p:stCondLst>
                                        </p:cTn>
                                        <p:tgtEl>
                                          <p:spTgt spid="147507"/>
                                        </p:tgtEl>
                                        <p:attrNameLst>
                                          <p:attrName>ppt_y</p:attrName>
                                        </p:attrNameLst>
                                      </p:cBhvr>
                                      <p:tavLst>
                                        <p:tav tm="0" fmla="#ppt_y-sin(pi*$)/81">
                                          <p:val>
                                            <p:fltVal val="0"/>
                                          </p:val>
                                        </p:tav>
                                        <p:tav tm="100000">
                                          <p:val>
                                            <p:fltVal val="1"/>
                                          </p:val>
                                        </p:tav>
                                      </p:tavLst>
                                    </p:anim>
                                    <p:animScale>
                                      <p:cBhvr>
                                        <p:cTn id="179" dur="13">
                                          <p:stCondLst>
                                            <p:cond delay="325"/>
                                          </p:stCondLst>
                                        </p:cTn>
                                        <p:tgtEl>
                                          <p:spTgt spid="147507"/>
                                        </p:tgtEl>
                                      </p:cBhvr>
                                      <p:to x="100000" y="60000"/>
                                    </p:animScale>
                                    <p:animScale>
                                      <p:cBhvr>
                                        <p:cTn id="180" dur="83" decel="50000">
                                          <p:stCondLst>
                                            <p:cond delay="338"/>
                                          </p:stCondLst>
                                        </p:cTn>
                                        <p:tgtEl>
                                          <p:spTgt spid="147507"/>
                                        </p:tgtEl>
                                      </p:cBhvr>
                                      <p:to x="100000" y="100000"/>
                                    </p:animScale>
                                    <p:animScale>
                                      <p:cBhvr>
                                        <p:cTn id="181" dur="13">
                                          <p:stCondLst>
                                            <p:cond delay="656"/>
                                          </p:stCondLst>
                                        </p:cTn>
                                        <p:tgtEl>
                                          <p:spTgt spid="147507"/>
                                        </p:tgtEl>
                                      </p:cBhvr>
                                      <p:to x="100000" y="80000"/>
                                    </p:animScale>
                                    <p:animScale>
                                      <p:cBhvr>
                                        <p:cTn id="182" dur="83" decel="50000">
                                          <p:stCondLst>
                                            <p:cond delay="669"/>
                                          </p:stCondLst>
                                        </p:cTn>
                                        <p:tgtEl>
                                          <p:spTgt spid="147507"/>
                                        </p:tgtEl>
                                      </p:cBhvr>
                                      <p:to x="100000" y="100000"/>
                                    </p:animScale>
                                    <p:animScale>
                                      <p:cBhvr>
                                        <p:cTn id="183" dur="13">
                                          <p:stCondLst>
                                            <p:cond delay="821"/>
                                          </p:stCondLst>
                                        </p:cTn>
                                        <p:tgtEl>
                                          <p:spTgt spid="147507"/>
                                        </p:tgtEl>
                                      </p:cBhvr>
                                      <p:to x="100000" y="90000"/>
                                    </p:animScale>
                                    <p:animScale>
                                      <p:cBhvr>
                                        <p:cTn id="184" dur="83" decel="50000">
                                          <p:stCondLst>
                                            <p:cond delay="834"/>
                                          </p:stCondLst>
                                        </p:cTn>
                                        <p:tgtEl>
                                          <p:spTgt spid="147507"/>
                                        </p:tgtEl>
                                      </p:cBhvr>
                                      <p:to x="100000" y="100000"/>
                                    </p:animScale>
                                    <p:animScale>
                                      <p:cBhvr>
                                        <p:cTn id="185" dur="13">
                                          <p:stCondLst>
                                            <p:cond delay="904"/>
                                          </p:stCondLst>
                                        </p:cTn>
                                        <p:tgtEl>
                                          <p:spTgt spid="147507"/>
                                        </p:tgtEl>
                                      </p:cBhvr>
                                      <p:to x="100000" y="95000"/>
                                    </p:animScale>
                                    <p:animScale>
                                      <p:cBhvr>
                                        <p:cTn id="186" dur="83" decel="50000">
                                          <p:stCondLst>
                                            <p:cond delay="917"/>
                                          </p:stCondLst>
                                        </p:cTn>
                                        <p:tgtEl>
                                          <p:spTgt spid="147507"/>
                                        </p:tgtEl>
                                      </p:cBhvr>
                                      <p:to x="100000" y="100000"/>
                                    </p:animScale>
                                  </p:childTnLst>
                                </p:cTn>
                              </p:par>
                              <p:par>
                                <p:cTn id="187" presetID="26" presetClass="entr" presetSubtype="0" fill="hold" grpId="0" nodeType="withEffect">
                                  <p:stCondLst>
                                    <p:cond delay="0"/>
                                  </p:stCondLst>
                                  <p:childTnLst>
                                    <p:set>
                                      <p:cBhvr>
                                        <p:cTn id="188" dur="1" fill="hold">
                                          <p:stCondLst>
                                            <p:cond delay="0"/>
                                          </p:stCondLst>
                                        </p:cTn>
                                        <p:tgtEl>
                                          <p:spTgt spid="147506"/>
                                        </p:tgtEl>
                                        <p:attrNameLst>
                                          <p:attrName>style.visibility</p:attrName>
                                        </p:attrNameLst>
                                      </p:cBhvr>
                                      <p:to>
                                        <p:strVal val="visible"/>
                                      </p:to>
                                    </p:set>
                                    <p:animEffect transition="in" filter="wipe(down)">
                                      <p:cBhvr>
                                        <p:cTn id="189" dur="290">
                                          <p:stCondLst>
                                            <p:cond delay="0"/>
                                          </p:stCondLst>
                                        </p:cTn>
                                        <p:tgtEl>
                                          <p:spTgt spid="147506"/>
                                        </p:tgtEl>
                                      </p:cBhvr>
                                    </p:animEffect>
                                    <p:anim calcmode="lin" valueType="num">
                                      <p:cBhvr>
                                        <p:cTn id="190" dur="911" tmFilter="0,0; 0.14,0.36; 0.43,0.73; 0.71,0.91; 1.0,1.0">
                                          <p:stCondLst>
                                            <p:cond delay="0"/>
                                          </p:stCondLst>
                                        </p:cTn>
                                        <p:tgtEl>
                                          <p:spTgt spid="147506"/>
                                        </p:tgtEl>
                                        <p:attrNameLst>
                                          <p:attrName>ppt_x</p:attrName>
                                        </p:attrNameLst>
                                      </p:cBhvr>
                                      <p:tavLst>
                                        <p:tav tm="0">
                                          <p:val>
                                            <p:strVal val="#ppt_x-0.25"/>
                                          </p:val>
                                        </p:tav>
                                        <p:tav tm="100000">
                                          <p:val>
                                            <p:strVal val="#ppt_x"/>
                                          </p:val>
                                        </p:tav>
                                      </p:tavLst>
                                    </p:anim>
                                    <p:anim calcmode="lin" valueType="num">
                                      <p:cBhvr>
                                        <p:cTn id="191" dur="332" tmFilter="0.0,0.0; 0.25,0.07; 0.50,0.2; 0.75,0.467; 1.0,1.0">
                                          <p:stCondLst>
                                            <p:cond delay="0"/>
                                          </p:stCondLst>
                                        </p:cTn>
                                        <p:tgtEl>
                                          <p:spTgt spid="147506"/>
                                        </p:tgtEl>
                                        <p:attrNameLst>
                                          <p:attrName>ppt_y</p:attrName>
                                        </p:attrNameLst>
                                      </p:cBhvr>
                                      <p:tavLst>
                                        <p:tav tm="0" fmla="#ppt_y-sin(pi*$)/3">
                                          <p:val>
                                            <p:fltVal val="0.5"/>
                                          </p:val>
                                        </p:tav>
                                        <p:tav tm="100000">
                                          <p:val>
                                            <p:fltVal val="1"/>
                                          </p:val>
                                        </p:tav>
                                      </p:tavLst>
                                    </p:anim>
                                    <p:anim calcmode="lin" valueType="num">
                                      <p:cBhvr>
                                        <p:cTn id="192" dur="332" tmFilter="0, 0; 0.125,0.2665; 0.25,0.4; 0.375,0.465; 0.5,0.5;  0.625,0.535; 0.75,0.6; 0.875,0.7335; 1,1">
                                          <p:stCondLst>
                                            <p:cond delay="332"/>
                                          </p:stCondLst>
                                        </p:cTn>
                                        <p:tgtEl>
                                          <p:spTgt spid="147506"/>
                                        </p:tgtEl>
                                        <p:attrNameLst>
                                          <p:attrName>ppt_y</p:attrName>
                                        </p:attrNameLst>
                                      </p:cBhvr>
                                      <p:tavLst>
                                        <p:tav tm="0" fmla="#ppt_y-sin(pi*$)/9">
                                          <p:val>
                                            <p:fltVal val="0"/>
                                          </p:val>
                                        </p:tav>
                                        <p:tav tm="100000">
                                          <p:val>
                                            <p:fltVal val="1"/>
                                          </p:val>
                                        </p:tav>
                                      </p:tavLst>
                                    </p:anim>
                                    <p:anim calcmode="lin" valueType="num">
                                      <p:cBhvr>
                                        <p:cTn id="193" dur="166" tmFilter="0, 0; 0.125,0.2665; 0.25,0.4; 0.375,0.465; 0.5,0.5;  0.625,0.535; 0.75,0.6; 0.875,0.7335; 1,1">
                                          <p:stCondLst>
                                            <p:cond delay="662"/>
                                          </p:stCondLst>
                                        </p:cTn>
                                        <p:tgtEl>
                                          <p:spTgt spid="147506"/>
                                        </p:tgtEl>
                                        <p:attrNameLst>
                                          <p:attrName>ppt_y</p:attrName>
                                        </p:attrNameLst>
                                      </p:cBhvr>
                                      <p:tavLst>
                                        <p:tav tm="0" fmla="#ppt_y-sin(pi*$)/27">
                                          <p:val>
                                            <p:fltVal val="0"/>
                                          </p:val>
                                        </p:tav>
                                        <p:tav tm="100000">
                                          <p:val>
                                            <p:fltVal val="1"/>
                                          </p:val>
                                        </p:tav>
                                      </p:tavLst>
                                    </p:anim>
                                    <p:anim calcmode="lin" valueType="num">
                                      <p:cBhvr>
                                        <p:cTn id="194" dur="82" tmFilter="0, 0; 0.125,0.2665; 0.25,0.4; 0.375,0.465; 0.5,0.5;  0.625,0.535; 0.75,0.6; 0.875,0.7335; 1,1">
                                          <p:stCondLst>
                                            <p:cond delay="828"/>
                                          </p:stCondLst>
                                        </p:cTn>
                                        <p:tgtEl>
                                          <p:spTgt spid="147506"/>
                                        </p:tgtEl>
                                        <p:attrNameLst>
                                          <p:attrName>ppt_y</p:attrName>
                                        </p:attrNameLst>
                                      </p:cBhvr>
                                      <p:tavLst>
                                        <p:tav tm="0" fmla="#ppt_y-sin(pi*$)/81">
                                          <p:val>
                                            <p:fltVal val="0"/>
                                          </p:val>
                                        </p:tav>
                                        <p:tav tm="100000">
                                          <p:val>
                                            <p:fltVal val="1"/>
                                          </p:val>
                                        </p:tav>
                                      </p:tavLst>
                                    </p:anim>
                                    <p:animScale>
                                      <p:cBhvr>
                                        <p:cTn id="195" dur="13">
                                          <p:stCondLst>
                                            <p:cond delay="325"/>
                                          </p:stCondLst>
                                        </p:cTn>
                                        <p:tgtEl>
                                          <p:spTgt spid="147506"/>
                                        </p:tgtEl>
                                      </p:cBhvr>
                                      <p:to x="100000" y="60000"/>
                                    </p:animScale>
                                    <p:animScale>
                                      <p:cBhvr>
                                        <p:cTn id="196" dur="83" decel="50000">
                                          <p:stCondLst>
                                            <p:cond delay="338"/>
                                          </p:stCondLst>
                                        </p:cTn>
                                        <p:tgtEl>
                                          <p:spTgt spid="147506"/>
                                        </p:tgtEl>
                                      </p:cBhvr>
                                      <p:to x="100000" y="100000"/>
                                    </p:animScale>
                                    <p:animScale>
                                      <p:cBhvr>
                                        <p:cTn id="197" dur="13">
                                          <p:stCondLst>
                                            <p:cond delay="656"/>
                                          </p:stCondLst>
                                        </p:cTn>
                                        <p:tgtEl>
                                          <p:spTgt spid="147506"/>
                                        </p:tgtEl>
                                      </p:cBhvr>
                                      <p:to x="100000" y="80000"/>
                                    </p:animScale>
                                    <p:animScale>
                                      <p:cBhvr>
                                        <p:cTn id="198" dur="83" decel="50000">
                                          <p:stCondLst>
                                            <p:cond delay="669"/>
                                          </p:stCondLst>
                                        </p:cTn>
                                        <p:tgtEl>
                                          <p:spTgt spid="147506"/>
                                        </p:tgtEl>
                                      </p:cBhvr>
                                      <p:to x="100000" y="100000"/>
                                    </p:animScale>
                                    <p:animScale>
                                      <p:cBhvr>
                                        <p:cTn id="199" dur="13">
                                          <p:stCondLst>
                                            <p:cond delay="821"/>
                                          </p:stCondLst>
                                        </p:cTn>
                                        <p:tgtEl>
                                          <p:spTgt spid="147506"/>
                                        </p:tgtEl>
                                      </p:cBhvr>
                                      <p:to x="100000" y="90000"/>
                                    </p:animScale>
                                    <p:animScale>
                                      <p:cBhvr>
                                        <p:cTn id="200" dur="83" decel="50000">
                                          <p:stCondLst>
                                            <p:cond delay="834"/>
                                          </p:stCondLst>
                                        </p:cTn>
                                        <p:tgtEl>
                                          <p:spTgt spid="147506"/>
                                        </p:tgtEl>
                                      </p:cBhvr>
                                      <p:to x="100000" y="100000"/>
                                    </p:animScale>
                                    <p:animScale>
                                      <p:cBhvr>
                                        <p:cTn id="201" dur="13">
                                          <p:stCondLst>
                                            <p:cond delay="904"/>
                                          </p:stCondLst>
                                        </p:cTn>
                                        <p:tgtEl>
                                          <p:spTgt spid="147506"/>
                                        </p:tgtEl>
                                      </p:cBhvr>
                                      <p:to x="100000" y="95000"/>
                                    </p:animScale>
                                    <p:animScale>
                                      <p:cBhvr>
                                        <p:cTn id="202" dur="83" decel="50000">
                                          <p:stCondLst>
                                            <p:cond delay="917"/>
                                          </p:stCondLst>
                                        </p:cTn>
                                        <p:tgtEl>
                                          <p:spTgt spid="147506"/>
                                        </p:tgtEl>
                                      </p:cBhvr>
                                      <p:to x="100000" y="100000"/>
                                    </p:animScale>
                                  </p:childTnLst>
                                </p:cTn>
                              </p:par>
                            </p:childTnLst>
                          </p:cTn>
                        </p:par>
                        <p:par>
                          <p:cTn id="203" fill="hold" nodeType="afterGroup">
                            <p:stCondLst>
                              <p:cond delay="11000"/>
                            </p:stCondLst>
                            <p:childTnLst>
                              <p:par>
                                <p:cTn id="204" presetID="26" presetClass="entr" presetSubtype="0" fill="hold" grpId="0" nodeType="afterEffect">
                                  <p:stCondLst>
                                    <p:cond delay="500"/>
                                  </p:stCondLst>
                                  <p:childTnLst>
                                    <p:set>
                                      <p:cBhvr>
                                        <p:cTn id="205" dur="1" fill="hold">
                                          <p:stCondLst>
                                            <p:cond delay="0"/>
                                          </p:stCondLst>
                                        </p:cTn>
                                        <p:tgtEl>
                                          <p:spTgt spid="147495"/>
                                        </p:tgtEl>
                                        <p:attrNameLst>
                                          <p:attrName>style.visibility</p:attrName>
                                        </p:attrNameLst>
                                      </p:cBhvr>
                                      <p:to>
                                        <p:strVal val="visible"/>
                                      </p:to>
                                    </p:set>
                                    <p:animEffect transition="in" filter="wipe(down)">
                                      <p:cBhvr>
                                        <p:cTn id="206" dur="290">
                                          <p:stCondLst>
                                            <p:cond delay="0"/>
                                          </p:stCondLst>
                                        </p:cTn>
                                        <p:tgtEl>
                                          <p:spTgt spid="147495"/>
                                        </p:tgtEl>
                                      </p:cBhvr>
                                    </p:animEffect>
                                    <p:anim calcmode="lin" valueType="num">
                                      <p:cBhvr>
                                        <p:cTn id="207" dur="911" tmFilter="0,0; 0.14,0.36; 0.43,0.73; 0.71,0.91; 1.0,1.0">
                                          <p:stCondLst>
                                            <p:cond delay="0"/>
                                          </p:stCondLst>
                                        </p:cTn>
                                        <p:tgtEl>
                                          <p:spTgt spid="147495"/>
                                        </p:tgtEl>
                                        <p:attrNameLst>
                                          <p:attrName>ppt_x</p:attrName>
                                        </p:attrNameLst>
                                      </p:cBhvr>
                                      <p:tavLst>
                                        <p:tav tm="0">
                                          <p:val>
                                            <p:strVal val="#ppt_x-0.25"/>
                                          </p:val>
                                        </p:tav>
                                        <p:tav tm="100000">
                                          <p:val>
                                            <p:strVal val="#ppt_x"/>
                                          </p:val>
                                        </p:tav>
                                      </p:tavLst>
                                    </p:anim>
                                    <p:anim calcmode="lin" valueType="num">
                                      <p:cBhvr>
                                        <p:cTn id="208" dur="332" tmFilter="0.0,0.0; 0.25,0.07; 0.50,0.2; 0.75,0.467; 1.0,1.0">
                                          <p:stCondLst>
                                            <p:cond delay="0"/>
                                          </p:stCondLst>
                                        </p:cTn>
                                        <p:tgtEl>
                                          <p:spTgt spid="147495"/>
                                        </p:tgtEl>
                                        <p:attrNameLst>
                                          <p:attrName>ppt_y</p:attrName>
                                        </p:attrNameLst>
                                      </p:cBhvr>
                                      <p:tavLst>
                                        <p:tav tm="0" fmla="#ppt_y-sin(pi*$)/3">
                                          <p:val>
                                            <p:fltVal val="0.5"/>
                                          </p:val>
                                        </p:tav>
                                        <p:tav tm="100000">
                                          <p:val>
                                            <p:fltVal val="1"/>
                                          </p:val>
                                        </p:tav>
                                      </p:tavLst>
                                    </p:anim>
                                    <p:anim calcmode="lin" valueType="num">
                                      <p:cBhvr>
                                        <p:cTn id="209" dur="332" tmFilter="0, 0; 0.125,0.2665; 0.25,0.4; 0.375,0.465; 0.5,0.5;  0.625,0.535; 0.75,0.6; 0.875,0.7335; 1,1">
                                          <p:stCondLst>
                                            <p:cond delay="332"/>
                                          </p:stCondLst>
                                        </p:cTn>
                                        <p:tgtEl>
                                          <p:spTgt spid="147495"/>
                                        </p:tgtEl>
                                        <p:attrNameLst>
                                          <p:attrName>ppt_y</p:attrName>
                                        </p:attrNameLst>
                                      </p:cBhvr>
                                      <p:tavLst>
                                        <p:tav tm="0" fmla="#ppt_y-sin(pi*$)/9">
                                          <p:val>
                                            <p:fltVal val="0"/>
                                          </p:val>
                                        </p:tav>
                                        <p:tav tm="100000">
                                          <p:val>
                                            <p:fltVal val="1"/>
                                          </p:val>
                                        </p:tav>
                                      </p:tavLst>
                                    </p:anim>
                                    <p:anim calcmode="lin" valueType="num">
                                      <p:cBhvr>
                                        <p:cTn id="210" dur="166" tmFilter="0, 0; 0.125,0.2665; 0.25,0.4; 0.375,0.465; 0.5,0.5;  0.625,0.535; 0.75,0.6; 0.875,0.7335; 1,1">
                                          <p:stCondLst>
                                            <p:cond delay="662"/>
                                          </p:stCondLst>
                                        </p:cTn>
                                        <p:tgtEl>
                                          <p:spTgt spid="147495"/>
                                        </p:tgtEl>
                                        <p:attrNameLst>
                                          <p:attrName>ppt_y</p:attrName>
                                        </p:attrNameLst>
                                      </p:cBhvr>
                                      <p:tavLst>
                                        <p:tav tm="0" fmla="#ppt_y-sin(pi*$)/27">
                                          <p:val>
                                            <p:fltVal val="0"/>
                                          </p:val>
                                        </p:tav>
                                        <p:tav tm="100000">
                                          <p:val>
                                            <p:fltVal val="1"/>
                                          </p:val>
                                        </p:tav>
                                      </p:tavLst>
                                    </p:anim>
                                    <p:anim calcmode="lin" valueType="num">
                                      <p:cBhvr>
                                        <p:cTn id="211" dur="82" tmFilter="0, 0; 0.125,0.2665; 0.25,0.4; 0.375,0.465; 0.5,0.5;  0.625,0.535; 0.75,0.6; 0.875,0.7335; 1,1">
                                          <p:stCondLst>
                                            <p:cond delay="828"/>
                                          </p:stCondLst>
                                        </p:cTn>
                                        <p:tgtEl>
                                          <p:spTgt spid="147495"/>
                                        </p:tgtEl>
                                        <p:attrNameLst>
                                          <p:attrName>ppt_y</p:attrName>
                                        </p:attrNameLst>
                                      </p:cBhvr>
                                      <p:tavLst>
                                        <p:tav tm="0" fmla="#ppt_y-sin(pi*$)/81">
                                          <p:val>
                                            <p:fltVal val="0"/>
                                          </p:val>
                                        </p:tav>
                                        <p:tav tm="100000">
                                          <p:val>
                                            <p:fltVal val="1"/>
                                          </p:val>
                                        </p:tav>
                                      </p:tavLst>
                                    </p:anim>
                                    <p:animScale>
                                      <p:cBhvr>
                                        <p:cTn id="212" dur="13">
                                          <p:stCondLst>
                                            <p:cond delay="325"/>
                                          </p:stCondLst>
                                        </p:cTn>
                                        <p:tgtEl>
                                          <p:spTgt spid="147495"/>
                                        </p:tgtEl>
                                      </p:cBhvr>
                                      <p:to x="100000" y="60000"/>
                                    </p:animScale>
                                    <p:animScale>
                                      <p:cBhvr>
                                        <p:cTn id="213" dur="83" decel="50000">
                                          <p:stCondLst>
                                            <p:cond delay="338"/>
                                          </p:stCondLst>
                                        </p:cTn>
                                        <p:tgtEl>
                                          <p:spTgt spid="147495"/>
                                        </p:tgtEl>
                                      </p:cBhvr>
                                      <p:to x="100000" y="100000"/>
                                    </p:animScale>
                                    <p:animScale>
                                      <p:cBhvr>
                                        <p:cTn id="214" dur="13">
                                          <p:stCondLst>
                                            <p:cond delay="656"/>
                                          </p:stCondLst>
                                        </p:cTn>
                                        <p:tgtEl>
                                          <p:spTgt spid="147495"/>
                                        </p:tgtEl>
                                      </p:cBhvr>
                                      <p:to x="100000" y="80000"/>
                                    </p:animScale>
                                    <p:animScale>
                                      <p:cBhvr>
                                        <p:cTn id="215" dur="83" decel="50000">
                                          <p:stCondLst>
                                            <p:cond delay="669"/>
                                          </p:stCondLst>
                                        </p:cTn>
                                        <p:tgtEl>
                                          <p:spTgt spid="147495"/>
                                        </p:tgtEl>
                                      </p:cBhvr>
                                      <p:to x="100000" y="100000"/>
                                    </p:animScale>
                                    <p:animScale>
                                      <p:cBhvr>
                                        <p:cTn id="216" dur="13">
                                          <p:stCondLst>
                                            <p:cond delay="821"/>
                                          </p:stCondLst>
                                        </p:cTn>
                                        <p:tgtEl>
                                          <p:spTgt spid="147495"/>
                                        </p:tgtEl>
                                      </p:cBhvr>
                                      <p:to x="100000" y="90000"/>
                                    </p:animScale>
                                    <p:animScale>
                                      <p:cBhvr>
                                        <p:cTn id="217" dur="83" decel="50000">
                                          <p:stCondLst>
                                            <p:cond delay="834"/>
                                          </p:stCondLst>
                                        </p:cTn>
                                        <p:tgtEl>
                                          <p:spTgt spid="147495"/>
                                        </p:tgtEl>
                                      </p:cBhvr>
                                      <p:to x="100000" y="100000"/>
                                    </p:animScale>
                                    <p:animScale>
                                      <p:cBhvr>
                                        <p:cTn id="218" dur="13">
                                          <p:stCondLst>
                                            <p:cond delay="904"/>
                                          </p:stCondLst>
                                        </p:cTn>
                                        <p:tgtEl>
                                          <p:spTgt spid="147495"/>
                                        </p:tgtEl>
                                      </p:cBhvr>
                                      <p:to x="100000" y="95000"/>
                                    </p:animScale>
                                    <p:animScale>
                                      <p:cBhvr>
                                        <p:cTn id="219" dur="83" decel="50000">
                                          <p:stCondLst>
                                            <p:cond delay="917"/>
                                          </p:stCondLst>
                                        </p:cTn>
                                        <p:tgtEl>
                                          <p:spTgt spid="147495"/>
                                        </p:tgtEl>
                                      </p:cBhvr>
                                      <p:to x="100000" y="100000"/>
                                    </p:animScale>
                                  </p:childTnLst>
                                </p:cTn>
                              </p:par>
                              <p:par>
                                <p:cTn id="220" presetID="26" presetClass="entr" presetSubtype="0" fill="hold" grpId="0" nodeType="withEffect">
                                  <p:stCondLst>
                                    <p:cond delay="0"/>
                                  </p:stCondLst>
                                  <p:childTnLst>
                                    <p:set>
                                      <p:cBhvr>
                                        <p:cTn id="221" dur="1" fill="hold">
                                          <p:stCondLst>
                                            <p:cond delay="0"/>
                                          </p:stCondLst>
                                        </p:cTn>
                                        <p:tgtEl>
                                          <p:spTgt spid="147486"/>
                                        </p:tgtEl>
                                        <p:attrNameLst>
                                          <p:attrName>style.visibility</p:attrName>
                                        </p:attrNameLst>
                                      </p:cBhvr>
                                      <p:to>
                                        <p:strVal val="visible"/>
                                      </p:to>
                                    </p:set>
                                    <p:animEffect transition="in" filter="wipe(down)">
                                      <p:cBhvr>
                                        <p:cTn id="222" dur="290">
                                          <p:stCondLst>
                                            <p:cond delay="0"/>
                                          </p:stCondLst>
                                        </p:cTn>
                                        <p:tgtEl>
                                          <p:spTgt spid="147486"/>
                                        </p:tgtEl>
                                      </p:cBhvr>
                                    </p:animEffect>
                                    <p:anim calcmode="lin" valueType="num">
                                      <p:cBhvr>
                                        <p:cTn id="223" dur="911" tmFilter="0,0; 0.14,0.36; 0.43,0.73; 0.71,0.91; 1.0,1.0">
                                          <p:stCondLst>
                                            <p:cond delay="0"/>
                                          </p:stCondLst>
                                        </p:cTn>
                                        <p:tgtEl>
                                          <p:spTgt spid="147486"/>
                                        </p:tgtEl>
                                        <p:attrNameLst>
                                          <p:attrName>ppt_x</p:attrName>
                                        </p:attrNameLst>
                                      </p:cBhvr>
                                      <p:tavLst>
                                        <p:tav tm="0">
                                          <p:val>
                                            <p:strVal val="#ppt_x-0.25"/>
                                          </p:val>
                                        </p:tav>
                                        <p:tav tm="100000">
                                          <p:val>
                                            <p:strVal val="#ppt_x"/>
                                          </p:val>
                                        </p:tav>
                                      </p:tavLst>
                                    </p:anim>
                                    <p:anim calcmode="lin" valueType="num">
                                      <p:cBhvr>
                                        <p:cTn id="224" dur="332" tmFilter="0.0,0.0; 0.25,0.07; 0.50,0.2; 0.75,0.467; 1.0,1.0">
                                          <p:stCondLst>
                                            <p:cond delay="0"/>
                                          </p:stCondLst>
                                        </p:cTn>
                                        <p:tgtEl>
                                          <p:spTgt spid="147486"/>
                                        </p:tgtEl>
                                        <p:attrNameLst>
                                          <p:attrName>ppt_y</p:attrName>
                                        </p:attrNameLst>
                                      </p:cBhvr>
                                      <p:tavLst>
                                        <p:tav tm="0" fmla="#ppt_y-sin(pi*$)/3">
                                          <p:val>
                                            <p:fltVal val="0.5"/>
                                          </p:val>
                                        </p:tav>
                                        <p:tav tm="100000">
                                          <p:val>
                                            <p:fltVal val="1"/>
                                          </p:val>
                                        </p:tav>
                                      </p:tavLst>
                                    </p:anim>
                                    <p:anim calcmode="lin" valueType="num">
                                      <p:cBhvr>
                                        <p:cTn id="225" dur="332" tmFilter="0, 0; 0.125,0.2665; 0.25,0.4; 0.375,0.465; 0.5,0.5;  0.625,0.535; 0.75,0.6; 0.875,0.7335; 1,1">
                                          <p:stCondLst>
                                            <p:cond delay="332"/>
                                          </p:stCondLst>
                                        </p:cTn>
                                        <p:tgtEl>
                                          <p:spTgt spid="147486"/>
                                        </p:tgtEl>
                                        <p:attrNameLst>
                                          <p:attrName>ppt_y</p:attrName>
                                        </p:attrNameLst>
                                      </p:cBhvr>
                                      <p:tavLst>
                                        <p:tav tm="0" fmla="#ppt_y-sin(pi*$)/9">
                                          <p:val>
                                            <p:fltVal val="0"/>
                                          </p:val>
                                        </p:tav>
                                        <p:tav tm="100000">
                                          <p:val>
                                            <p:fltVal val="1"/>
                                          </p:val>
                                        </p:tav>
                                      </p:tavLst>
                                    </p:anim>
                                    <p:anim calcmode="lin" valueType="num">
                                      <p:cBhvr>
                                        <p:cTn id="226" dur="166" tmFilter="0, 0; 0.125,0.2665; 0.25,0.4; 0.375,0.465; 0.5,0.5;  0.625,0.535; 0.75,0.6; 0.875,0.7335; 1,1">
                                          <p:stCondLst>
                                            <p:cond delay="662"/>
                                          </p:stCondLst>
                                        </p:cTn>
                                        <p:tgtEl>
                                          <p:spTgt spid="147486"/>
                                        </p:tgtEl>
                                        <p:attrNameLst>
                                          <p:attrName>ppt_y</p:attrName>
                                        </p:attrNameLst>
                                      </p:cBhvr>
                                      <p:tavLst>
                                        <p:tav tm="0" fmla="#ppt_y-sin(pi*$)/27">
                                          <p:val>
                                            <p:fltVal val="0"/>
                                          </p:val>
                                        </p:tav>
                                        <p:tav tm="100000">
                                          <p:val>
                                            <p:fltVal val="1"/>
                                          </p:val>
                                        </p:tav>
                                      </p:tavLst>
                                    </p:anim>
                                    <p:anim calcmode="lin" valueType="num">
                                      <p:cBhvr>
                                        <p:cTn id="227" dur="82" tmFilter="0, 0; 0.125,0.2665; 0.25,0.4; 0.375,0.465; 0.5,0.5;  0.625,0.535; 0.75,0.6; 0.875,0.7335; 1,1">
                                          <p:stCondLst>
                                            <p:cond delay="828"/>
                                          </p:stCondLst>
                                        </p:cTn>
                                        <p:tgtEl>
                                          <p:spTgt spid="147486"/>
                                        </p:tgtEl>
                                        <p:attrNameLst>
                                          <p:attrName>ppt_y</p:attrName>
                                        </p:attrNameLst>
                                      </p:cBhvr>
                                      <p:tavLst>
                                        <p:tav tm="0" fmla="#ppt_y-sin(pi*$)/81">
                                          <p:val>
                                            <p:fltVal val="0"/>
                                          </p:val>
                                        </p:tav>
                                        <p:tav tm="100000">
                                          <p:val>
                                            <p:fltVal val="1"/>
                                          </p:val>
                                        </p:tav>
                                      </p:tavLst>
                                    </p:anim>
                                    <p:animScale>
                                      <p:cBhvr>
                                        <p:cTn id="228" dur="13">
                                          <p:stCondLst>
                                            <p:cond delay="325"/>
                                          </p:stCondLst>
                                        </p:cTn>
                                        <p:tgtEl>
                                          <p:spTgt spid="147486"/>
                                        </p:tgtEl>
                                      </p:cBhvr>
                                      <p:to x="100000" y="60000"/>
                                    </p:animScale>
                                    <p:animScale>
                                      <p:cBhvr>
                                        <p:cTn id="229" dur="83" decel="50000">
                                          <p:stCondLst>
                                            <p:cond delay="338"/>
                                          </p:stCondLst>
                                        </p:cTn>
                                        <p:tgtEl>
                                          <p:spTgt spid="147486"/>
                                        </p:tgtEl>
                                      </p:cBhvr>
                                      <p:to x="100000" y="100000"/>
                                    </p:animScale>
                                    <p:animScale>
                                      <p:cBhvr>
                                        <p:cTn id="230" dur="13">
                                          <p:stCondLst>
                                            <p:cond delay="656"/>
                                          </p:stCondLst>
                                        </p:cTn>
                                        <p:tgtEl>
                                          <p:spTgt spid="147486"/>
                                        </p:tgtEl>
                                      </p:cBhvr>
                                      <p:to x="100000" y="80000"/>
                                    </p:animScale>
                                    <p:animScale>
                                      <p:cBhvr>
                                        <p:cTn id="231" dur="83" decel="50000">
                                          <p:stCondLst>
                                            <p:cond delay="669"/>
                                          </p:stCondLst>
                                        </p:cTn>
                                        <p:tgtEl>
                                          <p:spTgt spid="147486"/>
                                        </p:tgtEl>
                                      </p:cBhvr>
                                      <p:to x="100000" y="100000"/>
                                    </p:animScale>
                                    <p:animScale>
                                      <p:cBhvr>
                                        <p:cTn id="232" dur="13">
                                          <p:stCondLst>
                                            <p:cond delay="821"/>
                                          </p:stCondLst>
                                        </p:cTn>
                                        <p:tgtEl>
                                          <p:spTgt spid="147486"/>
                                        </p:tgtEl>
                                      </p:cBhvr>
                                      <p:to x="100000" y="90000"/>
                                    </p:animScale>
                                    <p:animScale>
                                      <p:cBhvr>
                                        <p:cTn id="233" dur="83" decel="50000">
                                          <p:stCondLst>
                                            <p:cond delay="834"/>
                                          </p:stCondLst>
                                        </p:cTn>
                                        <p:tgtEl>
                                          <p:spTgt spid="147486"/>
                                        </p:tgtEl>
                                      </p:cBhvr>
                                      <p:to x="100000" y="100000"/>
                                    </p:animScale>
                                    <p:animScale>
                                      <p:cBhvr>
                                        <p:cTn id="234" dur="13">
                                          <p:stCondLst>
                                            <p:cond delay="904"/>
                                          </p:stCondLst>
                                        </p:cTn>
                                        <p:tgtEl>
                                          <p:spTgt spid="147486"/>
                                        </p:tgtEl>
                                      </p:cBhvr>
                                      <p:to x="100000" y="95000"/>
                                    </p:animScale>
                                    <p:animScale>
                                      <p:cBhvr>
                                        <p:cTn id="235" dur="83" decel="50000">
                                          <p:stCondLst>
                                            <p:cond delay="917"/>
                                          </p:stCondLst>
                                        </p:cTn>
                                        <p:tgtEl>
                                          <p:spTgt spid="147486"/>
                                        </p:tgtEl>
                                      </p:cBhvr>
                                      <p:to x="100000" y="100000"/>
                                    </p:animScale>
                                  </p:childTnLst>
                                </p:cTn>
                              </p:par>
                            </p:childTnLst>
                          </p:cTn>
                        </p:par>
                        <p:par>
                          <p:cTn id="236" fill="hold" nodeType="afterGroup">
                            <p:stCondLst>
                              <p:cond delay="12500"/>
                            </p:stCondLst>
                            <p:childTnLst>
                              <p:par>
                                <p:cTn id="237" presetID="26" presetClass="entr" presetSubtype="0" fill="hold" grpId="0" nodeType="afterEffect">
                                  <p:stCondLst>
                                    <p:cond delay="500"/>
                                  </p:stCondLst>
                                  <p:childTnLst>
                                    <p:set>
                                      <p:cBhvr>
                                        <p:cTn id="238" dur="1" fill="hold">
                                          <p:stCondLst>
                                            <p:cond delay="0"/>
                                          </p:stCondLst>
                                        </p:cTn>
                                        <p:tgtEl>
                                          <p:spTgt spid="147500"/>
                                        </p:tgtEl>
                                        <p:attrNameLst>
                                          <p:attrName>style.visibility</p:attrName>
                                        </p:attrNameLst>
                                      </p:cBhvr>
                                      <p:to>
                                        <p:strVal val="visible"/>
                                      </p:to>
                                    </p:set>
                                    <p:animEffect transition="in" filter="wipe(down)">
                                      <p:cBhvr>
                                        <p:cTn id="239" dur="290">
                                          <p:stCondLst>
                                            <p:cond delay="0"/>
                                          </p:stCondLst>
                                        </p:cTn>
                                        <p:tgtEl>
                                          <p:spTgt spid="147500"/>
                                        </p:tgtEl>
                                      </p:cBhvr>
                                    </p:animEffect>
                                    <p:anim calcmode="lin" valueType="num">
                                      <p:cBhvr>
                                        <p:cTn id="240" dur="911" tmFilter="0,0; 0.14,0.36; 0.43,0.73; 0.71,0.91; 1.0,1.0">
                                          <p:stCondLst>
                                            <p:cond delay="0"/>
                                          </p:stCondLst>
                                        </p:cTn>
                                        <p:tgtEl>
                                          <p:spTgt spid="147500"/>
                                        </p:tgtEl>
                                        <p:attrNameLst>
                                          <p:attrName>ppt_x</p:attrName>
                                        </p:attrNameLst>
                                      </p:cBhvr>
                                      <p:tavLst>
                                        <p:tav tm="0">
                                          <p:val>
                                            <p:strVal val="#ppt_x-0.25"/>
                                          </p:val>
                                        </p:tav>
                                        <p:tav tm="100000">
                                          <p:val>
                                            <p:strVal val="#ppt_x"/>
                                          </p:val>
                                        </p:tav>
                                      </p:tavLst>
                                    </p:anim>
                                    <p:anim calcmode="lin" valueType="num">
                                      <p:cBhvr>
                                        <p:cTn id="241" dur="332" tmFilter="0.0,0.0; 0.25,0.07; 0.50,0.2; 0.75,0.467; 1.0,1.0">
                                          <p:stCondLst>
                                            <p:cond delay="0"/>
                                          </p:stCondLst>
                                        </p:cTn>
                                        <p:tgtEl>
                                          <p:spTgt spid="147500"/>
                                        </p:tgtEl>
                                        <p:attrNameLst>
                                          <p:attrName>ppt_y</p:attrName>
                                        </p:attrNameLst>
                                      </p:cBhvr>
                                      <p:tavLst>
                                        <p:tav tm="0" fmla="#ppt_y-sin(pi*$)/3">
                                          <p:val>
                                            <p:fltVal val="0.5"/>
                                          </p:val>
                                        </p:tav>
                                        <p:tav tm="100000">
                                          <p:val>
                                            <p:fltVal val="1"/>
                                          </p:val>
                                        </p:tav>
                                      </p:tavLst>
                                    </p:anim>
                                    <p:anim calcmode="lin" valueType="num">
                                      <p:cBhvr>
                                        <p:cTn id="242" dur="332" tmFilter="0, 0; 0.125,0.2665; 0.25,0.4; 0.375,0.465; 0.5,0.5;  0.625,0.535; 0.75,0.6; 0.875,0.7335; 1,1">
                                          <p:stCondLst>
                                            <p:cond delay="332"/>
                                          </p:stCondLst>
                                        </p:cTn>
                                        <p:tgtEl>
                                          <p:spTgt spid="147500"/>
                                        </p:tgtEl>
                                        <p:attrNameLst>
                                          <p:attrName>ppt_y</p:attrName>
                                        </p:attrNameLst>
                                      </p:cBhvr>
                                      <p:tavLst>
                                        <p:tav tm="0" fmla="#ppt_y-sin(pi*$)/9">
                                          <p:val>
                                            <p:fltVal val="0"/>
                                          </p:val>
                                        </p:tav>
                                        <p:tav tm="100000">
                                          <p:val>
                                            <p:fltVal val="1"/>
                                          </p:val>
                                        </p:tav>
                                      </p:tavLst>
                                    </p:anim>
                                    <p:anim calcmode="lin" valueType="num">
                                      <p:cBhvr>
                                        <p:cTn id="243" dur="166" tmFilter="0, 0; 0.125,0.2665; 0.25,0.4; 0.375,0.465; 0.5,0.5;  0.625,0.535; 0.75,0.6; 0.875,0.7335; 1,1">
                                          <p:stCondLst>
                                            <p:cond delay="662"/>
                                          </p:stCondLst>
                                        </p:cTn>
                                        <p:tgtEl>
                                          <p:spTgt spid="147500"/>
                                        </p:tgtEl>
                                        <p:attrNameLst>
                                          <p:attrName>ppt_y</p:attrName>
                                        </p:attrNameLst>
                                      </p:cBhvr>
                                      <p:tavLst>
                                        <p:tav tm="0" fmla="#ppt_y-sin(pi*$)/27">
                                          <p:val>
                                            <p:fltVal val="0"/>
                                          </p:val>
                                        </p:tav>
                                        <p:tav tm="100000">
                                          <p:val>
                                            <p:fltVal val="1"/>
                                          </p:val>
                                        </p:tav>
                                      </p:tavLst>
                                    </p:anim>
                                    <p:anim calcmode="lin" valueType="num">
                                      <p:cBhvr>
                                        <p:cTn id="244" dur="82" tmFilter="0, 0; 0.125,0.2665; 0.25,0.4; 0.375,0.465; 0.5,0.5;  0.625,0.535; 0.75,0.6; 0.875,0.7335; 1,1">
                                          <p:stCondLst>
                                            <p:cond delay="828"/>
                                          </p:stCondLst>
                                        </p:cTn>
                                        <p:tgtEl>
                                          <p:spTgt spid="147500"/>
                                        </p:tgtEl>
                                        <p:attrNameLst>
                                          <p:attrName>ppt_y</p:attrName>
                                        </p:attrNameLst>
                                      </p:cBhvr>
                                      <p:tavLst>
                                        <p:tav tm="0" fmla="#ppt_y-sin(pi*$)/81">
                                          <p:val>
                                            <p:fltVal val="0"/>
                                          </p:val>
                                        </p:tav>
                                        <p:tav tm="100000">
                                          <p:val>
                                            <p:fltVal val="1"/>
                                          </p:val>
                                        </p:tav>
                                      </p:tavLst>
                                    </p:anim>
                                    <p:animScale>
                                      <p:cBhvr>
                                        <p:cTn id="245" dur="13">
                                          <p:stCondLst>
                                            <p:cond delay="325"/>
                                          </p:stCondLst>
                                        </p:cTn>
                                        <p:tgtEl>
                                          <p:spTgt spid="147500"/>
                                        </p:tgtEl>
                                      </p:cBhvr>
                                      <p:to x="100000" y="60000"/>
                                    </p:animScale>
                                    <p:animScale>
                                      <p:cBhvr>
                                        <p:cTn id="246" dur="83" decel="50000">
                                          <p:stCondLst>
                                            <p:cond delay="338"/>
                                          </p:stCondLst>
                                        </p:cTn>
                                        <p:tgtEl>
                                          <p:spTgt spid="147500"/>
                                        </p:tgtEl>
                                      </p:cBhvr>
                                      <p:to x="100000" y="100000"/>
                                    </p:animScale>
                                    <p:animScale>
                                      <p:cBhvr>
                                        <p:cTn id="247" dur="13">
                                          <p:stCondLst>
                                            <p:cond delay="656"/>
                                          </p:stCondLst>
                                        </p:cTn>
                                        <p:tgtEl>
                                          <p:spTgt spid="147500"/>
                                        </p:tgtEl>
                                      </p:cBhvr>
                                      <p:to x="100000" y="80000"/>
                                    </p:animScale>
                                    <p:animScale>
                                      <p:cBhvr>
                                        <p:cTn id="248" dur="83" decel="50000">
                                          <p:stCondLst>
                                            <p:cond delay="669"/>
                                          </p:stCondLst>
                                        </p:cTn>
                                        <p:tgtEl>
                                          <p:spTgt spid="147500"/>
                                        </p:tgtEl>
                                      </p:cBhvr>
                                      <p:to x="100000" y="100000"/>
                                    </p:animScale>
                                    <p:animScale>
                                      <p:cBhvr>
                                        <p:cTn id="249" dur="13">
                                          <p:stCondLst>
                                            <p:cond delay="821"/>
                                          </p:stCondLst>
                                        </p:cTn>
                                        <p:tgtEl>
                                          <p:spTgt spid="147500"/>
                                        </p:tgtEl>
                                      </p:cBhvr>
                                      <p:to x="100000" y="90000"/>
                                    </p:animScale>
                                    <p:animScale>
                                      <p:cBhvr>
                                        <p:cTn id="250" dur="83" decel="50000">
                                          <p:stCondLst>
                                            <p:cond delay="834"/>
                                          </p:stCondLst>
                                        </p:cTn>
                                        <p:tgtEl>
                                          <p:spTgt spid="147500"/>
                                        </p:tgtEl>
                                      </p:cBhvr>
                                      <p:to x="100000" y="100000"/>
                                    </p:animScale>
                                    <p:animScale>
                                      <p:cBhvr>
                                        <p:cTn id="251" dur="13">
                                          <p:stCondLst>
                                            <p:cond delay="904"/>
                                          </p:stCondLst>
                                        </p:cTn>
                                        <p:tgtEl>
                                          <p:spTgt spid="147500"/>
                                        </p:tgtEl>
                                      </p:cBhvr>
                                      <p:to x="100000" y="95000"/>
                                    </p:animScale>
                                    <p:animScale>
                                      <p:cBhvr>
                                        <p:cTn id="252" dur="83" decel="50000">
                                          <p:stCondLst>
                                            <p:cond delay="917"/>
                                          </p:stCondLst>
                                        </p:cTn>
                                        <p:tgtEl>
                                          <p:spTgt spid="147500"/>
                                        </p:tgtEl>
                                      </p:cBhvr>
                                      <p:to x="100000" y="100000"/>
                                    </p:animScale>
                                  </p:childTnLst>
                                </p:cTn>
                              </p:par>
                              <p:par>
                                <p:cTn id="253" presetID="26" presetClass="entr" presetSubtype="0" fill="hold" grpId="0" nodeType="withEffect">
                                  <p:stCondLst>
                                    <p:cond delay="0"/>
                                  </p:stCondLst>
                                  <p:childTnLst>
                                    <p:set>
                                      <p:cBhvr>
                                        <p:cTn id="254" dur="1" fill="hold">
                                          <p:stCondLst>
                                            <p:cond delay="0"/>
                                          </p:stCondLst>
                                        </p:cTn>
                                        <p:tgtEl>
                                          <p:spTgt spid="147484"/>
                                        </p:tgtEl>
                                        <p:attrNameLst>
                                          <p:attrName>style.visibility</p:attrName>
                                        </p:attrNameLst>
                                      </p:cBhvr>
                                      <p:to>
                                        <p:strVal val="visible"/>
                                      </p:to>
                                    </p:set>
                                    <p:animEffect transition="in" filter="wipe(down)">
                                      <p:cBhvr>
                                        <p:cTn id="255" dur="290">
                                          <p:stCondLst>
                                            <p:cond delay="0"/>
                                          </p:stCondLst>
                                        </p:cTn>
                                        <p:tgtEl>
                                          <p:spTgt spid="147484"/>
                                        </p:tgtEl>
                                      </p:cBhvr>
                                    </p:animEffect>
                                    <p:anim calcmode="lin" valueType="num">
                                      <p:cBhvr>
                                        <p:cTn id="256" dur="911" tmFilter="0,0; 0.14,0.36; 0.43,0.73; 0.71,0.91; 1.0,1.0">
                                          <p:stCondLst>
                                            <p:cond delay="0"/>
                                          </p:stCondLst>
                                        </p:cTn>
                                        <p:tgtEl>
                                          <p:spTgt spid="147484"/>
                                        </p:tgtEl>
                                        <p:attrNameLst>
                                          <p:attrName>ppt_x</p:attrName>
                                        </p:attrNameLst>
                                      </p:cBhvr>
                                      <p:tavLst>
                                        <p:tav tm="0">
                                          <p:val>
                                            <p:strVal val="#ppt_x-0.25"/>
                                          </p:val>
                                        </p:tav>
                                        <p:tav tm="100000">
                                          <p:val>
                                            <p:strVal val="#ppt_x"/>
                                          </p:val>
                                        </p:tav>
                                      </p:tavLst>
                                    </p:anim>
                                    <p:anim calcmode="lin" valueType="num">
                                      <p:cBhvr>
                                        <p:cTn id="257" dur="332" tmFilter="0.0,0.0; 0.25,0.07; 0.50,0.2; 0.75,0.467; 1.0,1.0">
                                          <p:stCondLst>
                                            <p:cond delay="0"/>
                                          </p:stCondLst>
                                        </p:cTn>
                                        <p:tgtEl>
                                          <p:spTgt spid="147484"/>
                                        </p:tgtEl>
                                        <p:attrNameLst>
                                          <p:attrName>ppt_y</p:attrName>
                                        </p:attrNameLst>
                                      </p:cBhvr>
                                      <p:tavLst>
                                        <p:tav tm="0" fmla="#ppt_y-sin(pi*$)/3">
                                          <p:val>
                                            <p:fltVal val="0.5"/>
                                          </p:val>
                                        </p:tav>
                                        <p:tav tm="100000">
                                          <p:val>
                                            <p:fltVal val="1"/>
                                          </p:val>
                                        </p:tav>
                                      </p:tavLst>
                                    </p:anim>
                                    <p:anim calcmode="lin" valueType="num">
                                      <p:cBhvr>
                                        <p:cTn id="258" dur="332" tmFilter="0, 0; 0.125,0.2665; 0.25,0.4; 0.375,0.465; 0.5,0.5;  0.625,0.535; 0.75,0.6; 0.875,0.7335; 1,1">
                                          <p:stCondLst>
                                            <p:cond delay="332"/>
                                          </p:stCondLst>
                                        </p:cTn>
                                        <p:tgtEl>
                                          <p:spTgt spid="147484"/>
                                        </p:tgtEl>
                                        <p:attrNameLst>
                                          <p:attrName>ppt_y</p:attrName>
                                        </p:attrNameLst>
                                      </p:cBhvr>
                                      <p:tavLst>
                                        <p:tav tm="0" fmla="#ppt_y-sin(pi*$)/9">
                                          <p:val>
                                            <p:fltVal val="0"/>
                                          </p:val>
                                        </p:tav>
                                        <p:tav tm="100000">
                                          <p:val>
                                            <p:fltVal val="1"/>
                                          </p:val>
                                        </p:tav>
                                      </p:tavLst>
                                    </p:anim>
                                    <p:anim calcmode="lin" valueType="num">
                                      <p:cBhvr>
                                        <p:cTn id="259" dur="166" tmFilter="0, 0; 0.125,0.2665; 0.25,0.4; 0.375,0.465; 0.5,0.5;  0.625,0.535; 0.75,0.6; 0.875,0.7335; 1,1">
                                          <p:stCondLst>
                                            <p:cond delay="662"/>
                                          </p:stCondLst>
                                        </p:cTn>
                                        <p:tgtEl>
                                          <p:spTgt spid="147484"/>
                                        </p:tgtEl>
                                        <p:attrNameLst>
                                          <p:attrName>ppt_y</p:attrName>
                                        </p:attrNameLst>
                                      </p:cBhvr>
                                      <p:tavLst>
                                        <p:tav tm="0" fmla="#ppt_y-sin(pi*$)/27">
                                          <p:val>
                                            <p:fltVal val="0"/>
                                          </p:val>
                                        </p:tav>
                                        <p:tav tm="100000">
                                          <p:val>
                                            <p:fltVal val="1"/>
                                          </p:val>
                                        </p:tav>
                                      </p:tavLst>
                                    </p:anim>
                                    <p:anim calcmode="lin" valueType="num">
                                      <p:cBhvr>
                                        <p:cTn id="260" dur="82" tmFilter="0, 0; 0.125,0.2665; 0.25,0.4; 0.375,0.465; 0.5,0.5;  0.625,0.535; 0.75,0.6; 0.875,0.7335; 1,1">
                                          <p:stCondLst>
                                            <p:cond delay="828"/>
                                          </p:stCondLst>
                                        </p:cTn>
                                        <p:tgtEl>
                                          <p:spTgt spid="147484"/>
                                        </p:tgtEl>
                                        <p:attrNameLst>
                                          <p:attrName>ppt_y</p:attrName>
                                        </p:attrNameLst>
                                      </p:cBhvr>
                                      <p:tavLst>
                                        <p:tav tm="0" fmla="#ppt_y-sin(pi*$)/81">
                                          <p:val>
                                            <p:fltVal val="0"/>
                                          </p:val>
                                        </p:tav>
                                        <p:tav tm="100000">
                                          <p:val>
                                            <p:fltVal val="1"/>
                                          </p:val>
                                        </p:tav>
                                      </p:tavLst>
                                    </p:anim>
                                    <p:animScale>
                                      <p:cBhvr>
                                        <p:cTn id="261" dur="13">
                                          <p:stCondLst>
                                            <p:cond delay="325"/>
                                          </p:stCondLst>
                                        </p:cTn>
                                        <p:tgtEl>
                                          <p:spTgt spid="147484"/>
                                        </p:tgtEl>
                                      </p:cBhvr>
                                      <p:to x="100000" y="60000"/>
                                    </p:animScale>
                                    <p:animScale>
                                      <p:cBhvr>
                                        <p:cTn id="262" dur="83" decel="50000">
                                          <p:stCondLst>
                                            <p:cond delay="338"/>
                                          </p:stCondLst>
                                        </p:cTn>
                                        <p:tgtEl>
                                          <p:spTgt spid="147484"/>
                                        </p:tgtEl>
                                      </p:cBhvr>
                                      <p:to x="100000" y="100000"/>
                                    </p:animScale>
                                    <p:animScale>
                                      <p:cBhvr>
                                        <p:cTn id="263" dur="13">
                                          <p:stCondLst>
                                            <p:cond delay="656"/>
                                          </p:stCondLst>
                                        </p:cTn>
                                        <p:tgtEl>
                                          <p:spTgt spid="147484"/>
                                        </p:tgtEl>
                                      </p:cBhvr>
                                      <p:to x="100000" y="80000"/>
                                    </p:animScale>
                                    <p:animScale>
                                      <p:cBhvr>
                                        <p:cTn id="264" dur="83" decel="50000">
                                          <p:stCondLst>
                                            <p:cond delay="669"/>
                                          </p:stCondLst>
                                        </p:cTn>
                                        <p:tgtEl>
                                          <p:spTgt spid="147484"/>
                                        </p:tgtEl>
                                      </p:cBhvr>
                                      <p:to x="100000" y="100000"/>
                                    </p:animScale>
                                    <p:animScale>
                                      <p:cBhvr>
                                        <p:cTn id="265" dur="13">
                                          <p:stCondLst>
                                            <p:cond delay="821"/>
                                          </p:stCondLst>
                                        </p:cTn>
                                        <p:tgtEl>
                                          <p:spTgt spid="147484"/>
                                        </p:tgtEl>
                                      </p:cBhvr>
                                      <p:to x="100000" y="90000"/>
                                    </p:animScale>
                                    <p:animScale>
                                      <p:cBhvr>
                                        <p:cTn id="266" dur="83" decel="50000">
                                          <p:stCondLst>
                                            <p:cond delay="834"/>
                                          </p:stCondLst>
                                        </p:cTn>
                                        <p:tgtEl>
                                          <p:spTgt spid="147484"/>
                                        </p:tgtEl>
                                      </p:cBhvr>
                                      <p:to x="100000" y="100000"/>
                                    </p:animScale>
                                    <p:animScale>
                                      <p:cBhvr>
                                        <p:cTn id="267" dur="13">
                                          <p:stCondLst>
                                            <p:cond delay="904"/>
                                          </p:stCondLst>
                                        </p:cTn>
                                        <p:tgtEl>
                                          <p:spTgt spid="147484"/>
                                        </p:tgtEl>
                                      </p:cBhvr>
                                      <p:to x="100000" y="95000"/>
                                    </p:animScale>
                                    <p:animScale>
                                      <p:cBhvr>
                                        <p:cTn id="268" dur="83" decel="50000">
                                          <p:stCondLst>
                                            <p:cond delay="917"/>
                                          </p:stCondLst>
                                        </p:cTn>
                                        <p:tgtEl>
                                          <p:spTgt spid="14748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83" grpId="0"/>
      <p:bldP spid="147484" grpId="0"/>
      <p:bldP spid="147486" grpId="0"/>
      <p:bldP spid="147487" grpId="0"/>
      <p:bldP spid="147495" grpId="0"/>
      <p:bldP spid="147498" grpId="0"/>
      <p:bldP spid="147499" grpId="0"/>
      <p:bldP spid="147500" grpId="0"/>
      <p:bldP spid="147502" grpId="0"/>
      <p:bldP spid="147503" grpId="0"/>
      <p:bldP spid="147504" grpId="0"/>
      <p:bldP spid="147505" grpId="0"/>
      <p:bldP spid="147506" grpId="0"/>
      <p:bldP spid="147507" grpId="0"/>
      <p:bldP spid="147508" grpId="0"/>
      <p:bldP spid="147509" grpId="0"/>
      <p:bldP spid="147510" grpId="0" animBg="1"/>
      <p:bldP spid="147511" grpId="0" animBg="1"/>
      <p:bldP spid="147512" grpId="0" animBg="1"/>
      <p:bldP spid="147513" grpId="0" animBg="1"/>
      <p:bldP spid="1475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FF0000"/>
                </a:solidFill>
              </a:rPr>
              <a:t>1. INTRODUCTION</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a:bodyPr>
          <a:lstStyle/>
          <a:p>
            <a:pPr marL="0" indent="0">
              <a:buNone/>
            </a:pPr>
            <a:r>
              <a:rPr lang="fr-FR" dirty="0"/>
              <a:t>Dans la nature, plusieurs espèces sont caractérisées par leur comportement social :</a:t>
            </a:r>
          </a:p>
          <a:p>
            <a:r>
              <a:rPr lang="fr-FR" dirty="0"/>
              <a:t>Les bancs de poissons, </a:t>
            </a:r>
          </a:p>
          <a:p>
            <a:r>
              <a:rPr lang="fr-FR" dirty="0"/>
              <a:t>les nuées d’oiseaux, </a:t>
            </a:r>
          </a:p>
          <a:p>
            <a:r>
              <a:rPr lang="fr-FR" dirty="0"/>
              <a:t>les troupeaux d’animaux terrestres, </a:t>
            </a:r>
          </a:p>
          <a:p>
            <a:r>
              <a:rPr lang="fr-FR" dirty="0"/>
              <a:t>….</a:t>
            </a:r>
          </a:p>
          <a:p>
            <a:pPr marL="0" indent="0">
              <a:buNone/>
            </a:pPr>
            <a:r>
              <a:rPr lang="fr-FR" dirty="0"/>
              <a:t>C’est le résultat du besoin biologique qui leur pousse à vivre en groupe. </a:t>
            </a:r>
            <a:r>
              <a:rPr lang="fr-FR" dirty="0">
                <a:solidFill>
                  <a:srgbClr val="FF0000"/>
                </a:solidFill>
              </a:rPr>
              <a:t>-----</a:t>
            </a:r>
            <a:r>
              <a:rPr lang="fr-FR" dirty="0">
                <a:solidFill>
                  <a:srgbClr val="FF0000"/>
                </a:solidFill>
                <a:sym typeface="Symbol" panose="05050102010706020507" pitchFamily="18" charset="2"/>
              </a:rPr>
              <a:t> en essaims (</a:t>
            </a:r>
            <a:r>
              <a:rPr lang="fr-FR" dirty="0" err="1">
                <a:solidFill>
                  <a:srgbClr val="FF0000"/>
                </a:solidFill>
                <a:sym typeface="Symbol" panose="05050102010706020507" pitchFamily="18" charset="2"/>
              </a:rPr>
              <a:t>swarms</a:t>
            </a:r>
            <a:r>
              <a:rPr lang="fr-FR" dirty="0">
                <a:solidFill>
                  <a:srgbClr val="FF0000"/>
                </a:solidFill>
                <a:sym typeface="Symbol" panose="05050102010706020507" pitchFamily="18" charset="2"/>
              </a:rPr>
              <a:t>)</a:t>
            </a:r>
            <a:endParaRPr lang="fr-FR" dirty="0">
              <a:solidFill>
                <a:srgbClr val="FF0000"/>
              </a:solidFill>
            </a:endParaRP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a:t>
            </a:fld>
            <a:endParaRPr lang="fr-FR"/>
          </a:p>
        </p:txBody>
      </p:sp>
    </p:spTree>
    <p:extLst>
      <p:ext uri="{BB962C8B-B14F-4D97-AF65-F5344CB8AC3E}">
        <p14:creationId xmlns:p14="http://schemas.microsoft.com/office/powerpoint/2010/main" val="177468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589423E6-DF61-4A2C-BCD7-653770EC2FC9}" type="slidenum">
              <a:rPr lang="en-GB"/>
              <a:pPr/>
              <a:t>30</a:t>
            </a:fld>
            <a:endParaRPr lang="en-GB"/>
          </a:p>
        </p:txBody>
      </p:sp>
      <p:sp>
        <p:nvSpPr>
          <p:cNvPr id="279595"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79596" name="Rectangle 44"/>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1084263" indent="-3730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6- Select the best bee from each location (higher fitness) to form the new bees population.</a:t>
            </a:r>
          </a:p>
          <a:p>
            <a:pPr lvl="1">
              <a:spcBef>
                <a:spcPts val="1200"/>
              </a:spcBef>
              <a:spcAft>
                <a:spcPts val="300"/>
              </a:spcAft>
              <a:buFontTx/>
              <a:buBlip>
                <a:blip r:embed="rId2"/>
              </a:buBlip>
            </a:pPr>
            <a:r>
              <a:rPr lang="en-US" sz="2600" b="0">
                <a:latin typeface="Arial" panose="020B0604020202020204" pitchFamily="34" charset="0"/>
              </a:rPr>
              <a:t>Choosing the best bee from every </a:t>
            </a:r>
            <a:r>
              <a:rPr lang="en-US" sz="2600">
                <a:latin typeface="Arial" panose="020B0604020202020204" pitchFamily="34" charset="0"/>
              </a:rPr>
              <a:t>m</a:t>
            </a:r>
            <a:r>
              <a:rPr lang="en-US" sz="2600" b="0">
                <a:latin typeface="Arial" panose="020B0604020202020204" pitchFamily="34" charset="0"/>
              </a:rPr>
              <a:t> site as follow:</a:t>
            </a:r>
          </a:p>
        </p:txBody>
      </p:sp>
    </p:spTree>
    <p:extLst>
      <p:ext uri="{BB962C8B-B14F-4D97-AF65-F5344CB8AC3E}">
        <p14:creationId xmlns:p14="http://schemas.microsoft.com/office/powerpoint/2010/main" val="137711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space réservé du numéro de diapositive 3"/>
          <p:cNvSpPr>
            <a:spLocks noGrp="1"/>
          </p:cNvSpPr>
          <p:nvPr>
            <p:ph type="sldNum" sz="quarter" idx="12"/>
          </p:nvPr>
        </p:nvSpPr>
        <p:spPr/>
        <p:txBody>
          <a:bodyPr/>
          <a:lstStyle/>
          <a:p>
            <a:fld id="{8E24E99C-BBE6-4F69-88EF-E4D46D674725}" type="slidenum">
              <a:rPr lang="en-GB"/>
              <a:pPr/>
              <a:t>31</a:t>
            </a:fld>
            <a:endParaRPr lang="en-GB"/>
          </a:p>
        </p:txBody>
      </p:sp>
      <p:sp>
        <p:nvSpPr>
          <p:cNvPr id="148483" name="Oval 3"/>
          <p:cNvSpPr>
            <a:spLocks noChangeArrowheads="1"/>
          </p:cNvSpPr>
          <p:nvPr/>
        </p:nvSpPr>
        <p:spPr bwMode="auto">
          <a:xfrm>
            <a:off x="4203700" y="2660650"/>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2" name="Oval 2"/>
          <p:cNvSpPr>
            <a:spLocks noChangeArrowheads="1"/>
          </p:cNvSpPr>
          <p:nvPr/>
        </p:nvSpPr>
        <p:spPr bwMode="auto">
          <a:xfrm>
            <a:off x="5915025" y="37560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4" name="Oval 4"/>
          <p:cNvSpPr>
            <a:spLocks noChangeArrowheads="1"/>
          </p:cNvSpPr>
          <p:nvPr/>
        </p:nvSpPr>
        <p:spPr bwMode="auto">
          <a:xfrm>
            <a:off x="3362325" y="364966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5" name="Oval 5"/>
          <p:cNvSpPr>
            <a:spLocks noChangeArrowheads="1"/>
          </p:cNvSpPr>
          <p:nvPr/>
        </p:nvSpPr>
        <p:spPr bwMode="auto">
          <a:xfrm>
            <a:off x="3170238" y="3006725"/>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sp>
        <p:nvSpPr>
          <p:cNvPr id="148486" name="Oval 6"/>
          <p:cNvSpPr>
            <a:spLocks noChangeArrowheads="1"/>
          </p:cNvSpPr>
          <p:nvPr/>
        </p:nvSpPr>
        <p:spPr bwMode="auto">
          <a:xfrm>
            <a:off x="4960938" y="3141663"/>
            <a:ext cx="644525" cy="644525"/>
          </a:xfrm>
          <a:prstGeom prst="ellipse">
            <a:avLst/>
          </a:prstGeom>
          <a:noFill/>
          <a:ln w="9525"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lIns="0" tIns="0" rIns="0" bIns="0"/>
          <a:lstStyle/>
          <a:p>
            <a:pPr algn="ctr"/>
            <a:endParaRPr lang="en-US" sz="2000">
              <a:latin typeface="Times New Roman" panose="02020603050405020304" pitchFamily="18" charset="0"/>
            </a:endParaRPr>
          </a:p>
          <a:p>
            <a:endParaRPr lang="en-US"/>
          </a:p>
        </p:txBody>
      </p:sp>
      <p:grpSp>
        <p:nvGrpSpPr>
          <p:cNvPr id="148487" name="Group 7"/>
          <p:cNvGrpSpPr>
            <a:grpSpLocks/>
          </p:cNvGrpSpPr>
          <p:nvPr/>
        </p:nvGrpSpPr>
        <p:grpSpPr bwMode="auto">
          <a:xfrm>
            <a:off x="323850" y="1360488"/>
            <a:ext cx="8447088" cy="3868737"/>
            <a:chOff x="1375" y="527"/>
            <a:chExt cx="2838" cy="1299"/>
          </a:xfrm>
        </p:grpSpPr>
        <p:sp>
          <p:nvSpPr>
            <p:cNvPr id="148488"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8489" name="Group 9"/>
            <p:cNvGrpSpPr>
              <a:grpSpLocks/>
            </p:cNvGrpSpPr>
            <p:nvPr/>
          </p:nvGrpSpPr>
          <p:grpSpPr bwMode="auto">
            <a:xfrm>
              <a:off x="1375" y="527"/>
              <a:ext cx="2820" cy="1296"/>
              <a:chOff x="1375" y="527"/>
              <a:chExt cx="2820" cy="1296"/>
            </a:xfrm>
          </p:grpSpPr>
          <p:grpSp>
            <p:nvGrpSpPr>
              <p:cNvPr id="148490" name="Group 10"/>
              <p:cNvGrpSpPr>
                <a:grpSpLocks/>
              </p:cNvGrpSpPr>
              <p:nvPr/>
            </p:nvGrpSpPr>
            <p:grpSpPr bwMode="auto">
              <a:xfrm>
                <a:off x="1459" y="527"/>
                <a:ext cx="2736" cy="1296"/>
                <a:chOff x="1881" y="1260"/>
                <a:chExt cx="6840" cy="3240"/>
              </a:xfrm>
            </p:grpSpPr>
            <p:grpSp>
              <p:nvGrpSpPr>
                <p:cNvPr id="148491" name="Group 11"/>
                <p:cNvGrpSpPr>
                  <a:grpSpLocks/>
                </p:cNvGrpSpPr>
                <p:nvPr/>
              </p:nvGrpSpPr>
              <p:grpSpPr bwMode="auto">
                <a:xfrm>
                  <a:off x="1881" y="1260"/>
                  <a:ext cx="6840" cy="3240"/>
                  <a:chOff x="1980" y="1260"/>
                  <a:chExt cx="6840" cy="3240"/>
                </a:xfrm>
              </p:grpSpPr>
              <p:sp>
                <p:nvSpPr>
                  <p:cNvPr id="148492"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8493"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8494"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8495"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8496" name="Oval 16"/>
          <p:cNvSpPr>
            <a:spLocks noChangeArrowheads="1"/>
          </p:cNvSpPr>
          <p:nvPr/>
        </p:nvSpPr>
        <p:spPr bwMode="auto">
          <a:xfrm>
            <a:off x="3295650" y="3063875"/>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72000" tIns="0" rIns="0" bIns="0"/>
          <a:lstStyle/>
          <a:p>
            <a:pPr algn="ctr"/>
            <a:r>
              <a:rPr lang="en-US" sz="2800">
                <a:solidFill>
                  <a:srgbClr val="3366CC"/>
                </a:solidFill>
                <a:latin typeface="Times New Roman" panose="02020603050405020304" pitchFamily="18" charset="0"/>
              </a:rPr>
              <a:t>▪</a:t>
            </a:r>
          </a:p>
          <a:p>
            <a:endParaRPr lang="en-US" sz="2800"/>
          </a:p>
        </p:txBody>
      </p:sp>
      <p:sp>
        <p:nvSpPr>
          <p:cNvPr id="148497" name="Oval 17"/>
          <p:cNvSpPr>
            <a:spLocks noChangeArrowheads="1"/>
          </p:cNvSpPr>
          <p:nvPr/>
        </p:nvSpPr>
        <p:spPr bwMode="auto">
          <a:xfrm>
            <a:off x="3502025" y="3711575"/>
            <a:ext cx="342900"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0" bIns="0"/>
          <a:lstStyle/>
          <a:p>
            <a:pPr algn="ctr"/>
            <a:r>
              <a:rPr lang="en-US" sz="2800">
                <a:latin typeface="Times New Roman" panose="02020603050405020304" pitchFamily="18" charset="0"/>
              </a:rPr>
              <a:t>▫</a:t>
            </a:r>
            <a:endParaRPr lang="en-US" sz="2800"/>
          </a:p>
        </p:txBody>
      </p:sp>
      <p:sp>
        <p:nvSpPr>
          <p:cNvPr id="148498" name="Oval 18"/>
          <p:cNvSpPr>
            <a:spLocks noChangeArrowheads="1"/>
          </p:cNvSpPr>
          <p:nvPr/>
        </p:nvSpPr>
        <p:spPr bwMode="auto">
          <a:xfrm>
            <a:off x="4365625" y="270033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90000" tIns="0" rIns="108000" bIns="0"/>
          <a:lstStyle/>
          <a:p>
            <a:pPr algn="ctr"/>
            <a:r>
              <a:rPr lang="en-US" sz="2800">
                <a:solidFill>
                  <a:srgbClr val="3366CC"/>
                </a:solidFill>
                <a:latin typeface="Times New Roman" panose="02020603050405020304" pitchFamily="18" charset="0"/>
              </a:rPr>
              <a:t>▪</a:t>
            </a:r>
          </a:p>
          <a:p>
            <a:endParaRPr lang="en-US"/>
          </a:p>
        </p:txBody>
      </p:sp>
      <p:sp>
        <p:nvSpPr>
          <p:cNvPr id="148499" name="Oval 19"/>
          <p:cNvSpPr>
            <a:spLocks noChangeArrowheads="1"/>
          </p:cNvSpPr>
          <p:nvPr/>
        </p:nvSpPr>
        <p:spPr bwMode="auto">
          <a:xfrm>
            <a:off x="5165725" y="3189288"/>
            <a:ext cx="342900" cy="3429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round/>
                <a:headEnd/>
                <a:tailEnd/>
              </a14:hiddenLine>
            </a:ext>
          </a:extLst>
        </p:spPr>
        <p:txBody>
          <a:bodyPr lIns="0" tIns="0" rIns="72000" bIns="0"/>
          <a:lstStyle/>
          <a:p>
            <a:pPr algn="ctr"/>
            <a:r>
              <a:rPr lang="en-US" sz="2800">
                <a:latin typeface="Times New Roman" panose="02020603050405020304" pitchFamily="18" charset="0"/>
              </a:rPr>
              <a:t>▫</a:t>
            </a:r>
            <a:endParaRPr lang="en-US" sz="2800"/>
          </a:p>
        </p:txBody>
      </p:sp>
      <p:sp>
        <p:nvSpPr>
          <p:cNvPr id="148500" name="Text Box 20"/>
          <p:cNvSpPr txBox="1">
            <a:spLocks noChangeArrowheads="1"/>
          </p:cNvSpPr>
          <p:nvPr/>
        </p:nvSpPr>
        <p:spPr bwMode="auto">
          <a:xfrm>
            <a:off x="6184900" y="3879850"/>
            <a:ext cx="1428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800">
                <a:latin typeface="Times New Roman" panose="02020603050405020304" pitchFamily="18" charset="0"/>
              </a:rPr>
              <a:t>▫</a:t>
            </a:r>
            <a:endParaRPr lang="en-US" sz="2800"/>
          </a:p>
        </p:txBody>
      </p:sp>
      <p:sp>
        <p:nvSpPr>
          <p:cNvPr id="148501" name="Text Box 21"/>
          <p:cNvSpPr txBox="1">
            <a:spLocks noChangeArrowheads="1"/>
          </p:cNvSpPr>
          <p:nvPr/>
        </p:nvSpPr>
        <p:spPr bwMode="auto">
          <a:xfrm>
            <a:off x="4427538" y="26368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2" name="Text Box 22"/>
          <p:cNvSpPr txBox="1">
            <a:spLocks noChangeArrowheads="1"/>
          </p:cNvSpPr>
          <p:nvPr/>
        </p:nvSpPr>
        <p:spPr bwMode="auto">
          <a:xfrm>
            <a:off x="3606800" y="4086225"/>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3" name="Text Box 23"/>
          <p:cNvSpPr txBox="1">
            <a:spLocks noChangeArrowheads="1"/>
          </p:cNvSpPr>
          <p:nvPr/>
        </p:nvSpPr>
        <p:spPr bwMode="auto">
          <a:xfrm>
            <a:off x="5983288" y="408305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4" name="Text Box 24"/>
          <p:cNvSpPr txBox="1">
            <a:spLocks noChangeArrowheads="1"/>
          </p:cNvSpPr>
          <p:nvPr/>
        </p:nvSpPr>
        <p:spPr bwMode="auto">
          <a:xfrm>
            <a:off x="4313238" y="30686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1600">
                <a:latin typeface="Times New Roman" panose="02020603050405020304" pitchFamily="18" charset="0"/>
              </a:rPr>
              <a:t>*</a:t>
            </a:r>
            <a:endParaRPr lang="en-US"/>
          </a:p>
        </p:txBody>
      </p:sp>
      <p:sp>
        <p:nvSpPr>
          <p:cNvPr id="148505" name="Rectangle 25"/>
          <p:cNvSpPr>
            <a:spLocks noChangeArrowheads="1"/>
          </p:cNvSpPr>
          <p:nvPr/>
        </p:nvSpPr>
        <p:spPr bwMode="auto">
          <a:xfrm>
            <a:off x="2103438" y="5438775"/>
            <a:ext cx="5022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5. Select the Fittest Bee </a:t>
            </a:r>
            <a:r>
              <a:rPr lang="en-GB" altLang="zh-CN" b="1">
                <a:ea typeface="SimSun" panose="02010600030101010101" pitchFamily="2" charset="-122"/>
              </a:rPr>
              <a:t>*</a:t>
            </a:r>
            <a:r>
              <a:rPr lang="en-GB" altLang="zh-CN">
                <a:ea typeface="SimSun" panose="02010600030101010101" pitchFamily="2" charset="-122"/>
              </a:rPr>
              <a:t> from Each Site</a:t>
            </a:r>
            <a:endParaRPr lang="en-GB"/>
          </a:p>
        </p:txBody>
      </p:sp>
      <p:sp>
        <p:nvSpPr>
          <p:cNvPr id="148506" name="Text Box 26"/>
          <p:cNvSpPr txBox="1">
            <a:spLocks noChangeArrowheads="1"/>
          </p:cNvSpPr>
          <p:nvPr/>
        </p:nvSpPr>
        <p:spPr bwMode="auto">
          <a:xfrm>
            <a:off x="6310313" y="38608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07" name="Text Box 27"/>
          <p:cNvSpPr txBox="1">
            <a:spLocks noChangeArrowheads="1"/>
          </p:cNvSpPr>
          <p:nvPr/>
        </p:nvSpPr>
        <p:spPr bwMode="auto">
          <a:xfrm>
            <a:off x="4500563" y="27813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600">
                <a:latin typeface="Times New Roman" panose="02020603050405020304" pitchFamily="18" charset="0"/>
              </a:rPr>
              <a:t>*</a:t>
            </a:r>
            <a:endParaRPr lang="en-US" sz="1600"/>
          </a:p>
        </p:txBody>
      </p:sp>
      <p:sp>
        <p:nvSpPr>
          <p:cNvPr id="148508" name="Text Box 28"/>
          <p:cNvSpPr txBox="1">
            <a:spLocks noChangeArrowheads="1"/>
          </p:cNvSpPr>
          <p:nvPr/>
        </p:nvSpPr>
        <p:spPr bwMode="auto">
          <a:xfrm>
            <a:off x="4446588" y="3001963"/>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600">
                <a:latin typeface="Times New Roman" panose="02020603050405020304" pitchFamily="18" charset="0"/>
              </a:rPr>
              <a:t>*</a:t>
            </a:r>
            <a:endParaRPr lang="en-US" sz="1600"/>
          </a:p>
        </p:txBody>
      </p:sp>
      <p:sp>
        <p:nvSpPr>
          <p:cNvPr id="148509" name="Text Box 29"/>
          <p:cNvSpPr txBox="1">
            <a:spLocks noChangeArrowheads="1"/>
          </p:cNvSpPr>
          <p:nvPr/>
        </p:nvSpPr>
        <p:spPr bwMode="auto">
          <a:xfrm>
            <a:off x="3554413" y="37179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0" name="Text Box 30"/>
          <p:cNvSpPr txBox="1">
            <a:spLocks noChangeArrowheads="1"/>
          </p:cNvSpPr>
          <p:nvPr/>
        </p:nvSpPr>
        <p:spPr bwMode="auto">
          <a:xfrm>
            <a:off x="3343275" y="30257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1" name="Text Box 31"/>
          <p:cNvSpPr txBox="1">
            <a:spLocks noChangeArrowheads="1"/>
          </p:cNvSpPr>
          <p:nvPr/>
        </p:nvSpPr>
        <p:spPr bwMode="auto">
          <a:xfrm>
            <a:off x="3386138" y="31940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2" name="Text Box 32"/>
          <p:cNvSpPr txBox="1">
            <a:spLocks noChangeArrowheads="1"/>
          </p:cNvSpPr>
          <p:nvPr/>
        </p:nvSpPr>
        <p:spPr bwMode="auto">
          <a:xfrm>
            <a:off x="3492500" y="35020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3" name="Text Box 33"/>
          <p:cNvSpPr txBox="1">
            <a:spLocks noChangeArrowheads="1"/>
          </p:cNvSpPr>
          <p:nvPr/>
        </p:nvSpPr>
        <p:spPr bwMode="auto">
          <a:xfrm>
            <a:off x="3448050" y="33575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4" name="Text Box 34"/>
          <p:cNvSpPr txBox="1">
            <a:spLocks noChangeArrowheads="1"/>
          </p:cNvSpPr>
          <p:nvPr/>
        </p:nvSpPr>
        <p:spPr bwMode="auto">
          <a:xfrm>
            <a:off x="5219700" y="328612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15" name="Text Box 35"/>
          <p:cNvSpPr txBox="1">
            <a:spLocks noChangeArrowheads="1"/>
          </p:cNvSpPr>
          <p:nvPr/>
        </p:nvSpPr>
        <p:spPr bwMode="auto">
          <a:xfrm>
            <a:off x="5186363" y="31511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1200">
                <a:latin typeface="Times New Roman" panose="02020603050405020304" pitchFamily="18" charset="0"/>
              </a:rPr>
              <a:t>*</a:t>
            </a:r>
            <a:endParaRPr lang="en-US"/>
          </a:p>
        </p:txBody>
      </p:sp>
      <p:sp>
        <p:nvSpPr>
          <p:cNvPr id="148523" name="Rectangle 4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2929194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85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4851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48496"/>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48512"/>
                                        </p:tgtEl>
                                        <p:attrNameLst>
                                          <p:attrName>style.visibility</p:attrName>
                                        </p:attrNameLst>
                                      </p:cBhvr>
                                      <p:to>
                                        <p:strVal val="hidden"/>
                                      </p:to>
                                    </p:set>
                                  </p:childTnLst>
                                </p:cTn>
                              </p:par>
                            </p:childTnLst>
                          </p:cTn>
                        </p:par>
                        <p:par>
                          <p:cTn id="13" fill="hold" nodeType="afterGroup">
                            <p:stCondLst>
                              <p:cond delay="0"/>
                            </p:stCondLst>
                            <p:childTnLst>
                              <p:par>
                                <p:cTn id="14" presetID="6" presetClass="emph" presetSubtype="0" fill="hold" grpId="0" nodeType="afterEffect">
                                  <p:stCondLst>
                                    <p:cond delay="500"/>
                                  </p:stCondLst>
                                  <p:childTnLst>
                                    <p:animScale>
                                      <p:cBhvr>
                                        <p:cTn id="15" dur="2000" fill="hold"/>
                                        <p:tgtEl>
                                          <p:spTgt spid="148510"/>
                                        </p:tgtEl>
                                      </p:cBhvr>
                                      <p:by x="150000" y="150000"/>
                                    </p:animScale>
                                  </p:childTnLst>
                                </p:cTn>
                              </p:par>
                            </p:childTnLst>
                          </p:cTn>
                        </p:par>
                        <p:par>
                          <p:cTn id="16" fill="hold" nodeType="afterGroup">
                            <p:stCondLst>
                              <p:cond delay="2500"/>
                            </p:stCondLst>
                            <p:childTnLst>
                              <p:par>
                                <p:cTn id="17" presetID="1" presetClass="exit" presetSubtype="0" fill="hold" grpId="0" nodeType="afterEffect">
                                  <p:stCondLst>
                                    <p:cond delay="500"/>
                                  </p:stCondLst>
                                  <p:childTnLst>
                                    <p:set>
                                      <p:cBhvr>
                                        <p:cTn id="18" dur="1" fill="hold">
                                          <p:stCondLst>
                                            <p:cond delay="0"/>
                                          </p:stCondLst>
                                        </p:cTn>
                                        <p:tgtEl>
                                          <p:spTgt spid="14849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48502"/>
                                        </p:tgtEl>
                                        <p:attrNameLst>
                                          <p:attrName>style.visibility</p:attrName>
                                        </p:attrNameLst>
                                      </p:cBhvr>
                                      <p:to>
                                        <p:strVal val="hidden"/>
                                      </p:to>
                                    </p:set>
                                  </p:childTnLst>
                                </p:cTn>
                              </p:par>
                            </p:childTnLst>
                          </p:cTn>
                        </p:par>
                        <p:par>
                          <p:cTn id="21" fill="hold" nodeType="afterGroup">
                            <p:stCondLst>
                              <p:cond delay="3000"/>
                            </p:stCondLst>
                            <p:childTnLst>
                              <p:par>
                                <p:cTn id="22" presetID="6" presetClass="emph" presetSubtype="0" fill="hold" grpId="0" nodeType="afterEffect">
                                  <p:stCondLst>
                                    <p:cond delay="500"/>
                                  </p:stCondLst>
                                  <p:childTnLst>
                                    <p:animScale>
                                      <p:cBhvr>
                                        <p:cTn id="23" dur="2000" fill="hold"/>
                                        <p:tgtEl>
                                          <p:spTgt spid="148509"/>
                                        </p:tgtEl>
                                      </p:cBhvr>
                                      <p:by x="150000" y="150000"/>
                                    </p:animScale>
                                  </p:childTnLst>
                                </p:cTn>
                              </p:par>
                            </p:childTnLst>
                          </p:cTn>
                        </p:par>
                        <p:par>
                          <p:cTn id="24" fill="hold" nodeType="afterGroup">
                            <p:stCondLst>
                              <p:cond delay="5500"/>
                            </p:stCondLst>
                            <p:childTnLst>
                              <p:par>
                                <p:cTn id="25" presetID="1" presetClass="exit" presetSubtype="0" fill="hold" grpId="0" nodeType="afterEffect">
                                  <p:stCondLst>
                                    <p:cond delay="500"/>
                                  </p:stCondLst>
                                  <p:childTnLst>
                                    <p:set>
                                      <p:cBhvr>
                                        <p:cTn id="26" dur="1" fill="hold">
                                          <p:stCondLst>
                                            <p:cond delay="0"/>
                                          </p:stCondLst>
                                        </p:cTn>
                                        <p:tgtEl>
                                          <p:spTgt spid="148507"/>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148508"/>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48498"/>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48504"/>
                                        </p:tgtEl>
                                        <p:attrNameLst>
                                          <p:attrName>style.visibility</p:attrName>
                                        </p:attrNameLst>
                                      </p:cBhvr>
                                      <p:to>
                                        <p:strVal val="hidden"/>
                                      </p:to>
                                    </p:set>
                                  </p:childTnLst>
                                </p:cTn>
                              </p:par>
                            </p:childTnLst>
                          </p:cTn>
                        </p:par>
                        <p:par>
                          <p:cTn id="33" fill="hold" nodeType="afterGroup">
                            <p:stCondLst>
                              <p:cond delay="6000"/>
                            </p:stCondLst>
                            <p:childTnLst>
                              <p:par>
                                <p:cTn id="34" presetID="6" presetClass="emph" presetSubtype="0" fill="hold" grpId="0" nodeType="afterEffect">
                                  <p:stCondLst>
                                    <p:cond delay="500"/>
                                  </p:stCondLst>
                                  <p:childTnLst>
                                    <p:animScale>
                                      <p:cBhvr>
                                        <p:cTn id="35" dur="2000" fill="hold"/>
                                        <p:tgtEl>
                                          <p:spTgt spid="148501"/>
                                        </p:tgtEl>
                                      </p:cBhvr>
                                      <p:by x="150000" y="150000"/>
                                    </p:animScale>
                                  </p:childTnLst>
                                </p:cTn>
                              </p:par>
                            </p:childTnLst>
                          </p:cTn>
                        </p:par>
                        <p:par>
                          <p:cTn id="36" fill="hold" nodeType="afterGroup">
                            <p:stCondLst>
                              <p:cond delay="8500"/>
                            </p:stCondLst>
                            <p:childTnLst>
                              <p:par>
                                <p:cTn id="37" presetID="1" presetClass="exit" presetSubtype="0" fill="hold" grpId="0" nodeType="afterEffect">
                                  <p:stCondLst>
                                    <p:cond delay="500"/>
                                  </p:stCondLst>
                                  <p:childTnLst>
                                    <p:set>
                                      <p:cBhvr>
                                        <p:cTn id="38" dur="1" fill="hold">
                                          <p:stCondLst>
                                            <p:cond delay="0"/>
                                          </p:stCondLst>
                                        </p:cTn>
                                        <p:tgtEl>
                                          <p:spTgt spid="148514"/>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148499"/>
                                        </p:tgtEl>
                                        <p:attrNameLst>
                                          <p:attrName>style.visibility</p:attrName>
                                        </p:attrNameLst>
                                      </p:cBhvr>
                                      <p:to>
                                        <p:strVal val="hidden"/>
                                      </p:to>
                                    </p:set>
                                  </p:childTnLst>
                                </p:cTn>
                              </p:par>
                            </p:childTnLst>
                          </p:cTn>
                        </p:par>
                        <p:par>
                          <p:cTn id="41" fill="hold" nodeType="afterGroup">
                            <p:stCondLst>
                              <p:cond delay="9000"/>
                            </p:stCondLst>
                            <p:childTnLst>
                              <p:par>
                                <p:cTn id="42" presetID="6" presetClass="emph" presetSubtype="0" fill="hold" grpId="0" nodeType="afterEffect">
                                  <p:stCondLst>
                                    <p:cond delay="500"/>
                                  </p:stCondLst>
                                  <p:childTnLst>
                                    <p:animScale>
                                      <p:cBhvr>
                                        <p:cTn id="43" dur="2000" fill="hold"/>
                                        <p:tgtEl>
                                          <p:spTgt spid="148515"/>
                                        </p:tgtEl>
                                      </p:cBhvr>
                                      <p:by x="150000" y="150000"/>
                                    </p:animScale>
                                  </p:childTnLst>
                                </p:cTn>
                              </p:par>
                            </p:childTnLst>
                          </p:cTn>
                        </p:par>
                        <p:par>
                          <p:cTn id="44" fill="hold" nodeType="afterGroup">
                            <p:stCondLst>
                              <p:cond delay="11500"/>
                            </p:stCondLst>
                            <p:childTnLst>
                              <p:par>
                                <p:cTn id="45" presetID="1" presetClass="exit" presetSubtype="0" fill="hold" grpId="0" nodeType="afterEffect">
                                  <p:stCondLst>
                                    <p:cond delay="500"/>
                                  </p:stCondLst>
                                  <p:childTnLst>
                                    <p:set>
                                      <p:cBhvr>
                                        <p:cTn id="46" dur="1" fill="hold">
                                          <p:stCondLst>
                                            <p:cond delay="0"/>
                                          </p:stCondLst>
                                        </p:cTn>
                                        <p:tgtEl>
                                          <p:spTgt spid="148500"/>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148503"/>
                                        </p:tgtEl>
                                        <p:attrNameLst>
                                          <p:attrName>style.visibility</p:attrName>
                                        </p:attrNameLst>
                                      </p:cBhvr>
                                      <p:to>
                                        <p:strVal val="hidden"/>
                                      </p:to>
                                    </p:set>
                                  </p:childTnLst>
                                </p:cTn>
                              </p:par>
                            </p:childTnLst>
                          </p:cTn>
                        </p:par>
                        <p:par>
                          <p:cTn id="49" fill="hold" nodeType="afterGroup">
                            <p:stCondLst>
                              <p:cond delay="12000"/>
                            </p:stCondLst>
                            <p:childTnLst>
                              <p:par>
                                <p:cTn id="50" presetID="6" presetClass="emph" presetSubtype="0" fill="hold" grpId="0" nodeType="afterEffect">
                                  <p:stCondLst>
                                    <p:cond delay="500"/>
                                  </p:stCondLst>
                                  <p:childTnLst>
                                    <p:animScale>
                                      <p:cBhvr>
                                        <p:cTn id="51" dur="2000" fill="hold"/>
                                        <p:tgtEl>
                                          <p:spTgt spid="14850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96" grpId="0"/>
      <p:bldP spid="148497" grpId="0"/>
      <p:bldP spid="148498" grpId="0"/>
      <p:bldP spid="148499" grpId="0"/>
      <p:bldP spid="148500" grpId="0"/>
      <p:bldP spid="148501" grpId="0"/>
      <p:bldP spid="148502" grpId="0"/>
      <p:bldP spid="148503" grpId="0"/>
      <p:bldP spid="148504" grpId="0"/>
      <p:bldP spid="148506" grpId="0"/>
      <p:bldP spid="148507" grpId="0"/>
      <p:bldP spid="148508" grpId="0"/>
      <p:bldP spid="148509" grpId="0"/>
      <p:bldP spid="148510" grpId="0"/>
      <p:bldP spid="148511" grpId="0"/>
      <p:bldP spid="148512" grpId="0"/>
      <p:bldP spid="148513" grpId="0"/>
      <p:bldP spid="148514" grpId="0"/>
      <p:bldP spid="1485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4DB248CA-C7C4-47AA-89C0-89413D2A0AAF}" type="slidenum">
              <a:rPr lang="en-GB"/>
              <a:pPr/>
              <a:t>32</a:t>
            </a:fld>
            <a:endParaRPr lang="en-GB"/>
          </a:p>
        </p:txBody>
      </p:sp>
      <p:sp>
        <p:nvSpPr>
          <p:cNvPr id="280612" name="Rectangle 36"/>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280613" name="Rectangle 37"/>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893763" indent="-1825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7- initializes a new population:</a:t>
            </a:r>
          </a:p>
          <a:p>
            <a:pPr lvl="1">
              <a:spcBef>
                <a:spcPts val="1200"/>
              </a:spcBef>
              <a:spcAft>
                <a:spcPts val="300"/>
              </a:spcAft>
              <a:buFontTx/>
              <a:buBlip>
                <a:blip r:embed="rId2"/>
              </a:buBlip>
            </a:pPr>
            <a:r>
              <a:rPr lang="en-US" sz="2600" b="0">
                <a:latin typeface="Arial" panose="020B0604020202020204" pitchFamily="34" charset="0"/>
              </a:rPr>
              <a:t>Taking the old values (5) and assigning random values (5) to the remaining values </a:t>
            </a:r>
            <a:r>
              <a:rPr lang="en-US" sz="2600">
                <a:latin typeface="Arial" panose="020B0604020202020204" pitchFamily="34" charset="0"/>
              </a:rPr>
              <a:t>n-m</a:t>
            </a:r>
            <a:r>
              <a:rPr lang="en-US" sz="2600" b="0">
                <a:latin typeface="Arial" panose="020B0604020202020204" pitchFamily="34" charset="0"/>
              </a:rPr>
              <a:t> </a:t>
            </a:r>
          </a:p>
        </p:txBody>
      </p:sp>
    </p:spTree>
    <p:extLst>
      <p:ext uri="{BB962C8B-B14F-4D97-AF65-F5344CB8AC3E}">
        <p14:creationId xmlns:p14="http://schemas.microsoft.com/office/powerpoint/2010/main" val="3497607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 name="Espace réservé du numéro de diapositive 3"/>
          <p:cNvSpPr>
            <a:spLocks noGrp="1"/>
          </p:cNvSpPr>
          <p:nvPr>
            <p:ph type="sldNum" sz="quarter" idx="12"/>
          </p:nvPr>
        </p:nvSpPr>
        <p:spPr/>
        <p:txBody>
          <a:bodyPr/>
          <a:lstStyle/>
          <a:p>
            <a:fld id="{5BB43179-B0E0-4936-B129-70373E618DEE}" type="slidenum">
              <a:rPr lang="en-GB"/>
              <a:pPr/>
              <a:t>33</a:t>
            </a:fld>
            <a:endParaRPr lang="en-GB"/>
          </a:p>
        </p:txBody>
      </p:sp>
      <p:grpSp>
        <p:nvGrpSpPr>
          <p:cNvPr id="149511" name="Group 7"/>
          <p:cNvGrpSpPr>
            <a:grpSpLocks/>
          </p:cNvGrpSpPr>
          <p:nvPr/>
        </p:nvGrpSpPr>
        <p:grpSpPr bwMode="auto">
          <a:xfrm>
            <a:off x="323850" y="1360488"/>
            <a:ext cx="8447088" cy="3868737"/>
            <a:chOff x="1375" y="527"/>
            <a:chExt cx="2838" cy="1299"/>
          </a:xfrm>
        </p:grpSpPr>
        <p:sp>
          <p:nvSpPr>
            <p:cNvPr id="149512" name="Text Box 8"/>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149513" name="Group 9"/>
            <p:cNvGrpSpPr>
              <a:grpSpLocks/>
            </p:cNvGrpSpPr>
            <p:nvPr/>
          </p:nvGrpSpPr>
          <p:grpSpPr bwMode="auto">
            <a:xfrm>
              <a:off x="1375" y="527"/>
              <a:ext cx="2820" cy="1296"/>
              <a:chOff x="1375" y="527"/>
              <a:chExt cx="2820" cy="1296"/>
            </a:xfrm>
          </p:grpSpPr>
          <p:grpSp>
            <p:nvGrpSpPr>
              <p:cNvPr id="149514" name="Group 10"/>
              <p:cNvGrpSpPr>
                <a:grpSpLocks/>
              </p:cNvGrpSpPr>
              <p:nvPr/>
            </p:nvGrpSpPr>
            <p:grpSpPr bwMode="auto">
              <a:xfrm>
                <a:off x="1459" y="527"/>
                <a:ext cx="2736" cy="1296"/>
                <a:chOff x="1881" y="1260"/>
                <a:chExt cx="6840" cy="3240"/>
              </a:xfrm>
            </p:grpSpPr>
            <p:grpSp>
              <p:nvGrpSpPr>
                <p:cNvPr id="149515" name="Group 11"/>
                <p:cNvGrpSpPr>
                  <a:grpSpLocks/>
                </p:cNvGrpSpPr>
                <p:nvPr/>
              </p:nvGrpSpPr>
              <p:grpSpPr bwMode="auto">
                <a:xfrm>
                  <a:off x="1881" y="1260"/>
                  <a:ext cx="6840" cy="3240"/>
                  <a:chOff x="1980" y="1260"/>
                  <a:chExt cx="6840" cy="3240"/>
                </a:xfrm>
              </p:grpSpPr>
              <p:sp>
                <p:nvSpPr>
                  <p:cNvPr id="149516" name="Line 12"/>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49517" name="Line 13"/>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49518" name="Freeform 14"/>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149519" name="Text Box 15"/>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149525" name="Text Box 21"/>
          <p:cNvSpPr txBox="1">
            <a:spLocks noChangeArrowheads="1"/>
          </p:cNvSpPr>
          <p:nvPr/>
        </p:nvSpPr>
        <p:spPr bwMode="auto">
          <a:xfrm>
            <a:off x="4398963" y="2636838"/>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000"/>
          <a:lstStyle/>
          <a:p>
            <a:r>
              <a:rPr lang="en-US" sz="2400">
                <a:latin typeface="Times New Roman" panose="02020603050405020304" pitchFamily="18" charset="0"/>
              </a:rPr>
              <a:t>*</a:t>
            </a:r>
            <a:endParaRPr lang="en-US" sz="2400"/>
          </a:p>
        </p:txBody>
      </p:sp>
      <p:sp>
        <p:nvSpPr>
          <p:cNvPr id="149529" name="Rectangle 25"/>
          <p:cNvSpPr>
            <a:spLocks noChangeArrowheads="1"/>
          </p:cNvSpPr>
          <p:nvPr/>
        </p:nvSpPr>
        <p:spPr bwMode="auto">
          <a:xfrm>
            <a:off x="1316038" y="5438775"/>
            <a:ext cx="6597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6. Assign the (</a:t>
            </a:r>
            <a:r>
              <a:rPr lang="en-GB" altLang="zh-CN" b="1">
                <a:ea typeface="SimSun" panose="02010600030101010101" pitchFamily="2" charset="-122"/>
              </a:rPr>
              <a:t>n–m</a:t>
            </a:r>
            <a:r>
              <a:rPr lang="en-GB" altLang="zh-CN">
                <a:ea typeface="SimSun" panose="02010600030101010101" pitchFamily="2" charset="-122"/>
              </a:rPr>
              <a:t>) Remaining Bees to Random Search</a:t>
            </a:r>
            <a:endParaRPr lang="en-GB"/>
          </a:p>
        </p:txBody>
      </p:sp>
      <p:sp>
        <p:nvSpPr>
          <p:cNvPr id="149533" name="Text Box 29"/>
          <p:cNvSpPr txBox="1">
            <a:spLocks noChangeArrowheads="1"/>
          </p:cNvSpPr>
          <p:nvPr/>
        </p:nvSpPr>
        <p:spPr bwMode="auto">
          <a:xfrm>
            <a:off x="3573463" y="3717925"/>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34" name="Text Box 30"/>
          <p:cNvSpPr txBox="1">
            <a:spLocks noChangeArrowheads="1"/>
          </p:cNvSpPr>
          <p:nvPr/>
        </p:nvSpPr>
        <p:spPr bwMode="auto">
          <a:xfrm>
            <a:off x="3362325" y="30257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39" name="Text Box 35"/>
          <p:cNvSpPr txBox="1">
            <a:spLocks noChangeArrowheads="1"/>
          </p:cNvSpPr>
          <p:nvPr/>
        </p:nvSpPr>
        <p:spPr bwMode="auto">
          <a:xfrm>
            <a:off x="5195888" y="3151188"/>
            <a:ext cx="144462"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45" name="Text Box 41"/>
          <p:cNvSpPr txBox="1">
            <a:spLocks noChangeArrowheads="1"/>
          </p:cNvSpPr>
          <p:nvPr/>
        </p:nvSpPr>
        <p:spPr bwMode="auto">
          <a:xfrm>
            <a:off x="1135063" y="35877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6" name="Text Box 42"/>
          <p:cNvSpPr txBox="1">
            <a:spLocks noChangeArrowheads="1"/>
          </p:cNvSpPr>
          <p:nvPr/>
        </p:nvSpPr>
        <p:spPr bwMode="auto">
          <a:xfrm>
            <a:off x="6372225" y="373221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149547" name="Text Box 43"/>
          <p:cNvSpPr txBox="1">
            <a:spLocks noChangeArrowheads="1"/>
          </p:cNvSpPr>
          <p:nvPr/>
        </p:nvSpPr>
        <p:spPr bwMode="auto">
          <a:xfrm>
            <a:off x="5118100" y="2527300"/>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8" name="Text Box 44"/>
          <p:cNvSpPr txBox="1">
            <a:spLocks noChangeArrowheads="1"/>
          </p:cNvSpPr>
          <p:nvPr/>
        </p:nvSpPr>
        <p:spPr bwMode="auto">
          <a:xfrm>
            <a:off x="7153275" y="371633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49" name="Text Box 45"/>
          <p:cNvSpPr txBox="1">
            <a:spLocks noChangeArrowheads="1"/>
          </p:cNvSpPr>
          <p:nvPr/>
        </p:nvSpPr>
        <p:spPr bwMode="auto">
          <a:xfrm>
            <a:off x="3798888" y="423545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50" name="Text Box 46"/>
          <p:cNvSpPr txBox="1">
            <a:spLocks noChangeArrowheads="1"/>
          </p:cNvSpPr>
          <p:nvPr/>
        </p:nvSpPr>
        <p:spPr bwMode="auto">
          <a:xfrm>
            <a:off x="2095500" y="3789363"/>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cs typeface="Times New Roman" panose="02020603050405020304" pitchFamily="18" charset="0"/>
              </a:rPr>
              <a:t>o</a:t>
            </a:r>
          </a:p>
        </p:txBody>
      </p:sp>
      <p:sp>
        <p:nvSpPr>
          <p:cNvPr id="149553" name="Freeform 49"/>
          <p:cNvSpPr>
            <a:spLocks/>
          </p:cNvSpPr>
          <p:nvPr/>
        </p:nvSpPr>
        <p:spPr bwMode="auto">
          <a:xfrm>
            <a:off x="2674938" y="2492375"/>
            <a:ext cx="4513262" cy="1657350"/>
          </a:xfrm>
          <a:custGeom>
            <a:avLst/>
            <a:gdLst>
              <a:gd name="T0" fmla="*/ 1014 w 2843"/>
              <a:gd name="T1" fmla="*/ 91 h 1044"/>
              <a:gd name="T2" fmla="*/ 2057 w 2843"/>
              <a:gd name="T3" fmla="*/ 454 h 1044"/>
              <a:gd name="T4" fmla="*/ 2556 w 2843"/>
              <a:gd name="T5" fmla="*/ 953 h 1044"/>
              <a:gd name="T6" fmla="*/ 333 w 2843"/>
              <a:gd name="T7" fmla="*/ 908 h 1044"/>
              <a:gd name="T8" fmla="*/ 560 w 2843"/>
              <a:gd name="T9" fmla="*/ 136 h 1044"/>
              <a:gd name="T10" fmla="*/ 1014 w 2843"/>
              <a:gd name="T11" fmla="*/ 91 h 1044"/>
            </a:gdLst>
            <a:ahLst/>
            <a:cxnLst>
              <a:cxn ang="0">
                <a:pos x="T0" y="T1"/>
              </a:cxn>
              <a:cxn ang="0">
                <a:pos x="T2" y="T3"/>
              </a:cxn>
              <a:cxn ang="0">
                <a:pos x="T4" y="T5"/>
              </a:cxn>
              <a:cxn ang="0">
                <a:pos x="T6" y="T7"/>
              </a:cxn>
              <a:cxn ang="0">
                <a:pos x="T8" y="T9"/>
              </a:cxn>
              <a:cxn ang="0">
                <a:pos x="T10" y="T11"/>
              </a:cxn>
            </a:cxnLst>
            <a:rect l="0" t="0" r="r" b="b"/>
            <a:pathLst>
              <a:path w="2843" h="1044">
                <a:moveTo>
                  <a:pt x="1014" y="91"/>
                </a:moveTo>
                <a:cubicBezTo>
                  <a:pt x="1263" y="144"/>
                  <a:pt x="1800" y="310"/>
                  <a:pt x="2057" y="454"/>
                </a:cubicBezTo>
                <a:cubicBezTo>
                  <a:pt x="2314" y="598"/>
                  <a:pt x="2843" y="877"/>
                  <a:pt x="2556" y="953"/>
                </a:cubicBezTo>
                <a:cubicBezTo>
                  <a:pt x="2269" y="1029"/>
                  <a:pt x="666" y="1044"/>
                  <a:pt x="333" y="908"/>
                </a:cubicBezTo>
                <a:cubicBezTo>
                  <a:pt x="0" y="772"/>
                  <a:pt x="446" y="272"/>
                  <a:pt x="560" y="136"/>
                </a:cubicBezTo>
                <a:cubicBezTo>
                  <a:pt x="674" y="0"/>
                  <a:pt x="765" y="38"/>
                  <a:pt x="1014" y="91"/>
                </a:cubicBezTo>
                <a:close/>
              </a:path>
            </a:pathLst>
          </a:custGeom>
          <a:noFill/>
          <a:ln w="9525" cap="flat">
            <a:solidFill>
              <a:schemeClr val="tx1"/>
            </a:solidFill>
            <a:prstDash val="lgDashDot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9554" name="Text Box 50"/>
          <p:cNvSpPr txBox="1">
            <a:spLocks noChangeArrowheads="1"/>
          </p:cNvSpPr>
          <p:nvPr/>
        </p:nvSpPr>
        <p:spPr bwMode="auto">
          <a:xfrm>
            <a:off x="5651500" y="3429000"/>
            <a:ext cx="5762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m</a:t>
            </a:r>
          </a:p>
        </p:txBody>
      </p:sp>
      <p:sp>
        <p:nvSpPr>
          <p:cNvPr id="149555" name="Oval 51"/>
          <p:cNvSpPr>
            <a:spLocks noChangeArrowheads="1"/>
          </p:cNvSpPr>
          <p:nvPr/>
        </p:nvSpPr>
        <p:spPr bwMode="auto">
          <a:xfrm rot="-1061656">
            <a:off x="4276725" y="2447925"/>
            <a:ext cx="1295400" cy="5032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49556" name="Text Box 52"/>
          <p:cNvSpPr txBox="1">
            <a:spLocks noChangeArrowheads="1"/>
          </p:cNvSpPr>
          <p:nvPr/>
        </p:nvSpPr>
        <p:spPr bwMode="auto">
          <a:xfrm>
            <a:off x="5580063" y="2133600"/>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e</a:t>
            </a:r>
          </a:p>
        </p:txBody>
      </p:sp>
      <p:sp>
        <p:nvSpPr>
          <p:cNvPr id="149557" name="Rectangle 53"/>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8054290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54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149547"/>
                                        </p:tgtEl>
                                        <p:attrNameLst>
                                          <p:attrName>style.visibility</p:attrName>
                                        </p:attrNameLst>
                                      </p:cBhvr>
                                      <p:to>
                                        <p:strVal val="visible"/>
                                      </p:to>
                                    </p:set>
                                  </p:childTnLst>
                                </p:cTn>
                              </p:par>
                            </p:childTnLst>
                          </p:cTn>
                        </p:par>
                        <p:par>
                          <p:cTn id="10" fill="hold" nodeType="afterGroup">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149549"/>
                                        </p:tgtEl>
                                        <p:attrNameLst>
                                          <p:attrName>style.visibility</p:attrName>
                                        </p:attrNameLst>
                                      </p:cBhvr>
                                      <p:to>
                                        <p:strVal val="visible"/>
                                      </p:to>
                                    </p:set>
                                  </p:childTnLst>
                                </p:cTn>
                              </p:par>
                            </p:childTnLst>
                          </p:cTn>
                        </p:par>
                        <p:par>
                          <p:cTn id="13" fill="hold" nodeType="afterGroup">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149545"/>
                                        </p:tgtEl>
                                        <p:attrNameLst>
                                          <p:attrName>style.visibility</p:attrName>
                                        </p:attrNameLst>
                                      </p:cBhvr>
                                      <p:to>
                                        <p:strVal val="visible"/>
                                      </p:to>
                                    </p:set>
                                  </p:childTnLst>
                                </p:cTn>
                              </p:par>
                            </p:childTnLst>
                          </p:cTn>
                        </p:par>
                        <p:par>
                          <p:cTn id="16" fill="hold" nodeType="afterGroup">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14955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9555"/>
                                        </p:tgtEl>
                                        <p:attrNameLst>
                                          <p:attrName>style.visibility</p:attrName>
                                        </p:attrNameLst>
                                      </p:cBhvr>
                                      <p:to>
                                        <p:strVal val="visible"/>
                                      </p:to>
                                    </p:set>
                                    <p:anim calcmode="lin" valueType="num">
                                      <p:cBhvr additive="base">
                                        <p:cTn id="23" dur="500" fill="hold"/>
                                        <p:tgtEl>
                                          <p:spTgt spid="149555"/>
                                        </p:tgtEl>
                                        <p:attrNameLst>
                                          <p:attrName>ppt_x</p:attrName>
                                        </p:attrNameLst>
                                      </p:cBhvr>
                                      <p:tavLst>
                                        <p:tav tm="0">
                                          <p:val>
                                            <p:strVal val="#ppt_x"/>
                                          </p:val>
                                        </p:tav>
                                        <p:tav tm="100000">
                                          <p:val>
                                            <p:strVal val="#ppt_x"/>
                                          </p:val>
                                        </p:tav>
                                      </p:tavLst>
                                    </p:anim>
                                    <p:anim calcmode="lin" valueType="num">
                                      <p:cBhvr additive="base">
                                        <p:cTn id="24" dur="500" fill="hold"/>
                                        <p:tgtEl>
                                          <p:spTgt spid="149555"/>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49556"/>
                                        </p:tgtEl>
                                        <p:attrNameLst>
                                          <p:attrName>style.visibility</p:attrName>
                                        </p:attrNameLst>
                                      </p:cBhvr>
                                      <p:to>
                                        <p:strVal val="visible"/>
                                      </p:to>
                                    </p:set>
                                    <p:animEffect transition="in" filter="box(in)">
                                      <p:cBhvr>
                                        <p:cTn id="29" dur="500"/>
                                        <p:tgtEl>
                                          <p:spTgt spid="149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45" grpId="0"/>
      <p:bldP spid="149547" grpId="0"/>
      <p:bldP spid="149548" grpId="0"/>
      <p:bldP spid="149549" grpId="0"/>
      <p:bldP spid="149550" grpId="0"/>
      <p:bldP spid="149555" grpId="0" animBg="1"/>
      <p:bldP spid="14955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3"/>
          <p:cNvSpPr>
            <a:spLocks noGrp="1"/>
          </p:cNvSpPr>
          <p:nvPr>
            <p:ph type="sldNum" sz="quarter" idx="12"/>
          </p:nvPr>
        </p:nvSpPr>
        <p:spPr/>
        <p:txBody>
          <a:bodyPr/>
          <a:lstStyle/>
          <a:p>
            <a:fld id="{102C2415-B6CB-406A-8AE0-EBEA313D905F}" type="slidenum">
              <a:rPr lang="en-GB"/>
              <a:pPr/>
              <a:t>34</a:t>
            </a:fld>
            <a:endParaRPr lang="en-GB"/>
          </a:p>
        </p:txBody>
      </p:sp>
      <p:sp>
        <p:nvSpPr>
          <p:cNvPr id="188438" name="Rectangle 22"/>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
        <p:nvSpPr>
          <p:cNvPr id="188439" name="Rectangle 23"/>
          <p:cNvSpPr>
            <a:spLocks noChangeArrowheads="1"/>
          </p:cNvSpPr>
          <p:nvPr/>
        </p:nvSpPr>
        <p:spPr bwMode="auto">
          <a:xfrm>
            <a:off x="323850" y="1196975"/>
            <a:ext cx="8424863"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1813" indent="-531813">
              <a:spcBef>
                <a:spcPts val="1800"/>
              </a:spcBef>
              <a:spcAft>
                <a:spcPts val="600"/>
              </a:spcAft>
              <a:buChar char="•"/>
              <a:defRPr sz="3200" b="1" i="1">
                <a:solidFill>
                  <a:schemeClr val="tx1"/>
                </a:solidFill>
                <a:latin typeface="Times New Roman" panose="02020603050405020304" pitchFamily="18" charset="0"/>
                <a:cs typeface="Arial" panose="020B0604020202020204" pitchFamily="34" charset="0"/>
              </a:defRPr>
            </a:lvl1pPr>
            <a:lvl2pPr marL="893763" indent="-182563">
              <a:spcBef>
                <a:spcPts val="2400"/>
              </a:spcBef>
              <a:spcAft>
                <a:spcPts val="2400"/>
              </a:spcAft>
              <a:buChar char="–"/>
              <a:defRPr sz="2800" b="1">
                <a:solidFill>
                  <a:schemeClr val="tx1"/>
                </a:solidFill>
                <a:latin typeface="Times New Roman" panose="02020603050405020304" pitchFamily="18" charset="0"/>
                <a:cs typeface="Arial" panose="020B0604020202020204" pitchFamily="34" charset="0"/>
              </a:defRPr>
            </a:lvl2pPr>
            <a:lvl3pPr marL="2957513" indent="-457200">
              <a:spcBef>
                <a:spcPct val="20000"/>
              </a:spcBef>
              <a:buChar char="•"/>
              <a:defRPr sz="2400">
                <a:solidFill>
                  <a:schemeClr val="tx1"/>
                </a:solidFill>
                <a:latin typeface="Arial" panose="020B0604020202020204" pitchFamily="34" charset="0"/>
                <a:cs typeface="Arial" panose="020B0604020202020204" pitchFamily="34" charset="0"/>
              </a:defRPr>
            </a:lvl3pPr>
            <a:lvl4pPr marL="3517900" indent="-381000">
              <a:spcBef>
                <a:spcPct val="20000"/>
              </a:spcBef>
              <a:buChar char="–"/>
              <a:defRPr sz="2000">
                <a:solidFill>
                  <a:schemeClr val="tx1"/>
                </a:solidFill>
                <a:latin typeface="Arial" panose="020B0604020202020204" pitchFamily="34" charset="0"/>
                <a:cs typeface="Arial" panose="020B0604020202020204" pitchFamily="34" charset="0"/>
              </a:defRPr>
            </a:lvl4pPr>
            <a:lvl5pPr marL="4078288" indent="-381000">
              <a:spcBef>
                <a:spcPct val="20000"/>
              </a:spcBef>
              <a:buChar char="»"/>
              <a:defRPr sz="2000">
                <a:solidFill>
                  <a:schemeClr val="tx1"/>
                </a:solidFill>
                <a:latin typeface="Arial" panose="020B0604020202020204" pitchFamily="34" charset="0"/>
                <a:cs typeface="Arial" panose="020B0604020202020204" pitchFamily="34" charset="0"/>
              </a:defRPr>
            </a:lvl5pPr>
            <a:lvl6pPr marL="45354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49926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54498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5907088" indent="-3810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ts val="1200"/>
              </a:spcBef>
              <a:spcAft>
                <a:spcPts val="300"/>
              </a:spcAft>
              <a:buFontTx/>
              <a:buBlip>
                <a:blip r:embed="rId2"/>
              </a:buBlip>
            </a:pPr>
            <a:r>
              <a:rPr lang="en-US" sz="3000" b="0" i="0">
                <a:latin typeface="Arial" panose="020B0604020202020204" pitchFamily="34" charset="0"/>
              </a:rPr>
              <a:t>8- the loop counter will be reduced and the steps from two to seven will be repeated until reaching the stopping condition (ending the number of repetitions </a:t>
            </a:r>
            <a:r>
              <a:rPr lang="en-US" sz="3000" i="0">
                <a:latin typeface="Arial" panose="020B0604020202020204" pitchFamily="34" charset="0"/>
              </a:rPr>
              <a:t>imax</a:t>
            </a:r>
            <a:r>
              <a:rPr lang="en-US" sz="3000" b="0" i="0">
                <a:latin typeface="Arial" panose="020B0604020202020204" pitchFamily="34" charset="0"/>
              </a:rPr>
              <a:t>)</a:t>
            </a:r>
          </a:p>
          <a:p>
            <a:pPr>
              <a:spcBef>
                <a:spcPts val="1200"/>
              </a:spcBef>
              <a:spcAft>
                <a:spcPts val="300"/>
              </a:spcAft>
              <a:buFontTx/>
              <a:buBlip>
                <a:blip r:embed="rId2"/>
              </a:buBlip>
            </a:pPr>
            <a:r>
              <a:rPr lang="en-US" sz="3000" b="0" i="0">
                <a:latin typeface="Arial" panose="020B0604020202020204" pitchFamily="34" charset="0"/>
              </a:rPr>
              <a:t>At the end we reach the best solution as shown in the following figure</a:t>
            </a:r>
          </a:p>
          <a:p>
            <a:pPr lvl="1">
              <a:spcBef>
                <a:spcPts val="1200"/>
              </a:spcBef>
              <a:spcAft>
                <a:spcPts val="300"/>
              </a:spcAft>
              <a:buFontTx/>
              <a:buBlip>
                <a:blip r:embed="rId2"/>
              </a:buBlip>
            </a:pPr>
            <a:r>
              <a:rPr lang="en-US" b="0">
                <a:latin typeface="Arial" panose="020B0604020202020204" pitchFamily="34" charset="0"/>
              </a:rPr>
              <a:t>This best value (best bees from </a:t>
            </a:r>
            <a:r>
              <a:rPr lang="en-US">
                <a:latin typeface="Arial" panose="020B0604020202020204" pitchFamily="34" charset="0"/>
              </a:rPr>
              <a:t>m</a:t>
            </a:r>
            <a:r>
              <a:rPr lang="en-US" b="0">
                <a:latin typeface="Arial" panose="020B0604020202020204" pitchFamily="34" charset="0"/>
              </a:rPr>
              <a:t>) will represent the optimum answer to the mathematical function</a:t>
            </a:r>
          </a:p>
        </p:txBody>
      </p:sp>
    </p:spTree>
    <p:extLst>
      <p:ext uri="{BB962C8B-B14F-4D97-AF65-F5344CB8AC3E}">
        <p14:creationId xmlns:p14="http://schemas.microsoft.com/office/powerpoint/2010/main" val="14359050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space réservé du numéro de diapositive 3"/>
          <p:cNvSpPr>
            <a:spLocks noGrp="1"/>
          </p:cNvSpPr>
          <p:nvPr>
            <p:ph type="sldNum" sz="quarter" idx="12"/>
          </p:nvPr>
        </p:nvSpPr>
        <p:spPr/>
        <p:txBody>
          <a:bodyPr/>
          <a:lstStyle/>
          <a:p>
            <a:fld id="{F867EBB6-6CF6-4C0D-9E18-C51885F9670E}" type="slidenum">
              <a:rPr lang="en-GB"/>
              <a:pPr/>
              <a:t>35</a:t>
            </a:fld>
            <a:endParaRPr lang="en-GB"/>
          </a:p>
        </p:txBody>
      </p:sp>
      <p:grpSp>
        <p:nvGrpSpPr>
          <p:cNvPr id="282626" name="Group 2"/>
          <p:cNvGrpSpPr>
            <a:grpSpLocks/>
          </p:cNvGrpSpPr>
          <p:nvPr/>
        </p:nvGrpSpPr>
        <p:grpSpPr bwMode="auto">
          <a:xfrm>
            <a:off x="323850" y="1360488"/>
            <a:ext cx="8447088" cy="3868737"/>
            <a:chOff x="1375" y="527"/>
            <a:chExt cx="2838" cy="1299"/>
          </a:xfrm>
        </p:grpSpPr>
        <p:sp>
          <p:nvSpPr>
            <p:cNvPr id="282627" name="Text Box 3"/>
            <p:cNvSpPr txBox="1">
              <a:spLocks noChangeArrowheads="1"/>
            </p:cNvSpPr>
            <p:nvPr/>
          </p:nvSpPr>
          <p:spPr bwMode="auto">
            <a:xfrm>
              <a:off x="4069" y="1682"/>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x</a:t>
              </a:r>
              <a:endParaRPr lang="en-US" sz="1400" b="1"/>
            </a:p>
          </p:txBody>
        </p:sp>
        <p:grpSp>
          <p:nvGrpSpPr>
            <p:cNvPr id="282628" name="Group 4"/>
            <p:cNvGrpSpPr>
              <a:grpSpLocks/>
            </p:cNvGrpSpPr>
            <p:nvPr/>
          </p:nvGrpSpPr>
          <p:grpSpPr bwMode="auto">
            <a:xfrm>
              <a:off x="1375" y="527"/>
              <a:ext cx="2820" cy="1296"/>
              <a:chOff x="1375" y="527"/>
              <a:chExt cx="2820" cy="1296"/>
            </a:xfrm>
          </p:grpSpPr>
          <p:grpSp>
            <p:nvGrpSpPr>
              <p:cNvPr id="282629" name="Group 5"/>
              <p:cNvGrpSpPr>
                <a:grpSpLocks/>
              </p:cNvGrpSpPr>
              <p:nvPr/>
            </p:nvGrpSpPr>
            <p:grpSpPr bwMode="auto">
              <a:xfrm>
                <a:off x="1459" y="527"/>
                <a:ext cx="2736" cy="1296"/>
                <a:chOff x="1881" y="1260"/>
                <a:chExt cx="6840" cy="3240"/>
              </a:xfrm>
            </p:grpSpPr>
            <p:grpSp>
              <p:nvGrpSpPr>
                <p:cNvPr id="282630" name="Group 6"/>
                <p:cNvGrpSpPr>
                  <a:grpSpLocks/>
                </p:cNvGrpSpPr>
                <p:nvPr/>
              </p:nvGrpSpPr>
              <p:grpSpPr bwMode="auto">
                <a:xfrm>
                  <a:off x="1881" y="1260"/>
                  <a:ext cx="6840" cy="3240"/>
                  <a:chOff x="1980" y="1260"/>
                  <a:chExt cx="6840" cy="3240"/>
                </a:xfrm>
              </p:grpSpPr>
              <p:sp>
                <p:nvSpPr>
                  <p:cNvPr id="282631" name="Line 7"/>
                  <p:cNvSpPr>
                    <a:spLocks noChangeShapeType="1"/>
                  </p:cNvSpPr>
                  <p:nvPr/>
                </p:nvSpPr>
                <p:spPr bwMode="auto">
                  <a:xfrm flipV="1">
                    <a:off x="1980" y="1260"/>
                    <a:ext cx="0" cy="3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2632" name="Line 8"/>
                  <p:cNvSpPr>
                    <a:spLocks noChangeShapeType="1"/>
                  </p:cNvSpPr>
                  <p:nvPr/>
                </p:nvSpPr>
                <p:spPr bwMode="auto">
                  <a:xfrm>
                    <a:off x="1980" y="4500"/>
                    <a:ext cx="68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82633" name="Freeform 9"/>
                <p:cNvSpPr>
                  <a:spLocks/>
                </p:cNvSpPr>
                <p:nvPr/>
              </p:nvSpPr>
              <p:spPr bwMode="auto">
                <a:xfrm>
                  <a:off x="1881" y="1620"/>
                  <a:ext cx="6300" cy="2550"/>
                </a:xfrm>
                <a:custGeom>
                  <a:avLst/>
                  <a:gdLst>
                    <a:gd name="T0" fmla="*/ 0 w 4320"/>
                    <a:gd name="T1" fmla="*/ 2160 h 2190"/>
                    <a:gd name="T2" fmla="*/ 360 w 4320"/>
                    <a:gd name="T3" fmla="*/ 1440 h 2190"/>
                    <a:gd name="T4" fmla="*/ 720 w 4320"/>
                    <a:gd name="T5" fmla="*/ 1980 h 2190"/>
                    <a:gd name="T6" fmla="*/ 1440 w 4320"/>
                    <a:gd name="T7" fmla="*/ 540 h 2190"/>
                    <a:gd name="T8" fmla="*/ 1980 w 4320"/>
                    <a:gd name="T9" fmla="*/ 1980 h 2190"/>
                    <a:gd name="T10" fmla="*/ 2520 w 4320"/>
                    <a:gd name="T11" fmla="*/ 0 h 2190"/>
                    <a:gd name="T12" fmla="*/ 2880 w 4320"/>
                    <a:gd name="T13" fmla="*/ 1980 h 2190"/>
                    <a:gd name="T14" fmla="*/ 3600 w 4320"/>
                    <a:gd name="T15" fmla="*/ 1260 h 2190"/>
                    <a:gd name="T16" fmla="*/ 3960 w 4320"/>
                    <a:gd name="T17" fmla="*/ 1800 h 2190"/>
                    <a:gd name="T18" fmla="*/ 4320 w 4320"/>
                    <a:gd name="T19" fmla="*/ 1980 h 2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20" h="2190">
                      <a:moveTo>
                        <a:pt x="0" y="2160"/>
                      </a:moveTo>
                      <a:cubicBezTo>
                        <a:pt x="120" y="1815"/>
                        <a:pt x="240" y="1470"/>
                        <a:pt x="360" y="1440"/>
                      </a:cubicBezTo>
                      <a:cubicBezTo>
                        <a:pt x="480" y="1410"/>
                        <a:pt x="540" y="2130"/>
                        <a:pt x="720" y="1980"/>
                      </a:cubicBezTo>
                      <a:cubicBezTo>
                        <a:pt x="900" y="1830"/>
                        <a:pt x="1230" y="540"/>
                        <a:pt x="1440" y="540"/>
                      </a:cubicBezTo>
                      <a:cubicBezTo>
                        <a:pt x="1650" y="540"/>
                        <a:pt x="1800" y="2070"/>
                        <a:pt x="1980" y="1980"/>
                      </a:cubicBezTo>
                      <a:cubicBezTo>
                        <a:pt x="2160" y="1890"/>
                        <a:pt x="2370" y="0"/>
                        <a:pt x="2520" y="0"/>
                      </a:cubicBezTo>
                      <a:cubicBezTo>
                        <a:pt x="2670" y="0"/>
                        <a:pt x="2700" y="1770"/>
                        <a:pt x="2880" y="1980"/>
                      </a:cubicBezTo>
                      <a:cubicBezTo>
                        <a:pt x="3060" y="2190"/>
                        <a:pt x="3420" y="1290"/>
                        <a:pt x="3600" y="1260"/>
                      </a:cubicBezTo>
                      <a:cubicBezTo>
                        <a:pt x="3780" y="1230"/>
                        <a:pt x="3840" y="1680"/>
                        <a:pt x="3960" y="1800"/>
                      </a:cubicBezTo>
                      <a:cubicBezTo>
                        <a:pt x="4080" y="1920"/>
                        <a:pt x="4260" y="1950"/>
                        <a:pt x="4320" y="198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grpSp>
          <p:sp>
            <p:nvSpPr>
              <p:cNvPr id="282634" name="Text Box 10"/>
              <p:cNvSpPr txBox="1">
                <a:spLocks noChangeArrowheads="1"/>
              </p:cNvSpPr>
              <p:nvPr/>
            </p:nvSpPr>
            <p:spPr bwMode="auto">
              <a:xfrm>
                <a:off x="1375" y="618"/>
                <a:ext cx="14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1400" b="1"/>
                  <a:t>y</a:t>
                </a:r>
                <a:endParaRPr lang="en-US" sz="1400" b="1"/>
              </a:p>
            </p:txBody>
          </p:sp>
        </p:grpSp>
      </p:grpSp>
      <p:sp>
        <p:nvSpPr>
          <p:cNvPr id="282635" name="Text Box 11"/>
          <p:cNvSpPr txBox="1">
            <a:spLocks noChangeArrowheads="1"/>
          </p:cNvSpPr>
          <p:nvPr/>
        </p:nvSpPr>
        <p:spPr bwMode="auto">
          <a:xfrm>
            <a:off x="4840288" y="1647825"/>
            <a:ext cx="228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sz="2400">
                <a:latin typeface="Times New Roman" panose="02020603050405020304" pitchFamily="18" charset="0"/>
              </a:rPr>
              <a:t>*</a:t>
            </a:r>
            <a:endParaRPr lang="en-US" sz="2400"/>
          </a:p>
        </p:txBody>
      </p:sp>
      <p:sp>
        <p:nvSpPr>
          <p:cNvPr id="282636" name="Rectangle 12"/>
          <p:cNvSpPr>
            <a:spLocks noChangeArrowheads="1"/>
          </p:cNvSpPr>
          <p:nvPr/>
        </p:nvSpPr>
        <p:spPr bwMode="auto">
          <a:xfrm>
            <a:off x="2693988" y="5438775"/>
            <a:ext cx="384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GB" altLang="zh-CN">
                <a:ea typeface="SimSun" panose="02010600030101010101" pitchFamily="2" charset="-122"/>
              </a:rPr>
              <a:t>Graph 7. Find The Global Best point</a:t>
            </a:r>
            <a:endParaRPr lang="en-GB"/>
          </a:p>
        </p:txBody>
      </p:sp>
      <p:sp>
        <p:nvSpPr>
          <p:cNvPr id="282637" name="Text Box 13"/>
          <p:cNvSpPr txBox="1">
            <a:spLocks noChangeArrowheads="1"/>
          </p:cNvSpPr>
          <p:nvPr/>
        </p:nvSpPr>
        <p:spPr bwMode="auto">
          <a:xfrm>
            <a:off x="4394200" y="3068638"/>
            <a:ext cx="144463"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38" name="Text Box 14"/>
          <p:cNvSpPr txBox="1">
            <a:spLocks noChangeArrowheads="1"/>
          </p:cNvSpPr>
          <p:nvPr/>
        </p:nvSpPr>
        <p:spPr bwMode="auto">
          <a:xfrm>
            <a:off x="4503738" y="2628900"/>
            <a:ext cx="1444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39" name="Text Box 15"/>
          <p:cNvSpPr txBox="1">
            <a:spLocks noChangeArrowheads="1"/>
          </p:cNvSpPr>
          <p:nvPr/>
        </p:nvSpPr>
        <p:spPr bwMode="auto">
          <a:xfrm>
            <a:off x="5086350" y="22764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40" name="Text Box 16"/>
          <p:cNvSpPr txBox="1">
            <a:spLocks noChangeArrowheads="1"/>
          </p:cNvSpPr>
          <p:nvPr/>
        </p:nvSpPr>
        <p:spPr bwMode="auto">
          <a:xfrm>
            <a:off x="5178425" y="2924175"/>
            <a:ext cx="144463"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a:r>
              <a:rPr lang="en-US" sz="2400">
                <a:latin typeface="Times New Roman" panose="02020603050405020304" pitchFamily="18" charset="0"/>
              </a:rPr>
              <a:t>*</a:t>
            </a:r>
            <a:endParaRPr lang="en-US" sz="2400"/>
          </a:p>
        </p:txBody>
      </p:sp>
      <p:sp>
        <p:nvSpPr>
          <p:cNvPr id="282641" name="Rectangle 17"/>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1pPr>
            <a:lvl2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2pPr>
            <a:lvl3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3pPr>
            <a:lvl4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4pPr>
            <a:lvl5pPr algn="ctr">
              <a:spcBef>
                <a:spcPts val="1200"/>
              </a:spcBef>
              <a:spcAft>
                <a:spcPts val="300"/>
              </a:spcAft>
              <a:defRPr sz="4000" b="1">
                <a:solidFill>
                  <a:schemeClr val="tx2"/>
                </a:solidFill>
                <a:latin typeface="Arial" panose="020B0604020202020204" pitchFamily="34" charset="0"/>
                <a:cs typeface="Arial" panose="020B0604020202020204" pitchFamily="34" charset="0"/>
              </a:defRPr>
            </a:lvl5pPr>
            <a:lvl6pPr marL="4572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6pPr>
            <a:lvl7pPr marL="9144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7pPr>
            <a:lvl8pPr marL="13716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8pPr>
            <a:lvl9pPr marL="1828800" algn="ctr" fontAlgn="base">
              <a:spcBef>
                <a:spcPts val="1200"/>
              </a:spcBef>
              <a:spcAft>
                <a:spcPts val="300"/>
              </a:spcAft>
              <a:defRPr sz="4000" b="1">
                <a:solidFill>
                  <a:schemeClr val="tx2"/>
                </a:solidFill>
                <a:latin typeface="Arial" panose="020B0604020202020204" pitchFamily="34" charset="0"/>
                <a:cs typeface="Arial" panose="020B0604020202020204" pitchFamily="34" charset="0"/>
              </a:defRPr>
            </a:lvl9pPr>
          </a:lstStyle>
          <a:p>
            <a:r>
              <a:rPr lang="en-GB"/>
              <a:t>Simple Example</a:t>
            </a:r>
            <a:endParaRPr lang="en-GB">
              <a:solidFill>
                <a:schemeClr val="tx1"/>
              </a:solidFill>
            </a:endParaRPr>
          </a:p>
        </p:txBody>
      </p:sp>
    </p:spTree>
    <p:extLst>
      <p:ext uri="{BB962C8B-B14F-4D97-AF65-F5344CB8AC3E}">
        <p14:creationId xmlns:p14="http://schemas.microsoft.com/office/powerpoint/2010/main" val="976536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accel="50000" autoRev="1" fill="hold" grpId="0" nodeType="afterEffect">
                                  <p:stCondLst>
                                    <p:cond delay="0"/>
                                  </p:stCondLst>
                                  <p:childTnLst>
                                    <p:animScale>
                                      <p:cBhvr>
                                        <p:cTn id="6" dur="2000" fill="hold"/>
                                        <p:tgtEl>
                                          <p:spTgt spid="282635"/>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3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rPr>
              <a:t>5. DOMAINES D’applications</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70000" lnSpcReduction="20000"/>
          </a:bodyPr>
          <a:lstStyle/>
          <a:p>
            <a:pPr marL="0" indent="0">
              <a:buNone/>
            </a:pPr>
            <a:r>
              <a:rPr lang="fr-FR" dirty="0"/>
              <a:t>Nombreux sont les domaines d’application des algorithmes d’abeilles, citons quelques unes :</a:t>
            </a:r>
          </a:p>
          <a:p>
            <a:pPr lvl="0"/>
            <a:r>
              <a:rPr lang="fr-FR" dirty="0"/>
              <a:t>L’optimisation de fonction.</a:t>
            </a:r>
          </a:p>
          <a:p>
            <a:pPr lvl="0"/>
            <a:r>
              <a:rPr lang="fr-FR" dirty="0"/>
              <a:t>La résolution du problème du voyageur de commerce (</a:t>
            </a:r>
            <a:r>
              <a:rPr lang="fr-FR" dirty="0" err="1"/>
              <a:t>TSP</a:t>
            </a:r>
            <a:r>
              <a:rPr lang="fr-FR" dirty="0"/>
              <a:t>) qui a était faite par </a:t>
            </a:r>
            <a:r>
              <a:rPr lang="fr-FR" dirty="0" err="1"/>
              <a:t>Lucic</a:t>
            </a:r>
            <a:r>
              <a:rPr lang="fr-FR" dirty="0"/>
              <a:t> et </a:t>
            </a:r>
            <a:r>
              <a:rPr lang="fr-FR" dirty="0" err="1"/>
              <a:t>Teodorovic</a:t>
            </a:r>
            <a:r>
              <a:rPr lang="fr-FR" dirty="0"/>
              <a:t> et qui a donné de très bons résultats.</a:t>
            </a:r>
          </a:p>
          <a:p>
            <a:pPr lvl="0"/>
            <a:r>
              <a:rPr lang="fr-FR" dirty="0"/>
              <a:t>L’apprentissage des réseaux de neurones tels que </a:t>
            </a:r>
            <a:r>
              <a:rPr lang="fr-FR" dirty="0" err="1"/>
              <a:t>MLP</a:t>
            </a:r>
            <a:r>
              <a:rPr lang="fr-FR" dirty="0"/>
              <a:t>, </a:t>
            </a:r>
            <a:r>
              <a:rPr lang="fr-FR" dirty="0" err="1"/>
              <a:t>RBF</a:t>
            </a:r>
            <a:r>
              <a:rPr lang="fr-FR" dirty="0"/>
              <a:t>, </a:t>
            </a:r>
            <a:r>
              <a:rPr lang="fr-FR" dirty="0" err="1"/>
              <a:t>SNN</a:t>
            </a:r>
            <a:r>
              <a:rPr lang="fr-FR" dirty="0"/>
              <a:t>, </a:t>
            </a:r>
            <a:r>
              <a:rPr lang="fr-FR" dirty="0" err="1"/>
              <a:t>LVQ</a:t>
            </a:r>
            <a:r>
              <a:rPr lang="fr-FR" dirty="0"/>
              <a:t>. </a:t>
            </a:r>
          </a:p>
          <a:p>
            <a:pPr lvl="0"/>
            <a:r>
              <a:rPr lang="fr-FR" dirty="0"/>
              <a:t>Conception électroniques et mécanique.</a:t>
            </a:r>
          </a:p>
          <a:p>
            <a:pPr lvl="0"/>
            <a:r>
              <a:rPr lang="fr-FR" dirty="0"/>
              <a:t>Optimisation de filtre digital.</a:t>
            </a:r>
          </a:p>
          <a:p>
            <a:pPr lvl="0"/>
            <a:r>
              <a:rPr lang="fr-FR" dirty="0" err="1"/>
              <a:t>Clustering</a:t>
            </a:r>
            <a:r>
              <a:rPr lang="fr-FR" dirty="0"/>
              <a:t> de données.</a:t>
            </a:r>
          </a:p>
          <a:p>
            <a:pPr lvl="0"/>
            <a:r>
              <a:rPr lang="fr-FR" dirty="0"/>
              <a:t>Contrôle de robot.</a:t>
            </a:r>
          </a:p>
          <a:p>
            <a:pPr lvl="0"/>
            <a:r>
              <a:rPr lang="fr-FR" dirty="0"/>
              <a:t> L’ordonnancement de tâches.</a:t>
            </a:r>
          </a:p>
          <a:p>
            <a:pPr lvl="0"/>
            <a:r>
              <a:rPr lang="fr-FR" dirty="0"/>
              <a:t>La prédiction de structure de protéine. </a:t>
            </a:r>
          </a:p>
          <a:p>
            <a:pPr marL="0" indent="0">
              <a:buNone/>
            </a:pPr>
            <a:r>
              <a:rPr lang="fr-FR" dirty="0"/>
              <a:t>La majorité des problèmes qui ont étaient résolus par cette méthode, ont donné de très bon résultats concernant la valeur de la fonction objectif, et le temps d’exécution qui a été acceptable.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36</a:t>
            </a:fld>
            <a:endParaRPr lang="fr-FR"/>
          </a:p>
        </p:txBody>
      </p:sp>
    </p:spTree>
    <p:extLst>
      <p:ext uri="{BB962C8B-B14F-4D97-AF65-F5344CB8AC3E}">
        <p14:creationId xmlns:p14="http://schemas.microsoft.com/office/powerpoint/2010/main" val="4089319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rPr>
              <a:t>6. CONCLUSION</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La méthode d’optimisation par colonie d’abeille est l’une des récentes méthodes d’optimisation. Elle est représentée par un algorithme qui peut être appliqué à de nombreux problèmes d’optimisation dans le management, l’ingénierie, et le contrôle. </a:t>
            </a:r>
          </a:p>
          <a:p>
            <a:r>
              <a:rPr lang="fr-FR" dirty="0"/>
              <a:t>Elle est basée sur le concept de coopération qui rend les abeilles plus efficaces et ainsi arrivées à leurs buts rapidement.  Cette méthode a la capacité, grâce à l'échange d'informations et le processus de recrutement d’intensifier la recherche dans les régions prometteuses de l’espace de solutions.</a:t>
            </a:r>
          </a:p>
          <a:p>
            <a:r>
              <a:rPr lang="fr-FR" dirty="0"/>
              <a:t>Des résultats préliminaires ont montré que le développement de nouveaux modèles basés sur les principes des abeilles doit certainement contribuer dans des problèmes assez complexes.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37</a:t>
            </a:fld>
            <a:endParaRPr lang="fr-FR"/>
          </a:p>
        </p:txBody>
      </p:sp>
    </p:spTree>
    <p:extLst>
      <p:ext uri="{BB962C8B-B14F-4D97-AF65-F5344CB8AC3E}">
        <p14:creationId xmlns:p14="http://schemas.microsoft.com/office/powerpoint/2010/main" val="2457310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solidFill>
                  <a:srgbClr val="FF0000"/>
                </a:solidFill>
              </a:rPr>
              <a:t>7. REFERENCES</a:t>
            </a:r>
          </a:p>
        </p:txBody>
      </p:sp>
      <p:sp>
        <p:nvSpPr>
          <p:cNvPr id="3" name="Espace réservé du contenu 2"/>
          <p:cNvSpPr>
            <a:spLocks noGrp="1"/>
          </p:cNvSpPr>
          <p:nvPr>
            <p:ph idx="1"/>
          </p:nvPr>
        </p:nvSpPr>
        <p:spPr>
          <a:xfrm>
            <a:off x="628649" y="1387213"/>
            <a:ext cx="8101991" cy="4675383"/>
          </a:xfrm>
          <a:ln>
            <a:solidFill>
              <a:srgbClr val="00B0F0"/>
            </a:solidFill>
          </a:ln>
        </p:spPr>
        <p:txBody>
          <a:bodyPr>
            <a:normAutofit fontScale="85000" lnSpcReduction="20000"/>
          </a:bodyPr>
          <a:lstStyle/>
          <a:p>
            <a:pPr marL="450850" indent="-450850">
              <a:buNone/>
            </a:pPr>
            <a:r>
              <a:rPr lang="fr-FR" dirty="0"/>
              <a:t>[1]  www. </a:t>
            </a:r>
            <a:r>
              <a:rPr lang="fr-FR" dirty="0" err="1"/>
              <a:t>scholarpedia.org</a:t>
            </a:r>
            <a:r>
              <a:rPr lang="fr-FR" dirty="0"/>
              <a:t>/article/</a:t>
            </a:r>
            <a:r>
              <a:rPr lang="fr-FR" dirty="0" err="1"/>
              <a:t>Artificial_bee_colony</a:t>
            </a:r>
            <a:r>
              <a:rPr lang="fr-FR" dirty="0"/>
              <a:t>_ </a:t>
            </a:r>
            <a:r>
              <a:rPr lang="fr-FR" dirty="0" err="1"/>
              <a:t>algorithm</a:t>
            </a:r>
            <a:r>
              <a:rPr lang="fr-FR" dirty="0"/>
              <a:t>.</a:t>
            </a:r>
          </a:p>
          <a:p>
            <a:pPr marL="450850" indent="-450850">
              <a:buNone/>
            </a:pPr>
            <a:r>
              <a:rPr lang="en-US" dirty="0"/>
              <a:t>[2] </a:t>
            </a:r>
            <a:r>
              <a:rPr lang="en-US" dirty="0" err="1"/>
              <a:t>Dervis</a:t>
            </a:r>
            <a:r>
              <a:rPr lang="en-US" dirty="0"/>
              <a:t> </a:t>
            </a:r>
            <a:r>
              <a:rPr lang="en-US" dirty="0" err="1"/>
              <a:t>Karaboga</a:t>
            </a:r>
            <a:r>
              <a:rPr lang="en-US" dirty="0"/>
              <a:t>, </a:t>
            </a:r>
            <a:r>
              <a:rPr lang="en-US" dirty="0" err="1"/>
              <a:t>Bahriye</a:t>
            </a:r>
            <a:r>
              <a:rPr lang="en-US" dirty="0"/>
              <a:t> </a:t>
            </a:r>
            <a:r>
              <a:rPr lang="en-US" dirty="0" err="1"/>
              <a:t>Basturk</a:t>
            </a:r>
            <a:r>
              <a:rPr lang="en-US" dirty="0"/>
              <a:t>, A powerful and efficient algorithm for numerical function optimization: artificial bee colony (ABC) algorithm. Springer </a:t>
            </a:r>
            <a:r>
              <a:rPr lang="en-US" dirty="0" err="1"/>
              <a:t>Science+Business</a:t>
            </a:r>
            <a:r>
              <a:rPr lang="en-US" dirty="0"/>
              <a:t> Media </a:t>
            </a:r>
            <a:r>
              <a:rPr lang="en-US" dirty="0" err="1"/>
              <a:t>B.V</a:t>
            </a:r>
            <a:r>
              <a:rPr lang="en-US" dirty="0"/>
              <a:t>. 2007</a:t>
            </a:r>
            <a:endParaRPr lang="fr-FR" dirty="0"/>
          </a:p>
          <a:p>
            <a:pPr marL="450850" indent="-450850">
              <a:buNone/>
            </a:pPr>
            <a:r>
              <a:rPr lang="en-US" dirty="0"/>
              <a:t>[3] R. Fonseca, M. </a:t>
            </a:r>
            <a:r>
              <a:rPr lang="en-US" dirty="0" err="1"/>
              <a:t>Paluszewski</a:t>
            </a:r>
            <a:r>
              <a:rPr lang="en-US" dirty="0"/>
              <a:t> and P. Winter, Protein Structure Prediction Using Bee Colony Optimization </a:t>
            </a:r>
            <a:r>
              <a:rPr lang="en-US" dirty="0" err="1"/>
              <a:t>Metaheuristic</a:t>
            </a:r>
            <a:r>
              <a:rPr lang="en-US" dirty="0"/>
              <a:t>, Dept. of Computer Science, University of Copenhagen. </a:t>
            </a:r>
            <a:r>
              <a:rPr lang="en-US" dirty="0" err="1"/>
              <a:t>Universitetsparken</a:t>
            </a:r>
            <a:r>
              <a:rPr lang="en-US" dirty="0"/>
              <a:t> 1 DK-2100 Copenhagen. Denmark.</a:t>
            </a:r>
            <a:endParaRPr lang="fr-FR" dirty="0"/>
          </a:p>
          <a:p>
            <a:pPr marL="450850" indent="-450850">
              <a:buNone/>
            </a:pPr>
            <a:r>
              <a:rPr lang="en-US" dirty="0"/>
              <a:t>[4] </a:t>
            </a:r>
            <a:r>
              <a:rPr lang="en-US" dirty="0" err="1"/>
              <a:t>Dusan</a:t>
            </a:r>
            <a:r>
              <a:rPr lang="en-US" dirty="0"/>
              <a:t> </a:t>
            </a:r>
            <a:r>
              <a:rPr lang="en-US" dirty="0" err="1"/>
              <a:t>Teodorovic</a:t>
            </a:r>
            <a:r>
              <a:rPr lang="en-US" dirty="0"/>
              <a:t>, Bee Colony Optimization (</a:t>
            </a:r>
            <a:r>
              <a:rPr lang="en-US" dirty="0" err="1"/>
              <a:t>BCO</a:t>
            </a:r>
            <a:r>
              <a:rPr lang="en-US" dirty="0"/>
              <a:t>), University of Belgrade, Faculty of Transport and Traffic Engineering, </a:t>
            </a:r>
            <a:r>
              <a:rPr lang="en-US" dirty="0" err="1"/>
              <a:t>Vojvode</a:t>
            </a:r>
            <a:r>
              <a:rPr lang="en-US" dirty="0"/>
              <a:t> </a:t>
            </a:r>
            <a:r>
              <a:rPr lang="en-US" dirty="0" err="1"/>
              <a:t>Stepe</a:t>
            </a:r>
            <a:r>
              <a:rPr lang="en-US" dirty="0"/>
              <a:t> 305 11000 Belgrade, Serbia.</a:t>
            </a:r>
            <a:endParaRPr lang="fr-FR" dirty="0"/>
          </a:p>
          <a:p>
            <a:pPr marL="450850" indent="-450850">
              <a:buNone/>
            </a:pPr>
            <a:r>
              <a:rPr lang="en-US" dirty="0"/>
              <a:t>[5] </a:t>
            </a:r>
            <a:r>
              <a:rPr lang="en-US" dirty="0" err="1"/>
              <a:t>Xin</a:t>
            </a:r>
            <a:r>
              <a:rPr lang="en-US" dirty="0"/>
              <a:t>-She Yang, Nature-Inspired </a:t>
            </a:r>
            <a:r>
              <a:rPr lang="en-US" dirty="0" err="1"/>
              <a:t>Metaheuristic</a:t>
            </a:r>
            <a:r>
              <a:rPr lang="en-US" dirty="0"/>
              <a:t> Algorithms, </a:t>
            </a:r>
            <a:r>
              <a:rPr lang="en-US" dirty="0" err="1"/>
              <a:t>Luniver</a:t>
            </a:r>
            <a:r>
              <a:rPr lang="en-US" dirty="0"/>
              <a:t> Press. </a:t>
            </a:r>
            <a:endParaRPr lang="fr-FR" dirty="0"/>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38</a:t>
            </a:fld>
            <a:endParaRPr lang="fr-FR"/>
          </a:p>
        </p:txBody>
      </p:sp>
    </p:spTree>
    <p:extLst>
      <p:ext uri="{BB962C8B-B14F-4D97-AF65-F5344CB8AC3E}">
        <p14:creationId xmlns:p14="http://schemas.microsoft.com/office/powerpoint/2010/main" val="328053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FF0000"/>
                </a:solidFill>
              </a:rPr>
              <a:t>1. INTRODUCTION</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92500" lnSpcReduction="10000"/>
          </a:bodyPr>
          <a:lstStyle/>
          <a:p>
            <a:r>
              <a:rPr lang="fr-FR" dirty="0"/>
              <a:t>L’un de ces essaims les plus organisés et les plus rigoureux dans leur vie sont ceux des abeilles. </a:t>
            </a:r>
          </a:p>
          <a:p>
            <a:r>
              <a:rPr lang="fr-FR" dirty="0"/>
              <a:t>Les abeilles possèdent une très grande capacité de communication. Et grâce à leur intelligence, une méthode appelée méthode des abeilles a été développée. </a:t>
            </a:r>
          </a:p>
          <a:p>
            <a:pPr marL="0" indent="0" algn="ctr">
              <a:buNone/>
            </a:pPr>
            <a:r>
              <a:rPr lang="fr-FR" dirty="0">
                <a:solidFill>
                  <a:srgbClr val="00B050"/>
                </a:solidFill>
              </a:rPr>
              <a:t>Optimisation par Colonie d’Abeilles (</a:t>
            </a:r>
            <a:r>
              <a:rPr lang="fr-FR" dirty="0" err="1">
                <a:solidFill>
                  <a:srgbClr val="00B050"/>
                </a:solidFill>
              </a:rPr>
              <a:t>OCA</a:t>
            </a:r>
            <a:r>
              <a:rPr lang="fr-FR" dirty="0">
                <a:solidFill>
                  <a:srgbClr val="00B050"/>
                </a:solidFill>
              </a:rPr>
              <a:t>)</a:t>
            </a:r>
          </a:p>
          <a:p>
            <a:pPr marL="0" indent="0" algn="ctr">
              <a:buNone/>
            </a:pPr>
            <a:r>
              <a:rPr lang="fr-FR" dirty="0" err="1">
                <a:solidFill>
                  <a:srgbClr val="00B050"/>
                </a:solidFill>
              </a:rPr>
              <a:t>Bees</a:t>
            </a:r>
            <a:r>
              <a:rPr lang="fr-FR" dirty="0">
                <a:solidFill>
                  <a:srgbClr val="00B050"/>
                </a:solidFill>
              </a:rPr>
              <a:t> </a:t>
            </a:r>
            <a:r>
              <a:rPr lang="fr-FR" dirty="0" err="1">
                <a:solidFill>
                  <a:srgbClr val="00B050"/>
                </a:solidFill>
              </a:rPr>
              <a:t>Colony</a:t>
            </a:r>
            <a:r>
              <a:rPr lang="fr-FR" dirty="0">
                <a:solidFill>
                  <a:srgbClr val="00B050"/>
                </a:solidFill>
              </a:rPr>
              <a:t> </a:t>
            </a:r>
            <a:r>
              <a:rPr lang="fr-FR" dirty="0" err="1">
                <a:solidFill>
                  <a:srgbClr val="00B050"/>
                </a:solidFill>
              </a:rPr>
              <a:t>Optimization</a:t>
            </a:r>
            <a:r>
              <a:rPr lang="fr-FR" dirty="0">
                <a:solidFill>
                  <a:srgbClr val="00B050"/>
                </a:solidFill>
              </a:rPr>
              <a:t>  (</a:t>
            </a:r>
            <a:r>
              <a:rPr lang="fr-FR" dirty="0" err="1">
                <a:solidFill>
                  <a:srgbClr val="00B050"/>
                </a:solidFill>
              </a:rPr>
              <a:t>BCO</a:t>
            </a:r>
            <a:r>
              <a:rPr lang="fr-FR" dirty="0">
                <a:solidFill>
                  <a:srgbClr val="00B050"/>
                </a:solidFill>
              </a:rPr>
              <a:t>)</a:t>
            </a:r>
          </a:p>
          <a:p>
            <a:r>
              <a:rPr lang="fr-FR" dirty="0"/>
              <a:t>Dans cette méthode, les abeilles artificielles représentent des agents qui en collaborant les unes avec les autres, pour résoudre des problèmes complexes d’optimisation combinatoire. </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4</a:t>
            </a:fld>
            <a:endParaRPr lang="fr-FR"/>
          </a:p>
        </p:txBody>
      </p:sp>
    </p:spTree>
    <p:extLst>
      <p:ext uri="{BB962C8B-B14F-4D97-AF65-F5344CB8AC3E}">
        <p14:creationId xmlns:p14="http://schemas.microsoft.com/office/powerpoint/2010/main" val="336945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FF0000"/>
                </a:solidFill>
              </a:rPr>
              <a:t>2. HISTORIQUE</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10000"/>
          </a:bodyPr>
          <a:lstStyle/>
          <a:p>
            <a:r>
              <a:rPr lang="fr-FR" dirty="0"/>
              <a:t>L'algorithme </a:t>
            </a:r>
            <a:r>
              <a:rPr lang="fr-FR" dirty="0" err="1"/>
              <a:t>HONEY</a:t>
            </a:r>
            <a:r>
              <a:rPr lang="fr-FR" dirty="0"/>
              <a:t>-BEE a été réalisé pour la première fois vers 2004 par CRAIG </a:t>
            </a:r>
            <a:r>
              <a:rPr lang="fr-FR" dirty="0" err="1"/>
              <a:t>A.TOVEY</a:t>
            </a:r>
            <a:r>
              <a:rPr lang="fr-FR" dirty="0"/>
              <a:t> à GEORGIA TECH en collaboration avec SUNIL </a:t>
            </a:r>
            <a:r>
              <a:rPr lang="fr-FR" dirty="0" err="1"/>
              <a:t>NAKRANI</a:t>
            </a:r>
            <a:r>
              <a:rPr lang="fr-FR" dirty="0"/>
              <a:t>. </a:t>
            </a:r>
          </a:p>
          <a:p>
            <a:r>
              <a:rPr lang="fr-FR" dirty="0"/>
              <a:t>Au début 2005, </a:t>
            </a:r>
            <a:r>
              <a:rPr lang="fr-FR" dirty="0" err="1"/>
              <a:t>XIN-SHE</a:t>
            </a:r>
            <a:r>
              <a:rPr lang="fr-FR" dirty="0"/>
              <a:t> YANG à l’Université de CAMBRIDGE a développé le VIRTUAL BEE </a:t>
            </a:r>
            <a:r>
              <a:rPr lang="fr-FR" dirty="0" err="1"/>
              <a:t>ALGORITHM</a:t>
            </a:r>
            <a:r>
              <a:rPr lang="fr-FR" dirty="0"/>
              <a:t> (</a:t>
            </a:r>
            <a:r>
              <a:rPr lang="fr-FR" dirty="0" err="1"/>
              <a:t>VBA</a:t>
            </a:r>
            <a:r>
              <a:rPr lang="fr-FR" dirty="0"/>
              <a:t>) pour résoudre des problèmes d’optimisation numérique, </a:t>
            </a:r>
          </a:p>
          <a:p>
            <a:r>
              <a:rPr lang="fr-FR" dirty="0"/>
              <a:t>Un peu plus tard en 2005, HADDAD, AFSHAR et leurs collègues  ont présenté un algorithme dit </a:t>
            </a:r>
            <a:r>
              <a:rPr lang="fr-FR" dirty="0" err="1"/>
              <a:t>HONEY</a:t>
            </a:r>
            <a:r>
              <a:rPr lang="fr-FR" dirty="0"/>
              <a:t>-BEE </a:t>
            </a:r>
            <a:r>
              <a:rPr lang="fr-FR" dirty="0" err="1"/>
              <a:t>MATING</a:t>
            </a:r>
            <a:r>
              <a:rPr lang="fr-FR" dirty="0"/>
              <a:t> </a:t>
            </a:r>
            <a:r>
              <a:rPr lang="fr-FR" dirty="0" err="1"/>
              <a:t>OPTIMIZATION</a:t>
            </a:r>
            <a:r>
              <a:rPr lang="fr-FR" dirty="0"/>
              <a:t> (</a:t>
            </a:r>
            <a:r>
              <a:rPr lang="fr-FR" dirty="0" err="1"/>
              <a:t>HBMO</a:t>
            </a:r>
            <a:r>
              <a:rPr lang="fr-FR" dirty="0"/>
              <a:t>) qui a ensuite été appliqué à la modélisation de réservoirs et de </a:t>
            </a:r>
            <a:r>
              <a:rPr lang="fr-FR" dirty="0" err="1"/>
              <a:t>clustering</a:t>
            </a:r>
            <a:r>
              <a:rPr lang="fr-FR" dirty="0"/>
              <a:t>. </a:t>
            </a:r>
          </a:p>
          <a:p>
            <a:r>
              <a:rPr lang="fr-FR" dirty="0"/>
              <a:t>En 2006, </a:t>
            </a:r>
            <a:r>
              <a:rPr lang="fr-FR" dirty="0" err="1"/>
              <a:t>B.BASTURK</a:t>
            </a:r>
            <a:r>
              <a:rPr lang="fr-FR" dirty="0"/>
              <a:t> et </a:t>
            </a:r>
            <a:r>
              <a:rPr lang="fr-FR" dirty="0" err="1"/>
              <a:t>D.JARABOGO</a:t>
            </a:r>
            <a:r>
              <a:rPr lang="fr-FR" dirty="0"/>
              <a:t> en Turquie, ont développé un algorithme appelé </a:t>
            </a:r>
            <a:r>
              <a:rPr lang="fr-FR" dirty="0" err="1"/>
              <a:t>ARTIFICIAL</a:t>
            </a:r>
            <a:r>
              <a:rPr lang="fr-FR" dirty="0"/>
              <a:t> BEE </a:t>
            </a:r>
            <a:r>
              <a:rPr lang="fr-FR" dirty="0" err="1"/>
              <a:t>COLONY</a:t>
            </a:r>
            <a:r>
              <a:rPr lang="fr-FR" dirty="0"/>
              <a:t> (ABC) pour l’optimisation de fonctions numériques.</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5</a:t>
            </a:fld>
            <a:endParaRPr lang="fr-FR"/>
          </a:p>
        </p:txBody>
      </p:sp>
    </p:spTree>
    <p:extLst>
      <p:ext uri="{BB962C8B-B14F-4D97-AF65-F5344CB8AC3E}">
        <p14:creationId xmlns:p14="http://schemas.microsoft.com/office/powerpoint/2010/main" val="1607413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rPr>
              <a:t>3. Les abeilles dans la nature</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92500" lnSpcReduction="20000"/>
          </a:bodyPr>
          <a:lstStyle/>
          <a:p>
            <a:r>
              <a:rPr lang="fr-FR" dirty="0"/>
              <a:t>Comme les fourmis, les abeilles sont des insectes sociaux. Elles sont obligées de vivre en colonie très organisée, formée d’ouvrières, de faux-bourdon et d’une seule reine.</a:t>
            </a:r>
          </a:p>
          <a:p>
            <a:r>
              <a:rPr lang="fr-FR" dirty="0"/>
              <a:t>Les abeilles se nourrissent essentiellement de pollen et de miel. Elles vont butiner les fleurs pour prendre le nectar. </a:t>
            </a:r>
          </a:p>
          <a:p>
            <a:r>
              <a:rPr lang="fr-FR" dirty="0"/>
              <a:t>Au cours de sa courte vie (environ 45 jours), l’ouvrière assure plusieurs métiers : elle nettoie les cellules, nourrit les larves, elle range le pollen et le nectar dans les alvéoles, elle ventile la ruche en agitant rapidement ses ailes, elle construit les rayons avec la cire qu’elle produit, elle garde le trou de vol pour chasser les intrus, elle devient butineuse, porteuse d’eau et récolte du pollen et du nectar jusqu’à la fin de sa vie.</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6</a:t>
            </a:fld>
            <a:endParaRPr lang="fr-FR"/>
          </a:p>
        </p:txBody>
      </p:sp>
    </p:spTree>
    <p:extLst>
      <p:ext uri="{BB962C8B-B14F-4D97-AF65-F5344CB8AC3E}">
        <p14:creationId xmlns:p14="http://schemas.microsoft.com/office/powerpoint/2010/main" val="42781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rPr>
              <a:t>3. Les abeilles dans la nature</a:t>
            </a:r>
          </a:p>
        </p:txBody>
      </p:sp>
      <p:sp>
        <p:nvSpPr>
          <p:cNvPr id="3" name="Espace réservé du contenu 2"/>
          <p:cNvSpPr>
            <a:spLocks noGrp="1"/>
          </p:cNvSpPr>
          <p:nvPr>
            <p:ph idx="1"/>
          </p:nvPr>
        </p:nvSpPr>
        <p:spPr>
          <a:xfrm>
            <a:off x="628650" y="1387213"/>
            <a:ext cx="7886700" cy="4675383"/>
          </a:xfrm>
          <a:ln>
            <a:solidFill>
              <a:srgbClr val="00B0F0"/>
            </a:solidFill>
          </a:ln>
        </p:spPr>
        <p:txBody>
          <a:bodyPr>
            <a:normAutofit fontScale="85000" lnSpcReduction="20000"/>
          </a:bodyPr>
          <a:lstStyle/>
          <a:p>
            <a:r>
              <a:rPr lang="fr-FR" dirty="0"/>
              <a:t>L’abeille est capable, par la danse ou par la production de « phéromone », de communiquer aux autres abeilles l’endroit où elle aurait découvert de la nourriture. </a:t>
            </a:r>
          </a:p>
          <a:p>
            <a:r>
              <a:rPr lang="fr-FR" dirty="0"/>
              <a:t>Elle </a:t>
            </a:r>
            <a:r>
              <a:rPr lang="fr-FR" b="1" dirty="0"/>
              <a:t>danse en rond</a:t>
            </a:r>
            <a:r>
              <a:rPr lang="fr-FR" dirty="0"/>
              <a:t> quand elle trouve du pollen à faible distance (moins de 25 mètres). </a:t>
            </a:r>
          </a:p>
          <a:p>
            <a:r>
              <a:rPr lang="fr-FR" dirty="0"/>
              <a:t>Elle utilise une danse très compliquée dite la </a:t>
            </a:r>
            <a:r>
              <a:rPr lang="fr-FR" b="1" dirty="0"/>
              <a:t>danse frétillante </a:t>
            </a:r>
            <a:r>
              <a:rPr lang="fr-FR" dirty="0"/>
              <a:t>ou danse en huit, si la nourriture se trouve à moins de 10 kilomètres. </a:t>
            </a:r>
          </a:p>
          <a:p>
            <a:r>
              <a:rPr lang="fr-FR" dirty="0"/>
              <a:t>La direction de la nourriture est exprimée par rapport à la position du soleil. </a:t>
            </a:r>
          </a:p>
          <a:p>
            <a:r>
              <a:rPr lang="fr-FR" dirty="0"/>
              <a:t>La distance et la qualité de nourriture sont exprimées par le nombre et la vitesse des tours effectués par l’abeille sur elle-même. </a:t>
            </a:r>
          </a:p>
          <a:p>
            <a:r>
              <a:rPr lang="fr-FR" dirty="0"/>
              <a:t>Afin de survivre à l’hiver, les abeilles doivent recueillir et stocker environ 15 à 50 Kg de nectar.</a:t>
            </a:r>
          </a:p>
        </p:txBody>
      </p:sp>
      <p:sp>
        <p:nvSpPr>
          <p:cNvPr id="4" name="Espace réservé du numéro de diapositive 3"/>
          <p:cNvSpPr>
            <a:spLocks noGrp="1"/>
          </p:cNvSpPr>
          <p:nvPr>
            <p:ph type="sldNum" sz="quarter" idx="12"/>
          </p:nvPr>
        </p:nvSpPr>
        <p:spPr/>
        <p:txBody>
          <a:bodyPr/>
          <a:lstStyle/>
          <a:p>
            <a:fld id="{32466A1A-D4AC-45AC-9D46-675ADC1AE4A7}" type="slidenum">
              <a:rPr lang="fr-FR" smtClean="0"/>
              <a:t>7</a:t>
            </a:fld>
            <a:endParaRPr lang="fr-FR"/>
          </a:p>
        </p:txBody>
      </p:sp>
    </p:spTree>
    <p:extLst>
      <p:ext uri="{BB962C8B-B14F-4D97-AF65-F5344CB8AC3E}">
        <p14:creationId xmlns:p14="http://schemas.microsoft.com/office/powerpoint/2010/main" val="876364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a:solidFill>
                  <a:srgbClr val="FF0000"/>
                </a:solidFill>
              </a:rPr>
              <a:t>3. Les abeilles dans la nature</a:t>
            </a:r>
          </a:p>
        </p:txBody>
      </p:sp>
      <p:pic>
        <p:nvPicPr>
          <p:cNvPr id="5" name="Image 4"/>
          <p:cNvPicPr/>
          <p:nvPr/>
        </p:nvPicPr>
        <p:blipFill>
          <a:blip r:embed="rId2"/>
          <a:srcRect/>
          <a:stretch>
            <a:fillRect/>
          </a:stretch>
        </p:blipFill>
        <p:spPr bwMode="auto">
          <a:xfrm>
            <a:off x="628650" y="1310112"/>
            <a:ext cx="4480303" cy="3462305"/>
          </a:xfrm>
          <a:prstGeom prst="rect">
            <a:avLst/>
          </a:prstGeom>
          <a:noFill/>
          <a:ln w="9525">
            <a:noFill/>
            <a:miter lim="800000"/>
            <a:headEnd/>
            <a:tailEnd/>
          </a:ln>
        </p:spPr>
      </p:pic>
      <p:pic>
        <p:nvPicPr>
          <p:cNvPr id="6" name="Image 5" descr="E:\Documents\SEMESTRE 9\OA\Rapport I_Méthode des Abeilles\Doc\beedance.gif"/>
          <p:cNvPicPr/>
          <p:nvPr/>
        </p:nvPicPr>
        <p:blipFill>
          <a:blip r:embed="rId3"/>
          <a:srcRect/>
          <a:stretch>
            <a:fillRect/>
          </a:stretch>
        </p:blipFill>
        <p:spPr bwMode="auto">
          <a:xfrm>
            <a:off x="5108953" y="1690689"/>
            <a:ext cx="3438982" cy="2723442"/>
          </a:xfrm>
          <a:prstGeom prst="rect">
            <a:avLst/>
          </a:prstGeom>
          <a:noFill/>
          <a:ln w="9525">
            <a:noFill/>
            <a:miter lim="800000"/>
            <a:headEnd/>
            <a:tailEnd/>
          </a:ln>
        </p:spPr>
      </p:pic>
      <p:sp>
        <p:nvSpPr>
          <p:cNvPr id="7" name="Titre 1"/>
          <p:cNvSpPr txBox="1">
            <a:spLocks/>
          </p:cNvSpPr>
          <p:nvPr/>
        </p:nvSpPr>
        <p:spPr>
          <a:xfrm>
            <a:off x="453286" y="5227976"/>
            <a:ext cx="7886700" cy="8129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solidFill>
                  <a:srgbClr val="FF0000"/>
                </a:solidFill>
              </a:rPr>
              <a:t>La danse en rond					La danse frétillante</a:t>
            </a:r>
          </a:p>
        </p:txBody>
      </p:sp>
      <p:sp>
        <p:nvSpPr>
          <p:cNvPr id="9" name="Espace réservé du numéro de diapositive 8"/>
          <p:cNvSpPr>
            <a:spLocks noGrp="1"/>
          </p:cNvSpPr>
          <p:nvPr>
            <p:ph type="sldNum" sz="quarter" idx="12"/>
          </p:nvPr>
        </p:nvSpPr>
        <p:spPr/>
        <p:txBody>
          <a:bodyPr/>
          <a:lstStyle/>
          <a:p>
            <a:fld id="{32466A1A-D4AC-45AC-9D46-675ADC1AE4A7}" type="slidenum">
              <a:rPr lang="fr-FR" smtClean="0"/>
              <a:t>8</a:t>
            </a:fld>
            <a:endParaRPr lang="fr-FR"/>
          </a:p>
        </p:txBody>
      </p:sp>
    </p:spTree>
    <p:extLst>
      <p:ext uri="{BB962C8B-B14F-4D97-AF65-F5344CB8AC3E}">
        <p14:creationId xmlns:p14="http://schemas.microsoft.com/office/powerpoint/2010/main" val="259446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28650" y="365126"/>
            <a:ext cx="7886700" cy="1325563"/>
          </a:xfrm>
        </p:spPr>
        <p:txBody>
          <a:bodyPr>
            <a:normAutofit/>
          </a:bodyPr>
          <a:lstStyle/>
          <a:p>
            <a:r>
              <a:rPr lang="fr-FR" sz="4000" dirty="0">
                <a:solidFill>
                  <a:srgbClr val="FF0000"/>
                </a:solidFill>
              </a:rPr>
              <a:t>3. Les abeilles dans la nature</a:t>
            </a:r>
          </a:p>
        </p:txBody>
      </p:sp>
      <p:pic>
        <p:nvPicPr>
          <p:cNvPr id="8" name="Picture 4" descr="wagging-d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3904" y="1359849"/>
            <a:ext cx="2906712" cy="302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7" y="4582865"/>
            <a:ext cx="8532813" cy="1787525"/>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32466A1A-D4AC-45AC-9D46-675ADC1AE4A7}" type="slidenum">
              <a:rPr lang="fr-FR" smtClean="0"/>
              <a:t>9</a:t>
            </a:fld>
            <a:endParaRPr lang="fr-FR"/>
          </a:p>
        </p:txBody>
      </p:sp>
    </p:spTree>
    <p:extLst>
      <p:ext uri="{BB962C8B-B14F-4D97-AF65-F5344CB8AC3E}">
        <p14:creationId xmlns:p14="http://schemas.microsoft.com/office/powerpoint/2010/main" val="22371442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986</TotalTime>
  <Words>2534</Words>
  <Application>Microsoft Office PowerPoint</Application>
  <PresentationFormat>On-screen Show (4:3)</PresentationFormat>
  <Paragraphs>328</Paragraphs>
  <Slides>38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Cambria Math</vt:lpstr>
      <vt:lpstr>Times New Roman</vt:lpstr>
      <vt:lpstr>Wingdings</vt:lpstr>
      <vt:lpstr>Thème Office</vt:lpstr>
      <vt:lpstr>OPTIMISATION PAR COLONIE D’ABEILLES (OCA)</vt:lpstr>
      <vt:lpstr>PLAN</vt:lpstr>
      <vt:lpstr>1. INTRODUCTION</vt:lpstr>
      <vt:lpstr>1. INTRODUCTION</vt:lpstr>
      <vt:lpstr>2. HISTORIQUE</vt:lpstr>
      <vt:lpstr>3. Les abeilles dans la nature</vt:lpstr>
      <vt:lpstr>3. Les abeilles dans la nature</vt:lpstr>
      <vt:lpstr>3. Les abeilles dans la nature</vt:lpstr>
      <vt:lpstr>3. Les abeilles dans la nature</vt:lpstr>
      <vt:lpstr>3. Les abeilles dans la nature</vt:lpstr>
      <vt:lpstr>3. Les abeilles dans la nature</vt:lpstr>
      <vt:lpstr>4. ALGORITHME</vt:lpstr>
      <vt:lpstr>4. ALGORITHME</vt:lpstr>
      <vt:lpstr>4. ALGORITHME</vt:lpstr>
      <vt:lpstr>4. ALGORITHME</vt:lpstr>
      <vt:lpstr>4. ALGORITHME</vt:lpstr>
      <vt:lpstr>4. ALGORITHME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DOMAINES D’applications</vt:lpstr>
      <vt:lpstr>6. CONCLUSION</vt:lpstr>
      <vt:lpstr>7. REFERENCES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OPTIMISATION PAR COLONIES D’ABEILLES (OPC)</dc:title>
  <dc:creator>home</dc:creator>
  <cp:lastModifiedBy>Lenovo</cp:lastModifiedBy>
  <cp:revision>27</cp:revision>
  <dcterms:created xsi:type="dcterms:W3CDTF">2016-11-05T19:07:54Z</dcterms:created>
  <dcterms:modified xsi:type="dcterms:W3CDTF">2021-02-16T16:59:51Z</dcterms:modified>
</cp:coreProperties>
</file>