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2" r:id="rId1"/>
  </p:sldMasterIdLst>
  <p:notesMasterIdLst>
    <p:notesMasterId r:id="rId11"/>
  </p:notesMasterIdLst>
  <p:sldIdLst>
    <p:sldId id="256" r:id="rId2"/>
    <p:sldId id="257" r:id="rId3"/>
    <p:sldId id="258" r:id="rId4"/>
    <p:sldId id="259" r:id="rId5"/>
    <p:sldId id="260" r:id="rId6"/>
    <p:sldId id="261" r:id="rId7"/>
    <p:sldId id="262" r:id="rId8"/>
    <p:sldId id="263" r:id="rId9"/>
    <p:sldId id="266"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21B90A3-650E-4373-A04A-4437270C2CF7}" type="datetimeFigureOut">
              <a:rPr lang="fr-FR" smtClean="0"/>
              <a:t>09/12/2020</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358E5F-B9B3-413B-8216-FE78229C68CD}" type="slidenum">
              <a:rPr lang="fr-FR" smtClean="0"/>
              <a:t>‹N°›</a:t>
            </a:fld>
            <a:endParaRPr lang="fr-FR"/>
          </a:p>
        </p:txBody>
      </p:sp>
    </p:spTree>
    <p:extLst>
      <p:ext uri="{BB962C8B-B14F-4D97-AF65-F5344CB8AC3E}">
        <p14:creationId xmlns:p14="http://schemas.microsoft.com/office/powerpoint/2010/main" val="903441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36358E5F-B9B3-413B-8216-FE78229C68CD}" type="slidenum">
              <a:rPr lang="fr-FR" smtClean="0"/>
              <a:t>5</a:t>
            </a:fld>
            <a:endParaRPr lang="fr-FR"/>
          </a:p>
        </p:txBody>
      </p:sp>
    </p:spTree>
    <p:extLst>
      <p:ext uri="{BB962C8B-B14F-4D97-AF65-F5344CB8AC3E}">
        <p14:creationId xmlns:p14="http://schemas.microsoft.com/office/powerpoint/2010/main" val="2978183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fr-FR" smtClean="0"/>
              <a:t>Modifiez le style du titre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61BEF0D-F0BB-DE4B-95CE-6DB70DBA9567}" type="datetimeFigureOut">
              <a:rPr lang="en-US" smtClean="0"/>
              <a:pPr/>
              <a:t>12/9/2020</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D57F1E4F-1CFF-5643-939E-217C01CDF565}" type="slidenum">
              <a:rPr lang="en-US" smtClean="0"/>
              <a:pPr/>
              <a:t>‹N°›</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96491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smtClean="0"/>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smtClean="0"/>
              <a:t>‹N°›</a:t>
            </a:fld>
            <a:endParaRPr lang="en-US" dirty="0"/>
          </a:p>
        </p:txBody>
      </p:sp>
    </p:spTree>
    <p:extLst>
      <p:ext uri="{BB962C8B-B14F-4D97-AF65-F5344CB8AC3E}">
        <p14:creationId xmlns:p14="http://schemas.microsoft.com/office/powerpoint/2010/main" val="3986497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53918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12/9/2020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49073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fr-FR" smtClean="0"/>
              <a:t>Modifiez le style du titre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B61BEF0D-F0BB-DE4B-95CE-6DB70DBA9567}" type="datetimeFigureOut">
              <a:rPr lang="en-US" smtClean="0"/>
              <a:pPr/>
              <a:t>12/9/2020</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D57F1E4F-1CFF-5643-939E-217C01CDF565}" type="slidenum">
              <a:rPr lang="en-US" smtClean="0"/>
              <a:pPr/>
              <a:t>‹N°›</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933022855"/>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smtClean="0"/>
              <a:t>12/9/2020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smtClean="0"/>
              <a:t>‹N°›</a:t>
            </a:fld>
            <a:endParaRPr lang="en-US" dirty="0"/>
          </a:p>
        </p:txBody>
      </p:sp>
    </p:spTree>
    <p:extLst>
      <p:ext uri="{BB962C8B-B14F-4D97-AF65-F5344CB8AC3E}">
        <p14:creationId xmlns:p14="http://schemas.microsoft.com/office/powerpoint/2010/main" val="171179345"/>
      </p:ext>
    </p:extLst>
  </p:cSld>
  <p:clrMapOvr>
    <a:masterClrMapping/>
  </p:clrMapOvr>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257300" y="2909102"/>
            <a:ext cx="4800600" cy="29963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6633864" y="2909102"/>
            <a:ext cx="4800600" cy="299639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12/9/2020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601557542"/>
      </p:ext>
    </p:extLst>
  </p:cSld>
  <p:clrMapOvr>
    <a:masterClrMapping/>
  </p:clrMapOvr>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12/9/2020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72232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12/9/2020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259611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fr-FR" smtClean="0"/>
              <a:t>Modifiez le style du titre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65051" y="6375679"/>
            <a:ext cx="1233355" cy="348462"/>
          </a:xfrm>
        </p:spPr>
        <p:txBody>
          <a:bodyPr/>
          <a:lstStyle/>
          <a:p>
            <a:fld id="{42A54C80-263E-416B-A8E0-580EDEADCBDC}" type="datetimeFigureOut">
              <a:rPr lang="en-US" smtClean="0"/>
              <a:t>12/9/2020</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519954A3-9DFD-4C44-94BA-B95130A3BA1C}" type="slidenum">
              <a:rPr lang="en-US" smtClean="0"/>
              <a:t>‹N°›</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879228099"/>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fr-FR" smtClean="0"/>
              <a:t>Modifiez le style du titre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a:xfrm>
            <a:off x="765950" y="6375679"/>
            <a:ext cx="1232456" cy="348462"/>
          </a:xfrm>
        </p:spPr>
        <p:txBody>
          <a:bodyPr/>
          <a:lstStyle/>
          <a:p>
            <a:fld id="{B61BEF0D-F0BB-DE4B-95CE-6DB70DBA9567}" type="datetimeFigureOut">
              <a:rPr lang="en-US" smtClean="0"/>
              <a:pPr/>
              <a:t>12/9/2020</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0992290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B61BEF0D-F0BB-DE4B-95CE-6DB70DBA9567}" type="datetimeFigureOut">
              <a:rPr lang="en-US" smtClean="0"/>
              <a:pPr/>
              <a:t>12/9/2020</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D57F1E4F-1CFF-5643-939E-217C01CDF565}" type="slidenum">
              <a:rPr lang="en-US" smtClean="0"/>
              <a:pPr/>
              <a:t>‹N°›</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106415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9"/>
          <p:cNvSpPr txBox="1">
            <a:spLocks noChangeArrowheads="1"/>
          </p:cNvSpPr>
          <p:nvPr/>
        </p:nvSpPr>
        <p:spPr bwMode="auto">
          <a:xfrm>
            <a:off x="1611491" y="20400"/>
            <a:ext cx="9003557" cy="677108"/>
          </a:xfrm>
          <a:prstGeom prst="rect">
            <a:avLst/>
          </a:prstGeom>
          <a:noFill/>
          <a:ln>
            <a:noFill/>
          </a:ln>
          <a:effectLst>
            <a:outerShdw blurRad="107950" dist="12700" dir="5400000" algn="ctr">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ar-DZ" sz="1800" b="1" dirty="0">
                <a:latin typeface="Times New Roman" panose="02020603050405020304" pitchFamily="18" charset="0"/>
                <a:cs typeface="Times New Roman" panose="02020603050405020304" pitchFamily="18" charset="0"/>
              </a:rPr>
              <a:t>جامعة محمد بوضياف، مسيلة</a:t>
            </a:r>
          </a:p>
          <a:p>
            <a:pPr algn="ctr"/>
            <a:r>
              <a:rPr lang="ar-DZ" sz="2000" b="1" dirty="0">
                <a:latin typeface="Times New Roman" panose="02020603050405020304" pitchFamily="18" charset="0"/>
                <a:cs typeface="Times New Roman" panose="02020603050405020304" pitchFamily="18" charset="0"/>
              </a:rPr>
              <a:t>كلية العلوم الإنسانية والاجتماعية، قسم العلوم الإسلامية</a:t>
            </a:r>
            <a:endParaRPr lang="fr-FR" sz="2000" b="1" dirty="0">
              <a:latin typeface="Times New Roman" panose="02020603050405020304" pitchFamily="18" charset="0"/>
              <a:cs typeface="Times New Roman" panose="02020603050405020304" pitchFamily="18" charset="0"/>
            </a:endParaRPr>
          </a:p>
        </p:txBody>
      </p:sp>
      <p:sp>
        <p:nvSpPr>
          <p:cNvPr id="5" name="WordArt 8"/>
          <p:cNvSpPr>
            <a:spLocks noChangeArrowheads="1" noChangeShapeType="1" noTextEdit="1"/>
          </p:cNvSpPr>
          <p:nvPr/>
        </p:nvSpPr>
        <p:spPr bwMode="auto">
          <a:xfrm>
            <a:off x="1839174" y="1787207"/>
            <a:ext cx="8548195" cy="2622402"/>
          </a:xfrm>
          <a:prstGeom prst="rect">
            <a:avLst/>
          </a:prstGeom>
          <a:noFill/>
          <a:ln>
            <a:noFill/>
          </a:ln>
          <a:effectLst>
            <a:outerShdw blurRad="225425" dist="50800" dir="5220000" algn="ctr">
              <a:schemeClr val="tx1">
                <a:alpha val="33000"/>
              </a:schemeClr>
            </a:outerShdw>
          </a:effectLst>
        </p:spPr>
        <p:txBody>
          <a:bodyPr wrap="none" fromWordArt="1">
            <a:prstTxWarp prst="textPlain">
              <a:avLst>
                <a:gd name="adj" fmla="val 50000"/>
              </a:avLst>
            </a:prstTxWarp>
            <a:scene3d>
              <a:camera prst="isometricOffAxis1Right"/>
              <a:lightRig rig="threePt" dir="t"/>
            </a:scene3d>
          </a:bodyPr>
          <a:lstStyle/>
          <a:p>
            <a:pPr algn="ctr" rtl="1"/>
            <a:endParaRPr lang="fr-FR" sz="3600" b="1" u="sng" kern="10" dirty="0">
              <a:ln w="12700">
                <a:solidFill>
                  <a:srgbClr val="EAEAEA"/>
                </a:solidFill>
                <a:round/>
                <a:headEnd/>
                <a:tailEnd/>
              </a:ln>
              <a:effectLst>
                <a:outerShdw dist="35921" dir="2700000" sy="50000" kx="2115830" algn="bl" rotWithShape="0">
                  <a:srgbClr val="C0C0C0">
                    <a:alpha val="80000"/>
                  </a:srgbClr>
                </a:outerShdw>
              </a:effectLst>
              <a:latin typeface="Microsoft Uighur" panose="02000000000000000000" pitchFamily="2" charset="-78"/>
              <a:cs typeface="Microsoft Uighur" panose="02000000000000000000" pitchFamily="2" charset="-78"/>
            </a:endParaRPr>
          </a:p>
        </p:txBody>
      </p:sp>
      <p:sp>
        <p:nvSpPr>
          <p:cNvPr id="7" name="Text Box 9"/>
          <p:cNvSpPr txBox="1">
            <a:spLocks noChangeArrowheads="1"/>
          </p:cNvSpPr>
          <p:nvPr/>
        </p:nvSpPr>
        <p:spPr bwMode="auto">
          <a:xfrm>
            <a:off x="3049924" y="4730262"/>
            <a:ext cx="5371939" cy="677108"/>
          </a:xfrm>
          <a:prstGeom prst="rect">
            <a:avLst/>
          </a:prstGeom>
          <a:noFill/>
          <a:ln>
            <a:noFill/>
          </a:ln>
          <a:effectLst>
            <a:outerShdw blurRad="107950" dist="12700" dir="5400000" algn="ctr">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p>
            <a:pPr algn="ctr"/>
            <a:r>
              <a:rPr lang="ar-DZ" sz="1800" b="1" dirty="0">
                <a:latin typeface="Times New Roman" panose="02020603050405020304" pitchFamily="18" charset="0"/>
                <a:cs typeface="Times New Roman" panose="02020603050405020304" pitchFamily="18" charset="0"/>
              </a:rPr>
              <a:t>موجهة لطلبة السنة </a:t>
            </a:r>
            <a:r>
              <a:rPr lang="ar-DZ" sz="1800" b="1" dirty="0" smtClean="0">
                <a:latin typeface="Times New Roman" panose="02020603050405020304" pitchFamily="18" charset="0"/>
                <a:cs typeface="Times New Roman" panose="02020603050405020304" pitchFamily="18" charset="0"/>
              </a:rPr>
              <a:t>الثالثة</a:t>
            </a:r>
            <a:endParaRPr lang="ar-DZ" sz="1800" b="1" dirty="0">
              <a:latin typeface="Times New Roman" panose="02020603050405020304" pitchFamily="18" charset="0"/>
              <a:cs typeface="Times New Roman" panose="02020603050405020304" pitchFamily="18" charset="0"/>
            </a:endParaRPr>
          </a:p>
          <a:p>
            <a:pPr algn="ctr"/>
            <a:r>
              <a:rPr lang="ar-DZ" sz="2000" b="1" dirty="0">
                <a:latin typeface="Times New Roman" panose="02020603050405020304" pitchFamily="18" charset="0"/>
                <a:cs typeface="Times New Roman" panose="02020603050405020304" pitchFamily="18" charset="0"/>
              </a:rPr>
              <a:t>تخصص: شريعة وقانون</a:t>
            </a:r>
            <a:endParaRPr lang="fr-FR" sz="2000" b="1" dirty="0">
              <a:latin typeface="Times New Roman" panose="02020603050405020304" pitchFamily="18" charset="0"/>
              <a:cs typeface="Times New Roman" panose="02020603050405020304" pitchFamily="18" charset="0"/>
            </a:endParaRPr>
          </a:p>
        </p:txBody>
      </p:sp>
      <p:sp>
        <p:nvSpPr>
          <p:cNvPr id="8" name="Text Box 9"/>
          <p:cNvSpPr txBox="1">
            <a:spLocks noChangeArrowheads="1"/>
          </p:cNvSpPr>
          <p:nvPr/>
        </p:nvSpPr>
        <p:spPr bwMode="auto">
          <a:xfrm>
            <a:off x="963417" y="5750705"/>
            <a:ext cx="10299703" cy="954107"/>
          </a:xfrm>
          <a:prstGeom prst="rect">
            <a:avLst/>
          </a:prstGeom>
          <a:noFill/>
          <a:ln>
            <a:noFill/>
          </a:ln>
          <a:effectLst>
            <a:glow rad="139700">
              <a:schemeClr val="accent1">
                <a:satMod val="175000"/>
                <a:alpha val="40000"/>
              </a:schemeClr>
            </a:glow>
            <a:outerShdw blurRad="107950" dist="12700" dir="5400000" algn="ctr">
              <a:srgbClr val="000000"/>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square">
            <a:spAutoFit/>
          </a:bodyPr>
          <a:lstStyle>
            <a:defPPr>
              <a:defRPr lang="en-GB"/>
            </a:defPPr>
            <a:lvl1pPr algn="ctr">
              <a:defRPr b="1">
                <a:latin typeface="Times New Roman" panose="02020603050405020304" pitchFamily="18" charset="0"/>
                <a:cs typeface="Times New Roman" panose="02020603050405020304" pitchFamily="18" charset="0"/>
              </a:defRPr>
            </a:lvl1pPr>
          </a:lstStyle>
          <a:p>
            <a:r>
              <a:rPr lang="ar-DZ" sz="2800" dirty="0"/>
              <a:t>إعداد:</a:t>
            </a:r>
          </a:p>
          <a:p>
            <a:r>
              <a:rPr lang="ar-DZ" sz="2800" dirty="0"/>
              <a:t>د. </a:t>
            </a:r>
            <a:r>
              <a:rPr lang="ar-DZ" sz="2800" dirty="0" err="1"/>
              <a:t>يوكثير</a:t>
            </a:r>
            <a:r>
              <a:rPr lang="ar-DZ" sz="2800" dirty="0"/>
              <a:t> عبد الرحمن</a:t>
            </a:r>
            <a:endParaRPr lang="fr-FR" sz="2800" dirty="0"/>
          </a:p>
        </p:txBody>
      </p:sp>
      <p:sp>
        <p:nvSpPr>
          <p:cNvPr id="3" name="Rectangle 2"/>
          <p:cNvSpPr/>
          <p:nvPr/>
        </p:nvSpPr>
        <p:spPr>
          <a:xfrm>
            <a:off x="4165461" y="1359452"/>
            <a:ext cx="3895618" cy="923330"/>
          </a:xfrm>
          <a:prstGeom prst="rect">
            <a:avLst/>
          </a:prstGeom>
          <a:noFill/>
        </p:spPr>
        <p:txBody>
          <a:bodyPr wrap="none" lIns="91440" tIns="45720" rIns="91440" bIns="45720">
            <a:spAutoFit/>
          </a:bodyPr>
          <a:lstStyle/>
          <a:p>
            <a:pPr algn="ctr"/>
            <a:r>
              <a:rPr lang="ar-DZ" sz="5400" b="1" dirty="0" smtClean="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المحاضرة الثانية</a:t>
            </a:r>
            <a:endParaRPr lang="fr-FR" sz="54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endParaRPr>
          </a:p>
        </p:txBody>
      </p:sp>
      <p:sp>
        <p:nvSpPr>
          <p:cNvPr id="9" name="Rectangle 8"/>
          <p:cNvSpPr/>
          <p:nvPr/>
        </p:nvSpPr>
        <p:spPr>
          <a:xfrm>
            <a:off x="3798594" y="2290097"/>
            <a:ext cx="4732385" cy="2308324"/>
          </a:xfrm>
          <a:prstGeom prst="rect">
            <a:avLst/>
          </a:prstGeom>
          <a:noFill/>
        </p:spPr>
        <p:txBody>
          <a:bodyPr wrap="none" lIns="91440" tIns="45720" rIns="91440" bIns="45720">
            <a:spAutoFit/>
          </a:bodyPr>
          <a:lstStyle/>
          <a:p>
            <a:pPr algn="ctr"/>
            <a:r>
              <a:rPr lang="ar-DZ" sz="7200" b="1" dirty="0" smtClean="0">
                <a:ln w="9525">
                  <a:solidFill>
                    <a:schemeClr val="bg1"/>
                  </a:solidFill>
                  <a:prstDash val="solid"/>
                </a:ln>
                <a:solidFill>
                  <a:srgbClr val="C00000"/>
                </a:solidFill>
                <a:effectLst>
                  <a:outerShdw blurRad="12700" dist="38100" dir="2700000" algn="tl" rotWithShape="0">
                    <a:schemeClr val="accent5">
                      <a:lumMod val="60000"/>
                      <a:lumOff val="40000"/>
                    </a:schemeClr>
                  </a:outerShdw>
                </a:effectLst>
                <a:latin typeface="Andalus" panose="02020603050405020304" pitchFamily="18" charset="-78"/>
                <a:cs typeface="Andalus" panose="02020603050405020304" pitchFamily="18" charset="-78"/>
              </a:rPr>
              <a:t>أسس </a:t>
            </a:r>
          </a:p>
          <a:p>
            <a:pPr algn="ctr"/>
            <a:r>
              <a:rPr lang="ar-DZ" sz="7200" b="1" dirty="0" smtClean="0">
                <a:ln w="9525">
                  <a:solidFill>
                    <a:schemeClr val="bg1"/>
                  </a:solidFill>
                  <a:prstDash val="solid"/>
                </a:ln>
                <a:solidFill>
                  <a:srgbClr val="C00000"/>
                </a:solidFill>
                <a:effectLst>
                  <a:outerShdw blurRad="12700" dist="38100" dir="2700000" algn="tl" rotWithShape="0">
                    <a:schemeClr val="accent5">
                      <a:lumMod val="60000"/>
                      <a:lumOff val="40000"/>
                    </a:schemeClr>
                  </a:outerShdw>
                </a:effectLst>
                <a:latin typeface="Andalus" panose="02020603050405020304" pitchFamily="18" charset="-78"/>
                <a:cs typeface="Andalus" panose="02020603050405020304" pitchFamily="18" charset="-78"/>
              </a:rPr>
              <a:t>القانون الإداري</a:t>
            </a:r>
            <a:endParaRPr lang="fr-FR" sz="7200" b="1" cap="none" spc="0" dirty="0">
              <a:ln w="9525">
                <a:solidFill>
                  <a:schemeClr val="bg1"/>
                </a:solidFill>
                <a:prstDash val="solid"/>
              </a:ln>
              <a:solidFill>
                <a:srgbClr val="C00000"/>
              </a:solidFill>
              <a:effectLst>
                <a:outerShdw blurRad="12700" dist="38100" dir="2700000" algn="tl" rotWithShape="0">
                  <a:schemeClr val="accent5">
                    <a:lumMod val="60000"/>
                    <a:lumOff val="40000"/>
                  </a:schemeClr>
                </a:outerShdw>
              </a:effectLst>
              <a:latin typeface="Andalus" panose="02020603050405020304" pitchFamily="18" charset="-78"/>
              <a:cs typeface="Andalus" panose="02020603050405020304" pitchFamily="18" charset="-78"/>
            </a:endParaRPr>
          </a:p>
        </p:txBody>
      </p:sp>
    </p:spTree>
    <p:custDataLst>
      <p:tags r:id="rId1"/>
    </p:custDataLst>
    <p:extLst>
      <p:ext uri="{BB962C8B-B14F-4D97-AF65-F5344CB8AC3E}">
        <p14:creationId xmlns:p14="http://schemas.microsoft.com/office/powerpoint/2010/main" val="1024605079"/>
      </p:ext>
    </p:extLst>
  </p:cSld>
  <p:clrMapOvr>
    <a:masterClrMapping/>
  </p:clrMapOvr>
  <mc:AlternateContent xmlns:mc="http://schemas.openxmlformats.org/markup-compatibility/2006" xmlns:p14="http://schemas.microsoft.com/office/powerpoint/2010/main">
    <mc:Choice Requires="p14">
      <p:transition spd="slow" p14:dur="2000" advTm="22020"/>
    </mc:Choice>
    <mc:Fallback xmlns="">
      <p:transition spd="slow" advTm="220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nodePh="1">
                                  <p:stCondLst>
                                    <p:cond delay="0"/>
                                  </p:stCondLst>
                                  <p:endCondLst>
                                    <p:cond evt="begin" delay="0">
                                      <p:tn val="13"/>
                                    </p:cond>
                                  </p:endCondLst>
                                  <p:childTnLst>
                                    <p:set>
                                      <p:cBhvr>
                                        <p:cTn id="14" dur="1" fill="hold">
                                          <p:stCondLst>
                                            <p:cond delay="0"/>
                                          </p:stCondLst>
                                        </p:cTn>
                                        <p:tgtEl>
                                          <p:spTgt spid="5"/>
                                        </p:tgtEl>
                                        <p:attrNameLst>
                                          <p:attrName>style.visibility</p:attrName>
                                        </p:attrNameLst>
                                      </p:cBhvr>
                                      <p:to>
                                        <p:strVal val="visible"/>
                                      </p:to>
                                    </p:set>
                                    <p:animEffect transition="in" filter="barn(inVertical)">
                                      <p:cBhvr>
                                        <p:cTn id="15" dur="500"/>
                                        <p:tgtEl>
                                          <p:spTgt spid="5"/>
                                        </p:tgtEl>
                                      </p:cBhvr>
                                    </p:animEffect>
                                  </p:childTnLst>
                                </p:cTn>
                              </p:par>
                              <p:par>
                                <p:cTn id="16" presetID="49" presetClass="entr" presetSubtype="0" decel="10000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500" fill="hold"/>
                                        <p:tgtEl>
                                          <p:spTgt spid="7"/>
                                        </p:tgtEl>
                                        <p:attrNameLst>
                                          <p:attrName>ppt_w</p:attrName>
                                        </p:attrNameLst>
                                      </p:cBhvr>
                                      <p:tavLst>
                                        <p:tav tm="0">
                                          <p:val>
                                            <p:fltVal val="0"/>
                                          </p:val>
                                        </p:tav>
                                        <p:tav tm="100000">
                                          <p:val>
                                            <p:strVal val="#ppt_w"/>
                                          </p:val>
                                        </p:tav>
                                      </p:tavLst>
                                    </p:anim>
                                    <p:anim calcmode="lin" valueType="num">
                                      <p:cBhvr>
                                        <p:cTn id="19" dur="500" fill="hold"/>
                                        <p:tgtEl>
                                          <p:spTgt spid="7"/>
                                        </p:tgtEl>
                                        <p:attrNameLst>
                                          <p:attrName>ppt_h</p:attrName>
                                        </p:attrNameLst>
                                      </p:cBhvr>
                                      <p:tavLst>
                                        <p:tav tm="0">
                                          <p:val>
                                            <p:fltVal val="0"/>
                                          </p:val>
                                        </p:tav>
                                        <p:tav tm="100000">
                                          <p:val>
                                            <p:strVal val="#ppt_h"/>
                                          </p:val>
                                        </p:tav>
                                      </p:tavLst>
                                    </p:anim>
                                    <p:anim calcmode="lin" valueType="num">
                                      <p:cBhvr>
                                        <p:cTn id="20" dur="500" fill="hold"/>
                                        <p:tgtEl>
                                          <p:spTgt spid="7"/>
                                        </p:tgtEl>
                                        <p:attrNameLst>
                                          <p:attrName>style.rotation</p:attrName>
                                        </p:attrNameLst>
                                      </p:cBhvr>
                                      <p:tavLst>
                                        <p:tav tm="0">
                                          <p:val>
                                            <p:fltVal val="360"/>
                                          </p:val>
                                        </p:tav>
                                        <p:tav tm="100000">
                                          <p:val>
                                            <p:fltVal val="0"/>
                                          </p:val>
                                        </p:tav>
                                      </p:tavLst>
                                    </p:anim>
                                    <p:animEffect transition="in" filter="fade">
                                      <p:cBhvr>
                                        <p:cTn id="21" dur="500"/>
                                        <p:tgtEl>
                                          <p:spTgt spid="7"/>
                                        </p:tgtEl>
                                      </p:cBhvr>
                                    </p:animEffect>
                                  </p:childTnLst>
                                </p:cTn>
                              </p:par>
                              <p:par>
                                <p:cTn id="22" presetID="49" presetClass="entr" presetSubtype="0" decel="10000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 calcmode="lin" valueType="num">
                                      <p:cBhvr>
                                        <p:cTn id="26" dur="500" fill="hold"/>
                                        <p:tgtEl>
                                          <p:spTgt spid="8"/>
                                        </p:tgtEl>
                                        <p:attrNameLst>
                                          <p:attrName>style.rotation</p:attrName>
                                        </p:attrNameLst>
                                      </p:cBhvr>
                                      <p:tavLst>
                                        <p:tav tm="0">
                                          <p:val>
                                            <p:fltVal val="360"/>
                                          </p:val>
                                        </p:tav>
                                        <p:tav tm="100000">
                                          <p:val>
                                            <p:fltVal val="0"/>
                                          </p:val>
                                        </p:tav>
                                      </p:tavLst>
                                    </p:anim>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45" presetClass="entr" presetSubtype="0" fill="hold" grpId="0" nodeType="clickEffect">
                                  <p:stCondLst>
                                    <p:cond delay="0"/>
                                  </p:stCondLst>
                                  <p:childTnLst>
                                    <p:set>
                                      <p:cBhvr>
                                        <p:cTn id="31" dur="1" fill="hold">
                                          <p:stCondLst>
                                            <p:cond delay="0"/>
                                          </p:stCondLst>
                                        </p:cTn>
                                        <p:tgtEl>
                                          <p:spTgt spid="3"/>
                                        </p:tgtEl>
                                        <p:attrNameLst>
                                          <p:attrName>style.visibility</p:attrName>
                                        </p:attrNameLst>
                                      </p:cBhvr>
                                      <p:to>
                                        <p:strVal val="visible"/>
                                      </p:to>
                                    </p:set>
                                    <p:animEffect transition="in" filter="fade">
                                      <p:cBhvr>
                                        <p:cTn id="32" dur="2000"/>
                                        <p:tgtEl>
                                          <p:spTgt spid="3"/>
                                        </p:tgtEl>
                                      </p:cBhvr>
                                    </p:animEffect>
                                    <p:anim calcmode="lin" valueType="num">
                                      <p:cBhvr>
                                        <p:cTn id="33" dur="2000" fill="hold"/>
                                        <p:tgtEl>
                                          <p:spTgt spid="3"/>
                                        </p:tgtEl>
                                        <p:attrNameLst>
                                          <p:attrName>ppt_w</p:attrName>
                                        </p:attrNameLst>
                                      </p:cBhvr>
                                      <p:tavLst>
                                        <p:tav tm="0" fmla="#ppt_w*sin(2.5*pi*$)">
                                          <p:val>
                                            <p:fltVal val="0"/>
                                          </p:val>
                                        </p:tav>
                                        <p:tav tm="100000">
                                          <p:val>
                                            <p:fltVal val="1"/>
                                          </p:val>
                                        </p:tav>
                                      </p:tavLst>
                                    </p:anim>
                                    <p:anim calcmode="lin" valueType="num">
                                      <p:cBhvr>
                                        <p:cTn id="34" dur="2000" fill="hold"/>
                                        <p:tgtEl>
                                          <p:spTgt spid="3"/>
                                        </p:tgtEl>
                                        <p:attrNameLst>
                                          <p:attrName>ppt_h</p:attrName>
                                        </p:attrNameLst>
                                      </p:cBhvr>
                                      <p:tavLst>
                                        <p:tav tm="0">
                                          <p:val>
                                            <p:strVal val="#ppt_h"/>
                                          </p:val>
                                        </p:tav>
                                        <p:tav tm="100000">
                                          <p:val>
                                            <p:strVal val="#ppt_h"/>
                                          </p:val>
                                        </p:tav>
                                      </p:tavLst>
                                    </p:anim>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grpId="0" nodeType="clickEffect">
                                  <p:stCondLst>
                                    <p:cond delay="0"/>
                                  </p:stCondLst>
                                  <p:childTnLst>
                                    <p:set>
                                      <p:cBhvr>
                                        <p:cTn id="38" dur="1" fill="hold">
                                          <p:stCondLst>
                                            <p:cond delay="0"/>
                                          </p:stCondLst>
                                        </p:cTn>
                                        <p:tgtEl>
                                          <p:spTgt spid="9"/>
                                        </p:tgtEl>
                                        <p:attrNameLst>
                                          <p:attrName>style.visibility</p:attrName>
                                        </p:attrNameLst>
                                      </p:cBhvr>
                                      <p:to>
                                        <p:strVal val="visible"/>
                                      </p:to>
                                    </p:set>
                                    <p:animEffect transition="in" filter="fade">
                                      <p:cBhvr>
                                        <p:cTn id="39" dur="2000"/>
                                        <p:tgtEl>
                                          <p:spTgt spid="9"/>
                                        </p:tgtEl>
                                      </p:cBhvr>
                                    </p:animEffect>
                                    <p:anim calcmode="lin" valueType="num">
                                      <p:cBhvr>
                                        <p:cTn id="40" dur="2000" fill="hold"/>
                                        <p:tgtEl>
                                          <p:spTgt spid="9"/>
                                        </p:tgtEl>
                                        <p:attrNameLst>
                                          <p:attrName>ppt_w</p:attrName>
                                        </p:attrNameLst>
                                      </p:cBhvr>
                                      <p:tavLst>
                                        <p:tav tm="0" fmla="#ppt_w*sin(2.5*pi*$)">
                                          <p:val>
                                            <p:fltVal val="0"/>
                                          </p:val>
                                        </p:tav>
                                        <p:tav tm="100000">
                                          <p:val>
                                            <p:fltVal val="1"/>
                                          </p:val>
                                        </p:tav>
                                      </p:tavLst>
                                    </p:anim>
                                    <p:anim calcmode="lin" valueType="num">
                                      <p:cBhvr>
                                        <p:cTn id="41" dur="2000" fill="hold"/>
                                        <p:tgtEl>
                                          <p:spTgt spid="9"/>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7" grpId="0"/>
      <p:bldP spid="8" grpId="0"/>
      <p:bldP spid="3" grpId="0"/>
      <p:bldP spid="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itre 1"/>
          <p:cNvSpPr txBox="1">
            <a:spLocks/>
          </p:cNvSpPr>
          <p:nvPr/>
        </p:nvSpPr>
        <p:spPr>
          <a:xfrm>
            <a:off x="1430357" y="379703"/>
            <a:ext cx="9402683" cy="1325563"/>
          </a:xfrm>
          <a:prstGeom prst="rect">
            <a:avLst/>
          </a:prstGeom>
          <a:ln>
            <a:noFill/>
          </a:ln>
          <a:effectLst>
            <a:outerShdw blurRad="107950" dist="12700" dir="5400000" algn="ctr">
              <a:srgbClr val="000000"/>
            </a:outerShdw>
          </a:effectLst>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dirty="0" smtClean="0">
                <a:latin typeface="Andalus" panose="02020603050405020304" pitchFamily="18" charset="-78"/>
                <a:cs typeface="Andalus" panose="02020603050405020304" pitchFamily="18" charset="-78"/>
              </a:rPr>
              <a:t>ماذا نقصد بأساس القانون الإداري؟</a:t>
            </a:r>
            <a:endParaRPr lang="fr-FR" b="1" dirty="0">
              <a:latin typeface="Andalus" panose="02020603050405020304" pitchFamily="18" charset="-78"/>
              <a:cs typeface="Andalus" panose="02020603050405020304" pitchFamily="18" charset="-78"/>
            </a:endParaRPr>
          </a:p>
        </p:txBody>
      </p:sp>
      <p:sp>
        <p:nvSpPr>
          <p:cNvPr id="5" name="Espace réservé du texte 2"/>
          <p:cNvSpPr txBox="1">
            <a:spLocks/>
          </p:cNvSpPr>
          <p:nvPr/>
        </p:nvSpPr>
        <p:spPr>
          <a:xfrm>
            <a:off x="7743033" y="2223646"/>
            <a:ext cx="2871066" cy="50016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latin typeface="Arabic Typesetting" panose="03020402040406030203" pitchFamily="66" charset="-78"/>
                <a:cs typeface="+mj-cs"/>
              </a:rPr>
              <a:t>أساس القانون الإداري</a:t>
            </a:r>
            <a:endParaRPr lang="fr-FR" dirty="0">
              <a:cs typeface="+mj-cs"/>
            </a:endParaRPr>
          </a:p>
        </p:txBody>
      </p:sp>
      <p:sp>
        <p:nvSpPr>
          <p:cNvPr id="6" name="Espace réservé du texte 2"/>
          <p:cNvSpPr txBox="1">
            <a:spLocks/>
          </p:cNvSpPr>
          <p:nvPr/>
        </p:nvSpPr>
        <p:spPr>
          <a:xfrm>
            <a:off x="6571196" y="3242798"/>
            <a:ext cx="4957161" cy="3097562"/>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rtl="1">
              <a:buNone/>
            </a:pPr>
            <a:r>
              <a:rPr lang="ar-DZ" sz="2800" b="1" dirty="0" smtClean="0"/>
              <a:t>هو المبرر </a:t>
            </a:r>
            <a:r>
              <a:rPr lang="ar-DZ" sz="2800" b="1" dirty="0"/>
              <a:t>الذي يقوم عليه وجود قواعد استثنائية وغير مألوفة في القانون العادي تطبّق على الإدارة في بعض علاقاتها دون </a:t>
            </a:r>
            <a:r>
              <a:rPr lang="ar-DZ" sz="2800" b="1" dirty="0" smtClean="0"/>
              <a:t>الآخر</a:t>
            </a:r>
            <a:endParaRPr lang="fr-FR" sz="2800" b="1" dirty="0">
              <a:latin typeface="Arabic Typesetting" panose="03020402040406030203" pitchFamily="66" charset="-78"/>
              <a:cs typeface="Arabic Typesetting" panose="03020402040406030203" pitchFamily="66" charset="-78"/>
            </a:endParaRPr>
          </a:p>
        </p:txBody>
      </p:sp>
      <p:sp>
        <p:nvSpPr>
          <p:cNvPr id="7" name="Espace réservé du texte 2"/>
          <p:cNvSpPr txBox="1">
            <a:spLocks/>
          </p:cNvSpPr>
          <p:nvPr/>
        </p:nvSpPr>
        <p:spPr>
          <a:xfrm>
            <a:off x="1882156" y="2223646"/>
            <a:ext cx="2871066" cy="50016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t>معيار القانون الإداري</a:t>
            </a:r>
            <a:endParaRPr lang="fr-FR" sz="2800" dirty="0">
              <a:solidFill>
                <a:schemeClr val="bg1"/>
              </a:solidFill>
              <a:effectLst>
                <a:outerShdw blurRad="38100" dist="38100" dir="2700000" algn="tl">
                  <a:srgbClr val="000000">
                    <a:alpha val="43137"/>
                  </a:srgbClr>
                </a:outerShdw>
              </a:effectLst>
            </a:endParaRPr>
          </a:p>
        </p:txBody>
      </p:sp>
      <p:sp>
        <p:nvSpPr>
          <p:cNvPr id="8" name="Espace réservé du texte 2"/>
          <p:cNvSpPr txBox="1">
            <a:spLocks/>
          </p:cNvSpPr>
          <p:nvPr/>
        </p:nvSpPr>
        <p:spPr>
          <a:xfrm>
            <a:off x="993658" y="3242798"/>
            <a:ext cx="4957161" cy="3061411"/>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marL="0" indent="0" algn="ctr" rtl="1">
              <a:buNone/>
            </a:pPr>
            <a:r>
              <a:rPr lang="ar-DZ" sz="2800" b="1" dirty="0"/>
              <a:t>نفس الفكرة التي اعتبرناها أساسا للقانون الإداري هي معيار تطبيقه، </a:t>
            </a:r>
            <a:r>
              <a:rPr lang="ar-DZ" sz="2800" b="1" dirty="0" smtClean="0"/>
              <a:t>إذا توافرت </a:t>
            </a:r>
            <a:r>
              <a:rPr lang="ar-DZ" sz="2800" b="1" dirty="0"/>
              <a:t>في علاقة من علاقات الإدارة فإنّ القانون الإداري هو الذي يطبّق عليها وليس القانون العادي، والقاضي الإداري هو الذي يكون مختصّا بالنظر في النزاعات الناجمة </a:t>
            </a:r>
            <a:r>
              <a:rPr lang="ar-DZ" sz="2800" b="1" dirty="0" smtClean="0"/>
              <a:t>عنها</a:t>
            </a:r>
            <a:endParaRPr lang="fr-FR" sz="2800" b="1" dirty="0">
              <a:latin typeface="Arabic Typesetting" panose="03020402040406030203" pitchFamily="66" charset="-78"/>
              <a:cs typeface="Arabic Typesetting" panose="03020402040406030203" pitchFamily="66" charset="-78"/>
            </a:endParaRPr>
          </a:p>
        </p:txBody>
      </p:sp>
    </p:spTree>
    <p:custDataLst>
      <p:tags r:id="rId1"/>
    </p:custDataLst>
    <p:extLst>
      <p:ext uri="{BB962C8B-B14F-4D97-AF65-F5344CB8AC3E}">
        <p14:creationId xmlns:p14="http://schemas.microsoft.com/office/powerpoint/2010/main" val="3185659407"/>
      </p:ext>
    </p:extLst>
  </p:cSld>
  <p:clrMapOvr>
    <a:masterClrMapping/>
  </p:clrMapOvr>
  <mc:AlternateContent xmlns:mc="http://schemas.openxmlformats.org/markup-compatibility/2006" xmlns:p14="http://schemas.microsoft.com/office/powerpoint/2010/main">
    <mc:Choice Requires="p14">
      <p:transition spd="slow" p14:dur="2000" advTm="93623"/>
    </mc:Choice>
    <mc:Fallback xmlns="">
      <p:transition spd="slow" advTm="936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ppt_w</p:attrName>
                                        </p:attrNameLst>
                                      </p:cBhvr>
                                      <p:tavLst>
                                        <p:tav tm="0" fmla="#ppt_w*sin(2.5*pi*$)">
                                          <p:val>
                                            <p:fltVal val="0"/>
                                          </p:val>
                                        </p:tav>
                                        <p:tav tm="100000">
                                          <p:val>
                                            <p:fltVal val="1"/>
                                          </p:val>
                                        </p:tav>
                                      </p:tavLst>
                                    </p:anim>
                                    <p:anim calcmode="lin" valueType="num">
                                      <p:cBhvr>
                                        <p:cTn id="9" dur="2000" fill="hold"/>
                                        <p:tgtEl>
                                          <p:spTgt spid="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6" presetClass="path" presetSubtype="0" accel="50000" decel="50000" fill="hold" grpId="0" nodeType="clickEffect">
                                  <p:stCondLst>
                                    <p:cond delay="0"/>
                                  </p:stCondLst>
                                  <p:childTnLst>
                                    <p:animMotion origin="layout" path="M 2.5E-6 -1.11111E-6 C 2.5E-6 0.0331 0.02695 0.05995 0.06002 0.05995 C 0.09896 0.05995 0.11302 0.03009 0.11901 0.01204 L 0.125 -0.01204 C 0.13099 -0.03009 0.14596 -0.05995 0.18997 -0.05995 C 0.21797 -0.05995 0.25 -0.0331 0.25 -1.11111E-6 C 0.25 0.0331 0.21797 0.05995 0.18997 0.05995 C 0.14596 0.05995 0.13099 0.03009 0.125 0.01204 L 0.11901 -0.01204 C 0.11302 -0.03009 0.09896 -0.05995 0.06002 -0.05995 C 0.02695 -0.05995 2.5E-6 -0.0331 2.5E-6 -1.11111E-6 Z " pathEditMode="relative" rAng="0" ptsTypes="AAAAAAAAAAA">
                                      <p:cBhvr>
                                        <p:cTn id="19" dur="2000" fill="hold"/>
                                        <p:tgtEl>
                                          <p:spTgt spid="6"/>
                                        </p:tgtEl>
                                        <p:attrNameLst>
                                          <p:attrName>ppt_x</p:attrName>
                                          <p:attrName>ppt_y</p:attrName>
                                        </p:attrNameLst>
                                      </p:cBhvr>
                                      <p:rCtr x="12500" y="0"/>
                                    </p:animMotion>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6" presetClass="path" presetSubtype="0" accel="50000" decel="50000" fill="hold" grpId="0" nodeType="clickEffect">
                                  <p:stCondLst>
                                    <p:cond delay="0"/>
                                  </p:stCondLst>
                                  <p:childTnLst>
                                    <p:animMotion origin="layout" path="M 4.375E-6 -4.81481E-6 C 4.375E-6 0.03311 0.02695 0.05996 0.06002 0.05996 C 0.09895 0.05996 0.11302 0.0301 0.11901 0.01204 L 0.125 -0.01203 C 0.13099 -0.03009 0.14596 -0.05995 0.18997 -0.05995 C 0.21796 -0.05995 0.25 -0.0331 0.25 -4.81481E-6 C 0.25 0.03311 0.21796 0.05996 0.18997 0.05996 C 0.14596 0.05996 0.13099 0.0301 0.125 0.01204 L 0.11901 -0.01203 C 0.11302 -0.03009 0.09895 -0.05995 0.06002 -0.05995 C 0.02695 -0.05995 4.375E-6 -0.0331 4.375E-6 -4.81481E-6 Z " pathEditMode="relative" rAng="0" ptsTypes="AAAAAAAAAAA">
                                      <p:cBhvr>
                                        <p:cTn id="29" dur="2000" fill="hold"/>
                                        <p:tgtEl>
                                          <p:spTgt spid="8"/>
                                        </p:tgtEl>
                                        <p:attrNameLst>
                                          <p:attrName>ppt_x</p:attrName>
                                          <p:attrName>ppt_y</p:attrName>
                                        </p:attrNameLst>
                                      </p:cBhvr>
                                      <p:rCtr x="125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Espace réservé du titre 1"/>
          <p:cNvSpPr txBox="1">
            <a:spLocks/>
          </p:cNvSpPr>
          <p:nvPr/>
        </p:nvSpPr>
        <p:spPr>
          <a:xfrm>
            <a:off x="1365962" y="0"/>
            <a:ext cx="9402683" cy="1325563"/>
          </a:xfrm>
          <a:prstGeom prst="rect">
            <a:avLst/>
          </a:prstGeom>
          <a:ln>
            <a:noFill/>
          </a:ln>
          <a:effectLst>
            <a:outerShdw blurRad="107950" dist="12700" dir="5400000" algn="ctr">
              <a:srgbClr val="000000"/>
            </a:outerShdw>
          </a:effectLst>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sz="7200" dirty="0" smtClean="0">
                <a:latin typeface="Andalus" panose="02020603050405020304" pitchFamily="18" charset="-78"/>
                <a:cs typeface="Andalus" panose="02020603050405020304" pitchFamily="18" charset="-78"/>
              </a:rPr>
              <a:t>توطئة وتقديم</a:t>
            </a:r>
            <a:endParaRPr lang="fr-FR" sz="7200" b="1" dirty="0">
              <a:latin typeface="Andalus" panose="02020603050405020304" pitchFamily="18" charset="-78"/>
              <a:cs typeface="Andalus" panose="02020603050405020304" pitchFamily="18" charset="-78"/>
            </a:endParaRPr>
          </a:p>
        </p:txBody>
      </p:sp>
      <p:sp>
        <p:nvSpPr>
          <p:cNvPr id="9" name="Espace réservé du texte 2"/>
          <p:cNvSpPr txBox="1">
            <a:spLocks/>
          </p:cNvSpPr>
          <p:nvPr/>
        </p:nvSpPr>
        <p:spPr>
          <a:xfrm>
            <a:off x="1032295" y="1223492"/>
            <a:ext cx="10674601" cy="2163651"/>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smtClean="0"/>
              <a:t>القانون </a:t>
            </a:r>
            <a:r>
              <a:rPr lang="ar-DZ" sz="2800" b="1" dirty="0"/>
              <a:t>الإداري بمفهومه الضيّق </a:t>
            </a:r>
            <a:r>
              <a:rPr lang="ar-DZ" sz="2800" b="1" dirty="0" smtClean="0"/>
              <a:t>هو </a:t>
            </a:r>
            <a:r>
              <a:rPr lang="ar-DZ" sz="2800" b="1" dirty="0"/>
              <a:t>نتيجة </a:t>
            </a:r>
            <a:r>
              <a:rPr lang="ar-DZ" sz="2800" b="1" dirty="0" smtClean="0"/>
              <a:t>لمساعي مجلس الدولة الفرنسي للتوفيق </a:t>
            </a:r>
            <a:r>
              <a:rPr lang="ar-DZ" sz="2800" b="1" dirty="0"/>
              <a:t>بين مقتضى حماية حقوق الأفراد وحرياتهم من جهة، والحرص على السير الحسن للمرافق العامّة من جهة </a:t>
            </a:r>
            <a:r>
              <a:rPr lang="ar-DZ" sz="2800" b="1" dirty="0" smtClean="0"/>
              <a:t>أخرى، اعتبارا منه لكون العلاقة الإدارية علاقة استثنائية، وكان عليه في كل مرة تقديم التبرير على اعتبارها كذلك أو بعبارة أخرى بيان الأساس الذي اعتمده لاعتبارها كذلك؛ وبالتالي اخضاعها لقواعد استثنائية.</a:t>
            </a:r>
            <a:endParaRPr lang="fr-FR" sz="2800" b="1" dirty="0">
              <a:latin typeface="Arabic Typesetting" panose="03020402040406030203" pitchFamily="66" charset="-78"/>
              <a:cs typeface="Arabic Typesetting" panose="03020402040406030203" pitchFamily="66" charset="-78"/>
            </a:endParaRPr>
          </a:p>
        </p:txBody>
      </p:sp>
      <p:sp>
        <p:nvSpPr>
          <p:cNvPr id="10" name="Espace réservé du texte 2"/>
          <p:cNvSpPr txBox="1">
            <a:spLocks/>
          </p:cNvSpPr>
          <p:nvPr/>
        </p:nvSpPr>
        <p:spPr>
          <a:xfrm>
            <a:off x="2665926" y="3601685"/>
            <a:ext cx="7186411" cy="50016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latin typeface="Arabic Typesetting" panose="03020402040406030203" pitchFamily="66" charset="-78"/>
                <a:cs typeface="+mj-cs"/>
              </a:rPr>
              <a:t>إن هذا الأساس لم يتبلور فجأة، ومرة واحدة بل كان نتيجة:</a:t>
            </a:r>
            <a:endParaRPr lang="fr-FR" dirty="0">
              <a:cs typeface="+mj-cs"/>
            </a:endParaRPr>
          </a:p>
        </p:txBody>
      </p:sp>
      <p:sp>
        <p:nvSpPr>
          <p:cNvPr id="11" name="Espace réservé du texte 2"/>
          <p:cNvSpPr txBox="1">
            <a:spLocks/>
          </p:cNvSpPr>
          <p:nvPr/>
        </p:nvSpPr>
        <p:spPr>
          <a:xfrm>
            <a:off x="7725338" y="4242337"/>
            <a:ext cx="2614410" cy="50016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latin typeface="Arabic Typesetting" panose="03020402040406030203" pitchFamily="66" charset="-78"/>
                <a:cs typeface="+mj-cs"/>
              </a:rPr>
              <a:t>عمل قضائي</a:t>
            </a:r>
            <a:endParaRPr lang="fr-FR" dirty="0">
              <a:cs typeface="+mj-cs"/>
            </a:endParaRPr>
          </a:p>
        </p:txBody>
      </p:sp>
      <p:sp>
        <p:nvSpPr>
          <p:cNvPr id="12" name="Espace réservé du texte 2"/>
          <p:cNvSpPr txBox="1">
            <a:spLocks/>
          </p:cNvSpPr>
          <p:nvPr/>
        </p:nvSpPr>
        <p:spPr>
          <a:xfrm>
            <a:off x="2266681" y="4242337"/>
            <a:ext cx="2614410" cy="50016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latin typeface="Arabic Typesetting" panose="03020402040406030203" pitchFamily="66" charset="-78"/>
                <a:cs typeface="+mj-cs"/>
              </a:rPr>
              <a:t>عمل فقهي</a:t>
            </a:r>
            <a:endParaRPr lang="fr-FR" dirty="0">
              <a:cs typeface="+mj-cs"/>
            </a:endParaRPr>
          </a:p>
        </p:txBody>
      </p:sp>
      <p:sp>
        <p:nvSpPr>
          <p:cNvPr id="13" name="Espace réservé du texte 2"/>
          <p:cNvSpPr txBox="1">
            <a:spLocks/>
          </p:cNvSpPr>
          <p:nvPr/>
        </p:nvSpPr>
        <p:spPr>
          <a:xfrm>
            <a:off x="6490952" y="4742503"/>
            <a:ext cx="5215944" cy="2028563"/>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smtClean="0"/>
              <a:t>الأحكام الكبرى في القضاء الإداري الفرنسي، وأشهرها حكم </a:t>
            </a:r>
            <a:endParaRPr lang="en-US" sz="2800" b="1" dirty="0"/>
          </a:p>
          <a:p>
            <a:pPr algn="ctr" rtl="1"/>
            <a:r>
              <a:rPr lang="en-US" sz="2800" dirty="0">
                <a:latin typeface="+mn-lt"/>
              </a:rPr>
              <a:t>Blanco </a:t>
            </a:r>
            <a:r>
              <a:rPr lang="en-US" sz="2800" dirty="0" smtClean="0">
                <a:latin typeface="+mn-lt"/>
              </a:rPr>
              <a:t>, Terrier, </a:t>
            </a:r>
            <a:r>
              <a:rPr lang="en-US" sz="2800" dirty="0" err="1" smtClean="0">
                <a:latin typeface="+mn-lt"/>
              </a:rPr>
              <a:t>Bac</a:t>
            </a:r>
            <a:r>
              <a:rPr lang="en-US" sz="2800" dirty="0" smtClean="0">
                <a:latin typeface="+mn-lt"/>
              </a:rPr>
              <a:t> </a:t>
            </a:r>
            <a:r>
              <a:rPr lang="en-US" sz="2800" dirty="0">
                <a:latin typeface="+mn-lt"/>
              </a:rPr>
              <a:t>D</a:t>
            </a:r>
            <a:r>
              <a:rPr lang="fr-FR" sz="2800" dirty="0">
                <a:latin typeface="+mn-lt"/>
              </a:rPr>
              <a:t>’</a:t>
            </a:r>
            <a:r>
              <a:rPr lang="en-US" sz="2800" dirty="0" err="1">
                <a:latin typeface="+mn-lt"/>
              </a:rPr>
              <a:t>Elocka</a:t>
            </a:r>
            <a:endParaRPr lang="fr-FR" sz="2800" b="1" dirty="0">
              <a:latin typeface="+mn-lt"/>
              <a:cs typeface="Arabic Typesetting" panose="03020402040406030203" pitchFamily="66" charset="-78"/>
            </a:endParaRPr>
          </a:p>
        </p:txBody>
      </p:sp>
      <p:sp>
        <p:nvSpPr>
          <p:cNvPr id="14" name="Espace réservé du texte 2"/>
          <p:cNvSpPr txBox="1">
            <a:spLocks/>
          </p:cNvSpPr>
          <p:nvPr/>
        </p:nvSpPr>
        <p:spPr>
          <a:xfrm>
            <a:off x="1032295" y="4729626"/>
            <a:ext cx="5458657" cy="2041441"/>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smtClean="0"/>
              <a:t>مدرسة السلطة العامة </a:t>
            </a:r>
          </a:p>
          <a:p>
            <a:pPr algn="ctr" rtl="1"/>
            <a:r>
              <a:rPr lang="ar-DZ" sz="2800" b="1" dirty="0" smtClean="0">
                <a:latin typeface="Arabic Typesetting" panose="03020402040406030203" pitchFamily="66" charset="-78"/>
                <a:cs typeface="Arabic Typesetting" panose="03020402040406030203" pitchFamily="66" charset="-78"/>
              </a:rPr>
              <a:t>(</a:t>
            </a:r>
            <a:r>
              <a:rPr lang="ar-DZ" sz="2800" dirty="0" smtClean="0"/>
              <a:t>الفقيه </a:t>
            </a:r>
            <a:r>
              <a:rPr lang="en-US" dirty="0" smtClean="0">
                <a:latin typeface="+mn-lt"/>
              </a:rPr>
              <a:t>La </a:t>
            </a:r>
            <a:r>
              <a:rPr lang="en-US" dirty="0" err="1" smtClean="0">
                <a:latin typeface="+mn-lt"/>
              </a:rPr>
              <a:t>farrière</a:t>
            </a:r>
            <a:r>
              <a:rPr lang="ar-DZ" dirty="0" smtClean="0">
                <a:latin typeface="+mn-lt"/>
              </a:rPr>
              <a:t> و </a:t>
            </a:r>
            <a:r>
              <a:rPr lang="en-US" dirty="0" smtClean="0">
                <a:latin typeface="+mn-lt"/>
              </a:rPr>
              <a:t>Berth</a:t>
            </a:r>
            <a:r>
              <a:rPr lang="fr-FR" dirty="0" err="1" smtClean="0">
                <a:latin typeface="+mn-lt"/>
              </a:rPr>
              <a:t>émlémy</a:t>
            </a:r>
            <a:r>
              <a:rPr lang="ar-DZ" dirty="0" smtClean="0">
                <a:latin typeface="+mn-lt"/>
              </a:rPr>
              <a:t> و</a:t>
            </a:r>
            <a:r>
              <a:rPr lang="en-US" dirty="0" err="1" smtClean="0">
                <a:latin typeface="+mn-lt"/>
              </a:rPr>
              <a:t>Vedel</a:t>
            </a:r>
            <a:r>
              <a:rPr lang="ar-DZ" sz="2800" dirty="0" smtClean="0"/>
              <a:t>)</a:t>
            </a:r>
            <a:endParaRPr lang="en-US" sz="2800" dirty="0" smtClean="0"/>
          </a:p>
          <a:p>
            <a:pPr algn="ctr" rtl="1"/>
            <a:r>
              <a:rPr lang="ar-DZ" sz="2800" b="1" dirty="0" smtClean="0"/>
              <a:t>مدرسة</a:t>
            </a:r>
            <a:r>
              <a:rPr lang="en-US" sz="2800" b="1" dirty="0" smtClean="0"/>
              <a:t> </a:t>
            </a:r>
            <a:r>
              <a:rPr lang="ar-DZ" sz="2800" b="1" dirty="0" smtClean="0"/>
              <a:t>المرفق العام</a:t>
            </a:r>
          </a:p>
          <a:p>
            <a:pPr algn="ctr" rtl="1"/>
            <a:r>
              <a:rPr lang="ar-DZ" b="1" dirty="0" smtClean="0">
                <a:latin typeface="+mn-lt"/>
              </a:rPr>
              <a:t>(</a:t>
            </a:r>
            <a:r>
              <a:rPr lang="en-US" dirty="0">
                <a:latin typeface="+mn-lt"/>
              </a:rPr>
              <a:t>L. </a:t>
            </a:r>
            <a:r>
              <a:rPr lang="en-US" dirty="0" err="1">
                <a:latin typeface="+mn-lt"/>
              </a:rPr>
              <a:t>Duguit</a:t>
            </a:r>
            <a:r>
              <a:rPr lang="ar-DZ" dirty="0">
                <a:latin typeface="+mn-lt"/>
              </a:rPr>
              <a:t> و </a:t>
            </a:r>
            <a:r>
              <a:rPr lang="fr-FR" dirty="0" err="1">
                <a:latin typeface="+mn-lt"/>
              </a:rPr>
              <a:t>Jeze</a:t>
            </a:r>
            <a:r>
              <a:rPr lang="ar-DZ" dirty="0">
                <a:latin typeface="+mn-lt"/>
              </a:rPr>
              <a:t> و </a:t>
            </a:r>
            <a:r>
              <a:rPr lang="fr-FR" dirty="0" smtClean="0">
                <a:latin typeface="+mn-lt"/>
              </a:rPr>
              <a:t>Bonnard</a:t>
            </a:r>
            <a:r>
              <a:rPr lang="ar-DZ" dirty="0" smtClean="0">
                <a:latin typeface="+mn-lt"/>
              </a:rPr>
              <a:t>)</a:t>
            </a:r>
            <a:endParaRPr lang="ar-DZ" b="1" dirty="0">
              <a:latin typeface="+mn-lt"/>
            </a:endParaRPr>
          </a:p>
          <a:p>
            <a:pPr algn="ctr" rtl="1"/>
            <a:endParaRPr lang="fr-FR" sz="2800" b="1" dirty="0">
              <a:latin typeface="Arabic Typesetting" panose="03020402040406030203" pitchFamily="66" charset="-78"/>
              <a:cs typeface="Arabic Typesetting" panose="03020402040406030203" pitchFamily="66" charset="-78"/>
            </a:endParaRPr>
          </a:p>
        </p:txBody>
      </p:sp>
    </p:spTree>
    <p:custDataLst>
      <p:tags r:id="rId1"/>
    </p:custDataLst>
    <p:extLst>
      <p:ext uri="{BB962C8B-B14F-4D97-AF65-F5344CB8AC3E}">
        <p14:creationId xmlns:p14="http://schemas.microsoft.com/office/powerpoint/2010/main" val="2182802996"/>
      </p:ext>
    </p:extLst>
  </p:cSld>
  <p:clrMapOvr>
    <a:masterClrMapping/>
  </p:clrMapOvr>
  <mc:AlternateContent xmlns:mc="http://schemas.openxmlformats.org/markup-compatibility/2006" xmlns:p14="http://schemas.microsoft.com/office/powerpoint/2010/main">
    <mc:Choice Requires="p14">
      <p:transition spd="slow" p14:dur="2000" advTm="240849"/>
    </mc:Choice>
    <mc:Fallback xmlns="">
      <p:transition spd="slow" advTm="24084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anim calcmode="lin" valueType="num">
                                      <p:cBhvr>
                                        <p:cTn id="8" dur="2000" fill="hold"/>
                                        <p:tgtEl>
                                          <p:spTgt spid="8"/>
                                        </p:tgtEl>
                                        <p:attrNameLst>
                                          <p:attrName>ppt_w</p:attrName>
                                        </p:attrNameLst>
                                      </p:cBhvr>
                                      <p:tavLst>
                                        <p:tav tm="0" fmla="#ppt_w*sin(2.5*pi*$)">
                                          <p:val>
                                            <p:fltVal val="0"/>
                                          </p:val>
                                        </p:tav>
                                        <p:tav tm="100000">
                                          <p:val>
                                            <p:fltVal val="1"/>
                                          </p:val>
                                        </p:tav>
                                      </p:tavLst>
                                    </p:anim>
                                    <p:anim calcmode="lin" valueType="num">
                                      <p:cBhvr>
                                        <p:cTn id="9" dur="2000" fill="hold"/>
                                        <p:tgtEl>
                                          <p:spTgt spid="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path" presetSubtype="0" accel="50000" decel="50000" fill="hold" grpId="0" nodeType="clickEffect">
                                  <p:stCondLst>
                                    <p:cond delay="0"/>
                                  </p:stCondLst>
                                  <p:childTnLst>
                                    <p:animMotion origin="layout" path="M 4.16667E-6 -1.11111E-6 C 4.16667E-6 0.0331 0.02695 0.05995 0.06002 0.05995 C 0.09895 0.05995 0.11302 0.03009 0.11901 0.01204 L 0.125 -0.01204 C 0.13099 -0.03009 0.14596 -0.05995 0.18997 -0.05995 C 0.21796 -0.05995 0.25 -0.0331 0.25 -1.11111E-6 C 0.25 0.0331 0.21796 0.05995 0.18997 0.05995 C 0.14596 0.05995 0.13099 0.03009 0.125 0.01204 L 0.11901 -0.01204 C 0.11302 -0.03009 0.09895 -0.05995 0.06002 -0.05995 C 0.02695 -0.05995 4.16667E-6 -0.0331 4.16667E-6 -1.11111E-6 Z " pathEditMode="relative" rAng="0" ptsTypes="AAAAAAAAAAA">
                                      <p:cBhvr>
                                        <p:cTn id="13" dur="2000" fill="hold"/>
                                        <p:tgtEl>
                                          <p:spTgt spid="9"/>
                                        </p:tgtEl>
                                        <p:attrNameLst>
                                          <p:attrName>ppt_x</p:attrName>
                                          <p:attrName>ppt_y</p:attrName>
                                        </p:attrNameLst>
                                      </p:cBhvr>
                                      <p:rCtr x="12500" y="0"/>
                                    </p:animMotion>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 calcmode="lin" valueType="num">
                                      <p:cBhvr additive="base">
                                        <p:cTn id="24" dur="500" fill="hold"/>
                                        <p:tgtEl>
                                          <p:spTgt spid="11"/>
                                        </p:tgtEl>
                                        <p:attrNameLst>
                                          <p:attrName>ppt_x</p:attrName>
                                        </p:attrNameLst>
                                      </p:cBhvr>
                                      <p:tavLst>
                                        <p:tav tm="0">
                                          <p:val>
                                            <p:strVal val="#ppt_x"/>
                                          </p:val>
                                        </p:tav>
                                        <p:tav tm="100000">
                                          <p:val>
                                            <p:strVal val="#ppt_x"/>
                                          </p:val>
                                        </p:tav>
                                      </p:tavLst>
                                    </p:anim>
                                    <p:anim calcmode="lin" valueType="num">
                                      <p:cBhvr additive="base">
                                        <p:cTn id="25"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 calcmode="lin" valueType="num">
                                      <p:cBhvr additive="base">
                                        <p:cTn id="30" dur="500" fill="hold"/>
                                        <p:tgtEl>
                                          <p:spTgt spid="12"/>
                                        </p:tgtEl>
                                        <p:attrNameLst>
                                          <p:attrName>ppt_x</p:attrName>
                                        </p:attrNameLst>
                                      </p:cBhvr>
                                      <p:tavLst>
                                        <p:tav tm="0">
                                          <p:val>
                                            <p:strVal val="#ppt_x"/>
                                          </p:val>
                                        </p:tav>
                                        <p:tav tm="100000">
                                          <p:val>
                                            <p:strVal val="#ppt_x"/>
                                          </p:val>
                                        </p:tav>
                                      </p:tavLst>
                                    </p:anim>
                                    <p:anim calcmode="lin" valueType="num">
                                      <p:cBhvr additive="base">
                                        <p:cTn id="31"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6" presetClass="path" presetSubtype="0" accel="50000" decel="50000" fill="hold" grpId="0" nodeType="clickEffect">
                                  <p:stCondLst>
                                    <p:cond delay="0"/>
                                  </p:stCondLst>
                                  <p:childTnLst>
                                    <p:animMotion origin="layout" path="M -3.95833E-6 -1.85185E-6 C -3.95833E-6 0.0331 0.02696 0.05996 0.06003 0.05996 C 0.09896 0.05996 0.11302 0.03009 0.11901 0.01204 L 0.125 -0.01204 C 0.13099 -0.03009 0.14597 -0.05995 0.18998 -0.05995 C 0.21797 -0.05995 0.25 -0.0331 0.25 -1.85185E-6 C 0.25 0.0331 0.21797 0.05996 0.18998 0.05996 C 0.14597 0.05996 0.13099 0.03009 0.125 0.01204 L 0.11901 -0.01204 C 0.11302 -0.03009 0.09896 -0.05995 0.06003 -0.05995 C 0.02696 -0.05995 -3.95833E-6 -0.0331 -3.95833E-6 -1.85185E-6 Z " pathEditMode="relative" rAng="0" ptsTypes="AAAAAAAAAAA">
                                      <p:cBhvr>
                                        <p:cTn id="35" dur="2000" fill="hold"/>
                                        <p:tgtEl>
                                          <p:spTgt spid="13"/>
                                        </p:tgtEl>
                                        <p:attrNameLst>
                                          <p:attrName>ppt_x</p:attrName>
                                          <p:attrName>ppt_y</p:attrName>
                                        </p:attrNameLst>
                                      </p:cBhvr>
                                      <p:rCtr x="12500" y="0"/>
                                    </p:animMotion>
                                  </p:childTnLst>
                                </p:cTn>
                              </p:par>
                            </p:childTnLst>
                          </p:cTn>
                        </p:par>
                      </p:childTnLst>
                    </p:cTn>
                  </p:par>
                  <p:par>
                    <p:cTn id="36" fill="hold">
                      <p:stCondLst>
                        <p:cond delay="indefinite"/>
                      </p:stCondLst>
                      <p:childTnLst>
                        <p:par>
                          <p:cTn id="37" fill="hold">
                            <p:stCondLst>
                              <p:cond delay="0"/>
                            </p:stCondLst>
                            <p:childTnLst>
                              <p:par>
                                <p:cTn id="38" presetID="26" presetClass="path" presetSubtype="0" accel="50000" decel="50000" fill="hold" grpId="0" nodeType="clickEffect">
                                  <p:stCondLst>
                                    <p:cond delay="0"/>
                                  </p:stCondLst>
                                  <p:childTnLst>
                                    <p:animMotion origin="layout" path="M -3.54167E-6 4.07407E-6 C -3.54167E-6 0.0331 0.02696 0.05995 0.06003 0.05995 C 0.09896 0.05995 0.11302 0.03009 0.11901 0.01203 L 0.125 -0.01204 C 0.13099 -0.0301 0.14597 -0.05996 0.18998 -0.05996 C 0.21797 -0.05996 0.25 -0.03311 0.25 4.07407E-6 C 0.25 0.0331 0.21797 0.05995 0.18998 0.05995 C 0.14597 0.05995 0.13099 0.03009 0.125 0.01203 L 0.11901 -0.01204 C 0.11302 -0.0301 0.09896 -0.05996 0.06003 -0.05996 C 0.02696 -0.05996 -3.54167E-6 -0.03311 -3.54167E-6 4.07407E-6 Z " pathEditMode="relative" rAng="0" ptsTypes="AAAAAAAAAAA">
                                      <p:cBhvr>
                                        <p:cTn id="39" dur="2000" fill="hold"/>
                                        <p:tgtEl>
                                          <p:spTgt spid="14"/>
                                        </p:tgtEl>
                                        <p:attrNameLst>
                                          <p:attrName>ppt_x</p:attrName>
                                          <p:attrName>ppt_y</p:attrName>
                                        </p:attrNameLst>
                                      </p:cBhvr>
                                      <p:rCtr x="125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Espace réservé du titre 1"/>
          <p:cNvSpPr txBox="1">
            <a:spLocks/>
          </p:cNvSpPr>
          <p:nvPr/>
        </p:nvSpPr>
        <p:spPr>
          <a:xfrm>
            <a:off x="1365962" y="-77274"/>
            <a:ext cx="9402683" cy="1325563"/>
          </a:xfrm>
          <a:prstGeom prst="rect">
            <a:avLst/>
          </a:prstGeom>
          <a:ln>
            <a:noFill/>
          </a:ln>
          <a:effectLst>
            <a:outerShdw blurRad="107950" dist="12700" dir="5400000" algn="ctr">
              <a:srgbClr val="000000"/>
            </a:outerShdw>
          </a:effectLst>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sz="7200" dirty="0" smtClean="0">
                <a:latin typeface="Andalus" panose="02020603050405020304" pitchFamily="18" charset="-78"/>
                <a:cs typeface="Andalus" panose="02020603050405020304" pitchFamily="18" charset="-78"/>
              </a:rPr>
              <a:t>نظرية السلطة العامة</a:t>
            </a:r>
            <a:endParaRPr lang="fr-FR" sz="7200" b="1" dirty="0">
              <a:latin typeface="Andalus" panose="02020603050405020304" pitchFamily="18" charset="-78"/>
              <a:cs typeface="Andalus" panose="02020603050405020304" pitchFamily="18" charset="-78"/>
            </a:endParaRPr>
          </a:p>
        </p:txBody>
      </p:sp>
      <p:sp>
        <p:nvSpPr>
          <p:cNvPr id="18" name="Espace réservé du texte 2"/>
          <p:cNvSpPr txBox="1">
            <a:spLocks/>
          </p:cNvSpPr>
          <p:nvPr/>
        </p:nvSpPr>
        <p:spPr>
          <a:xfrm>
            <a:off x="10341733" y="1046448"/>
            <a:ext cx="1307205" cy="66692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latin typeface="Arabic Typesetting" panose="03020402040406030203" pitchFamily="66" charset="-78"/>
                <a:cs typeface="+mj-cs"/>
              </a:rPr>
              <a:t>في البداية</a:t>
            </a:r>
            <a:endParaRPr lang="fr-FR" dirty="0">
              <a:cs typeface="+mj-cs"/>
            </a:endParaRPr>
          </a:p>
        </p:txBody>
      </p:sp>
      <p:sp>
        <p:nvSpPr>
          <p:cNvPr id="19" name="Espace réservé du texte 2"/>
          <p:cNvSpPr txBox="1">
            <a:spLocks/>
          </p:cNvSpPr>
          <p:nvPr/>
        </p:nvSpPr>
        <p:spPr>
          <a:xfrm>
            <a:off x="1481070" y="1063999"/>
            <a:ext cx="8860663" cy="649375"/>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smtClean="0"/>
              <a:t>كان مجلس الدولة يعتبر قاضي الإدارة (قاضي السلطة العامة)</a:t>
            </a:r>
            <a:endParaRPr lang="ar-DZ" b="1" dirty="0">
              <a:latin typeface="+mn-lt"/>
            </a:endParaRPr>
          </a:p>
          <a:p>
            <a:pPr algn="ctr" rtl="1"/>
            <a:endParaRPr lang="fr-FR" sz="2800" b="1" dirty="0">
              <a:latin typeface="Arabic Typesetting" panose="03020402040406030203" pitchFamily="66" charset="-78"/>
              <a:cs typeface="Arabic Typesetting" panose="03020402040406030203" pitchFamily="66" charset="-78"/>
            </a:endParaRPr>
          </a:p>
        </p:txBody>
      </p:sp>
      <p:sp>
        <p:nvSpPr>
          <p:cNvPr id="21" name="Espace réservé du texte 2"/>
          <p:cNvSpPr txBox="1">
            <a:spLocks/>
          </p:cNvSpPr>
          <p:nvPr/>
        </p:nvSpPr>
        <p:spPr>
          <a:xfrm>
            <a:off x="1481070" y="1730925"/>
            <a:ext cx="8860663" cy="905891"/>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a:t>يبرّر خضوع الإدارة إلى قواعد استثنائية لكونها صاحبة السلطة العامّة بما تعنيه من امتيازات الأمر والنهي والإجبار </a:t>
            </a:r>
            <a:r>
              <a:rPr lang="ar-DZ" sz="2800" b="1" dirty="0" smtClean="0"/>
              <a:t>والتقييد</a:t>
            </a:r>
            <a:endParaRPr lang="fr-FR" sz="2800" b="1" dirty="0">
              <a:latin typeface="Arabic Typesetting" panose="03020402040406030203" pitchFamily="66" charset="-78"/>
              <a:cs typeface="Arabic Typesetting" panose="03020402040406030203" pitchFamily="66" charset="-78"/>
            </a:endParaRPr>
          </a:p>
        </p:txBody>
      </p:sp>
      <p:sp>
        <p:nvSpPr>
          <p:cNvPr id="23" name="Espace réservé du texte 2"/>
          <p:cNvSpPr txBox="1">
            <a:spLocks/>
          </p:cNvSpPr>
          <p:nvPr/>
        </p:nvSpPr>
        <p:spPr>
          <a:xfrm>
            <a:off x="10341733" y="2779804"/>
            <a:ext cx="1281447" cy="1251508"/>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latin typeface="Arabic Typesetting" panose="03020402040406030203" pitchFamily="66" charset="-78"/>
                <a:cs typeface="+mj-cs"/>
              </a:rPr>
              <a:t>لكنها لاقت نقدا لأنها:</a:t>
            </a:r>
            <a:endParaRPr lang="fr-FR" dirty="0">
              <a:cs typeface="+mj-cs"/>
            </a:endParaRPr>
          </a:p>
        </p:txBody>
      </p:sp>
      <p:sp>
        <p:nvSpPr>
          <p:cNvPr id="24" name="Espace réservé du texte 2"/>
          <p:cNvSpPr txBox="1">
            <a:spLocks/>
          </p:cNvSpPr>
          <p:nvPr/>
        </p:nvSpPr>
        <p:spPr>
          <a:xfrm>
            <a:off x="1481070" y="2778589"/>
            <a:ext cx="8860663" cy="1252723"/>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a:t>أخرجت من اختصاص القانون الإداري تصرفات الإدارة التي لا تظهر فيها بمظهر الآمر </a:t>
            </a:r>
            <a:r>
              <a:rPr lang="ar-DZ" sz="2800" b="1" dirty="0" smtClean="0"/>
              <a:t>والناهي، رغم أنها تتطلب </a:t>
            </a:r>
            <a:r>
              <a:rPr lang="ar-DZ" sz="2800" b="1" dirty="0"/>
              <a:t>قواعد استثنائية تختلف عن قواعد القانون العادي </a:t>
            </a:r>
            <a:r>
              <a:rPr lang="ar-DZ" sz="2800" b="1" dirty="0" smtClean="0"/>
              <a:t>مثل العقود </a:t>
            </a:r>
            <a:r>
              <a:rPr lang="ar-DZ" sz="2800" b="1" dirty="0"/>
              <a:t>الإدارية</a:t>
            </a:r>
            <a:endParaRPr lang="fr-FR" sz="2800" b="1" dirty="0">
              <a:latin typeface="Arabic Typesetting" panose="03020402040406030203" pitchFamily="66" charset="-78"/>
              <a:cs typeface="Arabic Typesetting" panose="03020402040406030203" pitchFamily="66" charset="-78"/>
            </a:endParaRPr>
          </a:p>
        </p:txBody>
      </p:sp>
      <p:sp>
        <p:nvSpPr>
          <p:cNvPr id="25" name="Espace réservé du texte 2"/>
          <p:cNvSpPr txBox="1">
            <a:spLocks/>
          </p:cNvSpPr>
          <p:nvPr/>
        </p:nvSpPr>
        <p:spPr>
          <a:xfrm>
            <a:off x="10367491" y="4173085"/>
            <a:ext cx="1281447" cy="261204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latin typeface="Arabic Typesetting" panose="03020402040406030203" pitchFamily="66" charset="-78"/>
                <a:cs typeface="+mj-cs"/>
              </a:rPr>
              <a:t>نظرا للتطورات التي أصابت الدولة في وظائفها</a:t>
            </a:r>
            <a:endParaRPr lang="fr-FR" dirty="0">
              <a:cs typeface="+mj-cs"/>
            </a:endParaRPr>
          </a:p>
        </p:txBody>
      </p:sp>
      <p:sp>
        <p:nvSpPr>
          <p:cNvPr id="26" name="Espace réservé du texte 2"/>
          <p:cNvSpPr txBox="1">
            <a:spLocks/>
          </p:cNvSpPr>
          <p:nvPr/>
        </p:nvSpPr>
        <p:spPr>
          <a:xfrm>
            <a:off x="1481070" y="4173085"/>
            <a:ext cx="8886421" cy="2612049"/>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smtClean="0"/>
              <a:t>لم </a:t>
            </a:r>
            <a:r>
              <a:rPr lang="ar-DZ" sz="2800" b="1" dirty="0"/>
              <a:t>تعد </a:t>
            </a:r>
            <a:r>
              <a:rPr lang="ar-DZ" sz="2800" b="1" dirty="0" smtClean="0"/>
              <a:t>كل </a:t>
            </a:r>
            <a:r>
              <a:rPr lang="ar-DZ" sz="2800" b="1" dirty="0"/>
              <a:t>تصرّفاتها</a:t>
            </a:r>
            <a:r>
              <a:rPr lang="ar-DZ" sz="2800" b="1" dirty="0" smtClean="0"/>
              <a:t> </a:t>
            </a:r>
            <a:r>
              <a:rPr lang="ar-DZ" sz="2800" b="1" dirty="0"/>
              <a:t>مجرد </a:t>
            </a:r>
            <a:r>
              <a:rPr lang="ar-DZ" sz="2800" b="1" dirty="0" smtClean="0"/>
              <a:t>امتيازات، </a:t>
            </a:r>
            <a:r>
              <a:rPr lang="ar-DZ" sz="2800" b="1" dirty="0"/>
              <a:t>بل أصبحت مقيّدة في </a:t>
            </a:r>
            <a:r>
              <a:rPr lang="ar-DZ" sz="2800" b="1" dirty="0" smtClean="0"/>
              <a:t>تسييرها للشأن العام بقيود لا يتقيد بها الفرد العادي، </a:t>
            </a:r>
            <a:r>
              <a:rPr lang="ar-DZ" sz="2800" b="1" dirty="0"/>
              <a:t>كمبدأ استمرارية المرافق العامة </a:t>
            </a:r>
            <a:r>
              <a:rPr lang="ar-DZ" sz="2800" b="1" dirty="0" smtClean="0"/>
              <a:t>ومبدأ المساواة، وجودة المرافق ومبدأ </a:t>
            </a:r>
            <a:r>
              <a:rPr lang="ar-DZ" sz="2800" b="1" dirty="0"/>
              <a:t>المحافظة على المال العام </a:t>
            </a:r>
            <a:r>
              <a:rPr lang="ar-DZ" sz="2800" b="1" dirty="0" smtClean="0"/>
              <a:t>...جدّدت النظرية </a:t>
            </a:r>
            <a:r>
              <a:rPr lang="ar-DZ" sz="2800" b="1" dirty="0"/>
              <a:t>من طرف الفقيه </a:t>
            </a:r>
            <a:r>
              <a:rPr lang="en-US" sz="2800" b="1" dirty="0" err="1">
                <a:latin typeface="+mn-lt"/>
              </a:rPr>
              <a:t>Vedel</a:t>
            </a:r>
            <a:r>
              <a:rPr lang="ar-DZ" sz="2800" b="1" dirty="0">
                <a:latin typeface="+mn-lt"/>
              </a:rPr>
              <a:t> </a:t>
            </a:r>
            <a:r>
              <a:rPr lang="ar-DZ" sz="2800" b="1" dirty="0"/>
              <a:t>حيث أضاف إلى عناصر السلطة العامة عنصر القيود بالإضافة إلى الامتيازات، وأصبحت هذه النظرية تسمّى بنظرية السلطة العامة في ثوبها الجديد.</a:t>
            </a:r>
            <a:endParaRPr lang="fr-FR" sz="2800" b="1" dirty="0">
              <a:latin typeface="Arabic Typesetting" panose="03020402040406030203" pitchFamily="66" charset="-78"/>
              <a:cs typeface="Arabic Typesetting" panose="03020402040406030203" pitchFamily="66" charset="-78"/>
            </a:endParaRPr>
          </a:p>
        </p:txBody>
      </p:sp>
    </p:spTree>
    <p:custDataLst>
      <p:tags r:id="rId1"/>
    </p:custDataLst>
    <p:extLst>
      <p:ext uri="{BB962C8B-B14F-4D97-AF65-F5344CB8AC3E}">
        <p14:creationId xmlns:p14="http://schemas.microsoft.com/office/powerpoint/2010/main" val="360644069"/>
      </p:ext>
    </p:extLst>
  </p:cSld>
  <p:clrMapOvr>
    <a:masterClrMapping/>
  </p:clrMapOvr>
  <mc:AlternateContent xmlns:mc="http://schemas.openxmlformats.org/markup-compatibility/2006" xmlns:p14="http://schemas.microsoft.com/office/powerpoint/2010/main">
    <mc:Choice Requires="p14">
      <p:transition spd="slow" p14:dur="2000" advTm="246278"/>
    </mc:Choice>
    <mc:Fallback xmlns="">
      <p:transition spd="slow" advTm="24627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2000"/>
                                        <p:tgtEl>
                                          <p:spTgt spid="17"/>
                                        </p:tgtEl>
                                      </p:cBhvr>
                                    </p:animEffect>
                                    <p:anim calcmode="lin" valueType="num">
                                      <p:cBhvr>
                                        <p:cTn id="8" dur="2000" fill="hold"/>
                                        <p:tgtEl>
                                          <p:spTgt spid="17"/>
                                        </p:tgtEl>
                                        <p:attrNameLst>
                                          <p:attrName>ppt_w</p:attrName>
                                        </p:attrNameLst>
                                      </p:cBhvr>
                                      <p:tavLst>
                                        <p:tav tm="0" fmla="#ppt_w*sin(2.5*pi*$)">
                                          <p:val>
                                            <p:fltVal val="0"/>
                                          </p:val>
                                        </p:tav>
                                        <p:tav tm="100000">
                                          <p:val>
                                            <p:fltVal val="1"/>
                                          </p:val>
                                        </p:tav>
                                      </p:tavLst>
                                    </p:anim>
                                    <p:anim calcmode="lin" valueType="num">
                                      <p:cBhvr>
                                        <p:cTn id="9" dur="2000" fill="hold"/>
                                        <p:tgtEl>
                                          <p:spTgt spid="17"/>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 calcmode="lin" valueType="num">
                                      <p:cBhvr additive="base">
                                        <p:cTn id="14" dur="500" fill="hold"/>
                                        <p:tgtEl>
                                          <p:spTgt spid="18"/>
                                        </p:tgtEl>
                                        <p:attrNameLst>
                                          <p:attrName>ppt_x</p:attrName>
                                        </p:attrNameLst>
                                      </p:cBhvr>
                                      <p:tavLst>
                                        <p:tav tm="0">
                                          <p:val>
                                            <p:strVal val="#ppt_x"/>
                                          </p:val>
                                        </p:tav>
                                        <p:tav tm="100000">
                                          <p:val>
                                            <p:strVal val="#ppt_x"/>
                                          </p:val>
                                        </p:tav>
                                      </p:tavLst>
                                    </p:anim>
                                    <p:anim calcmode="lin" valueType="num">
                                      <p:cBhvr additive="base">
                                        <p:cTn id="15"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6" presetClass="path" presetSubtype="0" accel="50000" decel="50000" fill="hold" grpId="0" nodeType="clickEffect">
                                  <p:stCondLst>
                                    <p:cond delay="0"/>
                                  </p:stCondLst>
                                  <p:childTnLst>
                                    <p:animMotion origin="layout" path="M 4.375E-6 -4.81481E-6 C 4.375E-6 0.03311 0.02695 0.05996 0.06002 0.05996 C 0.09895 0.05996 0.11302 0.0301 0.11901 0.01204 L 0.125 -0.01203 C 0.13099 -0.03009 0.14596 -0.05995 0.18997 -0.05995 C 0.21796 -0.05995 0.25 -0.0331 0.25 -4.81481E-6 C 0.25 0.03311 0.21796 0.05996 0.18997 0.05996 C 0.14596 0.05996 0.13099 0.0301 0.125 0.01204 L 0.11901 -0.01203 C 0.11302 -0.03009 0.09895 -0.05995 0.06002 -0.05995 C 0.02695 -0.05995 4.375E-6 -0.0331 4.375E-6 -4.81481E-6 Z " pathEditMode="relative" rAng="0" ptsTypes="AAAAAAAAAAA">
                                      <p:cBhvr>
                                        <p:cTn id="19" dur="2000" fill="hold"/>
                                        <p:tgtEl>
                                          <p:spTgt spid="19"/>
                                        </p:tgtEl>
                                        <p:attrNameLst>
                                          <p:attrName>ppt_x</p:attrName>
                                          <p:attrName>ppt_y</p:attrName>
                                        </p:attrNameLst>
                                      </p:cBhvr>
                                      <p:rCtr x="12500" y="0"/>
                                    </p:animMotion>
                                  </p:childTnLst>
                                </p:cTn>
                              </p:par>
                            </p:childTnLst>
                          </p:cTn>
                        </p:par>
                      </p:childTnLst>
                    </p:cTn>
                  </p:par>
                  <p:par>
                    <p:cTn id="20" fill="hold">
                      <p:stCondLst>
                        <p:cond delay="indefinite"/>
                      </p:stCondLst>
                      <p:childTnLst>
                        <p:par>
                          <p:cTn id="21" fill="hold">
                            <p:stCondLst>
                              <p:cond delay="0"/>
                            </p:stCondLst>
                            <p:childTnLst>
                              <p:par>
                                <p:cTn id="22" presetID="26" presetClass="path" presetSubtype="0" accel="50000" decel="50000" fill="hold" grpId="0" nodeType="clickEffect">
                                  <p:stCondLst>
                                    <p:cond delay="0"/>
                                  </p:stCondLst>
                                  <p:childTnLst>
                                    <p:animMotion origin="layout" path="M 4.375E-6 2.96296E-6 C 4.375E-6 0.0331 0.02695 0.05995 0.06002 0.05995 C 0.09895 0.05995 0.11302 0.03009 0.11901 0.01203 L 0.125 -0.01204 C 0.13099 -0.0301 0.14596 -0.05996 0.18997 -0.05996 C 0.21796 -0.05996 0.25 -0.0331 0.25 2.96296E-6 C 0.25 0.0331 0.21796 0.05995 0.18997 0.05995 C 0.14596 0.05995 0.13099 0.03009 0.125 0.01203 L 0.11901 -0.01204 C 0.11302 -0.0301 0.09895 -0.05996 0.06002 -0.05996 C 0.02695 -0.05996 4.375E-6 -0.0331 4.375E-6 2.96296E-6 Z " pathEditMode="relative" rAng="0" ptsTypes="AAAAAAAAAAA">
                                      <p:cBhvr>
                                        <p:cTn id="23" dur="2000" fill="hold"/>
                                        <p:tgtEl>
                                          <p:spTgt spid="21"/>
                                        </p:tgtEl>
                                        <p:attrNameLst>
                                          <p:attrName>ppt_x</p:attrName>
                                          <p:attrName>ppt_y</p:attrName>
                                        </p:attrNameLst>
                                      </p:cBhvr>
                                      <p:rCtr x="12500" y="0"/>
                                    </p:animMotion>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 calcmode="lin" valueType="num">
                                      <p:cBhvr additive="base">
                                        <p:cTn id="28" dur="500" fill="hold"/>
                                        <p:tgtEl>
                                          <p:spTgt spid="23"/>
                                        </p:tgtEl>
                                        <p:attrNameLst>
                                          <p:attrName>ppt_x</p:attrName>
                                        </p:attrNameLst>
                                      </p:cBhvr>
                                      <p:tavLst>
                                        <p:tav tm="0">
                                          <p:val>
                                            <p:strVal val="#ppt_x"/>
                                          </p:val>
                                        </p:tav>
                                        <p:tav tm="100000">
                                          <p:val>
                                            <p:strVal val="#ppt_x"/>
                                          </p:val>
                                        </p:tav>
                                      </p:tavLst>
                                    </p:anim>
                                    <p:anim calcmode="lin" valueType="num">
                                      <p:cBhvr additive="base">
                                        <p:cTn id="29"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6" presetClass="path" presetSubtype="0" accel="50000" decel="50000" fill="hold" grpId="0" nodeType="clickEffect">
                                  <p:stCondLst>
                                    <p:cond delay="0"/>
                                  </p:stCondLst>
                                  <p:childTnLst>
                                    <p:animMotion origin="layout" path="M 4.375E-6 3.7037E-6 C 4.375E-6 0.0331 0.02695 0.05995 0.06002 0.05995 C 0.09895 0.05995 0.11302 0.03009 0.11901 0.01203 L 0.125 -0.01204 C 0.13099 -0.0301 0.14596 -0.05996 0.18997 -0.05996 C 0.21796 -0.05996 0.25 -0.03311 0.25 3.7037E-6 C 0.25 0.0331 0.21796 0.05995 0.18997 0.05995 C 0.14596 0.05995 0.13099 0.03009 0.125 0.01203 L 0.11901 -0.01204 C 0.11302 -0.0301 0.09895 -0.05996 0.06002 -0.05996 C 0.02695 -0.05996 4.375E-6 -0.03311 4.375E-6 3.7037E-6 Z " pathEditMode="relative" rAng="0" ptsTypes="AAAAAAAAAAA">
                                      <p:cBhvr>
                                        <p:cTn id="33" dur="2000" fill="hold"/>
                                        <p:tgtEl>
                                          <p:spTgt spid="24"/>
                                        </p:tgtEl>
                                        <p:attrNameLst>
                                          <p:attrName>ppt_x</p:attrName>
                                          <p:attrName>ppt_y</p:attrName>
                                        </p:attrNameLst>
                                      </p:cBhvr>
                                      <p:rCtr x="12500" y="0"/>
                                    </p:animMotion>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25"/>
                                        </p:tgtEl>
                                        <p:attrNameLst>
                                          <p:attrName>style.visibility</p:attrName>
                                        </p:attrNameLst>
                                      </p:cBhvr>
                                      <p:to>
                                        <p:strVal val="visible"/>
                                      </p:to>
                                    </p:set>
                                    <p:anim calcmode="lin" valueType="num">
                                      <p:cBhvr additive="base">
                                        <p:cTn id="38" dur="500" fill="hold"/>
                                        <p:tgtEl>
                                          <p:spTgt spid="25"/>
                                        </p:tgtEl>
                                        <p:attrNameLst>
                                          <p:attrName>ppt_x</p:attrName>
                                        </p:attrNameLst>
                                      </p:cBhvr>
                                      <p:tavLst>
                                        <p:tav tm="0">
                                          <p:val>
                                            <p:strVal val="#ppt_x"/>
                                          </p:val>
                                        </p:tav>
                                        <p:tav tm="100000">
                                          <p:val>
                                            <p:strVal val="#ppt_x"/>
                                          </p:val>
                                        </p:tav>
                                      </p:tavLst>
                                    </p:anim>
                                    <p:anim calcmode="lin" valueType="num">
                                      <p:cBhvr additive="base">
                                        <p:cTn id="39"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6" presetClass="path" presetSubtype="0" accel="50000" decel="50000" fill="hold" grpId="0" nodeType="clickEffect">
                                  <p:stCondLst>
                                    <p:cond delay="0"/>
                                  </p:stCondLst>
                                  <p:childTnLst>
                                    <p:animMotion origin="layout" path="M 2.5E-6 -2.59259E-6 C 2.5E-6 0.0331 0.02695 0.05996 0.06002 0.05996 C 0.09896 0.05996 0.11302 0.0301 0.11901 0.01204 L 0.125 -0.01203 C 0.13099 -0.03009 0.14596 -0.05995 0.18997 -0.05995 C 0.21797 -0.05995 0.25 -0.0331 0.25 -2.59259E-6 C 0.25 0.0331 0.21797 0.05996 0.18997 0.05996 C 0.14596 0.05996 0.13099 0.0301 0.125 0.01204 L 0.11901 -0.01203 C 0.11302 -0.03009 0.09896 -0.05995 0.06002 -0.05995 C 0.02695 -0.05995 2.5E-6 -0.0331 2.5E-6 -2.59259E-6 Z " pathEditMode="relative" rAng="0" ptsTypes="AAAAAAAAAAA">
                                      <p:cBhvr>
                                        <p:cTn id="43" dur="2000" fill="hold"/>
                                        <p:tgtEl>
                                          <p:spTgt spid="26"/>
                                        </p:tgtEl>
                                        <p:attrNameLst>
                                          <p:attrName>ppt_x</p:attrName>
                                          <p:attrName>ppt_y</p:attrName>
                                        </p:attrNameLst>
                                      </p:cBhvr>
                                      <p:rCtr x="125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p:bldP spid="18" grpId="0" animBg="1"/>
      <p:bldP spid="19" grpId="0" animBg="1"/>
      <p:bldP spid="21" grpId="0" animBg="1"/>
      <p:bldP spid="23" grpId="0" animBg="1"/>
      <p:bldP spid="24" grpId="0" animBg="1"/>
      <p:bldP spid="25" grpId="0" animBg="1"/>
      <p:bldP spid="2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Espace réservé du titre 1"/>
          <p:cNvSpPr txBox="1">
            <a:spLocks/>
          </p:cNvSpPr>
          <p:nvPr/>
        </p:nvSpPr>
        <p:spPr>
          <a:xfrm>
            <a:off x="1365962" y="-77274"/>
            <a:ext cx="9402683" cy="1325563"/>
          </a:xfrm>
          <a:prstGeom prst="rect">
            <a:avLst/>
          </a:prstGeom>
          <a:ln>
            <a:noFill/>
          </a:ln>
          <a:effectLst>
            <a:outerShdw blurRad="107950" dist="12700" dir="5400000" algn="ctr">
              <a:srgbClr val="000000"/>
            </a:outerShdw>
          </a:effectLst>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sz="7200" dirty="0" smtClean="0">
                <a:latin typeface="Andalus" panose="02020603050405020304" pitchFamily="18" charset="-78"/>
                <a:cs typeface="Andalus" panose="02020603050405020304" pitchFamily="18" charset="-78"/>
              </a:rPr>
              <a:t>نظرية المرفق العام</a:t>
            </a:r>
            <a:endParaRPr lang="fr-FR" sz="7200" b="1" dirty="0">
              <a:latin typeface="Andalus" panose="02020603050405020304" pitchFamily="18" charset="-78"/>
              <a:cs typeface="Andalus" panose="02020603050405020304" pitchFamily="18" charset="-78"/>
            </a:endParaRPr>
          </a:p>
        </p:txBody>
      </p:sp>
      <p:sp>
        <p:nvSpPr>
          <p:cNvPr id="19" name="Espace réservé du texte 2"/>
          <p:cNvSpPr txBox="1">
            <a:spLocks/>
          </p:cNvSpPr>
          <p:nvPr/>
        </p:nvSpPr>
        <p:spPr>
          <a:xfrm>
            <a:off x="10547797" y="1046448"/>
            <a:ext cx="1101141" cy="1343114"/>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dirty="0" smtClean="0">
                <a:latin typeface="Arabic Typesetting" panose="03020402040406030203" pitchFamily="66" charset="-78"/>
                <a:cs typeface="+mj-cs"/>
              </a:rPr>
              <a:t>عمل</a:t>
            </a:r>
          </a:p>
          <a:p>
            <a:r>
              <a:rPr lang="ar-DZ" dirty="0" smtClean="0">
                <a:latin typeface="Arabic Typesetting" panose="03020402040406030203" pitchFamily="66" charset="-78"/>
                <a:cs typeface="+mj-cs"/>
              </a:rPr>
              <a:t>القضاء</a:t>
            </a:r>
            <a:endParaRPr lang="fr-FR" dirty="0">
              <a:cs typeface="+mj-cs"/>
            </a:endParaRPr>
          </a:p>
        </p:txBody>
      </p:sp>
      <p:sp>
        <p:nvSpPr>
          <p:cNvPr id="20" name="Espace réservé du texte 2"/>
          <p:cNvSpPr txBox="1">
            <a:spLocks/>
          </p:cNvSpPr>
          <p:nvPr/>
        </p:nvSpPr>
        <p:spPr>
          <a:xfrm>
            <a:off x="7624295" y="1268601"/>
            <a:ext cx="2897744" cy="1325563"/>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smtClean="0"/>
              <a:t>حكم محكمة التنازع في قضية </a:t>
            </a:r>
            <a:r>
              <a:rPr lang="ar-DZ" sz="2800" b="1" dirty="0"/>
              <a:t> </a:t>
            </a:r>
            <a:r>
              <a:rPr lang="en-US" sz="2800" b="1" dirty="0" smtClean="0">
                <a:latin typeface="+mn-lt"/>
              </a:rPr>
              <a:t>Blanco</a:t>
            </a:r>
            <a:r>
              <a:rPr lang="ar-DZ" sz="2800" b="1" dirty="0" smtClean="0">
                <a:latin typeface="+mn-lt"/>
              </a:rPr>
              <a:t> سنة 1873</a:t>
            </a:r>
            <a:endParaRPr lang="fr-FR" sz="2800" b="1" dirty="0">
              <a:latin typeface="+mn-lt"/>
              <a:cs typeface="Arabic Typesetting" panose="03020402040406030203" pitchFamily="66" charset="-78"/>
            </a:endParaRPr>
          </a:p>
        </p:txBody>
      </p:sp>
      <p:sp>
        <p:nvSpPr>
          <p:cNvPr id="21" name="Espace réservé du texte 2"/>
          <p:cNvSpPr txBox="1">
            <a:spLocks/>
          </p:cNvSpPr>
          <p:nvPr/>
        </p:nvSpPr>
        <p:spPr>
          <a:xfrm>
            <a:off x="927279" y="1447661"/>
            <a:ext cx="6684137" cy="1325563"/>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a:solidFill>
                  <a:schemeClr val="bg1"/>
                </a:solidFill>
              </a:rPr>
              <a:t>قضت </a:t>
            </a:r>
            <a:r>
              <a:rPr lang="ar-DZ" sz="2800" b="1" dirty="0" smtClean="0">
                <a:solidFill>
                  <a:schemeClr val="bg1"/>
                </a:solidFill>
              </a:rPr>
              <a:t>بإخضاع </a:t>
            </a:r>
            <a:r>
              <a:rPr lang="ar-DZ" sz="2800" b="1" dirty="0">
                <a:solidFill>
                  <a:schemeClr val="bg1"/>
                </a:solidFill>
              </a:rPr>
              <a:t>مسؤولية المرفق العام إلى أحكام </a:t>
            </a:r>
            <a:r>
              <a:rPr lang="ar-DZ" sz="2800" b="1" dirty="0" smtClean="0">
                <a:solidFill>
                  <a:schemeClr val="bg1"/>
                </a:solidFill>
              </a:rPr>
              <a:t>تتميز </a:t>
            </a:r>
            <a:r>
              <a:rPr lang="ar-DZ" sz="2800" b="1" dirty="0">
                <a:solidFill>
                  <a:schemeClr val="bg1"/>
                </a:solidFill>
              </a:rPr>
              <a:t>عن أحكام </a:t>
            </a:r>
            <a:r>
              <a:rPr lang="ar-DZ" sz="2800" b="1" dirty="0" smtClean="0">
                <a:solidFill>
                  <a:schemeClr val="bg1"/>
                </a:solidFill>
              </a:rPr>
              <a:t>القانون </a:t>
            </a:r>
            <a:r>
              <a:rPr lang="ar-DZ" sz="2800" b="1" dirty="0">
                <a:solidFill>
                  <a:schemeClr val="bg1"/>
                </a:solidFill>
              </a:rPr>
              <a:t>المدني، </a:t>
            </a:r>
            <a:r>
              <a:rPr lang="ar-DZ" sz="2800" b="1" dirty="0" smtClean="0">
                <a:solidFill>
                  <a:schemeClr val="bg1"/>
                </a:solidFill>
              </a:rPr>
              <a:t>ووجوب خضوع المرافق </a:t>
            </a:r>
            <a:r>
              <a:rPr lang="ar-DZ" sz="2800" b="1" dirty="0">
                <a:solidFill>
                  <a:schemeClr val="bg1"/>
                </a:solidFill>
              </a:rPr>
              <a:t>العامة </a:t>
            </a:r>
            <a:r>
              <a:rPr lang="ar-DZ" sz="2800" b="1" dirty="0" smtClean="0">
                <a:solidFill>
                  <a:schemeClr val="bg1"/>
                </a:solidFill>
              </a:rPr>
              <a:t>لنظام </a:t>
            </a:r>
            <a:r>
              <a:rPr lang="ar-DZ" sz="2800" b="1" dirty="0">
                <a:solidFill>
                  <a:schemeClr val="bg1"/>
                </a:solidFill>
              </a:rPr>
              <a:t>قانوني يختلف عن القواعد العادية.</a:t>
            </a:r>
            <a:endParaRPr lang="fr-FR" sz="2800" b="1" dirty="0">
              <a:solidFill>
                <a:schemeClr val="bg1"/>
              </a:solidFill>
              <a:latin typeface="Arabic Typesetting" panose="03020402040406030203" pitchFamily="66" charset="-78"/>
              <a:cs typeface="Arabic Typesetting" panose="03020402040406030203" pitchFamily="66" charset="-78"/>
            </a:endParaRPr>
          </a:p>
        </p:txBody>
      </p:sp>
      <p:sp>
        <p:nvSpPr>
          <p:cNvPr id="22" name="Espace réservé du texte 2"/>
          <p:cNvSpPr txBox="1">
            <a:spLocks/>
          </p:cNvSpPr>
          <p:nvPr/>
        </p:nvSpPr>
        <p:spPr>
          <a:xfrm>
            <a:off x="10547797" y="3589672"/>
            <a:ext cx="1101141" cy="3161936"/>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ar-DZ" dirty="0" smtClean="0">
              <a:latin typeface="Arabic Typesetting" panose="03020402040406030203" pitchFamily="66" charset="-78"/>
              <a:cs typeface="+mj-cs"/>
            </a:endParaRPr>
          </a:p>
          <a:p>
            <a:r>
              <a:rPr lang="ar-DZ" dirty="0" smtClean="0">
                <a:latin typeface="Arabic Typesetting" panose="03020402040406030203" pitchFamily="66" charset="-78"/>
                <a:cs typeface="+mj-cs"/>
              </a:rPr>
              <a:t>عمل الفقه</a:t>
            </a:r>
          </a:p>
          <a:p>
            <a:r>
              <a:rPr lang="ar-DZ" dirty="0" smtClean="0">
                <a:latin typeface="Arabic Typesetting" panose="03020402040406030203" pitchFamily="66" charset="-78"/>
                <a:cs typeface="+mj-cs"/>
              </a:rPr>
              <a:t>ونشأة مدرسة المرفق العام</a:t>
            </a:r>
            <a:endParaRPr lang="fr-FR" dirty="0">
              <a:cs typeface="+mj-cs"/>
            </a:endParaRPr>
          </a:p>
        </p:txBody>
      </p:sp>
      <p:sp>
        <p:nvSpPr>
          <p:cNvPr id="23" name="Espace réservé du texte 2"/>
          <p:cNvSpPr txBox="1">
            <a:spLocks/>
          </p:cNvSpPr>
          <p:nvPr/>
        </p:nvSpPr>
        <p:spPr>
          <a:xfrm>
            <a:off x="953037" y="3596641"/>
            <a:ext cx="9594760" cy="3161936"/>
          </a:xfrm>
          <a:prstGeom prst="rect">
            <a:avLst/>
          </a:prstGeom>
          <a:solidFill>
            <a:schemeClr val="tx1"/>
          </a:solidFill>
          <a:ln>
            <a:solidFill>
              <a:schemeClr val="accent1"/>
            </a:solid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just" rtl="1"/>
            <a:r>
              <a:rPr lang="ar-DZ" sz="2800" b="1" dirty="0" smtClean="0">
                <a:solidFill>
                  <a:schemeClr val="bg1"/>
                </a:solidFill>
              </a:rPr>
              <a:t>في سنة 1913 صدر كتاب للعميد </a:t>
            </a:r>
            <a:r>
              <a:rPr lang="ar-DZ" sz="2800" b="1" dirty="0">
                <a:solidFill>
                  <a:schemeClr val="bg1"/>
                </a:solidFill>
              </a:rPr>
              <a:t>ليون دوجي </a:t>
            </a:r>
            <a:r>
              <a:rPr lang="ar-DZ" sz="2800" b="1" dirty="0" smtClean="0">
                <a:solidFill>
                  <a:schemeClr val="bg1"/>
                </a:solidFill>
              </a:rPr>
              <a:t>بعنوان </a:t>
            </a:r>
            <a:r>
              <a:rPr lang="ar-DZ" sz="2800" b="1" dirty="0">
                <a:solidFill>
                  <a:schemeClr val="bg1"/>
                </a:solidFill>
              </a:rPr>
              <a:t>تحوّلات القانون العام </a:t>
            </a:r>
            <a:r>
              <a:rPr lang="ar-DZ" sz="2800" b="1" dirty="0" smtClean="0">
                <a:solidFill>
                  <a:schemeClr val="bg1"/>
                </a:solidFill>
              </a:rPr>
              <a:t>قرر فيه أنّ </a:t>
            </a:r>
            <a:r>
              <a:rPr lang="ar-DZ" sz="2800" b="1" dirty="0">
                <a:solidFill>
                  <a:schemeClr val="bg1"/>
                </a:solidFill>
              </a:rPr>
              <a:t>المرفق العام يعتبر أساس القانون العام، وأنّ الدولة مجرّد حزمة من المرافق العامّة </a:t>
            </a:r>
            <a:r>
              <a:rPr lang="ar-DZ" sz="2800" b="1" dirty="0" smtClean="0">
                <a:solidFill>
                  <a:schemeClr val="bg1"/>
                </a:solidFill>
              </a:rPr>
              <a:t>والقانون </a:t>
            </a:r>
            <a:r>
              <a:rPr lang="ar-DZ" sz="2800" b="1" dirty="0">
                <a:solidFill>
                  <a:schemeClr val="bg1"/>
                </a:solidFill>
              </a:rPr>
              <a:t>الإداري </a:t>
            </a:r>
            <a:r>
              <a:rPr lang="ar-DZ" sz="2800" b="1" dirty="0" smtClean="0">
                <a:solidFill>
                  <a:schemeClr val="bg1"/>
                </a:solidFill>
              </a:rPr>
              <a:t>هو القانون </a:t>
            </a:r>
            <a:r>
              <a:rPr lang="ar-DZ" sz="2800" b="1" dirty="0">
                <a:solidFill>
                  <a:schemeClr val="bg1"/>
                </a:solidFill>
              </a:rPr>
              <a:t>الذي ينظمها.</a:t>
            </a:r>
            <a:endParaRPr lang="fr-FR" sz="2800" b="1" dirty="0">
              <a:solidFill>
                <a:schemeClr val="bg1"/>
              </a:solidFill>
            </a:endParaRPr>
          </a:p>
          <a:p>
            <a:pPr algn="just" rtl="1"/>
            <a:r>
              <a:rPr lang="ar-DZ" sz="2800" b="1" dirty="0">
                <a:solidFill>
                  <a:schemeClr val="bg1"/>
                </a:solidFill>
              </a:rPr>
              <a:t>ولقد تسابق الفقهاء لتأييد </a:t>
            </a:r>
            <a:r>
              <a:rPr lang="ar-DZ" sz="2800" b="1" dirty="0" smtClean="0">
                <a:solidFill>
                  <a:schemeClr val="bg1"/>
                </a:solidFill>
              </a:rPr>
              <a:t>حكم بلانكو وتحليله وتأييد هذه </a:t>
            </a:r>
            <a:r>
              <a:rPr lang="ar-DZ" sz="2800" b="1" dirty="0">
                <a:solidFill>
                  <a:schemeClr val="bg1"/>
                </a:solidFill>
              </a:rPr>
              <a:t>النظرية والكتابة </a:t>
            </a:r>
            <a:r>
              <a:rPr lang="ar-DZ" sz="2800" b="1" dirty="0" smtClean="0">
                <a:solidFill>
                  <a:schemeClr val="bg1"/>
                </a:solidFill>
              </a:rPr>
              <a:t>حولها؛ </a:t>
            </a:r>
            <a:r>
              <a:rPr lang="ar-DZ" sz="2800" b="1" dirty="0">
                <a:solidFill>
                  <a:schemeClr val="bg1"/>
                </a:solidFill>
              </a:rPr>
              <a:t>بحيث انتشر في ذلك أنّ المرفق العام هو الأساس الوحيد والجامع والمانع </a:t>
            </a:r>
            <a:r>
              <a:rPr lang="ar-DZ" sz="2800" b="1" dirty="0" smtClean="0">
                <a:solidFill>
                  <a:schemeClr val="bg1"/>
                </a:solidFill>
              </a:rPr>
              <a:t>لنظريات </a:t>
            </a:r>
            <a:r>
              <a:rPr lang="ar-DZ" sz="2800" b="1" dirty="0">
                <a:solidFill>
                  <a:schemeClr val="bg1"/>
                </a:solidFill>
              </a:rPr>
              <a:t>وقواعد القانون الإداري، وأنّه لا يمكن أن تفلت نظرية أو مبدأ من مبادئ القانون الإداري من أن يكون له تفسير في ظل هذه </a:t>
            </a:r>
            <a:r>
              <a:rPr lang="ar-DZ" sz="2800" b="1" dirty="0" smtClean="0">
                <a:solidFill>
                  <a:schemeClr val="bg1"/>
                </a:solidFill>
              </a:rPr>
              <a:t>النظرية.</a:t>
            </a:r>
            <a:endParaRPr lang="fr-FR" sz="2800" b="1" dirty="0">
              <a:solidFill>
                <a:schemeClr val="bg1"/>
              </a:solidFill>
              <a:latin typeface="Arabic Typesetting" panose="03020402040406030203" pitchFamily="66" charset="-78"/>
              <a:cs typeface="Arabic Typesetting" panose="03020402040406030203" pitchFamily="66" charset="-78"/>
            </a:endParaRPr>
          </a:p>
        </p:txBody>
      </p:sp>
      <p:sp>
        <p:nvSpPr>
          <p:cNvPr id="26" name="Espace réservé du texte 2"/>
          <p:cNvSpPr txBox="1">
            <a:spLocks/>
          </p:cNvSpPr>
          <p:nvPr/>
        </p:nvSpPr>
        <p:spPr>
          <a:xfrm>
            <a:off x="914400" y="2972596"/>
            <a:ext cx="10734538" cy="540688"/>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300" b="1" dirty="0">
                <a:solidFill>
                  <a:schemeClr val="bg1"/>
                </a:solidFill>
                <a:latin typeface="+mn-lt"/>
              </a:rPr>
              <a:t>توالت الأحكام المقررة لنفس المبدأ، </a:t>
            </a:r>
            <a:r>
              <a:rPr lang="ar-DZ" sz="2300" b="1" dirty="0" smtClean="0">
                <a:solidFill>
                  <a:schemeClr val="bg1"/>
                </a:solidFill>
                <a:latin typeface="+mn-lt"/>
              </a:rPr>
              <a:t>من بينها </a:t>
            </a:r>
            <a:r>
              <a:rPr lang="ar-DZ" sz="2300" b="1" dirty="0">
                <a:solidFill>
                  <a:schemeClr val="bg1"/>
                </a:solidFill>
                <a:latin typeface="+mn-lt"/>
              </a:rPr>
              <a:t>حكم مجلس الدولة في قضية </a:t>
            </a:r>
            <a:r>
              <a:rPr lang="en-US" sz="2300" b="1" dirty="0">
                <a:solidFill>
                  <a:schemeClr val="bg1"/>
                </a:solidFill>
                <a:latin typeface="+mn-lt"/>
              </a:rPr>
              <a:t>Terrier</a:t>
            </a:r>
            <a:r>
              <a:rPr lang="ar-DZ" sz="2300" b="1" dirty="0">
                <a:solidFill>
                  <a:schemeClr val="bg1"/>
                </a:solidFill>
                <a:latin typeface="+mn-lt"/>
              </a:rPr>
              <a:t> في 26 فيفري 1903</a:t>
            </a:r>
            <a:endParaRPr lang="fr-FR" sz="2300" b="1" dirty="0">
              <a:solidFill>
                <a:schemeClr val="bg1"/>
              </a:solidFill>
              <a:latin typeface="+mn-lt"/>
              <a:cs typeface="Arabic Typesetting" panose="03020402040406030203" pitchFamily="66" charset="-78"/>
            </a:endParaRPr>
          </a:p>
        </p:txBody>
      </p:sp>
    </p:spTree>
    <p:custDataLst>
      <p:tags r:id="rId1"/>
    </p:custDataLst>
    <p:extLst>
      <p:ext uri="{BB962C8B-B14F-4D97-AF65-F5344CB8AC3E}">
        <p14:creationId xmlns:p14="http://schemas.microsoft.com/office/powerpoint/2010/main" val="3443454392"/>
      </p:ext>
    </p:extLst>
  </p:cSld>
  <p:clrMapOvr>
    <a:masterClrMapping/>
  </p:clrMapOvr>
  <mc:AlternateContent xmlns:mc="http://schemas.openxmlformats.org/markup-compatibility/2006" xmlns:p14="http://schemas.microsoft.com/office/powerpoint/2010/main">
    <mc:Choice Requires="p14">
      <p:transition spd="slow" p14:dur="2000" advTm="228619"/>
    </mc:Choice>
    <mc:Fallback xmlns="">
      <p:transition spd="slow" advTm="22861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2000"/>
                                        <p:tgtEl>
                                          <p:spTgt spid="18"/>
                                        </p:tgtEl>
                                      </p:cBhvr>
                                    </p:animEffect>
                                    <p:anim calcmode="lin" valueType="num">
                                      <p:cBhvr>
                                        <p:cTn id="8" dur="2000" fill="hold"/>
                                        <p:tgtEl>
                                          <p:spTgt spid="18"/>
                                        </p:tgtEl>
                                        <p:attrNameLst>
                                          <p:attrName>ppt_w</p:attrName>
                                        </p:attrNameLst>
                                      </p:cBhvr>
                                      <p:tavLst>
                                        <p:tav tm="0" fmla="#ppt_w*sin(2.5*pi*$)">
                                          <p:val>
                                            <p:fltVal val="0"/>
                                          </p:val>
                                        </p:tav>
                                        <p:tav tm="100000">
                                          <p:val>
                                            <p:fltVal val="1"/>
                                          </p:val>
                                        </p:tav>
                                      </p:tavLst>
                                    </p:anim>
                                    <p:anim calcmode="lin" valueType="num">
                                      <p:cBhvr>
                                        <p:cTn id="9" dur="2000" fill="hold"/>
                                        <p:tgtEl>
                                          <p:spTgt spid="1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9"/>
                                        </p:tgtEl>
                                        <p:attrNameLst>
                                          <p:attrName>style.visibility</p:attrName>
                                        </p:attrNameLst>
                                      </p:cBhvr>
                                      <p:to>
                                        <p:strVal val="visible"/>
                                      </p:to>
                                    </p:set>
                                    <p:anim calcmode="lin" valueType="num">
                                      <p:cBhvr additive="base">
                                        <p:cTn id="14" dur="500" fill="hold"/>
                                        <p:tgtEl>
                                          <p:spTgt spid="19"/>
                                        </p:tgtEl>
                                        <p:attrNameLst>
                                          <p:attrName>ppt_x</p:attrName>
                                        </p:attrNameLst>
                                      </p:cBhvr>
                                      <p:tavLst>
                                        <p:tav tm="0">
                                          <p:val>
                                            <p:strVal val="#ppt_x"/>
                                          </p:val>
                                        </p:tav>
                                        <p:tav tm="100000">
                                          <p:val>
                                            <p:strVal val="#ppt_x"/>
                                          </p:val>
                                        </p:tav>
                                      </p:tavLst>
                                    </p:anim>
                                    <p:anim calcmode="lin" valueType="num">
                                      <p:cBhvr additive="base">
                                        <p:cTn id="15"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6" presetClass="path" presetSubtype="0" accel="50000" decel="50000" fill="hold" grpId="0" nodeType="clickEffect">
                                  <p:stCondLst>
                                    <p:cond delay="0"/>
                                  </p:stCondLst>
                                  <p:childTnLst>
                                    <p:animMotion origin="layout" path="M -6.25E-7 -1.48148E-6 C -6.25E-7 0.0331 0.02695 0.05996 0.06003 0.05996 C 0.09896 0.05996 0.11302 0.03009 0.11901 0.01204 L 0.125 -0.01204 C 0.13099 -0.03009 0.14596 -0.05995 0.18997 -0.05995 C 0.21797 -0.05995 0.25 -0.0331 0.25 -1.48148E-6 C 0.25 0.0331 0.21797 0.05996 0.18997 0.05996 C 0.14596 0.05996 0.13099 0.03009 0.125 0.01204 L 0.11901 -0.01204 C 0.11302 -0.03009 0.09896 -0.05995 0.06003 -0.05995 C 0.02695 -0.05995 -6.25E-7 -0.0331 -6.25E-7 -1.48148E-6 Z " pathEditMode="relative" rAng="0" ptsTypes="AAAAAAAAAAA">
                                      <p:cBhvr>
                                        <p:cTn id="19" dur="2000" fill="hold"/>
                                        <p:tgtEl>
                                          <p:spTgt spid="20"/>
                                        </p:tgtEl>
                                        <p:attrNameLst>
                                          <p:attrName>ppt_x</p:attrName>
                                          <p:attrName>ppt_y</p:attrName>
                                        </p:attrNameLst>
                                      </p:cBhvr>
                                      <p:rCtr x="12500" y="0"/>
                                    </p:animMotion>
                                  </p:childTnLst>
                                </p:cTn>
                              </p:par>
                            </p:childTnLst>
                          </p:cTn>
                        </p:par>
                      </p:childTnLst>
                    </p:cTn>
                  </p:par>
                  <p:par>
                    <p:cTn id="20" fill="hold">
                      <p:stCondLst>
                        <p:cond delay="indefinite"/>
                      </p:stCondLst>
                      <p:childTnLst>
                        <p:par>
                          <p:cTn id="21" fill="hold">
                            <p:stCondLst>
                              <p:cond delay="0"/>
                            </p:stCondLst>
                            <p:childTnLst>
                              <p:par>
                                <p:cTn id="22" presetID="26" presetClass="path" presetSubtype="0" accel="50000" decel="50000" fill="hold" grpId="0" nodeType="clickEffect">
                                  <p:stCondLst>
                                    <p:cond delay="0"/>
                                  </p:stCondLst>
                                  <p:childTnLst>
                                    <p:animMotion origin="layout" path="M -2.08333E-7 1.11111E-6 C -2.08333E-7 0.0331 0.02695 0.05995 0.06003 0.05995 C 0.09896 0.05995 0.11302 0.03009 0.11901 0.01204 L 0.125 -0.01204 C 0.13099 -0.03009 0.14596 -0.05995 0.18997 -0.05995 C 0.21797 -0.05995 0.25 -0.0331 0.25 1.11111E-6 C 0.25 0.0331 0.21797 0.05995 0.18997 0.05995 C 0.14596 0.05995 0.13099 0.03009 0.125 0.01204 L 0.11901 -0.01204 C 0.11302 -0.03009 0.09896 -0.05995 0.06003 -0.05995 C 0.02695 -0.05995 -2.08333E-7 -0.0331 -2.08333E-7 1.11111E-6 Z " pathEditMode="relative" rAng="0" ptsTypes="AAAAAAAAAAA">
                                      <p:cBhvr>
                                        <p:cTn id="23" dur="2000" fill="hold"/>
                                        <p:tgtEl>
                                          <p:spTgt spid="21"/>
                                        </p:tgtEl>
                                        <p:attrNameLst>
                                          <p:attrName>ppt_x</p:attrName>
                                          <p:attrName>ppt_y</p:attrName>
                                        </p:attrNameLst>
                                      </p:cBhvr>
                                      <p:rCtr x="12500" y="0"/>
                                    </p:animMotion>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22"/>
                                        </p:tgtEl>
                                        <p:attrNameLst>
                                          <p:attrName>style.visibility</p:attrName>
                                        </p:attrNameLst>
                                      </p:cBhvr>
                                      <p:to>
                                        <p:strVal val="visible"/>
                                      </p:to>
                                    </p:set>
                                    <p:anim calcmode="lin" valueType="num">
                                      <p:cBhvr additive="base">
                                        <p:cTn id="28" dur="500" fill="hold"/>
                                        <p:tgtEl>
                                          <p:spTgt spid="22"/>
                                        </p:tgtEl>
                                        <p:attrNameLst>
                                          <p:attrName>ppt_x</p:attrName>
                                        </p:attrNameLst>
                                      </p:cBhvr>
                                      <p:tavLst>
                                        <p:tav tm="0">
                                          <p:val>
                                            <p:strVal val="#ppt_x"/>
                                          </p:val>
                                        </p:tav>
                                        <p:tav tm="100000">
                                          <p:val>
                                            <p:strVal val="#ppt_x"/>
                                          </p:val>
                                        </p:tav>
                                      </p:tavLst>
                                    </p:anim>
                                    <p:anim calcmode="lin" valueType="num">
                                      <p:cBhvr additive="base">
                                        <p:cTn id="29"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6" presetClass="path" presetSubtype="0" accel="50000" decel="50000" fill="hold" grpId="0" nodeType="clickEffect">
                                  <p:stCondLst>
                                    <p:cond delay="0"/>
                                  </p:stCondLst>
                                  <p:childTnLst>
                                    <p:animMotion origin="layout" path="M -4.58333E-6 -1.11111E-6 C -4.58333E-6 0.0331 0.02696 0.05995 0.06003 0.05995 C 0.09896 0.05995 0.11303 0.03009 0.11902 0.01204 L 0.125 -0.01204 C 0.13099 -0.03009 0.14597 -0.05995 0.18998 -0.05995 C 0.21797 -0.05995 0.25 -0.0331 0.25 -1.11111E-6 C 0.25 0.0331 0.21797 0.05995 0.18998 0.05995 C 0.14597 0.05995 0.13099 0.03009 0.125 0.01204 L 0.11902 -0.01204 C 0.11303 -0.03009 0.09896 -0.05995 0.06003 -0.05995 C 0.02696 -0.05995 -4.58333E-6 -0.0331 -4.58333E-6 -1.11111E-6 Z " pathEditMode="relative" rAng="0" ptsTypes="AAAAAAAAAAA">
                                      <p:cBhvr>
                                        <p:cTn id="33" dur="2000" fill="hold"/>
                                        <p:tgtEl>
                                          <p:spTgt spid="23"/>
                                        </p:tgtEl>
                                        <p:attrNameLst>
                                          <p:attrName>ppt_x</p:attrName>
                                          <p:attrName>ppt_y</p:attrName>
                                        </p:attrNameLst>
                                      </p:cBhvr>
                                      <p:rCtr x="12500" y="0"/>
                                    </p:animMotion>
                                  </p:childTnLst>
                                </p:cTn>
                              </p:par>
                            </p:childTnLst>
                          </p:cTn>
                        </p:par>
                      </p:childTnLst>
                    </p:cTn>
                  </p:par>
                  <p:par>
                    <p:cTn id="34" fill="hold">
                      <p:stCondLst>
                        <p:cond delay="indefinite"/>
                      </p:stCondLst>
                      <p:childTnLst>
                        <p:par>
                          <p:cTn id="35" fill="hold">
                            <p:stCondLst>
                              <p:cond delay="0"/>
                            </p:stCondLst>
                            <p:childTnLst>
                              <p:par>
                                <p:cTn id="36" presetID="26" presetClass="path" presetSubtype="0" accel="50000" decel="50000" fill="hold" grpId="0" nodeType="clickEffect">
                                  <p:stCondLst>
                                    <p:cond delay="0"/>
                                  </p:stCondLst>
                                  <p:childTnLst>
                                    <p:animMotion origin="layout" path="M -4.375E-6 3.33333E-6 C -4.375E-6 0.0331 0.02696 0.05995 0.06003 0.05995 C 0.09896 0.05995 0.11303 0.03009 0.11901 0.01203 L 0.125 -0.01204 C 0.13099 -0.0301 0.14597 -0.05996 0.18998 -0.05996 C 0.21797 -0.05996 0.25 -0.03311 0.25 3.33333E-6 C 0.25 0.0331 0.21797 0.05995 0.18998 0.05995 C 0.14597 0.05995 0.13099 0.03009 0.125 0.01203 L 0.11901 -0.01204 C 0.11303 -0.0301 0.09896 -0.05996 0.06003 -0.05996 C 0.02696 -0.05996 -4.375E-6 -0.03311 -4.375E-6 3.33333E-6 Z " pathEditMode="relative" rAng="0" ptsTypes="AAAAAAAAAAA">
                                      <p:cBhvr>
                                        <p:cTn id="37" dur="2000" fill="hold"/>
                                        <p:tgtEl>
                                          <p:spTgt spid="26"/>
                                        </p:tgtEl>
                                        <p:attrNameLst>
                                          <p:attrName>ppt_x</p:attrName>
                                          <p:attrName>ppt_y</p:attrName>
                                        </p:attrNameLst>
                                      </p:cBhvr>
                                      <p:rCtr x="125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animBg="1"/>
      <p:bldP spid="20" grpId="0" animBg="1"/>
      <p:bldP spid="21" grpId="0" animBg="1"/>
      <p:bldP spid="22" grpId="0" animBg="1"/>
      <p:bldP spid="23"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Espace réservé du titre 1"/>
          <p:cNvSpPr txBox="1">
            <a:spLocks/>
          </p:cNvSpPr>
          <p:nvPr/>
        </p:nvSpPr>
        <p:spPr>
          <a:xfrm>
            <a:off x="1365962" y="-77274"/>
            <a:ext cx="9402683" cy="1325563"/>
          </a:xfrm>
          <a:prstGeom prst="rect">
            <a:avLst/>
          </a:prstGeom>
          <a:ln>
            <a:noFill/>
          </a:ln>
          <a:effectLst>
            <a:outerShdw blurRad="107950" dist="12700" dir="5400000" algn="ctr">
              <a:srgbClr val="000000"/>
            </a:outerShdw>
          </a:effectLst>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sz="7200" dirty="0" smtClean="0">
                <a:latin typeface="Andalus" panose="02020603050405020304" pitchFamily="18" charset="-78"/>
                <a:cs typeface="Andalus" panose="02020603050405020304" pitchFamily="18" charset="-78"/>
              </a:rPr>
              <a:t>أزمة نظرية المرفق العام</a:t>
            </a:r>
            <a:endParaRPr lang="fr-FR" sz="7200" b="1" dirty="0">
              <a:latin typeface="Andalus" panose="02020603050405020304" pitchFamily="18" charset="-78"/>
              <a:cs typeface="Andalus" panose="02020603050405020304" pitchFamily="18" charset="-78"/>
            </a:endParaRPr>
          </a:p>
        </p:txBody>
      </p:sp>
      <p:sp>
        <p:nvSpPr>
          <p:cNvPr id="13" name="Espace réservé du texte 2"/>
          <p:cNvSpPr txBox="1">
            <a:spLocks/>
          </p:cNvSpPr>
          <p:nvPr/>
        </p:nvSpPr>
        <p:spPr>
          <a:xfrm>
            <a:off x="1365962" y="1248289"/>
            <a:ext cx="9818186" cy="103067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sz="3200" dirty="0" smtClean="0">
                <a:cs typeface="+mj-cs"/>
              </a:rPr>
              <a:t>معيار غير مانع: حيث تبيّن أنّ هناك الكثير من أعمال الإدارة التي تخضع للقانون الإداري لا تمثّل مرافقا عامة مثل:</a:t>
            </a:r>
            <a:endParaRPr lang="fr-FR" sz="3200" dirty="0">
              <a:cs typeface="+mj-cs"/>
            </a:endParaRPr>
          </a:p>
        </p:txBody>
      </p:sp>
      <p:sp>
        <p:nvSpPr>
          <p:cNvPr id="14" name="Espace réservé du texte 2"/>
          <p:cNvSpPr txBox="1">
            <a:spLocks/>
          </p:cNvSpPr>
          <p:nvPr/>
        </p:nvSpPr>
        <p:spPr>
          <a:xfrm>
            <a:off x="5919932" y="2278968"/>
            <a:ext cx="2668899" cy="649375"/>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a:t>الضبط الإداري</a:t>
            </a:r>
            <a:endParaRPr lang="fr-FR" sz="2800" b="1" dirty="0">
              <a:latin typeface="Arabic Typesetting" panose="03020402040406030203" pitchFamily="66" charset="-78"/>
              <a:cs typeface="Arabic Typesetting" panose="03020402040406030203" pitchFamily="66" charset="-78"/>
            </a:endParaRPr>
          </a:p>
        </p:txBody>
      </p:sp>
      <p:sp>
        <p:nvSpPr>
          <p:cNvPr id="16" name="Espace réservé du texte 2"/>
          <p:cNvSpPr txBox="1">
            <a:spLocks/>
          </p:cNvSpPr>
          <p:nvPr/>
        </p:nvSpPr>
        <p:spPr>
          <a:xfrm>
            <a:off x="3683169" y="2928343"/>
            <a:ext cx="2668899" cy="649375"/>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a:t>جباية الضرائب</a:t>
            </a:r>
            <a:endParaRPr lang="fr-FR" sz="2800" b="1" dirty="0">
              <a:latin typeface="Arabic Typesetting" panose="03020402040406030203" pitchFamily="66" charset="-78"/>
              <a:cs typeface="Arabic Typesetting" panose="03020402040406030203" pitchFamily="66" charset="-78"/>
            </a:endParaRPr>
          </a:p>
        </p:txBody>
      </p:sp>
      <p:sp>
        <p:nvSpPr>
          <p:cNvPr id="17" name="Espace réservé du texte 2"/>
          <p:cNvSpPr txBox="1">
            <a:spLocks/>
          </p:cNvSpPr>
          <p:nvPr/>
        </p:nvSpPr>
        <p:spPr>
          <a:xfrm>
            <a:off x="1365962" y="3577718"/>
            <a:ext cx="2668899" cy="649375"/>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smtClean="0"/>
              <a:t>عقود القروض</a:t>
            </a:r>
            <a:endParaRPr lang="fr-FR" sz="2800" b="1" dirty="0">
              <a:latin typeface="Arabic Typesetting" panose="03020402040406030203" pitchFamily="66" charset="-78"/>
              <a:cs typeface="Arabic Typesetting" panose="03020402040406030203" pitchFamily="66" charset="-78"/>
            </a:endParaRPr>
          </a:p>
        </p:txBody>
      </p:sp>
      <p:sp>
        <p:nvSpPr>
          <p:cNvPr id="19" name="Espace réservé du texte 2"/>
          <p:cNvSpPr txBox="1">
            <a:spLocks/>
          </p:cNvSpPr>
          <p:nvPr/>
        </p:nvSpPr>
        <p:spPr>
          <a:xfrm>
            <a:off x="1365962" y="4227093"/>
            <a:ext cx="9818186" cy="103067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rgbClr r="0" g="0" b="0"/>
          </a:lnRef>
          <a:fillRef idx="1003">
            <a:schemeClr val="lt1"/>
          </a:fillRef>
          <a:effectRef idx="0">
            <a:scrgbClr r="0" g="0" b="0"/>
          </a:effectRef>
          <a:fontRef idx="major"/>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800" b="1" kern="1200" baseline="0">
                <a:solidFill>
                  <a:schemeClr val="accent2">
                    <a:lumMod val="5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ar-DZ" sz="3200" dirty="0" smtClean="0">
                <a:cs typeface="+mj-cs"/>
              </a:rPr>
              <a:t>معيار غير جامع: حيث تبيّن أنّ هناك الكثير من أعمال المرافق العامة لا  تخضع للقانون الإداري مثل:</a:t>
            </a:r>
            <a:endParaRPr lang="fr-FR" sz="3200" dirty="0">
              <a:cs typeface="+mj-cs"/>
            </a:endParaRPr>
          </a:p>
        </p:txBody>
      </p:sp>
      <p:sp>
        <p:nvSpPr>
          <p:cNvPr id="20" name="Espace réservé du texte 2"/>
          <p:cNvSpPr txBox="1">
            <a:spLocks/>
          </p:cNvSpPr>
          <p:nvPr/>
        </p:nvSpPr>
        <p:spPr>
          <a:xfrm>
            <a:off x="3683170" y="5257772"/>
            <a:ext cx="6726922" cy="649375"/>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smtClean="0"/>
              <a:t>أعمال الإدارة التي يسيّرها الخواص</a:t>
            </a:r>
            <a:endParaRPr lang="fr-FR" sz="2800" b="1" dirty="0">
              <a:latin typeface="Arabic Typesetting" panose="03020402040406030203" pitchFamily="66" charset="-78"/>
              <a:cs typeface="Arabic Typesetting" panose="03020402040406030203" pitchFamily="66" charset="-78"/>
            </a:endParaRPr>
          </a:p>
        </p:txBody>
      </p:sp>
      <p:sp>
        <p:nvSpPr>
          <p:cNvPr id="21" name="Espace réservé du texte 2"/>
          <p:cNvSpPr txBox="1">
            <a:spLocks/>
          </p:cNvSpPr>
          <p:nvPr/>
        </p:nvSpPr>
        <p:spPr>
          <a:xfrm>
            <a:off x="1365962" y="5907147"/>
            <a:ext cx="6933975" cy="649375"/>
          </a:xfrm>
          <a:prstGeom prst="rect">
            <a:avLst/>
          </a:prstGeom>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a:lstStyle>
          <a:p>
            <a:pPr algn="ctr" rtl="1"/>
            <a:r>
              <a:rPr lang="ar-DZ" sz="2800" b="1" dirty="0" smtClean="0">
                <a:latin typeface="Arabic Typesetting" panose="03020402040406030203" pitchFamily="66" charset="-78"/>
              </a:rPr>
              <a:t>أعمال المرافق العامة الصناعية والتجارية كقاعدة عامة</a:t>
            </a:r>
            <a:endParaRPr lang="fr-FR" sz="2800" b="1" dirty="0">
              <a:latin typeface="Arabic Typesetting" panose="03020402040406030203" pitchFamily="66" charset="-78"/>
            </a:endParaRPr>
          </a:p>
        </p:txBody>
      </p:sp>
    </p:spTree>
    <p:custDataLst>
      <p:tags r:id="rId1"/>
    </p:custDataLst>
    <p:extLst>
      <p:ext uri="{BB962C8B-B14F-4D97-AF65-F5344CB8AC3E}">
        <p14:creationId xmlns:p14="http://schemas.microsoft.com/office/powerpoint/2010/main" val="2383420729"/>
      </p:ext>
    </p:extLst>
  </p:cSld>
  <p:clrMapOvr>
    <a:masterClrMapping/>
  </p:clrMapOvr>
  <mc:AlternateContent xmlns:mc="http://schemas.openxmlformats.org/markup-compatibility/2006" xmlns:p14="http://schemas.microsoft.com/office/powerpoint/2010/main">
    <mc:Choice Requires="p14">
      <p:transition spd="slow" p14:dur="2000" advTm="183079"/>
    </mc:Choice>
    <mc:Fallback xmlns="">
      <p:transition spd="slow" advTm="1830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2000"/>
                                        <p:tgtEl>
                                          <p:spTgt spid="12"/>
                                        </p:tgtEl>
                                      </p:cBhvr>
                                    </p:animEffect>
                                    <p:anim calcmode="lin" valueType="num">
                                      <p:cBhvr>
                                        <p:cTn id="8" dur="2000" fill="hold"/>
                                        <p:tgtEl>
                                          <p:spTgt spid="12"/>
                                        </p:tgtEl>
                                        <p:attrNameLst>
                                          <p:attrName>ppt_w</p:attrName>
                                        </p:attrNameLst>
                                      </p:cBhvr>
                                      <p:tavLst>
                                        <p:tav tm="0" fmla="#ppt_w*sin(2.5*pi*$)">
                                          <p:val>
                                            <p:fltVal val="0"/>
                                          </p:val>
                                        </p:tav>
                                        <p:tav tm="100000">
                                          <p:val>
                                            <p:fltVal val="1"/>
                                          </p:val>
                                        </p:tav>
                                      </p:tavLst>
                                    </p:anim>
                                    <p:anim calcmode="lin" valueType="num">
                                      <p:cBhvr>
                                        <p:cTn id="9" dur="2000" fill="hold"/>
                                        <p:tgtEl>
                                          <p:spTgt spid="1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 calcmode="lin" valueType="num">
                                      <p:cBhvr additive="base">
                                        <p:cTn id="14" dur="500" fill="hold"/>
                                        <p:tgtEl>
                                          <p:spTgt spid="13"/>
                                        </p:tgtEl>
                                        <p:attrNameLst>
                                          <p:attrName>ppt_x</p:attrName>
                                        </p:attrNameLst>
                                      </p:cBhvr>
                                      <p:tavLst>
                                        <p:tav tm="0">
                                          <p:val>
                                            <p:strVal val="#ppt_x"/>
                                          </p:val>
                                        </p:tav>
                                        <p:tav tm="100000">
                                          <p:val>
                                            <p:strVal val="#ppt_x"/>
                                          </p:val>
                                        </p:tav>
                                      </p:tavLst>
                                    </p:anim>
                                    <p:anim calcmode="lin" valueType="num">
                                      <p:cBhvr additive="base">
                                        <p:cTn id="15"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6" presetClass="path" presetSubtype="0" accel="50000" decel="50000" fill="hold" grpId="0" nodeType="clickEffect">
                                  <p:stCondLst>
                                    <p:cond delay="0"/>
                                  </p:stCondLst>
                                  <p:childTnLst>
                                    <p:animMotion origin="layout" path="M -1.875E-6 3.7037E-7 C -1.875E-6 0.0331 0.02696 0.05995 0.06003 0.05995 C 0.09896 0.05995 0.11302 0.03009 0.11901 0.01204 L 0.125 -0.01204 C 0.13099 -0.03009 0.14597 -0.05995 0.18998 -0.05995 C 0.21797 -0.05995 0.25 -0.0331 0.25 3.7037E-7 C 0.25 0.0331 0.21797 0.05995 0.18998 0.05995 C 0.14597 0.05995 0.13099 0.03009 0.125 0.01204 L 0.11901 -0.01204 C 0.11302 -0.03009 0.09896 -0.05995 0.06003 -0.05995 C 0.02696 -0.05995 -1.875E-6 -0.0331 -1.875E-6 3.7037E-7 Z " pathEditMode="relative" rAng="0" ptsTypes="AAAAAAAAAAA">
                                      <p:cBhvr>
                                        <p:cTn id="19" dur="2000" fill="hold"/>
                                        <p:tgtEl>
                                          <p:spTgt spid="14"/>
                                        </p:tgtEl>
                                        <p:attrNameLst>
                                          <p:attrName>ppt_x</p:attrName>
                                          <p:attrName>ppt_y</p:attrName>
                                        </p:attrNameLst>
                                      </p:cBhvr>
                                      <p:rCtr x="12500" y="0"/>
                                    </p:animMotion>
                                  </p:childTnLst>
                                </p:cTn>
                              </p:par>
                            </p:childTnLst>
                          </p:cTn>
                        </p:par>
                      </p:childTnLst>
                    </p:cTn>
                  </p:par>
                  <p:par>
                    <p:cTn id="20" fill="hold">
                      <p:stCondLst>
                        <p:cond delay="indefinite"/>
                      </p:stCondLst>
                      <p:childTnLst>
                        <p:par>
                          <p:cTn id="21" fill="hold">
                            <p:stCondLst>
                              <p:cond delay="0"/>
                            </p:stCondLst>
                            <p:childTnLst>
                              <p:par>
                                <p:cTn id="22" presetID="26" presetClass="path" presetSubtype="0" accel="50000" decel="50000" fill="hold" grpId="0" nodeType="clickEffect">
                                  <p:stCondLst>
                                    <p:cond delay="0"/>
                                  </p:stCondLst>
                                  <p:childTnLst>
                                    <p:animMotion origin="layout" path="M 1.66667E-6 4.44444E-6 C 1.66667E-6 0.0331 0.02695 0.05995 0.06002 0.05995 C 0.09896 0.05995 0.11302 0.03009 0.11901 0.01203 L 0.125 -0.01204 C 0.13099 -0.0301 0.14596 -0.05996 0.18997 -0.05996 C 0.21797 -0.05996 0.25 -0.03311 0.25 4.44444E-6 C 0.25 0.0331 0.21797 0.05995 0.18997 0.05995 C 0.14596 0.05995 0.13099 0.03009 0.125 0.01203 L 0.11901 -0.01204 C 0.11302 -0.0301 0.09896 -0.05996 0.06002 -0.05996 C 0.02695 -0.05996 1.66667E-6 -0.03311 1.66667E-6 4.44444E-6 Z " pathEditMode="relative" rAng="0" ptsTypes="AAAAAAAAAAA">
                                      <p:cBhvr>
                                        <p:cTn id="23" dur="2000" fill="hold"/>
                                        <p:tgtEl>
                                          <p:spTgt spid="16"/>
                                        </p:tgtEl>
                                        <p:attrNameLst>
                                          <p:attrName>ppt_x</p:attrName>
                                          <p:attrName>ppt_y</p:attrName>
                                        </p:attrNameLst>
                                      </p:cBhvr>
                                      <p:rCtr x="12500" y="0"/>
                                    </p:animMotion>
                                  </p:childTnLst>
                                </p:cTn>
                              </p:par>
                            </p:childTnLst>
                          </p:cTn>
                        </p:par>
                      </p:childTnLst>
                    </p:cTn>
                  </p:par>
                  <p:par>
                    <p:cTn id="24" fill="hold">
                      <p:stCondLst>
                        <p:cond delay="indefinite"/>
                      </p:stCondLst>
                      <p:childTnLst>
                        <p:par>
                          <p:cTn id="25" fill="hold">
                            <p:stCondLst>
                              <p:cond delay="0"/>
                            </p:stCondLst>
                            <p:childTnLst>
                              <p:par>
                                <p:cTn id="26" presetID="26" presetClass="path" presetSubtype="0" accel="50000" decel="50000" fill="hold" grpId="0" nodeType="clickEffect">
                                  <p:stCondLst>
                                    <p:cond delay="0"/>
                                  </p:stCondLst>
                                  <p:childTnLst>
                                    <p:animMotion origin="layout" path="M -4.375E-6 -1.48148E-6 C -4.375E-6 0.0331 0.02696 0.05996 0.06003 0.05996 C 0.09896 0.05996 0.11303 0.03009 0.11901 0.01204 L 0.125 -0.01204 C 0.13099 -0.03009 0.14597 -0.05995 0.18998 -0.05995 C 0.21797 -0.05995 0.25 -0.0331 0.25 -1.48148E-6 C 0.25 0.0331 0.21797 0.05996 0.18998 0.05996 C 0.14597 0.05996 0.13099 0.03009 0.125 0.01204 L 0.11901 -0.01204 C 0.11303 -0.03009 0.09896 -0.05995 0.06003 -0.05995 C 0.02696 -0.05995 -4.375E-6 -0.0331 -4.375E-6 -1.48148E-6 Z " pathEditMode="relative" rAng="0" ptsTypes="AAAAAAAAAAA">
                                      <p:cBhvr>
                                        <p:cTn id="27" dur="2000" fill="hold"/>
                                        <p:tgtEl>
                                          <p:spTgt spid="17"/>
                                        </p:tgtEl>
                                        <p:attrNameLst>
                                          <p:attrName>ppt_x</p:attrName>
                                          <p:attrName>ppt_y</p:attrName>
                                        </p:attrNameLst>
                                      </p:cBhvr>
                                      <p:rCtr x="12500" y="0"/>
                                    </p:animMotion>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 calcmode="lin" valueType="num">
                                      <p:cBhvr additive="base">
                                        <p:cTn id="32" dur="500" fill="hold"/>
                                        <p:tgtEl>
                                          <p:spTgt spid="19"/>
                                        </p:tgtEl>
                                        <p:attrNameLst>
                                          <p:attrName>ppt_x</p:attrName>
                                        </p:attrNameLst>
                                      </p:cBhvr>
                                      <p:tavLst>
                                        <p:tav tm="0">
                                          <p:val>
                                            <p:strVal val="#ppt_x"/>
                                          </p:val>
                                        </p:tav>
                                        <p:tav tm="100000">
                                          <p:val>
                                            <p:strVal val="#ppt_x"/>
                                          </p:val>
                                        </p:tav>
                                      </p:tavLst>
                                    </p:anim>
                                    <p:anim calcmode="lin" valueType="num">
                                      <p:cBhvr additive="base">
                                        <p:cTn id="33"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6" presetClass="path" presetSubtype="0" accel="50000" decel="50000" fill="hold" grpId="0" nodeType="clickEffect">
                                  <p:stCondLst>
                                    <p:cond delay="0"/>
                                  </p:stCondLst>
                                  <p:childTnLst>
                                    <p:animMotion origin="layout" path="M -4.79167E-6 1.11111E-6 C -4.79167E-6 0.0331 0.02696 0.05995 0.06003 0.05995 C 0.09896 0.05995 0.11303 0.03009 0.11902 0.01204 L 0.125 -0.01204 C 0.13099 -0.03009 0.14597 -0.05995 0.18998 -0.05995 C 0.21797 -0.05995 0.25 -0.0331 0.25 1.11111E-6 C 0.25 0.0331 0.21797 0.05995 0.18998 0.05995 C 0.14597 0.05995 0.13099 0.03009 0.125 0.01204 L 0.11902 -0.01204 C 0.11303 -0.03009 0.09896 -0.05995 0.06003 -0.05995 C 0.02696 -0.05995 -4.79167E-6 -0.0331 -4.79167E-6 1.11111E-6 Z " pathEditMode="relative" rAng="0" ptsTypes="AAAAAAAAAAA">
                                      <p:cBhvr>
                                        <p:cTn id="37" dur="2000" fill="hold"/>
                                        <p:tgtEl>
                                          <p:spTgt spid="20"/>
                                        </p:tgtEl>
                                        <p:attrNameLst>
                                          <p:attrName>ppt_x</p:attrName>
                                          <p:attrName>ppt_y</p:attrName>
                                        </p:attrNameLst>
                                      </p:cBhvr>
                                      <p:rCtr x="12500" y="0"/>
                                    </p:animMotion>
                                  </p:childTnLst>
                                </p:cTn>
                              </p:par>
                            </p:childTnLst>
                          </p:cTn>
                        </p:par>
                      </p:childTnLst>
                    </p:cTn>
                  </p:par>
                  <p:par>
                    <p:cTn id="38" fill="hold">
                      <p:stCondLst>
                        <p:cond delay="indefinite"/>
                      </p:stCondLst>
                      <p:childTnLst>
                        <p:par>
                          <p:cTn id="39" fill="hold">
                            <p:stCondLst>
                              <p:cond delay="0"/>
                            </p:stCondLst>
                            <p:childTnLst>
                              <p:par>
                                <p:cTn id="40" presetID="26" presetClass="path" presetSubtype="0" accel="50000" decel="50000" fill="hold" grpId="0" nodeType="clickEffect">
                                  <p:stCondLst>
                                    <p:cond delay="0"/>
                                  </p:stCondLst>
                                  <p:childTnLst>
                                    <p:animMotion origin="layout" path="M -4.16667E-6 -4.81481E-6 C -4.16667E-6 0.03311 0.02696 0.05996 0.06003 0.05996 C 0.09896 0.05996 0.11303 0.0301 0.11901 0.01204 L 0.125 -0.01203 C 0.13099 -0.03009 0.14597 -0.05995 0.18998 -0.05995 C 0.21797 -0.05995 0.25 -0.0331 0.25 -4.81481E-6 C 0.25 0.03311 0.21797 0.05996 0.18998 0.05996 C 0.14597 0.05996 0.13099 0.0301 0.125 0.01204 L 0.11901 -0.01203 C 0.11303 -0.03009 0.09896 -0.05995 0.06003 -0.05995 C 0.02696 -0.05995 -4.16667E-6 -0.0331 -4.16667E-6 -4.81481E-6 Z " pathEditMode="relative" rAng="0" ptsTypes="AAAAAAAAAAA">
                                      <p:cBhvr>
                                        <p:cTn id="41" dur="2000" fill="hold"/>
                                        <p:tgtEl>
                                          <p:spTgt spid="21"/>
                                        </p:tgtEl>
                                        <p:attrNameLst>
                                          <p:attrName>ppt_x</p:attrName>
                                          <p:attrName>ppt_y</p:attrName>
                                        </p:attrNameLst>
                                      </p:cBhvr>
                                      <p:rCtr x="12500"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animBg="1"/>
      <p:bldP spid="14" grpId="0" animBg="1"/>
      <p:bldP spid="16" grpId="0" animBg="1"/>
      <p:bldP spid="17" grpId="0" animBg="1"/>
      <p:bldP spid="19" grpId="0" animBg="1"/>
      <p:bldP spid="20"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98806" y="506437"/>
            <a:ext cx="10818056" cy="6001643"/>
          </a:xfrm>
          <a:prstGeom prst="rect">
            <a:avLst/>
          </a:prstGeom>
          <a:solidFill>
            <a:schemeClr val="tx1"/>
          </a:solidFill>
          <a:ln w="34925">
            <a:noFill/>
          </a:ln>
          <a:effectLst>
            <a:outerShdw blurRad="184150" dist="241300" dir="11520000" sx="110000" sy="110000" algn="ctr">
              <a:srgbClr val="000000">
                <a:alpha val="18000"/>
              </a:srgbClr>
            </a:outerShdw>
            <a:softEdge rad="127000"/>
          </a:effectLst>
          <a:scene3d>
            <a:camera prst="isometricOffAxis1Right"/>
            <a:lightRig rig="flood" dir="t">
              <a:rot lat="0" lon="0" rev="13800000"/>
            </a:lightRig>
          </a:scene3d>
          <a:sp3d extrusionH="107950" prstMaterial="plastic">
            <a:bevelT w="82550" h="63500" prst="divot"/>
            <a:bevelB/>
          </a:sp3d>
        </p:spPr>
        <p:txBody>
          <a:bodyPr wrap="square">
            <a:spAutoFit/>
          </a:bodyPr>
          <a:lstStyle/>
          <a:p>
            <a:pPr algn="just" rtl="1"/>
            <a:r>
              <a:rPr lang="ar-DZ" sz="4800" b="1" dirty="0" smtClean="0">
                <a:solidFill>
                  <a:schemeClr val="bg1"/>
                </a:solidFill>
                <a:ea typeface="Calibri" panose="020F0502020204030204" pitchFamily="34" charset="0"/>
                <a:cs typeface="Traditional Arabic" panose="02020603050405020304" pitchFamily="18" charset="-78"/>
              </a:rPr>
              <a:t>	وهكذا </a:t>
            </a:r>
            <a:r>
              <a:rPr lang="ar-DZ" sz="4800" b="1" dirty="0">
                <a:solidFill>
                  <a:schemeClr val="bg1"/>
                </a:solidFill>
                <a:ea typeface="Calibri" panose="020F0502020204030204" pitchFamily="34" charset="0"/>
                <a:cs typeface="Traditional Arabic" panose="02020603050405020304" pitchFamily="18" charset="-78"/>
              </a:rPr>
              <a:t>بدأ مجلس الدولة </a:t>
            </a:r>
            <a:r>
              <a:rPr lang="ar-DZ" sz="4800" b="1" dirty="0" smtClean="0">
                <a:solidFill>
                  <a:schemeClr val="bg1"/>
                </a:solidFill>
                <a:ea typeface="Calibri" panose="020F0502020204030204" pitchFamily="34" charset="0"/>
                <a:cs typeface="Traditional Arabic" panose="02020603050405020304" pitchFamily="18" charset="-78"/>
              </a:rPr>
              <a:t>الفرنسي في </a:t>
            </a:r>
            <a:r>
              <a:rPr lang="ar-DZ" sz="4800" b="1" dirty="0">
                <a:solidFill>
                  <a:schemeClr val="bg1"/>
                </a:solidFill>
                <a:ea typeface="Calibri" panose="020F0502020204030204" pitchFamily="34" charset="0"/>
                <a:cs typeface="Traditional Arabic" panose="02020603050405020304" pitchFamily="18" charset="-78"/>
              </a:rPr>
              <a:t>أحكامه الأخيرة التوجه إلى الأخذ بالنظريتين جميعا (نظرية المرفق العام ونظرية السلطة العامة)، بحيث يبحث كل قضية على حدة ولا يحكم باختصاصه فيها إلاّ إذا ظهرت الإدارة بمظهر السلطة العامة (القرار الإداري، الضرائب، الضبط الإداري...الخ)، أو </a:t>
            </a:r>
            <a:r>
              <a:rPr lang="ar-DZ" sz="4800" b="1" dirty="0" smtClean="0">
                <a:solidFill>
                  <a:schemeClr val="bg1"/>
                </a:solidFill>
                <a:ea typeface="Calibri" panose="020F0502020204030204" pitchFamily="34" charset="0"/>
                <a:cs typeface="Traditional Arabic" panose="02020603050405020304" pitchFamily="18" charset="-78"/>
              </a:rPr>
              <a:t>كان النزاع متعلقا </a:t>
            </a:r>
            <a:r>
              <a:rPr lang="ar-DZ" sz="4800" b="1" dirty="0">
                <a:solidFill>
                  <a:schemeClr val="bg1"/>
                </a:solidFill>
                <a:ea typeface="Calibri" panose="020F0502020204030204" pitchFamily="34" charset="0"/>
                <a:cs typeface="Traditional Arabic" panose="02020603050405020304" pitchFamily="18" charset="-78"/>
              </a:rPr>
              <a:t>بمرفق عام بشرط أن تكون الإدارة تصرفت في اطار نظام قانوني استثنائي (امتيازات وقيود)، وهو ما يسميه بعض الفقه بالأساس أو المعيار المختلط.</a:t>
            </a:r>
            <a:endParaRPr lang="fr-FR" sz="4800" b="1" dirty="0">
              <a:solidFill>
                <a:schemeClr val="bg1"/>
              </a:solidFill>
            </a:endParaRPr>
          </a:p>
        </p:txBody>
      </p:sp>
    </p:spTree>
    <p:custDataLst>
      <p:tags r:id="rId1"/>
    </p:custDataLst>
    <p:extLst>
      <p:ext uri="{BB962C8B-B14F-4D97-AF65-F5344CB8AC3E}">
        <p14:creationId xmlns:p14="http://schemas.microsoft.com/office/powerpoint/2010/main" val="3503870957"/>
      </p:ext>
    </p:extLst>
  </p:cSld>
  <p:clrMapOvr>
    <a:masterClrMapping/>
  </p:clrMapOvr>
  <mc:AlternateContent xmlns:mc="http://schemas.openxmlformats.org/markup-compatibility/2006" xmlns:p14="http://schemas.microsoft.com/office/powerpoint/2010/main">
    <mc:Choice Requires="p14">
      <p:transition spd="slow" p14:dur="2000" advTm="67296"/>
    </mc:Choice>
    <mc:Fallback xmlns="">
      <p:transition spd="slow" advTm="6729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80">
                                          <p:stCondLst>
                                            <p:cond delay="0"/>
                                          </p:stCondLst>
                                        </p:cTn>
                                        <p:tgtEl>
                                          <p:spTgt spid="3"/>
                                        </p:tgtEl>
                                      </p:cBhvr>
                                    </p:animEffect>
                                    <p:anim calcmode="lin" valueType="num">
                                      <p:cBhvr>
                                        <p:cTn id="8"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gtEl>
                                      </p:cBhvr>
                                      <p:to x="100000" y="60000"/>
                                    </p:animScale>
                                    <p:animScale>
                                      <p:cBhvr>
                                        <p:cTn id="14" dur="166" decel="50000">
                                          <p:stCondLst>
                                            <p:cond delay="676"/>
                                          </p:stCondLst>
                                        </p:cTn>
                                        <p:tgtEl>
                                          <p:spTgt spid="3"/>
                                        </p:tgtEl>
                                      </p:cBhvr>
                                      <p:to x="100000" y="100000"/>
                                    </p:animScale>
                                    <p:animScale>
                                      <p:cBhvr>
                                        <p:cTn id="15" dur="26">
                                          <p:stCondLst>
                                            <p:cond delay="1312"/>
                                          </p:stCondLst>
                                        </p:cTn>
                                        <p:tgtEl>
                                          <p:spTgt spid="3"/>
                                        </p:tgtEl>
                                      </p:cBhvr>
                                      <p:to x="100000" y="80000"/>
                                    </p:animScale>
                                    <p:animScale>
                                      <p:cBhvr>
                                        <p:cTn id="16" dur="166" decel="50000">
                                          <p:stCondLst>
                                            <p:cond delay="1338"/>
                                          </p:stCondLst>
                                        </p:cTn>
                                        <p:tgtEl>
                                          <p:spTgt spid="3"/>
                                        </p:tgtEl>
                                      </p:cBhvr>
                                      <p:to x="100000" y="100000"/>
                                    </p:animScale>
                                    <p:animScale>
                                      <p:cBhvr>
                                        <p:cTn id="17" dur="26">
                                          <p:stCondLst>
                                            <p:cond delay="1642"/>
                                          </p:stCondLst>
                                        </p:cTn>
                                        <p:tgtEl>
                                          <p:spTgt spid="3"/>
                                        </p:tgtEl>
                                      </p:cBhvr>
                                      <p:to x="100000" y="90000"/>
                                    </p:animScale>
                                    <p:animScale>
                                      <p:cBhvr>
                                        <p:cTn id="18" dur="166" decel="50000">
                                          <p:stCondLst>
                                            <p:cond delay="1668"/>
                                          </p:stCondLst>
                                        </p:cTn>
                                        <p:tgtEl>
                                          <p:spTgt spid="3"/>
                                        </p:tgtEl>
                                      </p:cBhvr>
                                      <p:to x="100000" y="100000"/>
                                    </p:animScale>
                                    <p:animScale>
                                      <p:cBhvr>
                                        <p:cTn id="19" dur="26">
                                          <p:stCondLst>
                                            <p:cond delay="1808"/>
                                          </p:stCondLst>
                                        </p:cTn>
                                        <p:tgtEl>
                                          <p:spTgt spid="3"/>
                                        </p:tgtEl>
                                      </p:cBhvr>
                                      <p:to x="100000" y="95000"/>
                                    </p:animScale>
                                    <p:animScale>
                                      <p:cBhvr>
                                        <p:cTn id="20"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Espace réservé du titre 1"/>
          <p:cNvSpPr txBox="1">
            <a:spLocks/>
          </p:cNvSpPr>
          <p:nvPr/>
        </p:nvSpPr>
        <p:spPr>
          <a:xfrm>
            <a:off x="1365962" y="-77274"/>
            <a:ext cx="9402683" cy="1325563"/>
          </a:xfrm>
          <a:prstGeom prst="rect">
            <a:avLst/>
          </a:prstGeom>
          <a:ln>
            <a:noFill/>
          </a:ln>
          <a:effectLst>
            <a:outerShdw blurRad="107950" dist="12700" dir="5400000" algn="ctr">
              <a:srgbClr val="000000"/>
            </a:outerShdw>
          </a:effectLst>
        </p:spPr>
        <p:txBody>
          <a:bodyPr vert="horz" lIns="91440" tIns="45720" rIns="91440" bIns="45720" rtlCol="0" anchor="ctr">
            <a:normAutofit fontScale="85000" lnSpcReduction="10000"/>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ar-DZ" sz="7200" dirty="0" smtClean="0">
                <a:latin typeface="Andalus" panose="02020603050405020304" pitchFamily="18" charset="-78"/>
                <a:cs typeface="Andalus" panose="02020603050405020304" pitchFamily="18" charset="-78"/>
              </a:rPr>
              <a:t>المعيار الذي أخذ به المشرع الجزائري</a:t>
            </a:r>
            <a:endParaRPr lang="fr-FR" sz="7200" b="1" dirty="0">
              <a:latin typeface="Andalus" panose="02020603050405020304" pitchFamily="18" charset="-78"/>
              <a:cs typeface="Andalus" panose="02020603050405020304" pitchFamily="18" charset="-78"/>
            </a:endParaRPr>
          </a:p>
        </p:txBody>
      </p:sp>
      <p:sp>
        <p:nvSpPr>
          <p:cNvPr id="13" name="Rectangle 12"/>
          <p:cNvSpPr/>
          <p:nvPr/>
        </p:nvSpPr>
        <p:spPr>
          <a:xfrm rot="21211163">
            <a:off x="1730325" y="1941341"/>
            <a:ext cx="10002129" cy="1077218"/>
          </a:xfrm>
          <a:prstGeom prst="rect">
            <a:avLst/>
          </a:prstGeom>
          <a:solidFill>
            <a:schemeClr val="tx1"/>
          </a:solidFill>
          <a:ln w="34925">
            <a:noFill/>
          </a:ln>
          <a:effectLst>
            <a:outerShdw blurRad="184150" dist="241300" dir="11520000" sx="110000" sy="110000" algn="ctr">
              <a:srgbClr val="000000">
                <a:alpha val="18000"/>
              </a:srgbClr>
            </a:outerShdw>
            <a:softEdge rad="127000"/>
          </a:effectLst>
          <a:scene3d>
            <a:camera prst="isometricOffAxis1Right"/>
            <a:lightRig rig="flood" dir="t">
              <a:rot lat="0" lon="0" rev="13800000"/>
            </a:lightRig>
          </a:scene3d>
          <a:sp3d extrusionH="107950" prstMaterial="plastic">
            <a:bevelT w="82550" h="63500" prst="divot"/>
            <a:bevelB/>
          </a:sp3d>
        </p:spPr>
        <p:txBody>
          <a:bodyPr wrap="square">
            <a:spAutoFit/>
          </a:bodyPr>
          <a:lstStyle/>
          <a:p>
            <a:pPr algn="r" rtl="1"/>
            <a:r>
              <a:rPr lang="ar-DZ" sz="3200" b="1" dirty="0" smtClean="0">
                <a:solidFill>
                  <a:schemeClr val="bg1"/>
                </a:solidFill>
              </a:rPr>
              <a:t>المعيار العضوي من خلال </a:t>
            </a:r>
            <a:r>
              <a:rPr lang="ar-DZ" sz="3200" b="1" dirty="0">
                <a:solidFill>
                  <a:schemeClr val="bg1"/>
                </a:solidFill>
              </a:rPr>
              <a:t>نص </a:t>
            </a:r>
            <a:r>
              <a:rPr lang="ar-DZ" sz="3200" b="1" dirty="0" smtClean="0">
                <a:solidFill>
                  <a:schemeClr val="bg1"/>
                </a:solidFill>
              </a:rPr>
              <a:t>المادة 800 من قانون </a:t>
            </a:r>
            <a:r>
              <a:rPr lang="ar-DZ" sz="3200" b="1" dirty="0">
                <a:solidFill>
                  <a:schemeClr val="bg1"/>
                </a:solidFill>
              </a:rPr>
              <a:t>الإجراءات المدنية والإدارية </a:t>
            </a:r>
            <a:r>
              <a:rPr lang="ar-DZ" sz="3200" b="1" dirty="0" smtClean="0">
                <a:solidFill>
                  <a:schemeClr val="bg1"/>
                </a:solidFill>
              </a:rPr>
              <a:t>08-09 المؤرخ في 25 فبراير 2008</a:t>
            </a:r>
            <a:endParaRPr lang="fr-FR" sz="3200" b="1" dirty="0">
              <a:solidFill>
                <a:schemeClr val="bg1"/>
              </a:solidFill>
            </a:endParaRPr>
          </a:p>
        </p:txBody>
      </p:sp>
      <p:sp>
        <p:nvSpPr>
          <p:cNvPr id="14" name="Rectangle 13"/>
          <p:cNvSpPr/>
          <p:nvPr/>
        </p:nvSpPr>
        <p:spPr>
          <a:xfrm rot="21211163">
            <a:off x="1871001" y="3096548"/>
            <a:ext cx="10002129" cy="584775"/>
          </a:xfrm>
          <a:prstGeom prst="rect">
            <a:avLst/>
          </a:prstGeom>
          <a:solidFill>
            <a:schemeClr val="tx1"/>
          </a:solidFill>
          <a:ln w="34925">
            <a:noFill/>
          </a:ln>
          <a:effectLst>
            <a:outerShdw blurRad="184150" dist="241300" dir="11520000" sx="110000" sy="110000" algn="ctr">
              <a:srgbClr val="000000">
                <a:alpha val="18000"/>
              </a:srgbClr>
            </a:outerShdw>
            <a:softEdge rad="127000"/>
          </a:effectLst>
          <a:scene3d>
            <a:camera prst="isometricOffAxis1Right"/>
            <a:lightRig rig="flood" dir="t">
              <a:rot lat="0" lon="0" rev="13800000"/>
            </a:lightRig>
          </a:scene3d>
          <a:sp3d extrusionH="107950" prstMaterial="plastic">
            <a:bevelT w="82550" h="63500" prst="divot"/>
            <a:bevelB/>
          </a:sp3d>
        </p:spPr>
        <p:txBody>
          <a:bodyPr wrap="square">
            <a:spAutoFit/>
          </a:bodyPr>
          <a:lstStyle/>
          <a:p>
            <a:pPr algn="r" rtl="1"/>
            <a:r>
              <a:rPr lang="ar-DZ" sz="3200" b="1" dirty="0" smtClean="0">
                <a:solidFill>
                  <a:schemeClr val="bg1"/>
                </a:solidFill>
              </a:rPr>
              <a:t>استثناءات </a:t>
            </a:r>
            <a:r>
              <a:rPr lang="ar-DZ" sz="3200" b="1" dirty="0">
                <a:solidFill>
                  <a:schemeClr val="bg1"/>
                </a:solidFill>
              </a:rPr>
              <a:t>بموجب المادة </a:t>
            </a:r>
            <a:r>
              <a:rPr lang="ar-DZ" sz="3200" b="1" dirty="0" smtClean="0">
                <a:solidFill>
                  <a:schemeClr val="bg1"/>
                </a:solidFill>
              </a:rPr>
              <a:t>802 من نفس القانون.</a:t>
            </a:r>
            <a:endParaRPr lang="fr-FR" sz="3200" b="1" dirty="0">
              <a:solidFill>
                <a:schemeClr val="bg1"/>
              </a:solidFill>
            </a:endParaRPr>
          </a:p>
        </p:txBody>
      </p:sp>
      <p:sp>
        <p:nvSpPr>
          <p:cNvPr id="15" name="Rectangle 14"/>
          <p:cNvSpPr/>
          <p:nvPr/>
        </p:nvSpPr>
        <p:spPr>
          <a:xfrm rot="21211163">
            <a:off x="2011678" y="3762533"/>
            <a:ext cx="10002129" cy="1077218"/>
          </a:xfrm>
          <a:prstGeom prst="rect">
            <a:avLst/>
          </a:prstGeom>
          <a:solidFill>
            <a:schemeClr val="tx1"/>
          </a:solidFill>
          <a:ln w="34925">
            <a:noFill/>
          </a:ln>
          <a:effectLst>
            <a:outerShdw blurRad="184150" dist="241300" dir="11520000" sx="110000" sy="110000" algn="ctr">
              <a:srgbClr val="000000">
                <a:alpha val="18000"/>
              </a:srgbClr>
            </a:outerShdw>
            <a:softEdge rad="127000"/>
          </a:effectLst>
          <a:scene3d>
            <a:camera prst="isometricOffAxis1Right"/>
            <a:lightRig rig="flood" dir="t">
              <a:rot lat="0" lon="0" rev="13800000"/>
            </a:lightRig>
          </a:scene3d>
          <a:sp3d extrusionH="107950" prstMaterial="plastic">
            <a:bevelT w="82550" h="63500" prst="divot"/>
            <a:bevelB/>
          </a:sp3d>
        </p:spPr>
        <p:txBody>
          <a:bodyPr wrap="square">
            <a:spAutoFit/>
          </a:bodyPr>
          <a:lstStyle/>
          <a:p>
            <a:pPr algn="r" rtl="1"/>
            <a:r>
              <a:rPr lang="ar-DZ" sz="3200" b="1" dirty="0" smtClean="0">
                <a:solidFill>
                  <a:schemeClr val="bg1"/>
                </a:solidFill>
              </a:rPr>
              <a:t>استثناءات أخرى كثيرة بموجب قوانين خاصة في شتى مجالات النشاط الإداري</a:t>
            </a:r>
            <a:endParaRPr lang="fr-FR" sz="3200" b="1" dirty="0">
              <a:solidFill>
                <a:schemeClr val="bg1"/>
              </a:solidFill>
            </a:endParaRPr>
          </a:p>
        </p:txBody>
      </p:sp>
      <p:sp>
        <p:nvSpPr>
          <p:cNvPr id="16" name="Rectangle 15"/>
          <p:cNvSpPr/>
          <p:nvPr/>
        </p:nvSpPr>
        <p:spPr>
          <a:xfrm rot="21211163">
            <a:off x="2161037" y="4892136"/>
            <a:ext cx="10002129" cy="1077218"/>
          </a:xfrm>
          <a:prstGeom prst="rect">
            <a:avLst/>
          </a:prstGeom>
          <a:solidFill>
            <a:schemeClr val="tx1"/>
          </a:solidFill>
          <a:ln w="34925">
            <a:noFill/>
          </a:ln>
          <a:effectLst>
            <a:outerShdw blurRad="184150" dist="241300" dir="11520000" sx="110000" sy="110000" algn="ctr">
              <a:srgbClr val="000000">
                <a:alpha val="18000"/>
              </a:srgbClr>
            </a:outerShdw>
            <a:softEdge rad="127000"/>
          </a:effectLst>
          <a:scene3d>
            <a:camera prst="isometricOffAxis1Right"/>
            <a:lightRig rig="flood" dir="t">
              <a:rot lat="0" lon="0" rev="13800000"/>
            </a:lightRig>
          </a:scene3d>
          <a:sp3d extrusionH="107950" prstMaterial="plastic">
            <a:bevelT w="82550" h="63500" prst="divot"/>
            <a:bevelB/>
          </a:sp3d>
        </p:spPr>
        <p:txBody>
          <a:bodyPr wrap="square">
            <a:spAutoFit/>
          </a:bodyPr>
          <a:lstStyle/>
          <a:p>
            <a:pPr algn="r" rtl="1"/>
            <a:r>
              <a:rPr lang="ar-DZ" sz="3200" b="1" dirty="0" smtClean="0">
                <a:solidFill>
                  <a:schemeClr val="bg1"/>
                </a:solidFill>
              </a:rPr>
              <a:t>بإمكاننا </a:t>
            </a:r>
            <a:r>
              <a:rPr lang="ar-DZ" sz="3200" b="1" dirty="0">
                <a:solidFill>
                  <a:schemeClr val="bg1"/>
                </a:solidFill>
              </a:rPr>
              <a:t>القول بأن المعيار المعتمد في الجزائر هو معيار تشريعي يعتمد المعيار العضوي كأصل والمعايير الموضوعية كاستثناء.</a:t>
            </a:r>
            <a:endParaRPr lang="fr-FR" sz="3200" b="1" dirty="0">
              <a:solidFill>
                <a:schemeClr val="bg1"/>
              </a:solidFill>
            </a:endParaRPr>
          </a:p>
        </p:txBody>
      </p:sp>
    </p:spTree>
    <p:custDataLst>
      <p:tags r:id="rId1"/>
    </p:custDataLst>
    <p:extLst>
      <p:ext uri="{BB962C8B-B14F-4D97-AF65-F5344CB8AC3E}">
        <p14:creationId xmlns:p14="http://schemas.microsoft.com/office/powerpoint/2010/main" val="3479499669"/>
      </p:ext>
    </p:extLst>
  </p:cSld>
  <p:clrMapOvr>
    <a:masterClrMapping/>
  </p:clrMapOvr>
  <mc:AlternateContent xmlns:mc="http://schemas.openxmlformats.org/markup-compatibility/2006" xmlns:p14="http://schemas.microsoft.com/office/powerpoint/2010/main">
    <mc:Choice Requires="p14">
      <p:transition spd="slow" p14:dur="2000" advTm="118874"/>
    </mc:Choice>
    <mc:Fallback xmlns="">
      <p:transition spd="slow" advTm="11887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2000"/>
                                        <p:tgtEl>
                                          <p:spTgt spid="10"/>
                                        </p:tgtEl>
                                      </p:cBhvr>
                                    </p:animEffect>
                                    <p:anim calcmode="lin" valueType="num">
                                      <p:cBhvr>
                                        <p:cTn id="8" dur="2000" fill="hold"/>
                                        <p:tgtEl>
                                          <p:spTgt spid="10"/>
                                        </p:tgtEl>
                                        <p:attrNameLst>
                                          <p:attrName>ppt_w</p:attrName>
                                        </p:attrNameLst>
                                      </p:cBhvr>
                                      <p:tavLst>
                                        <p:tav tm="0" fmla="#ppt_w*sin(2.5*pi*$)">
                                          <p:val>
                                            <p:fltVal val="0"/>
                                          </p:val>
                                        </p:tav>
                                        <p:tav tm="100000">
                                          <p:val>
                                            <p:fltVal val="1"/>
                                          </p:val>
                                        </p:tav>
                                      </p:tavLst>
                                    </p:anim>
                                    <p:anim calcmode="lin" valueType="num">
                                      <p:cBhvr>
                                        <p:cTn id="9" dur="2000" fill="hold"/>
                                        <p:tgtEl>
                                          <p:spTgt spid="10"/>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down)">
                                      <p:cBhvr>
                                        <p:cTn id="14" dur="580">
                                          <p:stCondLst>
                                            <p:cond delay="0"/>
                                          </p:stCondLst>
                                        </p:cTn>
                                        <p:tgtEl>
                                          <p:spTgt spid="13"/>
                                        </p:tgtEl>
                                      </p:cBhvr>
                                    </p:animEffect>
                                    <p:anim calcmode="lin" valueType="num">
                                      <p:cBhvr>
                                        <p:cTn id="15"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0" dur="26">
                                          <p:stCondLst>
                                            <p:cond delay="650"/>
                                          </p:stCondLst>
                                        </p:cTn>
                                        <p:tgtEl>
                                          <p:spTgt spid="13"/>
                                        </p:tgtEl>
                                      </p:cBhvr>
                                      <p:to x="100000" y="60000"/>
                                    </p:animScale>
                                    <p:animScale>
                                      <p:cBhvr>
                                        <p:cTn id="21" dur="166" decel="50000">
                                          <p:stCondLst>
                                            <p:cond delay="676"/>
                                          </p:stCondLst>
                                        </p:cTn>
                                        <p:tgtEl>
                                          <p:spTgt spid="13"/>
                                        </p:tgtEl>
                                      </p:cBhvr>
                                      <p:to x="100000" y="100000"/>
                                    </p:animScale>
                                    <p:animScale>
                                      <p:cBhvr>
                                        <p:cTn id="22" dur="26">
                                          <p:stCondLst>
                                            <p:cond delay="1312"/>
                                          </p:stCondLst>
                                        </p:cTn>
                                        <p:tgtEl>
                                          <p:spTgt spid="13"/>
                                        </p:tgtEl>
                                      </p:cBhvr>
                                      <p:to x="100000" y="80000"/>
                                    </p:animScale>
                                    <p:animScale>
                                      <p:cBhvr>
                                        <p:cTn id="23" dur="166" decel="50000">
                                          <p:stCondLst>
                                            <p:cond delay="1338"/>
                                          </p:stCondLst>
                                        </p:cTn>
                                        <p:tgtEl>
                                          <p:spTgt spid="13"/>
                                        </p:tgtEl>
                                      </p:cBhvr>
                                      <p:to x="100000" y="100000"/>
                                    </p:animScale>
                                    <p:animScale>
                                      <p:cBhvr>
                                        <p:cTn id="24" dur="26">
                                          <p:stCondLst>
                                            <p:cond delay="1642"/>
                                          </p:stCondLst>
                                        </p:cTn>
                                        <p:tgtEl>
                                          <p:spTgt spid="13"/>
                                        </p:tgtEl>
                                      </p:cBhvr>
                                      <p:to x="100000" y="90000"/>
                                    </p:animScale>
                                    <p:animScale>
                                      <p:cBhvr>
                                        <p:cTn id="25" dur="166" decel="50000">
                                          <p:stCondLst>
                                            <p:cond delay="1668"/>
                                          </p:stCondLst>
                                        </p:cTn>
                                        <p:tgtEl>
                                          <p:spTgt spid="13"/>
                                        </p:tgtEl>
                                      </p:cBhvr>
                                      <p:to x="100000" y="100000"/>
                                    </p:animScale>
                                    <p:animScale>
                                      <p:cBhvr>
                                        <p:cTn id="26" dur="26">
                                          <p:stCondLst>
                                            <p:cond delay="1808"/>
                                          </p:stCondLst>
                                        </p:cTn>
                                        <p:tgtEl>
                                          <p:spTgt spid="13"/>
                                        </p:tgtEl>
                                      </p:cBhvr>
                                      <p:to x="100000" y="95000"/>
                                    </p:animScale>
                                    <p:animScale>
                                      <p:cBhvr>
                                        <p:cTn id="27" dur="166" decel="50000">
                                          <p:stCondLst>
                                            <p:cond delay="1834"/>
                                          </p:stCondLst>
                                        </p:cTn>
                                        <p:tgtEl>
                                          <p:spTgt spid="1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80">
                                          <p:stCondLst>
                                            <p:cond delay="0"/>
                                          </p:stCondLst>
                                        </p:cTn>
                                        <p:tgtEl>
                                          <p:spTgt spid="14"/>
                                        </p:tgtEl>
                                      </p:cBhvr>
                                    </p:animEffect>
                                    <p:anim calcmode="lin" valueType="num">
                                      <p:cBhvr>
                                        <p:cTn id="33" dur="1822" tmFilter="0,0; 0.14,0.36; 0.43,0.73; 0.71,0.91; 1.0,1.0">
                                          <p:stCondLst>
                                            <p:cond delay="0"/>
                                          </p:stCondLst>
                                        </p:cTn>
                                        <p:tgtEl>
                                          <p:spTgt spid="14"/>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14"/>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14"/>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14"/>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14"/>
                                        </p:tgtEl>
                                        <p:attrNameLst>
                                          <p:attrName>ppt_y</p:attrName>
                                        </p:attrNameLst>
                                      </p:cBhvr>
                                      <p:tavLst>
                                        <p:tav tm="0" fmla="#ppt_y-sin(pi*$)/81">
                                          <p:val>
                                            <p:fltVal val="0"/>
                                          </p:val>
                                        </p:tav>
                                        <p:tav tm="100000">
                                          <p:val>
                                            <p:fltVal val="1"/>
                                          </p:val>
                                        </p:tav>
                                      </p:tavLst>
                                    </p:anim>
                                    <p:animScale>
                                      <p:cBhvr>
                                        <p:cTn id="38" dur="26">
                                          <p:stCondLst>
                                            <p:cond delay="650"/>
                                          </p:stCondLst>
                                        </p:cTn>
                                        <p:tgtEl>
                                          <p:spTgt spid="14"/>
                                        </p:tgtEl>
                                      </p:cBhvr>
                                      <p:to x="100000" y="60000"/>
                                    </p:animScale>
                                    <p:animScale>
                                      <p:cBhvr>
                                        <p:cTn id="39" dur="166" decel="50000">
                                          <p:stCondLst>
                                            <p:cond delay="676"/>
                                          </p:stCondLst>
                                        </p:cTn>
                                        <p:tgtEl>
                                          <p:spTgt spid="14"/>
                                        </p:tgtEl>
                                      </p:cBhvr>
                                      <p:to x="100000" y="100000"/>
                                    </p:animScale>
                                    <p:animScale>
                                      <p:cBhvr>
                                        <p:cTn id="40" dur="26">
                                          <p:stCondLst>
                                            <p:cond delay="1312"/>
                                          </p:stCondLst>
                                        </p:cTn>
                                        <p:tgtEl>
                                          <p:spTgt spid="14"/>
                                        </p:tgtEl>
                                      </p:cBhvr>
                                      <p:to x="100000" y="80000"/>
                                    </p:animScale>
                                    <p:animScale>
                                      <p:cBhvr>
                                        <p:cTn id="41" dur="166" decel="50000">
                                          <p:stCondLst>
                                            <p:cond delay="1338"/>
                                          </p:stCondLst>
                                        </p:cTn>
                                        <p:tgtEl>
                                          <p:spTgt spid="14"/>
                                        </p:tgtEl>
                                      </p:cBhvr>
                                      <p:to x="100000" y="100000"/>
                                    </p:animScale>
                                    <p:animScale>
                                      <p:cBhvr>
                                        <p:cTn id="42" dur="26">
                                          <p:stCondLst>
                                            <p:cond delay="1642"/>
                                          </p:stCondLst>
                                        </p:cTn>
                                        <p:tgtEl>
                                          <p:spTgt spid="14"/>
                                        </p:tgtEl>
                                      </p:cBhvr>
                                      <p:to x="100000" y="90000"/>
                                    </p:animScale>
                                    <p:animScale>
                                      <p:cBhvr>
                                        <p:cTn id="43" dur="166" decel="50000">
                                          <p:stCondLst>
                                            <p:cond delay="1668"/>
                                          </p:stCondLst>
                                        </p:cTn>
                                        <p:tgtEl>
                                          <p:spTgt spid="14"/>
                                        </p:tgtEl>
                                      </p:cBhvr>
                                      <p:to x="100000" y="100000"/>
                                    </p:animScale>
                                    <p:animScale>
                                      <p:cBhvr>
                                        <p:cTn id="44" dur="26">
                                          <p:stCondLst>
                                            <p:cond delay="1808"/>
                                          </p:stCondLst>
                                        </p:cTn>
                                        <p:tgtEl>
                                          <p:spTgt spid="14"/>
                                        </p:tgtEl>
                                      </p:cBhvr>
                                      <p:to x="100000" y="95000"/>
                                    </p:animScale>
                                    <p:animScale>
                                      <p:cBhvr>
                                        <p:cTn id="45" dur="166" decel="50000">
                                          <p:stCondLst>
                                            <p:cond delay="1834"/>
                                          </p:stCondLst>
                                        </p:cTn>
                                        <p:tgtEl>
                                          <p:spTgt spid="14"/>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15"/>
                                        </p:tgtEl>
                                        <p:attrNameLst>
                                          <p:attrName>style.visibility</p:attrName>
                                        </p:attrNameLst>
                                      </p:cBhvr>
                                      <p:to>
                                        <p:strVal val="visible"/>
                                      </p:to>
                                    </p:set>
                                    <p:animEffect transition="in" filter="wipe(down)">
                                      <p:cBhvr>
                                        <p:cTn id="50" dur="580">
                                          <p:stCondLst>
                                            <p:cond delay="0"/>
                                          </p:stCondLst>
                                        </p:cTn>
                                        <p:tgtEl>
                                          <p:spTgt spid="15"/>
                                        </p:tgtEl>
                                      </p:cBhvr>
                                    </p:animEffect>
                                    <p:anim calcmode="lin" valueType="num">
                                      <p:cBhvr>
                                        <p:cTn id="51" dur="1822"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15"/>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15"/>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15"/>
                                        </p:tgtEl>
                                        <p:attrNameLst>
                                          <p:attrName>ppt_y</p:attrName>
                                        </p:attrNameLst>
                                      </p:cBhvr>
                                      <p:tavLst>
                                        <p:tav tm="0" fmla="#ppt_y-sin(pi*$)/81">
                                          <p:val>
                                            <p:fltVal val="0"/>
                                          </p:val>
                                        </p:tav>
                                        <p:tav tm="100000">
                                          <p:val>
                                            <p:fltVal val="1"/>
                                          </p:val>
                                        </p:tav>
                                      </p:tavLst>
                                    </p:anim>
                                    <p:animScale>
                                      <p:cBhvr>
                                        <p:cTn id="56" dur="26">
                                          <p:stCondLst>
                                            <p:cond delay="650"/>
                                          </p:stCondLst>
                                        </p:cTn>
                                        <p:tgtEl>
                                          <p:spTgt spid="15"/>
                                        </p:tgtEl>
                                      </p:cBhvr>
                                      <p:to x="100000" y="60000"/>
                                    </p:animScale>
                                    <p:animScale>
                                      <p:cBhvr>
                                        <p:cTn id="57" dur="166" decel="50000">
                                          <p:stCondLst>
                                            <p:cond delay="676"/>
                                          </p:stCondLst>
                                        </p:cTn>
                                        <p:tgtEl>
                                          <p:spTgt spid="15"/>
                                        </p:tgtEl>
                                      </p:cBhvr>
                                      <p:to x="100000" y="100000"/>
                                    </p:animScale>
                                    <p:animScale>
                                      <p:cBhvr>
                                        <p:cTn id="58" dur="26">
                                          <p:stCondLst>
                                            <p:cond delay="1312"/>
                                          </p:stCondLst>
                                        </p:cTn>
                                        <p:tgtEl>
                                          <p:spTgt spid="15"/>
                                        </p:tgtEl>
                                      </p:cBhvr>
                                      <p:to x="100000" y="80000"/>
                                    </p:animScale>
                                    <p:animScale>
                                      <p:cBhvr>
                                        <p:cTn id="59" dur="166" decel="50000">
                                          <p:stCondLst>
                                            <p:cond delay="1338"/>
                                          </p:stCondLst>
                                        </p:cTn>
                                        <p:tgtEl>
                                          <p:spTgt spid="15"/>
                                        </p:tgtEl>
                                      </p:cBhvr>
                                      <p:to x="100000" y="100000"/>
                                    </p:animScale>
                                    <p:animScale>
                                      <p:cBhvr>
                                        <p:cTn id="60" dur="26">
                                          <p:stCondLst>
                                            <p:cond delay="1642"/>
                                          </p:stCondLst>
                                        </p:cTn>
                                        <p:tgtEl>
                                          <p:spTgt spid="15"/>
                                        </p:tgtEl>
                                      </p:cBhvr>
                                      <p:to x="100000" y="90000"/>
                                    </p:animScale>
                                    <p:animScale>
                                      <p:cBhvr>
                                        <p:cTn id="61" dur="166" decel="50000">
                                          <p:stCondLst>
                                            <p:cond delay="1668"/>
                                          </p:stCondLst>
                                        </p:cTn>
                                        <p:tgtEl>
                                          <p:spTgt spid="15"/>
                                        </p:tgtEl>
                                      </p:cBhvr>
                                      <p:to x="100000" y="100000"/>
                                    </p:animScale>
                                    <p:animScale>
                                      <p:cBhvr>
                                        <p:cTn id="62" dur="26">
                                          <p:stCondLst>
                                            <p:cond delay="1808"/>
                                          </p:stCondLst>
                                        </p:cTn>
                                        <p:tgtEl>
                                          <p:spTgt spid="15"/>
                                        </p:tgtEl>
                                      </p:cBhvr>
                                      <p:to x="100000" y="95000"/>
                                    </p:animScale>
                                    <p:animScale>
                                      <p:cBhvr>
                                        <p:cTn id="63" dur="166" decel="50000">
                                          <p:stCondLst>
                                            <p:cond delay="1834"/>
                                          </p:stCondLst>
                                        </p:cTn>
                                        <p:tgtEl>
                                          <p:spTgt spid="15"/>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26" presetClass="entr" presetSubtype="0" fill="hold" grpId="0" nodeType="click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down)">
                                      <p:cBhvr>
                                        <p:cTn id="68" dur="580">
                                          <p:stCondLst>
                                            <p:cond delay="0"/>
                                          </p:stCondLst>
                                        </p:cTn>
                                        <p:tgtEl>
                                          <p:spTgt spid="16"/>
                                        </p:tgtEl>
                                      </p:cBhvr>
                                    </p:animEffect>
                                    <p:anim calcmode="lin" valueType="num">
                                      <p:cBhvr>
                                        <p:cTn id="69" dur="1822" tmFilter="0,0; 0.14,0.36; 0.43,0.73; 0.71,0.91; 1.0,1.0">
                                          <p:stCondLst>
                                            <p:cond delay="0"/>
                                          </p:stCondLst>
                                        </p:cTn>
                                        <p:tgtEl>
                                          <p:spTgt spid="16"/>
                                        </p:tgtEl>
                                        <p:attrNameLst>
                                          <p:attrName>ppt_x</p:attrName>
                                        </p:attrNameLst>
                                      </p:cBhvr>
                                      <p:tavLst>
                                        <p:tav tm="0">
                                          <p:val>
                                            <p:strVal val="#ppt_x-0.25"/>
                                          </p:val>
                                        </p:tav>
                                        <p:tav tm="100000">
                                          <p:val>
                                            <p:strVal val="#ppt_x"/>
                                          </p:val>
                                        </p:tav>
                                      </p:tavLst>
                                    </p:anim>
                                    <p:anim calcmode="lin" valueType="num">
                                      <p:cBhvr>
                                        <p:cTn id="70" dur="664" tmFilter="0.0,0.0; 0.25,0.07; 0.50,0.2; 0.75,0.467; 1.0,1.0">
                                          <p:stCondLst>
                                            <p:cond delay="0"/>
                                          </p:stCondLst>
                                        </p:cTn>
                                        <p:tgtEl>
                                          <p:spTgt spid="16"/>
                                        </p:tgtEl>
                                        <p:attrNameLst>
                                          <p:attrName>ppt_y</p:attrName>
                                        </p:attrNameLst>
                                      </p:cBhvr>
                                      <p:tavLst>
                                        <p:tav tm="0" fmla="#ppt_y-sin(pi*$)/3">
                                          <p:val>
                                            <p:fltVal val="0.5"/>
                                          </p:val>
                                        </p:tav>
                                        <p:tav tm="100000">
                                          <p:val>
                                            <p:fltVal val="1"/>
                                          </p:val>
                                        </p:tav>
                                      </p:tavLst>
                                    </p:anim>
                                    <p:anim calcmode="lin" valueType="num">
                                      <p:cBhvr>
                                        <p:cTn id="71" dur="664" tmFilter="0, 0; 0.125,0.2665; 0.25,0.4; 0.375,0.465; 0.5,0.5;  0.625,0.535; 0.75,0.6; 0.875,0.7335; 1,1">
                                          <p:stCondLst>
                                            <p:cond delay="664"/>
                                          </p:stCondLst>
                                        </p:cTn>
                                        <p:tgtEl>
                                          <p:spTgt spid="16"/>
                                        </p:tgtEl>
                                        <p:attrNameLst>
                                          <p:attrName>ppt_y</p:attrName>
                                        </p:attrNameLst>
                                      </p:cBhvr>
                                      <p:tavLst>
                                        <p:tav tm="0" fmla="#ppt_y-sin(pi*$)/9">
                                          <p:val>
                                            <p:fltVal val="0"/>
                                          </p:val>
                                        </p:tav>
                                        <p:tav tm="100000">
                                          <p:val>
                                            <p:fltVal val="1"/>
                                          </p:val>
                                        </p:tav>
                                      </p:tavLst>
                                    </p:anim>
                                    <p:anim calcmode="lin" valueType="num">
                                      <p:cBhvr>
                                        <p:cTn id="72" dur="332" tmFilter="0, 0; 0.125,0.2665; 0.25,0.4; 0.375,0.465; 0.5,0.5;  0.625,0.535; 0.75,0.6; 0.875,0.7335; 1,1">
                                          <p:stCondLst>
                                            <p:cond delay="1324"/>
                                          </p:stCondLst>
                                        </p:cTn>
                                        <p:tgtEl>
                                          <p:spTgt spid="16"/>
                                        </p:tgtEl>
                                        <p:attrNameLst>
                                          <p:attrName>ppt_y</p:attrName>
                                        </p:attrNameLst>
                                      </p:cBhvr>
                                      <p:tavLst>
                                        <p:tav tm="0" fmla="#ppt_y-sin(pi*$)/27">
                                          <p:val>
                                            <p:fltVal val="0"/>
                                          </p:val>
                                        </p:tav>
                                        <p:tav tm="100000">
                                          <p:val>
                                            <p:fltVal val="1"/>
                                          </p:val>
                                        </p:tav>
                                      </p:tavLst>
                                    </p:anim>
                                    <p:anim calcmode="lin" valueType="num">
                                      <p:cBhvr>
                                        <p:cTn id="73" dur="164" tmFilter="0, 0; 0.125,0.2665; 0.25,0.4; 0.375,0.465; 0.5,0.5;  0.625,0.535; 0.75,0.6; 0.875,0.7335; 1,1">
                                          <p:stCondLst>
                                            <p:cond delay="1656"/>
                                          </p:stCondLst>
                                        </p:cTn>
                                        <p:tgtEl>
                                          <p:spTgt spid="16"/>
                                        </p:tgtEl>
                                        <p:attrNameLst>
                                          <p:attrName>ppt_y</p:attrName>
                                        </p:attrNameLst>
                                      </p:cBhvr>
                                      <p:tavLst>
                                        <p:tav tm="0" fmla="#ppt_y-sin(pi*$)/81">
                                          <p:val>
                                            <p:fltVal val="0"/>
                                          </p:val>
                                        </p:tav>
                                        <p:tav tm="100000">
                                          <p:val>
                                            <p:fltVal val="1"/>
                                          </p:val>
                                        </p:tav>
                                      </p:tavLst>
                                    </p:anim>
                                    <p:animScale>
                                      <p:cBhvr>
                                        <p:cTn id="74" dur="26">
                                          <p:stCondLst>
                                            <p:cond delay="650"/>
                                          </p:stCondLst>
                                        </p:cTn>
                                        <p:tgtEl>
                                          <p:spTgt spid="16"/>
                                        </p:tgtEl>
                                      </p:cBhvr>
                                      <p:to x="100000" y="60000"/>
                                    </p:animScale>
                                    <p:animScale>
                                      <p:cBhvr>
                                        <p:cTn id="75" dur="166" decel="50000">
                                          <p:stCondLst>
                                            <p:cond delay="676"/>
                                          </p:stCondLst>
                                        </p:cTn>
                                        <p:tgtEl>
                                          <p:spTgt spid="16"/>
                                        </p:tgtEl>
                                      </p:cBhvr>
                                      <p:to x="100000" y="100000"/>
                                    </p:animScale>
                                    <p:animScale>
                                      <p:cBhvr>
                                        <p:cTn id="76" dur="26">
                                          <p:stCondLst>
                                            <p:cond delay="1312"/>
                                          </p:stCondLst>
                                        </p:cTn>
                                        <p:tgtEl>
                                          <p:spTgt spid="16"/>
                                        </p:tgtEl>
                                      </p:cBhvr>
                                      <p:to x="100000" y="80000"/>
                                    </p:animScale>
                                    <p:animScale>
                                      <p:cBhvr>
                                        <p:cTn id="77" dur="166" decel="50000">
                                          <p:stCondLst>
                                            <p:cond delay="1338"/>
                                          </p:stCondLst>
                                        </p:cTn>
                                        <p:tgtEl>
                                          <p:spTgt spid="16"/>
                                        </p:tgtEl>
                                      </p:cBhvr>
                                      <p:to x="100000" y="100000"/>
                                    </p:animScale>
                                    <p:animScale>
                                      <p:cBhvr>
                                        <p:cTn id="78" dur="26">
                                          <p:stCondLst>
                                            <p:cond delay="1642"/>
                                          </p:stCondLst>
                                        </p:cTn>
                                        <p:tgtEl>
                                          <p:spTgt spid="16"/>
                                        </p:tgtEl>
                                      </p:cBhvr>
                                      <p:to x="100000" y="90000"/>
                                    </p:animScale>
                                    <p:animScale>
                                      <p:cBhvr>
                                        <p:cTn id="79" dur="166" decel="50000">
                                          <p:stCondLst>
                                            <p:cond delay="1668"/>
                                          </p:stCondLst>
                                        </p:cTn>
                                        <p:tgtEl>
                                          <p:spTgt spid="16"/>
                                        </p:tgtEl>
                                      </p:cBhvr>
                                      <p:to x="100000" y="100000"/>
                                    </p:animScale>
                                    <p:animScale>
                                      <p:cBhvr>
                                        <p:cTn id="80" dur="26">
                                          <p:stCondLst>
                                            <p:cond delay="1808"/>
                                          </p:stCondLst>
                                        </p:cTn>
                                        <p:tgtEl>
                                          <p:spTgt spid="16"/>
                                        </p:tgtEl>
                                      </p:cBhvr>
                                      <p:to x="100000" y="95000"/>
                                    </p:animScale>
                                    <p:animScale>
                                      <p:cBhvr>
                                        <p:cTn id="81" dur="166" decel="50000">
                                          <p:stCondLst>
                                            <p:cond delay="1834"/>
                                          </p:stCondLst>
                                        </p:cTn>
                                        <p:tgtEl>
                                          <p:spTgt spid="1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animBg="1"/>
      <p:bldP spid="14" grpId="0" animBg="1"/>
      <p:bldP spid="15" grpId="0" animBg="1"/>
      <p:bldP spid="16"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titre 1"/>
          <p:cNvSpPr txBox="1">
            <a:spLocks/>
          </p:cNvSpPr>
          <p:nvPr/>
        </p:nvSpPr>
        <p:spPr>
          <a:xfrm>
            <a:off x="1017431" y="1501819"/>
            <a:ext cx="9440214" cy="103531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3600" b="1" dirty="0" smtClean="0">
                <a:solidFill>
                  <a:srgbClr val="FFFF00"/>
                </a:solidFill>
              </a:rPr>
              <a:t>بالتوفيق للجميع </a:t>
            </a:r>
            <a:endParaRPr lang="ar-DZ" sz="3600" b="1" dirty="0">
              <a:solidFill>
                <a:srgbClr val="FFFF00"/>
              </a:solidFill>
            </a:endParaRPr>
          </a:p>
        </p:txBody>
      </p:sp>
      <p:sp>
        <p:nvSpPr>
          <p:cNvPr id="5" name="Espace réservé du titre 1"/>
          <p:cNvSpPr txBox="1">
            <a:spLocks/>
          </p:cNvSpPr>
          <p:nvPr/>
        </p:nvSpPr>
        <p:spPr>
          <a:xfrm>
            <a:off x="1017431" y="3047284"/>
            <a:ext cx="9440214" cy="103531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3600" b="1" dirty="0">
                <a:solidFill>
                  <a:srgbClr val="FFFF00"/>
                </a:solidFill>
              </a:rPr>
              <a:t>إلى </a:t>
            </a:r>
            <a:r>
              <a:rPr lang="ar-DZ" sz="3600" b="1" dirty="0" smtClean="0">
                <a:solidFill>
                  <a:srgbClr val="FFFF00"/>
                </a:solidFill>
              </a:rPr>
              <a:t>محاضرة قادمة  </a:t>
            </a:r>
            <a:endParaRPr lang="ar-DZ" sz="3600" b="1" dirty="0">
              <a:solidFill>
                <a:srgbClr val="FFFF00"/>
              </a:solidFill>
            </a:endParaRPr>
          </a:p>
        </p:txBody>
      </p:sp>
      <p:sp>
        <p:nvSpPr>
          <p:cNvPr id="6" name="Espace réservé du titre 1"/>
          <p:cNvSpPr txBox="1">
            <a:spLocks/>
          </p:cNvSpPr>
          <p:nvPr/>
        </p:nvSpPr>
        <p:spPr>
          <a:xfrm>
            <a:off x="1017431" y="4592749"/>
            <a:ext cx="9440214" cy="1035319"/>
          </a:xfrm>
          <a:prstGeom prst="rect">
            <a:avLst/>
          </a:prstGeom>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rtl="1"/>
            <a:r>
              <a:rPr lang="ar-DZ" sz="3600" b="1" dirty="0">
                <a:solidFill>
                  <a:srgbClr val="FFFF00"/>
                </a:solidFill>
              </a:rPr>
              <a:t>إن </a:t>
            </a:r>
            <a:r>
              <a:rPr lang="ar-DZ" sz="3600" b="1" dirty="0" smtClean="0">
                <a:solidFill>
                  <a:srgbClr val="FFFF00"/>
                </a:solidFill>
              </a:rPr>
              <a:t>شاء الله</a:t>
            </a:r>
            <a:endParaRPr lang="ar-DZ" sz="3600" b="1" dirty="0">
              <a:solidFill>
                <a:srgbClr val="FFFF00"/>
              </a:solidFill>
            </a:endParaRPr>
          </a:p>
        </p:txBody>
      </p:sp>
    </p:spTree>
    <p:custDataLst>
      <p:tags r:id="rId1"/>
    </p:custDataLst>
    <p:extLst>
      <p:ext uri="{BB962C8B-B14F-4D97-AF65-F5344CB8AC3E}">
        <p14:creationId xmlns:p14="http://schemas.microsoft.com/office/powerpoint/2010/main" val="115205570"/>
      </p:ext>
    </p:extLst>
  </p:cSld>
  <p:clrMapOvr>
    <a:masterClrMapping/>
  </p:clrMapOvr>
  <mc:AlternateContent xmlns:mc="http://schemas.openxmlformats.org/markup-compatibility/2006" xmlns:p14="http://schemas.microsoft.com/office/powerpoint/2010/main">
    <mc:Choice Requires="p14">
      <p:transition spd="slow" p14:dur="2000" advTm="22548"/>
    </mc:Choice>
    <mc:Fallback xmlns="">
      <p:transition spd="slow" advTm="2254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down)">
                                      <p:cBhvr>
                                        <p:cTn id="25" dur="580">
                                          <p:stCondLst>
                                            <p:cond delay="0"/>
                                          </p:stCondLst>
                                        </p:cTn>
                                        <p:tgtEl>
                                          <p:spTgt spid="5"/>
                                        </p:tgtEl>
                                      </p:cBhvr>
                                    </p:animEffect>
                                    <p:anim calcmode="lin" valueType="num">
                                      <p:cBhvr>
                                        <p:cTn id="26"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1" dur="26">
                                          <p:stCondLst>
                                            <p:cond delay="650"/>
                                          </p:stCondLst>
                                        </p:cTn>
                                        <p:tgtEl>
                                          <p:spTgt spid="5"/>
                                        </p:tgtEl>
                                      </p:cBhvr>
                                      <p:to x="100000" y="60000"/>
                                    </p:animScale>
                                    <p:animScale>
                                      <p:cBhvr>
                                        <p:cTn id="32" dur="166" decel="50000">
                                          <p:stCondLst>
                                            <p:cond delay="676"/>
                                          </p:stCondLst>
                                        </p:cTn>
                                        <p:tgtEl>
                                          <p:spTgt spid="5"/>
                                        </p:tgtEl>
                                      </p:cBhvr>
                                      <p:to x="100000" y="100000"/>
                                    </p:animScale>
                                    <p:animScale>
                                      <p:cBhvr>
                                        <p:cTn id="33" dur="26">
                                          <p:stCondLst>
                                            <p:cond delay="1312"/>
                                          </p:stCondLst>
                                        </p:cTn>
                                        <p:tgtEl>
                                          <p:spTgt spid="5"/>
                                        </p:tgtEl>
                                      </p:cBhvr>
                                      <p:to x="100000" y="80000"/>
                                    </p:animScale>
                                    <p:animScale>
                                      <p:cBhvr>
                                        <p:cTn id="34" dur="166" decel="50000">
                                          <p:stCondLst>
                                            <p:cond delay="1338"/>
                                          </p:stCondLst>
                                        </p:cTn>
                                        <p:tgtEl>
                                          <p:spTgt spid="5"/>
                                        </p:tgtEl>
                                      </p:cBhvr>
                                      <p:to x="100000" y="100000"/>
                                    </p:animScale>
                                    <p:animScale>
                                      <p:cBhvr>
                                        <p:cTn id="35" dur="26">
                                          <p:stCondLst>
                                            <p:cond delay="1642"/>
                                          </p:stCondLst>
                                        </p:cTn>
                                        <p:tgtEl>
                                          <p:spTgt spid="5"/>
                                        </p:tgtEl>
                                      </p:cBhvr>
                                      <p:to x="100000" y="90000"/>
                                    </p:animScale>
                                    <p:animScale>
                                      <p:cBhvr>
                                        <p:cTn id="36" dur="166" decel="50000">
                                          <p:stCondLst>
                                            <p:cond delay="1668"/>
                                          </p:stCondLst>
                                        </p:cTn>
                                        <p:tgtEl>
                                          <p:spTgt spid="5"/>
                                        </p:tgtEl>
                                      </p:cBhvr>
                                      <p:to x="100000" y="100000"/>
                                    </p:animScale>
                                    <p:animScale>
                                      <p:cBhvr>
                                        <p:cTn id="37" dur="26">
                                          <p:stCondLst>
                                            <p:cond delay="1808"/>
                                          </p:stCondLst>
                                        </p:cTn>
                                        <p:tgtEl>
                                          <p:spTgt spid="5"/>
                                        </p:tgtEl>
                                      </p:cBhvr>
                                      <p:to x="100000" y="95000"/>
                                    </p:animScale>
                                    <p:animScale>
                                      <p:cBhvr>
                                        <p:cTn id="38" dur="166" decel="50000">
                                          <p:stCondLst>
                                            <p:cond delay="1834"/>
                                          </p:stCondLst>
                                        </p:cTn>
                                        <p:tgtEl>
                                          <p:spTgt spid="5"/>
                                        </p:tgtEl>
                                      </p:cBhvr>
                                      <p:to x="100000" y="100000"/>
                                    </p:animScale>
                                  </p:childTnLst>
                                </p:cTn>
                              </p:par>
                            </p:childTnLst>
                          </p:cTn>
                        </p:par>
                        <p:par>
                          <p:cTn id="39" fill="hold">
                            <p:stCondLst>
                              <p:cond delay="2000"/>
                            </p:stCondLst>
                            <p:childTnLst>
                              <p:par>
                                <p:cTn id="40" presetID="26" presetClass="entr" presetSubtype="0" fill="hold" grpId="0" nodeType="afterEffect">
                                  <p:stCondLst>
                                    <p:cond delay="2500"/>
                                  </p:stCondLst>
                                  <p:childTnLst>
                                    <p:set>
                                      <p:cBhvr>
                                        <p:cTn id="41" dur="1" fill="hold">
                                          <p:stCondLst>
                                            <p:cond delay="0"/>
                                          </p:stCondLst>
                                        </p:cTn>
                                        <p:tgtEl>
                                          <p:spTgt spid="6"/>
                                        </p:tgtEl>
                                        <p:attrNameLst>
                                          <p:attrName>style.visibility</p:attrName>
                                        </p:attrNameLst>
                                      </p:cBhvr>
                                      <p:to>
                                        <p:strVal val="visible"/>
                                      </p:to>
                                    </p:set>
                                    <p:animEffect transition="in" filter="wipe(down)">
                                      <p:cBhvr>
                                        <p:cTn id="42" dur="580">
                                          <p:stCondLst>
                                            <p:cond delay="0"/>
                                          </p:stCondLst>
                                        </p:cTn>
                                        <p:tgtEl>
                                          <p:spTgt spid="6"/>
                                        </p:tgtEl>
                                      </p:cBhvr>
                                    </p:animEffect>
                                    <p:anim calcmode="lin" valueType="num">
                                      <p:cBhvr>
                                        <p:cTn id="4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4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4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4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4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48" dur="26">
                                          <p:stCondLst>
                                            <p:cond delay="650"/>
                                          </p:stCondLst>
                                        </p:cTn>
                                        <p:tgtEl>
                                          <p:spTgt spid="6"/>
                                        </p:tgtEl>
                                      </p:cBhvr>
                                      <p:to x="100000" y="60000"/>
                                    </p:animScale>
                                    <p:animScale>
                                      <p:cBhvr>
                                        <p:cTn id="49" dur="166" decel="50000">
                                          <p:stCondLst>
                                            <p:cond delay="676"/>
                                          </p:stCondLst>
                                        </p:cTn>
                                        <p:tgtEl>
                                          <p:spTgt spid="6"/>
                                        </p:tgtEl>
                                      </p:cBhvr>
                                      <p:to x="100000" y="100000"/>
                                    </p:animScale>
                                    <p:animScale>
                                      <p:cBhvr>
                                        <p:cTn id="50" dur="26">
                                          <p:stCondLst>
                                            <p:cond delay="1312"/>
                                          </p:stCondLst>
                                        </p:cTn>
                                        <p:tgtEl>
                                          <p:spTgt spid="6"/>
                                        </p:tgtEl>
                                      </p:cBhvr>
                                      <p:to x="100000" y="80000"/>
                                    </p:animScale>
                                    <p:animScale>
                                      <p:cBhvr>
                                        <p:cTn id="51" dur="166" decel="50000">
                                          <p:stCondLst>
                                            <p:cond delay="1338"/>
                                          </p:stCondLst>
                                        </p:cTn>
                                        <p:tgtEl>
                                          <p:spTgt spid="6"/>
                                        </p:tgtEl>
                                      </p:cBhvr>
                                      <p:to x="100000" y="100000"/>
                                    </p:animScale>
                                    <p:animScale>
                                      <p:cBhvr>
                                        <p:cTn id="52" dur="26">
                                          <p:stCondLst>
                                            <p:cond delay="1642"/>
                                          </p:stCondLst>
                                        </p:cTn>
                                        <p:tgtEl>
                                          <p:spTgt spid="6"/>
                                        </p:tgtEl>
                                      </p:cBhvr>
                                      <p:to x="100000" y="90000"/>
                                    </p:animScale>
                                    <p:animScale>
                                      <p:cBhvr>
                                        <p:cTn id="53" dur="166" decel="50000">
                                          <p:stCondLst>
                                            <p:cond delay="1668"/>
                                          </p:stCondLst>
                                        </p:cTn>
                                        <p:tgtEl>
                                          <p:spTgt spid="6"/>
                                        </p:tgtEl>
                                      </p:cBhvr>
                                      <p:to x="100000" y="100000"/>
                                    </p:animScale>
                                    <p:animScale>
                                      <p:cBhvr>
                                        <p:cTn id="54" dur="26">
                                          <p:stCondLst>
                                            <p:cond delay="1808"/>
                                          </p:stCondLst>
                                        </p:cTn>
                                        <p:tgtEl>
                                          <p:spTgt spid="6"/>
                                        </p:tgtEl>
                                      </p:cBhvr>
                                      <p:to x="100000" y="95000"/>
                                    </p:animScale>
                                    <p:animScale>
                                      <p:cBhvr>
                                        <p:cTn id="55"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7.2|7.7|5"/>
</p:tagLst>
</file>

<file path=ppt/tags/tag2.xml><?xml version="1.0" encoding="utf-8"?>
<p:tagLst xmlns:a="http://schemas.openxmlformats.org/drawingml/2006/main" xmlns:r="http://schemas.openxmlformats.org/officeDocument/2006/relationships" xmlns:p="http://schemas.openxmlformats.org/presentationml/2006/main">
  <p:tag name="TIMING" val="|2.6|6.5|37.9|1.8"/>
</p:tagLst>
</file>

<file path=ppt/tags/tag3.xml><?xml version="1.0" encoding="utf-8"?>
<p:tagLst xmlns:a="http://schemas.openxmlformats.org/drawingml/2006/main" xmlns:r="http://schemas.openxmlformats.org/officeDocument/2006/relationships" xmlns:p="http://schemas.openxmlformats.org/presentationml/2006/main">
  <p:tag name="TIMING" val="|3.5|2.5|134.4|17|6.7"/>
</p:tagLst>
</file>

<file path=ppt/tags/tag4.xml><?xml version="1.0" encoding="utf-8"?>
<p:tagLst xmlns:a="http://schemas.openxmlformats.org/drawingml/2006/main" xmlns:r="http://schemas.openxmlformats.org/officeDocument/2006/relationships" xmlns:p="http://schemas.openxmlformats.org/presentationml/2006/main">
  <p:tag name="TIMING" val="|2.7|16.4|31.9|5.5|6.8|82.5|1.6"/>
</p:tagLst>
</file>

<file path=ppt/tags/tag5.xml><?xml version="1.0" encoding="utf-8"?>
<p:tagLst xmlns:a="http://schemas.openxmlformats.org/drawingml/2006/main" xmlns:r="http://schemas.openxmlformats.org/officeDocument/2006/relationships" xmlns:p="http://schemas.openxmlformats.org/presentationml/2006/main">
  <p:tag name="TIMING" val="|2|15.4|85.6|1|0.8|0.1|0.5"/>
</p:tagLst>
</file>

<file path=ppt/tags/tag6.xml><?xml version="1.0" encoding="utf-8"?>
<p:tagLst xmlns:a="http://schemas.openxmlformats.org/drawingml/2006/main" xmlns:r="http://schemas.openxmlformats.org/officeDocument/2006/relationships" xmlns:p="http://schemas.openxmlformats.org/presentationml/2006/main">
  <p:tag name="TIMING" val="|3.5|30|84.5|0.9|0.6|1.6|21.5|0.9"/>
</p:tagLst>
</file>

<file path=ppt/tags/tag7.xml><?xml version="1.0" encoding="utf-8"?>
<p:tagLst xmlns:a="http://schemas.openxmlformats.org/drawingml/2006/main" xmlns:r="http://schemas.openxmlformats.org/officeDocument/2006/relationships" xmlns:p="http://schemas.openxmlformats.org/presentationml/2006/main">
  <p:tag name="TIMING" val="|7.3"/>
</p:tagLst>
</file>

<file path=ppt/tags/tag8.xml><?xml version="1.0" encoding="utf-8"?>
<p:tagLst xmlns:a="http://schemas.openxmlformats.org/drawingml/2006/main" xmlns:r="http://schemas.openxmlformats.org/officeDocument/2006/relationships" xmlns:p="http://schemas.openxmlformats.org/presentationml/2006/main">
  <p:tag name="TIMING" val="|3|7.9|77.1|7.4|8.1"/>
</p:tagLst>
</file>

<file path=ppt/tags/tag9.xml><?xml version="1.0" encoding="utf-8"?>
<p:tagLst xmlns:a="http://schemas.openxmlformats.org/drawingml/2006/main" xmlns:r="http://schemas.openxmlformats.org/officeDocument/2006/relationships" xmlns:p="http://schemas.openxmlformats.org/presentationml/2006/main">
  <p:tag name="TIMING" val="|4.2|9"/>
</p:tagLst>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txDef>
      <a:spPr>
        <a:solidFill>
          <a:schemeClr val="accent1"/>
        </a:solidFill>
        <a:ln>
          <a:noFill/>
        </a:ln>
        <a:effectLst>
          <a:innerShdw blurRad="63500" dist="50800" dir="10800000">
            <a:prstClr val="black">
              <a:alpha val="50000"/>
            </a:prstClr>
          </a:innerShdw>
        </a:effectLst>
        <a:scene3d>
          <a:camera prst="orthographicFront">
            <a:rot lat="0" lon="0" rev="0"/>
          </a:camera>
          <a:lightRig rig="balanced" dir="t">
            <a:rot lat="0" lon="0" rev="8700000"/>
          </a:lightRig>
        </a:scene3d>
        <a:sp3d>
          <a:bevelT w="190500" h="38100"/>
        </a:sp3d>
      </a:spPr>
      <a:bodyPr vert="horz" lIns="91440" tIns="45720" rIns="91440" bIns="45720" rtlCol="0">
        <a:noAutofit/>
      </a:bodyPr>
      <a:lstStyle>
        <a:defPPr algn="just" rtl="1">
          <a:defRPr sz="2800" b="1" dirty="0" smtClean="0">
            <a:solidFill>
              <a:schemeClr val="bg1"/>
            </a:solidFill>
          </a:defRPr>
        </a:defPPr>
      </a:lstStyle>
    </a:txDef>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446</TotalTime>
  <Words>651</Words>
  <Application>Microsoft Office PowerPoint</Application>
  <PresentationFormat>Grand écran</PresentationFormat>
  <Paragraphs>62</Paragraphs>
  <Slides>9</Slides>
  <Notes>1</Notes>
  <HiddenSlides>0</HiddenSlides>
  <MMClips>0</MMClips>
  <ScaleCrop>false</ScaleCrop>
  <HeadingPairs>
    <vt:vector size="6" baseType="variant">
      <vt:variant>
        <vt:lpstr>Polices utilisées</vt:lpstr>
      </vt:variant>
      <vt:variant>
        <vt:i4>11</vt:i4>
      </vt:variant>
      <vt:variant>
        <vt:lpstr>Thème</vt:lpstr>
      </vt:variant>
      <vt:variant>
        <vt:i4>1</vt:i4>
      </vt:variant>
      <vt:variant>
        <vt:lpstr>Titres des diapositives</vt:lpstr>
      </vt:variant>
      <vt:variant>
        <vt:i4>9</vt:i4>
      </vt:variant>
    </vt:vector>
  </HeadingPairs>
  <TitlesOfParts>
    <vt:vector size="21" baseType="lpstr">
      <vt:lpstr>Andalus</vt:lpstr>
      <vt:lpstr>Arabic Typesetting</vt:lpstr>
      <vt:lpstr>Arial</vt:lpstr>
      <vt:lpstr>Calibri</vt:lpstr>
      <vt:lpstr>Gill Sans MT</vt:lpstr>
      <vt:lpstr>Impact</vt:lpstr>
      <vt:lpstr>Majalla UI</vt:lpstr>
      <vt:lpstr>Microsoft Uighur</vt:lpstr>
      <vt:lpstr>Times New Roman</vt:lpstr>
      <vt:lpstr>Traditional Arabic</vt:lpstr>
      <vt:lpstr>Wingdings 3</vt:lpstr>
      <vt:lpstr>Badge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DELL</dc:creator>
  <cp:lastModifiedBy>DELL</cp:lastModifiedBy>
  <cp:revision>43</cp:revision>
  <dcterms:created xsi:type="dcterms:W3CDTF">2020-12-07T06:52:59Z</dcterms:created>
  <dcterms:modified xsi:type="dcterms:W3CDTF">2020-12-09T07:15:07Z</dcterms:modified>
</cp:coreProperties>
</file>