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63" r:id="rId3"/>
    <p:sldId id="279" r:id="rId4"/>
    <p:sldId id="297" r:id="rId5"/>
    <p:sldId id="298" r:id="rId6"/>
    <p:sldId id="257" r:id="rId7"/>
    <p:sldId id="261" r:id="rId8"/>
    <p:sldId id="296" r:id="rId9"/>
    <p:sldId id="299" r:id="rId10"/>
    <p:sldId id="300" r:id="rId11"/>
    <p:sldId id="302" r:id="rId12"/>
    <p:sldId id="262" r:id="rId13"/>
    <p:sldId id="267" r:id="rId14"/>
    <p:sldId id="283" r:id="rId15"/>
    <p:sldId id="272" r:id="rId16"/>
    <p:sldId id="269" r:id="rId17"/>
    <p:sldId id="277" r:id="rId18"/>
    <p:sldId id="303" r:id="rId19"/>
    <p:sldId id="304" r:id="rId20"/>
    <p:sldId id="306" r:id="rId21"/>
    <p:sldId id="275" r:id="rId22"/>
    <p:sldId id="286" r:id="rId23"/>
    <p:sldId id="307" r:id="rId24"/>
    <p:sldId id="292" r:id="rId25"/>
    <p:sldId id="294" r:id="rId26"/>
    <p:sldId id="287" r:id="rId27"/>
    <p:sldId id="293" r:id="rId28"/>
    <p:sldId id="288" r:id="rId29"/>
    <p:sldId id="305" r:id="rId30"/>
    <p:sldId id="308"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p:cViewPr varScale="1">
        <p:scale>
          <a:sx n="73" d="100"/>
          <a:sy n="73" d="100"/>
        </p:scale>
        <p:origin x="123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BAD481-C2C4-421F-A6A0-6F38EC4BCF0A}" type="datetimeFigureOut">
              <a:rPr lang="fr-FR" smtClean="0"/>
              <a:pPr/>
              <a:t>11/05/2023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E63F8D-577A-4E87-A407-3237B8B8488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a:latin typeface="Times New Roman" pitchFamily="18" charset="0"/>
                <a:cs typeface="Times New Roman" pitchFamily="18" charset="0"/>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a:latin typeface="Times New Roman" pitchFamily="18" charset="0"/>
              <a:cs typeface="Times New Roman" pitchFamily="18" charset="0"/>
            </a:endParaRPr>
          </a:p>
          <a:p>
            <a:endParaRPr lang="fr-FR" dirty="0"/>
          </a:p>
        </p:txBody>
      </p:sp>
      <p:sp>
        <p:nvSpPr>
          <p:cNvPr id="4" name="Espace réservé du numéro de diapositive 3"/>
          <p:cNvSpPr>
            <a:spLocks noGrp="1"/>
          </p:cNvSpPr>
          <p:nvPr>
            <p:ph type="sldNum" sz="quarter" idx="10"/>
          </p:nvPr>
        </p:nvSpPr>
        <p:spPr/>
        <p:txBody>
          <a:bodyPr/>
          <a:lstStyle/>
          <a:p>
            <a:fld id="{F4E63F8D-577A-4E87-A407-3237B8B84880}" type="slidenum">
              <a:rPr lang="fr-FR" smtClean="0"/>
              <a:pPr/>
              <a:t>6</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4E63F8D-577A-4E87-A407-3237B8B84880}" type="slidenum">
              <a:rPr lang="fr-FR" smtClean="0"/>
              <a:pPr/>
              <a:t>9</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 typeface="Wingdings" pitchFamily="2" charset="2"/>
              <a:buChar char="Ø"/>
            </a:pPr>
            <a:r>
              <a:rPr lang="fr-FR" i="1" dirty="0"/>
              <a:t>. </a:t>
            </a:r>
            <a:r>
              <a:rPr lang="fr-FR" b="0" i="1" dirty="0"/>
              <a:t>Le discours scientifique dit spécialisé</a:t>
            </a:r>
            <a:r>
              <a:rPr lang="fr-FR" i="1" dirty="0"/>
              <a:t>, comme celui que constituent le mémoire et la thèse, est formulé par un chercheur, un spécialiste, à l’intention d’autres spécialistes. » Leclerc</a:t>
            </a:r>
            <a:r>
              <a:rPr lang="fr-FR" dirty="0"/>
              <a:t> (1999:377)</a:t>
            </a:r>
          </a:p>
        </p:txBody>
      </p:sp>
      <p:sp>
        <p:nvSpPr>
          <p:cNvPr id="4" name="Espace réservé du numéro de diapositive 3"/>
          <p:cNvSpPr>
            <a:spLocks noGrp="1"/>
          </p:cNvSpPr>
          <p:nvPr>
            <p:ph type="sldNum" sz="quarter" idx="10"/>
          </p:nvPr>
        </p:nvSpPr>
        <p:spPr/>
        <p:txBody>
          <a:bodyPr/>
          <a:lstStyle/>
          <a:p>
            <a:fld id="{F4E63F8D-577A-4E87-A407-3237B8B84880}" type="slidenum">
              <a:rPr lang="fr-FR" smtClean="0"/>
              <a:pPr/>
              <a:t>13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4E63F8D-577A-4E87-A407-3237B8B84880}" type="slidenum">
              <a:rPr lang="fr-FR" smtClean="0"/>
              <a:pPr/>
              <a:t>26</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B889736-93F0-43B6-BB5A-073D18CD57EA}" type="datetimeFigureOut">
              <a:rPr lang="fr-FR" smtClean="0"/>
              <a:pPr/>
              <a:t>11/05/2023</a:t>
            </a:fld>
            <a:endParaRPr lang="fr-FR"/>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FR"/>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8218403-947E-4C65-9E33-14D7BB8D6CA2}"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2B889736-93F0-43B6-BB5A-073D18CD57EA}" type="datetimeFigureOut">
              <a:rPr lang="fr-FR" smtClean="0"/>
              <a:pPr/>
              <a:t>11/05/2023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218403-947E-4C65-9E33-14D7BB8D6CA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p>
            <a:fld id="{2B889736-93F0-43B6-BB5A-073D18CD57EA}" type="datetimeFigureOut">
              <a:rPr lang="fr-FR" smtClean="0"/>
              <a:pPr/>
              <a:t>11/05/2023</a:t>
            </a:fld>
            <a:endParaRPr lang="fr-FR"/>
          </a:p>
        </p:txBody>
      </p:sp>
      <p:sp>
        <p:nvSpPr>
          <p:cNvPr id="5" name="Espace réservé du pied de page 4"/>
          <p:cNvSpPr>
            <a:spLocks noGrp="1"/>
          </p:cNvSpPr>
          <p:nvPr>
            <p:ph type="ftr" sz="quarter" idx="11"/>
          </p:nvPr>
        </p:nvSpPr>
        <p:spPr>
          <a:xfrm>
            <a:off x="457200" y="6556248"/>
            <a:ext cx="3657600" cy="228600"/>
          </a:xfrm>
        </p:spPr>
        <p:txBody>
          <a:bodyPr/>
          <a:lstStyle/>
          <a:p>
            <a:endParaRPr lang="fr-FR"/>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8218403-947E-4C65-9E33-14D7BB8D6CA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2B889736-93F0-43B6-BB5A-073D18CD57EA}" type="datetimeFigureOut">
              <a:rPr lang="fr-FR" smtClean="0"/>
              <a:pPr/>
              <a:t>11/05/2023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218403-947E-4C65-9E33-14D7BB8D6CA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B889736-93F0-43B6-BB5A-073D18CD57EA}" type="datetimeFigureOut">
              <a:rPr lang="fr-FR" smtClean="0"/>
              <a:pPr/>
              <a:t>11/05/2023</a:t>
            </a:fld>
            <a:endParaRPr lang="fr-FR"/>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FR"/>
          </a:p>
        </p:txBody>
      </p:sp>
      <p:sp>
        <p:nvSpPr>
          <p:cNvPr id="6" name="Espace réservé du numéro de diapositive 5"/>
          <p:cNvSpPr>
            <a:spLocks noGrp="1"/>
          </p:cNvSpPr>
          <p:nvPr>
            <p:ph type="sldNum" sz="quarter" idx="12"/>
          </p:nvPr>
        </p:nvSpPr>
        <p:spPr>
          <a:xfrm>
            <a:off x="6733952" y="6555112"/>
            <a:ext cx="588336" cy="228600"/>
          </a:xfrm>
        </p:spPr>
        <p:txBody>
          <a:bodyPr/>
          <a:lstStyle/>
          <a:p>
            <a:fld id="{08218403-947E-4C65-9E33-14D7BB8D6CA2}"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2B889736-93F0-43B6-BB5A-073D18CD57EA}" type="datetimeFigureOut">
              <a:rPr lang="fr-FR" smtClean="0"/>
              <a:pPr/>
              <a:t>11/05/2023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8218403-947E-4C65-9E33-14D7BB8D6CA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2B889736-93F0-43B6-BB5A-073D18CD57EA}" type="datetimeFigureOut">
              <a:rPr lang="fr-FR" smtClean="0"/>
              <a:pPr/>
              <a:t>11/05/2023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8218403-947E-4C65-9E33-14D7BB8D6CA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2B889736-93F0-43B6-BB5A-073D18CD57EA}" type="datetimeFigureOut">
              <a:rPr lang="fr-FR" smtClean="0"/>
              <a:pPr/>
              <a:t>11/05/2023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8218403-947E-4C65-9E33-14D7BB8D6CA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2B889736-93F0-43B6-BB5A-073D18CD57EA}" type="datetimeFigureOut">
              <a:rPr lang="fr-FR" smtClean="0"/>
              <a:pPr/>
              <a:t>11/05/2023</a:t>
            </a:fld>
            <a:endParaRPr lang="fr-FR"/>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FR"/>
          </a:p>
        </p:txBody>
      </p:sp>
      <p:sp>
        <p:nvSpPr>
          <p:cNvPr id="4" name="Espace réservé du numéro de diapositive 3"/>
          <p:cNvSpPr>
            <a:spLocks noGrp="1"/>
          </p:cNvSpPr>
          <p:nvPr>
            <p:ph type="sldNum" sz="quarter" idx="12"/>
          </p:nvPr>
        </p:nvSpPr>
        <p:spPr/>
        <p:txBody>
          <a:bodyPr/>
          <a:lstStyle/>
          <a:p>
            <a:fld id="{08218403-947E-4C65-9E33-14D7BB8D6CA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2B889736-93F0-43B6-BB5A-073D18CD57EA}" type="datetimeFigureOut">
              <a:rPr lang="fr-FR" smtClean="0"/>
              <a:pPr/>
              <a:t>11/05/2023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8218403-947E-4C65-9E33-14D7BB8D6CA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a:t>Cliquez pour modifier les styles du texte du masque</a:t>
            </a:r>
          </a:p>
        </p:txBody>
      </p:sp>
      <p:sp>
        <p:nvSpPr>
          <p:cNvPr id="5" name="Espace réservé de la date 4"/>
          <p:cNvSpPr>
            <a:spLocks noGrp="1"/>
          </p:cNvSpPr>
          <p:nvPr>
            <p:ph type="dt" sz="half" idx="10"/>
          </p:nvPr>
        </p:nvSpPr>
        <p:spPr/>
        <p:txBody>
          <a:bodyPr/>
          <a:lstStyle/>
          <a:p>
            <a:fld id="{2B889736-93F0-43B6-BB5A-073D18CD57EA}" type="datetimeFigureOut">
              <a:rPr lang="fr-FR" smtClean="0"/>
              <a:pPr/>
              <a:t>11/05/2023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8218403-947E-4C65-9E33-14D7BB8D6CA2}" type="slidenum">
              <a:rPr lang="fr-FR" smtClean="0"/>
              <a:pPr/>
              <a:t>‹N°›</a:t>
            </a:fld>
            <a:endParaRPr lang="fr-FR"/>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fr-FR"/>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B889736-93F0-43B6-BB5A-073D18CD57EA}" type="datetimeFigureOut">
              <a:rPr lang="fr-FR" smtClean="0"/>
              <a:pPr/>
              <a:t>11/05/2023</a:t>
            </a:fld>
            <a:endParaRPr lang="fr-FR"/>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FR"/>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8218403-947E-4C65-9E33-14D7BB8D6CA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techno-science.net/glossaire-definition/Vue.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643306" y="428604"/>
            <a:ext cx="5105400" cy="2868168"/>
          </a:xfrm>
        </p:spPr>
        <p:txBody>
          <a:bodyPr/>
          <a:lstStyle/>
          <a:p>
            <a:pPr algn="l" rtl="1"/>
            <a:r>
              <a:rPr lang="ar-DZ" sz="2400" dirty="0"/>
              <a:t>تكوين الدكتوراه</a:t>
            </a:r>
            <a:r>
              <a:rPr lang="fr-FR" sz="2400" dirty="0"/>
              <a:t/>
            </a:r>
            <a:br>
              <a:rPr lang="fr-FR" sz="2400" dirty="0"/>
            </a:br>
            <a:r>
              <a:rPr lang="ar-DZ" sz="2400" dirty="0"/>
              <a:t>وحدة تدريسية</a:t>
            </a:r>
            <a:r>
              <a:rPr lang="fr-FR" sz="2400" dirty="0"/>
              <a:t/>
            </a:r>
            <a:br>
              <a:rPr lang="fr-FR" sz="2400" dirty="0"/>
            </a:br>
            <a:r>
              <a:rPr lang="fr-FR" sz="2400" dirty="0"/>
              <a:t>CPNM</a:t>
            </a:r>
            <a:r>
              <a:rPr lang="fr-FR" dirty="0"/>
              <a:t/>
            </a:r>
            <a:br>
              <a:rPr lang="fr-FR" dirty="0"/>
            </a:br>
            <a:endParaRPr lang="fr-FR" dirty="0"/>
          </a:p>
        </p:txBody>
      </p:sp>
      <p:sp>
        <p:nvSpPr>
          <p:cNvPr id="3" name="Sous-titre 2"/>
          <p:cNvSpPr>
            <a:spLocks noGrp="1"/>
          </p:cNvSpPr>
          <p:nvPr>
            <p:ph type="subTitle" idx="1"/>
          </p:nvPr>
        </p:nvSpPr>
        <p:spPr>
          <a:xfrm>
            <a:off x="3354442" y="3539864"/>
            <a:ext cx="5114778" cy="1977368"/>
          </a:xfrm>
        </p:spPr>
        <p:txBody>
          <a:bodyPr>
            <a:normAutofit fontScale="25000" lnSpcReduction="20000"/>
          </a:bodyPr>
          <a:lstStyle/>
          <a:p>
            <a:pPr algn="ctr"/>
            <a:r>
              <a:rPr lang="ar-DZ" sz="7200" b="1" dirty="0"/>
              <a:t>المحاضرة رقم </a:t>
            </a:r>
            <a:r>
              <a:rPr lang="ar-DZ" sz="8000" b="1" dirty="0"/>
              <a:t>03</a:t>
            </a:r>
            <a:endParaRPr lang="fr-FR" sz="8000" b="1" dirty="0"/>
          </a:p>
          <a:p>
            <a:pPr algn="ctr"/>
            <a:r>
              <a:rPr lang="ar-DZ" sz="8000" b="1" dirty="0"/>
              <a:t>الكتابة العلمية</a:t>
            </a:r>
            <a:endParaRPr lang="fr-FR" sz="8000" b="1" dirty="0"/>
          </a:p>
          <a:p>
            <a:pPr algn="ctr"/>
            <a:r>
              <a:rPr lang="ar-DZ" sz="8000" b="1" dirty="0"/>
              <a:t>من طرف:</a:t>
            </a:r>
            <a:endParaRPr lang="fr-FR" sz="8000" b="1" dirty="0"/>
          </a:p>
          <a:p>
            <a:pPr algn="ctr"/>
            <a:r>
              <a:rPr lang="ar-DZ" sz="8000" b="1" i="1" dirty="0" smtClean="0"/>
              <a:t> </a:t>
            </a:r>
            <a:r>
              <a:rPr lang="ar-DZ" sz="8000" b="1" i="1" dirty="0"/>
              <a:t>موساوي بن غربية </a:t>
            </a:r>
            <a:r>
              <a:rPr lang="ar-DZ" sz="8000" b="1" i="1" dirty="0" smtClean="0"/>
              <a:t>نسيمة</a:t>
            </a:r>
            <a:endParaRPr lang="fr-FR" sz="8000" b="1" i="1" dirty="0" smtClean="0"/>
          </a:p>
          <a:p>
            <a:pPr algn="ctr"/>
            <a:r>
              <a:rPr lang="en-US" sz="8000" b="1" dirty="0">
                <a:latin typeface="Times New Roman" pitchFamily="18" charset="0"/>
                <a:cs typeface="Times New Roman" pitchFamily="18" charset="0"/>
              </a:rPr>
              <a:t>CPNM</a:t>
            </a:r>
            <a:r>
              <a:rPr lang="fr-FR" sz="8000" b="1" dirty="0">
                <a:latin typeface="Times New Roman" pitchFamily="18" charset="0"/>
                <a:cs typeface="Times New Roman" pitchFamily="18" charset="0"/>
              </a:rPr>
              <a:t> didactique</a:t>
            </a:r>
            <a:r>
              <a:rPr lang="ar-DZ" sz="8000" b="1" dirty="0"/>
              <a:t>عضو خبير في </a:t>
            </a:r>
            <a:endParaRPr lang="fr-FR" sz="8000" b="1" dirty="0"/>
          </a:p>
          <a:p>
            <a:pPr algn="ctr"/>
            <a:r>
              <a:rPr lang="fr-FR" sz="8000" b="1" dirty="0" smtClean="0">
                <a:solidFill>
                  <a:schemeClr val="bg1"/>
                </a:solidFill>
              </a:rPr>
              <a:t> </a:t>
            </a:r>
            <a:endParaRPr lang="fr-FR" sz="8000" b="1" dirty="0"/>
          </a:p>
          <a:p>
            <a:pPr algn="ctr"/>
            <a:endParaRPr lang="fr-FR" sz="6200" dirty="0">
              <a:solidFill>
                <a:srgbClr val="00B050"/>
              </a:solidFill>
            </a:endParaRPr>
          </a:p>
          <a:p>
            <a:pPr algn="ctr"/>
            <a:endParaRPr lang="fr-FR" dirty="0"/>
          </a:p>
          <a:p>
            <a:pPr algn="ctr"/>
            <a:r>
              <a:rPr lang="fr-FR" dirty="0"/>
              <a:t>  </a:t>
            </a:r>
            <a:r>
              <a:rPr lang="fr-FR" dirty="0" err="1"/>
              <a:t>nn</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a:t>الخطاب والنطق</a:t>
            </a:r>
            <a:endParaRPr lang="fr-FR" dirty="0"/>
          </a:p>
        </p:txBody>
      </p:sp>
      <p:sp>
        <p:nvSpPr>
          <p:cNvPr id="3" name="Espace réservé du contenu 2"/>
          <p:cNvSpPr>
            <a:spLocks noGrp="1"/>
          </p:cNvSpPr>
          <p:nvPr>
            <p:ph idx="1"/>
          </p:nvPr>
        </p:nvSpPr>
        <p:spPr/>
        <p:txBody>
          <a:bodyPr>
            <a:normAutofit fontScale="92500" lnSpcReduction="10000"/>
          </a:bodyPr>
          <a:lstStyle/>
          <a:p>
            <a:pPr algn="r" rtl="1"/>
            <a:r>
              <a:rPr lang="ar-DZ" dirty="0">
                <a:latin typeface="Times New Roman" panose="02020603050405020304" pitchFamily="18" charset="0"/>
                <a:cs typeface="Times New Roman" panose="02020603050405020304" pitchFamily="18" charset="0"/>
              </a:rPr>
              <a:t>"</a:t>
            </a:r>
            <a:r>
              <a:rPr lang="ar-SA" dirty="0">
                <a:latin typeface="Times New Roman" panose="02020603050405020304" pitchFamily="18" charset="0"/>
                <a:cs typeface="Times New Roman" panose="02020603050405020304" pitchFamily="18" charset="0"/>
              </a:rPr>
              <a:t>الخطاب هو مجموعة من العبارات التي </a:t>
            </a:r>
            <a:r>
              <a:rPr lang="ar-DZ" dirty="0">
                <a:latin typeface="Times New Roman" panose="02020603050405020304" pitchFamily="18" charset="0"/>
                <a:cs typeface="Times New Roman" panose="02020603050405020304" pitchFamily="18" charset="0"/>
              </a:rPr>
              <a:t>ي</a:t>
            </a:r>
            <a:r>
              <a:rPr lang="ar-SA" dirty="0">
                <a:latin typeface="Times New Roman" panose="02020603050405020304" pitchFamily="18" charset="0"/>
                <a:cs typeface="Times New Roman" panose="02020603050405020304" pitchFamily="18" charset="0"/>
              </a:rPr>
              <a:t>نظر إليها من حيث البعد التفاعلي وقدرتها على التأثير على الآخرين وتسجيلها في سياق </a:t>
            </a:r>
            <a:r>
              <a:rPr lang="ar-DZ" dirty="0">
                <a:latin typeface="Times New Roman" panose="02020603050405020304" pitchFamily="18" charset="0"/>
                <a:cs typeface="Times New Roman" panose="02020603050405020304" pitchFamily="18" charset="0"/>
              </a:rPr>
              <a:t>النطق</a:t>
            </a:r>
            <a:r>
              <a:rPr lang="ar-SA" dirty="0">
                <a:latin typeface="Times New Roman" panose="02020603050405020304" pitchFamily="18" charset="0"/>
                <a:cs typeface="Times New Roman" panose="02020603050405020304" pitchFamily="18" charset="0"/>
              </a:rPr>
              <a:t> الذي يتطلب وجود</a:t>
            </a:r>
            <a:r>
              <a:rPr lang="ar-DZ" dirty="0">
                <a:latin typeface="Times New Roman" panose="02020603050405020304" pitchFamily="18" charset="0"/>
                <a:cs typeface="Times New Roman" panose="02020603050405020304" pitchFamily="18" charset="0"/>
              </a:rPr>
              <a:t>:</a:t>
            </a:r>
          </a:p>
          <a:p>
            <a:pPr algn="r" rtl="1">
              <a:buFont typeface="Wingdings" panose="05000000000000000000" pitchFamily="2" charset="2"/>
              <a:buChar char="v"/>
            </a:pPr>
            <a:r>
              <a:rPr lang="ar-SA" i="1" dirty="0">
                <a:latin typeface="Times New Roman" panose="02020603050405020304" pitchFamily="18" charset="0"/>
                <a:cs typeface="Times New Roman" panose="02020603050405020304" pitchFamily="18" charset="0"/>
              </a:rPr>
              <a:t>موضوع/متحدث</a:t>
            </a:r>
            <a:r>
              <a:rPr lang="ar-DZ" i="1" dirty="0">
                <a:latin typeface="Times New Roman" panose="02020603050405020304" pitchFamily="18" charset="0"/>
                <a:cs typeface="Times New Roman" panose="02020603050405020304" pitchFamily="18" charset="0"/>
              </a:rPr>
              <a:t>،</a:t>
            </a:r>
          </a:p>
          <a:p>
            <a:pPr algn="r" rtl="1">
              <a:buFont typeface="Wingdings" panose="05000000000000000000" pitchFamily="2" charset="2"/>
              <a:buChar char="v"/>
            </a:pPr>
            <a:r>
              <a:rPr lang="ar-DZ" i="1" dirty="0">
                <a:latin typeface="Times New Roman" panose="02020603050405020304" pitchFamily="18" charset="0"/>
                <a:cs typeface="Times New Roman" panose="02020603050405020304" pitchFamily="18" charset="0"/>
              </a:rPr>
              <a:t>متلقي،</a:t>
            </a:r>
          </a:p>
          <a:p>
            <a:pPr algn="r" rtl="1">
              <a:buFont typeface="Wingdings" panose="05000000000000000000" pitchFamily="2" charset="2"/>
              <a:buChar char="v"/>
            </a:pPr>
            <a:r>
              <a:rPr lang="ar-DZ" i="1" dirty="0">
                <a:latin typeface="Times New Roman" panose="02020603050405020304" pitchFamily="18" charset="0"/>
                <a:cs typeface="Times New Roman" panose="02020603050405020304" pitchFamily="18" charset="0"/>
              </a:rPr>
              <a:t>توقيت النطق،</a:t>
            </a:r>
          </a:p>
          <a:p>
            <a:pPr algn="r" rtl="1">
              <a:buFont typeface="Wingdings" panose="05000000000000000000" pitchFamily="2" charset="2"/>
              <a:buChar char="v"/>
            </a:pPr>
            <a:r>
              <a:rPr lang="ar-DZ" i="1" dirty="0">
                <a:latin typeface="Times New Roman" panose="02020603050405020304" pitchFamily="18" charset="0"/>
                <a:cs typeface="Times New Roman" panose="02020603050405020304" pitchFamily="18" charset="0"/>
              </a:rPr>
              <a:t>ومكان النطق."</a:t>
            </a:r>
          </a:p>
          <a:p>
            <a:pPr algn="r" rtl="1"/>
            <a:r>
              <a:rPr lang="en-US" dirty="0">
                <a:latin typeface="Times New Roman" panose="02020603050405020304" pitchFamily="18" charset="0"/>
                <a:cs typeface="Times New Roman" panose="02020603050405020304" pitchFamily="18" charset="0"/>
              </a:rPr>
              <a:t>"</a:t>
            </a:r>
            <a:r>
              <a:rPr lang="ar-SA" dirty="0">
                <a:latin typeface="Times New Roman" panose="02020603050405020304" pitchFamily="18" charset="0"/>
                <a:cs typeface="Times New Roman" panose="02020603050405020304" pitchFamily="18" charset="0"/>
              </a:rPr>
              <a:t>كل</a:t>
            </a:r>
            <a:r>
              <a:rPr lang="ar-DZ" dirty="0">
                <a:latin typeface="Times New Roman" panose="02020603050405020304" pitchFamily="18" charset="0"/>
                <a:cs typeface="Times New Roman" panose="02020603050405020304" pitchFamily="18" charset="0"/>
              </a:rPr>
              <a:t> </a:t>
            </a:r>
            <a:r>
              <a:rPr lang="ar-SA" dirty="0">
                <a:latin typeface="Times New Roman" panose="02020603050405020304" pitchFamily="18" charset="0"/>
                <a:cs typeface="Times New Roman" panose="02020603050405020304" pitchFamily="18" charset="0"/>
              </a:rPr>
              <a:t>تواصل هو موقف يتضمن </a:t>
            </a:r>
            <a:r>
              <a:rPr lang="ar-DZ" dirty="0">
                <a:latin typeface="Times New Roman" panose="02020603050405020304" pitchFamily="18" charset="0"/>
                <a:cs typeface="Times New Roman" panose="02020603050405020304" pitchFamily="18" charset="0"/>
              </a:rPr>
              <a:t>متفاعلين</a:t>
            </a:r>
            <a:r>
              <a:rPr lang="ar-SA" dirty="0">
                <a:latin typeface="Times New Roman" panose="02020603050405020304" pitchFamily="18" charset="0"/>
                <a:cs typeface="Times New Roman" panose="02020603050405020304" pitchFamily="18" charset="0"/>
              </a:rPr>
              <a:t> </a:t>
            </a:r>
            <a:r>
              <a:rPr lang="ar-DZ" dirty="0">
                <a:latin typeface="Times New Roman" panose="02020603050405020304" pitchFamily="18" charset="0"/>
                <a:cs typeface="Times New Roman" panose="02020603050405020304" pitchFamily="18" charset="0"/>
              </a:rPr>
              <a:t>إ</a:t>
            </a:r>
            <a:r>
              <a:rPr lang="ar-SA" dirty="0" err="1">
                <a:latin typeface="Times New Roman" panose="02020603050405020304" pitchFamily="18" charset="0"/>
                <a:cs typeface="Times New Roman" panose="02020603050405020304" pitchFamily="18" charset="0"/>
              </a:rPr>
              <a:t>جتماعيين</a:t>
            </a:r>
            <a:r>
              <a:rPr lang="ar-SA" dirty="0">
                <a:latin typeface="Times New Roman" panose="02020603050405020304" pitchFamily="18" charset="0"/>
                <a:cs typeface="Times New Roman" panose="02020603050405020304" pitchFamily="18" charset="0"/>
              </a:rPr>
              <a:t>، ومواقف وعلاقات بين المرسل، </a:t>
            </a:r>
            <a:r>
              <a:rPr lang="ar-DZ" dirty="0">
                <a:latin typeface="Times New Roman" panose="02020603050405020304" pitchFamily="18" charset="0"/>
                <a:cs typeface="Times New Roman" panose="02020603050405020304" pitchFamily="18" charset="0"/>
              </a:rPr>
              <a:t>متلقي </a:t>
            </a:r>
            <a:r>
              <a:rPr lang="ar-SA" dirty="0">
                <a:latin typeface="Times New Roman" panose="02020603050405020304" pitchFamily="18" charset="0"/>
                <a:cs typeface="Times New Roman" panose="02020603050405020304" pitchFamily="18" charset="0"/>
              </a:rPr>
              <a:t>وأحد أو أكثر</a:t>
            </a:r>
            <a:r>
              <a:rPr lang="ar-DZ" dirty="0">
                <a:latin typeface="Times New Roman" panose="02020603050405020304" pitchFamily="18" charset="0"/>
                <a:cs typeface="Times New Roman" panose="02020603050405020304" pitchFamily="18" charset="0"/>
              </a:rPr>
              <a:t> </a:t>
            </a:r>
            <a:r>
              <a:rPr lang="ar-SA" dirty="0">
                <a:latin typeface="Times New Roman" panose="02020603050405020304" pitchFamily="18" charset="0"/>
                <a:cs typeface="Times New Roman" panose="02020603050405020304" pitchFamily="18" charset="0"/>
              </a:rPr>
              <a:t> و</a:t>
            </a:r>
            <a:r>
              <a:rPr lang="ar-DZ" dirty="0">
                <a:latin typeface="Times New Roman" panose="02020603050405020304" pitchFamily="18" charset="0"/>
                <a:cs typeface="Times New Roman" panose="02020603050405020304" pitchFamily="18" charset="0"/>
              </a:rPr>
              <a:t> كذا </a:t>
            </a:r>
            <a:r>
              <a:rPr lang="ar-SA" dirty="0">
                <a:latin typeface="Times New Roman" panose="02020603050405020304" pitchFamily="18" charset="0"/>
                <a:cs typeface="Times New Roman" panose="02020603050405020304" pitchFamily="18" charset="0"/>
              </a:rPr>
              <a:t>السياق </a:t>
            </a:r>
            <a:r>
              <a:rPr lang="ar-SA" dirty="0" err="1">
                <a:latin typeface="Times New Roman" panose="02020603050405020304" pitchFamily="18" charset="0"/>
                <a:cs typeface="Times New Roman" panose="02020603050405020304" pitchFamily="18" charset="0"/>
              </a:rPr>
              <a:t>الخار</a:t>
            </a:r>
            <a:r>
              <a:rPr lang="ar-DZ" dirty="0">
                <a:latin typeface="Times New Roman" panose="02020603050405020304" pitchFamily="18" charset="0"/>
                <a:cs typeface="Times New Roman" panose="02020603050405020304" pitchFamily="18" charset="0"/>
              </a:rPr>
              <a:t>ج</a:t>
            </a:r>
            <a:r>
              <a:rPr lang="ar-SA" dirty="0">
                <a:latin typeface="Times New Roman" panose="02020603050405020304" pitchFamily="18" charset="0"/>
                <a:cs typeface="Times New Roman" panose="02020603050405020304" pitchFamily="18" charset="0"/>
              </a:rPr>
              <a:t>ي والداخلي للتواصل. ومن</a:t>
            </a:r>
            <a:r>
              <a:rPr lang="ar-DZ" dirty="0">
                <a:latin typeface="Times New Roman" panose="02020603050405020304" pitchFamily="18" charset="0"/>
                <a:cs typeface="Times New Roman" panose="02020603050405020304" pitchFamily="18" charset="0"/>
              </a:rPr>
              <a:t>ه</a:t>
            </a:r>
            <a:r>
              <a:rPr lang="ar-SA" dirty="0">
                <a:latin typeface="Times New Roman" panose="02020603050405020304" pitchFamily="18" charset="0"/>
                <a:cs typeface="Times New Roman" panose="02020603050405020304" pitchFamily="18" charset="0"/>
              </a:rPr>
              <a:t> فإن معنى الخطاب لا يأتي من اللغة بل يتم اكتشافه من قبل المرسل بفضل العديد من </a:t>
            </a:r>
            <a:r>
              <a:rPr lang="ar-DZ" dirty="0">
                <a:latin typeface="Times New Roman" panose="02020603050405020304" pitchFamily="18" charset="0"/>
                <a:cs typeface="Times New Roman" panose="02020603050405020304" pitchFamily="18" charset="0"/>
              </a:rPr>
              <a:t>المعايير</a:t>
            </a:r>
            <a:r>
              <a:rPr lang="ar-SA" dirty="0">
                <a:latin typeface="Times New Roman" panose="02020603050405020304" pitchFamily="18" charset="0"/>
                <a:cs typeface="Times New Roman" panose="02020603050405020304" pitchFamily="18" charset="0"/>
              </a:rPr>
              <a:t>التي وضعها المتلقي للتعبير عما يريد قوله</a:t>
            </a:r>
            <a:r>
              <a:rPr lang="en-US" dirty="0">
                <a:latin typeface="Times New Roman" panose="02020603050405020304" pitchFamily="18" charset="0"/>
                <a:cs typeface="Times New Roman" panose="02020603050405020304" pitchFamily="18" charset="0"/>
              </a:rPr>
              <a:t>. </a:t>
            </a:r>
            <a:r>
              <a:rPr lang="fr-FR" dirty="0" err="1"/>
              <a:t>O.Barry</a:t>
            </a:r>
            <a:r>
              <a:rPr lang="fr-FR" dirty="0"/>
              <a:t> </a:t>
            </a:r>
            <a:r>
              <a:rPr lang="en-US" dirty="0">
                <a:latin typeface="Times New Roman" panose="02020603050405020304" pitchFamily="18" charset="0"/>
                <a:cs typeface="Times New Roman" panose="02020603050405020304" pitchFamily="18" charset="0"/>
              </a:rPr>
              <a:t>"</a:t>
            </a:r>
            <a:endParaRPr lang="fr-FR" dirty="0"/>
          </a:p>
          <a:p>
            <a:pPr>
              <a:buNone/>
            </a:pP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a:t>البيان / النطق</a:t>
            </a:r>
            <a:endParaRPr lang="fr-FR" dirty="0"/>
          </a:p>
        </p:txBody>
      </p:sp>
      <p:sp>
        <p:nvSpPr>
          <p:cNvPr id="3" name="Espace réservé du contenu 2"/>
          <p:cNvSpPr>
            <a:spLocks noGrp="1"/>
          </p:cNvSpPr>
          <p:nvPr>
            <p:ph idx="1"/>
          </p:nvPr>
        </p:nvSpPr>
        <p:spPr/>
        <p:txBody>
          <a:bodyPr>
            <a:normAutofit fontScale="92500" lnSpcReduction="20000"/>
          </a:bodyPr>
          <a:lstStyle/>
          <a:p>
            <a:pPr algn="r" rtl="1"/>
            <a:r>
              <a:rPr lang="ar-DZ" dirty="0">
                <a:latin typeface="Times New Roman" panose="02020603050405020304" pitchFamily="18" charset="0"/>
                <a:cs typeface="Times New Roman" panose="02020603050405020304" pitchFamily="18" charset="0"/>
              </a:rPr>
              <a:t>النطق هو تحقيق اللغة في الكلام أو الخطاب. ينبغي التمييز بين:</a:t>
            </a:r>
          </a:p>
          <a:p>
            <a:pPr algn="r" rtl="1">
              <a:buFont typeface="Wingdings" panose="05000000000000000000" pitchFamily="2" charset="2"/>
              <a:buChar char="v"/>
            </a:pPr>
            <a:r>
              <a:rPr lang="ar-DZ" dirty="0">
                <a:latin typeface="Times New Roman" panose="02020603050405020304" pitchFamily="18" charset="0"/>
                <a:cs typeface="Times New Roman" panose="02020603050405020304" pitchFamily="18" charset="0"/>
              </a:rPr>
              <a:t>البيان: </a:t>
            </a:r>
            <a:r>
              <a:rPr lang="ar-DZ" b="1" dirty="0">
                <a:latin typeface="Times New Roman" panose="02020603050405020304" pitchFamily="18" charset="0"/>
                <a:cs typeface="Times New Roman" panose="02020603050405020304" pitchFamily="18" charset="0"/>
              </a:rPr>
              <a:t>نتاج</a:t>
            </a:r>
            <a:r>
              <a:rPr lang="ar-DZ" dirty="0">
                <a:latin typeface="Times New Roman" panose="02020603050405020304" pitchFamily="18" charset="0"/>
                <a:cs typeface="Times New Roman" panose="02020603050405020304" pitchFamily="18" charset="0"/>
              </a:rPr>
              <a:t> النطق هو النص المتحصل عليه، نتيجة عملية الكتابة.</a:t>
            </a:r>
          </a:p>
          <a:p>
            <a:pPr algn="r" rtl="1">
              <a:buFont typeface="Wingdings" panose="05000000000000000000" pitchFamily="2" charset="2"/>
              <a:buChar char="v"/>
            </a:pPr>
            <a:r>
              <a:rPr lang="ar-DZ" dirty="0">
                <a:latin typeface="Times New Roman" panose="02020603050405020304" pitchFamily="18" charset="0"/>
                <a:cs typeface="Times New Roman" panose="02020603050405020304" pitchFamily="18" charset="0"/>
              </a:rPr>
              <a:t>النطق: </a:t>
            </a:r>
            <a:r>
              <a:rPr lang="ar-DZ" b="1" dirty="0">
                <a:latin typeface="Times New Roman" panose="02020603050405020304" pitchFamily="18" charset="0"/>
                <a:cs typeface="Times New Roman" panose="02020603050405020304" pitchFamily="18" charset="0"/>
              </a:rPr>
              <a:t>عملية أو فعل إنتاج</a:t>
            </a:r>
            <a:r>
              <a:rPr lang="ar-DZ" dirty="0">
                <a:latin typeface="Times New Roman" panose="02020603050405020304" pitchFamily="18" charset="0"/>
                <a:cs typeface="Times New Roman" panose="02020603050405020304" pitchFamily="18" charset="0"/>
              </a:rPr>
              <a:t> ذلك النص.</a:t>
            </a:r>
          </a:p>
          <a:p>
            <a:pPr algn="r" rtl="1">
              <a:buFont typeface="Wingdings" panose="05000000000000000000" pitchFamily="2" charset="2"/>
              <a:buChar char="v"/>
            </a:pPr>
            <a:r>
              <a:rPr lang="ar-DZ" dirty="0">
                <a:latin typeface="Times New Roman" panose="02020603050405020304" pitchFamily="18" charset="0"/>
                <a:cs typeface="Times New Roman" panose="02020603050405020304" pitchFamily="18" charset="0"/>
              </a:rPr>
              <a:t>الكلام هو الأثر اللفظي لفعل هذا النطق.</a:t>
            </a:r>
            <a:endParaRPr lang="fr-FR" dirty="0">
              <a:latin typeface="Times New Roman" panose="02020603050405020304" pitchFamily="18" charset="0"/>
              <a:cs typeface="Times New Roman" panose="02020603050405020304" pitchFamily="18" charset="0"/>
            </a:endParaRPr>
          </a:p>
          <a:p>
            <a:pPr algn="r" rtl="1">
              <a:buNone/>
            </a:pPr>
            <a:endParaRPr lang="fr-FR" dirty="0">
              <a:latin typeface="Times New Roman" panose="02020603050405020304" pitchFamily="18" charset="0"/>
              <a:cs typeface="Times New Roman" panose="02020603050405020304" pitchFamily="18" charset="0"/>
            </a:endParaRPr>
          </a:p>
          <a:p>
            <a:pPr algn="r" rtl="1">
              <a:buFont typeface="Courier New" pitchFamily="49" charset="0"/>
              <a:buChar char="o"/>
            </a:pPr>
            <a:r>
              <a:rPr lang="ar-DZ" dirty="0">
                <a:latin typeface="Times New Roman" panose="02020603050405020304" pitchFamily="18" charset="0"/>
                <a:cs typeface="Times New Roman" panose="02020603050405020304" pitchFamily="18" charset="0"/>
              </a:rPr>
              <a:t>لذلك فالنطق هو </a:t>
            </a:r>
            <a:r>
              <a:rPr lang="ar-DZ" b="1" dirty="0">
                <a:latin typeface="Times New Roman" panose="02020603050405020304" pitchFamily="18" charset="0"/>
                <a:cs typeface="Times New Roman" panose="02020603050405020304" pitchFamily="18" charset="0"/>
              </a:rPr>
              <a:t>فعل كلام </a:t>
            </a:r>
            <a:r>
              <a:rPr lang="ar-DZ" dirty="0">
                <a:latin typeface="Times New Roman" panose="02020603050405020304" pitchFamily="18" charset="0"/>
                <a:cs typeface="Times New Roman" panose="02020603050405020304" pitchFamily="18" charset="0"/>
              </a:rPr>
              <a:t>يصدره المتحدث (الشخص الذي يتحدث) تجاه المتلقي (الشخص الذي يتلقى الرسالة).</a:t>
            </a:r>
            <a:endParaRPr lang="fr-FR" dirty="0">
              <a:latin typeface="Times New Roman" panose="02020603050405020304" pitchFamily="18" charset="0"/>
              <a:cs typeface="Times New Roman" panose="02020603050405020304" pitchFamily="18" charset="0"/>
            </a:endParaRPr>
          </a:p>
          <a:p>
            <a:pPr algn="r" rtl="1"/>
            <a:r>
              <a:rPr lang="ar-DZ" dirty="0">
                <a:latin typeface="Times New Roman" panose="02020603050405020304" pitchFamily="18" charset="0"/>
                <a:cs typeface="Times New Roman" panose="02020603050405020304" pitchFamily="18" charset="0"/>
              </a:rPr>
              <a:t>من خلال تقديم خطاب، يضع طالب الدكتوراه فيه أدلة نطق (أو علامات نطق) للإجابة على الأسئلة التالية: من يتحدث؟ مع من؟ متى؟</a:t>
            </a:r>
          </a:p>
          <a:p>
            <a:pPr algn="r" rtl="1"/>
            <a:r>
              <a:rPr lang="ar-DZ" dirty="0">
                <a:latin typeface="Times New Roman" panose="02020603050405020304" pitchFamily="18" charset="0"/>
                <a:cs typeface="Times New Roman" panose="02020603050405020304" pitchFamily="18" charset="0"/>
              </a:rPr>
              <a:t>"البيان هو تفعيل اللغة من خلال استخدام فردي." </a:t>
            </a:r>
            <a:r>
              <a:rPr lang="fr-FR" dirty="0"/>
              <a:t>Benveniste</a:t>
            </a:r>
            <a:r>
              <a:rPr lang="ar-DZ" dirty="0">
                <a:latin typeface="Times New Roman" panose="02020603050405020304" pitchFamily="18" charset="0"/>
                <a:cs typeface="Times New Roman" panose="02020603050405020304" pitchFamily="18" charset="0"/>
              </a:rPr>
              <a:t> (1974)</a:t>
            </a:r>
          </a:p>
          <a:p>
            <a:pPr algn="r" rtl="1"/>
            <a:r>
              <a:rPr lang="ar-DZ" dirty="0">
                <a:latin typeface="Times New Roman" panose="02020603050405020304" pitchFamily="18" charset="0"/>
                <a:cs typeface="Times New Roman" panose="02020603050405020304" pitchFamily="18" charset="0"/>
              </a:rPr>
              <a:t>إنه: "الفعل الفردي </a:t>
            </a:r>
            <a:r>
              <a:rPr lang="ar-DZ" dirty="0" err="1">
                <a:latin typeface="Times New Roman" panose="02020603050405020304" pitchFamily="18" charset="0"/>
                <a:cs typeface="Times New Roman" panose="02020603050405020304" pitchFamily="18" charset="0"/>
              </a:rPr>
              <a:t>لإستخدام</a:t>
            </a:r>
            <a:r>
              <a:rPr lang="ar-DZ" dirty="0">
                <a:latin typeface="Times New Roman" panose="02020603050405020304" pitchFamily="18" charset="0"/>
                <a:cs typeface="Times New Roman" panose="02020603050405020304" pitchFamily="18" charset="0"/>
              </a:rPr>
              <a:t> اللغة والذي تكون نتيجته النطق." </a:t>
            </a:r>
            <a:r>
              <a:rPr lang="fr-FR" dirty="0"/>
              <a:t>Maingueneau</a:t>
            </a:r>
            <a:r>
              <a:rPr lang="ar-DZ" dirty="0">
                <a:latin typeface="Times New Roman" panose="02020603050405020304" pitchFamily="18" charset="0"/>
                <a:cs typeface="Times New Roman" panose="02020603050405020304" pitchFamily="18" charset="0"/>
              </a:rPr>
              <a:t> (2002)</a:t>
            </a:r>
            <a:endParaRPr lang="fr-FR" dirty="0">
              <a:latin typeface="Times New Roman" panose="02020603050405020304" pitchFamily="18" charset="0"/>
              <a:cs typeface="Times New Roman" panose="02020603050405020304" pitchFamily="18" charset="0"/>
            </a:endParaRP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04664"/>
            <a:ext cx="7239000" cy="842352"/>
          </a:xfrm>
        </p:spPr>
        <p:txBody>
          <a:bodyPr>
            <a:normAutofit/>
          </a:bodyPr>
          <a:lstStyle/>
          <a:p>
            <a:pPr algn="r" rtl="1"/>
            <a:r>
              <a:rPr lang="ar-DZ" sz="3600" dirty="0"/>
              <a:t>الخطاب العلمي: تعريفات</a:t>
            </a:r>
            <a:endParaRPr lang="fr-FR" sz="4800" dirty="0"/>
          </a:p>
        </p:txBody>
      </p:sp>
      <p:sp>
        <p:nvSpPr>
          <p:cNvPr id="3" name="Espace réservé du contenu 2"/>
          <p:cNvSpPr>
            <a:spLocks noGrp="1"/>
          </p:cNvSpPr>
          <p:nvPr>
            <p:ph idx="1"/>
          </p:nvPr>
        </p:nvSpPr>
        <p:spPr/>
        <p:txBody>
          <a:bodyPr>
            <a:normAutofit/>
          </a:bodyPr>
          <a:lstStyle/>
          <a:p>
            <a:pPr algn="r" rtl="1"/>
            <a:r>
              <a:rPr lang="ar-DZ" sz="3200" dirty="0">
                <a:latin typeface="Times New Roman" panose="02020603050405020304" pitchFamily="18" charset="0"/>
                <a:cs typeface="Times New Roman" panose="02020603050405020304" pitchFamily="18" charset="0"/>
              </a:rPr>
              <a:t>الخطاب العلمي هو خطاب يتم إنتاجه في إطار البحث العلمي لغرض </a:t>
            </a:r>
            <a:r>
              <a:rPr lang="ar-DZ" sz="3200" b="1" dirty="0">
                <a:latin typeface="Times New Roman" panose="02020603050405020304" pitchFamily="18" charset="0"/>
                <a:cs typeface="Times New Roman" panose="02020603050405020304" pitchFamily="18" charset="0"/>
              </a:rPr>
              <a:t>بناء المعرفة ونشرها</a:t>
            </a:r>
            <a:r>
              <a:rPr lang="ar-DZ" sz="3200" dirty="0">
                <a:latin typeface="Times New Roman" panose="02020603050405020304" pitchFamily="18" charset="0"/>
                <a:cs typeface="Times New Roman" panose="02020603050405020304" pitchFamily="18" charset="0"/>
              </a:rPr>
              <a:t>. </a:t>
            </a:r>
            <a:r>
              <a:rPr lang="fr-FR" sz="3200" dirty="0"/>
              <a:t>Boch &amp; </a:t>
            </a:r>
            <a:r>
              <a:rPr lang="fr-FR" sz="3200" dirty="0" err="1"/>
              <a:t>Rinck</a:t>
            </a:r>
            <a:r>
              <a:rPr lang="fr-FR" sz="3200" dirty="0"/>
              <a:t> </a:t>
            </a:r>
            <a:r>
              <a:rPr lang="ar-DZ" sz="3200" dirty="0">
                <a:latin typeface="Times New Roman" panose="02020603050405020304" pitchFamily="18" charset="0"/>
                <a:cs typeface="Times New Roman" panose="02020603050405020304" pitchFamily="18" charset="0"/>
              </a:rPr>
              <a:t>(2010:5)</a:t>
            </a:r>
          </a:p>
          <a:p>
            <a:pPr algn="r" rtl="1"/>
            <a:r>
              <a:rPr lang="ar-DZ" sz="3200" dirty="0">
                <a:latin typeface="Times New Roman" panose="02020603050405020304" pitchFamily="18" charset="0"/>
                <a:cs typeface="Times New Roman" panose="02020603050405020304" pitchFamily="18" charset="0"/>
              </a:rPr>
              <a:t>يتميز الخطاب العلمي </a:t>
            </a:r>
            <a:r>
              <a:rPr lang="ar-DZ" sz="3200" dirty="0" err="1">
                <a:latin typeface="Times New Roman" panose="02020603050405020304" pitchFamily="18" charset="0"/>
                <a:cs typeface="Times New Roman" panose="02020603050405020304" pitchFamily="18" charset="0"/>
              </a:rPr>
              <a:t>بالإهتمام</a:t>
            </a:r>
            <a:r>
              <a:rPr lang="ar-DZ" sz="3200" dirty="0">
                <a:latin typeface="Times New Roman" panose="02020603050405020304" pitchFamily="18" charset="0"/>
                <a:cs typeface="Times New Roman" panose="02020603050405020304" pitchFamily="18" charset="0"/>
              </a:rPr>
              <a:t> الدائم </a:t>
            </a:r>
            <a:r>
              <a:rPr lang="ar-DZ" sz="3200" b="1" dirty="0">
                <a:latin typeface="Times New Roman" panose="02020603050405020304" pitchFamily="18" charset="0"/>
                <a:cs typeface="Times New Roman" panose="02020603050405020304" pitchFamily="18" charset="0"/>
              </a:rPr>
              <a:t>بالموضوعية</a:t>
            </a:r>
            <a:r>
              <a:rPr lang="ar-DZ" sz="3200" dirty="0">
                <a:latin typeface="Times New Roman" panose="02020603050405020304" pitchFamily="18" charset="0"/>
                <a:cs typeface="Times New Roman" panose="02020603050405020304" pitchFamily="18" charset="0"/>
              </a:rPr>
              <a:t> </a:t>
            </a:r>
            <a:r>
              <a:rPr lang="ar-DZ" sz="3200" b="1" dirty="0">
                <a:latin typeface="Times New Roman" panose="02020603050405020304" pitchFamily="18" charset="0"/>
                <a:cs typeface="Times New Roman" panose="02020603050405020304" pitchFamily="18" charset="0"/>
              </a:rPr>
              <a:t>والدقة والأسلوب والصرامة الفكرية</a:t>
            </a:r>
            <a:r>
              <a:rPr lang="ar-DZ" sz="3200" dirty="0">
                <a:latin typeface="Times New Roman" panose="02020603050405020304" pitchFamily="18" charset="0"/>
                <a:cs typeface="Times New Roman" panose="02020603050405020304" pitchFamily="18" charset="0"/>
              </a:rPr>
              <a:t>. يتم </a:t>
            </a:r>
            <a:r>
              <a:rPr lang="ar-DZ" sz="3200" dirty="0" err="1">
                <a:latin typeface="Times New Roman" panose="02020603050405020304" pitchFamily="18" charset="0"/>
                <a:cs typeface="Times New Roman" panose="02020603050405020304" pitchFamily="18" charset="0"/>
              </a:rPr>
              <a:t>إستخدامه</a:t>
            </a:r>
            <a:r>
              <a:rPr lang="ar-DZ" sz="3200" dirty="0">
                <a:latin typeface="Times New Roman" panose="02020603050405020304" pitchFamily="18" charset="0"/>
                <a:cs typeface="Times New Roman" panose="02020603050405020304" pitchFamily="18" charset="0"/>
              </a:rPr>
              <a:t> بشكل أساسي في التبادلات </a:t>
            </a:r>
            <a:r>
              <a:rPr lang="ar-DZ" sz="3200" b="1" dirty="0">
                <a:latin typeface="Times New Roman" panose="02020603050405020304" pitchFamily="18" charset="0"/>
                <a:cs typeface="Times New Roman" panose="02020603050405020304" pitchFamily="18" charset="0"/>
              </a:rPr>
              <a:t>الرسمية والمؤسسية</a:t>
            </a:r>
            <a:r>
              <a:rPr lang="ar-DZ" sz="3200" dirty="0">
                <a:latin typeface="Times New Roman" panose="02020603050405020304" pitchFamily="18" charset="0"/>
                <a:cs typeface="Times New Roman" panose="02020603050405020304" pitchFamily="18" charset="0"/>
              </a:rPr>
              <a:t>.</a:t>
            </a:r>
            <a:endParaRPr lang="fr-FR" sz="3200" dirty="0">
              <a:latin typeface="Times New Roman" panose="02020603050405020304" pitchFamily="18" charset="0"/>
              <a:cs typeface="Times New Roman" panose="02020603050405020304" pitchFamily="18" charset="0"/>
            </a:endParaRPr>
          </a:p>
          <a:p>
            <a:endParaRPr lang="fr-FR" sz="3300" dirty="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a:t>بعبارة أخرى</a:t>
            </a:r>
            <a:endParaRPr lang="fr-FR" dirty="0"/>
          </a:p>
        </p:txBody>
      </p:sp>
      <p:sp>
        <p:nvSpPr>
          <p:cNvPr id="3" name="Espace réservé du contenu 2"/>
          <p:cNvSpPr>
            <a:spLocks noGrp="1"/>
          </p:cNvSpPr>
          <p:nvPr>
            <p:ph idx="1"/>
          </p:nvPr>
        </p:nvSpPr>
        <p:spPr/>
        <p:txBody>
          <a:bodyPr>
            <a:normAutofit fontScale="47500" lnSpcReduction="20000"/>
          </a:bodyPr>
          <a:lstStyle/>
          <a:p>
            <a:pPr algn="r" rtl="1">
              <a:buNone/>
            </a:pPr>
            <a:r>
              <a:rPr lang="ar-DZ" sz="5000" dirty="0">
                <a:latin typeface="Times New Roman" pitchFamily="18" charset="0"/>
                <a:cs typeface="Times New Roman" pitchFamily="18" charset="0"/>
              </a:rPr>
              <a:t>يتميز الخطاب العلمي بـ: </a:t>
            </a:r>
            <a:endParaRPr lang="fr-FR" sz="5000" dirty="0">
              <a:latin typeface="Times New Roman" pitchFamily="18" charset="0"/>
              <a:cs typeface="Times New Roman" pitchFamily="18" charset="0"/>
            </a:endParaRPr>
          </a:p>
          <a:p>
            <a:pPr algn="r" rtl="1">
              <a:buFont typeface="Wingdings" panose="05000000000000000000" pitchFamily="2" charset="2"/>
              <a:buChar char="v"/>
            </a:pPr>
            <a:r>
              <a:rPr lang="ar-DZ" sz="5000" dirty="0">
                <a:latin typeface="Times New Roman" pitchFamily="18" charset="0"/>
                <a:cs typeface="Times New Roman" pitchFamily="18" charset="0"/>
              </a:rPr>
              <a:t>الموضوعية،</a:t>
            </a:r>
          </a:p>
          <a:p>
            <a:pPr algn="r" rtl="1">
              <a:buFont typeface="Wingdings" panose="05000000000000000000" pitchFamily="2" charset="2"/>
              <a:buChar char="v"/>
            </a:pPr>
            <a:r>
              <a:rPr lang="ar-DZ" sz="5000" dirty="0">
                <a:latin typeface="Times New Roman" pitchFamily="18" charset="0"/>
                <a:cs typeface="Times New Roman" pitchFamily="18" charset="0"/>
              </a:rPr>
              <a:t>الدقة،</a:t>
            </a:r>
          </a:p>
          <a:p>
            <a:pPr algn="r" rtl="1">
              <a:buFont typeface="Wingdings" panose="05000000000000000000" pitchFamily="2" charset="2"/>
              <a:buChar char="v"/>
            </a:pPr>
            <a:r>
              <a:rPr lang="ar-DZ" sz="5000" dirty="0">
                <a:latin typeface="Times New Roman" pitchFamily="18" charset="0"/>
                <a:cs typeface="Times New Roman" pitchFamily="18" charset="0"/>
              </a:rPr>
              <a:t>الطريقة،</a:t>
            </a:r>
          </a:p>
          <a:p>
            <a:pPr algn="r" rtl="1">
              <a:buFont typeface="Wingdings" panose="05000000000000000000" pitchFamily="2" charset="2"/>
              <a:buChar char="v"/>
            </a:pPr>
            <a:r>
              <a:rPr lang="ar-DZ" sz="5000" dirty="0">
                <a:latin typeface="Times New Roman" pitchFamily="18" charset="0"/>
                <a:cs typeface="Times New Roman" pitchFamily="18" charset="0"/>
              </a:rPr>
              <a:t>الصرامة الفكرية.</a:t>
            </a:r>
            <a:endParaRPr lang="fr-FR" sz="5000" dirty="0">
              <a:latin typeface="Times New Roman" pitchFamily="18" charset="0"/>
              <a:cs typeface="Times New Roman" pitchFamily="18" charset="0"/>
            </a:endParaRPr>
          </a:p>
          <a:p>
            <a:pPr algn="r" rtl="1">
              <a:buFont typeface="Arial" pitchFamily="34" charset="0"/>
              <a:buChar char="•"/>
            </a:pPr>
            <a:r>
              <a:rPr lang="ar-DZ" sz="5000" dirty="0" err="1">
                <a:latin typeface="Times New Roman" pitchFamily="18" charset="0"/>
                <a:cs typeface="Times New Roman" pitchFamily="18" charset="0"/>
              </a:rPr>
              <a:t>للإعتراف</a:t>
            </a:r>
            <a:r>
              <a:rPr lang="ar-DZ" sz="5000" dirty="0">
                <a:latin typeface="Times New Roman" pitchFamily="18" charset="0"/>
                <a:cs typeface="Times New Roman" pitchFamily="18" charset="0"/>
              </a:rPr>
              <a:t> به، يجب أن يكون:</a:t>
            </a:r>
            <a:endParaRPr lang="fr-FR" sz="5000" dirty="0">
              <a:latin typeface="Times New Roman" pitchFamily="18" charset="0"/>
              <a:cs typeface="Times New Roman" pitchFamily="18" charset="0"/>
            </a:endParaRPr>
          </a:p>
          <a:p>
            <a:pPr algn="r" rtl="1">
              <a:buFont typeface="Wingdings" panose="05000000000000000000" pitchFamily="2" charset="2"/>
              <a:buChar char="v"/>
            </a:pPr>
            <a:r>
              <a:rPr lang="ar-DZ" sz="5000" dirty="0">
                <a:latin typeface="Times New Roman" pitchFamily="18" charset="0"/>
                <a:cs typeface="Times New Roman" pitchFamily="18" charset="0"/>
              </a:rPr>
              <a:t>رسمي، مؤسسي.</a:t>
            </a:r>
            <a:endParaRPr lang="fr-FR" sz="5000" dirty="0">
              <a:latin typeface="Times New Roman" pitchFamily="18" charset="0"/>
              <a:cs typeface="Times New Roman" pitchFamily="18" charset="0"/>
            </a:endParaRPr>
          </a:p>
          <a:p>
            <a:pPr algn="r" rtl="1">
              <a:buNone/>
            </a:pPr>
            <a:r>
              <a:rPr lang="ar-DZ" sz="5000" dirty="0">
                <a:latin typeface="Times New Roman" pitchFamily="18" charset="0"/>
                <a:cs typeface="Times New Roman" pitchFamily="18" charset="0"/>
              </a:rPr>
              <a:t>أهدافه:</a:t>
            </a:r>
            <a:endParaRPr lang="fr-FR" sz="5000" dirty="0">
              <a:latin typeface="Times New Roman" pitchFamily="18" charset="0"/>
              <a:cs typeface="Times New Roman" pitchFamily="18" charset="0"/>
            </a:endParaRPr>
          </a:p>
          <a:p>
            <a:pPr algn="r" rtl="1">
              <a:buFont typeface="Wingdings" panose="05000000000000000000" pitchFamily="2" charset="2"/>
              <a:buChar char="v"/>
            </a:pPr>
            <a:r>
              <a:rPr lang="ar-DZ" sz="5000" dirty="0">
                <a:latin typeface="Times New Roman" pitchFamily="18" charset="0"/>
                <a:cs typeface="Times New Roman" pitchFamily="18" charset="0"/>
              </a:rPr>
              <a:t>الإعلام،</a:t>
            </a:r>
          </a:p>
          <a:p>
            <a:pPr algn="r" rtl="1">
              <a:buFont typeface="Wingdings" panose="05000000000000000000" pitchFamily="2" charset="2"/>
              <a:buChar char="v"/>
            </a:pPr>
            <a:r>
              <a:rPr lang="ar-DZ" sz="5000" dirty="0">
                <a:latin typeface="Times New Roman" pitchFamily="18" charset="0"/>
                <a:cs typeface="Times New Roman" pitchFamily="18" charset="0"/>
              </a:rPr>
              <a:t>الوصف،</a:t>
            </a:r>
          </a:p>
          <a:p>
            <a:pPr algn="r" rtl="1">
              <a:buFont typeface="Wingdings" panose="05000000000000000000" pitchFamily="2" charset="2"/>
              <a:buChar char="v"/>
            </a:pPr>
            <a:r>
              <a:rPr lang="ar-DZ" sz="5000" dirty="0">
                <a:latin typeface="Times New Roman" pitchFamily="18" charset="0"/>
                <a:cs typeface="Times New Roman" pitchFamily="18" charset="0"/>
              </a:rPr>
              <a:t>الإفهام/التوضيح،</a:t>
            </a:r>
          </a:p>
          <a:p>
            <a:pPr algn="r" rtl="1">
              <a:buFont typeface="Wingdings" panose="05000000000000000000" pitchFamily="2" charset="2"/>
              <a:buChar char="v"/>
            </a:pPr>
            <a:r>
              <a:rPr lang="ar-DZ" sz="5000" dirty="0">
                <a:latin typeface="Times New Roman" pitchFamily="18" charset="0"/>
                <a:cs typeface="Times New Roman" pitchFamily="18" charset="0"/>
              </a:rPr>
              <a:t>الإقناع،</a:t>
            </a:r>
          </a:p>
          <a:p>
            <a:pPr algn="r" rtl="1">
              <a:buFont typeface="Wingdings" panose="05000000000000000000" pitchFamily="2" charset="2"/>
              <a:buChar char="v"/>
            </a:pPr>
            <a:r>
              <a:rPr lang="ar-DZ" sz="5000" dirty="0">
                <a:latin typeface="Times New Roman" pitchFamily="18" charset="0"/>
                <a:cs typeface="Times New Roman" pitchFamily="18" charset="0"/>
              </a:rPr>
              <a:t>بناء ونشر المعرفة.</a:t>
            </a:r>
            <a:endParaRPr lang="fr-FR" sz="5000" dirty="0">
              <a:latin typeface="Times New Roman" pitchFamily="18" charset="0"/>
              <a:cs typeface="Times New Roman" pitchFamily="18" charset="0"/>
            </a:endParaRP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a:t>الحيادية الموضوعية... نعم ولكن...</a:t>
            </a:r>
            <a:endParaRPr lang="fr-FR" dirty="0"/>
          </a:p>
        </p:txBody>
      </p:sp>
      <p:sp>
        <p:nvSpPr>
          <p:cNvPr id="3" name="Espace réservé du contenu 2"/>
          <p:cNvSpPr>
            <a:spLocks noGrp="1"/>
          </p:cNvSpPr>
          <p:nvPr>
            <p:ph idx="1"/>
          </p:nvPr>
        </p:nvSpPr>
        <p:spPr/>
        <p:txBody>
          <a:bodyPr>
            <a:normAutofit fontScale="92500"/>
          </a:bodyPr>
          <a:lstStyle/>
          <a:p>
            <a:pPr algn="just" rtl="1"/>
            <a:r>
              <a:rPr lang="ar-DZ" dirty="0">
                <a:latin typeface="Times New Roman" panose="02020603050405020304" pitchFamily="18" charset="0"/>
                <a:cs typeface="Times New Roman" panose="02020603050405020304" pitchFamily="18" charset="0"/>
              </a:rPr>
              <a:t>عادة ما تعتبر الكتابة العلمية نمطا "محايدا"، </a:t>
            </a:r>
            <a:r>
              <a:rPr lang="fr-FR" dirty="0" err="1"/>
              <a:t>Tutin</a:t>
            </a:r>
            <a:r>
              <a:rPr lang="ar-DZ" dirty="0">
                <a:latin typeface="Times New Roman" panose="02020603050405020304" pitchFamily="18" charset="0"/>
                <a:cs typeface="Times New Roman" panose="02020603050405020304" pitchFamily="18" charset="0"/>
              </a:rPr>
              <a:t>(2010)، والذي يتطلب غالبا محو العلامات الشخصية للحفاظ على موضوعية البحث والتواضع.</a:t>
            </a:r>
          </a:p>
          <a:p>
            <a:pPr marL="0" indent="0" algn="just" rtl="1">
              <a:buNone/>
            </a:pPr>
            <a:r>
              <a:rPr lang="ar-DZ" dirty="0">
                <a:latin typeface="Times New Roman" panose="02020603050405020304" pitchFamily="18" charset="0"/>
                <a:cs typeface="Times New Roman" panose="02020603050405020304" pitchFamily="18" charset="0"/>
              </a:rPr>
              <a:t>مع ذلك، فإن العمل الذي تم إنجازه في هذا الصدد خلال السنوات الأخيرة</a:t>
            </a:r>
            <a:r>
              <a:rPr lang="fr-FR" dirty="0"/>
              <a:t> (</a:t>
            </a:r>
            <a:r>
              <a:rPr lang="fr-FR" dirty="0" err="1"/>
              <a:t>Fløttum</a:t>
            </a:r>
            <a:r>
              <a:rPr lang="fr-FR" dirty="0"/>
              <a:t> et al., 2006 ; </a:t>
            </a:r>
            <a:r>
              <a:rPr lang="fr-FR" dirty="0" err="1"/>
              <a:t>Rinck</a:t>
            </a:r>
            <a:r>
              <a:rPr lang="fr-FR" dirty="0"/>
              <a:t>, 2006) (</a:t>
            </a:r>
            <a:r>
              <a:rPr lang="fr-FR" dirty="0" err="1"/>
              <a:t>Harwood</a:t>
            </a:r>
            <a:r>
              <a:rPr lang="fr-FR" dirty="0"/>
              <a:t>, 2005 ; </a:t>
            </a:r>
            <a:r>
              <a:rPr lang="fr-FR" dirty="0" err="1"/>
              <a:t>Flottum</a:t>
            </a:r>
            <a:r>
              <a:rPr lang="fr-FR" dirty="0"/>
              <a:t>, </a:t>
            </a:r>
            <a:r>
              <a:rPr lang="fr-FR" dirty="0" err="1"/>
              <a:t>Vold</a:t>
            </a:r>
            <a:r>
              <a:rPr lang="fr-FR" dirty="0"/>
              <a:t>, 2010 ; </a:t>
            </a:r>
            <a:r>
              <a:rPr lang="fr-FR" dirty="0" err="1"/>
              <a:t>Reutner</a:t>
            </a:r>
            <a:r>
              <a:rPr lang="fr-FR" dirty="0"/>
              <a:t>, 2010 ; </a:t>
            </a:r>
            <a:r>
              <a:rPr lang="fr-FR" dirty="0" err="1"/>
              <a:t>Tutin</a:t>
            </a:r>
            <a:r>
              <a:rPr lang="fr-FR" dirty="0"/>
              <a:t>, (2010) </a:t>
            </a:r>
            <a:r>
              <a:rPr lang="fr-FR" dirty="0" err="1"/>
              <a:t>Rabatel</a:t>
            </a:r>
            <a:r>
              <a:rPr lang="fr-FR" dirty="0"/>
              <a:t> (2004</a:t>
            </a:r>
            <a:r>
              <a:rPr lang="ar-DZ" dirty="0">
                <a:latin typeface="Times New Roman" panose="02020603050405020304" pitchFamily="18" charset="0"/>
                <a:cs typeface="Times New Roman" panose="02020603050405020304" pitchFamily="18" charset="0"/>
              </a:rPr>
              <a:t> أظهر أن الكتابة العلمية، كأي شكل من أشكال التعبير المكتوب، لا تخلو من الآثار الشخصية وتدفع بالمؤلف إلى تحديد علامته بطريقة ما من خلال </a:t>
            </a:r>
            <a:r>
              <a:rPr lang="ar-DZ" dirty="0" err="1">
                <a:latin typeface="Times New Roman" panose="02020603050405020304" pitchFamily="18" charset="0"/>
                <a:cs typeface="Times New Roman" panose="02020603050405020304" pitchFamily="18" charset="0"/>
              </a:rPr>
              <a:t>إتخاذ</a:t>
            </a:r>
            <a:r>
              <a:rPr lang="ar-DZ" dirty="0">
                <a:latin typeface="Times New Roman" panose="02020603050405020304" pitchFamily="18" charset="0"/>
                <a:cs typeface="Times New Roman" panose="02020603050405020304" pitchFamily="18" charset="0"/>
              </a:rPr>
              <a:t> موقف.</a:t>
            </a:r>
          </a:p>
          <a:p>
            <a:pPr marL="0" indent="0" algn="just" rtl="1">
              <a:buNone/>
            </a:pPr>
            <a:r>
              <a:rPr lang="ar-DZ" dirty="0">
                <a:latin typeface="Times New Roman" panose="02020603050405020304" pitchFamily="18" charset="0"/>
                <a:cs typeface="Times New Roman" panose="02020603050405020304" pitchFamily="18" charset="0"/>
              </a:rPr>
              <a:t>في هذا السياق:</a:t>
            </a:r>
          </a:p>
          <a:p>
            <a:pPr algn="just" rtl="1"/>
            <a:r>
              <a:rPr lang="ar-DZ" dirty="0">
                <a:latin typeface="Times New Roman" panose="02020603050405020304" pitchFamily="18" charset="0"/>
                <a:cs typeface="Times New Roman" panose="02020603050405020304" pitchFamily="18" charset="0"/>
              </a:rPr>
              <a:t>"الكتابة العلمية هي نص جدلي أين يكون البعد البلاغي حاضر بقوة. </a:t>
            </a:r>
            <a:r>
              <a:rPr lang="fr-FR" dirty="0" err="1"/>
              <a:t>Fløttum</a:t>
            </a:r>
            <a:r>
              <a:rPr lang="fr-FR" dirty="0"/>
              <a:t> </a:t>
            </a:r>
            <a:r>
              <a:rPr lang="fr-FR" i="1" dirty="0"/>
              <a:t>et al</a:t>
            </a:r>
            <a:r>
              <a:rPr lang="fr-FR" dirty="0"/>
              <a:t>. (2006) </a:t>
            </a:r>
            <a:endParaRPr lang="fr-FR"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a:t>الخطاب العلمي...</a:t>
            </a:r>
            <a:br>
              <a:rPr lang="ar-DZ" dirty="0"/>
            </a:br>
            <a:r>
              <a:rPr lang="ar-DZ" dirty="0"/>
              <a:t>منهاجه و رهانه...</a:t>
            </a:r>
            <a:endParaRPr lang="fr-FR" dirty="0"/>
          </a:p>
        </p:txBody>
      </p:sp>
      <p:sp>
        <p:nvSpPr>
          <p:cNvPr id="3" name="Espace réservé du contenu 2"/>
          <p:cNvSpPr>
            <a:spLocks noGrp="1"/>
          </p:cNvSpPr>
          <p:nvPr>
            <p:ph idx="1"/>
          </p:nvPr>
        </p:nvSpPr>
        <p:spPr/>
        <p:txBody>
          <a:bodyPr>
            <a:normAutofit fontScale="85000" lnSpcReduction="20000"/>
          </a:bodyPr>
          <a:lstStyle/>
          <a:p>
            <a:pPr>
              <a:buNone/>
            </a:pPr>
            <a:endParaRPr lang="fr-FR" dirty="0"/>
          </a:p>
          <a:p>
            <a:pPr algn="r" rtl="1">
              <a:buFont typeface="Wingdings" panose="05000000000000000000" pitchFamily="2" charset="2"/>
              <a:buChar char="v"/>
            </a:pPr>
            <a:r>
              <a:rPr lang="ar-DZ" sz="3100" dirty="0">
                <a:latin typeface="Times New Roman" panose="02020603050405020304" pitchFamily="18" charset="0"/>
                <a:cs typeface="Times New Roman" panose="02020603050405020304" pitchFamily="18" charset="0"/>
              </a:rPr>
              <a:t>يهدف المنهاج إلى وصف الخصائص اللغوية للخطاب العلمي والطريقة التي يتم من خلالها بناء النشاط العلمي وهوية البحث عبر هذا الخطاب.</a:t>
            </a:r>
          </a:p>
          <a:p>
            <a:pPr algn="r" rtl="1">
              <a:buFont typeface="Wingdings" panose="05000000000000000000" pitchFamily="2" charset="2"/>
              <a:buChar char="v"/>
            </a:pPr>
            <a:r>
              <a:rPr lang="ar-DZ" sz="3100" dirty="0">
                <a:latin typeface="Times New Roman" panose="02020603050405020304" pitchFamily="18" charset="0"/>
                <a:cs typeface="Times New Roman" panose="02020603050405020304" pitchFamily="18" charset="0"/>
              </a:rPr>
              <a:t>في إطار علم اللغة المنطوق، تتميز الكتابة العلمية بـ "{...} توتر بين محو المنطوق والتمكين الشخصي {...}"</a:t>
            </a:r>
            <a:r>
              <a:rPr lang="fr-FR" sz="3200" dirty="0"/>
              <a:t> (</a:t>
            </a:r>
            <a:r>
              <a:rPr lang="fr-FR" sz="3200" dirty="0" err="1"/>
              <a:t>Rinck</a:t>
            </a:r>
            <a:r>
              <a:rPr lang="fr-FR" sz="3200" dirty="0"/>
              <a:t> 2006 : 316).</a:t>
            </a:r>
            <a:r>
              <a:rPr lang="ar-DZ" sz="3100" dirty="0">
                <a:latin typeface="Times New Roman" panose="02020603050405020304" pitchFamily="18" charset="0"/>
                <a:cs typeface="Times New Roman" panose="02020603050405020304" pitchFamily="18" charset="0"/>
              </a:rPr>
              <a:t>.</a:t>
            </a:r>
          </a:p>
          <a:p>
            <a:pPr algn="r" rtl="1">
              <a:buFont typeface="Wingdings" panose="05000000000000000000" pitchFamily="2" charset="2"/>
              <a:buChar char="v"/>
            </a:pPr>
            <a:r>
              <a:rPr lang="ar-DZ" sz="3100" dirty="0">
                <a:latin typeface="Times New Roman" panose="02020603050405020304" pitchFamily="18" charset="0"/>
                <a:cs typeface="Times New Roman" panose="02020603050405020304" pitchFamily="18" charset="0"/>
              </a:rPr>
              <a:t>عند الكتابة، يجب على طالب الدكتوراه الحرص على عدم إبراز الطابع الذاتي، بالتالي يجب عليه جعل هذا الطابع الذاتي غير واضح للغاية. على هذا، يجب عليه إنتاج خطاب موضوعي </a:t>
            </a:r>
            <a:r>
              <a:rPr lang="ar-DZ" sz="3100" dirty="0" err="1">
                <a:latin typeface="Times New Roman" panose="02020603050405020304" pitchFamily="18" charset="0"/>
                <a:cs typeface="Times New Roman" panose="02020603050405020304" pitchFamily="18" charset="0"/>
              </a:rPr>
              <a:t>لإحترام</a:t>
            </a:r>
            <a:r>
              <a:rPr lang="ar-DZ" sz="3100" dirty="0">
                <a:latin typeface="Times New Roman" panose="02020603050405020304" pitchFamily="18" charset="0"/>
                <a:cs typeface="Times New Roman" panose="02020603050405020304" pitchFamily="18" charset="0"/>
              </a:rPr>
              <a:t> معايير الكتابة العلمية.</a:t>
            </a:r>
          </a:p>
          <a:p>
            <a:pPr algn="r" rtl="1">
              <a:buFont typeface="Wingdings" panose="05000000000000000000" pitchFamily="2" charset="2"/>
              <a:buChar char="v"/>
            </a:pPr>
            <a:r>
              <a:rPr lang="ar-DZ" sz="3100" dirty="0">
                <a:latin typeface="Times New Roman" panose="02020603050405020304" pitchFamily="18" charset="0"/>
                <a:cs typeface="Times New Roman" panose="02020603050405020304" pitchFamily="18" charset="0"/>
              </a:rPr>
              <a:t>يتمثل المنهاج في هكذا تحدي في إظهار الوسائل التي تسمح بقراءة حذف وتسجيل الكاتب/الباحث في نصّه.</a:t>
            </a:r>
            <a:endParaRPr lang="fr-FR" sz="3100" dirty="0">
              <a:latin typeface="Times New Roman" panose="02020603050405020304" pitchFamily="18" charset="0"/>
              <a:cs typeface="Times New Roman" panose="02020603050405020304" pitchFamily="18" charset="0"/>
            </a:endParaRPr>
          </a:p>
          <a:p>
            <a:pPr>
              <a:buFont typeface="Wingdings" pitchFamily="2" charset="2"/>
              <a:buChar char="Ø"/>
            </a:pPr>
            <a:endParaRPr lang="fr-FR" b="1" dirty="0"/>
          </a:p>
          <a:p>
            <a:endParaRPr lang="fr-FR" dirty="0"/>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sz="6600" dirty="0"/>
              <a:t>لغويًّا</a:t>
            </a:r>
            <a:endParaRPr lang="fr-FR" sz="6600" dirty="0"/>
          </a:p>
        </p:txBody>
      </p:sp>
      <p:sp>
        <p:nvSpPr>
          <p:cNvPr id="3" name="Espace réservé du contenu 2"/>
          <p:cNvSpPr>
            <a:spLocks noGrp="1"/>
          </p:cNvSpPr>
          <p:nvPr>
            <p:ph idx="1"/>
          </p:nvPr>
        </p:nvSpPr>
        <p:spPr/>
        <p:txBody>
          <a:bodyPr>
            <a:normAutofit lnSpcReduction="10000"/>
          </a:bodyPr>
          <a:lstStyle/>
          <a:p>
            <a:pPr algn="r" rtl="1"/>
            <a:r>
              <a:rPr lang="ar-DZ" sz="2800" dirty="0">
                <a:latin typeface="Times New Roman" panose="02020603050405020304" pitchFamily="18" charset="0"/>
                <a:cs typeface="Times New Roman" panose="02020603050405020304" pitchFamily="18" charset="0"/>
              </a:rPr>
              <a:t>ركز العمل بشكل أساسي على أسس موقف الباحث في الكتابة العلمية.</a:t>
            </a:r>
          </a:p>
          <a:p>
            <a:pPr algn="r" rtl="1"/>
            <a:r>
              <a:rPr lang="ar-DZ" sz="2800" dirty="0">
                <a:latin typeface="Times New Roman" panose="02020603050405020304" pitchFamily="18" charset="0"/>
                <a:cs typeface="Times New Roman" panose="02020603050405020304" pitchFamily="18" charset="0"/>
              </a:rPr>
              <a:t>هذا الموقف "هو نتيجة بعمليات المحو المنطقي وعمليات تمييز سلوك وذاتية المتحدث".</a:t>
            </a:r>
            <a:r>
              <a:rPr lang="fr-FR" sz="2800" dirty="0">
                <a:latin typeface="Arial" pitchFamily="34" charset="0"/>
                <a:cs typeface="Arial" pitchFamily="34" charset="0"/>
              </a:rPr>
              <a:t> Boch et </a:t>
            </a:r>
            <a:r>
              <a:rPr lang="fr-FR" sz="2800" dirty="0" err="1">
                <a:latin typeface="Arial" pitchFamily="34" charset="0"/>
                <a:cs typeface="Arial" pitchFamily="34" charset="0"/>
              </a:rPr>
              <a:t>Rinck</a:t>
            </a:r>
            <a:r>
              <a:rPr lang="fr-FR" sz="2800" dirty="0">
                <a:latin typeface="Arial" pitchFamily="34" charset="0"/>
                <a:cs typeface="Arial" pitchFamily="34" charset="0"/>
              </a:rPr>
              <a:t>(2010)</a:t>
            </a:r>
            <a:endParaRPr lang="ar-DZ" sz="2800" dirty="0">
              <a:latin typeface="Times New Roman" panose="02020603050405020304" pitchFamily="18" charset="0"/>
              <a:cs typeface="Times New Roman" panose="02020603050405020304" pitchFamily="18" charset="0"/>
            </a:endParaRPr>
          </a:p>
          <a:p>
            <a:pPr algn="r" rtl="1"/>
            <a:r>
              <a:rPr lang="ar-DZ" sz="2800" dirty="0">
                <a:latin typeface="Times New Roman" panose="02020603050405020304" pitchFamily="18" charset="0"/>
                <a:cs typeface="Times New Roman" panose="02020603050405020304" pitchFamily="18" charset="0"/>
              </a:rPr>
              <a:t>كيف يتجلّى هذا الموقف؟ يظهر تحليل القرائن المنطوقة أن الموضوع يُطرح كموضوع متحدث بحثا عن التباعد والتراجع والمحو الأقصى، مما يضفي طابع الشرعية العلمية لكتابته.</a:t>
            </a:r>
          </a:p>
          <a:p>
            <a:pPr algn="r" rtl="1"/>
            <a:r>
              <a:rPr lang="ar-DZ" sz="2800" dirty="0">
                <a:latin typeface="Times New Roman" panose="02020603050405020304" pitchFamily="18" charset="0"/>
                <a:cs typeface="Times New Roman" panose="02020603050405020304" pitchFamily="18" charset="0"/>
              </a:rPr>
              <a:t>بالتالي فإن حضوره يخضع للوسائل اللغوية التي تعتمد على عمليات </a:t>
            </a:r>
            <a:r>
              <a:rPr lang="ar-DZ" sz="2800" dirty="0" err="1">
                <a:latin typeface="Times New Roman" panose="02020603050405020304" pitchFamily="18" charset="0"/>
                <a:cs typeface="Times New Roman" panose="02020603050405020304" pitchFamily="18" charset="0"/>
              </a:rPr>
              <a:t>صياغية</a:t>
            </a:r>
            <a:r>
              <a:rPr lang="ar-DZ" sz="2800" dirty="0">
                <a:latin typeface="Times New Roman" panose="02020603050405020304" pitchFamily="18" charset="0"/>
                <a:cs typeface="Times New Roman" panose="02020603050405020304" pitchFamily="18" charset="0"/>
              </a:rPr>
              <a:t> دقيقة وإجراءات تنظيمية تميز كتابته.</a:t>
            </a:r>
          </a:p>
          <a:p>
            <a:pPr algn="r" rtl="1"/>
            <a:r>
              <a:rPr lang="ar-DZ" sz="2800" dirty="0">
                <a:latin typeface="Times New Roman" panose="02020603050405020304" pitchFamily="18" charset="0"/>
                <a:cs typeface="Times New Roman" panose="02020603050405020304" pitchFamily="18" charset="0"/>
              </a:rPr>
              <a:t>حسب </a:t>
            </a:r>
            <a:r>
              <a:rPr lang="fr-FR" sz="2800" dirty="0" err="1">
                <a:latin typeface="Times New Roman" panose="02020603050405020304" pitchFamily="18" charset="0"/>
                <a:cs typeface="Times New Roman" panose="02020603050405020304" pitchFamily="18" charset="0"/>
              </a:rPr>
              <a:t>Chareaudeau</a:t>
            </a:r>
            <a:r>
              <a:rPr lang="ar-DZ" sz="2800" dirty="0">
                <a:latin typeface="Times New Roman" panose="02020603050405020304" pitchFamily="18" charset="0"/>
                <a:cs typeface="Times New Roman" panose="02020603050405020304" pitchFamily="18" charset="0"/>
              </a:rPr>
              <a:t>، الخطاب المتخصص هو خطاب مقيّد بحالة خاصة للنطق وغير عفوية.</a:t>
            </a:r>
            <a:endParaRPr lang="fr-FR"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dirty="0"/>
              <a:t>ماهي عملية النطق؟</a:t>
            </a:r>
            <a:endParaRPr lang="fr-FR" dirty="0"/>
          </a:p>
        </p:txBody>
      </p:sp>
      <p:sp>
        <p:nvSpPr>
          <p:cNvPr id="3" name="Espace réservé du contenu 2"/>
          <p:cNvSpPr>
            <a:spLocks noGrp="1"/>
          </p:cNvSpPr>
          <p:nvPr>
            <p:ph idx="1"/>
          </p:nvPr>
        </p:nvSpPr>
        <p:spPr/>
        <p:txBody>
          <a:bodyPr>
            <a:normAutofit fontScale="92500" lnSpcReduction="10000"/>
          </a:bodyPr>
          <a:lstStyle/>
          <a:p>
            <a:pPr algn="r" rtl="1">
              <a:buFont typeface="Arial" pitchFamily="34" charset="0"/>
              <a:buChar char="•"/>
            </a:pPr>
            <a:r>
              <a:rPr lang="ar-DZ" sz="3100" dirty="0">
                <a:latin typeface="Times New Roman" panose="02020603050405020304" pitchFamily="18" charset="0"/>
                <a:cs typeface="Times New Roman" panose="02020603050405020304" pitchFamily="18" charset="0"/>
              </a:rPr>
              <a:t>يتيح تحليل القرائن المنطوقة وعمليات التهيئة إمكانية تحديد موضوع الباحث/الكاتب والعمليات المختلفة التي يستخدمها من أجل إضفاء شكل موضوعي.</a:t>
            </a:r>
          </a:p>
          <a:p>
            <a:pPr algn="r" rtl="1">
              <a:buFont typeface="Arial" pitchFamily="34" charset="0"/>
              <a:buChar char="•"/>
            </a:pPr>
            <a:r>
              <a:rPr lang="ar-DZ" sz="3100" dirty="0">
                <a:latin typeface="Times New Roman" panose="02020603050405020304" pitchFamily="18" charset="0"/>
                <a:cs typeface="Times New Roman" panose="02020603050405020304" pitchFamily="18" charset="0"/>
              </a:rPr>
              <a:t>"تفترض الكتابة أن يدمج المتحدث موضوع الكلام في حديثه بطريقة طوعية وغير إرادية. نجد آثارا في حديثه حتى لو حاول تجنب الكلام."</a:t>
            </a:r>
            <a:r>
              <a:rPr lang="fr-FR" sz="3200" dirty="0"/>
              <a:t>Ferhat (2017)</a:t>
            </a:r>
            <a:endParaRPr lang="ar-DZ" sz="3100" dirty="0">
              <a:latin typeface="Times New Roman" panose="02020603050405020304" pitchFamily="18" charset="0"/>
              <a:cs typeface="Times New Roman" panose="02020603050405020304" pitchFamily="18" charset="0"/>
            </a:endParaRPr>
          </a:p>
          <a:p>
            <a:pPr algn="r" rtl="1">
              <a:buFont typeface="Arial" pitchFamily="34" charset="0"/>
              <a:buChar char="•"/>
            </a:pPr>
            <a:r>
              <a:rPr lang="ar-DZ" sz="3100" dirty="0">
                <a:latin typeface="Times New Roman" panose="02020603050405020304" pitchFamily="18" charset="0"/>
                <a:cs typeface="Times New Roman" panose="02020603050405020304" pitchFamily="18" charset="0"/>
              </a:rPr>
              <a:t>يتألف النهج المنطقي للكتابات العلمية من بالبحث عن العمليات اللغوية (المتحوّلات التقييمية، إلخ) التي يظهر من المتحدث من خلالها علامته عن الكلام ويدوّن نفسه في الرسالة (بصورة ضمنية أو صريحة) ويتخذ موقفا </a:t>
            </a:r>
            <a:r>
              <a:rPr lang="ar-DZ" sz="3100" dirty="0" err="1">
                <a:latin typeface="Times New Roman" panose="02020603050405020304" pitchFamily="18" charset="0"/>
                <a:cs typeface="Times New Roman" panose="02020603050405020304" pitchFamily="18" charset="0"/>
              </a:rPr>
              <a:t>بناءًا</a:t>
            </a:r>
            <a:r>
              <a:rPr lang="ar-DZ" sz="3100" dirty="0">
                <a:latin typeface="Times New Roman" panose="02020603050405020304" pitchFamily="18" charset="0"/>
                <a:cs typeface="Times New Roman" panose="02020603050405020304" pitchFamily="18" charset="0"/>
              </a:rPr>
              <a:t> على ذلك.</a:t>
            </a:r>
            <a:r>
              <a:rPr lang="fr-FR" dirty="0"/>
              <a:t> Kerbrat-</a:t>
            </a:r>
            <a:r>
              <a:rPr lang="fr-FR" dirty="0" err="1"/>
              <a:t>Orechionni</a:t>
            </a:r>
            <a:r>
              <a:rPr lang="fr-FR" dirty="0"/>
              <a:t> (2009)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a:t>الضمائر</a:t>
            </a:r>
            <a:endParaRPr lang="fr-FR" dirty="0"/>
          </a:p>
        </p:txBody>
      </p:sp>
      <p:sp>
        <p:nvSpPr>
          <p:cNvPr id="3" name="Espace réservé du contenu 2"/>
          <p:cNvSpPr>
            <a:spLocks noGrp="1"/>
          </p:cNvSpPr>
          <p:nvPr>
            <p:ph idx="1"/>
          </p:nvPr>
        </p:nvSpPr>
        <p:spPr/>
        <p:txBody>
          <a:bodyPr>
            <a:normAutofit fontScale="77500" lnSpcReduction="20000"/>
          </a:bodyPr>
          <a:lstStyle/>
          <a:p>
            <a:pPr algn="r" rtl="1"/>
            <a:r>
              <a:rPr lang="ar-DZ" sz="3400" dirty="0">
                <a:latin typeface="Times New Roman" panose="02020603050405020304" pitchFamily="18" charset="0"/>
                <a:cs typeface="Times New Roman" panose="02020603050405020304" pitchFamily="18" charset="0"/>
              </a:rPr>
              <a:t>تتعلق الدراسات التي أجريت على الضمائر </a:t>
            </a:r>
            <a:r>
              <a:rPr lang="ar-DZ" sz="3400" dirty="0" err="1">
                <a:latin typeface="Times New Roman" panose="02020603050405020304" pitchFamily="18" charset="0"/>
                <a:cs typeface="Times New Roman" panose="02020603050405020304" pitchFamily="18" charset="0"/>
              </a:rPr>
              <a:t>بالإختيار</a:t>
            </a:r>
            <a:r>
              <a:rPr lang="ar-DZ" sz="3400" dirty="0">
                <a:latin typeface="Times New Roman" panose="02020603050405020304" pitchFamily="18" charset="0"/>
                <a:cs typeface="Times New Roman" panose="02020603050405020304" pitchFamily="18" charset="0"/>
              </a:rPr>
              <a:t> الإستراتيجي. تتمثل هذه الضمائر في:</a:t>
            </a:r>
          </a:p>
          <a:p>
            <a:pPr algn="r" rtl="1"/>
            <a:r>
              <a:rPr lang="ar-DZ" sz="3400" dirty="0">
                <a:latin typeface="Times New Roman" panose="02020603050405020304" pitchFamily="18" charset="0"/>
                <a:cs typeface="Times New Roman" panose="02020603050405020304" pitchFamily="18" charset="0"/>
              </a:rPr>
              <a:t>علامات لغوية تدعو إلى تدرّج مثير </a:t>
            </a:r>
            <a:r>
              <a:rPr lang="ar-DZ" sz="3400" dirty="0" err="1">
                <a:latin typeface="Times New Roman" panose="02020603050405020304" pitchFamily="18" charset="0"/>
                <a:cs typeface="Times New Roman" panose="02020603050405020304" pitchFamily="18" charset="0"/>
              </a:rPr>
              <a:t>للإهتمام</a:t>
            </a:r>
            <a:r>
              <a:rPr lang="ar-DZ" sz="3400" dirty="0">
                <a:latin typeface="Times New Roman" panose="02020603050405020304" pitchFamily="18" charset="0"/>
                <a:cs typeface="Times New Roman" panose="02020603050405020304" pitchFamily="18" charset="0"/>
              </a:rPr>
              <a:t> لحضور المؤلف في النص</a:t>
            </a:r>
            <a:r>
              <a:rPr lang="fr-FR" sz="3600" dirty="0"/>
              <a:t> </a:t>
            </a:r>
            <a:r>
              <a:rPr lang="fr-FR" sz="3600" dirty="0" err="1"/>
              <a:t>Rinck</a:t>
            </a:r>
            <a:r>
              <a:rPr lang="fr-FR" sz="3600" dirty="0"/>
              <a:t> &amp; </a:t>
            </a:r>
            <a:r>
              <a:rPr lang="fr-FR" sz="3600" dirty="0" err="1"/>
              <a:t>Pouvreau</a:t>
            </a:r>
            <a:r>
              <a:rPr lang="fr-FR" sz="3600" dirty="0"/>
              <a:t> (2010).</a:t>
            </a:r>
            <a:endParaRPr lang="ar-DZ" sz="3400" dirty="0">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v"/>
            </a:pPr>
            <a:r>
              <a:rPr lang="ar-DZ" sz="3400" dirty="0">
                <a:latin typeface="Times New Roman" panose="02020603050405020304" pitchFamily="18" charset="0"/>
                <a:cs typeface="Times New Roman" panose="02020603050405020304" pitchFamily="18" charset="0"/>
              </a:rPr>
              <a:t>يمثل الضمير "أنا" الحضور الأكثر وضوحا للكاتب (في المقالات المؤلفة من طرف شخص واحد) وفي هذه الحالة نتحدث عن المعرف "أنا".</a:t>
            </a:r>
          </a:p>
          <a:p>
            <a:pPr algn="just" rtl="1">
              <a:buFont typeface="Wingdings" panose="05000000000000000000" pitchFamily="2" charset="2"/>
              <a:buChar char="v"/>
            </a:pPr>
            <a:r>
              <a:rPr lang="ar-DZ" sz="3400" dirty="0">
                <a:latin typeface="Times New Roman" panose="02020603050405020304" pitchFamily="18" charset="0"/>
                <a:cs typeface="Times New Roman" panose="02020603050405020304" pitchFamily="18" charset="0"/>
              </a:rPr>
              <a:t>يمثل الضمير "نحن" حضورا أقل وضوحا من الضمير "أنا" ("نحن" شامل مقابل "نحن" حصري) فهو مركز النطق العلمي.</a:t>
            </a:r>
          </a:p>
          <a:p>
            <a:pPr algn="just" rtl="1">
              <a:buFont typeface="Wingdings" panose="05000000000000000000" pitchFamily="2" charset="2"/>
              <a:buChar char="v"/>
            </a:pPr>
            <a:r>
              <a:rPr lang="ar-DZ" sz="3400" dirty="0">
                <a:latin typeface="Times New Roman" panose="02020603050405020304" pitchFamily="18" charset="0"/>
                <a:cs typeface="Times New Roman" panose="02020603050405020304" pitchFamily="18" charset="0"/>
              </a:rPr>
              <a:t>يمثل الضمير "</a:t>
            </a:r>
            <a:r>
              <a:rPr lang="en-US" sz="3400" dirty="0">
                <a:latin typeface="Times New Roman" panose="02020603050405020304" pitchFamily="18" charset="0"/>
                <a:cs typeface="Times New Roman" panose="02020603050405020304" pitchFamily="18" charset="0"/>
              </a:rPr>
              <a:t>on</a:t>
            </a:r>
            <a:r>
              <a:rPr lang="ar-DZ" sz="3400" dirty="0">
                <a:latin typeface="Times New Roman" panose="02020603050405020304" pitchFamily="18" charset="0"/>
                <a:cs typeface="Times New Roman" panose="02020603050405020304" pitchFamily="18" charset="0"/>
              </a:rPr>
              <a:t>" مظهرا يخضع غالبا للتفسير ولكنه، على الأقل بالفرنسية، يمكن أن يتراوح بين الشخصي و غير المحدود.</a:t>
            </a:r>
            <a:r>
              <a:rPr lang="fr-FR" i="1" dirty="0"/>
              <a:t> </a:t>
            </a:r>
            <a:r>
              <a:rPr lang="fr-FR" dirty="0" err="1"/>
              <a:t>Fløttum</a:t>
            </a:r>
            <a:r>
              <a:rPr lang="fr-FR" dirty="0"/>
              <a:t>, </a:t>
            </a:r>
            <a:r>
              <a:rPr lang="fr-FR" dirty="0" err="1"/>
              <a:t>Jonasson</a:t>
            </a:r>
            <a:r>
              <a:rPr lang="fr-FR" dirty="0"/>
              <a:t> &amp; </a:t>
            </a:r>
            <a:r>
              <a:rPr lang="fr-FR" dirty="0" err="1"/>
              <a:t>Norén</a:t>
            </a:r>
            <a:r>
              <a:rPr lang="fr-FR" dirty="0"/>
              <a:t> (2006. : 101)</a:t>
            </a:r>
          </a:p>
          <a:p>
            <a:pPr algn="just" rtl="1">
              <a:buFont typeface="Wingdings" panose="05000000000000000000" pitchFamily="2" charset="2"/>
              <a:buChar char="v"/>
            </a:pP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dirty="0"/>
              <a:t>الضمائر أنا/نحن</a:t>
            </a:r>
            <a:endParaRPr lang="fr-FR" dirty="0"/>
          </a:p>
        </p:txBody>
      </p:sp>
      <p:sp>
        <p:nvSpPr>
          <p:cNvPr id="3" name="Espace réservé du contenu 2"/>
          <p:cNvSpPr>
            <a:spLocks noGrp="1"/>
          </p:cNvSpPr>
          <p:nvPr>
            <p:ph idx="1"/>
          </p:nvPr>
        </p:nvSpPr>
        <p:spPr/>
        <p:txBody>
          <a:bodyPr>
            <a:normAutofit fontScale="92500" lnSpcReduction="20000"/>
          </a:bodyPr>
          <a:lstStyle/>
          <a:p>
            <a:pPr algn="just" rtl="1">
              <a:buNone/>
            </a:pPr>
            <a:r>
              <a:rPr lang="ar-DZ" dirty="0">
                <a:latin typeface="Times New Roman" panose="02020603050405020304" pitchFamily="18" charset="0"/>
                <a:cs typeface="Times New Roman" panose="02020603050405020304" pitchFamily="18" charset="0"/>
              </a:rPr>
              <a:t>أمثلة:</a:t>
            </a:r>
          </a:p>
          <a:p>
            <a:pPr algn="just" rtl="1">
              <a:buNone/>
            </a:pPr>
            <a:r>
              <a:rPr lang="ar-DZ" dirty="0">
                <a:latin typeface="Times New Roman" panose="02020603050405020304" pitchFamily="18" charset="0"/>
                <a:cs typeface="Times New Roman" panose="02020603050405020304" pitchFamily="18" charset="0"/>
              </a:rPr>
              <a:t>الضمير "أنا" في مذكرة ماستر:</a:t>
            </a:r>
            <a:endParaRPr lang="fr-FR" dirty="0">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v"/>
            </a:pPr>
            <a:r>
              <a:rPr lang="ar-DZ" i="1" dirty="0">
                <a:latin typeface="Times New Roman" panose="02020603050405020304" pitchFamily="18" charset="0"/>
                <a:cs typeface="Times New Roman" panose="02020603050405020304" pitchFamily="18" charset="0"/>
              </a:rPr>
              <a:t>"في السطور التالية، سأفصل مخطط مذكرتي."</a:t>
            </a:r>
            <a:endParaRPr lang="fr-FR" i="1" dirty="0">
              <a:latin typeface="Times New Roman" pitchFamily="18" charset="0"/>
              <a:cs typeface="Times New Roman" pitchFamily="18" charset="0"/>
            </a:endParaRPr>
          </a:p>
          <a:p>
            <a:pPr algn="just" rtl="1">
              <a:buFont typeface="Wingdings" pitchFamily="2" charset="2"/>
              <a:buChar char="Ø"/>
            </a:pPr>
            <a:endParaRPr lang="fr-FR" i="1" dirty="0">
              <a:latin typeface="Times New Roman" pitchFamily="18" charset="0"/>
              <a:cs typeface="Times New Roman" pitchFamily="18" charset="0"/>
            </a:endParaRPr>
          </a:p>
          <a:p>
            <a:pPr algn="just" rtl="1">
              <a:buNone/>
            </a:pPr>
            <a:r>
              <a:rPr lang="ar-DZ" dirty="0">
                <a:latin typeface="Times New Roman" panose="02020603050405020304" pitchFamily="18" charset="0"/>
                <a:cs typeface="Times New Roman" pitchFamily="18" charset="0"/>
              </a:rPr>
              <a:t>الضمير "نحن" الحصري عند باحث في التكنولوجيا الحيوية وعلم الأمراض الجزيئية (علم الأحياء):</a:t>
            </a:r>
            <a:endParaRPr lang="fr-FR" u="sng" dirty="0">
              <a:latin typeface="Times New Roman" pitchFamily="18" charset="0"/>
              <a:cs typeface="Times New Roman" pitchFamily="18" charset="0"/>
            </a:endParaRPr>
          </a:p>
          <a:p>
            <a:pPr algn="r" rtl="1">
              <a:buNone/>
            </a:pPr>
            <a:endParaRPr lang="fr-FR" u="sng" dirty="0">
              <a:latin typeface="Times New Roman" pitchFamily="18" charset="0"/>
              <a:cs typeface="Times New Roman" pitchFamily="18" charset="0"/>
            </a:endParaRPr>
          </a:p>
          <a:p>
            <a:pPr algn="r" rtl="1">
              <a:buFont typeface="Wingdings" panose="05000000000000000000" pitchFamily="2" charset="2"/>
              <a:buChar char="v"/>
            </a:pPr>
            <a:r>
              <a:rPr lang="ar-DZ" b="1" i="1" dirty="0">
                <a:solidFill>
                  <a:srgbClr val="FF0000"/>
                </a:solidFill>
                <a:latin typeface="Times New Roman" panose="02020603050405020304" pitchFamily="18" charset="0"/>
                <a:cs typeface="Times New Roman" pitchFamily="18" charset="0"/>
              </a:rPr>
              <a:t>نحن نفترض </a:t>
            </a:r>
            <a:r>
              <a:rPr lang="ar-DZ" dirty="0">
                <a:latin typeface="Times New Roman" panose="02020603050405020304" pitchFamily="18" charset="0"/>
                <a:cs typeface="Times New Roman" pitchFamily="18" charset="0"/>
              </a:rPr>
              <a:t>أنّه بالنسبة للحصص </a:t>
            </a:r>
            <a:r>
              <a:rPr lang="en-US" dirty="0">
                <a:latin typeface="Times New Roman" panose="02020603050405020304" pitchFamily="18" charset="0"/>
                <a:cs typeface="Times New Roman" pitchFamily="18" charset="0"/>
              </a:rPr>
              <a:t>RSE 500</a:t>
            </a:r>
            <a:r>
              <a:rPr lang="ar-DZ" dirty="0">
                <a:latin typeface="Times New Roman" panose="02020603050405020304" pitchFamily="18" charset="0"/>
                <a:cs typeface="Times New Roman" pitchFamily="18" charset="0"/>
              </a:rPr>
              <a:t>، لم نحصل على تغييرات كبيرة في نشاط </a:t>
            </a:r>
            <a:r>
              <a:rPr lang="ar-DZ" dirty="0" err="1">
                <a:latin typeface="Times New Roman" panose="02020603050405020304" pitchFamily="18" charset="0"/>
                <a:cs typeface="Times New Roman" pitchFamily="18" charset="0"/>
              </a:rPr>
              <a:t>الكتالاز</a:t>
            </a:r>
            <a:r>
              <a:rPr lang="ar-DZ" dirty="0">
                <a:latin typeface="Times New Roman" panose="02020603050405020304" pitchFamily="18" charset="0"/>
                <a:cs typeface="Times New Roman" pitchFamily="18" charset="0"/>
              </a:rPr>
              <a:t>.</a:t>
            </a:r>
          </a:p>
          <a:p>
            <a:pPr algn="r" rtl="1">
              <a:buFont typeface="Wingdings" panose="05000000000000000000" pitchFamily="2" charset="2"/>
              <a:buChar char="v"/>
            </a:pPr>
            <a:r>
              <a:rPr lang="ar-DZ" b="1" i="1" dirty="0">
                <a:solidFill>
                  <a:srgbClr val="FF0000"/>
                </a:solidFill>
                <a:latin typeface="Times New Roman" panose="02020603050405020304" pitchFamily="18" charset="0"/>
                <a:cs typeface="Times New Roman" pitchFamily="18" charset="0"/>
              </a:rPr>
              <a:t>نحن نفترض</a:t>
            </a:r>
            <a:r>
              <a:rPr lang="ar-DZ" dirty="0">
                <a:solidFill>
                  <a:srgbClr val="FF0000"/>
                </a:solidFill>
                <a:latin typeface="Times New Roman" panose="02020603050405020304" pitchFamily="18" charset="0"/>
                <a:cs typeface="Times New Roman" pitchFamily="18" charset="0"/>
              </a:rPr>
              <a:t> </a:t>
            </a:r>
            <a:r>
              <a:rPr lang="ar-DZ" dirty="0">
                <a:latin typeface="Times New Roman" panose="02020603050405020304" pitchFamily="18" charset="0"/>
                <a:cs typeface="Times New Roman" pitchFamily="18" charset="0"/>
              </a:rPr>
              <a:t>أنّ الضرر النسيجي الذي لاحظناه ناتج عن جرعات عالية من </a:t>
            </a:r>
            <a:r>
              <a:rPr lang="en-US" dirty="0">
                <a:latin typeface="Times New Roman" panose="02020603050405020304" pitchFamily="18" charset="0"/>
                <a:cs typeface="Times New Roman" pitchFamily="18" charset="0"/>
              </a:rPr>
              <a:t>a-T</a:t>
            </a:r>
            <a:r>
              <a:rPr lang="ar-DZ" dirty="0">
                <a:latin typeface="Times New Roman" panose="02020603050405020304" pitchFamily="18" charset="0"/>
                <a:cs typeface="Times New Roman" pitchFamily="18" charset="0"/>
              </a:rPr>
              <a:t>.</a:t>
            </a:r>
          </a:p>
          <a:p>
            <a:pPr algn="r" rtl="1">
              <a:buFont typeface="Wingdings" panose="05000000000000000000" pitchFamily="2" charset="2"/>
              <a:buChar char="v"/>
            </a:pPr>
            <a:r>
              <a:rPr lang="ar-DZ" b="1" dirty="0">
                <a:solidFill>
                  <a:srgbClr val="FF0000"/>
                </a:solidFill>
                <a:latin typeface="Times New Roman" panose="02020603050405020304" pitchFamily="18" charset="0"/>
                <a:cs typeface="Times New Roman" pitchFamily="18" charset="0"/>
              </a:rPr>
              <a:t>نحن نلاحظ </a:t>
            </a:r>
            <a:r>
              <a:rPr lang="ar-DZ" dirty="0">
                <a:latin typeface="Times New Roman" panose="02020603050405020304" pitchFamily="18" charset="0"/>
                <a:cs typeface="Times New Roman" pitchFamily="18" charset="0"/>
              </a:rPr>
              <a:t>وجود </a:t>
            </a:r>
            <a:r>
              <a:rPr lang="ar-DZ" dirty="0" err="1">
                <a:latin typeface="Times New Roman" panose="02020603050405020304" pitchFamily="18" charset="0"/>
                <a:cs typeface="Times New Roman" pitchFamily="18" charset="0"/>
              </a:rPr>
              <a:t>ألذومة</a:t>
            </a:r>
            <a:r>
              <a:rPr lang="ar-DZ" dirty="0">
                <a:latin typeface="Times New Roman" panose="02020603050405020304" pitchFamily="18" charset="0"/>
                <a:cs typeface="Times New Roman" pitchFamily="18" charset="0"/>
              </a:rPr>
              <a:t> داخل الخلايا في جميع الأنسجة. </a:t>
            </a:r>
            <a:endParaRPr lang="fr-FR" dirty="0">
              <a:latin typeface="Times New Roman" panose="02020603050405020304" pitchFamily="18" charset="0"/>
              <a:cs typeface="Times New Roman" pitchFamily="18" charset="0"/>
            </a:endParaRPr>
          </a:p>
          <a:p>
            <a:pPr marL="0" indent="0" algn="r" rtl="1">
              <a:buNone/>
            </a:pPr>
            <a:r>
              <a:rPr lang="fr-FR" sz="1900" dirty="0">
                <a:latin typeface="Times New Roman" pitchFamily="18" charset="0"/>
                <a:cs typeface="Times New Roman" pitchFamily="18" charset="0"/>
              </a:rPr>
              <a:t> </a:t>
            </a:r>
            <a:endParaRPr lang="fr-FR" sz="2000" dirty="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dirty="0"/>
              <a:t>المخطط</a:t>
            </a:r>
            <a:endParaRPr lang="fr-FR" dirty="0"/>
          </a:p>
        </p:txBody>
      </p:sp>
      <p:sp>
        <p:nvSpPr>
          <p:cNvPr id="3" name="Espace réservé du contenu 2"/>
          <p:cNvSpPr>
            <a:spLocks noGrp="1"/>
          </p:cNvSpPr>
          <p:nvPr>
            <p:ph idx="1"/>
          </p:nvPr>
        </p:nvSpPr>
        <p:spPr/>
        <p:txBody>
          <a:bodyPr>
            <a:normAutofit/>
          </a:bodyPr>
          <a:lstStyle/>
          <a:p>
            <a:pPr algn="r" rtl="1">
              <a:buFont typeface="Arial" pitchFamily="34" charset="0"/>
              <a:buChar char="•"/>
            </a:pPr>
            <a:r>
              <a:rPr lang="ar-DZ" sz="2400" dirty="0">
                <a:latin typeface="Times New Roman" pitchFamily="18" charset="0"/>
                <a:cs typeface="Times New Roman" pitchFamily="18" charset="0"/>
              </a:rPr>
              <a:t>الأهداف</a:t>
            </a:r>
          </a:p>
          <a:p>
            <a:pPr algn="r" rtl="1">
              <a:buFont typeface="Arial" pitchFamily="34" charset="0"/>
              <a:buChar char="•"/>
            </a:pPr>
            <a:r>
              <a:rPr lang="ar-DZ" sz="2400" dirty="0">
                <a:latin typeface="Times New Roman" pitchFamily="18" charset="0"/>
                <a:cs typeface="Times New Roman" pitchFamily="18" charset="0"/>
              </a:rPr>
              <a:t>البحث العلمي والمجتمع العلمي</a:t>
            </a:r>
          </a:p>
          <a:p>
            <a:pPr algn="r" rtl="1">
              <a:buFont typeface="Arial" pitchFamily="34" charset="0"/>
              <a:buChar char="•"/>
            </a:pPr>
            <a:r>
              <a:rPr lang="ar-DZ" sz="2400" dirty="0">
                <a:latin typeface="Times New Roman" pitchFamily="18" charset="0"/>
                <a:cs typeface="Times New Roman" pitchFamily="18" charset="0"/>
              </a:rPr>
              <a:t>الخطاب العلمي</a:t>
            </a:r>
          </a:p>
          <a:p>
            <a:pPr algn="r" rtl="1">
              <a:buFont typeface="Arial" pitchFamily="34" charset="0"/>
              <a:buChar char="•"/>
            </a:pPr>
            <a:r>
              <a:rPr lang="ar-DZ" sz="2400" dirty="0">
                <a:latin typeface="Times New Roman" pitchFamily="18" charset="0"/>
                <a:cs typeface="Times New Roman" pitchFamily="18" charset="0"/>
              </a:rPr>
              <a:t>الكتابة العلمية</a:t>
            </a:r>
          </a:p>
          <a:p>
            <a:pPr algn="r" rtl="1">
              <a:buFont typeface="Arial" pitchFamily="34" charset="0"/>
              <a:buChar char="•"/>
            </a:pPr>
            <a:r>
              <a:rPr lang="ar-DZ" sz="2400" dirty="0">
                <a:latin typeface="Times New Roman" pitchFamily="18" charset="0"/>
                <a:cs typeface="Times New Roman" pitchFamily="18" charset="0"/>
              </a:rPr>
              <a:t>المنهج </a:t>
            </a:r>
            <a:r>
              <a:rPr lang="ar-DZ" sz="2400" dirty="0" err="1">
                <a:latin typeface="Times New Roman" pitchFamily="18" charset="0"/>
                <a:cs typeface="Times New Roman" pitchFamily="18" charset="0"/>
              </a:rPr>
              <a:t>التلفظي</a:t>
            </a:r>
            <a:endParaRPr lang="ar-DZ" sz="2400" dirty="0">
              <a:latin typeface="Times New Roman" pitchFamily="18" charset="0"/>
              <a:cs typeface="Times New Roman" pitchFamily="18" charset="0"/>
            </a:endParaRPr>
          </a:p>
          <a:p>
            <a:pPr algn="r" rtl="1">
              <a:buFont typeface="Arial" pitchFamily="34" charset="0"/>
              <a:buChar char="•"/>
            </a:pPr>
            <a:r>
              <a:rPr lang="ar-DZ" sz="2400" dirty="0">
                <a:latin typeface="Times New Roman" pitchFamily="18" charset="0"/>
                <a:cs typeface="Times New Roman" pitchFamily="18" charset="0"/>
              </a:rPr>
              <a:t>المنهج اللغوي</a:t>
            </a:r>
          </a:p>
          <a:p>
            <a:pPr algn="r" rtl="1">
              <a:buFont typeface="Arial" pitchFamily="34" charset="0"/>
              <a:buChar char="•"/>
            </a:pPr>
            <a:r>
              <a:rPr lang="ar-DZ" sz="2400" dirty="0">
                <a:latin typeface="Times New Roman" pitchFamily="18" charset="0"/>
                <a:cs typeface="Times New Roman" pitchFamily="18" charset="0"/>
              </a:rPr>
              <a:t>بعض الأمثلة من كتابات مختلفة:</a:t>
            </a:r>
          </a:p>
          <a:p>
            <a:pPr marL="0" indent="0" algn="r" rtl="1">
              <a:buNone/>
            </a:pPr>
            <a:r>
              <a:rPr lang="ar-DZ" sz="2400" dirty="0">
                <a:latin typeface="Times New Roman" pitchFamily="18" charset="0"/>
                <a:cs typeface="Times New Roman" pitchFamily="18" charset="0"/>
              </a:rPr>
              <a:t>    البيولوجيا الجزيئية، قانون الشركات، علوم البيئة، تعليمية اللغات... </a:t>
            </a:r>
          </a:p>
          <a:p>
            <a:pPr algn="r" rtl="1">
              <a:buFont typeface="Arial" pitchFamily="34" charset="0"/>
              <a:buChar char="•"/>
            </a:pPr>
            <a:r>
              <a:rPr lang="ar-DZ" sz="2400" dirty="0">
                <a:latin typeface="Times New Roman" pitchFamily="18" charset="0"/>
                <a:cs typeface="Times New Roman" pitchFamily="18" charset="0"/>
              </a:rPr>
              <a:t>الأنشطة المتوقعة</a:t>
            </a:r>
            <a:endParaRPr lang="fr-FR" sz="2400" dirty="0"/>
          </a:p>
          <a:p>
            <a:pPr>
              <a:buNone/>
            </a:pPr>
            <a:endParaRPr lang="fr-FR" sz="2400" dirty="0"/>
          </a:p>
          <a:p>
            <a:pPr>
              <a:buFont typeface="Arial" pitchFamily="34" charset="0"/>
              <a:buChar char="•"/>
            </a:pPr>
            <a:endParaRPr lang="fr-FR" sz="2400" dirty="0"/>
          </a:p>
          <a:p>
            <a:pPr>
              <a:buFont typeface="Arial" pitchFamily="34" charset="0"/>
              <a:buChar char="•"/>
            </a:pPr>
            <a:endParaRPr lang="fr-FR" sz="2400" dirty="0"/>
          </a:p>
          <a:p>
            <a:pPr>
              <a:buNone/>
            </a:pP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a:t>أمثلة</a:t>
            </a:r>
            <a:endParaRPr lang="fr-FR" dirty="0"/>
          </a:p>
        </p:txBody>
      </p:sp>
      <p:sp>
        <p:nvSpPr>
          <p:cNvPr id="3" name="Espace réservé du contenu 2"/>
          <p:cNvSpPr>
            <a:spLocks noGrp="1"/>
          </p:cNvSpPr>
          <p:nvPr>
            <p:ph idx="1"/>
          </p:nvPr>
        </p:nvSpPr>
        <p:spPr/>
        <p:txBody>
          <a:bodyPr>
            <a:normAutofit fontScale="92500" lnSpcReduction="10000"/>
          </a:bodyPr>
          <a:lstStyle/>
          <a:p>
            <a:pPr>
              <a:buNone/>
            </a:pPr>
            <a:endParaRPr lang="fr-FR" sz="2000" b="1" dirty="0"/>
          </a:p>
          <a:p>
            <a:pPr algn="r" rtl="1">
              <a:buNone/>
            </a:pPr>
            <a:r>
              <a:rPr lang="ar-DZ" sz="2800" dirty="0">
                <a:latin typeface="Times New Roman" panose="02020603050405020304" pitchFamily="18" charset="0"/>
                <a:cs typeface="Times New Roman" panose="02020603050405020304" pitchFamily="18" charset="0"/>
              </a:rPr>
              <a:t>في إطار بحث في مجال قانون الشركات</a:t>
            </a:r>
            <a:r>
              <a:rPr lang="en-US" sz="2800" dirty="0">
                <a:latin typeface="Times New Roman" panose="02020603050405020304" pitchFamily="18" charset="0"/>
                <a:cs typeface="Times New Roman" panose="02020603050405020304" pitchFamily="18" charset="0"/>
              </a:rPr>
              <a:t>:</a:t>
            </a:r>
            <a:endParaRPr lang="fr-FR" sz="2800" u="sng" dirty="0">
              <a:latin typeface="Times New Roman" panose="02020603050405020304" pitchFamily="18" charset="0"/>
              <a:cs typeface="Times New Roman" panose="02020603050405020304" pitchFamily="18" charset="0"/>
            </a:endParaRPr>
          </a:p>
          <a:p>
            <a:pPr algn="r" rtl="1">
              <a:buFont typeface="Wingdings" panose="05000000000000000000" pitchFamily="2" charset="2"/>
              <a:buChar char="v"/>
            </a:pPr>
            <a:r>
              <a:rPr lang="ar-DZ" sz="2800" dirty="0">
                <a:latin typeface="Times New Roman" panose="02020603050405020304" pitchFamily="18" charset="0"/>
                <a:cs typeface="Times New Roman" panose="02020603050405020304" pitchFamily="18" charset="0"/>
              </a:rPr>
              <a:t>"كما أشرنا سابقا، تلعب الشركات الصغيرة والمتوسطة دورا رائدا في خلق القيمة المضافة التي تقيس الناتج الذي تم إنشاؤه وبيعه من طرف شركة"، </a:t>
            </a:r>
            <a:r>
              <a:rPr lang="ar-DZ" sz="2800" b="1" dirty="0">
                <a:solidFill>
                  <a:srgbClr val="FF0000"/>
                </a:solidFill>
                <a:latin typeface="Times New Roman" panose="02020603050405020304" pitchFamily="18" charset="0"/>
                <a:cs typeface="Times New Roman" panose="02020603050405020304" pitchFamily="18" charset="0"/>
              </a:rPr>
              <a:t>المؤلف / أنا</a:t>
            </a:r>
            <a:r>
              <a:rPr lang="ar-DZ" sz="2800" dirty="0">
                <a:latin typeface="Times New Roman" panose="02020603050405020304" pitchFamily="18" charset="0"/>
                <a:cs typeface="Times New Roman" panose="02020603050405020304" pitchFamily="18" charset="0"/>
              </a:rPr>
              <a:t> </a:t>
            </a:r>
            <a:endParaRPr lang="fr-FR" sz="2800" dirty="0">
              <a:solidFill>
                <a:srgbClr val="FF0000"/>
              </a:solidFill>
              <a:latin typeface="Times New Roman" panose="02020603050405020304" pitchFamily="18" charset="0"/>
              <a:cs typeface="Times New Roman" panose="02020603050405020304" pitchFamily="18" charset="0"/>
            </a:endParaRPr>
          </a:p>
          <a:p>
            <a:pPr algn="r" rtl="1">
              <a:buNone/>
            </a:pPr>
            <a:r>
              <a:rPr lang="ar-DZ" sz="2800" dirty="0">
                <a:latin typeface="Times New Roman" panose="02020603050405020304" pitchFamily="18" charset="0"/>
                <a:cs typeface="Times New Roman" panose="02020603050405020304" pitchFamily="18" charset="0"/>
              </a:rPr>
              <a:t>في </a:t>
            </a:r>
            <a:r>
              <a:rPr lang="ar-DZ" sz="2800" u="sng" dirty="0">
                <a:latin typeface="Times New Roman" panose="02020603050405020304" pitchFamily="18" charset="0"/>
                <a:cs typeface="Times New Roman" panose="02020603050405020304" pitchFamily="18" charset="0"/>
              </a:rPr>
              <a:t>دراسة مقارنة بين المياه المعدنية ومياه الينابيع المنتجة في الجزائر:</a:t>
            </a:r>
            <a:endParaRPr lang="fr-FR" sz="2800" u="sng" dirty="0">
              <a:latin typeface="Times New Roman" panose="02020603050405020304" pitchFamily="18" charset="0"/>
              <a:cs typeface="Times New Roman" panose="02020603050405020304" pitchFamily="18" charset="0"/>
            </a:endParaRPr>
          </a:p>
          <a:p>
            <a:pPr algn="r" rtl="1">
              <a:buFont typeface="Wingdings" panose="05000000000000000000" pitchFamily="2" charset="2"/>
              <a:buChar char="v"/>
            </a:pPr>
            <a:r>
              <a:rPr lang="ar-DZ" sz="2800" dirty="0">
                <a:latin typeface="Times New Roman" panose="02020603050405020304" pitchFamily="18" charset="0"/>
                <a:cs typeface="Times New Roman" panose="02020603050405020304" pitchFamily="18" charset="0"/>
              </a:rPr>
              <a:t>"نحن نقترح في هذا العمل إجراء تقييم مقارن للمياه المعدنية ومياه الينابيع المنتجة في الجزائر." </a:t>
            </a:r>
            <a:r>
              <a:rPr lang="ar-DZ" sz="2800" b="1" dirty="0">
                <a:solidFill>
                  <a:srgbClr val="FF0000"/>
                </a:solidFill>
                <a:latin typeface="Times New Roman" panose="02020603050405020304" pitchFamily="18" charset="0"/>
                <a:cs typeface="Times New Roman" panose="02020603050405020304" pitchFamily="18" charset="0"/>
              </a:rPr>
              <a:t>المؤلف / أنا</a:t>
            </a:r>
            <a:r>
              <a:rPr lang="ar-DZ" sz="2800" dirty="0">
                <a:latin typeface="Times New Roman" panose="02020603050405020304" pitchFamily="18" charset="0"/>
                <a:cs typeface="Times New Roman" panose="02020603050405020304" pitchFamily="18" charset="0"/>
              </a:rPr>
              <a:t> </a:t>
            </a:r>
            <a:endParaRPr lang="fr-FR" sz="2800" dirty="0">
              <a:solidFill>
                <a:srgbClr val="FF0000"/>
              </a:solidFill>
              <a:latin typeface="Times New Roman" panose="02020603050405020304" pitchFamily="18" charset="0"/>
              <a:cs typeface="Times New Roman" panose="02020603050405020304" pitchFamily="18" charset="0"/>
            </a:endParaRPr>
          </a:p>
          <a:p>
            <a:pPr algn="r" rtl="1">
              <a:buNone/>
            </a:pPr>
            <a:r>
              <a:rPr lang="ar-DZ" sz="2800" dirty="0">
                <a:solidFill>
                  <a:srgbClr val="FF0000"/>
                </a:solidFill>
                <a:latin typeface="Times New Roman" panose="02020603050405020304" pitchFamily="18" charset="0"/>
                <a:cs typeface="Times New Roman" panose="02020603050405020304" pitchFamily="18" charset="0"/>
              </a:rPr>
              <a:t>"نود أن نتقدّم بالشكر"</a:t>
            </a:r>
            <a:endParaRPr lang="fr-FR" sz="2800" dirty="0">
              <a:solidFill>
                <a:srgbClr val="FF0000"/>
              </a:solidFill>
              <a:latin typeface="Times New Roman" panose="02020603050405020304" pitchFamily="18" charset="0"/>
              <a:cs typeface="Times New Roman" panose="02020603050405020304" pitchFamily="18" charset="0"/>
            </a:endParaRPr>
          </a:p>
          <a:p>
            <a:pPr>
              <a:buFont typeface="Wingdings" pitchFamily="2" charset="2"/>
              <a:buChar char="Ø"/>
            </a:pPr>
            <a:endParaRPr lang="fr-FR" sz="2000" b="1" dirty="0">
              <a:solidFill>
                <a:srgbClr val="FF0000"/>
              </a:solidFill>
            </a:endParaRPr>
          </a:p>
          <a:p>
            <a:pPr>
              <a:buNone/>
            </a:pPr>
            <a:r>
              <a:rPr lang="fr-FR" sz="2000" b="1" dirty="0">
                <a:solidFill>
                  <a:srgbClr val="FF0000"/>
                </a:solidFill>
              </a:rPr>
              <a:t> </a:t>
            </a:r>
            <a:endParaRPr lang="fr-FR" sz="2000" dirty="0"/>
          </a:p>
          <a:p>
            <a:endParaRPr lang="fr-FR" sz="2000" b="1" dirty="0"/>
          </a:p>
          <a:p>
            <a:endParaRPr lang="fr-FR" sz="2000" dirty="0"/>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dirty="0"/>
              <a:t>الضمير </a:t>
            </a:r>
            <a:r>
              <a:rPr lang="fr-FR" dirty="0"/>
              <a:t>on</a:t>
            </a:r>
            <a:r>
              <a:rPr lang="ar-DZ" dirty="0"/>
              <a:t>: ماهي قيمته؟</a:t>
            </a:r>
            <a:endParaRPr lang="fr-FR" dirty="0"/>
          </a:p>
        </p:txBody>
      </p:sp>
      <p:sp>
        <p:nvSpPr>
          <p:cNvPr id="3" name="Espace réservé du contenu 2"/>
          <p:cNvSpPr>
            <a:spLocks noGrp="1"/>
          </p:cNvSpPr>
          <p:nvPr>
            <p:ph idx="1"/>
          </p:nvPr>
        </p:nvSpPr>
        <p:spPr/>
        <p:txBody>
          <a:bodyPr>
            <a:normAutofit fontScale="40000" lnSpcReduction="20000"/>
          </a:bodyPr>
          <a:lstStyle/>
          <a:p>
            <a:pPr algn="r" rtl="1"/>
            <a:r>
              <a:rPr lang="ar-DZ" sz="5000" dirty="0">
                <a:latin typeface="Times New Roman" pitchFamily="18" charset="0"/>
                <a:cs typeface="Times New Roman" pitchFamily="18" charset="0"/>
              </a:rPr>
              <a:t>حسب </a:t>
            </a:r>
            <a:r>
              <a:rPr lang="fr-FR" sz="5000" dirty="0">
                <a:latin typeface="Times New Roman" pitchFamily="18" charset="0"/>
                <a:cs typeface="Times New Roman" pitchFamily="18" charset="0"/>
              </a:rPr>
              <a:t> ;</a:t>
            </a:r>
            <a:r>
              <a:rPr lang="fr-FR" sz="5400" dirty="0" err="1">
                <a:latin typeface="Times New Roman" pitchFamily="18" charset="0"/>
                <a:cs typeface="Times New Roman" pitchFamily="18" charset="0"/>
              </a:rPr>
              <a:t>Flottum</a:t>
            </a:r>
            <a:r>
              <a:rPr lang="fr-FR" sz="5400" dirty="0">
                <a:latin typeface="Times New Roman" pitchFamily="18" charset="0"/>
                <a:cs typeface="Times New Roman" pitchFamily="18" charset="0"/>
              </a:rPr>
              <a:t> (2006:17), </a:t>
            </a:r>
            <a:r>
              <a:rPr lang="ar-DZ" sz="5000" dirty="0">
                <a:latin typeface="Times New Roman" pitchFamily="18" charset="0"/>
                <a:cs typeface="Times New Roman" pitchFamily="18" charset="0"/>
              </a:rPr>
              <a:t>للضمير </a:t>
            </a:r>
            <a:r>
              <a:rPr lang="en-US" sz="5000" dirty="0">
                <a:latin typeface="Times New Roman" pitchFamily="18" charset="0"/>
                <a:cs typeface="Times New Roman" pitchFamily="18" charset="0"/>
              </a:rPr>
              <a:t>ON</a:t>
            </a:r>
            <a:r>
              <a:rPr lang="ar-DZ" sz="5000" dirty="0">
                <a:latin typeface="Times New Roman" pitchFamily="18" charset="0"/>
                <a:cs typeface="Times New Roman" pitchFamily="18" charset="0"/>
              </a:rPr>
              <a:t> عدّة قيم:</a:t>
            </a:r>
          </a:p>
          <a:p>
            <a:pPr algn="r" rtl="1">
              <a:buFont typeface="Wingdings" panose="05000000000000000000" pitchFamily="2" charset="2"/>
              <a:buChar char="v"/>
            </a:pPr>
            <a:r>
              <a:rPr lang="ar-DZ" sz="5000" dirty="0">
                <a:latin typeface="Times New Roman" pitchFamily="18" charset="0"/>
                <a:cs typeface="Times New Roman" pitchFamily="18" charset="0"/>
              </a:rPr>
              <a:t>يشير </a:t>
            </a:r>
            <a:r>
              <a:rPr lang="en-US" sz="5000" dirty="0">
                <a:latin typeface="Times New Roman" pitchFamily="18" charset="0"/>
                <a:cs typeface="Times New Roman" pitchFamily="18" charset="0"/>
              </a:rPr>
              <a:t>ON</a:t>
            </a:r>
            <a:r>
              <a:rPr lang="ar-DZ" sz="5000" dirty="0">
                <a:latin typeface="Times New Roman" pitchFamily="18" charset="0"/>
                <a:cs typeface="Times New Roman" pitchFamily="18" charset="0"/>
              </a:rPr>
              <a:t> إلى الموضوع/الكاتب وهو يتوافق مع </a:t>
            </a:r>
            <a:r>
              <a:rPr lang="ar-DZ" sz="5000" b="1" dirty="0">
                <a:solidFill>
                  <a:srgbClr val="FF0000"/>
                </a:solidFill>
                <a:latin typeface="Times New Roman" pitchFamily="18" charset="0"/>
                <a:cs typeface="Times New Roman" pitchFamily="18" charset="0"/>
              </a:rPr>
              <a:t>أنا/نحن</a:t>
            </a:r>
          </a:p>
          <a:p>
            <a:pPr marL="0" indent="0" algn="r" rtl="1">
              <a:buNone/>
            </a:pPr>
            <a:r>
              <a:rPr lang="ar-DZ" sz="5000" dirty="0">
                <a:latin typeface="Times New Roman" pitchFamily="18" charset="0"/>
                <a:cs typeface="Times New Roman" pitchFamily="18" charset="0"/>
              </a:rPr>
              <a:t>مثال: "لاحظنا أنّ علاقة الممرضة/المريض كانت غير مستقرة."</a:t>
            </a:r>
          </a:p>
          <a:p>
            <a:pPr algn="r" rtl="1">
              <a:buFont typeface="Wingdings" panose="05000000000000000000" pitchFamily="2" charset="2"/>
              <a:buChar char="v"/>
            </a:pPr>
            <a:r>
              <a:rPr lang="ar-DZ" sz="5000" dirty="0">
                <a:latin typeface="Times New Roman" pitchFamily="18" charset="0"/>
                <a:cs typeface="Times New Roman" pitchFamily="18" charset="0"/>
              </a:rPr>
              <a:t>يشير </a:t>
            </a:r>
            <a:r>
              <a:rPr lang="en-US" sz="5000" dirty="0">
                <a:latin typeface="Times New Roman" pitchFamily="18" charset="0"/>
                <a:cs typeface="Times New Roman" pitchFamily="18" charset="0"/>
              </a:rPr>
              <a:t>ON</a:t>
            </a:r>
            <a:r>
              <a:rPr lang="ar-DZ" sz="5000" dirty="0">
                <a:latin typeface="Times New Roman" pitchFamily="18" charset="0"/>
                <a:cs typeface="Times New Roman" pitchFamily="18" charset="0"/>
              </a:rPr>
              <a:t> إلى الموضوع/الكاتب والقراء وهو يتوافق مع </a:t>
            </a:r>
            <a:r>
              <a:rPr lang="ar-DZ" sz="5000" b="1" dirty="0">
                <a:solidFill>
                  <a:srgbClr val="FF0000"/>
                </a:solidFill>
                <a:latin typeface="Times New Roman" pitchFamily="18" charset="0"/>
                <a:cs typeface="Times New Roman" pitchFamily="18" charset="0"/>
              </a:rPr>
              <a:t>أنا ومجتمع الخطاب المحدود.</a:t>
            </a:r>
          </a:p>
          <a:p>
            <a:pPr marL="0" indent="0" algn="r" rtl="1">
              <a:buNone/>
            </a:pPr>
            <a:r>
              <a:rPr lang="ar-DZ" sz="5000" dirty="0">
                <a:latin typeface="Times New Roman" pitchFamily="18" charset="0"/>
                <a:cs typeface="Times New Roman" pitchFamily="18" charset="0"/>
              </a:rPr>
              <a:t>مثال: "هناك أدلّة متزايدة على أنّ الصور والقيم والأساطير تساهم في تعزيز الصراع ثنائي اللسان."</a:t>
            </a:r>
          </a:p>
          <a:p>
            <a:pPr marL="0" indent="0" algn="r" rtl="1">
              <a:buNone/>
            </a:pPr>
            <a:r>
              <a:rPr lang="ar-DZ" sz="5000" dirty="0">
                <a:latin typeface="Times New Roman" pitchFamily="18" charset="0"/>
                <a:cs typeface="Times New Roman" pitchFamily="18" charset="0"/>
              </a:rPr>
              <a:t>        "يمكن تلخيص خصائص الشركات الصغيرة والمتوسطة في البلدان النامية والتي</a:t>
            </a:r>
          </a:p>
          <a:p>
            <a:pPr marL="0" indent="0" algn="r" rtl="1">
              <a:buNone/>
            </a:pPr>
            <a:r>
              <a:rPr lang="ar-DZ" sz="5000" dirty="0">
                <a:latin typeface="Times New Roman" pitchFamily="18" charset="0"/>
                <a:cs typeface="Times New Roman" pitchFamily="18" charset="0"/>
              </a:rPr>
              <a:t>         تمر بمرحلة </a:t>
            </a:r>
            <a:r>
              <a:rPr lang="ar-DZ" sz="5000" dirty="0" err="1">
                <a:latin typeface="Times New Roman" pitchFamily="18" charset="0"/>
                <a:cs typeface="Times New Roman" pitchFamily="18" charset="0"/>
              </a:rPr>
              <a:t>إنتقالية</a:t>
            </a:r>
            <a:r>
              <a:rPr lang="ar-DZ" sz="5000" dirty="0">
                <a:latin typeface="Times New Roman" pitchFamily="18" charset="0"/>
                <a:cs typeface="Times New Roman" pitchFamily="18" charset="0"/>
              </a:rPr>
              <a:t> في النقاط التالية..."</a:t>
            </a:r>
          </a:p>
          <a:p>
            <a:pPr marL="0" indent="0" algn="r" rtl="1">
              <a:buNone/>
            </a:pPr>
            <a:r>
              <a:rPr lang="ar-DZ" sz="5000" dirty="0">
                <a:latin typeface="Times New Roman" pitchFamily="18" charset="0"/>
                <a:cs typeface="Times New Roman" pitchFamily="18" charset="0"/>
              </a:rPr>
              <a:t>        "يمكن العثور على الحديد في حالته الطبيعية في العديد من حالات الأكسدة، أهمّها..."</a:t>
            </a:r>
          </a:p>
          <a:p>
            <a:pPr algn="r" rtl="1">
              <a:buFont typeface="Wingdings" panose="05000000000000000000" pitchFamily="2" charset="2"/>
              <a:buChar char="v"/>
            </a:pPr>
            <a:r>
              <a:rPr lang="ar-DZ" sz="5000" dirty="0">
                <a:latin typeface="Times New Roman" pitchFamily="18" charset="0"/>
                <a:cs typeface="Times New Roman" pitchFamily="18" charset="0"/>
              </a:rPr>
              <a:t> يشير </a:t>
            </a:r>
            <a:r>
              <a:rPr lang="en-US" sz="5000" dirty="0">
                <a:latin typeface="Times New Roman" pitchFamily="18" charset="0"/>
                <a:cs typeface="Times New Roman" pitchFamily="18" charset="0"/>
              </a:rPr>
              <a:t>ON</a:t>
            </a:r>
            <a:r>
              <a:rPr lang="ar-DZ" sz="5000" dirty="0">
                <a:latin typeface="Times New Roman" pitchFamily="18" charset="0"/>
                <a:cs typeface="Times New Roman" pitchFamily="18" charset="0"/>
              </a:rPr>
              <a:t> إلى الموضوع/الكاتب </a:t>
            </a:r>
            <a:r>
              <a:rPr lang="ar-DZ" sz="5000" b="1" dirty="0">
                <a:solidFill>
                  <a:srgbClr val="FF0000"/>
                </a:solidFill>
                <a:latin typeface="Times New Roman" pitchFamily="18" charset="0"/>
                <a:cs typeface="Times New Roman" pitchFamily="18" charset="0"/>
              </a:rPr>
              <a:t>ومجتمع الخطاب الأوسع.</a:t>
            </a:r>
          </a:p>
          <a:p>
            <a:pPr marL="0" indent="0" algn="r" rtl="1">
              <a:buNone/>
            </a:pPr>
            <a:r>
              <a:rPr lang="ar-DZ" sz="5000" dirty="0">
                <a:latin typeface="Times New Roman" pitchFamily="18" charset="0"/>
                <a:cs typeface="Times New Roman" pitchFamily="18" charset="0"/>
              </a:rPr>
              <a:t>مثال: "يمكننا القول بشكل صحيح </a:t>
            </a:r>
            <a:r>
              <a:rPr lang="ar-DZ" sz="5000" dirty="0" err="1">
                <a:latin typeface="Times New Roman" pitchFamily="18" charset="0"/>
                <a:cs typeface="Times New Roman" pitchFamily="18" charset="0"/>
              </a:rPr>
              <a:t>وإستنادا</a:t>
            </a:r>
            <a:r>
              <a:rPr lang="ar-DZ" sz="5000" dirty="0">
                <a:latin typeface="Times New Roman" pitchFamily="18" charset="0"/>
                <a:cs typeface="Times New Roman" pitchFamily="18" charset="0"/>
              </a:rPr>
              <a:t> إلى العديد من الدراسات التي تتناول الشركات الصغيرة والمتوسطة بأنها كانت موجودة في الجزائر."</a:t>
            </a:r>
          </a:p>
          <a:p>
            <a:pPr marL="0" indent="0" algn="r" rtl="1">
              <a:buNone/>
            </a:pPr>
            <a:r>
              <a:rPr lang="ar-DZ" sz="5000" dirty="0">
                <a:latin typeface="Times New Roman" pitchFamily="18" charset="0"/>
                <a:cs typeface="Times New Roman" pitchFamily="18" charset="0"/>
              </a:rPr>
              <a:t>مثال: "هناك عدّة لغات في السودان، حيث نجد </a:t>
            </a:r>
            <a:r>
              <a:rPr lang="ar-DZ" sz="5000" dirty="0" err="1">
                <a:latin typeface="Times New Roman" pitchFamily="18" charset="0"/>
                <a:cs typeface="Times New Roman" pitchFamily="18" charset="0"/>
              </a:rPr>
              <a:t>البجا</a:t>
            </a:r>
            <a:r>
              <a:rPr lang="ar-DZ" sz="5000" dirty="0">
                <a:latin typeface="Times New Roman" pitchFamily="18" charset="0"/>
                <a:cs typeface="Times New Roman" pitchFamily="18" charset="0"/>
              </a:rPr>
              <a:t>، القور، </a:t>
            </a:r>
            <a:r>
              <a:rPr lang="ar-DZ" sz="5000" dirty="0" err="1">
                <a:latin typeface="Times New Roman" pitchFamily="18" charset="0"/>
                <a:cs typeface="Times New Roman" pitchFamily="18" charset="0"/>
              </a:rPr>
              <a:t>الكنوري</a:t>
            </a:r>
            <a:r>
              <a:rPr lang="ar-DZ" sz="5000" dirty="0">
                <a:latin typeface="Times New Roman" pitchFamily="18" charset="0"/>
                <a:cs typeface="Times New Roman" pitchFamily="18" charset="0"/>
              </a:rPr>
              <a:t>، النوبي..."</a:t>
            </a:r>
            <a:endParaRPr lang="fr-FR" sz="5000" dirty="0">
              <a:latin typeface="Times New Roman" pitchFamily="18" charset="0"/>
              <a:cs typeface="Times New Roman" pitchFamily="18" charset="0"/>
            </a:endParaRPr>
          </a:p>
          <a:p>
            <a:pPr>
              <a:buFont typeface="Wingdings" pitchFamily="2" charset="2"/>
              <a:buChar char="ü"/>
            </a:pPr>
            <a:endParaRPr lang="fr-FR" dirty="0"/>
          </a:p>
          <a:p>
            <a:pPr>
              <a:buNone/>
            </a:pP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dirty="0"/>
              <a:t>المعجم اللفظي</a:t>
            </a:r>
            <a:endParaRPr lang="fr-FR" dirty="0"/>
          </a:p>
        </p:txBody>
      </p:sp>
      <p:sp>
        <p:nvSpPr>
          <p:cNvPr id="3" name="Espace réservé du contenu 2"/>
          <p:cNvSpPr>
            <a:spLocks noGrp="1"/>
          </p:cNvSpPr>
          <p:nvPr>
            <p:ph idx="1"/>
          </p:nvPr>
        </p:nvSpPr>
        <p:spPr/>
        <p:txBody>
          <a:bodyPr>
            <a:normAutofit fontScale="92500"/>
          </a:bodyPr>
          <a:lstStyle/>
          <a:p>
            <a:pPr algn="r" rtl="1"/>
            <a:r>
              <a:rPr lang="ar-DZ" dirty="0">
                <a:latin typeface="Times New Roman" panose="02020603050405020304" pitchFamily="18" charset="0"/>
                <a:cs typeface="Times New Roman" panose="02020603050405020304" pitchFamily="18" charset="0"/>
              </a:rPr>
              <a:t>يختار الباحث/الكاتب الأفعال التي تسمح له بنقل فكرة وتعبير:</a:t>
            </a:r>
          </a:p>
          <a:p>
            <a:pPr algn="r" rtl="1"/>
            <a:r>
              <a:rPr lang="ar-DZ" dirty="0">
                <a:latin typeface="Times New Roman" panose="02020603050405020304" pitchFamily="18" charset="0"/>
                <a:cs typeface="Times New Roman" panose="02020603050405020304" pitchFamily="18" charset="0"/>
              </a:rPr>
              <a:t>رأي أو وجهة نظر، نيّة (تفكير، </a:t>
            </a:r>
            <a:r>
              <a:rPr lang="ar-DZ" dirty="0" err="1">
                <a:latin typeface="Times New Roman" panose="02020603050405020304" pitchFamily="18" charset="0"/>
                <a:cs typeface="Times New Roman" panose="02020603050405020304" pitchFamily="18" charset="0"/>
              </a:rPr>
              <a:t>إعتقاد</a:t>
            </a:r>
            <a:r>
              <a:rPr lang="ar-DZ" dirty="0">
                <a:latin typeface="Times New Roman" panose="02020603050405020304" pitchFamily="18" charset="0"/>
                <a:cs typeface="Times New Roman" panose="02020603050405020304" pitchFamily="18" charset="0"/>
              </a:rPr>
              <a:t>، النظر في ذلك، الحكم على...)</a:t>
            </a:r>
          </a:p>
          <a:p>
            <a:pPr algn="r" rtl="1"/>
            <a:r>
              <a:rPr lang="ar-DZ" dirty="0" err="1">
                <a:latin typeface="Times New Roman" panose="02020603050405020304" pitchFamily="18" charset="0"/>
                <a:cs typeface="Times New Roman" panose="02020603050405020304" pitchFamily="18" charset="0"/>
              </a:rPr>
              <a:t>الإبتعاد</a:t>
            </a:r>
            <a:r>
              <a:rPr lang="ar-DZ" dirty="0">
                <a:latin typeface="Times New Roman" panose="02020603050405020304" pitchFamily="18" charset="0"/>
                <a:cs typeface="Times New Roman" panose="02020603050405020304" pitchFamily="18" charset="0"/>
              </a:rPr>
              <a:t> عن أو </a:t>
            </a:r>
            <a:r>
              <a:rPr lang="ar-DZ" dirty="0" err="1">
                <a:latin typeface="Times New Roman" panose="02020603050405020304" pitchFamily="18" charset="0"/>
                <a:cs typeface="Times New Roman" panose="02020603050405020304" pitchFamily="18" charset="0"/>
              </a:rPr>
              <a:t>الإلتزام</a:t>
            </a:r>
            <a:r>
              <a:rPr lang="ar-DZ" dirty="0">
                <a:latin typeface="Times New Roman" panose="02020603050405020304" pitchFamily="18" charset="0"/>
                <a:cs typeface="Times New Roman" panose="02020603050405020304" pitchFamily="18" charset="0"/>
              </a:rPr>
              <a:t> بكتابات الشركاء العلميين (التمسّك، التمييز، </a:t>
            </a:r>
            <a:r>
              <a:rPr lang="ar-DZ" dirty="0" err="1">
                <a:latin typeface="Times New Roman" panose="02020603050405020304" pitchFamily="18" charset="0"/>
                <a:cs typeface="Times New Roman" panose="02020603050405020304" pitchFamily="18" charset="0"/>
              </a:rPr>
              <a:t>الإنضمام</a:t>
            </a:r>
            <a:r>
              <a:rPr lang="ar-DZ" dirty="0">
                <a:latin typeface="Times New Roman" panose="02020603050405020304" pitchFamily="18" charset="0"/>
                <a:cs typeface="Times New Roman" panose="02020603050405020304" pitchFamily="18" charset="0"/>
              </a:rPr>
              <a:t>، </a:t>
            </a:r>
            <a:r>
              <a:rPr lang="ar-DZ" dirty="0" err="1">
                <a:latin typeface="Times New Roman" panose="02020603050405020304" pitchFamily="18" charset="0"/>
                <a:cs typeface="Times New Roman" panose="02020603050405020304" pitchFamily="18" charset="0"/>
              </a:rPr>
              <a:t>الإبتعاد</a:t>
            </a:r>
            <a:r>
              <a:rPr lang="ar-DZ" dirty="0">
                <a:latin typeface="Times New Roman" panose="02020603050405020304" pitchFamily="18" charset="0"/>
                <a:cs typeface="Times New Roman" panose="02020603050405020304" pitchFamily="18" charset="0"/>
              </a:rPr>
              <a:t> عن، </a:t>
            </a:r>
            <a:r>
              <a:rPr lang="ar-DZ" dirty="0" err="1">
                <a:latin typeface="Times New Roman" panose="02020603050405020304" pitchFamily="18" charset="0"/>
                <a:cs typeface="Times New Roman" panose="02020603050405020304" pitchFamily="18" charset="0"/>
              </a:rPr>
              <a:t>الإنتباه</a:t>
            </a:r>
            <a:r>
              <a:rPr lang="ar-DZ" dirty="0">
                <a:latin typeface="Times New Roman" panose="02020603050405020304" pitchFamily="18" charset="0"/>
                <a:cs typeface="Times New Roman" panose="02020603050405020304" pitchFamily="18" charset="0"/>
              </a:rPr>
              <a:t>...)</a:t>
            </a:r>
          </a:p>
          <a:p>
            <a:pPr algn="r" rtl="1"/>
            <a:r>
              <a:rPr lang="ar-DZ" dirty="0">
                <a:latin typeface="Times New Roman" panose="02020603050405020304" pitchFamily="18" charset="0"/>
                <a:cs typeface="Times New Roman" panose="02020603050405020304" pitchFamily="18" charset="0"/>
              </a:rPr>
              <a:t>التساؤلات (التساؤل)</a:t>
            </a:r>
          </a:p>
          <a:p>
            <a:pPr algn="r" rtl="1"/>
            <a:r>
              <a:rPr lang="ar-DZ" dirty="0">
                <a:latin typeface="Times New Roman" panose="02020603050405020304" pitchFamily="18" charset="0"/>
                <a:cs typeface="Times New Roman" panose="02020603050405020304" pitchFamily="18" charset="0"/>
              </a:rPr>
              <a:t>التحديد (</a:t>
            </a:r>
            <a:r>
              <a:rPr lang="ar-DZ" dirty="0" err="1">
                <a:latin typeface="Times New Roman" panose="02020603050405020304" pitchFamily="18" charset="0"/>
                <a:cs typeface="Times New Roman" panose="02020603050405020304" pitchFamily="18" charset="0"/>
              </a:rPr>
              <a:t>إختيار</a:t>
            </a:r>
            <a:r>
              <a:rPr lang="ar-DZ" dirty="0">
                <a:latin typeface="Times New Roman" panose="02020603050405020304" pitchFamily="18" charset="0"/>
                <a:cs typeface="Times New Roman" panose="02020603050405020304" pitchFamily="18" charset="0"/>
              </a:rPr>
              <a:t>، </a:t>
            </a:r>
            <a:r>
              <a:rPr lang="ar-DZ" dirty="0" err="1">
                <a:latin typeface="Times New Roman" panose="02020603050405020304" pitchFamily="18" charset="0"/>
                <a:cs typeface="Times New Roman" panose="02020603050405020304" pitchFamily="18" charset="0"/>
              </a:rPr>
              <a:t>إحتفاظ</a:t>
            </a:r>
            <a:r>
              <a:rPr lang="ar-DZ" dirty="0">
                <a:latin typeface="Times New Roman" panose="02020603050405020304" pitchFamily="18" charset="0"/>
                <a:cs typeface="Times New Roman" panose="02020603050405020304" pitchFamily="18" charset="0"/>
              </a:rPr>
              <a:t>)</a:t>
            </a:r>
          </a:p>
          <a:p>
            <a:pPr algn="r" rtl="1"/>
            <a:r>
              <a:rPr lang="ar-DZ" dirty="0">
                <a:latin typeface="Times New Roman" panose="02020603050405020304" pitchFamily="18" charset="0"/>
                <a:cs typeface="Times New Roman" panose="02020603050405020304" pitchFamily="18" charset="0"/>
              </a:rPr>
              <a:t>النيّة (الإرادة، التمنّي، الشروع)</a:t>
            </a:r>
          </a:p>
          <a:p>
            <a:pPr algn="r" rtl="1"/>
            <a:r>
              <a:rPr lang="ar-DZ" dirty="0">
                <a:latin typeface="Times New Roman" panose="02020603050405020304" pitchFamily="18" charset="0"/>
                <a:cs typeface="Times New Roman" panose="02020603050405020304" pitchFamily="18" charset="0"/>
              </a:rPr>
              <a:t>صياغة الفرضيات (العمل، الصياغة، </a:t>
            </a:r>
            <a:r>
              <a:rPr lang="ar-DZ" dirty="0" err="1">
                <a:latin typeface="Times New Roman" panose="02020603050405020304" pitchFamily="18" charset="0"/>
                <a:cs typeface="Times New Roman" panose="02020603050405020304" pitchFamily="18" charset="0"/>
              </a:rPr>
              <a:t>الإفتراض</a:t>
            </a:r>
            <a:r>
              <a:rPr lang="ar-DZ" dirty="0">
                <a:latin typeface="Times New Roman" panose="02020603050405020304" pitchFamily="18" charset="0"/>
                <a:cs typeface="Times New Roman" panose="02020603050405020304" pitchFamily="18" charset="0"/>
              </a:rPr>
              <a:t>، قبول الفرضية، </a:t>
            </a:r>
            <a:r>
              <a:rPr lang="ar-DZ" dirty="0" err="1">
                <a:latin typeface="Times New Roman" panose="02020603050405020304" pitchFamily="18" charset="0"/>
                <a:cs typeface="Times New Roman" panose="02020603050405020304" pitchFamily="18" charset="0"/>
              </a:rPr>
              <a:t>الإعتقاد</a:t>
            </a:r>
            <a:r>
              <a:rPr lang="ar-DZ" dirty="0">
                <a:latin typeface="Times New Roman" panose="02020603050405020304" pitchFamily="18" charset="0"/>
                <a:cs typeface="Times New Roman" panose="02020603050405020304" pitchFamily="18" charset="0"/>
              </a:rPr>
              <a:t> وفقا لـ...)</a:t>
            </a:r>
          </a:p>
          <a:p>
            <a:pPr algn="r" rtl="1"/>
            <a:r>
              <a:rPr lang="ar-DZ" dirty="0">
                <a:latin typeface="Times New Roman" panose="02020603050405020304" pitchFamily="18" charset="0"/>
                <a:cs typeface="Times New Roman" panose="02020603050405020304" pitchFamily="18" charset="0"/>
              </a:rPr>
              <a:t>المساهمات العلمية، عرض النتائج (</a:t>
            </a:r>
            <a:r>
              <a:rPr lang="ar-DZ" dirty="0" err="1">
                <a:latin typeface="Times New Roman" panose="02020603050405020304" pitchFamily="18" charset="0"/>
                <a:cs typeface="Times New Roman" panose="02020603050405020304" pitchFamily="18" charset="0"/>
              </a:rPr>
              <a:t>إقتراح</a:t>
            </a:r>
            <a:r>
              <a:rPr lang="ar-DZ" dirty="0">
                <a:latin typeface="Times New Roman" panose="02020603050405020304" pitchFamily="18" charset="0"/>
                <a:cs typeface="Times New Roman" panose="02020603050405020304" pitchFamily="18" charset="0"/>
              </a:rPr>
              <a:t>، عرض، إثبات، تحديد، إبراز...).</a:t>
            </a:r>
            <a:endParaRPr lang="fr-FR" dirty="0">
              <a:latin typeface="Times New Roman" panose="02020603050405020304" pitchFamily="18" charset="0"/>
              <a:cs typeface="Times New Roman" panose="02020603050405020304" pitchFamily="18" charset="0"/>
            </a:endParaRPr>
          </a:p>
          <a:p>
            <a:pPr>
              <a:buNone/>
            </a:pP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dirty="0"/>
              <a:t>أمثلة</a:t>
            </a:r>
            <a:endParaRPr lang="fr-FR" dirty="0"/>
          </a:p>
        </p:txBody>
      </p:sp>
      <p:sp>
        <p:nvSpPr>
          <p:cNvPr id="3" name="Espace réservé du contenu 2"/>
          <p:cNvSpPr>
            <a:spLocks noGrp="1"/>
          </p:cNvSpPr>
          <p:nvPr>
            <p:ph idx="1"/>
          </p:nvPr>
        </p:nvSpPr>
        <p:spPr/>
        <p:txBody>
          <a:bodyPr>
            <a:normAutofit lnSpcReduction="10000"/>
          </a:bodyPr>
          <a:lstStyle/>
          <a:p>
            <a:pPr algn="just" rtl="1"/>
            <a:r>
              <a:rPr lang="ar-DZ" sz="2000" dirty="0">
                <a:latin typeface="Times New Roman" panose="02020603050405020304" pitchFamily="18" charset="0"/>
                <a:cs typeface="Times New Roman" panose="02020603050405020304" pitchFamily="18" charset="0"/>
              </a:rPr>
              <a:t> "نعتقد أن أي مياه غير معالجة ضارّة."</a:t>
            </a:r>
          </a:p>
          <a:p>
            <a:pPr algn="just" rtl="1"/>
            <a:r>
              <a:rPr lang="ar-DZ" sz="2000" dirty="0">
                <a:latin typeface="Times New Roman" panose="02020603050405020304" pitchFamily="18" charset="0"/>
                <a:cs typeface="Times New Roman" panose="02020603050405020304" pitchFamily="18" charset="0"/>
              </a:rPr>
              <a:t> "نحن ندعم النتائج التي تفيد بأن الممارسات اللغوية تحددها الخلفية العائلية."</a:t>
            </a:r>
          </a:p>
          <a:p>
            <a:pPr algn="just" rtl="1"/>
            <a:r>
              <a:rPr lang="ar-DZ" sz="2000" dirty="0">
                <a:latin typeface="Times New Roman" panose="02020603050405020304" pitchFamily="18" charset="0"/>
                <a:cs typeface="Times New Roman" panose="02020603050405020304" pitchFamily="18" charset="0"/>
              </a:rPr>
              <a:t> "نشكّ في أنّ الجرعات العالية من فيتامين </a:t>
            </a:r>
            <a:r>
              <a:rPr lang="en-US" sz="2000" dirty="0">
                <a:latin typeface="Times New Roman" panose="02020603050405020304" pitchFamily="18" charset="0"/>
                <a:cs typeface="Times New Roman" panose="02020603050405020304" pitchFamily="18" charset="0"/>
              </a:rPr>
              <a:t>E</a:t>
            </a:r>
            <a:r>
              <a:rPr lang="ar-DZ" sz="2000" dirty="0">
                <a:latin typeface="Times New Roman" panose="02020603050405020304" pitchFamily="18" charset="0"/>
                <a:cs typeface="Times New Roman" panose="02020603050405020304" pitchFamily="18" charset="0"/>
              </a:rPr>
              <a:t> تعطى للفئران في الحصص </a:t>
            </a:r>
            <a:r>
              <a:rPr lang="en-US" sz="2000" dirty="0">
                <a:latin typeface="Times New Roman" panose="02020603050405020304" pitchFamily="18" charset="0"/>
                <a:cs typeface="Times New Roman" panose="02020603050405020304" pitchFamily="18" charset="0"/>
              </a:rPr>
              <a:t>RSE</a:t>
            </a:r>
            <a:r>
              <a:rPr lang="ar-DZ" sz="2000" dirty="0">
                <a:latin typeface="Times New Roman" panose="02020603050405020304" pitchFamily="18" charset="0"/>
                <a:cs typeface="Times New Roman" panose="02020603050405020304" pitchFamily="18" charset="0"/>
              </a:rPr>
              <a:t>."</a:t>
            </a:r>
          </a:p>
          <a:p>
            <a:pPr algn="just" rtl="1"/>
            <a:r>
              <a:rPr lang="ar-DZ" sz="2000" dirty="0">
                <a:latin typeface="Times New Roman" panose="02020603050405020304" pitchFamily="18" charset="0"/>
                <a:cs typeface="Times New Roman" panose="02020603050405020304" pitchFamily="18" charset="0"/>
              </a:rPr>
              <a:t> "نحن نفترض أنّ..."</a:t>
            </a:r>
          </a:p>
          <a:p>
            <a:pPr algn="just" rtl="1"/>
            <a:r>
              <a:rPr lang="ar-DZ" sz="2000" dirty="0">
                <a:latin typeface="Times New Roman" panose="02020603050405020304" pitchFamily="18" charset="0"/>
                <a:cs typeface="Times New Roman" panose="02020603050405020304" pitchFamily="18" charset="0"/>
              </a:rPr>
              <a:t> "ندحض النتائج التي توصّل إليها بعض الباحثين..."</a:t>
            </a:r>
          </a:p>
          <a:p>
            <a:pPr algn="just" rtl="1"/>
            <a:r>
              <a:rPr lang="ar-DZ" sz="2000" dirty="0">
                <a:latin typeface="Times New Roman" panose="02020603050405020304" pitchFamily="18" charset="0"/>
                <a:cs typeface="Times New Roman" panose="02020603050405020304" pitchFamily="18" charset="0"/>
              </a:rPr>
              <a:t>"نتّفق مع الباحثين الذي يزعمون أنّ..."</a:t>
            </a:r>
          </a:p>
          <a:p>
            <a:pPr algn="just" rtl="1"/>
            <a:r>
              <a:rPr lang="ar-DZ" sz="2000" dirty="0">
                <a:latin typeface="Times New Roman" panose="02020603050405020304" pitchFamily="18" charset="0"/>
                <a:cs typeface="Times New Roman" panose="02020603050405020304" pitchFamily="18" charset="0"/>
              </a:rPr>
              <a:t> "لدينا تحفّظات على نتائج هذه الدراسة نظرا لقصر مدة التجربة."</a:t>
            </a:r>
          </a:p>
          <a:p>
            <a:pPr algn="just" rtl="1"/>
            <a:r>
              <a:rPr lang="ar-DZ" sz="2000" dirty="0">
                <a:latin typeface="Times New Roman" panose="02020603050405020304" pitchFamily="18" charset="0"/>
                <a:cs typeface="Times New Roman" panose="02020603050405020304" pitchFamily="18" charset="0"/>
              </a:rPr>
              <a:t> "نحن نقدّم سبل العلاج."</a:t>
            </a:r>
          </a:p>
          <a:p>
            <a:pPr algn="just" rtl="1"/>
            <a:r>
              <a:rPr lang="ar-DZ" sz="2000" dirty="0">
                <a:latin typeface="Times New Roman" panose="02020603050405020304" pitchFamily="18" charset="0"/>
                <a:cs typeface="Times New Roman" panose="02020603050405020304" pitchFamily="18" charset="0"/>
              </a:rPr>
              <a:t> "نختار النهج النوعي."</a:t>
            </a:r>
          </a:p>
          <a:p>
            <a:pPr algn="just" rtl="1"/>
            <a:r>
              <a:rPr lang="ar-DZ" sz="2000" dirty="0">
                <a:latin typeface="Times New Roman" panose="02020603050405020304" pitchFamily="18" charset="0"/>
                <a:cs typeface="Times New Roman" panose="02020603050405020304" pitchFamily="18" charset="0"/>
              </a:rPr>
              <a:t> "نحن نشكّ في أهمية هذا النهج."</a:t>
            </a:r>
          </a:p>
          <a:p>
            <a:pPr algn="just" rtl="1"/>
            <a:r>
              <a:rPr lang="ar-DZ" sz="2000" dirty="0">
                <a:latin typeface="Times New Roman" panose="02020603050405020304" pitchFamily="18" charset="0"/>
                <a:cs typeface="Times New Roman" panose="02020603050405020304" pitchFamily="18" charset="0"/>
              </a:rPr>
              <a:t> "في دراستنا، نتحدّى فلاسفة اللغة مثل أوستين،..."</a:t>
            </a:r>
          </a:p>
          <a:p>
            <a:pPr algn="just" rtl="1"/>
            <a:r>
              <a:rPr lang="ar-DZ" sz="2000" dirty="0">
                <a:latin typeface="Times New Roman" panose="02020603050405020304" pitchFamily="18" charset="0"/>
                <a:cs typeface="Times New Roman" panose="02020603050405020304" pitchFamily="18" charset="0"/>
              </a:rPr>
              <a:t> "نفترض أنّه بالنسبة لحصص </a:t>
            </a:r>
            <a:r>
              <a:rPr lang="en-US" sz="2000" dirty="0">
                <a:latin typeface="Times New Roman" panose="02020603050405020304" pitchFamily="18" charset="0"/>
                <a:cs typeface="Times New Roman" panose="02020603050405020304" pitchFamily="18" charset="0"/>
              </a:rPr>
              <a:t>RSE 500</a:t>
            </a:r>
            <a:r>
              <a:rPr lang="ar-DZ" sz="2000" dirty="0">
                <a:latin typeface="Times New Roman" panose="02020603050405020304" pitchFamily="18" charset="0"/>
                <a:cs typeface="Times New Roman" panose="02020603050405020304" pitchFamily="18" charset="0"/>
              </a:rPr>
              <a:t> لم نحصل على تغييرات كبيرة في نشاط </a:t>
            </a:r>
            <a:r>
              <a:rPr lang="ar-DZ" sz="2000" dirty="0" err="1">
                <a:latin typeface="Times New Roman" panose="02020603050405020304" pitchFamily="18" charset="0"/>
                <a:cs typeface="Times New Roman" panose="02020603050405020304" pitchFamily="18" charset="0"/>
              </a:rPr>
              <a:t>الكتالاز</a:t>
            </a:r>
            <a:r>
              <a:rPr lang="ar-DZ" sz="2000" dirty="0">
                <a:latin typeface="Times New Roman" panose="02020603050405020304" pitchFamily="18" charset="0"/>
                <a:cs typeface="Times New Roman" panose="02020603050405020304" pitchFamily="18" charset="0"/>
              </a:rPr>
              <a:t>."</a:t>
            </a:r>
          </a:p>
          <a:p>
            <a:pPr algn="just" rtl="1"/>
            <a:r>
              <a:rPr lang="ar-DZ" sz="2000" dirty="0">
                <a:latin typeface="Times New Roman" panose="02020603050405020304" pitchFamily="18" charset="0"/>
                <a:cs typeface="Times New Roman" panose="02020603050405020304" pitchFamily="18" charset="0"/>
              </a:rPr>
              <a:t> "نفترض أنّ الضرر النسيجي الذي لاحظناه هو نتيجة الجرعات العالية من </a:t>
            </a:r>
            <a:r>
              <a:rPr lang="en-US" sz="2000" dirty="0">
                <a:latin typeface="Times New Roman" panose="02020603050405020304" pitchFamily="18" charset="0"/>
                <a:cs typeface="Times New Roman" panose="02020603050405020304" pitchFamily="18" charset="0"/>
              </a:rPr>
              <a:t>a-T</a:t>
            </a:r>
            <a:r>
              <a:rPr lang="ar-DZ" sz="2000" dirty="0">
                <a:latin typeface="Times New Roman" panose="02020603050405020304" pitchFamily="18" charset="0"/>
                <a:cs typeface="Times New Roman" panose="02020603050405020304" pitchFamily="18" charset="0"/>
              </a:rPr>
              <a:t>."</a:t>
            </a:r>
          </a:p>
          <a:p>
            <a:pPr algn="just" rtl="1"/>
            <a:endParaRPr lang="fr-FR" sz="5600" dirty="0"/>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dirty="0"/>
              <a:t>المتلازمات اللفظية/تعريف</a:t>
            </a:r>
            <a:endParaRPr lang="fr-FR" dirty="0"/>
          </a:p>
        </p:txBody>
      </p:sp>
      <p:sp>
        <p:nvSpPr>
          <p:cNvPr id="3" name="Espace réservé du contenu 2"/>
          <p:cNvSpPr>
            <a:spLocks noGrp="1"/>
          </p:cNvSpPr>
          <p:nvPr>
            <p:ph idx="1"/>
          </p:nvPr>
        </p:nvSpPr>
        <p:spPr/>
        <p:txBody>
          <a:bodyPr>
            <a:normAutofit lnSpcReduction="10000"/>
          </a:bodyPr>
          <a:lstStyle/>
          <a:p>
            <a:pPr algn="just" rtl="1"/>
            <a:r>
              <a:rPr lang="ar-DZ" dirty="0">
                <a:latin typeface="Times New Roman" panose="02020603050405020304" pitchFamily="18" charset="0"/>
                <a:cs typeface="Times New Roman" panose="02020603050405020304" pitchFamily="18" charset="0"/>
              </a:rPr>
              <a:t>تتميز الكتابة العلمية أيضا بتقنية المتلازمات اللفظية.</a:t>
            </a:r>
            <a:r>
              <a:rPr lang="fr-FR" dirty="0"/>
              <a:t> (Drouin, 2007 ; </a:t>
            </a:r>
            <a:r>
              <a:rPr lang="fr-FR" dirty="0" err="1"/>
              <a:t>Gledhill</a:t>
            </a:r>
            <a:r>
              <a:rPr lang="fr-FR" dirty="0"/>
              <a:t>, 2000 ; </a:t>
            </a:r>
            <a:r>
              <a:rPr lang="fr-FR" dirty="0" err="1"/>
              <a:t>Tutin</a:t>
            </a:r>
            <a:r>
              <a:rPr lang="fr-FR" dirty="0"/>
              <a:t> 2007 ; Williams, 1999). </a:t>
            </a:r>
            <a:endParaRPr lang="ar-DZ" dirty="0">
              <a:latin typeface="Times New Roman" panose="02020603050405020304" pitchFamily="18" charset="0"/>
              <a:cs typeface="Times New Roman" panose="02020603050405020304" pitchFamily="18" charset="0"/>
            </a:endParaRPr>
          </a:p>
          <a:p>
            <a:pPr algn="just" rtl="1"/>
            <a:r>
              <a:rPr lang="ar-DZ" dirty="0">
                <a:latin typeface="Times New Roman" panose="02020603050405020304" pitchFamily="18" charset="0"/>
                <a:cs typeface="Times New Roman" panose="02020603050405020304" pitchFamily="18" charset="0"/>
              </a:rPr>
              <a:t>المتلازمات اللفظية {...} هي مزيج من كلمات مستقلّة شبه ذاتية، بالتالي يتم اختيارها بشكل مستقل والتي نسميها الأساس {...}، وكلمات شبه مرتبطة يتم اختيارها وفقا للقاعدة التي نسميها التجميعية.</a:t>
            </a:r>
            <a:r>
              <a:rPr lang="fr-FR" i="1" dirty="0"/>
              <a:t> (</a:t>
            </a:r>
            <a:r>
              <a:rPr lang="fr-FR" dirty="0"/>
              <a:t>Hausmann, 2007:122-123)</a:t>
            </a:r>
            <a:endParaRPr lang="ar-DZ" dirty="0">
              <a:latin typeface="Times New Roman" panose="02020603050405020304" pitchFamily="18" charset="0"/>
              <a:cs typeface="Times New Roman" panose="02020603050405020304" pitchFamily="18" charset="0"/>
            </a:endParaRPr>
          </a:p>
          <a:p>
            <a:pPr algn="just" rtl="1"/>
            <a:r>
              <a:rPr lang="ar-DZ" dirty="0">
                <a:latin typeface="Times New Roman" panose="02020603050405020304" pitchFamily="18" charset="0"/>
                <a:cs typeface="Times New Roman" panose="02020603050405020304" pitchFamily="18" charset="0"/>
              </a:rPr>
              <a:t>هناك نوعان من المتلازمات اللفظية:</a:t>
            </a:r>
          </a:p>
          <a:p>
            <a:pPr algn="just" rtl="1">
              <a:buFont typeface="Wingdings" panose="05000000000000000000" pitchFamily="2" charset="2"/>
              <a:buChar char="v"/>
            </a:pPr>
            <a:r>
              <a:rPr lang="ar-DZ" dirty="0">
                <a:latin typeface="Times New Roman" panose="02020603050405020304" pitchFamily="18" charset="0"/>
                <a:cs typeface="Times New Roman" panose="02020603050405020304" pitchFamily="18" charset="0"/>
              </a:rPr>
              <a:t>"عامة": متكررة في المقالات العلمية وفي اللغة اليومية: التشكيك، الأخذ بعين </a:t>
            </a:r>
            <a:r>
              <a:rPr lang="ar-DZ" dirty="0" err="1">
                <a:latin typeface="Times New Roman" panose="02020603050405020304" pitchFamily="18" charset="0"/>
                <a:cs typeface="Times New Roman" panose="02020603050405020304" pitchFamily="18" charset="0"/>
              </a:rPr>
              <a:t>الإعتبار</a:t>
            </a:r>
            <a:r>
              <a:rPr lang="ar-DZ" dirty="0">
                <a:latin typeface="Times New Roman" panose="02020603050405020304" pitchFamily="18" charset="0"/>
                <a:cs typeface="Times New Roman" panose="02020603050405020304" pitchFamily="18" charset="0"/>
              </a:rPr>
              <a:t>، المراجعة...</a:t>
            </a:r>
            <a:endParaRPr lang="en-US" dirty="0">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v"/>
            </a:pPr>
            <a:r>
              <a:rPr lang="ar-DZ" dirty="0">
                <a:latin typeface="Times New Roman" panose="02020603050405020304" pitchFamily="18" charset="0"/>
                <a:cs typeface="Times New Roman" panose="02020603050405020304" pitchFamily="18" charset="0"/>
              </a:rPr>
              <a:t>خاصة بالكتابات العلمية: صياغة فرضية، تقديم فرضية، دحض أطروحة...</a:t>
            </a:r>
            <a:endParaRPr lang="fr-FR" dirty="0">
              <a:latin typeface="Times New Roman" panose="02020603050405020304" pitchFamily="18" charset="0"/>
              <a:cs typeface="Times New Roman" panose="02020603050405020304" pitchFamily="18" charset="0"/>
            </a:endParaRPr>
          </a:p>
          <a:p>
            <a:pPr algn="just"/>
            <a:endParaRPr lang="fr-FR" i="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dirty="0"/>
              <a:t>أمثلة</a:t>
            </a:r>
            <a:endParaRPr lang="fr-FR" dirty="0"/>
          </a:p>
        </p:txBody>
      </p:sp>
      <p:sp>
        <p:nvSpPr>
          <p:cNvPr id="3" name="Espace réservé du contenu 2"/>
          <p:cNvSpPr>
            <a:spLocks noGrp="1"/>
          </p:cNvSpPr>
          <p:nvPr>
            <p:ph idx="1"/>
          </p:nvPr>
        </p:nvSpPr>
        <p:spPr/>
        <p:txBody>
          <a:bodyPr>
            <a:normAutofit/>
          </a:bodyPr>
          <a:lstStyle/>
          <a:p>
            <a:pPr algn="r" rtl="1">
              <a:buNone/>
            </a:pPr>
            <a:r>
              <a:rPr lang="ar-DZ" sz="2400" dirty="0">
                <a:latin typeface="Times New Roman" panose="02020603050405020304" pitchFamily="18" charset="0"/>
                <a:cs typeface="Times New Roman" panose="02020603050405020304" pitchFamily="18" charset="0"/>
              </a:rPr>
              <a:t>مورفولوجيا المتلازمات اللفظية: تتميز الكتابات العلمية بثلاث أنواع من المتلازمات اللفظية التي لها ترتيب محدد للوحدات المعجمية:</a:t>
            </a:r>
          </a:p>
          <a:p>
            <a:pPr algn="r" rtl="1">
              <a:buNone/>
            </a:pPr>
            <a:r>
              <a:rPr lang="ar-DZ" sz="2400" dirty="0">
                <a:latin typeface="Times New Roman" panose="02020603050405020304" pitchFamily="18" charset="0"/>
                <a:cs typeface="Times New Roman" panose="02020603050405020304" pitchFamily="18" charset="0"/>
              </a:rPr>
              <a:t>1/ </a:t>
            </a:r>
            <a:r>
              <a:rPr lang="ar-DZ" sz="2400" dirty="0" err="1">
                <a:latin typeface="Times New Roman" panose="02020603050405020304" pitchFamily="18" charset="0"/>
                <a:cs typeface="Times New Roman" panose="02020603050405020304" pitchFamily="18" charset="0"/>
              </a:rPr>
              <a:t>إتحاد</a:t>
            </a:r>
            <a:r>
              <a:rPr lang="ar-DZ" sz="2400" dirty="0">
                <a:latin typeface="Times New Roman" panose="02020603050405020304" pitchFamily="18" charset="0"/>
                <a:cs typeface="Times New Roman" panose="02020603050405020304" pitchFamily="18" charset="0"/>
              </a:rPr>
              <a:t> فعل + محدّد + </a:t>
            </a:r>
            <a:r>
              <a:rPr lang="ar-DZ" sz="2400" dirty="0" err="1">
                <a:latin typeface="Times New Roman" panose="02020603050405020304" pitchFamily="18" charset="0"/>
                <a:cs typeface="Times New Roman" panose="02020603050405020304" pitchFamily="18" charset="0"/>
              </a:rPr>
              <a:t>إسم</a:t>
            </a:r>
            <a:r>
              <a:rPr lang="ar-DZ" sz="2400" dirty="0">
                <a:latin typeface="Times New Roman" panose="02020603050405020304" pitchFamily="18" charset="0"/>
                <a:cs typeface="Times New Roman" panose="02020603050405020304" pitchFamily="18" charset="0"/>
              </a:rPr>
              <a:t> (وحدات ذات قاعدة لفظية)</a:t>
            </a:r>
          </a:p>
          <a:p>
            <a:pPr algn="r" rtl="1">
              <a:buNone/>
            </a:pPr>
            <a:r>
              <a:rPr lang="ar-DZ" sz="2400" dirty="0">
                <a:latin typeface="Times New Roman" panose="02020603050405020304" pitchFamily="18" charset="0"/>
                <a:cs typeface="Times New Roman" panose="02020603050405020304" pitchFamily="18" charset="0"/>
              </a:rPr>
              <a:t>مثال: صياغة فرضية، قياس الدرجة، إجراء مسح، إجراء تجربة، إجراء </a:t>
            </a:r>
            <a:r>
              <a:rPr lang="ar-DZ" sz="2400" dirty="0" err="1">
                <a:latin typeface="Times New Roman" panose="02020603050405020304" pitchFamily="18" charset="0"/>
                <a:cs typeface="Times New Roman" panose="02020603050405020304" pitchFamily="18" charset="0"/>
              </a:rPr>
              <a:t>إستبيانات</a:t>
            </a:r>
            <a:r>
              <a:rPr lang="ar-DZ" sz="2400" dirty="0">
                <a:latin typeface="Times New Roman" panose="02020603050405020304" pitchFamily="18" charset="0"/>
                <a:cs typeface="Times New Roman" panose="02020603050405020304" pitchFamily="18" charset="0"/>
              </a:rPr>
              <a:t>، تسليط الضوء، الوضع في المنظور الصحيح.</a:t>
            </a:r>
          </a:p>
          <a:p>
            <a:pPr algn="r" rtl="1">
              <a:buNone/>
            </a:pPr>
            <a:r>
              <a:rPr lang="ar-DZ" sz="2400" dirty="0">
                <a:latin typeface="Times New Roman" panose="02020603050405020304" pitchFamily="18" charset="0"/>
                <a:cs typeface="Times New Roman" panose="02020603050405020304" pitchFamily="18" charset="0"/>
              </a:rPr>
              <a:t>2/ </a:t>
            </a:r>
            <a:r>
              <a:rPr lang="ar-DZ" sz="2400" dirty="0" err="1">
                <a:latin typeface="Times New Roman" panose="02020603050405020304" pitchFamily="18" charset="0"/>
                <a:cs typeface="Times New Roman" panose="02020603050405020304" pitchFamily="18" charset="0"/>
              </a:rPr>
              <a:t>إتحاد</a:t>
            </a:r>
            <a:r>
              <a:rPr lang="ar-DZ" sz="2400" dirty="0">
                <a:latin typeface="Times New Roman" panose="02020603050405020304" pitchFamily="18" charset="0"/>
                <a:cs typeface="Times New Roman" panose="02020603050405020304" pitchFamily="18" charset="0"/>
              </a:rPr>
              <a:t> </a:t>
            </a:r>
            <a:r>
              <a:rPr lang="ar-DZ" sz="2400" dirty="0" err="1">
                <a:latin typeface="Times New Roman" panose="02020603050405020304" pitchFamily="18" charset="0"/>
                <a:cs typeface="Times New Roman" panose="02020603050405020304" pitchFamily="18" charset="0"/>
              </a:rPr>
              <a:t>إسم</a:t>
            </a:r>
            <a:r>
              <a:rPr lang="ar-DZ" sz="2400" dirty="0">
                <a:latin typeface="Times New Roman" panose="02020603050405020304" pitchFamily="18" charset="0"/>
                <a:cs typeface="Times New Roman" panose="02020603050405020304" pitchFamily="18" charset="0"/>
              </a:rPr>
              <a:t> + فعل ماضي أو صفة (وحدات إسمية)</a:t>
            </a:r>
          </a:p>
          <a:p>
            <a:pPr algn="r" rtl="1">
              <a:buNone/>
            </a:pPr>
            <a:r>
              <a:rPr lang="ar-DZ" sz="2400" dirty="0">
                <a:latin typeface="Times New Roman" panose="02020603050405020304" pitchFamily="18" charset="0"/>
                <a:cs typeface="Times New Roman" panose="02020603050405020304" pitchFamily="18" charset="0"/>
              </a:rPr>
              <a:t>مثال/ النتائج المتحصّل عليها، الفرضية المؤكّدة، الإطار </a:t>
            </a:r>
            <a:r>
              <a:rPr lang="ar-DZ" sz="2400" dirty="0" err="1">
                <a:latin typeface="Times New Roman" panose="02020603050405020304" pitchFamily="18" charset="0"/>
                <a:cs typeface="Times New Roman" panose="02020603050405020304" pitchFamily="18" charset="0"/>
              </a:rPr>
              <a:t>المفاهمي</a:t>
            </a:r>
            <a:r>
              <a:rPr lang="ar-DZ" sz="2400" dirty="0">
                <a:latin typeface="Times New Roman" panose="02020603050405020304" pitchFamily="18" charset="0"/>
                <a:cs typeface="Times New Roman" panose="02020603050405020304" pitchFamily="18" charset="0"/>
              </a:rPr>
              <a:t>، الجزء العلمي، التحليل الإحصائي، التحليل المقارن، النهج الكمّي...</a:t>
            </a:r>
          </a:p>
          <a:p>
            <a:pPr algn="r" rtl="1">
              <a:buNone/>
            </a:pPr>
            <a:r>
              <a:rPr lang="ar-DZ" sz="2400" dirty="0">
                <a:latin typeface="Times New Roman" panose="02020603050405020304" pitchFamily="18" charset="0"/>
                <a:cs typeface="Times New Roman" panose="02020603050405020304" pitchFamily="18" charset="0"/>
              </a:rPr>
              <a:t>3/ </a:t>
            </a:r>
            <a:r>
              <a:rPr lang="ar-DZ" sz="2400" dirty="0" err="1">
                <a:latin typeface="Times New Roman" panose="02020603050405020304" pitchFamily="18" charset="0"/>
                <a:cs typeface="Times New Roman" panose="02020603050405020304" pitchFamily="18" charset="0"/>
              </a:rPr>
              <a:t>إتحاد</a:t>
            </a:r>
            <a:r>
              <a:rPr lang="ar-DZ" sz="2400" dirty="0">
                <a:latin typeface="Times New Roman" panose="02020603050405020304" pitchFamily="18" charset="0"/>
                <a:cs typeface="Times New Roman" panose="02020603050405020304" pitchFamily="18" charset="0"/>
              </a:rPr>
              <a:t> </a:t>
            </a:r>
            <a:r>
              <a:rPr lang="ar-DZ" sz="2400" dirty="0" err="1">
                <a:latin typeface="Times New Roman" panose="02020603050405020304" pitchFamily="18" charset="0"/>
                <a:cs typeface="Times New Roman" panose="02020603050405020304" pitchFamily="18" charset="0"/>
              </a:rPr>
              <a:t>إسم</a:t>
            </a:r>
            <a:r>
              <a:rPr lang="ar-DZ" sz="2400" dirty="0">
                <a:latin typeface="Times New Roman" panose="02020603050405020304" pitchFamily="18" charset="0"/>
                <a:cs typeface="Times New Roman" panose="02020603050405020304" pitchFamily="18" charset="0"/>
              </a:rPr>
              <a:t> + محدّد + </a:t>
            </a:r>
            <a:r>
              <a:rPr lang="ar-DZ" sz="2400" dirty="0" err="1">
                <a:latin typeface="Times New Roman" panose="02020603050405020304" pitchFamily="18" charset="0"/>
                <a:cs typeface="Times New Roman" panose="02020603050405020304" pitchFamily="18" charset="0"/>
              </a:rPr>
              <a:t>إسم</a:t>
            </a:r>
            <a:r>
              <a:rPr lang="ar-DZ" sz="2400" dirty="0">
                <a:latin typeface="Times New Roman" panose="02020603050405020304" pitchFamily="18" charset="0"/>
                <a:cs typeface="Times New Roman" panose="02020603050405020304" pitchFamily="18" charset="0"/>
              </a:rPr>
              <a:t> (وحدة إسمية)</a:t>
            </a:r>
          </a:p>
          <a:p>
            <a:pPr algn="r" rtl="1">
              <a:buNone/>
            </a:pPr>
            <a:r>
              <a:rPr lang="ar-DZ" sz="2400" dirty="0">
                <a:latin typeface="Times New Roman" panose="02020603050405020304" pitchFamily="18" charset="0"/>
                <a:cs typeface="Times New Roman" panose="02020603050405020304" pitchFamily="18" charset="0"/>
              </a:rPr>
              <a:t>تفسير النتائج، مناقشة النتائج، التحقّق من الفرضيات، جمع البيانات، تحليل مجموعة الدراسات، نهج مجموعة الدراسات.</a:t>
            </a:r>
          </a:p>
          <a:p>
            <a:pPr algn="just" rtl="1">
              <a:buNone/>
            </a:pPr>
            <a:endParaRPr lang="fr-FR" sz="2400" i="1" dirty="0">
              <a:latin typeface="Times New Roman" panose="02020603050405020304" pitchFamily="18" charset="0"/>
              <a:cs typeface="Times New Roman" panose="02020603050405020304" pitchFamily="18" charset="0"/>
            </a:endParaRPr>
          </a:p>
          <a:p>
            <a:pPr>
              <a:buNone/>
            </a:pPr>
            <a:endParaRPr lang="fr-FR" dirty="0"/>
          </a:p>
          <a:p>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dirty="0" err="1"/>
              <a:t>التخميل</a:t>
            </a:r>
            <a:endParaRPr lang="fr-FR" dirty="0"/>
          </a:p>
        </p:txBody>
      </p:sp>
      <p:sp>
        <p:nvSpPr>
          <p:cNvPr id="3" name="Espace réservé du contenu 2"/>
          <p:cNvSpPr>
            <a:spLocks noGrp="1"/>
          </p:cNvSpPr>
          <p:nvPr>
            <p:ph idx="1"/>
          </p:nvPr>
        </p:nvSpPr>
        <p:spPr/>
        <p:txBody>
          <a:bodyPr>
            <a:normAutofit/>
          </a:bodyPr>
          <a:lstStyle/>
          <a:p>
            <a:pPr algn="just" rtl="1"/>
            <a:r>
              <a:rPr lang="ar-DZ" dirty="0">
                <a:latin typeface="Times New Roman" panose="02020603050405020304" pitchFamily="18" charset="0"/>
                <a:cs typeface="Times New Roman" panose="02020603050405020304" pitchFamily="18" charset="0"/>
              </a:rPr>
              <a:t>تسمح صيغة المبني للمجهول للمؤلف بتجنّب ربط أنشطته بشخص معيّن.</a:t>
            </a:r>
          </a:p>
          <a:p>
            <a:pPr algn="just" rtl="1"/>
            <a:r>
              <a:rPr lang="ar-DZ" dirty="0">
                <a:latin typeface="Times New Roman" panose="02020603050405020304" pitchFamily="18" charset="0"/>
                <a:cs typeface="Times New Roman" panose="02020603050405020304" pitchFamily="18" charset="0"/>
              </a:rPr>
              <a:t>تسمح للكاتب بالتركيز عبى موضوع البحث.</a:t>
            </a:r>
          </a:p>
          <a:p>
            <a:pPr algn="just" rtl="1"/>
            <a:r>
              <a:rPr lang="ar-DZ" dirty="0">
                <a:latin typeface="Times New Roman" panose="02020603050405020304" pitchFamily="18" charset="0"/>
                <a:cs typeface="Times New Roman" panose="02020603050405020304" pitchFamily="18" charset="0"/>
              </a:rPr>
              <a:t>تسمح بمزيد من الموضوعية والمسافة.</a:t>
            </a:r>
          </a:p>
          <a:p>
            <a:pPr algn="just" rtl="1"/>
            <a:r>
              <a:rPr lang="ar-DZ" dirty="0">
                <a:latin typeface="Times New Roman" panose="02020603050405020304" pitchFamily="18" charset="0"/>
                <a:cs typeface="Times New Roman" panose="02020603050405020304" pitchFamily="18" charset="0"/>
              </a:rPr>
              <a:t>"من وجهة نظر براغماتية، تلقي صيغة المبني للمجهول حجابا على الممثل وتزيله من المشهد، بينما تسلّط الضوء على الحركة والشخص الذي يخضع لهذا العمل. يقصد بصيغة المبني للمجهول والشائعة في الأنواع الخطابية أن تكون موضوعية وبعيدة لأنها تسمح بعرض الأفكار ووصف العمليات وكذلك نتائج </a:t>
            </a:r>
            <a:r>
              <a:rPr lang="ar-DZ" dirty="0" err="1">
                <a:latin typeface="Times New Roman" panose="02020603050405020304" pitchFamily="18" charset="0"/>
                <a:cs typeface="Times New Roman" panose="02020603050405020304" pitchFamily="18" charset="0"/>
              </a:rPr>
              <a:t>الإكتشافات</a:t>
            </a:r>
            <a:r>
              <a:rPr lang="ar-DZ" dirty="0">
                <a:latin typeface="Times New Roman" panose="02020603050405020304" pitchFamily="18" charset="0"/>
                <a:cs typeface="Times New Roman" panose="02020603050405020304" pitchFamily="18" charset="0"/>
              </a:rPr>
              <a:t> دون أن ينسب هذا العرض إلى شخصيته." </a:t>
            </a:r>
            <a:r>
              <a:rPr lang="fr-FR" sz="2800" i="1" dirty="0"/>
              <a:t>(</a:t>
            </a:r>
            <a:r>
              <a:rPr lang="fr-FR" sz="2800" dirty="0"/>
              <a:t>Riley, 1991 ; Berman, 1999).</a:t>
            </a:r>
            <a:r>
              <a:rPr lang="ar-DZ"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DZ" dirty="0"/>
              <a:t>الصيغة غير شخصية و </a:t>
            </a:r>
            <a:r>
              <a:rPr lang="ar-DZ" dirty="0" err="1"/>
              <a:t>التخميل</a:t>
            </a:r>
            <a:r>
              <a:rPr lang="ar-DZ" dirty="0"/>
              <a:t/>
            </a:r>
            <a:br>
              <a:rPr lang="ar-DZ" dirty="0"/>
            </a:br>
            <a:r>
              <a:rPr lang="ar-DZ" dirty="0"/>
              <a:t>أمثلة</a:t>
            </a:r>
            <a:endParaRPr lang="fr-FR" dirty="0"/>
          </a:p>
        </p:txBody>
      </p:sp>
      <p:sp>
        <p:nvSpPr>
          <p:cNvPr id="3" name="Espace réservé du contenu 2"/>
          <p:cNvSpPr>
            <a:spLocks noGrp="1"/>
          </p:cNvSpPr>
          <p:nvPr>
            <p:ph idx="1"/>
          </p:nvPr>
        </p:nvSpPr>
        <p:spPr/>
        <p:txBody>
          <a:bodyPr>
            <a:normAutofit fontScale="85000" lnSpcReduction="10000"/>
          </a:bodyPr>
          <a:lstStyle/>
          <a:p>
            <a:pPr algn="just" rtl="1"/>
            <a:r>
              <a:rPr lang="ar-DZ" sz="2400" dirty="0">
                <a:latin typeface="Times New Roman" pitchFamily="18" charset="0"/>
                <a:cs typeface="Times New Roman" pitchFamily="18" charset="0"/>
              </a:rPr>
              <a:t>"تجدر الإشارة إلى أن هناك معايير كميّة أخرى تهدف إلى ترسيم حدود الشركات الصغيرة والمتوسطة."</a:t>
            </a:r>
          </a:p>
          <a:p>
            <a:pPr algn="just" rtl="1"/>
            <a:r>
              <a:rPr lang="ar-DZ" sz="2400" dirty="0">
                <a:latin typeface="Times New Roman" pitchFamily="18" charset="0"/>
                <a:cs typeface="Times New Roman" pitchFamily="18" charset="0"/>
              </a:rPr>
              <a:t>"في الجزائر، كما هو الحال في بلدان أخرى، تشكّل الشركات الصغيرة والمتوسطة لاسيما الشركات الخاصة الجزء الأكبر من النسيج الاقتصادي، كما تم توضيحه سابقا."</a:t>
            </a:r>
          </a:p>
          <a:p>
            <a:pPr algn="just" rtl="1"/>
            <a:r>
              <a:rPr lang="ar-DZ" sz="2400" dirty="0">
                <a:latin typeface="Times New Roman" pitchFamily="18" charset="0"/>
                <a:cs typeface="Times New Roman" pitchFamily="18" charset="0"/>
              </a:rPr>
              <a:t>"تجدر الإشارة إلى أنّ المياه المعدنية الجزائرية بها تركيز النترات يتراوح بين 0 و 28 ملغ/ل."</a:t>
            </a:r>
          </a:p>
          <a:p>
            <a:pPr algn="just" rtl="1"/>
            <a:r>
              <a:rPr lang="ar-DZ" sz="2400" dirty="0">
                <a:latin typeface="Times New Roman" pitchFamily="18" charset="0"/>
                <a:cs typeface="Times New Roman" pitchFamily="18" charset="0"/>
              </a:rPr>
              <a:t>"لم يلاحظ فرق كبير بين أوزان قلوب الحصص المكمّلة بـ </a:t>
            </a:r>
            <a:r>
              <a:rPr lang="fr-FR" sz="2400" dirty="0">
                <a:latin typeface="Times New Roman" pitchFamily="18" charset="0"/>
                <a:cs typeface="Times New Roman" pitchFamily="18" charset="0"/>
              </a:rPr>
              <a:t>a-T</a:t>
            </a:r>
            <a:r>
              <a:rPr lang="ar-DZ" sz="2400" dirty="0">
                <a:latin typeface="Times New Roman" pitchFamily="18" charset="0"/>
                <a:cs typeface="Times New Roman" pitchFamily="18" charset="0"/>
              </a:rPr>
              <a:t> والحصّة الشاهدة."</a:t>
            </a:r>
          </a:p>
          <a:p>
            <a:pPr algn="just" rtl="1"/>
            <a:r>
              <a:rPr lang="ar-DZ" sz="2400" dirty="0">
                <a:latin typeface="Times New Roman" pitchFamily="18" charset="0"/>
                <a:cs typeface="Times New Roman" pitchFamily="18" charset="0"/>
              </a:rPr>
              <a:t>"الدراسة النسيجية ستعالج على مرحلتين..."</a:t>
            </a:r>
          </a:p>
          <a:p>
            <a:pPr algn="just" rtl="1"/>
            <a:r>
              <a:rPr lang="ar-DZ" sz="2400" dirty="0">
                <a:latin typeface="Times New Roman" pitchFamily="18" charset="0"/>
                <a:cs typeface="Times New Roman" pitchFamily="18" charset="0"/>
              </a:rPr>
              <a:t>لوحظ تلوّث المياه السطحية بالمنغنيز، أسفل الموقع، في موسم الجفاف لعام 1999 (3,4 ملغ/ل) وفي أكتوبر 2006 (1 ملغ/ل).</a:t>
            </a:r>
          </a:p>
          <a:p>
            <a:pPr algn="just" rtl="1"/>
            <a:r>
              <a:rPr lang="ar-DZ" sz="2400" dirty="0">
                <a:latin typeface="Times New Roman" pitchFamily="18" charset="0"/>
                <a:cs typeface="Times New Roman" pitchFamily="18" charset="0"/>
              </a:rPr>
              <a:t>خلال دراسة على محطة عين تين (ولاية ميلة، شرق الجزائر)، تمّ تحديد معايير جودة مختلفة للمياه الخام والمعالجة (قبل التطهير النهائي).</a:t>
            </a:r>
          </a:p>
          <a:p>
            <a:pPr algn="just" rtl="1"/>
            <a:r>
              <a:rPr lang="ar-DZ" sz="2400" dirty="0">
                <a:latin typeface="Times New Roman" pitchFamily="18" charset="0"/>
                <a:cs typeface="Times New Roman" pitchFamily="18" charset="0"/>
              </a:rPr>
              <a:t>يتم التمييز بين الأفعال المختلفة لإعادة الصياغة التي هي صياغة غير متجانسة (...) وإعادة الصياغة الذاتية التي تهمنا بشكل خاص لأنها تشير إلى إعادة صياغة كلام المتحدث.</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sz="3200" dirty="0"/>
              <a:t>ماهي الأنشطة التي يجب مراعاتها؟</a:t>
            </a:r>
            <a:endParaRPr lang="fr-FR" sz="3200" dirty="0"/>
          </a:p>
        </p:txBody>
      </p:sp>
      <p:sp>
        <p:nvSpPr>
          <p:cNvPr id="3" name="Espace réservé du contenu 2"/>
          <p:cNvSpPr>
            <a:spLocks noGrp="1"/>
          </p:cNvSpPr>
          <p:nvPr>
            <p:ph idx="1"/>
          </p:nvPr>
        </p:nvSpPr>
        <p:spPr/>
        <p:txBody>
          <a:bodyPr>
            <a:normAutofit fontScale="92500" lnSpcReduction="10000"/>
          </a:bodyPr>
          <a:lstStyle/>
          <a:p>
            <a:pPr algn="just" rtl="1"/>
            <a:r>
              <a:rPr lang="ar-DZ" sz="2400" dirty="0">
                <a:latin typeface="Times New Roman" panose="02020603050405020304" pitchFamily="18" charset="0"/>
                <a:cs typeface="Times New Roman" panose="02020603050405020304" pitchFamily="18" charset="0"/>
              </a:rPr>
              <a:t>ستسمح هذه المداخلة لطالب الدكتوراه بإجراء مقابلة مع هيئة التدريس المتمكّنة في تخصصه من وجهة نظر:</a:t>
            </a:r>
          </a:p>
          <a:p>
            <a:pPr algn="just" rtl="1">
              <a:buFont typeface="Wingdings" panose="05000000000000000000" pitchFamily="2" charset="2"/>
              <a:buChar char="v"/>
            </a:pPr>
            <a:r>
              <a:rPr lang="ar-DZ" sz="2400" dirty="0">
                <a:latin typeface="Times New Roman" panose="02020603050405020304" pitchFamily="18" charset="0"/>
                <a:cs typeface="Times New Roman" panose="02020603050405020304" pitchFamily="18" charset="0"/>
              </a:rPr>
              <a:t>النطق من أجل تحديد القرائن وعمليات التشكيل (طريقة تحديد مكانته في الكتابة)</a:t>
            </a:r>
          </a:p>
          <a:p>
            <a:pPr algn="just" rtl="1">
              <a:buFont typeface="Wingdings" panose="05000000000000000000" pitchFamily="2" charset="2"/>
              <a:buChar char="v"/>
            </a:pPr>
            <a:r>
              <a:rPr lang="ar-DZ" sz="2400" dirty="0">
                <a:latin typeface="Times New Roman" panose="02020603050405020304" pitchFamily="18" charset="0"/>
                <a:cs typeface="Times New Roman" panose="02020603050405020304" pitchFamily="18" charset="0"/>
              </a:rPr>
              <a:t>العبارات ( المتلازمات اللفظية، </a:t>
            </a:r>
            <a:r>
              <a:rPr lang="ar-DZ" sz="2400" dirty="0" err="1">
                <a:latin typeface="Times New Roman" panose="02020603050405020304" pitchFamily="18" charset="0"/>
                <a:cs typeface="Times New Roman" panose="02020603050405020304" pitchFamily="18" charset="0"/>
              </a:rPr>
              <a:t>التخميل</a:t>
            </a:r>
            <a:r>
              <a:rPr lang="ar-DZ" sz="2400" dirty="0">
                <a:latin typeface="Times New Roman" panose="02020603050405020304" pitchFamily="18" charset="0"/>
                <a:cs typeface="Times New Roman" panose="02020603050405020304" pitchFamily="18" charset="0"/>
              </a:rPr>
              <a:t>)</a:t>
            </a:r>
          </a:p>
          <a:p>
            <a:pPr algn="just" rtl="1"/>
            <a:r>
              <a:rPr lang="ar-DZ" sz="2400" dirty="0">
                <a:latin typeface="Times New Roman" panose="02020603050405020304" pitchFamily="18" charset="0"/>
                <a:cs typeface="Times New Roman" panose="02020603050405020304" pitchFamily="18" charset="0"/>
              </a:rPr>
              <a:t>تستند الأنشطة إلى مجموعة من المقالات </a:t>
            </a:r>
            <a:r>
              <a:rPr lang="ar-DZ" sz="2400" dirty="0" err="1">
                <a:latin typeface="Times New Roman" panose="02020603050405020304" pitchFamily="18" charset="0"/>
                <a:cs typeface="Times New Roman" panose="02020603050405020304" pitchFamily="18" charset="0"/>
              </a:rPr>
              <a:t>والإستنتاجات</a:t>
            </a:r>
            <a:r>
              <a:rPr lang="ar-DZ" sz="2400" dirty="0">
                <a:latin typeface="Times New Roman" panose="02020603050405020304" pitchFamily="18" charset="0"/>
                <a:cs typeface="Times New Roman" panose="02020603050405020304" pitchFamily="18" charset="0"/>
              </a:rPr>
              <a:t> وفصول الأطروحة الخاصة بتخصصه</a:t>
            </a:r>
          </a:p>
          <a:p>
            <a:pPr algn="just" rtl="1">
              <a:buFont typeface="Wingdings" panose="05000000000000000000" pitchFamily="2" charset="2"/>
              <a:buChar char="v"/>
            </a:pPr>
            <a:r>
              <a:rPr lang="ar-DZ" sz="2400" dirty="0">
                <a:latin typeface="Times New Roman" panose="02020603050405020304" pitchFamily="18" charset="0"/>
                <a:cs typeface="Times New Roman" panose="02020603050405020304" pitchFamily="18" charset="0"/>
              </a:rPr>
              <a:t>أنشطة الفهم: تحليل الكتابات، التتبّع وتحديد الهوية، المراجعة </a:t>
            </a:r>
            <a:r>
              <a:rPr lang="ar-DZ" sz="2400" dirty="0" err="1">
                <a:latin typeface="Times New Roman" panose="02020603050405020304" pitchFamily="18" charset="0"/>
                <a:cs typeface="Times New Roman" panose="02020603050405020304" pitchFamily="18" charset="0"/>
              </a:rPr>
              <a:t>الإنعكاسية</a:t>
            </a:r>
            <a:r>
              <a:rPr lang="ar-DZ" sz="2400" dirty="0">
                <a:latin typeface="Times New Roman" panose="02020603050405020304" pitchFamily="18" charset="0"/>
                <a:cs typeface="Times New Roman" panose="02020603050405020304" pitchFamily="18" charset="0"/>
              </a:rPr>
              <a:t> لكتاباته.</a:t>
            </a:r>
          </a:p>
          <a:p>
            <a:pPr algn="just" rtl="1">
              <a:buFont typeface="Wingdings" panose="05000000000000000000" pitchFamily="2" charset="2"/>
              <a:buChar char="v"/>
            </a:pPr>
            <a:r>
              <a:rPr lang="ar-DZ" sz="2400" dirty="0">
                <a:latin typeface="Times New Roman" panose="02020603050405020304" pitchFamily="18" charset="0"/>
                <a:cs typeface="Times New Roman" panose="02020603050405020304" pitchFamily="18" charset="0"/>
              </a:rPr>
              <a:t>أنشطة الإنتاج:</a:t>
            </a:r>
          </a:p>
          <a:p>
            <a:pPr algn="just" rtl="1">
              <a:buFont typeface="Wingdings" panose="05000000000000000000" pitchFamily="2" charset="2"/>
              <a:buChar char="v"/>
            </a:pPr>
            <a:r>
              <a:rPr lang="ar-DZ" sz="2400" dirty="0">
                <a:latin typeface="Times New Roman" panose="02020603050405020304" pitchFamily="18" charset="0"/>
                <a:cs typeface="Times New Roman" panose="02020603050405020304" pitchFamily="18" charset="0"/>
              </a:rPr>
              <a:t>التدرّب على كتابة مقال</a:t>
            </a:r>
          </a:p>
          <a:p>
            <a:pPr algn="just" rtl="1">
              <a:buFont typeface="Wingdings" panose="05000000000000000000" pitchFamily="2" charset="2"/>
              <a:buChar char="v"/>
            </a:pPr>
            <a:r>
              <a:rPr lang="ar-DZ" sz="2400" dirty="0">
                <a:latin typeface="Times New Roman" panose="02020603050405020304" pitchFamily="18" charset="0"/>
                <a:cs typeface="Times New Roman" panose="02020603050405020304" pitchFamily="18" charset="0"/>
              </a:rPr>
              <a:t>التعرّف على الخطاب الموضوعي (خطاب، طريقة التعبير عن الذات بطريقة لا تظهر الذاتية).</a:t>
            </a:r>
            <a:endParaRPr lang="fr-F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dirty="0"/>
              <a:t>فيما يخص الكتابة العلمية</a:t>
            </a:r>
            <a:endParaRPr lang="fr-FR" dirty="0"/>
          </a:p>
        </p:txBody>
      </p:sp>
      <p:sp>
        <p:nvSpPr>
          <p:cNvPr id="3" name="Espace réservé du contenu 2"/>
          <p:cNvSpPr>
            <a:spLocks noGrp="1"/>
          </p:cNvSpPr>
          <p:nvPr>
            <p:ph idx="1"/>
          </p:nvPr>
        </p:nvSpPr>
        <p:spPr/>
        <p:txBody>
          <a:bodyPr>
            <a:normAutofit fontScale="92500"/>
          </a:bodyPr>
          <a:lstStyle/>
          <a:p>
            <a:pPr algn="r"/>
            <a:r>
              <a:rPr lang="ar-DZ" sz="3600" dirty="0">
                <a:latin typeface="Times New Roman" panose="02020603050405020304" pitchFamily="18" charset="0"/>
                <a:cs typeface="Times New Roman" panose="02020603050405020304" pitchFamily="18" charset="0"/>
              </a:rPr>
              <a:t>"... ومع ذلك، وتحت ذريعة غياب الموضوعية المطلقة، تتّخذ الكتابة العلمية شكل خطاب موضوعي (موضوع في صيغة المبني للمجهول، يظهر تدخل الفاعل ويشكّل نتيجة التلاعب)، والذي يستمد وجوده من قدرة موضوع الحديث على التلاعب باللغة. ومن ثم، من حيث الشكل، ستكون الكتابة العلمية نتاج تدخّل المؤلف المتمثل في تحرير نفسه من أي علامة ذاتية."</a:t>
            </a:r>
            <a:r>
              <a:rPr lang="fr-FR" sz="3600" dirty="0">
                <a:latin typeface="Times New Roman" panose="02020603050405020304" pitchFamily="18" charset="0"/>
                <a:cs typeface="Times New Roman" panose="02020603050405020304" pitchFamily="18" charset="0"/>
              </a:rPr>
              <a:t>  </a:t>
            </a:r>
            <a:r>
              <a:rPr lang="ar-DZ" sz="3600" dirty="0">
                <a:latin typeface="Times New Roman" panose="02020603050405020304" pitchFamily="18" charset="0"/>
                <a:cs typeface="Times New Roman" panose="02020603050405020304" pitchFamily="18" charset="0"/>
              </a:rPr>
              <a:t> </a:t>
            </a:r>
            <a:r>
              <a:rPr lang="fr-FR" dirty="0"/>
              <a:t> </a:t>
            </a:r>
          </a:p>
          <a:p>
            <a:pPr marL="0" indent="0">
              <a:buNone/>
            </a:pPr>
            <a:r>
              <a:rPr lang="fr-FR" sz="2800" dirty="0"/>
              <a:t>                                      Ferhat ( 2017)</a:t>
            </a:r>
          </a:p>
          <a:p>
            <a:pPr marL="0" indent="0">
              <a:buNone/>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dirty="0"/>
              <a:t>الأهداف</a:t>
            </a:r>
            <a:endParaRPr lang="fr-FR" dirty="0"/>
          </a:p>
        </p:txBody>
      </p:sp>
      <p:sp>
        <p:nvSpPr>
          <p:cNvPr id="3" name="Espace réservé du contenu 2"/>
          <p:cNvSpPr>
            <a:spLocks noGrp="1"/>
          </p:cNvSpPr>
          <p:nvPr>
            <p:ph idx="1"/>
          </p:nvPr>
        </p:nvSpPr>
        <p:spPr/>
        <p:txBody>
          <a:bodyPr>
            <a:normAutofit fontScale="92500" lnSpcReduction="10000"/>
          </a:bodyPr>
          <a:lstStyle/>
          <a:p>
            <a:pPr algn="r" rtl="1"/>
            <a:r>
              <a:rPr lang="ar-DZ" dirty="0">
                <a:latin typeface="Times New Roman" panose="02020603050405020304" pitchFamily="18" charset="0"/>
                <a:cs typeface="Times New Roman" panose="02020603050405020304" pitchFamily="18" charset="0"/>
              </a:rPr>
              <a:t>تعريف طالب الدكتوراه بالكتابة العلمية بغض النظر عن تخصصه،</a:t>
            </a:r>
          </a:p>
          <a:p>
            <a:pPr algn="r" rtl="1"/>
            <a:r>
              <a:rPr lang="ar-DZ" dirty="0">
                <a:latin typeface="Times New Roman" panose="02020603050405020304" pitchFamily="18" charset="0"/>
                <a:cs typeface="Times New Roman" panose="02020603050405020304" pitchFamily="18" charset="0"/>
              </a:rPr>
              <a:t>توعيته بخصوصيات الكتابة العلمية،</a:t>
            </a:r>
          </a:p>
          <a:p>
            <a:pPr algn="just" rtl="1"/>
            <a:r>
              <a:rPr lang="ar-SA" dirty="0">
                <a:latin typeface="Times New Roman" panose="02020603050405020304" pitchFamily="18" charset="0"/>
                <a:cs typeface="Times New Roman" panose="02020603050405020304" pitchFamily="18" charset="0"/>
              </a:rPr>
              <a:t>تمكينه من الاقتراب من الكتابة العلمية المتعلقة بتخصصه </a:t>
            </a:r>
            <a:r>
              <a:rPr lang="ar-SA" dirty="0">
                <a:solidFill>
                  <a:srgbClr val="FF0000"/>
                </a:solidFill>
                <a:latin typeface="Times New Roman" panose="02020603050405020304" pitchFamily="18" charset="0"/>
                <a:cs typeface="Times New Roman" panose="02020603050405020304" pitchFamily="18" charset="0"/>
              </a:rPr>
              <a:t>(التكنولوجيا الحيوية وعلم الأمراض الجزيئي، العمارة المغاربية، العلوم الطبية، العلوم البيطرية، الهندسة الميكانيكية، العلوم الاجتماعية، قانون الأعمال، العلوم الاقتصادية</a:t>
            </a:r>
            <a:r>
              <a:rPr lang="ar-SA" dirty="0">
                <a:latin typeface="Times New Roman" panose="02020603050405020304" pitchFamily="18" charset="0"/>
                <a:cs typeface="Times New Roman" panose="02020603050405020304" pitchFamily="18" charset="0"/>
              </a:rPr>
              <a:t>...)</a:t>
            </a:r>
            <a:r>
              <a:rPr lang="ar-DZ" dirty="0">
                <a:latin typeface="Times New Roman" panose="02020603050405020304" pitchFamily="18" charset="0"/>
                <a:cs typeface="Times New Roman" panose="02020603050405020304" pitchFamily="18" charset="0"/>
              </a:rPr>
              <a:t>،</a:t>
            </a:r>
            <a:endParaRPr lang="fr-FR" dirty="0">
              <a:latin typeface="Times New Roman" panose="02020603050405020304" pitchFamily="18" charset="0"/>
              <a:cs typeface="Times New Roman" panose="02020603050405020304" pitchFamily="18" charset="0"/>
            </a:endParaRPr>
          </a:p>
          <a:p>
            <a:pPr algn="r" rtl="1"/>
            <a:r>
              <a:rPr lang="ar-SA" dirty="0">
                <a:latin typeface="Times New Roman" panose="02020603050405020304" pitchFamily="18" charset="0"/>
                <a:cs typeface="Times New Roman" panose="02020603050405020304" pitchFamily="18" charset="0"/>
              </a:rPr>
              <a:t>مساعدته على فهم آليات الكتابة العلمية وتمكينه من تطبيقها في بحثه الخاص</a:t>
            </a:r>
            <a:r>
              <a:rPr lang="ar-DZ" dirty="0">
                <a:latin typeface="Times New Roman" panose="02020603050405020304" pitchFamily="18" charset="0"/>
                <a:cs typeface="Times New Roman" panose="02020603050405020304" pitchFamily="18" charset="0"/>
              </a:rPr>
              <a:t>،</a:t>
            </a:r>
          </a:p>
          <a:p>
            <a:pPr algn="r" rtl="1">
              <a:buFont typeface="Courier New" pitchFamily="49" charset="0"/>
              <a:buChar char="o"/>
            </a:pPr>
            <a:r>
              <a:rPr lang="ar-SA" dirty="0">
                <a:latin typeface="Times New Roman" panose="02020603050405020304" pitchFamily="18" charset="0"/>
                <a:cs typeface="Times New Roman" panose="02020603050405020304" pitchFamily="18" charset="0"/>
              </a:rPr>
              <a:t>الإلمام بمشاكل البحث التي قد </a:t>
            </a:r>
            <a:r>
              <a:rPr lang="ar-SA" dirty="0" err="1">
                <a:latin typeface="Times New Roman" panose="02020603050405020304" pitchFamily="18" charset="0"/>
                <a:cs typeface="Times New Roman" panose="02020603050405020304" pitchFamily="18" charset="0"/>
              </a:rPr>
              <a:t>يواجهها</a:t>
            </a:r>
            <a:r>
              <a:rPr lang="ar-SA" dirty="0">
                <a:latin typeface="Times New Roman" panose="02020603050405020304" pitchFamily="18" charset="0"/>
                <a:cs typeface="Times New Roman" panose="02020603050405020304" pitchFamily="18" charset="0"/>
              </a:rPr>
              <a:t> في مرحلة الكتابة </a:t>
            </a:r>
            <a:r>
              <a:rPr lang="ar-DZ" dirty="0">
                <a:latin typeface="Times New Roman" panose="02020603050405020304" pitchFamily="18" charset="0"/>
                <a:cs typeface="Times New Roman" panose="02020603050405020304" pitchFamily="18" charset="0"/>
              </a:rPr>
              <a:t>خلال</a:t>
            </a:r>
            <a:r>
              <a:rPr lang="ar-SA" dirty="0">
                <a:latin typeface="Times New Roman" panose="02020603050405020304" pitchFamily="18" charset="0"/>
                <a:cs typeface="Times New Roman" panose="02020603050405020304" pitchFamily="18" charset="0"/>
              </a:rPr>
              <a:t> إنجاز الأطروحة</a:t>
            </a:r>
            <a:r>
              <a:rPr lang="ar-DZ" dirty="0">
                <a:latin typeface="Times New Roman" panose="02020603050405020304" pitchFamily="18" charset="0"/>
                <a:cs typeface="Times New Roman" panose="02020603050405020304" pitchFamily="18" charset="0"/>
              </a:rPr>
              <a:t>،</a:t>
            </a:r>
          </a:p>
          <a:p>
            <a:pPr algn="r" rtl="1">
              <a:buFont typeface="Courier New" pitchFamily="49" charset="0"/>
              <a:buChar char="o"/>
            </a:pPr>
            <a:r>
              <a:rPr lang="ar-SA" dirty="0">
                <a:latin typeface="Times New Roman" panose="02020603050405020304" pitchFamily="18" charset="0"/>
                <a:cs typeface="Times New Roman" panose="02020603050405020304" pitchFamily="18" charset="0"/>
              </a:rPr>
              <a:t>إتقان آليات كتابة الخطاب الموضوعي</a:t>
            </a:r>
            <a:r>
              <a:rPr lang="ar-DZ" dirty="0">
                <a:latin typeface="Times New Roman" panose="02020603050405020304" pitchFamily="18" charset="0"/>
                <a:cs typeface="Times New Roman" panose="02020603050405020304" pitchFamily="18" charset="0"/>
              </a:rPr>
              <a:t>،</a:t>
            </a:r>
          </a:p>
          <a:p>
            <a:pPr algn="r" rtl="1">
              <a:buFont typeface="Courier New" pitchFamily="49" charset="0"/>
              <a:buChar char="o"/>
            </a:pPr>
            <a:r>
              <a:rPr lang="ar-SA" dirty="0">
                <a:latin typeface="Times New Roman" panose="02020603050405020304" pitchFamily="18" charset="0"/>
                <a:cs typeface="Times New Roman" panose="02020603050405020304" pitchFamily="18" charset="0"/>
              </a:rPr>
              <a:t>دراسة الكتابة العلمية من الجانب </a:t>
            </a:r>
            <a:r>
              <a:rPr lang="ar-SA" dirty="0" err="1">
                <a:latin typeface="Times New Roman" panose="02020603050405020304" pitchFamily="18" charset="0"/>
                <a:cs typeface="Times New Roman" panose="02020603050405020304" pitchFamily="18" charset="0"/>
              </a:rPr>
              <a:t>التلفظي</a:t>
            </a:r>
            <a:r>
              <a:rPr lang="ar-SA" dirty="0">
                <a:latin typeface="Times New Roman" panose="02020603050405020304" pitchFamily="18" charset="0"/>
                <a:cs typeface="Times New Roman" panose="02020603050405020304" pitchFamily="18" charset="0"/>
              </a:rPr>
              <a:t> واللغوي</a:t>
            </a:r>
            <a:r>
              <a:rPr lang="ar-DZ" dirty="0">
                <a:latin typeface="Times New Roman" panose="02020603050405020304" pitchFamily="18" charset="0"/>
                <a:cs typeface="Times New Roman" panose="02020603050405020304" pitchFamily="18" charset="0"/>
              </a:rPr>
              <a:t>.</a:t>
            </a:r>
            <a:endParaRPr lang="fr-FR"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BIBLIOGRAPHIE</a:t>
            </a:r>
          </a:p>
        </p:txBody>
      </p:sp>
      <p:sp>
        <p:nvSpPr>
          <p:cNvPr id="3" name="Espace réservé du contenu 2"/>
          <p:cNvSpPr>
            <a:spLocks noGrp="1"/>
          </p:cNvSpPr>
          <p:nvPr>
            <p:ph idx="1"/>
          </p:nvPr>
        </p:nvSpPr>
        <p:spPr/>
        <p:txBody>
          <a:bodyPr>
            <a:normAutofit fontScale="25000" lnSpcReduction="20000"/>
          </a:bodyPr>
          <a:lstStyle/>
          <a:p>
            <a:pPr algn="just"/>
            <a:endParaRPr lang="fr-FR" sz="2800" dirty="0"/>
          </a:p>
          <a:p>
            <a:pPr algn="just"/>
            <a:r>
              <a:rPr lang="fr-FR" sz="4200" dirty="0"/>
              <a:t>BENVENISTE .E (1970) «  L’appareil formel de l’énonciation », </a:t>
            </a:r>
            <a:r>
              <a:rPr lang="fr-FR" sz="4200" i="1" dirty="0"/>
              <a:t>Langage 217</a:t>
            </a:r>
            <a:endParaRPr lang="fr-FR" sz="4200" dirty="0"/>
          </a:p>
          <a:p>
            <a:pPr algn="just"/>
            <a:r>
              <a:rPr lang="fr-FR" sz="4200" dirty="0">
                <a:latin typeface="Times New Roman" pitchFamily="18" charset="0"/>
                <a:cs typeface="Times New Roman" pitchFamily="18" charset="0"/>
              </a:rPr>
              <a:t>BENVENISTE .E (1974),  </a:t>
            </a:r>
            <a:r>
              <a:rPr lang="fr-FR" sz="4200" i="1" dirty="0">
                <a:latin typeface="Times New Roman" pitchFamily="18" charset="0"/>
                <a:cs typeface="Times New Roman" pitchFamily="18" charset="0"/>
              </a:rPr>
              <a:t>Problème de linguistique générale</a:t>
            </a:r>
            <a:r>
              <a:rPr lang="fr-FR" sz="4200" dirty="0">
                <a:latin typeface="Times New Roman" pitchFamily="18" charset="0"/>
                <a:cs typeface="Times New Roman" pitchFamily="18" charset="0"/>
              </a:rPr>
              <a:t>, t /2 Gallimard</a:t>
            </a:r>
          </a:p>
          <a:p>
            <a:pPr algn="just"/>
            <a:r>
              <a:rPr lang="fr-FR" sz="4200" dirty="0">
                <a:latin typeface="Times New Roman" pitchFamily="18" charset="0"/>
                <a:cs typeface="Times New Roman" pitchFamily="18" charset="0"/>
              </a:rPr>
              <a:t>BOCH.F &amp; RINCK.F (2010),</a:t>
            </a:r>
            <a:r>
              <a:rPr lang="fr-FR" sz="4200" i="1" dirty="0">
                <a:latin typeface="Times New Roman" pitchFamily="18" charset="0"/>
                <a:cs typeface="Times New Roman" pitchFamily="18" charset="0"/>
              </a:rPr>
              <a:t> »Pour une approche énonciative de l’écrit scientifique », in  </a:t>
            </a:r>
            <a:r>
              <a:rPr lang="fr-FR" sz="4200" dirty="0">
                <a:latin typeface="Times New Roman" pitchFamily="18" charset="0"/>
                <a:cs typeface="Times New Roman" pitchFamily="18" charset="0"/>
              </a:rPr>
              <a:t>Enonciation et rhétorique scientifique</a:t>
            </a:r>
            <a:r>
              <a:rPr lang="fr-FR" sz="4200" i="1" dirty="0">
                <a:latin typeface="Times New Roman" pitchFamily="18" charset="0"/>
                <a:cs typeface="Times New Roman" pitchFamily="18" charset="0"/>
              </a:rPr>
              <a:t> ( 2010 n/4)</a:t>
            </a:r>
            <a:endParaRPr lang="fr-FR" sz="4200" dirty="0">
              <a:latin typeface="Times New Roman" pitchFamily="18" charset="0"/>
              <a:cs typeface="Times New Roman" pitchFamily="18" charset="0"/>
            </a:endParaRPr>
          </a:p>
          <a:p>
            <a:pPr algn="just"/>
            <a:r>
              <a:rPr lang="fr-FR" sz="4200" dirty="0">
                <a:latin typeface="Times New Roman" pitchFamily="18" charset="0"/>
                <a:cs typeface="Times New Roman" pitchFamily="18" charset="0"/>
              </a:rPr>
              <a:t> CHARAUDEAU, P. et MAINGUENEAU, D. (directeurs), (2002), </a:t>
            </a:r>
            <a:r>
              <a:rPr lang="fr-FR" sz="4200" i="1" dirty="0">
                <a:latin typeface="Times New Roman" pitchFamily="18" charset="0"/>
                <a:cs typeface="Times New Roman" pitchFamily="18" charset="0"/>
              </a:rPr>
              <a:t>Dictionnaire d’analyse du discours</a:t>
            </a:r>
            <a:r>
              <a:rPr lang="fr-FR" sz="4200" dirty="0">
                <a:latin typeface="Times New Roman" pitchFamily="18" charset="0"/>
                <a:cs typeface="Times New Roman" pitchFamily="18" charset="0"/>
              </a:rPr>
              <a:t>, Ed. Seuil.</a:t>
            </a:r>
          </a:p>
          <a:p>
            <a:pPr algn="just"/>
            <a:r>
              <a:rPr lang="fr-FR" sz="4200" dirty="0">
                <a:latin typeface="Times New Roman" pitchFamily="18" charset="0"/>
                <a:cs typeface="Times New Roman" pitchFamily="18" charset="0"/>
              </a:rPr>
              <a:t>FERHAT .S ( 2017) Discours </a:t>
            </a:r>
            <a:r>
              <a:rPr lang="fr-FR" sz="4200">
                <a:latin typeface="Times New Roman" pitchFamily="18" charset="0"/>
                <a:cs typeface="Times New Roman" pitchFamily="18" charset="0"/>
              </a:rPr>
              <a:t>scientifique et la maniplation de la langue: de la subjectivité au discours objectivé; Artois, Frnce</a:t>
            </a:r>
            <a:endParaRPr lang="fr-FR" sz="4200" dirty="0">
              <a:latin typeface="Times New Roman" pitchFamily="18" charset="0"/>
              <a:cs typeface="Times New Roman" pitchFamily="18" charset="0"/>
            </a:endParaRPr>
          </a:p>
          <a:p>
            <a:pPr algn="just"/>
            <a:r>
              <a:rPr lang="fr-FR" sz="4200" dirty="0">
                <a:latin typeface="Times New Roman" pitchFamily="18" charset="0"/>
                <a:cs typeface="Times New Roman" pitchFamily="18" charset="0"/>
              </a:rPr>
              <a:t>FLOTTUM, K. (2004). </a:t>
            </a:r>
            <a:r>
              <a:rPr lang="fr-FR" sz="4200" i="1" dirty="0">
                <a:latin typeface="Times New Roman" pitchFamily="18" charset="0"/>
                <a:cs typeface="Times New Roman" pitchFamily="18" charset="0"/>
              </a:rPr>
              <a:t>La présence de l’auteur dans les articles scientifiques : étude des pronoms je, nous et on</a:t>
            </a:r>
            <a:r>
              <a:rPr lang="fr-FR" sz="4200" dirty="0">
                <a:latin typeface="Times New Roman" pitchFamily="18" charset="0"/>
                <a:cs typeface="Times New Roman" pitchFamily="18" charset="0"/>
              </a:rPr>
              <a:t>. A. </a:t>
            </a:r>
            <a:r>
              <a:rPr lang="fr-FR" sz="4200" dirty="0" err="1">
                <a:latin typeface="Times New Roman" pitchFamily="18" charset="0"/>
                <a:cs typeface="Times New Roman" pitchFamily="18" charset="0"/>
              </a:rPr>
              <a:t>Auchlin</a:t>
            </a:r>
            <a:r>
              <a:rPr lang="fr-FR" sz="4200" dirty="0">
                <a:latin typeface="Times New Roman" pitchFamily="18" charset="0"/>
                <a:cs typeface="Times New Roman" pitchFamily="18" charset="0"/>
              </a:rPr>
              <a:t>, Roulet, E. et Adam, J.-M., Structures et discours. Mélanges offerts à Eddy Roulet, Québec : Nota bene, pp. 404-414 </a:t>
            </a:r>
          </a:p>
          <a:p>
            <a:pPr algn="just"/>
            <a:r>
              <a:rPr lang="fr-FR" sz="4200" dirty="0">
                <a:latin typeface="Times New Roman" pitchFamily="18" charset="0"/>
                <a:cs typeface="Times New Roman" pitchFamily="18" charset="0"/>
              </a:rPr>
              <a:t>FLOTTUM, K. et Eva </a:t>
            </a:r>
            <a:r>
              <a:rPr lang="fr-FR" sz="4200" dirty="0" err="1">
                <a:latin typeface="Times New Roman" pitchFamily="18" charset="0"/>
                <a:cs typeface="Times New Roman" pitchFamily="18" charset="0"/>
              </a:rPr>
              <a:t>Thue</a:t>
            </a:r>
            <a:r>
              <a:rPr lang="fr-FR" sz="4200" dirty="0">
                <a:latin typeface="Times New Roman" pitchFamily="18" charset="0"/>
                <a:cs typeface="Times New Roman" pitchFamily="18" charset="0"/>
              </a:rPr>
              <a:t> </a:t>
            </a:r>
            <a:r>
              <a:rPr lang="fr-FR" sz="4200" dirty="0" err="1">
                <a:latin typeface="Times New Roman" pitchFamily="18" charset="0"/>
                <a:cs typeface="Times New Roman" pitchFamily="18" charset="0"/>
              </a:rPr>
              <a:t>Vold</a:t>
            </a:r>
            <a:r>
              <a:rPr lang="fr-FR" sz="4200" dirty="0">
                <a:latin typeface="Times New Roman" pitchFamily="18" charset="0"/>
                <a:cs typeface="Times New Roman" pitchFamily="18" charset="0"/>
              </a:rPr>
              <a:t> . « L’éthos auto-attribué d’auteurs-doctorants dans le discours scientifique », </a:t>
            </a:r>
            <a:r>
              <a:rPr lang="fr-FR" sz="4200" i="1" dirty="0" err="1">
                <a:latin typeface="Times New Roman" pitchFamily="18" charset="0"/>
                <a:cs typeface="Times New Roman" pitchFamily="18" charset="0"/>
              </a:rPr>
              <a:t>Lidil</a:t>
            </a:r>
            <a:r>
              <a:rPr lang="fr-FR" sz="4200" i="1" dirty="0">
                <a:latin typeface="Times New Roman" pitchFamily="18" charset="0"/>
                <a:cs typeface="Times New Roman" pitchFamily="18" charset="0"/>
              </a:rPr>
              <a:t>,</a:t>
            </a:r>
            <a:r>
              <a:rPr lang="fr-FR" sz="4200" dirty="0">
                <a:latin typeface="Times New Roman" pitchFamily="18" charset="0"/>
                <a:cs typeface="Times New Roman" pitchFamily="18" charset="0"/>
              </a:rPr>
              <a:t> 41, 41-58</a:t>
            </a:r>
          </a:p>
          <a:p>
            <a:pPr algn="just"/>
            <a:r>
              <a:rPr lang="fr-FR" sz="4200" dirty="0">
                <a:latin typeface="Times New Roman" pitchFamily="18" charset="0"/>
                <a:cs typeface="Times New Roman" pitchFamily="18" charset="0"/>
              </a:rPr>
              <a:t>GROSSMANN, FRANCIS.(2010) « L’écriture scientifique » in </a:t>
            </a:r>
            <a:r>
              <a:rPr lang="fr-FR" sz="4200" i="1" dirty="0">
                <a:latin typeface="Times New Roman" pitchFamily="18" charset="0"/>
                <a:cs typeface="Times New Roman" pitchFamily="18" charset="0"/>
              </a:rPr>
              <a:t>Les doctorants et l’information scientifique,</a:t>
            </a:r>
            <a:r>
              <a:rPr lang="fr-FR" sz="4200" dirty="0">
                <a:latin typeface="Times New Roman" pitchFamily="18" charset="0"/>
                <a:cs typeface="Times New Roman" pitchFamily="18" charset="0"/>
              </a:rPr>
              <a:t> Lyon-Villeurbanne [en ligne]. Format PDF</a:t>
            </a:r>
          </a:p>
          <a:p>
            <a:pPr algn="just"/>
            <a:r>
              <a:rPr lang="fr-FR" sz="4200" dirty="0">
                <a:latin typeface="Times New Roman" pitchFamily="18" charset="0"/>
                <a:cs typeface="Times New Roman" pitchFamily="18" charset="0"/>
              </a:rPr>
              <a:t>KERBRAT-ORECHIONNI (2002). </a:t>
            </a:r>
            <a:r>
              <a:rPr lang="fr-FR" sz="4200" i="1" dirty="0">
                <a:latin typeface="Times New Roman" pitchFamily="18" charset="0"/>
                <a:cs typeface="Times New Roman" pitchFamily="18" charset="0"/>
              </a:rPr>
              <a:t>L’Enonciation,</a:t>
            </a:r>
            <a:r>
              <a:rPr lang="fr-FR" sz="4200" dirty="0">
                <a:latin typeface="Times New Roman" pitchFamily="18" charset="0"/>
                <a:cs typeface="Times New Roman" pitchFamily="18" charset="0"/>
              </a:rPr>
              <a:t> </a:t>
            </a:r>
            <a:r>
              <a:rPr lang="fr-FR" sz="4200" dirty="0" err="1">
                <a:latin typeface="Times New Roman" pitchFamily="18" charset="0"/>
                <a:cs typeface="Times New Roman" pitchFamily="18" charset="0"/>
              </a:rPr>
              <a:t>coll</a:t>
            </a:r>
            <a:r>
              <a:rPr lang="fr-FR" sz="4200" dirty="0">
                <a:latin typeface="Times New Roman" pitchFamily="18" charset="0"/>
                <a:cs typeface="Times New Roman" pitchFamily="18" charset="0"/>
              </a:rPr>
              <a:t> « U »,Armand Colin</a:t>
            </a:r>
          </a:p>
          <a:p>
            <a:pPr algn="just"/>
            <a:r>
              <a:rPr lang="fr-FR" sz="4200" dirty="0">
                <a:latin typeface="Times New Roman" pitchFamily="18" charset="0"/>
                <a:cs typeface="Times New Roman" pitchFamily="18" charset="0"/>
              </a:rPr>
              <a:t>KERBRAT-ORRECHIONI, C., (1999). </a:t>
            </a:r>
            <a:r>
              <a:rPr lang="fr-FR" sz="4200" i="1" dirty="0">
                <a:latin typeface="Times New Roman" pitchFamily="18" charset="0"/>
                <a:cs typeface="Times New Roman" pitchFamily="18" charset="0"/>
              </a:rPr>
              <a:t>L’énonciation de la subjectivité dans le langage</a:t>
            </a:r>
            <a:r>
              <a:rPr lang="fr-FR" sz="4200" dirty="0">
                <a:latin typeface="Times New Roman" pitchFamily="18" charset="0"/>
                <a:cs typeface="Times New Roman" pitchFamily="18" charset="0"/>
              </a:rPr>
              <a:t>. 4e éd (2009). Paris : Armand Colin.</a:t>
            </a:r>
          </a:p>
          <a:p>
            <a:pPr algn="just"/>
            <a:r>
              <a:rPr lang="fr-FR" sz="4200" dirty="0">
                <a:latin typeface="Times New Roman" pitchFamily="18" charset="0"/>
                <a:cs typeface="Times New Roman" pitchFamily="18" charset="0"/>
              </a:rPr>
              <a:t>LATOUR B. et FABBRI P. (1977). </a:t>
            </a:r>
            <a:r>
              <a:rPr lang="fr-FR" sz="4200" i="1" dirty="0">
                <a:latin typeface="Times New Roman" pitchFamily="18" charset="0"/>
                <a:cs typeface="Times New Roman" pitchFamily="18" charset="0"/>
              </a:rPr>
              <a:t>La rhétorique de la science : pouvoir et devoir dans un article scientifique.</a:t>
            </a:r>
            <a:r>
              <a:rPr lang="fr-FR" sz="4200" dirty="0">
                <a:latin typeface="Times New Roman" pitchFamily="18" charset="0"/>
                <a:cs typeface="Times New Roman" pitchFamily="18" charset="0"/>
              </a:rPr>
              <a:t> Actes de la recherche en science sociales, 13, 81-95</a:t>
            </a:r>
          </a:p>
          <a:p>
            <a:pPr algn="just"/>
            <a:r>
              <a:rPr lang="fr-FR" sz="4200" dirty="0">
                <a:latin typeface="Times New Roman" pitchFamily="18" charset="0"/>
                <a:cs typeface="Times New Roman" pitchFamily="18" charset="0"/>
              </a:rPr>
              <a:t>LECLERC, J., (1999). Le français scientifique : guide de rédaction et de vulgarisation, Brossard : </a:t>
            </a:r>
            <a:r>
              <a:rPr lang="fr-FR" sz="4200" dirty="0" err="1">
                <a:latin typeface="Times New Roman" pitchFamily="18" charset="0"/>
                <a:cs typeface="Times New Roman" pitchFamily="18" charset="0"/>
              </a:rPr>
              <a:t>Linguatech</a:t>
            </a:r>
            <a:r>
              <a:rPr lang="fr-FR" sz="4200" dirty="0">
                <a:latin typeface="Times New Roman" pitchFamily="18" charset="0"/>
                <a:cs typeface="Times New Roman" pitchFamily="18" charset="0"/>
              </a:rPr>
              <a:t> éditeur,</a:t>
            </a:r>
          </a:p>
          <a:p>
            <a:pPr algn="just"/>
            <a:r>
              <a:rPr lang="fr-FR" sz="4200" dirty="0">
                <a:latin typeface="Times New Roman" pitchFamily="18" charset="0"/>
                <a:cs typeface="Times New Roman" pitchFamily="18" charset="0"/>
              </a:rPr>
              <a:t>RABATEL, A. (éd.)., (2004) : « L’effacement énonciatif dans les discours représentés : effets pragmatiques de sur- et de sous-énonciation », Langages, n° 156, Paris : Larousse.</a:t>
            </a:r>
          </a:p>
          <a:p>
            <a:pPr algn="just"/>
            <a:r>
              <a:rPr lang="fr-FR" sz="4200" dirty="0">
                <a:latin typeface="Times New Roman" pitchFamily="18" charset="0"/>
                <a:cs typeface="Times New Roman" pitchFamily="18" charset="0"/>
              </a:rPr>
              <a:t>RINK F., BOCH F. et GROSSMAN F. (2007). </a:t>
            </a:r>
            <a:r>
              <a:rPr lang="fr-FR" sz="4200" i="1" dirty="0">
                <a:latin typeface="Times New Roman" pitchFamily="18" charset="0"/>
                <a:cs typeface="Times New Roman" pitchFamily="18" charset="0"/>
              </a:rPr>
              <a:t>Quelques lieux de variation du positionnement énonciatif dans l'article de recherche.</a:t>
            </a:r>
            <a:endParaRPr lang="fr-FR" sz="4200" dirty="0">
              <a:latin typeface="Times New Roman" pitchFamily="18" charset="0"/>
              <a:cs typeface="Times New Roman" pitchFamily="18" charset="0"/>
            </a:endParaRPr>
          </a:p>
          <a:p>
            <a:pPr algn="just"/>
            <a:r>
              <a:rPr lang="fr-FR" sz="4200" dirty="0">
                <a:latin typeface="Times New Roman" pitchFamily="18" charset="0"/>
                <a:cs typeface="Times New Roman" pitchFamily="18" charset="0"/>
              </a:rPr>
              <a:t>RINCK, F., (2006). « Ecrire au nom de la science et de sa discipline : la figure de l’auteur dans l’article en sciences humaines », </a:t>
            </a:r>
            <a:r>
              <a:rPr lang="fr-FR" sz="4200" i="1" dirty="0">
                <a:latin typeface="Times New Roman" pitchFamily="18" charset="0"/>
                <a:cs typeface="Times New Roman" pitchFamily="18" charset="0"/>
              </a:rPr>
              <a:t>Sciences de la Société</a:t>
            </a:r>
            <a:r>
              <a:rPr lang="fr-FR" sz="4200" dirty="0">
                <a:latin typeface="Times New Roman" pitchFamily="18" charset="0"/>
                <a:cs typeface="Times New Roman" pitchFamily="18" charset="0"/>
              </a:rPr>
              <a:t>, 67, 94-</a:t>
            </a:r>
          </a:p>
          <a:p>
            <a:pPr algn="just"/>
            <a:r>
              <a:rPr lang="fr-FR" sz="4200" dirty="0">
                <a:latin typeface="Times New Roman" pitchFamily="18" charset="0"/>
                <a:cs typeface="Times New Roman" pitchFamily="18" charset="0"/>
              </a:rPr>
              <a:t>RINK .F (2010). « </a:t>
            </a:r>
            <a:r>
              <a:rPr lang="fr-FR" sz="4200" i="1" dirty="0">
                <a:latin typeface="Times New Roman" pitchFamily="18" charset="0"/>
                <a:cs typeface="Times New Roman" pitchFamily="18" charset="0"/>
              </a:rPr>
              <a:t>L’analyse linguistique des enjeux de connaissance dans le discours scientifique </a:t>
            </a:r>
            <a:r>
              <a:rPr lang="fr-FR" sz="4200" dirty="0">
                <a:latin typeface="Times New Roman" pitchFamily="18" charset="0"/>
                <a:cs typeface="Times New Roman" pitchFamily="18" charset="0"/>
              </a:rPr>
              <a:t>: un état des lieux » in,  </a:t>
            </a:r>
            <a:r>
              <a:rPr lang="fr-FR" sz="4200" i="1" dirty="0">
                <a:latin typeface="Times New Roman" pitchFamily="18" charset="0"/>
                <a:cs typeface="Times New Roman" pitchFamily="18" charset="0"/>
              </a:rPr>
              <a:t>Revue </a:t>
            </a:r>
            <a:r>
              <a:rPr lang="fr-FR" sz="4200" i="1" dirty="0" err="1">
                <a:latin typeface="Times New Roman" pitchFamily="18" charset="0"/>
                <a:cs typeface="Times New Roman" pitchFamily="18" charset="0"/>
              </a:rPr>
              <a:t>anthopologique</a:t>
            </a:r>
            <a:r>
              <a:rPr lang="fr-FR" sz="4200" i="1" dirty="0">
                <a:latin typeface="Times New Roman" pitchFamily="18" charset="0"/>
                <a:cs typeface="Times New Roman" pitchFamily="18" charset="0"/>
              </a:rPr>
              <a:t> des connaissances </a:t>
            </a:r>
            <a:r>
              <a:rPr lang="fr-FR" sz="4200" dirty="0">
                <a:latin typeface="Times New Roman" pitchFamily="18" charset="0"/>
                <a:cs typeface="Times New Roman" pitchFamily="18" charset="0"/>
              </a:rPr>
              <a:t> pages 427 à 450</a:t>
            </a:r>
          </a:p>
          <a:p>
            <a:pPr algn="just"/>
            <a:r>
              <a:rPr lang="fr-FR" sz="4200" dirty="0">
                <a:latin typeface="Times New Roman" pitchFamily="18" charset="0"/>
                <a:cs typeface="Times New Roman" pitchFamily="18" charset="0"/>
              </a:rPr>
              <a:t>TUTIN, A., (2010) .« Dans cet article, nous souhaitons montrer que…Lexique verbal et</a:t>
            </a:r>
            <a:r>
              <a:rPr lang="fr-FR" sz="4200" dirty="0">
                <a:latin typeface="Times New Roman" pitchFamily="18" charset="0"/>
                <a:cs typeface="Times New Roman" pitchFamily="18" charset="0"/>
                <a:sym typeface="Symbol"/>
              </a:rPr>
              <a:t></a:t>
            </a:r>
            <a:r>
              <a:rPr lang="fr-FR" sz="4200" dirty="0">
                <a:latin typeface="Times New Roman" pitchFamily="18" charset="0"/>
                <a:cs typeface="Times New Roman" pitchFamily="18" charset="0"/>
              </a:rPr>
              <a:t> positionnement de l’auteur dans les articles en sciences humaines », </a:t>
            </a:r>
            <a:r>
              <a:rPr lang="fr-FR" sz="4200" i="1" dirty="0" err="1">
                <a:latin typeface="Times New Roman" pitchFamily="18" charset="0"/>
                <a:cs typeface="Times New Roman" pitchFamily="18" charset="0"/>
              </a:rPr>
              <a:t>Lidil</a:t>
            </a:r>
            <a:r>
              <a:rPr lang="fr-FR" sz="4200" i="1" dirty="0">
                <a:latin typeface="Times New Roman" pitchFamily="18" charset="0"/>
                <a:cs typeface="Times New Roman" pitchFamily="18" charset="0"/>
              </a:rPr>
              <a:t>,</a:t>
            </a:r>
            <a:r>
              <a:rPr lang="fr-FR" sz="4200" dirty="0">
                <a:latin typeface="Times New Roman" pitchFamily="18" charset="0"/>
                <a:cs typeface="Times New Roman" pitchFamily="18" charset="0"/>
              </a:rPr>
              <a:t> 41, 15-40.</a:t>
            </a:r>
          </a:p>
          <a:p>
            <a:endParaRPr lang="fr-FR"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dirty="0"/>
              <a:t>حول الكتابة العلمية</a:t>
            </a:r>
            <a:endParaRPr lang="fr-FR" dirty="0"/>
          </a:p>
        </p:txBody>
      </p:sp>
      <p:sp>
        <p:nvSpPr>
          <p:cNvPr id="3" name="Espace réservé du contenu 2"/>
          <p:cNvSpPr>
            <a:spLocks noGrp="1"/>
          </p:cNvSpPr>
          <p:nvPr>
            <p:ph idx="1"/>
          </p:nvPr>
        </p:nvSpPr>
        <p:spPr/>
        <p:txBody>
          <a:bodyPr>
            <a:normAutofit/>
          </a:bodyPr>
          <a:lstStyle/>
          <a:p>
            <a:pPr algn="just" rtl="1"/>
            <a:r>
              <a:rPr lang="ar-SA" sz="2800" dirty="0">
                <a:latin typeface="Times New Roman" panose="02020603050405020304" pitchFamily="18" charset="0"/>
                <a:cs typeface="Times New Roman" panose="02020603050405020304" pitchFamily="18" charset="0"/>
              </a:rPr>
              <a:t>القول بأن </a:t>
            </a:r>
            <a:r>
              <a:rPr lang="ar-SA" sz="2800" dirty="0">
                <a:solidFill>
                  <a:srgbClr val="FF0000"/>
                </a:solidFill>
                <a:latin typeface="Times New Roman" panose="02020603050405020304" pitchFamily="18" charset="0"/>
                <a:cs typeface="Times New Roman" panose="02020603050405020304" pitchFamily="18" charset="0"/>
              </a:rPr>
              <a:t>البحث العلمي هو عملية كتابة </a:t>
            </a:r>
            <a:r>
              <a:rPr lang="ar-SA" sz="2800" dirty="0">
                <a:latin typeface="Times New Roman" panose="02020603050405020304" pitchFamily="18" charset="0"/>
                <a:cs typeface="Times New Roman" panose="02020603050405020304" pitchFamily="18" charset="0"/>
              </a:rPr>
              <a:t>يعود بها لحقيقة قديمة، والتي لا تزال اليوم أقل وضوحًا وأقل ظهورًا مما ينبغي، على الرغم من قِدَمِها وبديهيتها. </a:t>
            </a:r>
            <a:r>
              <a:rPr lang="ar-SA" sz="2800" b="1" dirty="0">
                <a:solidFill>
                  <a:srgbClr val="FF0000"/>
                </a:solidFill>
                <a:latin typeface="Times New Roman" panose="02020603050405020304" pitchFamily="18" charset="0"/>
                <a:cs typeface="Times New Roman" panose="02020603050405020304" pitchFamily="18" charset="0"/>
              </a:rPr>
              <a:t>في الواقع، وكما يظهر التقليد المعرفي العلمي، فإن البحث العلمي هو عملية كتابية تتجلى في إنتاجها، في تحديد الإشكالية، في استخدام الأدوات اللازمة وفي عرضها</a:t>
            </a:r>
            <a:r>
              <a:rPr lang="ar-SA" sz="2800" dirty="0">
                <a:latin typeface="Times New Roman" panose="02020603050405020304" pitchFamily="18" charset="0"/>
                <a:cs typeface="Times New Roman" panose="02020603050405020304" pitchFamily="18" charset="0"/>
              </a:rPr>
              <a:t>. وهذا هو الحال منذ الربط بين المنطق والخطاب وبين الأسباب والعرض.</a:t>
            </a:r>
            <a:endParaRPr lang="ar-DZ" sz="2800" dirty="0">
              <a:latin typeface="Times New Roman" panose="02020603050405020304" pitchFamily="18" charset="0"/>
              <a:cs typeface="Times New Roman" panose="02020603050405020304" pitchFamily="18" charset="0"/>
            </a:endParaRPr>
          </a:p>
          <a:p>
            <a:pPr marL="0" indent="0" algn="just" rtl="1">
              <a:buNone/>
            </a:pPr>
            <a:r>
              <a:rPr lang="ar-DZ" sz="2800" dirty="0">
                <a:latin typeface="Times New Roman" panose="02020603050405020304" pitchFamily="18" charset="0"/>
                <a:cs typeface="Times New Roman" panose="02020603050405020304" pitchFamily="18" charset="0"/>
              </a:rPr>
              <a:t>   </a:t>
            </a:r>
            <a:r>
              <a:rPr lang="ar-SA" sz="2800" dirty="0">
                <a:latin typeface="Times New Roman" panose="02020603050405020304" pitchFamily="18" charset="0"/>
                <a:cs typeface="Times New Roman" panose="02020603050405020304" pitchFamily="18" charset="0"/>
              </a:rPr>
              <a:t> (</a:t>
            </a:r>
            <a:r>
              <a:rPr lang="fr-FR" sz="2800" dirty="0" err="1"/>
              <a:t>G.Awad</a:t>
            </a:r>
            <a:r>
              <a:rPr lang="ar-SA" sz="2800" dirty="0">
                <a:latin typeface="Times New Roman" panose="02020603050405020304" pitchFamily="18" charset="0"/>
                <a:cs typeface="Times New Roman" panose="02020603050405020304" pitchFamily="18" charset="0"/>
              </a:rPr>
              <a:t>، 2022)</a:t>
            </a:r>
            <a:endParaRPr lang="en-US" sz="2800" dirty="0">
              <a:latin typeface="Times New Roman" panose="02020603050405020304" pitchFamily="18" charset="0"/>
              <a:cs typeface="Times New Roman" panose="02020603050405020304" pitchFamily="18" charset="0"/>
            </a:endParaRPr>
          </a:p>
          <a:p>
            <a:pPr marL="0" indent="0" algn="just" rtl="1">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dirty="0"/>
              <a:t>البحث العلمي</a:t>
            </a:r>
            <a:endParaRPr lang="fr-FR" dirty="0"/>
          </a:p>
        </p:txBody>
      </p:sp>
      <p:sp>
        <p:nvSpPr>
          <p:cNvPr id="3" name="Espace réservé du contenu 2"/>
          <p:cNvSpPr>
            <a:spLocks noGrp="1"/>
          </p:cNvSpPr>
          <p:nvPr>
            <p:ph idx="1"/>
          </p:nvPr>
        </p:nvSpPr>
        <p:spPr/>
        <p:txBody>
          <a:bodyPr>
            <a:normAutofit/>
          </a:bodyPr>
          <a:lstStyle/>
          <a:p>
            <a:pPr algn="r" rtl="1"/>
            <a:r>
              <a:rPr lang="ar-DZ" dirty="0">
                <a:latin typeface="Times New Roman" panose="02020603050405020304" pitchFamily="18" charset="0"/>
                <a:cs typeface="Times New Roman" panose="02020603050405020304" pitchFamily="18" charset="0"/>
              </a:rPr>
              <a:t>الإجراءات المتخذة من أجل:</a:t>
            </a:r>
            <a:endParaRPr lang="fr-FR" dirty="0">
              <a:latin typeface="Times New Roman" panose="02020603050405020304" pitchFamily="18" charset="0"/>
              <a:cs typeface="Times New Roman" panose="02020603050405020304" pitchFamily="18" charset="0"/>
            </a:endParaRPr>
          </a:p>
          <a:p>
            <a:pPr algn="r" rtl="1">
              <a:buFont typeface="Wingdings" panose="05000000000000000000" pitchFamily="2" charset="2"/>
              <a:buChar char="v"/>
            </a:pPr>
            <a:r>
              <a:rPr lang="ar-DZ" dirty="0">
                <a:latin typeface="Times New Roman" panose="02020603050405020304" pitchFamily="18" charset="0"/>
                <a:cs typeface="Times New Roman" panose="02020603050405020304" pitchFamily="18" charset="0"/>
              </a:rPr>
              <a:t>إنتاج الأعمال،</a:t>
            </a:r>
          </a:p>
          <a:p>
            <a:pPr algn="r" rtl="1">
              <a:buFont typeface="Wingdings" panose="05000000000000000000" pitchFamily="2" charset="2"/>
              <a:buChar char="v"/>
            </a:pPr>
            <a:r>
              <a:rPr lang="ar-DZ" dirty="0">
                <a:latin typeface="Times New Roman" panose="02020603050405020304" pitchFamily="18" charset="0"/>
                <a:cs typeface="Times New Roman" panose="02020603050405020304" pitchFamily="18" charset="0"/>
              </a:rPr>
              <a:t>تطوير المعارف العلمية،</a:t>
            </a:r>
          </a:p>
          <a:p>
            <a:pPr algn="r" rtl="1">
              <a:buFont typeface="Wingdings" panose="05000000000000000000" pitchFamily="2" charset="2"/>
              <a:buChar char="v"/>
            </a:pPr>
            <a:r>
              <a:rPr lang="ar-DZ" dirty="0">
                <a:latin typeface="Times New Roman" panose="02020603050405020304" pitchFamily="18" charset="0"/>
                <a:cs typeface="Times New Roman" panose="02020603050405020304" pitchFamily="18" charset="0"/>
              </a:rPr>
              <a:t>إنتاج معارف جديدة،</a:t>
            </a:r>
          </a:p>
          <a:p>
            <a:pPr algn="r" rtl="1">
              <a:buFont typeface="Wingdings" panose="05000000000000000000" pitchFamily="2" charset="2"/>
              <a:buChar char="v"/>
            </a:pPr>
            <a:r>
              <a:rPr lang="ar-DZ" dirty="0">
                <a:latin typeface="Times New Roman" panose="02020603050405020304" pitchFamily="18" charset="0"/>
                <a:cs typeface="Times New Roman" panose="02020603050405020304" pitchFamily="18" charset="0"/>
              </a:rPr>
              <a:t>التحقق من المعارف القديمة،</a:t>
            </a:r>
          </a:p>
          <a:p>
            <a:pPr algn="r" rtl="1">
              <a:buFont typeface="Wingdings" panose="05000000000000000000" pitchFamily="2" charset="2"/>
              <a:buChar char="v"/>
            </a:pPr>
            <a:r>
              <a:rPr lang="ar-DZ" dirty="0">
                <a:latin typeface="Times New Roman" panose="02020603050405020304" pitchFamily="18" charset="0"/>
                <a:cs typeface="Times New Roman" panose="02020603050405020304" pitchFamily="18" charset="0"/>
              </a:rPr>
              <a:t>تأكيدها أو دحضها،</a:t>
            </a:r>
          </a:p>
          <a:p>
            <a:pPr algn="r" rtl="1">
              <a:buFont typeface="Wingdings" panose="05000000000000000000" pitchFamily="2" charset="2"/>
              <a:buChar char="v"/>
            </a:pPr>
            <a:r>
              <a:rPr lang="ar-DZ" dirty="0">
                <a:latin typeface="Times New Roman" panose="02020603050405020304" pitchFamily="18" charset="0"/>
                <a:cs typeface="Times New Roman" panose="02020603050405020304" pitchFamily="18" charset="0"/>
              </a:rPr>
              <a:t>تحليل الظواهر داخل المجتمع،</a:t>
            </a:r>
          </a:p>
          <a:p>
            <a:pPr algn="r" rtl="1">
              <a:buFont typeface="Wingdings" panose="05000000000000000000" pitchFamily="2" charset="2"/>
              <a:buChar char="v"/>
            </a:pPr>
            <a:r>
              <a:rPr lang="ar-DZ" dirty="0">
                <a:latin typeface="Times New Roman" panose="02020603050405020304" pitchFamily="18" charset="0"/>
                <a:cs typeface="Times New Roman" panose="02020603050405020304" pitchFamily="18" charset="0"/>
              </a:rPr>
              <a:t>معرفة، شرح وفهم الظواهر، الوقائع، الحقائق...</a:t>
            </a:r>
          </a:p>
          <a:p>
            <a:pPr algn="r" rtl="1">
              <a:buFont typeface="Wingdings" panose="05000000000000000000" pitchFamily="2" charset="2"/>
              <a:buChar char="v"/>
            </a:pPr>
            <a:r>
              <a:rPr lang="ar-DZ" dirty="0">
                <a:latin typeface="Times New Roman" panose="02020603050405020304" pitchFamily="18" charset="0"/>
                <a:cs typeface="Times New Roman" panose="02020603050405020304" pitchFamily="18" charset="0"/>
              </a:rPr>
              <a:t>إنّها عملية منظّمة ومهيكلة.</a:t>
            </a:r>
            <a:endParaRPr lang="fr-FR" dirty="0">
              <a:latin typeface="Times New Roman" panose="02020603050405020304" pitchFamily="18" charset="0"/>
              <a:cs typeface="Times New Roman" panose="02020603050405020304" pitchFamily="18" charset="0"/>
            </a:endParaRPr>
          </a:p>
          <a:p>
            <a:pPr>
              <a:buFont typeface="Wingdings" pitchFamily="2" charset="2"/>
              <a:buChar char="Ø"/>
            </a:pPr>
            <a:endParaRPr lang="fr-FR" dirty="0"/>
          </a:p>
          <a:p>
            <a:pPr>
              <a:buNone/>
            </a:pPr>
            <a:endParaRPr lang="fr-FR" u="sng" dirty="0">
              <a:hlinkClick r:id="rId2"/>
            </a:endParaRPr>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dirty="0"/>
              <a:t>المجتمع العلمي</a:t>
            </a:r>
            <a:endParaRPr lang="fr-FR" dirty="0"/>
          </a:p>
        </p:txBody>
      </p:sp>
      <p:sp>
        <p:nvSpPr>
          <p:cNvPr id="3" name="Espace réservé du contenu 2"/>
          <p:cNvSpPr>
            <a:spLocks noGrp="1"/>
          </p:cNvSpPr>
          <p:nvPr>
            <p:ph idx="1"/>
          </p:nvPr>
        </p:nvSpPr>
        <p:spPr/>
        <p:txBody>
          <a:bodyPr>
            <a:normAutofit fontScale="92500" lnSpcReduction="20000"/>
          </a:bodyPr>
          <a:lstStyle/>
          <a:p>
            <a:pPr algn="just" rtl="1"/>
            <a:r>
              <a:rPr lang="ar-DZ" sz="4200" dirty="0">
                <a:latin typeface="Times New Roman" pitchFamily="18" charset="0"/>
                <a:cs typeface="Times New Roman" pitchFamily="18" charset="0"/>
              </a:rPr>
              <a:t> مجموعة من الباحثين،</a:t>
            </a:r>
          </a:p>
          <a:p>
            <a:pPr algn="just" rtl="1"/>
            <a:r>
              <a:rPr lang="ar-DZ" sz="4200" dirty="0">
                <a:latin typeface="Times New Roman" pitchFamily="18" charset="0"/>
                <a:cs typeface="Times New Roman" pitchFamily="18" charset="0"/>
              </a:rPr>
              <a:t> مشكّلين شبكة،</a:t>
            </a:r>
          </a:p>
          <a:p>
            <a:pPr algn="just" rtl="1"/>
            <a:r>
              <a:rPr lang="ar-DZ" sz="4200" dirty="0">
                <a:latin typeface="Times New Roman" pitchFamily="18" charset="0"/>
                <a:cs typeface="Times New Roman" pitchFamily="18" charset="0"/>
              </a:rPr>
              <a:t> متفاعلين</a:t>
            </a:r>
          </a:p>
          <a:p>
            <a:pPr algn="just" rtl="1"/>
            <a:r>
              <a:rPr lang="ar-DZ" sz="4200" dirty="0">
                <a:latin typeface="Times New Roman" pitchFamily="18" charset="0"/>
                <a:cs typeface="Times New Roman" pitchFamily="18" charset="0"/>
              </a:rPr>
              <a:t> ترتبط إنتاجاتهم بالعلوم والبحث العلمي،</a:t>
            </a:r>
          </a:p>
          <a:p>
            <a:pPr algn="just" rtl="1"/>
            <a:r>
              <a:rPr lang="ar-DZ" sz="4200" dirty="0">
                <a:latin typeface="Times New Roman" pitchFamily="18" charset="0"/>
                <a:cs typeface="Times New Roman" pitchFamily="18" charset="0"/>
              </a:rPr>
              <a:t> مثال: المجتمع العلمي لعلماء الفيزياء الفلكية، الفيزياء، الأحياء، </a:t>
            </a:r>
            <a:r>
              <a:rPr lang="ar-DZ" sz="4200" dirty="0" err="1">
                <a:latin typeface="Times New Roman" pitchFamily="18" charset="0"/>
                <a:cs typeface="Times New Roman" pitchFamily="18" charset="0"/>
              </a:rPr>
              <a:t>الأنتروبولوجيا</a:t>
            </a:r>
            <a:r>
              <a:rPr lang="ar-DZ" sz="4200" dirty="0">
                <a:latin typeface="Times New Roman" pitchFamily="18" charset="0"/>
                <a:cs typeface="Times New Roman" pitchFamily="18" charset="0"/>
              </a:rPr>
              <a:t>، الرياضيات، الكيمياء، علم الاجتماع، أمراض القلب، أمراض الجهاز التنفسي، المؤرخون، </a:t>
            </a:r>
            <a:r>
              <a:rPr lang="ar-DZ" sz="4200" dirty="0" err="1">
                <a:latin typeface="Times New Roman" pitchFamily="18" charset="0"/>
                <a:cs typeface="Times New Roman" pitchFamily="18" charset="0"/>
              </a:rPr>
              <a:t>اللسانيون</a:t>
            </a:r>
            <a:r>
              <a:rPr lang="ar-DZ" sz="4200" dirty="0">
                <a:latin typeface="Times New Roman" pitchFamily="18" charset="0"/>
                <a:cs typeface="Times New Roman" pitchFamily="18" charset="0"/>
              </a:rPr>
              <a:t>، المعلمين...</a:t>
            </a:r>
            <a:endParaRPr lang="fr-FR" sz="4400" dirty="0">
              <a:solidFill>
                <a:srgbClr val="FF0000"/>
              </a:solidFill>
              <a:latin typeface="+mj-lt"/>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dirty="0"/>
              <a:t>الكتابات العلمية</a:t>
            </a:r>
            <a:endParaRPr lang="fr-FR" dirty="0"/>
          </a:p>
        </p:txBody>
      </p:sp>
      <p:sp>
        <p:nvSpPr>
          <p:cNvPr id="3" name="Espace réservé du contenu 2"/>
          <p:cNvSpPr>
            <a:spLocks noGrp="1"/>
          </p:cNvSpPr>
          <p:nvPr>
            <p:ph idx="1"/>
          </p:nvPr>
        </p:nvSpPr>
        <p:spPr/>
        <p:txBody>
          <a:bodyPr>
            <a:normAutofit/>
          </a:bodyPr>
          <a:lstStyle/>
          <a:p>
            <a:pPr algn="r" rtl="1"/>
            <a:r>
              <a:rPr lang="ar-DZ" sz="2800" dirty="0">
                <a:latin typeface="Times New Roman" panose="02020603050405020304" pitchFamily="18" charset="0"/>
                <a:cs typeface="Times New Roman" panose="02020603050405020304" pitchFamily="18" charset="0"/>
              </a:rPr>
              <a:t>تقارير البحث والمراجعات الموجّهة لجمهور متخصص،</a:t>
            </a:r>
          </a:p>
          <a:p>
            <a:pPr algn="r" rtl="1"/>
            <a:r>
              <a:rPr lang="ar-DZ" sz="2800" dirty="0">
                <a:latin typeface="Times New Roman" panose="02020603050405020304" pitchFamily="18" charset="0"/>
                <a:cs typeface="Times New Roman" panose="02020603050405020304" pitchFamily="18" charset="0"/>
              </a:rPr>
              <a:t>كتب علمية متخصصة،</a:t>
            </a:r>
          </a:p>
          <a:p>
            <a:pPr algn="r" rtl="1"/>
            <a:r>
              <a:rPr lang="ar-DZ" sz="2800" dirty="0">
                <a:latin typeface="Times New Roman" panose="02020603050405020304" pitchFamily="18" charset="0"/>
                <a:cs typeface="Times New Roman" panose="02020603050405020304" pitchFamily="18" charset="0"/>
              </a:rPr>
              <a:t>أعمال الندوات العلمية الموجّهة للنظراء في نفس المجال العلمي،</a:t>
            </a:r>
          </a:p>
          <a:p>
            <a:pPr algn="r" rtl="1"/>
            <a:r>
              <a:rPr lang="ar-DZ" sz="2800" dirty="0">
                <a:latin typeface="Times New Roman" panose="02020603050405020304" pitchFamily="18" charset="0"/>
                <a:cs typeface="Times New Roman" panose="02020603050405020304" pitchFamily="18" charset="0"/>
              </a:rPr>
              <a:t>الكتابات الجامعية: أوراق علمية، مذكرات الماجستير والماستر وكذا الأطروحات.</a:t>
            </a:r>
            <a:endParaRPr lang="fr-FR"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dirty="0"/>
              <a:t>الكتابة العلمية والخطاب</a:t>
            </a:r>
            <a:endParaRPr lang="fr-FR" dirty="0"/>
          </a:p>
        </p:txBody>
      </p:sp>
      <p:sp>
        <p:nvSpPr>
          <p:cNvPr id="3" name="Espace réservé du contenu 2"/>
          <p:cNvSpPr>
            <a:spLocks noGrp="1"/>
          </p:cNvSpPr>
          <p:nvPr>
            <p:ph idx="1"/>
          </p:nvPr>
        </p:nvSpPr>
        <p:spPr/>
        <p:txBody>
          <a:bodyPr>
            <a:normAutofit/>
          </a:bodyPr>
          <a:lstStyle/>
          <a:p>
            <a:pPr algn="just" rtl="1"/>
            <a:r>
              <a:rPr lang="ar-DZ" sz="2800" dirty="0">
                <a:latin typeface="Times New Roman" panose="02020603050405020304" pitchFamily="18" charset="0"/>
                <a:cs typeface="Times New Roman" panose="02020603050405020304" pitchFamily="18" charset="0"/>
              </a:rPr>
              <a:t>كل الكتابة العلمية </a:t>
            </a:r>
            <a:r>
              <a:rPr lang="ar-DZ" sz="2800" b="1" dirty="0">
                <a:latin typeface="Times New Roman" panose="02020603050405020304" pitchFamily="18" charset="0"/>
                <a:cs typeface="Times New Roman" panose="02020603050405020304" pitchFamily="18" charset="0"/>
              </a:rPr>
              <a:t>هي عبارة عن خطاب </a:t>
            </a:r>
            <a:r>
              <a:rPr lang="ar-DZ" sz="2800" dirty="0">
                <a:latin typeface="Times New Roman" panose="02020603050405020304" pitchFamily="18" charset="0"/>
                <a:cs typeface="Times New Roman" panose="02020603050405020304" pitchFamily="18" charset="0"/>
              </a:rPr>
              <a:t>يعبر الطالب من خلاله </a:t>
            </a:r>
            <a:r>
              <a:rPr lang="ar-DZ" sz="2800" b="1" dirty="0">
                <a:latin typeface="Times New Roman" panose="02020603050405020304" pitchFamily="18" charset="0"/>
                <a:cs typeface="Times New Roman" panose="02020603050405020304" pitchFamily="18" charset="0"/>
              </a:rPr>
              <a:t>عن أفكاره، يبني حجّته، يتفاعل مع نظرائه، مؤطّره وقراءه المحتملين...</a:t>
            </a:r>
          </a:p>
          <a:p>
            <a:pPr algn="just" rtl="1"/>
            <a:r>
              <a:rPr lang="ar-DZ" sz="2800" dirty="0">
                <a:latin typeface="Times New Roman" panose="02020603050405020304" pitchFamily="18" charset="0"/>
                <a:cs typeface="Times New Roman" panose="02020603050405020304" pitchFamily="18" charset="0"/>
              </a:rPr>
              <a:t>في هذا الصدد، </a:t>
            </a:r>
            <a:r>
              <a:rPr lang="ar-DZ" sz="2800" b="1" dirty="0">
                <a:latin typeface="Times New Roman" panose="02020603050405020304" pitchFamily="18" charset="0"/>
                <a:cs typeface="Times New Roman" panose="02020603050405020304" pitchFamily="18" charset="0"/>
              </a:rPr>
              <a:t>يعتبر الخطاب اللغة التي يستخدمها طالب الدكتوراه ويتحمّل مسؤوليتها.</a:t>
            </a:r>
          </a:p>
          <a:p>
            <a:pPr algn="just" rtl="1"/>
            <a:r>
              <a:rPr lang="ar-SA" sz="2800" dirty="0">
                <a:latin typeface="Times New Roman" panose="02020603050405020304" pitchFamily="18" charset="0"/>
                <a:cs typeface="Times New Roman" panose="02020603050405020304" pitchFamily="18" charset="0"/>
              </a:rPr>
              <a:t>عندما يكتب الطالب أطروحته، </a:t>
            </a:r>
            <a:r>
              <a:rPr lang="ar-SA" sz="2800" b="1" dirty="0">
                <a:latin typeface="Times New Roman" panose="02020603050405020304" pitchFamily="18" charset="0"/>
                <a:cs typeface="Times New Roman" panose="02020603050405020304" pitchFamily="18" charset="0"/>
              </a:rPr>
              <a:t>فهو ينتج خطابًا يتحمل مسؤولي</a:t>
            </a:r>
            <a:r>
              <a:rPr lang="ar-DZ" sz="2800" b="1" dirty="0">
                <a:latin typeface="Times New Roman" panose="02020603050405020304" pitchFamily="18" charset="0"/>
                <a:cs typeface="Times New Roman" panose="02020603050405020304" pitchFamily="18" charset="0"/>
              </a:rPr>
              <a:t>ت</a:t>
            </a:r>
            <a:r>
              <a:rPr lang="ar-SA" sz="2800" b="1" dirty="0">
                <a:latin typeface="Times New Roman" panose="02020603050405020304" pitchFamily="18" charset="0"/>
                <a:cs typeface="Times New Roman" panose="02020603050405020304" pitchFamily="18" charset="0"/>
              </a:rPr>
              <a:t>ه</a:t>
            </a:r>
            <a:r>
              <a:rPr lang="ar-DZ" sz="2800" b="1" dirty="0">
                <a:latin typeface="Times New Roman" panose="02020603050405020304" pitchFamily="18" charset="0"/>
                <a:cs typeface="Times New Roman" panose="02020603050405020304" pitchFamily="18" charset="0"/>
              </a:rPr>
              <a:t> والذي يحدد فيه</a:t>
            </a:r>
            <a:r>
              <a:rPr lang="ar-SA" sz="2800" b="1" dirty="0">
                <a:latin typeface="Times New Roman" panose="02020603050405020304" pitchFamily="18" charset="0"/>
                <a:cs typeface="Times New Roman" panose="02020603050405020304" pitchFamily="18" charset="0"/>
              </a:rPr>
              <a:t> موقفه </a:t>
            </a:r>
            <a:r>
              <a:rPr lang="ar-DZ" sz="2800" b="1" dirty="0">
                <a:latin typeface="Times New Roman" panose="02020603050405020304" pitchFamily="18" charset="0"/>
                <a:cs typeface="Times New Roman" panose="02020603050405020304" pitchFamily="18" charset="0"/>
              </a:rPr>
              <a:t>ويعلّله ويعبّر فيه</a:t>
            </a:r>
            <a:r>
              <a:rPr lang="ar-SA" sz="2800" b="1" dirty="0">
                <a:latin typeface="Times New Roman" panose="02020603050405020304" pitchFamily="18" charset="0"/>
                <a:cs typeface="Times New Roman" panose="02020603050405020304" pitchFamily="18" charset="0"/>
              </a:rPr>
              <a:t> عن أفكاره</a:t>
            </a:r>
            <a:r>
              <a:rPr lang="ar-DZ" sz="2800" b="1" dirty="0">
                <a:latin typeface="Times New Roman" panose="02020603050405020304" pitchFamily="18" charset="0"/>
                <a:cs typeface="Times New Roman" panose="02020603050405020304" pitchFamily="18" charset="0"/>
              </a:rPr>
              <a:t>.</a:t>
            </a:r>
          </a:p>
          <a:p>
            <a:pPr algn="just" rtl="1"/>
            <a:r>
              <a:rPr lang="ar-DZ" sz="2800" dirty="0">
                <a:latin typeface="Times New Roman" panose="02020603050405020304" pitchFamily="18" charset="0"/>
                <a:cs typeface="Times New Roman" panose="02020603050405020304" pitchFamily="18" charset="0"/>
              </a:rPr>
              <a:t>يعمل طالب الدكتوراه من خلال إنتاج الخطاب على أن يكون حديثه شكلا من أشكال العمل.</a:t>
            </a:r>
          </a:p>
          <a:p>
            <a:pPr algn="just" rtl="1"/>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dirty="0"/>
              <a:t>إذن فالخطاب</a:t>
            </a:r>
            <a:endParaRPr lang="fr-FR" dirty="0"/>
          </a:p>
        </p:txBody>
      </p:sp>
      <p:sp>
        <p:nvSpPr>
          <p:cNvPr id="3" name="Espace réservé du contenu 2"/>
          <p:cNvSpPr>
            <a:spLocks noGrp="1"/>
          </p:cNvSpPr>
          <p:nvPr>
            <p:ph idx="1"/>
          </p:nvPr>
        </p:nvSpPr>
        <p:spPr/>
        <p:txBody>
          <a:bodyPr>
            <a:normAutofit/>
          </a:bodyPr>
          <a:lstStyle/>
          <a:p>
            <a:pPr>
              <a:buNone/>
            </a:pPr>
            <a:endParaRPr lang="fr-FR" i="1" dirty="0"/>
          </a:p>
          <a:p>
            <a:pPr algn="r" rtl="1"/>
            <a:r>
              <a:rPr lang="ar-DZ" sz="2800" i="1" dirty="0">
                <a:latin typeface="Times New Roman" panose="02020603050405020304" pitchFamily="18" charset="0"/>
                <a:cs typeface="Times New Roman" panose="02020603050405020304" pitchFamily="18" charset="0"/>
              </a:rPr>
              <a:t>منظّم من خلال العبارات وليس مقتصر على الجمل بل يتجاوزها،</a:t>
            </a:r>
          </a:p>
          <a:p>
            <a:pPr algn="r" rtl="1"/>
            <a:r>
              <a:rPr lang="ar-DZ" sz="2800" i="1" dirty="0">
                <a:latin typeface="Times New Roman" panose="02020603050405020304" pitchFamily="18" charset="0"/>
                <a:cs typeface="Times New Roman" panose="02020603050405020304" pitchFamily="18" charset="0"/>
              </a:rPr>
              <a:t>موجّه لتعلّقه بهدف طالب الدكتوراه،</a:t>
            </a:r>
          </a:p>
          <a:p>
            <a:pPr algn="r" rtl="1"/>
            <a:r>
              <a:rPr lang="ar-DZ" sz="2800" i="1" dirty="0">
                <a:latin typeface="Times New Roman" panose="02020603050405020304" pitchFamily="18" charset="0"/>
                <a:cs typeface="Times New Roman" panose="02020603050405020304" pitchFamily="18" charset="0"/>
              </a:rPr>
              <a:t>شكل من أشكال العمل بين المتحدث والمتلقي،</a:t>
            </a:r>
          </a:p>
          <a:p>
            <a:pPr algn="r" rtl="1"/>
            <a:r>
              <a:rPr lang="ar-DZ" sz="2800" dirty="0">
                <a:latin typeface="Times New Roman" panose="02020603050405020304" pitchFamily="18" charset="0"/>
                <a:cs typeface="Times New Roman" panose="02020603050405020304" pitchFamily="18" charset="0"/>
              </a:rPr>
              <a:t>تفاعلي وسياقي،</a:t>
            </a:r>
          </a:p>
          <a:p>
            <a:pPr algn="r" rtl="1"/>
            <a:r>
              <a:rPr lang="ar-DZ" sz="2800" dirty="0">
                <a:latin typeface="Times New Roman" panose="02020603050405020304" pitchFamily="18" charset="0"/>
                <a:cs typeface="Times New Roman" panose="02020603050405020304" pitchFamily="18" charset="0"/>
              </a:rPr>
              <a:t>يمكن أن يتغير أثناء النطق.</a:t>
            </a:r>
            <a:endParaRPr lang="fr-FR" sz="2800" dirty="0">
              <a:latin typeface="Times New Roman" panose="02020603050405020304" pitchFamily="18" charset="0"/>
              <a:cs typeface="Times New Roman" panose="02020603050405020304" pitchFamily="18" charset="0"/>
            </a:endParaRPr>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36236</TotalTime>
  <Words>2487</Words>
  <Application>Microsoft Office PowerPoint</Application>
  <PresentationFormat>Affichage à l'écran (4:3)</PresentationFormat>
  <Paragraphs>250</Paragraphs>
  <Slides>30</Slides>
  <Notes>4</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30</vt:i4>
      </vt:variant>
    </vt:vector>
  </HeadingPairs>
  <TitlesOfParts>
    <vt:vector size="40" baseType="lpstr">
      <vt:lpstr>Arial</vt:lpstr>
      <vt:lpstr>Calibri</vt:lpstr>
      <vt:lpstr>Courier New</vt:lpstr>
      <vt:lpstr>Symbol</vt:lpstr>
      <vt:lpstr>Tahoma</vt:lpstr>
      <vt:lpstr>Times New Roman</vt:lpstr>
      <vt:lpstr>Trebuchet MS</vt:lpstr>
      <vt:lpstr>Wingdings</vt:lpstr>
      <vt:lpstr>Wingdings 2</vt:lpstr>
      <vt:lpstr>Opulent</vt:lpstr>
      <vt:lpstr>تكوين الدكتوراه وحدة تدريسية CPNM </vt:lpstr>
      <vt:lpstr>المخطط</vt:lpstr>
      <vt:lpstr>الأهداف</vt:lpstr>
      <vt:lpstr>حول الكتابة العلمية</vt:lpstr>
      <vt:lpstr>البحث العلمي</vt:lpstr>
      <vt:lpstr>المجتمع العلمي</vt:lpstr>
      <vt:lpstr>الكتابات العلمية</vt:lpstr>
      <vt:lpstr>الكتابة العلمية والخطاب</vt:lpstr>
      <vt:lpstr>إذن فالخطاب</vt:lpstr>
      <vt:lpstr>الخطاب والنطق</vt:lpstr>
      <vt:lpstr>البيان / النطق</vt:lpstr>
      <vt:lpstr>الخطاب العلمي: تعريفات</vt:lpstr>
      <vt:lpstr>بعبارة أخرى</vt:lpstr>
      <vt:lpstr>الحيادية الموضوعية... نعم ولكن...</vt:lpstr>
      <vt:lpstr>الخطاب العلمي... منهاجه و رهانه...</vt:lpstr>
      <vt:lpstr>لغويًّا</vt:lpstr>
      <vt:lpstr>ماهي عملية النطق؟</vt:lpstr>
      <vt:lpstr>الضمائر</vt:lpstr>
      <vt:lpstr>الضمائر أنا/نحن</vt:lpstr>
      <vt:lpstr>أمثلة</vt:lpstr>
      <vt:lpstr>الضمير on: ماهي قيمته؟</vt:lpstr>
      <vt:lpstr>المعجم اللفظي</vt:lpstr>
      <vt:lpstr>أمثلة</vt:lpstr>
      <vt:lpstr>المتلازمات اللفظية/تعريف</vt:lpstr>
      <vt:lpstr>أمثلة</vt:lpstr>
      <vt:lpstr>التخميل</vt:lpstr>
      <vt:lpstr>الصيغة غير شخصية و التخميل أمثلة</vt:lpstr>
      <vt:lpstr>ماهي الأنشطة التي يجب مراعاتها؟</vt:lpstr>
      <vt:lpstr>فيما يخص الكتابة العلمية</vt:lpstr>
      <vt:lpstr>BIBLIOGRAPHIE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ECRITS  SCIENTIFIQUES</dc:title>
  <dc:creator>PC</dc:creator>
  <cp:lastModifiedBy>Nabila</cp:lastModifiedBy>
  <cp:revision>396</cp:revision>
  <dcterms:created xsi:type="dcterms:W3CDTF">2023-03-09T11:12:22Z</dcterms:created>
  <dcterms:modified xsi:type="dcterms:W3CDTF">2023-05-11T20:47:45Z</dcterms:modified>
</cp:coreProperties>
</file>