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notesMasterIdLst>
    <p:notesMasterId r:id="rId10"/>
  </p:notesMasterIdLst>
  <p:sldIdLst>
    <p:sldId id="256" r:id="rId2"/>
    <p:sldId id="296" r:id="rId3"/>
    <p:sldId id="310" r:id="rId4"/>
    <p:sldId id="313" r:id="rId5"/>
    <p:sldId id="315" r:id="rId6"/>
    <p:sldId id="311" r:id="rId7"/>
    <p:sldId id="314" r:id="rId8"/>
    <p:sldId id="306" r:id="rId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3325" autoAdjust="0"/>
  </p:normalViewPr>
  <p:slideViewPr>
    <p:cSldViewPr>
      <p:cViewPr>
        <p:scale>
          <a:sx n="93" d="100"/>
          <a:sy n="93" d="100"/>
        </p:scale>
        <p:origin x="-480" y="58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FF7B32-0747-4BF1-A1E9-553BED39E8A2}" type="datetimeFigureOut">
              <a:rPr lang="fr-FR" smtClean="0"/>
              <a:t>04/05/2024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CE9A77-81F0-403F-9DE6-2488BF86863D}" type="slidenum">
              <a:rPr lang="fr-FR" smtClean="0"/>
              <a:t>‹N°›</a:t>
            </a:fld>
            <a:endParaRPr lang="fr-FR"/>
          </a:p>
        </p:txBody>
      </p:sp>
    </p:spTree>
    <p:extLst>
      <p:ext uri="{BB962C8B-B14F-4D97-AF65-F5344CB8AC3E}">
        <p14:creationId xmlns:p14="http://schemas.microsoft.com/office/powerpoint/2010/main" val="25040378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fr-FR" smtClean="0"/>
              <a:t>Modifiez le style du titre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3C1460C0-4820-4EC4-B994-B1C4951900EA}" type="datetimeFigureOut">
              <a:rPr lang="ar-SA" smtClean="0"/>
              <a:pPr/>
              <a:t>26/10/1445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5B6590E-C736-49D9-A9A8-97D2DDACEFB4}" type="slidenum">
              <a:rPr lang="ar-SA" smtClean="0"/>
              <a:pPr/>
              <a:t>‹N°›</a:t>
            </a:fld>
            <a:endParaRPr lang="ar-SA"/>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3C1460C0-4820-4EC4-B994-B1C4951900EA}" type="datetimeFigureOut">
              <a:rPr lang="ar-SA" smtClean="0"/>
              <a:pPr/>
              <a:t>26/10/1445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5B6590E-C736-49D9-A9A8-97D2DDACEFB4}" type="slidenum">
              <a:rPr lang="ar-SA" smtClean="0"/>
              <a:pPr/>
              <a:t>‹N°›</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3C1460C0-4820-4EC4-B994-B1C4951900EA}" type="datetimeFigureOut">
              <a:rPr lang="ar-SA" smtClean="0"/>
              <a:pPr/>
              <a:t>26/10/1445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5B6590E-C736-49D9-A9A8-97D2DDACEFB4}" type="slidenum">
              <a:rPr lang="ar-SA" smtClean="0"/>
              <a:pPr/>
              <a:t>‹N°›</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3C1460C0-4820-4EC4-B994-B1C4951900EA}" type="datetimeFigureOut">
              <a:rPr lang="ar-SA" smtClean="0"/>
              <a:pPr/>
              <a:t>26/10/1445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5B6590E-C736-49D9-A9A8-97D2DDACEFB4}" type="slidenum">
              <a:rPr lang="ar-SA" smtClean="0"/>
              <a:pPr/>
              <a:t>‹N°›</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fr-FR" smtClean="0"/>
              <a:t>Modifiez le style du titre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C1460C0-4820-4EC4-B994-B1C4951900EA}" type="datetimeFigureOut">
              <a:rPr lang="ar-SA" smtClean="0"/>
              <a:pPr/>
              <a:t>26/10/1445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5B6590E-C736-49D9-A9A8-97D2DDACEFB4}" type="slidenum">
              <a:rPr lang="ar-SA" smtClean="0"/>
              <a:pPr/>
              <a:t>‹N°›</a:t>
            </a:fld>
            <a:endParaRPr lang="ar-SA"/>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Date Placeholder 4"/>
          <p:cNvSpPr>
            <a:spLocks noGrp="1"/>
          </p:cNvSpPr>
          <p:nvPr>
            <p:ph type="dt" sz="half" idx="10"/>
          </p:nvPr>
        </p:nvSpPr>
        <p:spPr/>
        <p:txBody>
          <a:bodyPr/>
          <a:lstStyle/>
          <a:p>
            <a:fld id="{3C1460C0-4820-4EC4-B994-B1C4951900EA}" type="datetimeFigureOut">
              <a:rPr lang="ar-SA" smtClean="0"/>
              <a:pPr/>
              <a:t>26/10/1445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35B6590E-C736-49D9-A9A8-97D2DDACEFB4}" type="slidenum">
              <a:rPr lang="ar-SA" smtClean="0"/>
              <a:pPr/>
              <a:t>‹N°›</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Date Placeholder 6"/>
          <p:cNvSpPr>
            <a:spLocks noGrp="1"/>
          </p:cNvSpPr>
          <p:nvPr>
            <p:ph type="dt" sz="half" idx="10"/>
          </p:nvPr>
        </p:nvSpPr>
        <p:spPr/>
        <p:txBody>
          <a:bodyPr/>
          <a:lstStyle/>
          <a:p>
            <a:fld id="{3C1460C0-4820-4EC4-B994-B1C4951900EA}" type="datetimeFigureOut">
              <a:rPr lang="ar-SA" smtClean="0"/>
              <a:pPr/>
              <a:t>26/10/1445</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35B6590E-C736-49D9-A9A8-97D2DDACEFB4}" type="slidenum">
              <a:rPr lang="ar-SA" smtClean="0"/>
              <a:pPr/>
              <a:t>‹N°›</a:t>
            </a:fld>
            <a:endParaRPr lang="ar-SA"/>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3C1460C0-4820-4EC4-B994-B1C4951900EA}" type="datetimeFigureOut">
              <a:rPr lang="ar-SA" smtClean="0"/>
              <a:pPr/>
              <a:t>26/10/1445</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35B6590E-C736-49D9-A9A8-97D2DDACEFB4}" type="slidenum">
              <a:rPr lang="ar-SA" smtClean="0"/>
              <a:pPr/>
              <a:t>‹N°›</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1460C0-4820-4EC4-B994-B1C4951900EA}" type="datetimeFigureOut">
              <a:rPr lang="ar-SA" smtClean="0"/>
              <a:pPr/>
              <a:t>26/10/1445</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35B6590E-C736-49D9-A9A8-97D2DDACEFB4}" type="slidenum">
              <a:rPr lang="ar-SA" smtClean="0"/>
              <a:pPr/>
              <a:t>‹N°›</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fr-FR" smtClean="0"/>
              <a:t>Modifiez le style du titre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C1460C0-4820-4EC4-B994-B1C4951900EA}" type="datetimeFigureOut">
              <a:rPr lang="ar-SA" smtClean="0"/>
              <a:pPr/>
              <a:t>26/10/1445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35B6590E-C736-49D9-A9A8-97D2DDACEFB4}" type="slidenum">
              <a:rPr lang="ar-SA" smtClean="0"/>
              <a:pPr/>
              <a:t>‹N°›</a:t>
            </a:fld>
            <a:endParaRPr lang="ar-SA"/>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fr-FR" smtClean="0"/>
              <a:t>Modifiez le style du titre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C1460C0-4820-4EC4-B994-B1C4951900EA}" type="datetimeFigureOut">
              <a:rPr lang="ar-SA" smtClean="0"/>
              <a:pPr/>
              <a:t>26/10/1445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35B6590E-C736-49D9-A9A8-97D2DDACEFB4}" type="slidenum">
              <a:rPr lang="ar-SA" smtClean="0"/>
              <a:pPr/>
              <a:t>‹N°›</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fr-FR" smtClean="0"/>
              <a:t>Modifiez le style du titre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C1460C0-4820-4EC4-B994-B1C4951900EA}" type="datetimeFigureOut">
              <a:rPr lang="ar-SA" smtClean="0"/>
              <a:pPr/>
              <a:t>26/10/1445</a:t>
            </a:fld>
            <a:endParaRPr lang="ar-SA"/>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ar-SA"/>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35B6590E-C736-49D9-A9A8-97D2DDACEFB4}" type="slidenum">
              <a:rPr lang="ar-SA" smtClean="0"/>
              <a:pPr/>
              <a:t>‹N°›</a:t>
            </a:fld>
            <a:endParaRPr lang="ar-SA"/>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5800" y="440635"/>
            <a:ext cx="7772400" cy="1188165"/>
          </a:xfrm>
          <a:prstGeom prst="rect">
            <a:avLst/>
          </a:prstGeom>
          <a:solidFill>
            <a:srgbClr val="00B0F0"/>
          </a:solidFill>
        </p:spPr>
        <p:txBody>
          <a:bodyPr/>
          <a:lstStyle/>
          <a:p>
            <a:pPr lvl="0" algn="ctr">
              <a:spcBef>
                <a:spcPct val="0"/>
              </a:spcBef>
              <a:defRPr/>
            </a:pPr>
            <a:r>
              <a:rPr lang="ar-DZ" sz="3200" b="1" spc="-100" dirty="0" smtClean="0">
                <a:latin typeface="Times New Roman" pitchFamily="18" charset="0"/>
                <a:ea typeface="+mj-ea"/>
                <a:cs typeface="Times New Roman" pitchFamily="18" charset="0"/>
              </a:rPr>
              <a:t>المزيج التسويقي الالكتروني للخدمات</a:t>
            </a:r>
          </a:p>
          <a:p>
            <a:pPr lvl="0" algn="ctr">
              <a:spcBef>
                <a:spcPct val="0"/>
              </a:spcBef>
              <a:defRPr/>
            </a:pPr>
            <a:r>
              <a:rPr lang="ar-DZ" sz="2400" b="1" dirty="0" smtClean="0"/>
              <a:t>التوزيع الالكتروني </a:t>
            </a:r>
            <a:r>
              <a:rPr lang="ar-DZ" sz="2400" b="1" dirty="0"/>
              <a:t>للخدمات</a:t>
            </a:r>
            <a:endParaRPr kumimoji="0" lang="en-US" sz="2400" b="1" i="0" u="none" strike="noStrike" kern="1200" cap="none" spc="-100" normalizeH="0" baseline="0" noProof="0" dirty="0">
              <a:ln>
                <a:noFill/>
              </a:ln>
              <a:effectLst/>
              <a:uLnTx/>
              <a:uFillTx/>
              <a:latin typeface="Times New Roman" pitchFamily="18" charset="0"/>
              <a:ea typeface="+mj-ea"/>
              <a:cs typeface="Times New Roman" pitchFamily="18" charset="0"/>
            </a:endParaRPr>
          </a:p>
        </p:txBody>
      </p:sp>
      <p:pic>
        <p:nvPicPr>
          <p:cNvPr id="1026" name="Picture 2" descr="ما هو التسويق الرقمي"/>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5010" y="1556792"/>
            <a:ext cx="7521406" cy="45365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71271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fontScale="90000"/>
          </a:bodyPr>
          <a:lstStyle/>
          <a:p>
            <a:pPr algn="r"/>
            <a:endParaRPr lang="ar-SA" dirty="0"/>
          </a:p>
        </p:txBody>
      </p:sp>
      <p:sp>
        <p:nvSpPr>
          <p:cNvPr id="5" name="Title 1"/>
          <p:cNvSpPr txBox="1">
            <a:spLocks/>
          </p:cNvSpPr>
          <p:nvPr/>
        </p:nvSpPr>
        <p:spPr>
          <a:xfrm>
            <a:off x="539552" y="260648"/>
            <a:ext cx="8229600" cy="936104"/>
          </a:xfrm>
          <a:prstGeom prst="rect">
            <a:avLst/>
          </a:prstGeom>
          <a:solidFill>
            <a:srgbClr val="00B0F0"/>
          </a:solidFill>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DZ" sz="2400" b="1" dirty="0"/>
              <a:t>التوزيع </a:t>
            </a:r>
            <a:r>
              <a:rPr lang="ar-DZ" sz="2400" b="1" dirty="0" smtClean="0"/>
              <a:t>الالكتروني للخدمات</a:t>
            </a:r>
            <a:endParaRPr lang="ar-DZ" sz="2400" dirty="0"/>
          </a:p>
        </p:txBody>
      </p:sp>
      <p:sp>
        <p:nvSpPr>
          <p:cNvPr id="12" name="Rectangle 11"/>
          <p:cNvSpPr/>
          <p:nvPr/>
        </p:nvSpPr>
        <p:spPr>
          <a:xfrm>
            <a:off x="683568" y="1237595"/>
            <a:ext cx="7848872" cy="5586145"/>
          </a:xfrm>
          <a:prstGeom prst="rect">
            <a:avLst/>
          </a:prstGeom>
        </p:spPr>
        <p:txBody>
          <a:bodyPr wrap="square">
            <a:spAutoFit/>
          </a:bodyPr>
          <a:lstStyle/>
          <a:p>
            <a:pPr algn="just"/>
            <a:r>
              <a:rPr lang="ar-DZ" sz="2000" b="1" dirty="0" smtClean="0"/>
              <a:t>التوزيع الالكتروني للخدمات: </a:t>
            </a:r>
          </a:p>
          <a:p>
            <a:pPr algn="just">
              <a:lnSpc>
                <a:spcPct val="150000"/>
              </a:lnSpc>
            </a:pPr>
            <a:r>
              <a:rPr lang="ar-DZ" sz="1600" dirty="0" smtClean="0"/>
              <a:t>يعد التوزيع أحد العناصر الأساسية لتنفيذ إطار ومحتوى استراتيجية الأعمال عبر الإنترنت، وتختلف هذه العملية باختلاف طبيعة الخدمة الذي يجري تسويقه وبيعه عبر الإنترنت.</a:t>
            </a:r>
          </a:p>
          <a:p>
            <a:pPr marL="285750" indent="-285750" algn="just">
              <a:lnSpc>
                <a:spcPct val="150000"/>
              </a:lnSpc>
              <a:buFontTx/>
              <a:buChar char="-"/>
            </a:pPr>
            <a:r>
              <a:rPr lang="ar-DZ" sz="1600" b="1" dirty="0" smtClean="0"/>
              <a:t>استخدامات التوزيع الالكتروني للخدمات: </a:t>
            </a:r>
          </a:p>
          <a:p>
            <a:pPr algn="just">
              <a:lnSpc>
                <a:spcPct val="150000"/>
              </a:lnSpc>
            </a:pPr>
            <a:r>
              <a:rPr lang="ar-DZ" sz="1600" dirty="0" smtClean="0"/>
              <a:t>مكنت الإنترنت من التوزيع المباشر عن طريق إلغاء دور الوسطاء والاتصال المباشر مع المستهلك، وبالتالي فقد أصبحت تمثل قناة توزيع إضافية، إذ يستخدم المسوقون شبكة الإنترنت للتوزيع المباشر للمنتجات الرقمية مثل الأخبار والبث الإذاعي، كما أنها تستخدمها بشكل جزئي في ما يخص المنتجات الغير رقمية وبيعها على الإنترنت لكن تسليمها يكون حقيقي مثل الخدمات الفندقية. </a:t>
            </a:r>
          </a:p>
          <a:p>
            <a:pPr algn="just">
              <a:lnSpc>
                <a:spcPct val="150000"/>
              </a:lnSpc>
            </a:pPr>
            <a:r>
              <a:rPr lang="ar-DZ" sz="1600" dirty="0" smtClean="0"/>
              <a:t>وتعتبر خدمة الويب من أهم قنوات التوزيع عبر الإنترنت، تتمتع بعدة خصائص في مقدمتها: </a:t>
            </a:r>
          </a:p>
          <a:p>
            <a:pPr marL="285750" indent="-285750" algn="just">
              <a:lnSpc>
                <a:spcPct val="150000"/>
              </a:lnSpc>
              <a:buFontTx/>
              <a:buChar char="-"/>
            </a:pPr>
            <a:r>
              <a:rPr lang="ar-DZ" sz="1600" dirty="0" smtClean="0"/>
              <a:t>عوائـق دخول وخروج منخفضة بالنسبة للمؤسسات؛</a:t>
            </a:r>
          </a:p>
          <a:p>
            <a:pPr algn="just">
              <a:lnSpc>
                <a:spcPct val="150000"/>
              </a:lnSpc>
            </a:pPr>
            <a:r>
              <a:rPr lang="ar-DZ" sz="1600" dirty="0" smtClean="0"/>
              <a:t> - تنامـي العلاقات بين وسطاء التوزيع وأعضاء القناة؛</a:t>
            </a:r>
          </a:p>
          <a:p>
            <a:pPr algn="just">
              <a:lnSpc>
                <a:spcPct val="150000"/>
              </a:lnSpc>
            </a:pPr>
            <a:r>
              <a:rPr lang="ar-DZ" sz="1600" dirty="0" smtClean="0"/>
              <a:t> - إمكانيـة مسايرة التغيرات السوقية.</a:t>
            </a:r>
            <a:r>
              <a:rPr lang="ar-DZ" dirty="0" smtClean="0"/>
              <a:t> </a:t>
            </a:r>
          </a:p>
          <a:p>
            <a:pPr algn="just"/>
            <a:endParaRPr lang="ar-DZ" dirty="0"/>
          </a:p>
          <a:p>
            <a:pPr algn="just"/>
            <a:endParaRPr lang="ar-DZ" dirty="0" smtClean="0"/>
          </a:p>
          <a:p>
            <a:pPr algn="just"/>
            <a:endParaRPr lang="ar-DZ" dirty="0"/>
          </a:p>
          <a:p>
            <a:pPr algn="just"/>
            <a:endParaRPr lang="ar-DZ" sz="1600" dirty="0"/>
          </a:p>
        </p:txBody>
      </p:sp>
    </p:spTree>
    <p:extLst>
      <p:ext uri="{BB962C8B-B14F-4D97-AF65-F5344CB8AC3E}">
        <p14:creationId xmlns:p14="http://schemas.microsoft.com/office/powerpoint/2010/main" val="30957283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fontScale="90000"/>
          </a:bodyPr>
          <a:lstStyle/>
          <a:p>
            <a:pPr algn="r"/>
            <a:endParaRPr lang="ar-SA" dirty="0"/>
          </a:p>
        </p:txBody>
      </p:sp>
      <p:sp>
        <p:nvSpPr>
          <p:cNvPr id="5" name="Title 1"/>
          <p:cNvSpPr txBox="1">
            <a:spLocks/>
          </p:cNvSpPr>
          <p:nvPr/>
        </p:nvSpPr>
        <p:spPr>
          <a:xfrm>
            <a:off x="539552" y="260648"/>
            <a:ext cx="8229600" cy="936104"/>
          </a:xfrm>
          <a:prstGeom prst="rect">
            <a:avLst/>
          </a:prstGeom>
          <a:solidFill>
            <a:srgbClr val="00B0F0"/>
          </a:solidFill>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DZ" sz="2000" b="1" dirty="0"/>
              <a:t>تحولات وتغيرات التوزيع الالكتروني للخدمات: </a:t>
            </a:r>
          </a:p>
        </p:txBody>
      </p:sp>
      <p:sp>
        <p:nvSpPr>
          <p:cNvPr id="6" name="Rectangle 5"/>
          <p:cNvSpPr/>
          <p:nvPr/>
        </p:nvSpPr>
        <p:spPr>
          <a:xfrm>
            <a:off x="683568" y="1237595"/>
            <a:ext cx="7848872" cy="5016758"/>
          </a:xfrm>
          <a:prstGeom prst="rect">
            <a:avLst/>
          </a:prstGeom>
        </p:spPr>
        <p:txBody>
          <a:bodyPr wrap="square">
            <a:spAutoFit/>
          </a:bodyPr>
          <a:lstStyle/>
          <a:p>
            <a:pPr marL="285750" indent="-285750" algn="just">
              <a:buFontTx/>
              <a:buChar char="-"/>
            </a:pPr>
            <a:r>
              <a:rPr lang="ar-DZ" b="1" dirty="0" smtClean="0"/>
              <a:t>تحولات وتغيرات التوزيع </a:t>
            </a:r>
            <a:r>
              <a:rPr lang="ar-DZ" b="1" dirty="0"/>
              <a:t>الالكتروني للخدمات : </a:t>
            </a:r>
            <a:endParaRPr lang="ar-DZ" b="1" dirty="0" smtClean="0"/>
          </a:p>
          <a:p>
            <a:pPr algn="just"/>
            <a:r>
              <a:rPr lang="ar-DZ" dirty="0" smtClean="0"/>
              <a:t>يتمثل </a:t>
            </a:r>
            <a:r>
              <a:rPr lang="ar-DZ" dirty="0"/>
              <a:t>أبرزها في القضايا التالية</a:t>
            </a:r>
            <a:r>
              <a:rPr lang="ar-DZ" dirty="0" smtClean="0"/>
              <a:t>:</a:t>
            </a:r>
          </a:p>
          <a:p>
            <a:pPr algn="just"/>
            <a:r>
              <a:rPr lang="ar-DZ" dirty="0" smtClean="0"/>
              <a:t> *</a:t>
            </a:r>
            <a:r>
              <a:rPr lang="ar-DZ" b="1" dirty="0" smtClean="0"/>
              <a:t>الأسواق </a:t>
            </a:r>
            <a:r>
              <a:rPr lang="ar-DZ" b="1" dirty="0"/>
              <a:t>الإلكترونية: </a:t>
            </a:r>
            <a:r>
              <a:rPr lang="ar-DZ" dirty="0"/>
              <a:t>تحول منافذ التوزيع في العديد من المؤسسات بشكل كامل إلى نظام التوزيع الإلكتروني، فعلى سبيل المثال تحاول مؤسسات السيارات الأمريكية الكبيرة إنشاء مجمع معلوماتي واحد للمنتجات الخاصة بالسيارات يسمح لهم العمل وفق نظام إلكتروني موحد لتبادل المعلومات في نفس الوقت فإنها تشجع عملائها وموزعيها على استخدام مواقعها الإلكترونية للتفاوض معها بشأن المشتريات الإلكترونية من السيارات ومستلزماتها، ومما لا شك فيه أنه إذا نجحت هذه الفكرة فإنها سوف تمكن من إعادة هيكلة منافذ التوزيع في هذه الصناعة بتشجيع الشراء المباشر ومن ثم الحد من الدور التقليدي لتجار الجملة، كذلك من الممكن أن تحدث تحولات أكبر نحو المنافذ الإلكترونية إذا ما استطاعت المؤسسات في مجال الترقية </a:t>
            </a:r>
            <a:r>
              <a:rPr lang="ar-DZ" dirty="0" smtClean="0"/>
              <a:t>والاتصال </a:t>
            </a:r>
            <a:r>
              <a:rPr lang="ar-DZ" dirty="0"/>
              <a:t>والإنترنت أن تجمع قواها لتعزيز هذا الاتجاه</a:t>
            </a:r>
          </a:p>
          <a:p>
            <a:pPr algn="just"/>
            <a:r>
              <a:rPr lang="ar-DZ" b="1" dirty="0" smtClean="0"/>
              <a:t>*طول </a:t>
            </a:r>
            <a:r>
              <a:rPr lang="ar-DZ" b="1" dirty="0"/>
              <a:t>قناة التوزيع </a:t>
            </a:r>
            <a:r>
              <a:rPr lang="ar-DZ" b="1" dirty="0" smtClean="0"/>
              <a:t>الالكتروني للخدمات: </a:t>
            </a:r>
            <a:r>
              <a:rPr lang="ar-DZ" dirty="0"/>
              <a:t>طول قناة التوزيع يشير إلى عدد الوسطاء بين المورد والعملاء، ولقد تم التنبؤ بأن الإنترنت ستلغي دور الوسطاء، مما يؤدي إلى إلغائهم في قنوات التوزيع، فإلغاء الوسطاء يسمح للمؤسسات التجارية بنقل البضائع والخدمات مباشرة للعملاء، إلا أن إلغائهم بالكامل هو استثناء لعدة </a:t>
            </a:r>
            <a:r>
              <a:rPr lang="ar-DZ" dirty="0" smtClean="0"/>
              <a:t>أسباب </a:t>
            </a:r>
            <a:r>
              <a:rPr lang="ar-DZ" dirty="0"/>
              <a:t>أهمها مقدرة الوسطاء التعامل مع وظائف القناة بفعالية أكبر من المنتج بسبب التخصص . </a:t>
            </a:r>
            <a:endParaRPr lang="ar-DZ" dirty="0" smtClean="0"/>
          </a:p>
          <a:p>
            <a:pPr algn="just"/>
            <a:r>
              <a:rPr lang="ar-DZ" b="1" dirty="0" smtClean="0"/>
              <a:t>*ظهور </a:t>
            </a:r>
            <a:r>
              <a:rPr lang="ar-DZ" b="1" dirty="0"/>
              <a:t>قنوات جديدة: </a:t>
            </a:r>
            <a:r>
              <a:rPr lang="ar-DZ" dirty="0"/>
              <a:t>ظهور قنوات جديدة بديلة عن القنوات التقليدية القائمة في العالم الواقعي من </a:t>
            </a:r>
            <a:r>
              <a:rPr lang="ar-DZ" dirty="0" smtClean="0"/>
              <a:t>بينها </a:t>
            </a:r>
            <a:r>
              <a:rPr lang="ar-DZ" dirty="0"/>
              <a:t>قنوات الكتالوجات، قنوات المصنع المباشر، قنوات الوسطاء الإلكترونية...إلخ . </a:t>
            </a:r>
          </a:p>
          <a:p>
            <a:pPr algn="just"/>
            <a:r>
              <a:rPr lang="ar-DZ" sz="1600" dirty="0" smtClean="0"/>
              <a:t> </a:t>
            </a:r>
            <a:endParaRPr lang="ar-DZ" sz="1600" dirty="0"/>
          </a:p>
          <a:p>
            <a:pPr algn="just"/>
            <a:endParaRPr lang="ar-DZ" sz="1600" dirty="0"/>
          </a:p>
        </p:txBody>
      </p:sp>
    </p:spTree>
    <p:extLst>
      <p:ext uri="{BB962C8B-B14F-4D97-AF65-F5344CB8AC3E}">
        <p14:creationId xmlns:p14="http://schemas.microsoft.com/office/powerpoint/2010/main" val="25498625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fontScale="90000"/>
          </a:bodyPr>
          <a:lstStyle/>
          <a:p>
            <a:pPr algn="r"/>
            <a:endParaRPr lang="ar-SA" dirty="0"/>
          </a:p>
        </p:txBody>
      </p:sp>
      <p:sp>
        <p:nvSpPr>
          <p:cNvPr id="5" name="Title 1"/>
          <p:cNvSpPr txBox="1">
            <a:spLocks/>
          </p:cNvSpPr>
          <p:nvPr/>
        </p:nvSpPr>
        <p:spPr>
          <a:xfrm>
            <a:off x="539552" y="260648"/>
            <a:ext cx="8229600" cy="936104"/>
          </a:xfrm>
          <a:prstGeom prst="rect">
            <a:avLst/>
          </a:prstGeom>
          <a:solidFill>
            <a:srgbClr val="00B0F0"/>
          </a:solidFill>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DZ" sz="2000" b="1" dirty="0"/>
              <a:t>تحولات وتغيرات التوزيع عبر الإنترنت: </a:t>
            </a:r>
          </a:p>
        </p:txBody>
      </p:sp>
      <p:sp>
        <p:nvSpPr>
          <p:cNvPr id="6" name="Rectangle 5"/>
          <p:cNvSpPr/>
          <p:nvPr/>
        </p:nvSpPr>
        <p:spPr>
          <a:xfrm>
            <a:off x="683568" y="1237595"/>
            <a:ext cx="7848872" cy="3782061"/>
          </a:xfrm>
          <a:prstGeom prst="rect">
            <a:avLst/>
          </a:prstGeom>
        </p:spPr>
        <p:txBody>
          <a:bodyPr wrap="square">
            <a:spAutoFit/>
          </a:bodyPr>
          <a:lstStyle/>
          <a:p>
            <a:pPr algn="just">
              <a:lnSpc>
                <a:spcPct val="150000"/>
              </a:lnSpc>
            </a:pPr>
            <a:r>
              <a:rPr lang="ar-DZ" b="1" dirty="0"/>
              <a:t>السوق والشريحة المستهدفة: </a:t>
            </a:r>
            <a:r>
              <a:rPr lang="ar-DZ" dirty="0"/>
              <a:t>الانتقال من أشكال السوق الواسعة أو السوق المستهدف - على أساس الشريحة السوقية- إلى تسويق فرد لفرد بالاعتماد على التكنولوجيات الرقمية وبرمجياتها بفضل خدمات </a:t>
            </a:r>
            <a:r>
              <a:rPr lang="ar-DZ" dirty="0" smtClean="0"/>
              <a:t>الإنترنت، </a:t>
            </a:r>
            <a:r>
              <a:rPr lang="ar-DZ" dirty="0"/>
              <a:t>وكنتيجة لذلك فالعملاء في السوق </a:t>
            </a:r>
            <a:r>
              <a:rPr lang="ar-DZ" dirty="0" smtClean="0"/>
              <a:t>الإلكتروني </a:t>
            </a:r>
            <a:r>
              <a:rPr lang="ar-DZ" dirty="0"/>
              <a:t>يتفاعلون مع عدد أكبر من المؤسسات والوسطاء بالمقارنة مع الأسواق التقليدية، وكنتيجة أخرى فإن قنوات المعلومات من المنتجين إلى الزبائن ستكون أكبر </a:t>
            </a:r>
            <a:r>
              <a:rPr lang="ar-DZ" dirty="0" smtClean="0"/>
              <a:t>في </a:t>
            </a:r>
            <a:r>
              <a:rPr lang="ar-DZ" dirty="0"/>
              <a:t>هذه </a:t>
            </a:r>
            <a:r>
              <a:rPr lang="ar-DZ" dirty="0" smtClean="0"/>
              <a:t>السوق.  </a:t>
            </a:r>
            <a:endParaRPr lang="ar-DZ" dirty="0"/>
          </a:p>
          <a:p>
            <a:pPr algn="just">
              <a:lnSpc>
                <a:spcPct val="150000"/>
              </a:lnSpc>
            </a:pPr>
            <a:r>
              <a:rPr lang="ar-DZ" b="1" dirty="0" smtClean="0"/>
              <a:t>ظهور </a:t>
            </a:r>
            <a:r>
              <a:rPr lang="ar-DZ" b="1" dirty="0"/>
              <a:t>وسطاء القناة عبر الإنترنت: </a:t>
            </a:r>
            <a:r>
              <a:rPr lang="ar-DZ" dirty="0"/>
              <a:t>ظهور قنوات توزيع جديدة </a:t>
            </a:r>
            <a:r>
              <a:rPr lang="ar-DZ" dirty="0" smtClean="0"/>
              <a:t>تقترح على </a:t>
            </a:r>
            <a:r>
              <a:rPr lang="ar-DZ" dirty="0"/>
              <a:t>المستهلك والمؤسسات </a:t>
            </a:r>
            <a:r>
              <a:rPr lang="ar-DZ" dirty="0" smtClean="0"/>
              <a:t>في</a:t>
            </a:r>
            <a:r>
              <a:rPr lang="ar-DZ" dirty="0"/>
              <a:t> </a:t>
            </a:r>
            <a:r>
              <a:rPr lang="ar-DZ" dirty="0" smtClean="0"/>
              <a:t>نفس </a:t>
            </a:r>
            <a:r>
              <a:rPr lang="ar-DZ" dirty="0"/>
              <a:t>الوقت في إطار استراتيجية متعددة القنوات ، من بينها وسطاء المعرفة المتمثلة في: "مؤسسات تعمل في السوق الإلكتروني لتسهيل عملية التبادل بين المنتجين والعملاء من خلال تلبية حاجة كل منهما، إذ </a:t>
            </a:r>
            <a:r>
              <a:rPr lang="ar-DZ" dirty="0" smtClean="0"/>
              <a:t>يمكن </a:t>
            </a:r>
            <a:r>
              <a:rPr lang="ar-DZ" dirty="0"/>
              <a:t>اعتبارهم مثل بمثابة مزودي خدمة تجارية لكافة أطراف التبادل" . </a:t>
            </a:r>
          </a:p>
        </p:txBody>
      </p:sp>
    </p:spTree>
    <p:extLst>
      <p:ext uri="{BB962C8B-B14F-4D97-AF65-F5344CB8AC3E}">
        <p14:creationId xmlns:p14="http://schemas.microsoft.com/office/powerpoint/2010/main" val="4965642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fontScale="90000"/>
          </a:bodyPr>
          <a:lstStyle/>
          <a:p>
            <a:pPr algn="r"/>
            <a:endParaRPr lang="ar-SA" dirty="0"/>
          </a:p>
        </p:txBody>
      </p:sp>
      <p:sp>
        <p:nvSpPr>
          <p:cNvPr id="5" name="Title 1"/>
          <p:cNvSpPr txBox="1">
            <a:spLocks/>
          </p:cNvSpPr>
          <p:nvPr/>
        </p:nvSpPr>
        <p:spPr>
          <a:xfrm>
            <a:off x="539552" y="260648"/>
            <a:ext cx="8229600" cy="936104"/>
          </a:xfrm>
          <a:prstGeom prst="rect">
            <a:avLst/>
          </a:prstGeom>
          <a:solidFill>
            <a:srgbClr val="00B0F0"/>
          </a:solidFill>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DZ" sz="2000" b="1" dirty="0"/>
              <a:t>هيكل قناة التوزيع على الانترنت</a:t>
            </a:r>
          </a:p>
        </p:txBody>
      </p:sp>
      <p:sp>
        <p:nvSpPr>
          <p:cNvPr id="6" name="Rectangle 5"/>
          <p:cNvSpPr/>
          <p:nvPr/>
        </p:nvSpPr>
        <p:spPr>
          <a:xfrm>
            <a:off x="683568" y="1237595"/>
            <a:ext cx="7848872" cy="3970318"/>
          </a:xfrm>
          <a:prstGeom prst="rect">
            <a:avLst/>
          </a:prstGeom>
        </p:spPr>
        <p:txBody>
          <a:bodyPr wrap="square">
            <a:spAutoFit/>
          </a:bodyPr>
          <a:lstStyle/>
          <a:p>
            <a:pPr algn="just"/>
            <a:r>
              <a:rPr lang="ar-DZ" b="1" dirty="0"/>
              <a:t>هيكل قناة التوزيع على </a:t>
            </a:r>
            <a:r>
              <a:rPr lang="ar-DZ" b="1" dirty="0" smtClean="0"/>
              <a:t>الانترنت:</a:t>
            </a:r>
            <a:endParaRPr lang="ar-DZ" b="1" dirty="0"/>
          </a:p>
          <a:p>
            <a:pPr algn="just"/>
            <a:r>
              <a:rPr lang="ar-DZ" dirty="0" smtClean="0"/>
              <a:t> يتكون </a:t>
            </a:r>
            <a:r>
              <a:rPr lang="ar-DZ" dirty="0"/>
              <a:t>هيكل قناة التوزيع على الانترنت من العناصر التالية: </a:t>
            </a:r>
            <a:r>
              <a:rPr lang="ar-DZ" dirty="0" smtClean="0"/>
              <a:t>الوسطاء</a:t>
            </a:r>
            <a:r>
              <a:rPr lang="ar-DZ" dirty="0"/>
              <a:t>، طول القناة، وظائف أعضاء القناة.</a:t>
            </a:r>
          </a:p>
          <a:p>
            <a:pPr algn="just"/>
            <a:r>
              <a:rPr lang="ar-DZ" b="1" dirty="0"/>
              <a:t>أ- أنواع الوسطاء: </a:t>
            </a:r>
            <a:r>
              <a:rPr lang="ar-DZ" dirty="0"/>
              <a:t>يشمل وسطاء القناة على </a:t>
            </a:r>
            <a:r>
              <a:rPr lang="ar-DZ" dirty="0" smtClean="0"/>
              <a:t>وكلاء وسماسرة الكترونيين ووسطاء معرفة.</a:t>
            </a:r>
            <a:endParaRPr lang="ar-DZ" dirty="0"/>
          </a:p>
          <a:p>
            <a:pPr algn="just"/>
            <a:r>
              <a:rPr lang="ar-DZ" b="1" dirty="0"/>
              <a:t>ب- طول القناة: </a:t>
            </a:r>
            <a:r>
              <a:rPr lang="ar-DZ" dirty="0"/>
              <a:t>يشير طول قناة التوزيع إلى عدد الوسطاء بين المزود والزبون، بإمكان </a:t>
            </a:r>
            <a:r>
              <a:rPr lang="ar-DZ" dirty="0" smtClean="0"/>
              <a:t>الانترنت إلغاء </a:t>
            </a:r>
            <a:r>
              <a:rPr lang="ar-DZ" dirty="0"/>
              <a:t>الوسطاء التقليدين المكلفين، لكن في معظم الحالات يكون الوسطاء على الانترنت أكثر نجاح من غيرهم.</a:t>
            </a:r>
          </a:p>
          <a:p>
            <a:pPr algn="just"/>
            <a:r>
              <a:rPr lang="ar-DZ" b="1" dirty="0"/>
              <a:t>ج- الوظائف التي يقوم بها أعضاء القناة: </a:t>
            </a:r>
            <a:r>
              <a:rPr lang="ar-DZ" dirty="0"/>
              <a:t>هناك </a:t>
            </a:r>
            <a:r>
              <a:rPr lang="ar-DZ" dirty="0" smtClean="0"/>
              <a:t>ثلاثة أنواع </a:t>
            </a:r>
            <a:r>
              <a:rPr lang="ar-DZ" dirty="0"/>
              <a:t>من وظائف القيمة المضافة التي تتم </a:t>
            </a:r>
            <a:r>
              <a:rPr lang="ar-DZ" dirty="0" smtClean="0"/>
              <a:t>في القناة </a:t>
            </a:r>
            <a:r>
              <a:rPr lang="ar-DZ" dirty="0"/>
              <a:t>وهي: </a:t>
            </a:r>
            <a:endParaRPr lang="ar-DZ" dirty="0" smtClean="0"/>
          </a:p>
          <a:p>
            <a:pPr algn="just"/>
            <a:r>
              <a:rPr lang="ar-DZ" b="1" dirty="0" smtClean="0"/>
              <a:t>    1-المعاملاتية</a:t>
            </a:r>
            <a:r>
              <a:rPr lang="ar-DZ" b="1" dirty="0"/>
              <a:t>: </a:t>
            </a:r>
            <a:r>
              <a:rPr lang="ar-DZ" dirty="0"/>
              <a:t>تشير الوظائف </a:t>
            </a:r>
            <a:r>
              <a:rPr lang="ar-DZ" dirty="0" err="1"/>
              <a:t>المعاملاتية</a:t>
            </a:r>
            <a:r>
              <a:rPr lang="ar-DZ" dirty="0"/>
              <a:t> إلى اجراء اتصال بالمشتري واستخدام استراتيجيات اتصال التسويق </a:t>
            </a:r>
            <a:r>
              <a:rPr lang="ar-DZ" dirty="0" smtClean="0"/>
              <a:t>لزيادة المعرفة </a:t>
            </a:r>
            <a:r>
              <a:rPr lang="ar-DZ" dirty="0"/>
              <a:t>بالمنتجات وموائمة المنتج لاحتياجات المشتري والتفاوض حول الأسعار.</a:t>
            </a:r>
          </a:p>
          <a:p>
            <a:pPr algn="just"/>
            <a:r>
              <a:rPr lang="ar-DZ" b="1" dirty="0" smtClean="0"/>
              <a:t>    2-اللوجستية</a:t>
            </a:r>
            <a:r>
              <a:rPr lang="ar-DZ" dirty="0"/>
              <a:t>: تشمل الوظائف اللوجستية </a:t>
            </a:r>
            <a:r>
              <a:rPr lang="ar-DZ" dirty="0" smtClean="0"/>
              <a:t>في تجميع </a:t>
            </a:r>
            <a:r>
              <a:rPr lang="ar-DZ" dirty="0"/>
              <a:t>المنتج من عدة مزودين ليتمتع المستهلك بأكثر من خيار في مكان واحد.</a:t>
            </a:r>
          </a:p>
          <a:p>
            <a:pPr algn="just"/>
            <a:r>
              <a:rPr lang="ar-DZ" dirty="0"/>
              <a:t>مثال: </a:t>
            </a:r>
            <a:r>
              <a:rPr lang="ar-DZ" dirty="0" smtClean="0"/>
              <a:t>تقوم </a:t>
            </a:r>
            <a:r>
              <a:rPr lang="fr-FR" dirty="0" smtClean="0"/>
              <a:t>CDNOW </a:t>
            </a:r>
            <a:r>
              <a:rPr lang="ar-DZ" dirty="0" smtClean="0"/>
              <a:t> بعرض </a:t>
            </a:r>
            <a:r>
              <a:rPr lang="ar-DZ" dirty="0"/>
              <a:t>آلاف الأقراص المضغوطة من عدة مزودين.</a:t>
            </a:r>
          </a:p>
          <a:p>
            <a:pPr algn="just"/>
            <a:r>
              <a:rPr lang="ar-DZ" b="1" smtClean="0"/>
              <a:t>   3-التسهيلية</a:t>
            </a:r>
            <a:r>
              <a:rPr lang="ar-DZ" b="1" dirty="0"/>
              <a:t>: </a:t>
            </a:r>
            <a:r>
              <a:rPr lang="ar-DZ" dirty="0"/>
              <a:t>تشمل الوظائف التسهيلية على توفير البحوث التسويقية حول المشتري </a:t>
            </a:r>
            <a:r>
              <a:rPr lang="ar-DZ" dirty="0" smtClean="0"/>
              <a:t>(المعلومات حول المشترين) </a:t>
            </a:r>
            <a:r>
              <a:rPr lang="ar-DZ" dirty="0"/>
              <a:t>وتوفير </a:t>
            </a:r>
            <a:r>
              <a:rPr lang="ar-DZ" dirty="0" smtClean="0"/>
              <a:t>التمويل (القيام </a:t>
            </a:r>
            <a:r>
              <a:rPr lang="ar-DZ" dirty="0"/>
              <a:t>بعمليات دفع </a:t>
            </a:r>
            <a:r>
              <a:rPr lang="ar-DZ" dirty="0" smtClean="0"/>
              <a:t>آمنة)</a:t>
            </a:r>
            <a:endParaRPr lang="ar-DZ" dirty="0"/>
          </a:p>
        </p:txBody>
      </p:sp>
    </p:spTree>
    <p:extLst>
      <p:ext uri="{BB962C8B-B14F-4D97-AF65-F5344CB8AC3E}">
        <p14:creationId xmlns:p14="http://schemas.microsoft.com/office/powerpoint/2010/main" val="17899764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fontScale="90000"/>
          </a:bodyPr>
          <a:lstStyle/>
          <a:p>
            <a:pPr algn="r"/>
            <a:endParaRPr lang="ar-SA" dirty="0"/>
          </a:p>
        </p:txBody>
      </p:sp>
      <p:sp>
        <p:nvSpPr>
          <p:cNvPr id="5" name="Title 1"/>
          <p:cNvSpPr txBox="1">
            <a:spLocks/>
          </p:cNvSpPr>
          <p:nvPr/>
        </p:nvSpPr>
        <p:spPr>
          <a:xfrm>
            <a:off x="539552" y="260648"/>
            <a:ext cx="8229600" cy="936104"/>
          </a:xfrm>
          <a:prstGeom prst="rect">
            <a:avLst/>
          </a:prstGeom>
          <a:solidFill>
            <a:srgbClr val="00B0F0"/>
          </a:solidFill>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DZ" sz="2400" dirty="0"/>
              <a:t>فوائـد الإنترنت على </a:t>
            </a:r>
            <a:r>
              <a:rPr lang="ar-DZ" sz="2400" dirty="0" smtClean="0"/>
              <a:t>التوزيع</a:t>
            </a:r>
            <a:endParaRPr lang="ar-DZ" sz="2400" dirty="0"/>
          </a:p>
        </p:txBody>
      </p:sp>
      <p:sp>
        <p:nvSpPr>
          <p:cNvPr id="6" name="Rectangle 5"/>
          <p:cNvSpPr/>
          <p:nvPr/>
        </p:nvSpPr>
        <p:spPr>
          <a:xfrm>
            <a:off x="683568" y="1196752"/>
            <a:ext cx="7848872" cy="5570756"/>
          </a:xfrm>
          <a:prstGeom prst="rect">
            <a:avLst/>
          </a:prstGeom>
        </p:spPr>
        <p:txBody>
          <a:bodyPr wrap="square">
            <a:spAutoFit/>
          </a:bodyPr>
          <a:lstStyle/>
          <a:p>
            <a:pPr algn="just"/>
            <a:r>
              <a:rPr lang="ar-DZ" b="1" dirty="0"/>
              <a:t>فوائـد الإنترنت على التوزيع: </a:t>
            </a:r>
            <a:endParaRPr lang="ar-DZ" b="1" dirty="0" smtClean="0"/>
          </a:p>
          <a:p>
            <a:pPr algn="just"/>
            <a:r>
              <a:rPr lang="ar-DZ" dirty="0" smtClean="0"/>
              <a:t>ويمكن </a:t>
            </a:r>
            <a:r>
              <a:rPr lang="ar-DZ" dirty="0"/>
              <a:t>حصر بعضها فيما يلي: </a:t>
            </a:r>
            <a:endParaRPr lang="ar-DZ" dirty="0" smtClean="0"/>
          </a:p>
          <a:p>
            <a:pPr algn="just"/>
            <a:r>
              <a:rPr lang="ar-DZ" dirty="0" smtClean="0"/>
              <a:t>*تمكين </a:t>
            </a:r>
            <a:r>
              <a:rPr lang="ar-DZ" dirty="0"/>
              <a:t>إدارة التسويق من متابعة حركة السوق وعلى مدى 24 ساعة في اليوم عن طريق الاتصال بالنقاط التوزيعية التابعة لها ورجال البيع والوكلاء الموزعين والمؤسسات البحثية...إلخ؛ </a:t>
            </a:r>
            <a:endParaRPr lang="ar-DZ" dirty="0" smtClean="0"/>
          </a:p>
          <a:p>
            <a:pPr algn="just"/>
            <a:r>
              <a:rPr lang="ar-DZ" dirty="0" smtClean="0"/>
              <a:t> *مساعدة </a:t>
            </a:r>
            <a:r>
              <a:rPr lang="ar-DZ" dirty="0"/>
              <a:t>إدارة التسويق في البحث عن رجال البيع المتوفرة لديهم المواصفات المطلوبة، وذلك بالدخول لمواقع البحث عن عمل لاختيار المطلوب، كما تستطيع وضع الإعلان لطلب العمل عبرها، حيث أصبح البحث عن عمل عبر شبكة الإنترنت من أحد الوسائل الفعالة السريعة في الوقت الحاضر؛ </a:t>
            </a:r>
            <a:endParaRPr lang="ar-DZ" dirty="0" smtClean="0"/>
          </a:p>
          <a:p>
            <a:pPr algn="just"/>
            <a:r>
              <a:rPr lang="ar-DZ" dirty="0" smtClean="0"/>
              <a:t>*المساهمة </a:t>
            </a:r>
            <a:r>
              <a:rPr lang="ar-DZ" dirty="0"/>
              <a:t>بشكل ما في تسهيل عملية توجيه وايصال المعلومات اللازمة من الإدارة إلى رجال البيع وبالعكس، كذلك تمكين رجال البيع من إجراء التغيرات المناسبة وبسرعة لتوفير إمكانية الحوار والنقاش</a:t>
            </a:r>
            <a:r>
              <a:rPr lang="ar-DZ" dirty="0" smtClean="0"/>
              <a:t>.</a:t>
            </a:r>
          </a:p>
          <a:p>
            <a:pPr algn="just"/>
            <a:r>
              <a:rPr lang="ar-DZ" dirty="0" smtClean="0"/>
              <a:t> </a:t>
            </a:r>
            <a:r>
              <a:rPr lang="ar-DZ" dirty="0"/>
              <a:t>كما تساهم كـذلك في: </a:t>
            </a:r>
            <a:endParaRPr lang="ar-DZ" dirty="0" smtClean="0"/>
          </a:p>
          <a:p>
            <a:pPr algn="just"/>
            <a:r>
              <a:rPr lang="ar-DZ" dirty="0" smtClean="0"/>
              <a:t> *تنسيق </a:t>
            </a:r>
            <a:r>
              <a:rPr lang="ar-DZ" dirty="0"/>
              <a:t>أعمال </a:t>
            </a:r>
            <a:r>
              <a:rPr lang="ar-DZ" dirty="0" smtClean="0"/>
              <a:t>الموردين </a:t>
            </a:r>
            <a:r>
              <a:rPr lang="ar-DZ" dirty="0"/>
              <a:t>والمؤسسة بواسطة إدارة سلسلة </a:t>
            </a:r>
            <a:r>
              <a:rPr lang="ar-DZ" dirty="0" smtClean="0"/>
              <a:t>التوريد </a:t>
            </a:r>
            <a:r>
              <a:rPr lang="ar-DZ" dirty="0"/>
              <a:t>حيث؛ أصبح التنسيق ممكنا بفضل برنامج إدارة سلسلة </a:t>
            </a:r>
            <a:r>
              <a:rPr lang="ar-DZ" dirty="0" smtClean="0"/>
              <a:t>التوريد </a:t>
            </a:r>
            <a:r>
              <a:rPr lang="ar-DZ" dirty="0"/>
              <a:t>التي تعمل عبر الإنترنت، كما حلت محل شبكات التوزيع التقليدية المكلفة مما </a:t>
            </a:r>
            <a:r>
              <a:rPr lang="ar-DZ" dirty="0" smtClean="0"/>
              <a:t>ينجم </a:t>
            </a:r>
            <a:r>
              <a:rPr lang="ar-DZ" dirty="0"/>
              <a:t>عنه وفرات هائلة في التكاليف، مع إمكانية العمل باستخدام نفس الحاسوب للتفاعل مع </a:t>
            </a:r>
            <a:r>
              <a:rPr lang="ar-DZ" dirty="0" smtClean="0"/>
              <a:t>عدة موردين </a:t>
            </a:r>
            <a:r>
              <a:rPr lang="ar-DZ" dirty="0"/>
              <a:t>. </a:t>
            </a:r>
            <a:endParaRPr lang="ar-DZ" dirty="0" smtClean="0"/>
          </a:p>
          <a:p>
            <a:pPr algn="just"/>
            <a:r>
              <a:rPr lang="ar-DZ" dirty="0" smtClean="0"/>
              <a:t> *توفر </a:t>
            </a:r>
            <a:r>
              <a:rPr lang="ar-DZ" dirty="0"/>
              <a:t>قناة جديدة لتوزيع المنتجات بممارستها للتجارة الإلكترونية، إذ مكنت العديد من المؤسسات من دخول أسواق خارجية جديدة لم تكن تتعامل معها من قبل. </a:t>
            </a:r>
            <a:endParaRPr lang="ar-DZ" dirty="0" smtClean="0"/>
          </a:p>
          <a:p>
            <a:pPr algn="just"/>
            <a:r>
              <a:rPr lang="ar-DZ" dirty="0" smtClean="0"/>
              <a:t> *القدرة </a:t>
            </a:r>
            <a:r>
              <a:rPr lang="ar-DZ" dirty="0"/>
              <a:t>على التوزيع وبتكاليف متدنية جدا، إذ أنه من السهل الوصول إلى كافة المستهلكين عبر </a:t>
            </a:r>
            <a:r>
              <a:rPr lang="ar-DZ" dirty="0" smtClean="0"/>
              <a:t>الشبكة</a:t>
            </a:r>
            <a:r>
              <a:rPr lang="ar-DZ" dirty="0"/>
              <a:t>، شريطة أن تتوفر لديهم مقومات الحصول على الخدمة أي الربط على الإنترنت . </a:t>
            </a:r>
          </a:p>
          <a:p>
            <a:pPr algn="just"/>
            <a:endParaRPr lang="ar-DZ" dirty="0"/>
          </a:p>
          <a:p>
            <a:pPr algn="just"/>
            <a:r>
              <a:rPr lang="ar-DZ" sz="1600" dirty="0" smtClean="0"/>
              <a:t> </a:t>
            </a:r>
            <a:endParaRPr lang="ar-DZ" sz="1600" dirty="0"/>
          </a:p>
          <a:p>
            <a:pPr algn="just"/>
            <a:endParaRPr lang="ar-DZ" sz="1600" dirty="0"/>
          </a:p>
        </p:txBody>
      </p:sp>
    </p:spTree>
    <p:extLst>
      <p:ext uri="{BB962C8B-B14F-4D97-AF65-F5344CB8AC3E}">
        <p14:creationId xmlns:p14="http://schemas.microsoft.com/office/powerpoint/2010/main" val="12681512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fontScale="90000"/>
          </a:bodyPr>
          <a:lstStyle/>
          <a:p>
            <a:pPr algn="r"/>
            <a:endParaRPr lang="ar-SA" dirty="0"/>
          </a:p>
        </p:txBody>
      </p:sp>
      <p:sp>
        <p:nvSpPr>
          <p:cNvPr id="5" name="Title 1"/>
          <p:cNvSpPr txBox="1">
            <a:spLocks/>
          </p:cNvSpPr>
          <p:nvPr/>
        </p:nvSpPr>
        <p:spPr>
          <a:xfrm>
            <a:off x="539552" y="260648"/>
            <a:ext cx="8229600" cy="936104"/>
          </a:xfrm>
          <a:prstGeom prst="rect">
            <a:avLst/>
          </a:prstGeom>
          <a:solidFill>
            <a:srgbClr val="00B0F0"/>
          </a:solidFill>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DZ" sz="2400" dirty="0"/>
              <a:t>فوائـد الإنترنت على </a:t>
            </a:r>
            <a:r>
              <a:rPr lang="ar-DZ" sz="2400" dirty="0" smtClean="0"/>
              <a:t>التوزيع</a:t>
            </a:r>
            <a:endParaRPr lang="ar-DZ" sz="2400" dirty="0"/>
          </a:p>
        </p:txBody>
      </p:sp>
      <p:sp>
        <p:nvSpPr>
          <p:cNvPr id="6" name="Rectangle 5"/>
          <p:cNvSpPr/>
          <p:nvPr/>
        </p:nvSpPr>
        <p:spPr>
          <a:xfrm>
            <a:off x="683568" y="1196752"/>
            <a:ext cx="7848872" cy="3631763"/>
          </a:xfrm>
          <a:prstGeom prst="rect">
            <a:avLst/>
          </a:prstGeom>
        </p:spPr>
        <p:txBody>
          <a:bodyPr wrap="square">
            <a:spAutoFit/>
          </a:bodyPr>
          <a:lstStyle/>
          <a:p>
            <a:pPr algn="just"/>
            <a:r>
              <a:rPr lang="ar-DZ" dirty="0" smtClean="0"/>
              <a:t>*منحت </a:t>
            </a:r>
            <a:r>
              <a:rPr lang="ar-DZ" dirty="0"/>
              <a:t>الإنترنت للتسويق إمكانية توفير "كتالوج" سهل التحديث بألوان جذابة ونصوص كثيرة حول المنتجات، بالإضافة إلى توفير نماذج الشراء أو استمارات جمع المعلومات مباشرة عبر الشبكة مع إمكانية ملئها مباشرة، مع بيع الخدمات عبر الخط، وهذا السبب هو الدافع الرئيسي إلى تواجد المؤسسة الخدمية على </a:t>
            </a:r>
            <a:r>
              <a:rPr lang="ar-DZ" dirty="0" smtClean="0"/>
              <a:t>الشبكة </a:t>
            </a:r>
            <a:r>
              <a:rPr lang="ar-DZ" dirty="0"/>
              <a:t>. </a:t>
            </a:r>
            <a:endParaRPr lang="ar-DZ" dirty="0" smtClean="0"/>
          </a:p>
          <a:p>
            <a:pPr algn="just"/>
            <a:r>
              <a:rPr lang="ar-DZ" dirty="0" smtClean="0"/>
              <a:t>*استخدام </a:t>
            </a:r>
            <a:r>
              <a:rPr lang="ar-DZ" dirty="0"/>
              <a:t>النظام الإلكتروني لإعداد البيانات وكشوف الحسابات الخاصة بالعميل التي عادة ما يتم إرسالها عبر البريد الإلكتروني حيث يتم تصميم هذه النظم للقضاء الأعمال اليدوية الورقية مما يؤدي إلى </a:t>
            </a:r>
            <a:r>
              <a:rPr lang="ar-DZ" dirty="0" smtClean="0"/>
              <a:t>توفير </a:t>
            </a:r>
            <a:r>
              <a:rPr lang="ar-DZ" dirty="0"/>
              <a:t>المال والوقت . </a:t>
            </a:r>
            <a:endParaRPr lang="ar-DZ" dirty="0" smtClean="0"/>
          </a:p>
          <a:p>
            <a:pPr algn="just"/>
            <a:r>
              <a:rPr lang="ar-DZ" dirty="0" smtClean="0"/>
              <a:t>رغم </a:t>
            </a:r>
            <a:r>
              <a:rPr lang="ar-DZ" dirty="0"/>
              <a:t>ذلك فهناك مجموعة من الآثار السلبية على التوزيع عبر الإنترنت من بينها: </a:t>
            </a:r>
            <a:endParaRPr lang="ar-DZ" dirty="0" smtClean="0"/>
          </a:p>
          <a:p>
            <a:pPr algn="just"/>
            <a:r>
              <a:rPr lang="ar-DZ" dirty="0" smtClean="0"/>
              <a:t>*الافتقار </a:t>
            </a:r>
            <a:r>
              <a:rPr lang="ar-DZ" dirty="0"/>
              <a:t>إلى الاتصال الإنساني مع العميل يؤدي إلى إلغاء أداة فعالة من شأنها تشجيع الشراء </a:t>
            </a:r>
            <a:r>
              <a:rPr lang="ar-DZ" dirty="0" smtClean="0"/>
              <a:t>وتوفير المشورة </a:t>
            </a:r>
            <a:r>
              <a:rPr lang="ar-DZ" dirty="0"/>
              <a:t>والنصيحة واعادة </a:t>
            </a:r>
            <a:r>
              <a:rPr lang="ar-DZ" dirty="0" smtClean="0"/>
              <a:t>طمأنته واتمام </a:t>
            </a:r>
            <a:r>
              <a:rPr lang="ar-DZ" dirty="0"/>
              <a:t>الصفقة معه</a:t>
            </a:r>
            <a:r>
              <a:rPr lang="ar-DZ" dirty="0" smtClean="0"/>
              <a:t>.</a:t>
            </a:r>
          </a:p>
          <a:p>
            <a:pPr algn="just"/>
            <a:r>
              <a:rPr lang="ar-DZ" dirty="0" smtClean="0"/>
              <a:t> * </a:t>
            </a:r>
            <a:r>
              <a:rPr lang="ar-DZ" dirty="0"/>
              <a:t>صعوبة استقطاب عملاء جدد خاصة في ظل تزايد المنافسة الافتراضية وتنوع خيارات الشراء.</a:t>
            </a:r>
          </a:p>
          <a:p>
            <a:pPr algn="just"/>
            <a:r>
              <a:rPr lang="ar-DZ" sz="1600" dirty="0" smtClean="0"/>
              <a:t> </a:t>
            </a:r>
            <a:endParaRPr lang="ar-DZ" sz="1600" dirty="0"/>
          </a:p>
          <a:p>
            <a:pPr algn="just"/>
            <a:endParaRPr lang="ar-DZ" sz="1600" dirty="0"/>
          </a:p>
        </p:txBody>
      </p:sp>
    </p:spTree>
    <p:extLst>
      <p:ext uri="{BB962C8B-B14F-4D97-AF65-F5344CB8AC3E}">
        <p14:creationId xmlns:p14="http://schemas.microsoft.com/office/powerpoint/2010/main" val="27519024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9552" y="404664"/>
            <a:ext cx="8229600" cy="1008112"/>
          </a:xfrm>
          <a:prstGeom prst="rect">
            <a:avLst/>
          </a:prstGeom>
          <a:solidFill>
            <a:srgbClr val="00B0F0"/>
          </a:solidFill>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DZ" sz="2400" dirty="0"/>
              <a:t>أنواع توزيع الخدمة إلكترونيا</a:t>
            </a:r>
          </a:p>
        </p:txBody>
      </p:sp>
      <p:sp>
        <p:nvSpPr>
          <p:cNvPr id="2" name="Rectangle 1"/>
          <p:cNvSpPr/>
          <p:nvPr/>
        </p:nvSpPr>
        <p:spPr>
          <a:xfrm>
            <a:off x="683568" y="1412776"/>
            <a:ext cx="7920880" cy="3139321"/>
          </a:xfrm>
          <a:prstGeom prst="rect">
            <a:avLst/>
          </a:prstGeom>
        </p:spPr>
        <p:txBody>
          <a:bodyPr wrap="square">
            <a:spAutoFit/>
          </a:bodyPr>
          <a:lstStyle/>
          <a:p>
            <a:pPr marL="342900" indent="-342900" algn="just">
              <a:buFontTx/>
              <a:buChar char="-"/>
            </a:pPr>
            <a:r>
              <a:rPr lang="ar-DZ" b="1" dirty="0" smtClean="0"/>
              <a:t>أنواع </a:t>
            </a:r>
            <a:r>
              <a:rPr lang="ar-DZ" b="1" dirty="0"/>
              <a:t>توزيع الخدمة إلكترونيا: </a:t>
            </a:r>
            <a:endParaRPr lang="ar-DZ" b="1" dirty="0" smtClean="0"/>
          </a:p>
          <a:p>
            <a:pPr algn="just"/>
            <a:r>
              <a:rPr lang="ar-DZ" dirty="0" smtClean="0"/>
              <a:t>بسبب </a:t>
            </a:r>
            <a:r>
              <a:rPr lang="ar-DZ" dirty="0"/>
              <a:t>الطبيعة التي تتصف بها الخدمة الإلكترونية هناك </a:t>
            </a:r>
            <a:r>
              <a:rPr lang="ar-DZ" dirty="0" smtClean="0"/>
              <a:t>فرصة </a:t>
            </a:r>
            <a:r>
              <a:rPr lang="ar-DZ" dirty="0"/>
              <a:t>لإمكانية تحقيق تجارة إلكترونية الأكثر تكاملا، وهنا يجرى تسليمها بأساليب كثيرة منها: </a:t>
            </a:r>
            <a:endParaRPr lang="ar-DZ" dirty="0" smtClean="0"/>
          </a:p>
          <a:p>
            <a:pPr algn="just"/>
            <a:r>
              <a:rPr lang="ar-DZ" b="1" dirty="0" smtClean="0"/>
              <a:t>*توزيع </a:t>
            </a:r>
            <a:r>
              <a:rPr lang="ar-DZ" b="1" dirty="0"/>
              <a:t>الخدمة عبر موقع المنظمة البائعة: </a:t>
            </a:r>
            <a:r>
              <a:rPr lang="ar-DZ" dirty="0"/>
              <a:t>من خلال الدخول إلى الخدمة المطلوبة عبر كلمة سر يحصل عليها المشترى الإلكترونية بعد أن يدفع الثمن من خلال أحد أساليب الدفع على الانترنت(بطاقة الائتمان، الشبكات...) ومن أمثلة على هذه الخدمة المشاهدة لبعض الوثائق والبرامج والأفلام</a:t>
            </a:r>
            <a:r>
              <a:rPr lang="ar-DZ" dirty="0" smtClean="0"/>
              <a:t>.</a:t>
            </a:r>
          </a:p>
          <a:p>
            <a:pPr algn="just"/>
            <a:r>
              <a:rPr lang="ar-DZ" b="1" dirty="0"/>
              <a:t>*</a:t>
            </a:r>
            <a:r>
              <a:rPr lang="ar-DZ" b="1" dirty="0" smtClean="0"/>
              <a:t>توزيع </a:t>
            </a:r>
            <a:r>
              <a:rPr lang="ar-DZ" b="1" dirty="0"/>
              <a:t>الخدمة عن طريق التحميل: </a:t>
            </a:r>
            <a:r>
              <a:rPr lang="ar-DZ" dirty="0"/>
              <a:t>ويكون ذلك أيضا بعد أن تحصل المنظمة على الثمن وفقا لأسلوب التحميل المعتمد عليه، وهذا الأسلوب يعتمد كثيرا عند بيع البرامج والملفات... </a:t>
            </a:r>
            <a:endParaRPr lang="ar-DZ" dirty="0" smtClean="0"/>
          </a:p>
          <a:p>
            <a:pPr algn="just"/>
            <a:r>
              <a:rPr lang="ar-DZ" b="1" dirty="0"/>
              <a:t>*</a:t>
            </a:r>
            <a:r>
              <a:rPr lang="ar-DZ" b="1" dirty="0" smtClean="0"/>
              <a:t>استخدام </a:t>
            </a:r>
            <a:r>
              <a:rPr lang="ar-DZ" b="1" dirty="0"/>
              <a:t>البريد الإلكتروني في التوزيع: </a:t>
            </a:r>
            <a:r>
              <a:rPr lang="ar-DZ" dirty="0"/>
              <a:t>يجرى استخدام البريد الإلكتروني بصورة فاعلة في عملية توزيع الخدمة إلكترونيا إذ أن الكثير من الخدمات التي تباع عبر الإنترنت يجرى تسليمها من خلال البريد ٕ كخدمات علان الشحن.</a:t>
            </a:r>
          </a:p>
        </p:txBody>
      </p:sp>
    </p:spTree>
    <p:extLst>
      <p:ext uri="{BB962C8B-B14F-4D97-AF65-F5344CB8AC3E}">
        <p14:creationId xmlns:p14="http://schemas.microsoft.com/office/powerpoint/2010/main" val="188952239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1513</TotalTime>
  <Words>1236</Words>
  <Application>Microsoft Office PowerPoint</Application>
  <PresentationFormat>Affichage à l'écran (4:3)</PresentationFormat>
  <Paragraphs>58</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NewsPrint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dc:creator>
  <cp:lastModifiedBy>1</cp:lastModifiedBy>
  <cp:revision>145</cp:revision>
  <dcterms:created xsi:type="dcterms:W3CDTF">2012-10-12T12:13:09Z</dcterms:created>
  <dcterms:modified xsi:type="dcterms:W3CDTF">2024-05-04T11:06:59Z</dcterms:modified>
</cp:coreProperties>
</file>