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7" r:id="rId4"/>
    <p:sldId id="260" r:id="rId5"/>
    <p:sldId id="261" r:id="rId6"/>
    <p:sldId id="259" r:id="rId7"/>
    <p:sldId id="258" r:id="rId8"/>
    <p:sldId id="270" r:id="rId9"/>
    <p:sldId id="266" r:id="rId10"/>
    <p:sldId id="267" r:id="rId11"/>
    <p:sldId id="262" r:id="rId12"/>
    <p:sldId id="263" r:id="rId13"/>
    <p:sldId id="264" r:id="rId14"/>
    <p:sldId id="265" r:id="rId15"/>
    <p:sldId id="268" r:id="rId16"/>
    <p:sldId id="269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0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9213" y="3942346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Introduction to DAI and </a:t>
            </a:r>
            <a:r>
              <a:rPr lang="fr-FR" b="1" dirty="0" err="1" smtClean="0"/>
              <a:t>Muti</a:t>
            </a:r>
            <a:r>
              <a:rPr lang="fr-FR" b="1" dirty="0" smtClean="0"/>
              <a:t> Agent </a:t>
            </a:r>
            <a:r>
              <a:rPr lang="fr-FR" b="1" dirty="0" err="1" smtClean="0"/>
              <a:t>Systems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(MAS)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701508" y="20183"/>
            <a:ext cx="782211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</a:t>
            </a:r>
            <a:r>
              <a:rPr lang="fr-F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Msila</a:t>
            </a:r>
          </a:p>
          <a:p>
            <a:pPr algn="ctr">
              <a:lnSpc>
                <a:spcPct val="15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FACULTY OF MATHEMATICS AND</a:t>
            </a:r>
          </a:p>
          <a:p>
            <a:pPr algn="ctr">
              <a:lnSpc>
                <a:spcPct val="15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INFORMATICS</a:t>
            </a:r>
          </a:p>
          <a:p>
            <a:pPr algn="ctr">
              <a:lnSpc>
                <a:spcPct val="15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 OF COMPUTER</a:t>
            </a:r>
          </a:p>
          <a:p>
            <a:pPr algn="ctr">
              <a:lnSpc>
                <a:spcPct val="15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SCIENCE</a:t>
            </a:r>
            <a:endParaRPr lang="fr-F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303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524" y="0"/>
            <a:ext cx="8911687" cy="53094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Concept of 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8581" y="496764"/>
            <a:ext cx="10643419" cy="64349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b="1" dirty="0"/>
              <a:t>Behavior</a:t>
            </a:r>
          </a:p>
          <a:p>
            <a:pPr marL="0" indent="0" algn="just">
              <a:buNone/>
            </a:pPr>
            <a:r>
              <a:rPr lang="en-US" sz="1600" b="1" dirty="0"/>
              <a:t>      </a:t>
            </a:r>
            <a:r>
              <a:rPr lang="en-US" sz="1600" dirty="0"/>
              <a:t>Its behavior tends to satisfy its objectives, taking into account the resources and skills at its disposal, and depending on its perceptions, representations and the communications it receives. </a:t>
            </a:r>
            <a:endParaRPr lang="en-US" sz="16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b="1" dirty="0"/>
              <a:t>Knowledge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     An agent has three types of knowledge: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     - domain knowledge or expertise 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     - control knowledge or behavior 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     - communication and interaction knowledge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b="1" dirty="0"/>
              <a:t>Agent characteristics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/>
              <a:t>Nature:</a:t>
            </a:r>
            <a:r>
              <a:rPr lang="en-US" sz="1600" dirty="0"/>
              <a:t> An agent can be a physical or virtual entity</a:t>
            </a:r>
            <a:r>
              <a:rPr lang="en-US" sz="16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 smtClean="0"/>
              <a:t>Autonomy</a:t>
            </a:r>
            <a:r>
              <a:rPr lang="en-US" sz="1600" b="1" dirty="0"/>
              <a:t>:</a:t>
            </a:r>
            <a:r>
              <a:rPr lang="en-US" sz="1600" dirty="0"/>
              <a:t> An agent is more or less independent of the user, other agents and resources (CPU, memory, etc</a:t>
            </a:r>
            <a:r>
              <a:rPr lang="en-US" sz="1600" dirty="0" smtClean="0"/>
              <a:t>....).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 smtClean="0"/>
              <a:t>Environment</a:t>
            </a:r>
            <a:r>
              <a:rPr lang="en-US" sz="1600" b="1" dirty="0"/>
              <a:t>:</a:t>
            </a:r>
            <a:r>
              <a:rPr lang="en-US" sz="1600" dirty="0"/>
              <a:t> this is the space in which an agent will act; it can be reduced to the network made up of all the agents. </a:t>
            </a:r>
            <a:endParaRPr lang="en-US" sz="16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 smtClean="0"/>
              <a:t>The </a:t>
            </a:r>
            <a:r>
              <a:rPr lang="en-US" sz="1600" b="1" dirty="0"/>
              <a:t>objective: </a:t>
            </a:r>
            <a:r>
              <a:rPr lang="en-US" sz="1600" dirty="0"/>
              <a:t>an agent can pursue the overall system goal, satisfy its own objectives or even behave in a way that absolves itself of a survival function</a:t>
            </a:r>
            <a:r>
              <a:rPr lang="en-US" sz="16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 smtClean="0"/>
              <a:t>Perception</a:t>
            </a:r>
            <a:r>
              <a:rPr lang="en-US" sz="1600" b="1" dirty="0"/>
              <a:t>:</a:t>
            </a:r>
            <a:r>
              <a:rPr lang="en-US" sz="1600" dirty="0"/>
              <a:t> of the environment by an agent</a:t>
            </a:r>
            <a:r>
              <a:rPr lang="en-US" sz="16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 smtClean="0"/>
              <a:t>Communication</a:t>
            </a:r>
            <a:r>
              <a:rPr lang="en-US" sz="1600" b="1" dirty="0"/>
              <a:t>: </a:t>
            </a:r>
            <a:r>
              <a:rPr lang="en-US" sz="1600" dirty="0"/>
              <a:t>an agent has the ability to communicate with other agents</a:t>
            </a:r>
            <a:r>
              <a:rPr lang="en-US" sz="16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b="1" dirty="0" smtClean="0"/>
              <a:t>Reasoning</a:t>
            </a:r>
            <a:r>
              <a:rPr lang="en-US" sz="1600" b="1" dirty="0"/>
              <a:t>:</a:t>
            </a:r>
            <a:r>
              <a:rPr lang="en-US" sz="1600" dirty="0"/>
              <a:t> an agent may be linked to an expert system or other more or less complex </a:t>
            </a:r>
            <a:r>
              <a:rPr lang="en-US" sz="1600" dirty="0" smtClean="0"/>
              <a:t>reasoning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</a:t>
            </a:r>
            <a:r>
              <a:rPr lang="en-US" sz="1600" dirty="0"/>
              <a:t>mechanisms.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14030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1701" y="446245"/>
            <a:ext cx="8911687" cy="1280890"/>
          </a:xfrm>
        </p:spPr>
        <p:txBody>
          <a:bodyPr/>
          <a:lstStyle/>
          <a:p>
            <a:r>
              <a:rPr lang="fr-FR" b="1" dirty="0"/>
              <a:t>Agent versus Object 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1700" y="1241814"/>
            <a:ext cx="10510299" cy="5616185"/>
          </a:xfrm>
        </p:spPr>
        <p:txBody>
          <a:bodyPr/>
          <a:lstStyle/>
          <a:p>
            <a:r>
              <a:rPr lang="en-US" b="1" dirty="0"/>
              <a:t>Autonomy</a:t>
            </a:r>
            <a:r>
              <a:rPr lang="en-US" dirty="0"/>
              <a:t>: agents have control over their actions, they can refuse to cooperate</a:t>
            </a:r>
          </a:p>
          <a:p>
            <a:r>
              <a:rPr lang="en-US" dirty="0"/>
              <a:t>Agents are reactive, like objects, but also proactive.</a:t>
            </a:r>
          </a:p>
          <a:p>
            <a:r>
              <a:rPr lang="en-US" dirty="0"/>
              <a:t>Agents are usually persistent, and have their own thread of control.</a:t>
            </a:r>
            <a:endParaRPr lang="fr-FR" dirty="0"/>
          </a:p>
        </p:txBody>
      </p:sp>
      <p:pic>
        <p:nvPicPr>
          <p:cNvPr id="178" name="Image 1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252" y="3035309"/>
            <a:ext cx="5534025" cy="33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05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3777" y="388135"/>
            <a:ext cx="8911687" cy="88022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Concept of 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82076" y="1557162"/>
            <a:ext cx="10309924" cy="459979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Agent architecture</a:t>
            </a:r>
            <a:endParaRPr lang="fr-FR" b="1" dirty="0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193161" y="6864657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B1465FA-63ED-416F-BDC9-EF5373393B09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3763911" y="2041832"/>
            <a:ext cx="7226300" cy="33401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 flipV="1">
            <a:off x="5129161" y="508348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4316361" y="5572432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b="1"/>
              <a:t>Environnement</a:t>
            </a:r>
          </a:p>
        </p:txBody>
      </p:sp>
      <p:sp>
        <p:nvSpPr>
          <p:cNvPr id="9" name="Line 31"/>
          <p:cNvSpPr>
            <a:spLocks noChangeShapeType="1"/>
          </p:cNvSpPr>
          <p:nvPr/>
        </p:nvSpPr>
        <p:spPr bwMode="auto">
          <a:xfrm>
            <a:off x="7834261" y="5045382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3714699" y="6313795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43"/>
          <p:cNvSpPr>
            <a:spLocks noChangeShapeType="1"/>
          </p:cNvSpPr>
          <p:nvPr/>
        </p:nvSpPr>
        <p:spPr bwMode="auto">
          <a:xfrm>
            <a:off x="3714699" y="661859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4333824" y="6159807"/>
            <a:ext cx="1340110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sz="1600" b="1" dirty="0"/>
              <a:t>control flow</a:t>
            </a:r>
            <a:endParaRPr lang="fr-FR" sz="1600" b="1" dirty="0"/>
          </a:p>
          <a:p>
            <a:r>
              <a:rPr lang="fr-FR" sz="1600" b="1" dirty="0"/>
              <a:t>: </a:t>
            </a:r>
            <a:r>
              <a:rPr lang="fr-FR" sz="1600" b="1" dirty="0" smtClean="0"/>
              <a:t>Data </a:t>
            </a:r>
            <a:r>
              <a:rPr lang="fr-FR" sz="1600" b="1" dirty="0"/>
              <a:t>flow</a:t>
            </a:r>
            <a:endParaRPr lang="fr-FR" sz="1600" b="1" dirty="0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763911" y="2041832"/>
            <a:ext cx="7226300" cy="334010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5897511" y="3184832"/>
            <a:ext cx="1358900" cy="673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>
            <a:off x="4570361" y="4642157"/>
            <a:ext cx="1498600" cy="4445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6964311" y="4632632"/>
            <a:ext cx="1816100" cy="5207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5129161" y="508348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4068711" y="5547032"/>
            <a:ext cx="20447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316361" y="5572432"/>
            <a:ext cx="155972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b="1" smtClean="0"/>
              <a:t>Environment</a:t>
            </a:r>
            <a:endParaRPr lang="fr-FR" b="1" dirty="0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6659511" y="5496232"/>
            <a:ext cx="2882900" cy="495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6983361" y="5572432"/>
            <a:ext cx="219130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b="1" dirty="0"/>
              <a:t>Agent </a:t>
            </a:r>
            <a:r>
              <a:rPr lang="fr-FR" b="1" dirty="0" err="1"/>
              <a:t>community</a:t>
            </a:r>
            <a:endParaRPr lang="fr-FR" b="1" dirty="0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7834261" y="5045382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3873449" y="2011670"/>
            <a:ext cx="1052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fr-FR" sz="2800" b="1" i="1"/>
              <a:t>Agent</a:t>
            </a:r>
          </a:p>
        </p:txBody>
      </p:sp>
      <p:sp>
        <p:nvSpPr>
          <p:cNvPr id="30" name="Oval 36"/>
          <p:cNvSpPr>
            <a:spLocks noChangeArrowheads="1"/>
          </p:cNvSpPr>
          <p:nvPr/>
        </p:nvSpPr>
        <p:spPr bwMode="auto">
          <a:xfrm>
            <a:off x="7810449" y="3184832"/>
            <a:ext cx="1452562" cy="139700"/>
          </a:xfrm>
          <a:prstGeom prst="ellipse">
            <a:avLst/>
          </a:prstGeom>
          <a:solidFill>
            <a:srgbClr val="F2F2F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1" name="Line 42"/>
          <p:cNvSpPr>
            <a:spLocks noChangeShapeType="1"/>
          </p:cNvSpPr>
          <p:nvPr/>
        </p:nvSpPr>
        <p:spPr bwMode="auto">
          <a:xfrm>
            <a:off x="3714699" y="6313795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" name="Line 43"/>
          <p:cNvSpPr>
            <a:spLocks noChangeShapeType="1"/>
          </p:cNvSpPr>
          <p:nvPr/>
        </p:nvSpPr>
        <p:spPr bwMode="auto">
          <a:xfrm>
            <a:off x="3714699" y="661859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0" name="Rectangle 52"/>
          <p:cNvSpPr>
            <a:spLocks noChangeArrowheads="1"/>
          </p:cNvSpPr>
          <p:nvPr/>
        </p:nvSpPr>
        <p:spPr bwMode="auto">
          <a:xfrm>
            <a:off x="6054674" y="3307070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fr-FR" b="1"/>
              <a:t>Contrôle</a:t>
            </a:r>
          </a:p>
        </p:txBody>
      </p:sp>
      <p:sp>
        <p:nvSpPr>
          <p:cNvPr id="41" name="Line 53"/>
          <p:cNvSpPr>
            <a:spLocks noChangeShapeType="1"/>
          </p:cNvSpPr>
          <p:nvPr/>
        </p:nvSpPr>
        <p:spPr bwMode="auto">
          <a:xfrm flipV="1">
            <a:off x="8405761" y="3788082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2" name="Line 54"/>
          <p:cNvSpPr>
            <a:spLocks noChangeShapeType="1"/>
          </p:cNvSpPr>
          <p:nvPr/>
        </p:nvSpPr>
        <p:spPr bwMode="auto">
          <a:xfrm flipV="1">
            <a:off x="6653161" y="2797482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" name="Line 55"/>
          <p:cNvSpPr>
            <a:spLocks noChangeShapeType="1"/>
          </p:cNvSpPr>
          <p:nvPr/>
        </p:nvSpPr>
        <p:spPr bwMode="auto">
          <a:xfrm>
            <a:off x="6653161" y="2797482"/>
            <a:ext cx="2743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4" name="Line 56"/>
          <p:cNvSpPr>
            <a:spLocks noChangeShapeType="1"/>
          </p:cNvSpPr>
          <p:nvPr/>
        </p:nvSpPr>
        <p:spPr bwMode="auto">
          <a:xfrm>
            <a:off x="9396361" y="2797482"/>
            <a:ext cx="0" cy="2133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" name="Rectangle 20"/>
          <p:cNvSpPr>
            <a:spLocks noChangeArrowheads="1"/>
          </p:cNvSpPr>
          <p:nvPr/>
        </p:nvSpPr>
        <p:spPr bwMode="auto">
          <a:xfrm flipH="1">
            <a:off x="4687836" y="4691370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b="1"/>
              <a:t>Perception</a:t>
            </a:r>
          </a:p>
        </p:txBody>
      </p:sp>
      <p:sp>
        <p:nvSpPr>
          <p:cNvPr id="46" name="Rectangle 22"/>
          <p:cNvSpPr>
            <a:spLocks noChangeArrowheads="1"/>
          </p:cNvSpPr>
          <p:nvPr/>
        </p:nvSpPr>
        <p:spPr bwMode="auto">
          <a:xfrm flipH="1">
            <a:off x="6926211" y="4691370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fr-FR" b="1"/>
              <a:t>Communication</a:t>
            </a:r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>
            <a:off x="5211711" y="4334182"/>
            <a:ext cx="1295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8" name="Line 32"/>
          <p:cNvSpPr>
            <a:spLocks noChangeShapeType="1"/>
          </p:cNvSpPr>
          <p:nvPr/>
        </p:nvSpPr>
        <p:spPr bwMode="auto">
          <a:xfrm flipV="1">
            <a:off x="6500761" y="383412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Line 38"/>
          <p:cNvSpPr>
            <a:spLocks noChangeShapeType="1"/>
          </p:cNvSpPr>
          <p:nvPr/>
        </p:nvSpPr>
        <p:spPr bwMode="auto">
          <a:xfrm flipV="1">
            <a:off x="6957961" y="383412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6926211" y="4334182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1" name="Rectangle 35"/>
          <p:cNvSpPr>
            <a:spLocks noChangeArrowheads="1"/>
          </p:cNvSpPr>
          <p:nvPr/>
        </p:nvSpPr>
        <p:spPr bwMode="auto">
          <a:xfrm>
            <a:off x="7640586" y="3262620"/>
            <a:ext cx="1595438" cy="534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2" name="Oval 36"/>
          <p:cNvSpPr>
            <a:spLocks noChangeArrowheads="1"/>
          </p:cNvSpPr>
          <p:nvPr/>
        </p:nvSpPr>
        <p:spPr bwMode="auto">
          <a:xfrm>
            <a:off x="7640586" y="3184832"/>
            <a:ext cx="1622425" cy="149225"/>
          </a:xfrm>
          <a:prstGeom prst="ellipse">
            <a:avLst/>
          </a:prstGeom>
          <a:solidFill>
            <a:srgbClr val="F2F2F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3" name="Line 57"/>
          <p:cNvSpPr>
            <a:spLocks noChangeShapeType="1"/>
          </p:cNvSpPr>
          <p:nvPr/>
        </p:nvSpPr>
        <p:spPr bwMode="auto">
          <a:xfrm>
            <a:off x="8786761" y="4931082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7781860" y="3351520"/>
            <a:ext cx="131606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fr-FR" sz="1600" b="1" dirty="0" err="1"/>
              <a:t>Knowledge</a:t>
            </a:r>
            <a:endParaRPr lang="fr-FR" sz="1600" b="1" dirty="0"/>
          </a:p>
        </p:txBody>
      </p:sp>
      <p:sp>
        <p:nvSpPr>
          <p:cNvPr id="55" name="Line 29"/>
          <p:cNvSpPr>
            <a:spLocks noChangeShapeType="1"/>
          </p:cNvSpPr>
          <p:nvPr/>
        </p:nvSpPr>
        <p:spPr bwMode="auto">
          <a:xfrm flipV="1">
            <a:off x="5187899" y="4321482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6" name="Line 40"/>
          <p:cNvSpPr>
            <a:spLocks noChangeShapeType="1"/>
          </p:cNvSpPr>
          <p:nvPr/>
        </p:nvSpPr>
        <p:spPr bwMode="auto">
          <a:xfrm flipV="1">
            <a:off x="7783461" y="4321482"/>
            <a:ext cx="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>
            <a:off x="7211961" y="354837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467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1549" y="160814"/>
            <a:ext cx="8911687" cy="1280890"/>
          </a:xfrm>
        </p:spPr>
        <p:txBody>
          <a:bodyPr/>
          <a:lstStyle/>
          <a:p>
            <a:r>
              <a:rPr lang="fr-FR" b="1" dirty="0"/>
              <a:t>Concept of 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45372" y="1048512"/>
            <a:ext cx="9846628" cy="5644896"/>
          </a:xfrm>
        </p:spPr>
        <p:txBody>
          <a:bodyPr>
            <a:normAutofit/>
          </a:bodyPr>
          <a:lstStyle/>
          <a:p>
            <a:r>
              <a:rPr lang="en-US" b="1" dirty="0"/>
              <a:t>Agent </a:t>
            </a:r>
            <a:r>
              <a:rPr lang="en-US" b="1" dirty="0" smtClean="0"/>
              <a:t>knowledge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Domain knowledge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Control </a:t>
            </a:r>
            <a:r>
              <a:rPr lang="en-US" dirty="0"/>
              <a:t>knowledge	</a:t>
            </a:r>
          </a:p>
          <a:p>
            <a:pPr indent="11113">
              <a:buFont typeface="Wingdings" panose="05000000000000000000" pitchFamily="2" charset="2"/>
              <a:buChar char="§"/>
            </a:pPr>
            <a:r>
              <a:rPr lang="en-US" dirty="0"/>
              <a:t> Intentions </a:t>
            </a:r>
          </a:p>
          <a:p>
            <a:pPr indent="11113">
              <a:buFont typeface="Wingdings" panose="05000000000000000000" pitchFamily="2" charset="2"/>
              <a:buChar char="§"/>
            </a:pPr>
            <a:r>
              <a:rPr lang="en-US" dirty="0"/>
              <a:t> Beliefs</a:t>
            </a:r>
          </a:p>
          <a:p>
            <a:pPr indent="11113">
              <a:buFont typeface="Wingdings" panose="05000000000000000000" pitchFamily="2" charset="2"/>
              <a:buChar char="§"/>
            </a:pPr>
            <a:r>
              <a:rPr lang="en-US" dirty="0"/>
              <a:t> Decisions</a:t>
            </a:r>
          </a:p>
          <a:p>
            <a:pPr indent="11113">
              <a:buFont typeface="Wingdings" panose="05000000000000000000" pitchFamily="2" charset="2"/>
              <a:buChar char="§"/>
            </a:pPr>
            <a:r>
              <a:rPr lang="en-US" dirty="0"/>
              <a:t> Rationalities</a:t>
            </a:r>
          </a:p>
          <a:p>
            <a:pPr indent="11113">
              <a:buFont typeface="Wingdings" panose="05000000000000000000" pitchFamily="2" charset="2"/>
              <a:buChar char="§"/>
            </a:pPr>
            <a:r>
              <a:rPr lang="en-US" dirty="0"/>
              <a:t> Commitments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Communication knowledge</a:t>
            </a:r>
          </a:p>
          <a:p>
            <a:pPr indent="100013">
              <a:buFont typeface="Wingdings" panose="05000000000000000000" pitchFamily="2" charset="2"/>
              <a:buChar char="§"/>
            </a:pPr>
            <a:r>
              <a:rPr lang="en-US" dirty="0"/>
              <a:t>  Communication expertise</a:t>
            </a:r>
          </a:p>
          <a:p>
            <a:pPr indent="100013">
              <a:buFont typeface="Wingdings" panose="05000000000000000000" pitchFamily="2" charset="2"/>
              <a:buChar char="§"/>
            </a:pPr>
            <a:r>
              <a:rPr lang="en-US" dirty="0"/>
              <a:t>  Messages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21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525" y="653606"/>
            <a:ext cx="8911687" cy="62950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Concept of 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8524" y="1283109"/>
            <a:ext cx="10513475" cy="3777622"/>
          </a:xfrm>
        </p:spPr>
        <p:txBody>
          <a:bodyPr>
            <a:noAutofit/>
          </a:bodyPr>
          <a:lstStyle/>
          <a:p>
            <a:pPr algn="just"/>
            <a:r>
              <a:rPr lang="en-US" b="1" dirty="0"/>
              <a:t>Agent </a:t>
            </a:r>
            <a:r>
              <a:rPr lang="en-US" b="1" dirty="0" smtClean="0"/>
              <a:t>types</a:t>
            </a:r>
          </a:p>
          <a:p>
            <a:pPr marL="0" indent="0" algn="just">
              <a:buNone/>
            </a:pPr>
            <a:r>
              <a:rPr lang="en-US" dirty="0" smtClean="0"/>
              <a:t>There </a:t>
            </a:r>
            <a:r>
              <a:rPr lang="en-US" dirty="0"/>
              <a:t>are two types of agent: reactive and cognitive.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Cognitive</a:t>
            </a:r>
            <a:r>
              <a:rPr lang="en-US" dirty="0" smtClean="0"/>
              <a:t> </a:t>
            </a:r>
            <a:r>
              <a:rPr lang="en-US" b="1" dirty="0" smtClean="0"/>
              <a:t>agent</a:t>
            </a:r>
            <a:r>
              <a:rPr lang="en-US" b="1" dirty="0"/>
              <a:t> 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Cognitive </a:t>
            </a:r>
            <a:r>
              <a:rPr lang="en-US" dirty="0"/>
              <a:t>agents have a symbolic representation of their environment and reasoning capabilities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Agents </a:t>
            </a:r>
            <a:r>
              <a:rPr lang="en-US" dirty="0"/>
              <a:t>are immersed in an environment in which they interact. Hence their structure is built around three main functions: perceiving, deciding and acting.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 </a:t>
            </a:r>
            <a:r>
              <a:rPr lang="en-US" dirty="0"/>
              <a:t>can also mention some important sub-functions:</a:t>
            </a:r>
            <a:br>
              <a:rPr lang="en-US" dirty="0"/>
            </a:br>
            <a:r>
              <a:rPr lang="en-US" dirty="0"/>
              <a:t>- conflict detection,</a:t>
            </a:r>
            <a:br>
              <a:rPr lang="en-US" dirty="0"/>
            </a:br>
            <a:r>
              <a:rPr lang="en-US" dirty="0"/>
              <a:t>- belief revision,</a:t>
            </a:r>
            <a:br>
              <a:rPr lang="en-US" dirty="0"/>
            </a:br>
            <a:r>
              <a:rPr lang="en-US" dirty="0"/>
              <a:t>- cooperation (negotiation, coordination),</a:t>
            </a:r>
            <a:br>
              <a:rPr lang="en-US" dirty="0"/>
            </a:br>
            <a:r>
              <a:rPr lang="en-US" dirty="0"/>
              <a:t>- learning.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273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531" y="491374"/>
            <a:ext cx="8911687" cy="1280890"/>
          </a:xfrm>
        </p:spPr>
        <p:txBody>
          <a:bodyPr/>
          <a:lstStyle/>
          <a:p>
            <a:r>
              <a:rPr lang="fr-FR" b="1" dirty="0" smtClean="0"/>
              <a:t>Concept of </a:t>
            </a:r>
            <a:r>
              <a:rPr lang="fr-FR" b="1" dirty="0" smtClean="0"/>
              <a:t>agent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9531" y="1264555"/>
            <a:ext cx="9989219" cy="5593445"/>
          </a:xfrm>
        </p:spPr>
        <p:txBody>
          <a:bodyPr>
            <a:normAutofit/>
          </a:bodyPr>
          <a:lstStyle/>
          <a:p>
            <a:r>
              <a:rPr lang="en-US" b="1" dirty="0"/>
              <a:t>How a cognitive agent works</a:t>
            </a:r>
            <a:r>
              <a:rPr lang="en-US" dirty="0"/>
              <a:t/>
            </a:r>
            <a:br>
              <a:rPr lang="en-US" dirty="0"/>
            </a:br>
            <a:r>
              <a:rPr lang="en-US" sz="6400" dirty="0"/>
              <a:t/>
            </a:r>
            <a:br>
              <a:rPr lang="en-US" sz="6400" dirty="0"/>
            </a:br>
            <a:endParaRPr lang="fr-FR" sz="6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987705" y="2173646"/>
            <a:ext cx="8423275" cy="3048000"/>
            <a:chOff x="192" y="1536"/>
            <a:chExt cx="5305" cy="1920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1344" y="1536"/>
              <a:ext cx="4153" cy="19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endParaRPr lang="fr-FR" sz="1200"/>
            </a:p>
            <a:p>
              <a:pPr eaLnBrk="0" hangingPunct="0"/>
              <a:r>
                <a:rPr lang="fr-FR" sz="1200"/>
                <a:t>                                            </a:t>
              </a:r>
            </a:p>
            <a:p>
              <a:pPr eaLnBrk="0" hangingPunct="0"/>
              <a:r>
                <a:rPr lang="fr-FR" sz="1200"/>
                <a:t>                                                              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92" y="1680"/>
              <a:ext cx="1009" cy="1623"/>
            </a:xfrm>
            <a:prstGeom prst="rect">
              <a:avLst/>
            </a:prstGeom>
            <a:noFill/>
            <a:ln w="38100" cmpd="dbl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fr-FR" sz="1200" b="1">
                <a:latin typeface="Times New Roman" charset="0"/>
              </a:endParaRPr>
            </a:p>
            <a:p>
              <a:pPr eaLnBrk="0" hangingPunct="0"/>
              <a:endParaRPr lang="fr-FR" sz="1200" b="1">
                <a:latin typeface="Times New Roman" charset="0"/>
              </a:endParaRPr>
            </a:p>
            <a:p>
              <a:pPr eaLnBrk="0" hangingPunct="0"/>
              <a:endParaRPr lang="fr-FR" sz="1200" b="1">
                <a:latin typeface="Times New Roman" charset="0"/>
              </a:endParaRPr>
            </a:p>
            <a:p>
              <a:pPr eaLnBrk="0" hangingPunct="0"/>
              <a:endParaRPr lang="fr-FR" sz="1200" b="1">
                <a:latin typeface="Times New Roman" charset="0"/>
              </a:endParaRPr>
            </a:p>
            <a:p>
              <a:pPr eaLnBrk="0" hangingPunct="0"/>
              <a:endParaRPr lang="fr-FR" sz="1400" b="1">
                <a:latin typeface="Times New Roman" charset="0"/>
              </a:endParaRP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1516" y="1602"/>
              <a:ext cx="1149" cy="38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632" y="1680"/>
              <a:ext cx="904" cy="2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b="1">
                  <a:latin typeface="Times New Roman" charset="0"/>
                </a:rPr>
                <a:t> </a:t>
              </a:r>
              <a:r>
                <a:rPr lang="fr-FR" b="1">
                  <a:solidFill>
                    <a:srgbClr val="FF0000"/>
                  </a:solidFill>
                  <a:latin typeface="Times New Roman" charset="0"/>
                </a:rPr>
                <a:t>P</a:t>
              </a:r>
              <a:r>
                <a:rPr lang="fr-FR" sz="2000" b="1">
                  <a:solidFill>
                    <a:srgbClr val="FF0000"/>
                  </a:solidFill>
                  <a:latin typeface="Times New Roman" charset="0"/>
                </a:rPr>
                <a:t>erception</a:t>
              </a:r>
            </a:p>
          </p:txBody>
        </p:sp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1552" y="2074"/>
              <a:ext cx="1247" cy="38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1552" y="2150"/>
              <a:ext cx="12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2000" b="1">
                  <a:solidFill>
                    <a:srgbClr val="FF0000"/>
                  </a:solidFill>
                  <a:latin typeface="Times New Roman" charset="0"/>
                </a:rPr>
                <a:t>communication</a:t>
              </a: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493" y="2688"/>
              <a:ext cx="1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2809" y="2995"/>
              <a:ext cx="1186" cy="38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66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3001" y="3072"/>
              <a:ext cx="798" cy="2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fr-FR" sz="1400" b="1">
                  <a:solidFill>
                    <a:srgbClr val="020200"/>
                  </a:solidFill>
                  <a:latin typeface="Times New Roman" charset="0"/>
                </a:rPr>
                <a:t> </a:t>
              </a:r>
              <a:r>
                <a:rPr lang="fr-FR" sz="2000" b="1">
                  <a:solidFill>
                    <a:srgbClr val="FF0000"/>
                  </a:solidFill>
                  <a:latin typeface="Times New Roman" charset="0"/>
                </a:rPr>
                <a:t>exécution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474" y="1766"/>
              <a:ext cx="1023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b="1" dirty="0">
                  <a:solidFill>
                    <a:srgbClr val="020200"/>
                  </a:solidFill>
                  <a:latin typeface="Times New Roman" charset="0"/>
                </a:rPr>
                <a:t>Planning</a:t>
              </a:r>
            </a:p>
            <a:p>
              <a:pPr eaLnBrk="0" hangingPunct="0"/>
              <a:r>
                <a:rPr lang="en-US" b="1" dirty="0">
                  <a:solidFill>
                    <a:srgbClr val="020200"/>
                  </a:solidFill>
                  <a:latin typeface="Times New Roman" charset="0"/>
                </a:rPr>
                <a:t>Decision</a:t>
              </a:r>
              <a:endParaRPr lang="fr-FR" b="1" dirty="0">
                <a:solidFill>
                  <a:srgbClr val="020200"/>
                </a:solidFill>
                <a:latin typeface="Times New Roman" charset="0"/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836" y="1997"/>
              <a:ext cx="5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172" y="2227"/>
              <a:ext cx="41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097" y="1738"/>
              <a:ext cx="855" cy="6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3" dist="53882" dir="13500000">
                <a:srgbClr val="808080"/>
              </a:prstShdw>
            </a:effectLst>
          </p:spPr>
          <p:txBody>
            <a:bodyPr/>
            <a:lstStyle/>
            <a:p>
              <a:pPr algn="ctr" eaLnBrk="0" hangingPunct="0"/>
              <a:r>
                <a:rPr lang="fr-FR" sz="2000" b="1" dirty="0" err="1" smtClean="0">
                  <a:solidFill>
                    <a:srgbClr val="020200"/>
                  </a:solidFill>
                  <a:latin typeface="Times New Roman" charset="0"/>
                </a:rPr>
                <a:t>Beliefs</a:t>
              </a:r>
              <a:endParaRPr lang="fr-FR" sz="2000" b="1" dirty="0" smtClean="0">
                <a:solidFill>
                  <a:srgbClr val="020200"/>
                </a:solidFill>
                <a:latin typeface="Times New Roman" charset="0"/>
              </a:endParaRPr>
            </a:p>
            <a:p>
              <a:pPr algn="ctr" eaLnBrk="0" hangingPunct="0"/>
              <a:endParaRPr lang="fr-FR" sz="2000" b="1" dirty="0">
                <a:solidFill>
                  <a:srgbClr val="020200"/>
                </a:solidFill>
                <a:latin typeface="Times New Roman" charset="0"/>
              </a:endParaRPr>
            </a:p>
            <a:p>
              <a:pPr algn="ctr" eaLnBrk="0" hangingPunct="0"/>
              <a:r>
                <a:rPr lang="fr-FR" sz="2000" b="1" dirty="0" smtClean="0">
                  <a:solidFill>
                    <a:srgbClr val="020200"/>
                  </a:solidFill>
                  <a:latin typeface="Times New Roman" charset="0"/>
                </a:rPr>
                <a:t>goals</a:t>
              </a:r>
              <a:endParaRPr lang="fr-FR" sz="2000" b="1" dirty="0">
                <a:solidFill>
                  <a:srgbClr val="020200"/>
                </a:solidFill>
                <a:latin typeface="Times New Roman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610" y="2688"/>
              <a:ext cx="847" cy="6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3" dist="53882" dir="13500000">
                <a:srgbClr val="808080"/>
              </a:prstShdw>
            </a:effectLst>
          </p:spPr>
          <p:txBody>
            <a:bodyPr/>
            <a:lstStyle/>
            <a:p>
              <a:pPr algn="ctr" eaLnBrk="0" hangingPunct="0"/>
              <a:r>
                <a:rPr lang="fr-FR" sz="1600" b="1" dirty="0">
                  <a:solidFill>
                    <a:srgbClr val="020200"/>
                  </a:solidFill>
                </a:rPr>
                <a:t>Plans</a:t>
              </a:r>
            </a:p>
            <a:p>
              <a:pPr eaLnBrk="0" hangingPunct="0"/>
              <a:endParaRPr lang="fr-FR" sz="1200" b="1" dirty="0">
                <a:solidFill>
                  <a:srgbClr val="020200"/>
                </a:solidFill>
                <a:latin typeface="Times New Roman" charset="0"/>
              </a:endParaRPr>
            </a:p>
            <a:p>
              <a:pPr eaLnBrk="0" hangingPunct="0"/>
              <a:endParaRPr lang="fr-FR" sz="1200" b="1" dirty="0">
                <a:solidFill>
                  <a:srgbClr val="020200"/>
                </a:solidFill>
                <a:latin typeface="Times New Roman" charset="0"/>
              </a:endParaRPr>
            </a:p>
            <a:p>
              <a:pPr algn="ctr" eaLnBrk="0" hangingPunct="0"/>
              <a:r>
                <a:rPr lang="fr-FR" sz="2000" b="1" dirty="0">
                  <a:solidFill>
                    <a:srgbClr val="020200"/>
                  </a:solidFill>
                  <a:latin typeface="Times New Roman" charset="0"/>
                </a:rPr>
                <a:t>Intentions</a:t>
              </a:r>
              <a:r>
                <a:rPr lang="fr-FR" sz="1000" b="1" dirty="0">
                  <a:solidFill>
                    <a:srgbClr val="020200"/>
                  </a:solidFill>
                  <a:latin typeface="Times New Roman" charset="0"/>
                </a:rPr>
                <a:t> </a:t>
              </a: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954" y="2150"/>
              <a:ext cx="1" cy="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3114" y="2409"/>
              <a:ext cx="82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3" dist="53882" dir="13500000">
                <a:srgbClr val="808080"/>
              </a:prstShdw>
            </a:effectLst>
          </p:spPr>
          <p:txBody>
            <a:bodyPr/>
            <a:lstStyle/>
            <a:p>
              <a:pPr algn="ctr" eaLnBrk="0" hangingPunct="0"/>
              <a:r>
                <a:rPr lang="fr-FR" sz="1600" b="1" dirty="0">
                  <a:solidFill>
                    <a:srgbClr val="020200"/>
                  </a:solidFill>
                </a:rPr>
                <a:t>Expertise</a:t>
              </a: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313" y="1968"/>
              <a:ext cx="825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3" dist="28398" dir="14606097">
                <a:srgbClr val="808080"/>
              </a:prstShdw>
            </a:effectLst>
          </p:spPr>
          <p:txBody>
            <a:bodyPr/>
            <a:lstStyle/>
            <a:p>
              <a:pPr algn="ctr" eaLnBrk="0" hangingPunct="0"/>
              <a:r>
                <a:rPr lang="fr-FR" sz="2000" b="1" dirty="0" err="1" smtClean="0">
                  <a:solidFill>
                    <a:srgbClr val="020200"/>
                  </a:solidFill>
                  <a:latin typeface="Times New Roman" charset="0"/>
                </a:rPr>
                <a:t>other</a:t>
              </a:r>
              <a:endParaRPr lang="fr-FR" sz="2000" b="1" dirty="0">
                <a:solidFill>
                  <a:srgbClr val="020200"/>
                </a:solidFill>
                <a:latin typeface="Times New Roman" charset="0"/>
              </a:endParaRPr>
            </a:p>
            <a:p>
              <a:pPr algn="ctr" eaLnBrk="0" hangingPunct="0"/>
              <a:r>
                <a:rPr lang="fr-FR" sz="2000" b="1" dirty="0">
                  <a:solidFill>
                    <a:srgbClr val="020200"/>
                  </a:solidFill>
                  <a:latin typeface="Times New Roman" charset="0"/>
                </a:rPr>
                <a:t>Agents</a:t>
              </a:r>
            </a:p>
            <a:p>
              <a:pPr eaLnBrk="0" hangingPunct="0"/>
              <a:endParaRPr lang="fr-FR" sz="2000" b="1" dirty="0">
                <a:solidFill>
                  <a:srgbClr val="020200"/>
                </a:solidFill>
                <a:latin typeface="Times New Roman" charset="0"/>
              </a:endParaRP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313" y="2736"/>
              <a:ext cx="825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fr-FR" sz="2000" b="1" dirty="0">
                  <a:solidFill>
                    <a:srgbClr val="020200"/>
                  </a:solidFill>
                  <a:latin typeface="Times New Roman" charset="0"/>
                </a:rPr>
                <a:t>World</a:t>
              </a:r>
            </a:p>
            <a:p>
              <a:pPr algn="ctr" eaLnBrk="0" hangingPunct="0"/>
              <a:r>
                <a:rPr lang="fr-FR" sz="2000" b="1" dirty="0" err="1">
                  <a:solidFill>
                    <a:srgbClr val="020200"/>
                  </a:solidFill>
                  <a:latin typeface="Times New Roman" charset="0"/>
                </a:rPr>
                <a:t>Outdoor</a:t>
              </a:r>
              <a:endParaRPr lang="fr-FR" sz="2000" b="1" dirty="0">
                <a:solidFill>
                  <a:srgbClr val="020200"/>
                </a:solidFill>
                <a:latin typeface="Times New Roman" charset="0"/>
              </a:endParaRPr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2857" y="2304"/>
              <a:ext cx="22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3097" y="2016"/>
              <a:ext cx="871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4585" y="2976"/>
              <a:ext cx="871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2688" y="18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1200" y="18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1200" y="3024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83303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626"/>
          </a:xfrm>
        </p:spPr>
        <p:txBody>
          <a:bodyPr/>
          <a:lstStyle/>
          <a:p>
            <a:r>
              <a:rPr lang="fr-FR" b="1" dirty="0"/>
              <a:t>Concept of </a:t>
            </a:r>
            <a:r>
              <a:rPr lang="fr-FR" b="1" dirty="0" smtClean="0"/>
              <a:t>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495093"/>
            <a:ext cx="9602788" cy="5157216"/>
          </a:xfrm>
        </p:spPr>
        <p:txBody>
          <a:bodyPr/>
          <a:lstStyle/>
          <a:p>
            <a:r>
              <a:rPr lang="en-US" b="1" dirty="0" smtClean="0"/>
              <a:t>Reactive Agent</a:t>
            </a:r>
          </a:p>
          <a:p>
            <a:pPr algn="just"/>
            <a:r>
              <a:rPr lang="en-US" dirty="0"/>
              <a:t>It does not include reasoning; it acts according to a </a:t>
            </a:r>
            <a:r>
              <a:rPr lang="en-US" b="1" dirty="0"/>
              <a:t>stimulus/reaction</a:t>
            </a:r>
            <a:r>
              <a:rPr lang="en-US" dirty="0"/>
              <a:t> pattern to events produced as inputs. </a:t>
            </a:r>
          </a:p>
          <a:p>
            <a:pPr algn="just"/>
            <a:r>
              <a:rPr lang="en-US" dirty="0"/>
              <a:t>  The "reactive" school, on the other hand, claims that it is not necessary for agents to be individually intelligent for the system to behave intelligently as a whole. </a:t>
            </a:r>
            <a:endParaRPr lang="en-US" dirty="0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589212" y="3706989"/>
            <a:ext cx="1056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 err="1" smtClean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Example</a:t>
            </a:r>
            <a:endParaRPr lang="fr-FR" b="1" dirty="0">
              <a:solidFill>
                <a:srgbClr val="FF33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460362" y="3865436"/>
            <a:ext cx="4648200" cy="2606675"/>
          </a:xfrm>
          <a:prstGeom prst="rect">
            <a:avLst/>
          </a:prstGeom>
          <a:solidFill>
            <a:srgbClr val="FFFFFF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/>
          <a:lstStyle/>
          <a:p>
            <a:pPr eaLnBrk="0" hangingPunct="0"/>
            <a:r>
              <a:rPr lang="fr-FR" sz="2400" b="1" i="1">
                <a:latin typeface="Times New Roman" charset="0"/>
              </a:rPr>
              <a:t>rules</a:t>
            </a:r>
            <a:r>
              <a:rPr lang="fr-FR" sz="2400" i="1">
                <a:latin typeface="Times New Roman" charset="0"/>
              </a:rPr>
              <a:t> : règles condition-action</a:t>
            </a:r>
          </a:p>
          <a:p>
            <a:pPr eaLnBrk="0" hangingPunct="0"/>
            <a:r>
              <a:rPr lang="fr-FR" sz="2400" b="1" i="1">
                <a:solidFill>
                  <a:srgbClr val="FF0000"/>
                </a:solidFill>
                <a:latin typeface="Times New Roman" charset="0"/>
              </a:rPr>
              <a:t>percepts</a:t>
            </a:r>
            <a:r>
              <a:rPr lang="fr-FR" sz="2400" i="1">
                <a:latin typeface="Times New Roman" charset="0"/>
              </a:rPr>
              <a:t> : ensemble de percepts</a:t>
            </a:r>
          </a:p>
          <a:p>
            <a:pPr eaLnBrk="0" hangingPunct="0"/>
            <a:r>
              <a:rPr lang="fr-FR" sz="2400" i="1">
                <a:latin typeface="Times New Roman" charset="0"/>
              </a:rPr>
              <a:t>repeat</a:t>
            </a:r>
          </a:p>
          <a:p>
            <a:pPr eaLnBrk="0" hangingPunct="0"/>
            <a:r>
              <a:rPr lang="fr-FR" sz="2400" i="1">
                <a:latin typeface="Times New Roman" charset="0"/>
              </a:rPr>
              <a:t>state := interpret_input(percept) ;</a:t>
            </a:r>
          </a:p>
          <a:p>
            <a:pPr eaLnBrk="0" hangingPunct="0"/>
            <a:r>
              <a:rPr lang="fr-FR" sz="2400" i="1">
                <a:latin typeface="Times New Roman" charset="0"/>
              </a:rPr>
              <a:t>rule := match(state, rules) ;</a:t>
            </a:r>
          </a:p>
          <a:p>
            <a:pPr eaLnBrk="0" hangingPunct="0"/>
            <a:r>
              <a:rPr lang="fr-FR" sz="2400" b="1" i="1">
                <a:solidFill>
                  <a:srgbClr val="FF0000"/>
                </a:solidFill>
                <a:latin typeface="Times New Roman" charset="0"/>
              </a:rPr>
              <a:t>execute</a:t>
            </a:r>
            <a:r>
              <a:rPr lang="fr-FR" sz="2400" i="1">
                <a:latin typeface="Times New Roman" charset="0"/>
              </a:rPr>
              <a:t>(rule[action]) ;</a:t>
            </a:r>
          </a:p>
          <a:p>
            <a:pPr eaLnBrk="0" hangingPunct="0"/>
            <a:r>
              <a:rPr lang="fr-FR" sz="2400" i="1">
                <a:latin typeface="Times New Roman" charset="0"/>
              </a:rPr>
              <a:t>forever  </a:t>
            </a:r>
          </a:p>
        </p:txBody>
      </p:sp>
    </p:spTree>
    <p:extLst>
      <p:ext uri="{BB962C8B-B14F-4D97-AF65-F5344CB8AC3E}">
        <p14:creationId xmlns:p14="http://schemas.microsoft.com/office/powerpoint/2010/main" val="3669125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37519" y="535619"/>
            <a:ext cx="8911687" cy="673749"/>
          </a:xfrm>
        </p:spPr>
        <p:txBody>
          <a:bodyPr/>
          <a:lstStyle/>
          <a:p>
            <a:r>
              <a:rPr lang="fr-FR" b="1" dirty="0"/>
              <a:t>Concept of </a:t>
            </a:r>
            <a:r>
              <a:rPr lang="fr-FR" b="1" dirty="0" smtClean="0"/>
              <a:t>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37519" y="1209368"/>
            <a:ext cx="8915400" cy="648929"/>
          </a:xfrm>
        </p:spPr>
        <p:txBody>
          <a:bodyPr/>
          <a:lstStyle/>
          <a:p>
            <a:r>
              <a:rPr lang="en-US" b="1" dirty="0" smtClean="0"/>
              <a:t>Difference between a Reactive Agent and a Cognitive Agent</a:t>
            </a:r>
            <a:endParaRPr lang="fr-FR" b="1" dirty="0"/>
          </a:p>
        </p:txBody>
      </p:sp>
      <p:graphicFrame>
        <p:nvGraphicFramePr>
          <p:cNvPr id="5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082529"/>
              </p:ext>
            </p:extLst>
          </p:nvPr>
        </p:nvGraphicFramePr>
        <p:xfrm>
          <a:off x="1737519" y="1718597"/>
          <a:ext cx="8964613" cy="4438650"/>
        </p:xfrm>
        <a:graphic>
          <a:graphicData uri="http://schemas.openxmlformats.org/drawingml/2006/table">
            <a:tbl>
              <a:tblPr/>
              <a:tblGrid>
                <a:gridCol w="4865688"/>
                <a:gridCol w="4098925"/>
              </a:tblGrid>
              <a:tr h="835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Cognitive agent system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Reactive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agent system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Explicit representation of the environment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explicit </a:t>
                      </a:r>
                      <a:r>
                        <a:rPr kumimoji="0" lang="fr-F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representation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 take its past into account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</a:t>
                      </a:r>
                      <a:r>
                        <a:rPr kumimoji="0" lang="fr-F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history</a:t>
                      </a: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memory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Complex</a:t>
                      </a: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agent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Stimulus/reaction operation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 </a:t>
                      </a:r>
                      <a:r>
                        <a:rPr kumimoji="0" lang="fr-F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of agents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 </a:t>
                      </a:r>
                      <a:r>
                        <a:rPr kumimoji="0" lang="fr-F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</a:t>
                      </a: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of agents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0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Outline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2925" y="1491916"/>
            <a:ext cx="8915400" cy="3777622"/>
          </a:xfrm>
        </p:spPr>
        <p:txBody>
          <a:bodyPr>
            <a:normAutofit/>
          </a:bodyPr>
          <a:lstStyle/>
          <a:p>
            <a:r>
              <a:rPr lang="fr-FR" sz="2400" dirty="0"/>
              <a:t>Introduction</a:t>
            </a:r>
          </a:p>
          <a:p>
            <a:r>
              <a:rPr lang="fr-FR" sz="2400" dirty="0" smtClean="0"/>
              <a:t>DAI</a:t>
            </a:r>
            <a:endParaRPr lang="fr-FR" sz="2400" dirty="0"/>
          </a:p>
          <a:p>
            <a:r>
              <a:rPr lang="fr-FR" sz="2400" dirty="0"/>
              <a:t>Agent concept</a:t>
            </a:r>
          </a:p>
          <a:p>
            <a:r>
              <a:rPr lang="fr-FR" sz="2400" dirty="0"/>
              <a:t>Multi-agent </a:t>
            </a:r>
            <a:r>
              <a:rPr lang="fr-FR" sz="2400" dirty="0" err="1"/>
              <a:t>systems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5215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1824" y="624109"/>
            <a:ext cx="8911687" cy="1280890"/>
          </a:xfrm>
        </p:spPr>
        <p:txBody>
          <a:bodyPr/>
          <a:lstStyle/>
          <a:p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1824" y="1264554"/>
            <a:ext cx="10290176" cy="5502006"/>
          </a:xfrm>
        </p:spPr>
        <p:txBody>
          <a:bodyPr>
            <a:normAutofit/>
          </a:bodyPr>
          <a:lstStyle/>
          <a:p>
            <a:pPr algn="just"/>
            <a:r>
              <a:rPr lang="en-US" altLang="fr-FR" dirty="0"/>
              <a:t>A.I. is the science and engineering of building intelligent machines with calculable, intelligent, like human-behaviors:</a:t>
            </a:r>
          </a:p>
          <a:p>
            <a:pPr algn="just"/>
            <a:r>
              <a:rPr lang="en-US" altLang="fr-FR" dirty="0"/>
              <a:t>A machine can </a:t>
            </a:r>
            <a:r>
              <a:rPr lang="en-US" altLang="fr-FR" dirty="0" smtClean="0"/>
              <a:t>: Play </a:t>
            </a:r>
            <a:r>
              <a:rPr lang="en-US" altLang="fr-FR" dirty="0"/>
              <a:t>chess, Talk, Translate text, Ride a bike, Bring breakfast to bed, Recognize a friend in a photo</a:t>
            </a:r>
            <a:r>
              <a:rPr lang="en-US" altLang="fr-FR" dirty="0" smtClean="0"/>
              <a:t>.</a:t>
            </a:r>
          </a:p>
          <a:p>
            <a:pPr algn="just"/>
            <a:r>
              <a:rPr lang="en-US" altLang="fr-FR" b="1" dirty="0">
                <a:solidFill>
                  <a:schemeClr val="tx1"/>
                </a:solidFill>
                <a:latin typeface="Arial" panose="020B0604020202020204" pitchFamily="34" charset="0"/>
              </a:rPr>
              <a:t>1970</a:t>
            </a:r>
            <a:r>
              <a:rPr lang="en-US" altLang="fr-FR" dirty="0">
                <a:solidFill>
                  <a:schemeClr val="tx1"/>
                </a:solidFill>
                <a:latin typeface="Arial" panose="020B0604020202020204" pitchFamily="34" charset="0"/>
              </a:rPr>
              <a:t>: Creation of Distributed Artificial Intelligence </a:t>
            </a:r>
            <a:endParaRPr lang="en-US" altLang="fr-FR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/>
            <a:r>
              <a:rPr lang="it-IT" altLang="fr-FR" dirty="0">
                <a:solidFill>
                  <a:schemeClr val="tx1"/>
                </a:solidFill>
                <a:latin typeface="Arial" panose="020B0604020202020204" pitchFamily="34" charset="0"/>
              </a:rPr>
              <a:t>A new AI: </a:t>
            </a:r>
            <a:r>
              <a:rPr lang="it-IT" altLang="fr-FR" b="1" dirty="0">
                <a:solidFill>
                  <a:schemeClr val="tx1"/>
                </a:solidFill>
                <a:latin typeface="Arial" panose="020B0604020202020204" pitchFamily="34" charset="0"/>
              </a:rPr>
              <a:t>Distributed </a:t>
            </a:r>
            <a:r>
              <a:rPr lang="it-IT" altLang="fr-FR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AI</a:t>
            </a:r>
          </a:p>
          <a:p>
            <a:pPr algn="just"/>
            <a:endParaRPr lang="it-IT" altLang="fr-FR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altLang="fr-FR" b="1" dirty="0">
                <a:solidFill>
                  <a:srgbClr val="FF0000"/>
                </a:solidFill>
                <a:latin typeface="Arial" panose="020B0604020202020204" pitchFamily="34" charset="0"/>
              </a:rPr>
              <a:t>Objective: </a:t>
            </a:r>
            <a:endParaRPr lang="fr-FR" altLang="fr-FR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fr-FR" altLang="fr-FR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fr-FR" dirty="0"/>
              <a:t>Create a society of autonomous agents working together towards a global goal</a:t>
            </a:r>
            <a:endParaRPr lang="fr-FR" altLang="fr-FR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853947" y="6466448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B53A3CC-3D54-4D24-9337-9F09A8AC21AC}" type="slidenum">
              <a:rPr lang="fr-FR" smtClean="0"/>
              <a:pPr/>
              <a:t>3</a:t>
            </a:fld>
            <a:endParaRPr lang="fr-FR" smtClean="0"/>
          </a:p>
        </p:txBody>
      </p: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4208922" y="4921811"/>
            <a:ext cx="1800225" cy="1477962"/>
            <a:chOff x="567" y="2931"/>
            <a:chExt cx="1956" cy="1249"/>
          </a:xfrm>
        </p:grpSpPr>
        <p:sp>
          <p:nvSpPr>
            <p:cNvPr id="11" name="AutoShape 43"/>
            <p:cNvSpPr>
              <a:spLocks noChangeAspect="1" noChangeArrowheads="1" noTextEdit="1"/>
            </p:cNvSpPr>
            <p:nvPr/>
          </p:nvSpPr>
          <p:spPr bwMode="auto">
            <a:xfrm>
              <a:off x="567" y="2931"/>
              <a:ext cx="1907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Freeform 44"/>
            <p:cNvSpPr>
              <a:spLocks/>
            </p:cNvSpPr>
            <p:nvPr/>
          </p:nvSpPr>
          <p:spPr bwMode="auto">
            <a:xfrm>
              <a:off x="839" y="3430"/>
              <a:ext cx="463" cy="166"/>
            </a:xfrm>
            <a:custGeom>
              <a:avLst/>
              <a:gdLst>
                <a:gd name="T0" fmla="*/ 17 w 463"/>
                <a:gd name="T1" fmla="*/ 17 h 166"/>
                <a:gd name="T2" fmla="*/ 3 w 463"/>
                <a:gd name="T3" fmla="*/ 26 h 166"/>
                <a:gd name="T4" fmla="*/ 0 w 463"/>
                <a:gd name="T5" fmla="*/ 48 h 166"/>
                <a:gd name="T6" fmla="*/ 42 w 463"/>
                <a:gd name="T7" fmla="*/ 86 h 166"/>
                <a:gd name="T8" fmla="*/ 111 w 463"/>
                <a:gd name="T9" fmla="*/ 121 h 166"/>
                <a:gd name="T10" fmla="*/ 193 w 463"/>
                <a:gd name="T11" fmla="*/ 153 h 166"/>
                <a:gd name="T12" fmla="*/ 235 w 463"/>
                <a:gd name="T13" fmla="*/ 166 h 166"/>
                <a:gd name="T14" fmla="*/ 262 w 463"/>
                <a:gd name="T15" fmla="*/ 159 h 166"/>
                <a:gd name="T16" fmla="*/ 308 w 463"/>
                <a:gd name="T17" fmla="*/ 136 h 166"/>
                <a:gd name="T18" fmla="*/ 348 w 463"/>
                <a:gd name="T19" fmla="*/ 121 h 166"/>
                <a:gd name="T20" fmla="*/ 374 w 463"/>
                <a:gd name="T21" fmla="*/ 116 h 166"/>
                <a:gd name="T22" fmla="*/ 404 w 463"/>
                <a:gd name="T23" fmla="*/ 121 h 166"/>
                <a:gd name="T24" fmla="*/ 445 w 463"/>
                <a:gd name="T25" fmla="*/ 131 h 166"/>
                <a:gd name="T26" fmla="*/ 463 w 463"/>
                <a:gd name="T27" fmla="*/ 119 h 166"/>
                <a:gd name="T28" fmla="*/ 457 w 463"/>
                <a:gd name="T29" fmla="*/ 108 h 166"/>
                <a:gd name="T30" fmla="*/ 419 w 463"/>
                <a:gd name="T31" fmla="*/ 103 h 166"/>
                <a:gd name="T32" fmla="*/ 402 w 463"/>
                <a:gd name="T33" fmla="*/ 92 h 166"/>
                <a:gd name="T34" fmla="*/ 427 w 463"/>
                <a:gd name="T35" fmla="*/ 82 h 166"/>
                <a:gd name="T36" fmla="*/ 462 w 463"/>
                <a:gd name="T37" fmla="*/ 71 h 166"/>
                <a:gd name="T38" fmla="*/ 463 w 463"/>
                <a:gd name="T39" fmla="*/ 60 h 166"/>
                <a:gd name="T40" fmla="*/ 451 w 463"/>
                <a:gd name="T41" fmla="*/ 52 h 166"/>
                <a:gd name="T42" fmla="*/ 433 w 463"/>
                <a:gd name="T43" fmla="*/ 52 h 166"/>
                <a:gd name="T44" fmla="*/ 395 w 463"/>
                <a:gd name="T45" fmla="*/ 70 h 166"/>
                <a:gd name="T46" fmla="*/ 381 w 463"/>
                <a:gd name="T47" fmla="*/ 58 h 166"/>
                <a:gd name="T48" fmla="*/ 384 w 463"/>
                <a:gd name="T49" fmla="*/ 42 h 166"/>
                <a:gd name="T50" fmla="*/ 383 w 463"/>
                <a:gd name="T51" fmla="*/ 2 h 166"/>
                <a:gd name="T52" fmla="*/ 360 w 463"/>
                <a:gd name="T53" fmla="*/ 8 h 166"/>
                <a:gd name="T54" fmla="*/ 365 w 463"/>
                <a:gd name="T55" fmla="*/ 64 h 166"/>
                <a:gd name="T56" fmla="*/ 349 w 463"/>
                <a:gd name="T57" fmla="*/ 96 h 166"/>
                <a:gd name="T58" fmla="*/ 276 w 463"/>
                <a:gd name="T59" fmla="*/ 119 h 166"/>
                <a:gd name="T60" fmla="*/ 234 w 463"/>
                <a:gd name="T61" fmla="*/ 129 h 166"/>
                <a:gd name="T62" fmla="*/ 174 w 463"/>
                <a:gd name="T63" fmla="*/ 104 h 166"/>
                <a:gd name="T64" fmla="*/ 102 w 463"/>
                <a:gd name="T65" fmla="*/ 64 h 166"/>
                <a:gd name="T66" fmla="*/ 53 w 463"/>
                <a:gd name="T67" fmla="*/ 33 h 1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3"/>
                <a:gd name="T103" fmla="*/ 0 h 166"/>
                <a:gd name="T104" fmla="*/ 463 w 463"/>
                <a:gd name="T105" fmla="*/ 166 h 1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3" h="166">
                  <a:moveTo>
                    <a:pt x="42" y="22"/>
                  </a:moveTo>
                  <a:lnTo>
                    <a:pt x="17" y="17"/>
                  </a:lnTo>
                  <a:lnTo>
                    <a:pt x="13" y="21"/>
                  </a:lnTo>
                  <a:lnTo>
                    <a:pt x="3" y="26"/>
                  </a:lnTo>
                  <a:lnTo>
                    <a:pt x="2" y="45"/>
                  </a:lnTo>
                  <a:lnTo>
                    <a:pt x="0" y="48"/>
                  </a:lnTo>
                  <a:lnTo>
                    <a:pt x="12" y="66"/>
                  </a:lnTo>
                  <a:lnTo>
                    <a:pt x="42" y="86"/>
                  </a:lnTo>
                  <a:lnTo>
                    <a:pt x="84" y="108"/>
                  </a:lnTo>
                  <a:lnTo>
                    <a:pt x="111" y="121"/>
                  </a:lnTo>
                  <a:lnTo>
                    <a:pt x="149" y="139"/>
                  </a:lnTo>
                  <a:lnTo>
                    <a:pt x="193" y="153"/>
                  </a:lnTo>
                  <a:lnTo>
                    <a:pt x="218" y="161"/>
                  </a:lnTo>
                  <a:lnTo>
                    <a:pt x="235" y="166"/>
                  </a:lnTo>
                  <a:lnTo>
                    <a:pt x="248" y="165"/>
                  </a:lnTo>
                  <a:lnTo>
                    <a:pt x="262" y="159"/>
                  </a:lnTo>
                  <a:lnTo>
                    <a:pt x="282" y="149"/>
                  </a:lnTo>
                  <a:lnTo>
                    <a:pt x="308" y="136"/>
                  </a:lnTo>
                  <a:lnTo>
                    <a:pt x="327" y="126"/>
                  </a:lnTo>
                  <a:lnTo>
                    <a:pt x="348" y="121"/>
                  </a:lnTo>
                  <a:lnTo>
                    <a:pt x="360" y="118"/>
                  </a:lnTo>
                  <a:lnTo>
                    <a:pt x="374" y="116"/>
                  </a:lnTo>
                  <a:lnTo>
                    <a:pt x="388" y="118"/>
                  </a:lnTo>
                  <a:lnTo>
                    <a:pt x="404" y="121"/>
                  </a:lnTo>
                  <a:lnTo>
                    <a:pt x="428" y="129"/>
                  </a:lnTo>
                  <a:lnTo>
                    <a:pt x="445" y="131"/>
                  </a:lnTo>
                  <a:lnTo>
                    <a:pt x="459" y="127"/>
                  </a:lnTo>
                  <a:lnTo>
                    <a:pt x="463" y="119"/>
                  </a:lnTo>
                  <a:lnTo>
                    <a:pt x="460" y="109"/>
                  </a:lnTo>
                  <a:lnTo>
                    <a:pt x="457" y="108"/>
                  </a:lnTo>
                  <a:lnTo>
                    <a:pt x="438" y="102"/>
                  </a:lnTo>
                  <a:lnTo>
                    <a:pt x="419" y="103"/>
                  </a:lnTo>
                  <a:lnTo>
                    <a:pt x="405" y="100"/>
                  </a:lnTo>
                  <a:lnTo>
                    <a:pt x="402" y="92"/>
                  </a:lnTo>
                  <a:lnTo>
                    <a:pt x="410" y="86"/>
                  </a:lnTo>
                  <a:lnTo>
                    <a:pt x="427" y="82"/>
                  </a:lnTo>
                  <a:lnTo>
                    <a:pt x="454" y="78"/>
                  </a:lnTo>
                  <a:lnTo>
                    <a:pt x="462" y="71"/>
                  </a:lnTo>
                  <a:lnTo>
                    <a:pt x="463" y="68"/>
                  </a:lnTo>
                  <a:lnTo>
                    <a:pt x="463" y="60"/>
                  </a:lnTo>
                  <a:lnTo>
                    <a:pt x="460" y="58"/>
                  </a:lnTo>
                  <a:lnTo>
                    <a:pt x="451" y="52"/>
                  </a:lnTo>
                  <a:lnTo>
                    <a:pt x="447" y="52"/>
                  </a:lnTo>
                  <a:lnTo>
                    <a:pt x="433" y="52"/>
                  </a:lnTo>
                  <a:lnTo>
                    <a:pt x="406" y="64"/>
                  </a:lnTo>
                  <a:lnTo>
                    <a:pt x="395" y="70"/>
                  </a:lnTo>
                  <a:lnTo>
                    <a:pt x="386" y="70"/>
                  </a:lnTo>
                  <a:lnTo>
                    <a:pt x="381" y="58"/>
                  </a:lnTo>
                  <a:lnTo>
                    <a:pt x="380" y="55"/>
                  </a:lnTo>
                  <a:lnTo>
                    <a:pt x="384" y="42"/>
                  </a:lnTo>
                  <a:lnTo>
                    <a:pt x="387" y="19"/>
                  </a:lnTo>
                  <a:lnTo>
                    <a:pt x="383" y="2"/>
                  </a:lnTo>
                  <a:lnTo>
                    <a:pt x="371" y="0"/>
                  </a:lnTo>
                  <a:lnTo>
                    <a:pt x="360" y="8"/>
                  </a:lnTo>
                  <a:lnTo>
                    <a:pt x="359" y="32"/>
                  </a:lnTo>
                  <a:lnTo>
                    <a:pt x="365" y="64"/>
                  </a:lnTo>
                  <a:lnTo>
                    <a:pt x="363" y="82"/>
                  </a:lnTo>
                  <a:lnTo>
                    <a:pt x="349" y="96"/>
                  </a:lnTo>
                  <a:lnTo>
                    <a:pt x="309" y="108"/>
                  </a:lnTo>
                  <a:lnTo>
                    <a:pt x="276" y="119"/>
                  </a:lnTo>
                  <a:lnTo>
                    <a:pt x="246" y="128"/>
                  </a:lnTo>
                  <a:lnTo>
                    <a:pt x="234" y="129"/>
                  </a:lnTo>
                  <a:lnTo>
                    <a:pt x="210" y="124"/>
                  </a:lnTo>
                  <a:lnTo>
                    <a:pt x="174" y="104"/>
                  </a:lnTo>
                  <a:lnTo>
                    <a:pt x="137" y="85"/>
                  </a:lnTo>
                  <a:lnTo>
                    <a:pt x="102" y="64"/>
                  </a:lnTo>
                  <a:lnTo>
                    <a:pt x="75" y="47"/>
                  </a:lnTo>
                  <a:lnTo>
                    <a:pt x="53" y="33"/>
                  </a:lnTo>
                  <a:lnTo>
                    <a:pt x="42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3" name="Group 45"/>
            <p:cNvGrpSpPr>
              <a:grpSpLocks/>
            </p:cNvGrpSpPr>
            <p:nvPr/>
          </p:nvGrpSpPr>
          <p:grpSpPr bwMode="auto">
            <a:xfrm>
              <a:off x="1882" y="3067"/>
              <a:ext cx="641" cy="1000"/>
              <a:chOff x="1209" y="3047"/>
              <a:chExt cx="641" cy="1000"/>
            </a:xfrm>
          </p:grpSpPr>
          <p:sp>
            <p:nvSpPr>
              <p:cNvPr id="20" name="Freeform 46"/>
              <p:cNvSpPr>
                <a:spLocks/>
              </p:cNvSpPr>
              <p:nvPr/>
            </p:nvSpPr>
            <p:spPr bwMode="auto">
              <a:xfrm>
                <a:off x="1563" y="3047"/>
                <a:ext cx="287" cy="225"/>
              </a:xfrm>
              <a:custGeom>
                <a:avLst/>
                <a:gdLst>
                  <a:gd name="T0" fmla="*/ 99 w 287"/>
                  <a:gd name="T1" fmla="*/ 138 h 225"/>
                  <a:gd name="T2" fmla="*/ 104 w 287"/>
                  <a:gd name="T3" fmla="*/ 108 h 225"/>
                  <a:gd name="T4" fmla="*/ 112 w 287"/>
                  <a:gd name="T5" fmla="*/ 83 h 225"/>
                  <a:gd name="T6" fmla="*/ 122 w 287"/>
                  <a:gd name="T7" fmla="*/ 59 h 225"/>
                  <a:gd name="T8" fmla="*/ 137 w 287"/>
                  <a:gd name="T9" fmla="*/ 41 h 225"/>
                  <a:gd name="T10" fmla="*/ 156 w 287"/>
                  <a:gd name="T11" fmla="*/ 22 h 225"/>
                  <a:gd name="T12" fmla="*/ 175 w 287"/>
                  <a:gd name="T13" fmla="*/ 11 h 225"/>
                  <a:gd name="T14" fmla="*/ 190 w 287"/>
                  <a:gd name="T15" fmla="*/ 5 h 225"/>
                  <a:gd name="T16" fmla="*/ 210 w 287"/>
                  <a:gd name="T17" fmla="*/ 2 h 225"/>
                  <a:gd name="T18" fmla="*/ 227 w 287"/>
                  <a:gd name="T19" fmla="*/ 0 h 225"/>
                  <a:gd name="T20" fmla="*/ 245 w 287"/>
                  <a:gd name="T21" fmla="*/ 2 h 225"/>
                  <a:gd name="T22" fmla="*/ 257 w 287"/>
                  <a:gd name="T23" fmla="*/ 5 h 225"/>
                  <a:gd name="T24" fmla="*/ 267 w 287"/>
                  <a:gd name="T25" fmla="*/ 13 h 225"/>
                  <a:gd name="T26" fmla="*/ 275 w 287"/>
                  <a:gd name="T27" fmla="*/ 26 h 225"/>
                  <a:gd name="T28" fmla="*/ 282 w 287"/>
                  <a:gd name="T29" fmla="*/ 44 h 225"/>
                  <a:gd name="T30" fmla="*/ 287 w 287"/>
                  <a:gd name="T31" fmla="*/ 64 h 225"/>
                  <a:gd name="T32" fmla="*/ 287 w 287"/>
                  <a:gd name="T33" fmla="*/ 85 h 225"/>
                  <a:gd name="T34" fmla="*/ 283 w 287"/>
                  <a:gd name="T35" fmla="*/ 108 h 225"/>
                  <a:gd name="T36" fmla="*/ 277 w 287"/>
                  <a:gd name="T37" fmla="*/ 124 h 225"/>
                  <a:gd name="T38" fmla="*/ 268 w 287"/>
                  <a:gd name="T39" fmla="*/ 143 h 225"/>
                  <a:gd name="T40" fmla="*/ 254 w 287"/>
                  <a:gd name="T41" fmla="*/ 160 h 225"/>
                  <a:gd name="T42" fmla="*/ 239 w 287"/>
                  <a:gd name="T43" fmla="*/ 176 h 225"/>
                  <a:gd name="T44" fmla="*/ 221 w 287"/>
                  <a:gd name="T45" fmla="*/ 190 h 225"/>
                  <a:gd name="T46" fmla="*/ 204 w 287"/>
                  <a:gd name="T47" fmla="*/ 203 h 225"/>
                  <a:gd name="T48" fmla="*/ 187 w 287"/>
                  <a:gd name="T49" fmla="*/ 212 h 225"/>
                  <a:gd name="T50" fmla="*/ 168 w 287"/>
                  <a:gd name="T51" fmla="*/ 219 h 225"/>
                  <a:gd name="T52" fmla="*/ 151 w 287"/>
                  <a:gd name="T53" fmla="*/ 223 h 225"/>
                  <a:gd name="T54" fmla="*/ 137 w 287"/>
                  <a:gd name="T55" fmla="*/ 225 h 225"/>
                  <a:gd name="T56" fmla="*/ 126 w 287"/>
                  <a:gd name="T57" fmla="*/ 224 h 225"/>
                  <a:gd name="T58" fmla="*/ 120 w 287"/>
                  <a:gd name="T59" fmla="*/ 220 h 225"/>
                  <a:gd name="T60" fmla="*/ 113 w 287"/>
                  <a:gd name="T61" fmla="*/ 215 h 225"/>
                  <a:gd name="T62" fmla="*/ 110 w 287"/>
                  <a:gd name="T63" fmla="*/ 208 h 225"/>
                  <a:gd name="T64" fmla="*/ 103 w 287"/>
                  <a:gd name="T65" fmla="*/ 197 h 225"/>
                  <a:gd name="T66" fmla="*/ 101 w 287"/>
                  <a:gd name="T67" fmla="*/ 181 h 225"/>
                  <a:gd name="T68" fmla="*/ 97 w 287"/>
                  <a:gd name="T69" fmla="*/ 175 h 225"/>
                  <a:gd name="T70" fmla="*/ 90 w 287"/>
                  <a:gd name="T71" fmla="*/ 175 h 225"/>
                  <a:gd name="T72" fmla="*/ 76 w 287"/>
                  <a:gd name="T73" fmla="*/ 184 h 225"/>
                  <a:gd name="T74" fmla="*/ 53 w 287"/>
                  <a:gd name="T75" fmla="*/ 204 h 225"/>
                  <a:gd name="T76" fmla="*/ 32 w 287"/>
                  <a:gd name="T77" fmla="*/ 219 h 225"/>
                  <a:gd name="T78" fmla="*/ 19 w 287"/>
                  <a:gd name="T79" fmla="*/ 225 h 225"/>
                  <a:gd name="T80" fmla="*/ 11 w 287"/>
                  <a:gd name="T81" fmla="*/ 225 h 225"/>
                  <a:gd name="T82" fmla="*/ 4 w 287"/>
                  <a:gd name="T83" fmla="*/ 221 h 225"/>
                  <a:gd name="T84" fmla="*/ 0 w 287"/>
                  <a:gd name="T85" fmla="*/ 211 h 225"/>
                  <a:gd name="T86" fmla="*/ 3 w 287"/>
                  <a:gd name="T87" fmla="*/ 199 h 225"/>
                  <a:gd name="T88" fmla="*/ 10 w 287"/>
                  <a:gd name="T89" fmla="*/ 190 h 225"/>
                  <a:gd name="T90" fmla="*/ 22 w 287"/>
                  <a:gd name="T91" fmla="*/ 181 h 225"/>
                  <a:gd name="T92" fmla="*/ 42 w 287"/>
                  <a:gd name="T93" fmla="*/ 173 h 225"/>
                  <a:gd name="T94" fmla="*/ 68 w 287"/>
                  <a:gd name="T95" fmla="*/ 160 h 225"/>
                  <a:gd name="T96" fmla="*/ 88 w 287"/>
                  <a:gd name="T97" fmla="*/ 150 h 225"/>
                  <a:gd name="T98" fmla="*/ 95 w 287"/>
                  <a:gd name="T99" fmla="*/ 145 h 225"/>
                  <a:gd name="T100" fmla="*/ 99 w 287"/>
                  <a:gd name="T101" fmla="*/ 138 h 2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87"/>
                  <a:gd name="T154" fmla="*/ 0 h 225"/>
                  <a:gd name="T155" fmla="*/ 287 w 287"/>
                  <a:gd name="T156" fmla="*/ 225 h 22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87" h="225">
                    <a:moveTo>
                      <a:pt x="99" y="138"/>
                    </a:moveTo>
                    <a:lnTo>
                      <a:pt x="104" y="108"/>
                    </a:lnTo>
                    <a:lnTo>
                      <a:pt x="112" y="83"/>
                    </a:lnTo>
                    <a:lnTo>
                      <a:pt x="122" y="59"/>
                    </a:lnTo>
                    <a:lnTo>
                      <a:pt x="137" y="41"/>
                    </a:lnTo>
                    <a:lnTo>
                      <a:pt x="156" y="22"/>
                    </a:lnTo>
                    <a:lnTo>
                      <a:pt x="175" y="11"/>
                    </a:lnTo>
                    <a:lnTo>
                      <a:pt x="190" y="5"/>
                    </a:lnTo>
                    <a:lnTo>
                      <a:pt x="210" y="2"/>
                    </a:lnTo>
                    <a:lnTo>
                      <a:pt x="227" y="0"/>
                    </a:lnTo>
                    <a:lnTo>
                      <a:pt x="245" y="2"/>
                    </a:lnTo>
                    <a:lnTo>
                      <a:pt x="257" y="5"/>
                    </a:lnTo>
                    <a:lnTo>
                      <a:pt x="267" y="13"/>
                    </a:lnTo>
                    <a:lnTo>
                      <a:pt x="275" y="26"/>
                    </a:lnTo>
                    <a:lnTo>
                      <a:pt x="282" y="44"/>
                    </a:lnTo>
                    <a:lnTo>
                      <a:pt x="287" y="64"/>
                    </a:lnTo>
                    <a:lnTo>
                      <a:pt x="287" y="85"/>
                    </a:lnTo>
                    <a:lnTo>
                      <a:pt x="283" y="108"/>
                    </a:lnTo>
                    <a:lnTo>
                      <a:pt x="277" y="124"/>
                    </a:lnTo>
                    <a:lnTo>
                      <a:pt x="268" y="143"/>
                    </a:lnTo>
                    <a:lnTo>
                      <a:pt x="254" y="160"/>
                    </a:lnTo>
                    <a:lnTo>
                      <a:pt x="239" y="176"/>
                    </a:lnTo>
                    <a:lnTo>
                      <a:pt x="221" y="190"/>
                    </a:lnTo>
                    <a:lnTo>
                      <a:pt x="204" y="203"/>
                    </a:lnTo>
                    <a:lnTo>
                      <a:pt x="187" y="212"/>
                    </a:lnTo>
                    <a:lnTo>
                      <a:pt x="168" y="219"/>
                    </a:lnTo>
                    <a:lnTo>
                      <a:pt x="151" y="223"/>
                    </a:lnTo>
                    <a:lnTo>
                      <a:pt x="137" y="225"/>
                    </a:lnTo>
                    <a:lnTo>
                      <a:pt x="126" y="224"/>
                    </a:lnTo>
                    <a:lnTo>
                      <a:pt x="120" y="220"/>
                    </a:lnTo>
                    <a:lnTo>
                      <a:pt x="113" y="215"/>
                    </a:lnTo>
                    <a:lnTo>
                      <a:pt x="110" y="208"/>
                    </a:lnTo>
                    <a:lnTo>
                      <a:pt x="103" y="197"/>
                    </a:lnTo>
                    <a:lnTo>
                      <a:pt x="101" y="181"/>
                    </a:lnTo>
                    <a:lnTo>
                      <a:pt x="97" y="175"/>
                    </a:lnTo>
                    <a:lnTo>
                      <a:pt x="90" y="175"/>
                    </a:lnTo>
                    <a:lnTo>
                      <a:pt x="76" y="184"/>
                    </a:lnTo>
                    <a:lnTo>
                      <a:pt x="53" y="204"/>
                    </a:lnTo>
                    <a:lnTo>
                      <a:pt x="32" y="219"/>
                    </a:lnTo>
                    <a:lnTo>
                      <a:pt x="19" y="225"/>
                    </a:lnTo>
                    <a:lnTo>
                      <a:pt x="11" y="225"/>
                    </a:lnTo>
                    <a:lnTo>
                      <a:pt x="4" y="221"/>
                    </a:lnTo>
                    <a:lnTo>
                      <a:pt x="0" y="211"/>
                    </a:lnTo>
                    <a:lnTo>
                      <a:pt x="3" y="199"/>
                    </a:lnTo>
                    <a:lnTo>
                      <a:pt x="10" y="190"/>
                    </a:lnTo>
                    <a:lnTo>
                      <a:pt x="22" y="181"/>
                    </a:lnTo>
                    <a:lnTo>
                      <a:pt x="42" y="173"/>
                    </a:lnTo>
                    <a:lnTo>
                      <a:pt x="68" y="160"/>
                    </a:lnTo>
                    <a:lnTo>
                      <a:pt x="88" y="150"/>
                    </a:lnTo>
                    <a:lnTo>
                      <a:pt x="95" y="145"/>
                    </a:lnTo>
                    <a:lnTo>
                      <a:pt x="99" y="1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" name="Freeform 47"/>
              <p:cNvSpPr>
                <a:spLocks/>
              </p:cNvSpPr>
              <p:nvPr/>
            </p:nvSpPr>
            <p:spPr bwMode="auto">
              <a:xfrm>
                <a:off x="1629" y="3298"/>
                <a:ext cx="191" cy="350"/>
              </a:xfrm>
              <a:custGeom>
                <a:avLst/>
                <a:gdLst>
                  <a:gd name="T0" fmla="*/ 36 w 191"/>
                  <a:gd name="T1" fmla="*/ 45 h 350"/>
                  <a:gd name="T2" fmla="*/ 55 w 191"/>
                  <a:gd name="T3" fmla="*/ 25 h 350"/>
                  <a:gd name="T4" fmla="*/ 73 w 191"/>
                  <a:gd name="T5" fmla="*/ 13 h 350"/>
                  <a:gd name="T6" fmla="*/ 94 w 191"/>
                  <a:gd name="T7" fmla="*/ 5 h 350"/>
                  <a:gd name="T8" fmla="*/ 117 w 191"/>
                  <a:gd name="T9" fmla="*/ 0 h 350"/>
                  <a:gd name="T10" fmla="*/ 140 w 191"/>
                  <a:gd name="T11" fmla="*/ 2 h 350"/>
                  <a:gd name="T12" fmla="*/ 159 w 191"/>
                  <a:gd name="T13" fmla="*/ 6 h 350"/>
                  <a:gd name="T14" fmla="*/ 174 w 191"/>
                  <a:gd name="T15" fmla="*/ 15 h 350"/>
                  <a:gd name="T16" fmla="*/ 181 w 191"/>
                  <a:gd name="T17" fmla="*/ 27 h 350"/>
                  <a:gd name="T18" fmla="*/ 185 w 191"/>
                  <a:gd name="T19" fmla="*/ 42 h 350"/>
                  <a:gd name="T20" fmla="*/ 185 w 191"/>
                  <a:gd name="T21" fmla="*/ 59 h 350"/>
                  <a:gd name="T22" fmla="*/ 180 w 191"/>
                  <a:gd name="T23" fmla="*/ 75 h 350"/>
                  <a:gd name="T24" fmla="*/ 171 w 191"/>
                  <a:gd name="T25" fmla="*/ 88 h 350"/>
                  <a:gd name="T26" fmla="*/ 161 w 191"/>
                  <a:gd name="T27" fmla="*/ 100 h 350"/>
                  <a:gd name="T28" fmla="*/ 154 w 191"/>
                  <a:gd name="T29" fmla="*/ 115 h 350"/>
                  <a:gd name="T30" fmla="*/ 149 w 191"/>
                  <a:gd name="T31" fmla="*/ 136 h 350"/>
                  <a:gd name="T32" fmla="*/ 147 w 191"/>
                  <a:gd name="T33" fmla="*/ 157 h 350"/>
                  <a:gd name="T34" fmla="*/ 149 w 191"/>
                  <a:gd name="T35" fmla="*/ 175 h 350"/>
                  <a:gd name="T36" fmla="*/ 156 w 191"/>
                  <a:gd name="T37" fmla="*/ 195 h 350"/>
                  <a:gd name="T38" fmla="*/ 167 w 191"/>
                  <a:gd name="T39" fmla="*/ 215 h 350"/>
                  <a:gd name="T40" fmla="*/ 178 w 191"/>
                  <a:gd name="T41" fmla="*/ 237 h 350"/>
                  <a:gd name="T42" fmla="*/ 186 w 191"/>
                  <a:gd name="T43" fmla="*/ 257 h 350"/>
                  <a:gd name="T44" fmla="*/ 189 w 191"/>
                  <a:gd name="T45" fmla="*/ 271 h 350"/>
                  <a:gd name="T46" fmla="*/ 191 w 191"/>
                  <a:gd name="T47" fmla="*/ 286 h 350"/>
                  <a:gd name="T48" fmla="*/ 188 w 191"/>
                  <a:gd name="T49" fmla="*/ 305 h 350"/>
                  <a:gd name="T50" fmla="*/ 180 w 191"/>
                  <a:gd name="T51" fmla="*/ 321 h 350"/>
                  <a:gd name="T52" fmla="*/ 167 w 191"/>
                  <a:gd name="T53" fmla="*/ 332 h 350"/>
                  <a:gd name="T54" fmla="*/ 151 w 191"/>
                  <a:gd name="T55" fmla="*/ 341 h 350"/>
                  <a:gd name="T56" fmla="*/ 127 w 191"/>
                  <a:gd name="T57" fmla="*/ 348 h 350"/>
                  <a:gd name="T58" fmla="*/ 102 w 191"/>
                  <a:gd name="T59" fmla="*/ 350 h 350"/>
                  <a:gd name="T60" fmla="*/ 74 w 191"/>
                  <a:gd name="T61" fmla="*/ 347 h 350"/>
                  <a:gd name="T62" fmla="*/ 54 w 191"/>
                  <a:gd name="T63" fmla="*/ 338 h 350"/>
                  <a:gd name="T64" fmla="*/ 36 w 191"/>
                  <a:gd name="T65" fmla="*/ 324 h 350"/>
                  <a:gd name="T66" fmla="*/ 23 w 191"/>
                  <a:gd name="T67" fmla="*/ 308 h 350"/>
                  <a:gd name="T68" fmla="*/ 14 w 191"/>
                  <a:gd name="T69" fmla="*/ 289 h 350"/>
                  <a:gd name="T70" fmla="*/ 6 w 191"/>
                  <a:gd name="T71" fmla="*/ 266 h 350"/>
                  <a:gd name="T72" fmla="*/ 2 w 191"/>
                  <a:gd name="T73" fmla="*/ 236 h 350"/>
                  <a:gd name="T74" fmla="*/ 0 w 191"/>
                  <a:gd name="T75" fmla="*/ 203 h 350"/>
                  <a:gd name="T76" fmla="*/ 0 w 191"/>
                  <a:gd name="T77" fmla="*/ 174 h 350"/>
                  <a:gd name="T78" fmla="*/ 3 w 191"/>
                  <a:gd name="T79" fmla="*/ 143 h 350"/>
                  <a:gd name="T80" fmla="*/ 8 w 191"/>
                  <a:gd name="T81" fmla="*/ 116 h 350"/>
                  <a:gd name="T82" fmla="*/ 16 w 191"/>
                  <a:gd name="T83" fmla="*/ 89 h 350"/>
                  <a:gd name="T84" fmla="*/ 27 w 191"/>
                  <a:gd name="T85" fmla="*/ 64 h 350"/>
                  <a:gd name="T86" fmla="*/ 36 w 191"/>
                  <a:gd name="T87" fmla="*/ 45 h 35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91"/>
                  <a:gd name="T133" fmla="*/ 0 h 350"/>
                  <a:gd name="T134" fmla="*/ 191 w 191"/>
                  <a:gd name="T135" fmla="*/ 350 h 35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91" h="350">
                    <a:moveTo>
                      <a:pt x="36" y="45"/>
                    </a:moveTo>
                    <a:lnTo>
                      <a:pt x="55" y="25"/>
                    </a:lnTo>
                    <a:lnTo>
                      <a:pt x="73" y="13"/>
                    </a:lnTo>
                    <a:lnTo>
                      <a:pt x="94" y="5"/>
                    </a:lnTo>
                    <a:lnTo>
                      <a:pt x="117" y="0"/>
                    </a:lnTo>
                    <a:lnTo>
                      <a:pt x="140" y="2"/>
                    </a:lnTo>
                    <a:lnTo>
                      <a:pt x="159" y="6"/>
                    </a:lnTo>
                    <a:lnTo>
                      <a:pt x="174" y="15"/>
                    </a:lnTo>
                    <a:lnTo>
                      <a:pt x="181" y="27"/>
                    </a:lnTo>
                    <a:lnTo>
                      <a:pt x="185" y="42"/>
                    </a:lnTo>
                    <a:lnTo>
                      <a:pt x="185" y="59"/>
                    </a:lnTo>
                    <a:lnTo>
                      <a:pt x="180" y="75"/>
                    </a:lnTo>
                    <a:lnTo>
                      <a:pt x="171" y="88"/>
                    </a:lnTo>
                    <a:lnTo>
                      <a:pt x="161" y="100"/>
                    </a:lnTo>
                    <a:lnTo>
                      <a:pt x="154" y="115"/>
                    </a:lnTo>
                    <a:lnTo>
                      <a:pt x="149" y="136"/>
                    </a:lnTo>
                    <a:lnTo>
                      <a:pt x="147" y="157"/>
                    </a:lnTo>
                    <a:lnTo>
                      <a:pt x="149" y="175"/>
                    </a:lnTo>
                    <a:lnTo>
                      <a:pt x="156" y="195"/>
                    </a:lnTo>
                    <a:lnTo>
                      <a:pt x="167" y="215"/>
                    </a:lnTo>
                    <a:lnTo>
                      <a:pt x="178" y="237"/>
                    </a:lnTo>
                    <a:lnTo>
                      <a:pt x="186" y="257"/>
                    </a:lnTo>
                    <a:lnTo>
                      <a:pt x="189" y="271"/>
                    </a:lnTo>
                    <a:lnTo>
                      <a:pt x="191" y="286"/>
                    </a:lnTo>
                    <a:lnTo>
                      <a:pt x="188" y="305"/>
                    </a:lnTo>
                    <a:lnTo>
                      <a:pt x="180" y="321"/>
                    </a:lnTo>
                    <a:lnTo>
                      <a:pt x="167" y="332"/>
                    </a:lnTo>
                    <a:lnTo>
                      <a:pt x="151" y="341"/>
                    </a:lnTo>
                    <a:lnTo>
                      <a:pt x="127" y="348"/>
                    </a:lnTo>
                    <a:lnTo>
                      <a:pt x="102" y="350"/>
                    </a:lnTo>
                    <a:lnTo>
                      <a:pt x="74" y="347"/>
                    </a:lnTo>
                    <a:lnTo>
                      <a:pt x="54" y="338"/>
                    </a:lnTo>
                    <a:lnTo>
                      <a:pt x="36" y="324"/>
                    </a:lnTo>
                    <a:lnTo>
                      <a:pt x="23" y="308"/>
                    </a:lnTo>
                    <a:lnTo>
                      <a:pt x="14" y="289"/>
                    </a:lnTo>
                    <a:lnTo>
                      <a:pt x="6" y="266"/>
                    </a:lnTo>
                    <a:lnTo>
                      <a:pt x="2" y="236"/>
                    </a:lnTo>
                    <a:lnTo>
                      <a:pt x="0" y="203"/>
                    </a:lnTo>
                    <a:lnTo>
                      <a:pt x="0" y="174"/>
                    </a:lnTo>
                    <a:lnTo>
                      <a:pt x="3" y="143"/>
                    </a:lnTo>
                    <a:lnTo>
                      <a:pt x="8" y="116"/>
                    </a:lnTo>
                    <a:lnTo>
                      <a:pt x="16" y="89"/>
                    </a:lnTo>
                    <a:lnTo>
                      <a:pt x="27" y="64"/>
                    </a:lnTo>
                    <a:lnTo>
                      <a:pt x="36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" name="Freeform 48"/>
              <p:cNvSpPr>
                <a:spLocks/>
              </p:cNvSpPr>
              <p:nvPr/>
            </p:nvSpPr>
            <p:spPr bwMode="auto">
              <a:xfrm>
                <a:off x="1209" y="3315"/>
                <a:ext cx="518" cy="136"/>
              </a:xfrm>
              <a:custGeom>
                <a:avLst/>
                <a:gdLst>
                  <a:gd name="T0" fmla="*/ 447 w 518"/>
                  <a:gd name="T1" fmla="*/ 11 h 136"/>
                  <a:gd name="T2" fmla="*/ 482 w 518"/>
                  <a:gd name="T3" fmla="*/ 3 h 136"/>
                  <a:gd name="T4" fmla="*/ 500 w 518"/>
                  <a:gd name="T5" fmla="*/ 0 h 136"/>
                  <a:gd name="T6" fmla="*/ 510 w 518"/>
                  <a:gd name="T7" fmla="*/ 7 h 136"/>
                  <a:gd name="T8" fmla="*/ 518 w 518"/>
                  <a:gd name="T9" fmla="*/ 25 h 136"/>
                  <a:gd name="T10" fmla="*/ 508 w 518"/>
                  <a:gd name="T11" fmla="*/ 45 h 136"/>
                  <a:gd name="T12" fmla="*/ 486 w 518"/>
                  <a:gd name="T13" fmla="*/ 55 h 136"/>
                  <a:gd name="T14" fmla="*/ 453 w 518"/>
                  <a:gd name="T15" fmla="*/ 61 h 136"/>
                  <a:gd name="T16" fmla="*/ 416 w 518"/>
                  <a:gd name="T17" fmla="*/ 58 h 136"/>
                  <a:gd name="T18" fmla="*/ 380 w 518"/>
                  <a:gd name="T19" fmla="*/ 61 h 136"/>
                  <a:gd name="T20" fmla="*/ 347 w 518"/>
                  <a:gd name="T21" fmla="*/ 67 h 136"/>
                  <a:gd name="T22" fmla="*/ 304 w 518"/>
                  <a:gd name="T23" fmla="*/ 78 h 136"/>
                  <a:gd name="T24" fmla="*/ 271 w 518"/>
                  <a:gd name="T25" fmla="*/ 91 h 136"/>
                  <a:gd name="T26" fmla="*/ 245 w 518"/>
                  <a:gd name="T27" fmla="*/ 104 h 136"/>
                  <a:gd name="T28" fmla="*/ 222 w 518"/>
                  <a:gd name="T29" fmla="*/ 112 h 136"/>
                  <a:gd name="T30" fmla="*/ 206 w 518"/>
                  <a:gd name="T31" fmla="*/ 113 h 136"/>
                  <a:gd name="T32" fmla="*/ 187 w 518"/>
                  <a:gd name="T33" fmla="*/ 107 h 136"/>
                  <a:gd name="T34" fmla="*/ 165 w 518"/>
                  <a:gd name="T35" fmla="*/ 99 h 136"/>
                  <a:gd name="T36" fmla="*/ 142 w 518"/>
                  <a:gd name="T37" fmla="*/ 91 h 136"/>
                  <a:gd name="T38" fmla="*/ 122 w 518"/>
                  <a:gd name="T39" fmla="*/ 88 h 136"/>
                  <a:gd name="T40" fmla="*/ 92 w 518"/>
                  <a:gd name="T41" fmla="*/ 86 h 136"/>
                  <a:gd name="T42" fmla="*/ 75 w 518"/>
                  <a:gd name="T43" fmla="*/ 85 h 136"/>
                  <a:gd name="T44" fmla="*/ 60 w 518"/>
                  <a:gd name="T45" fmla="*/ 86 h 136"/>
                  <a:gd name="T46" fmla="*/ 56 w 518"/>
                  <a:gd name="T47" fmla="*/ 88 h 136"/>
                  <a:gd name="T48" fmla="*/ 48 w 518"/>
                  <a:gd name="T49" fmla="*/ 98 h 136"/>
                  <a:gd name="T50" fmla="*/ 47 w 518"/>
                  <a:gd name="T51" fmla="*/ 117 h 136"/>
                  <a:gd name="T52" fmla="*/ 40 w 518"/>
                  <a:gd name="T53" fmla="*/ 128 h 136"/>
                  <a:gd name="T54" fmla="*/ 26 w 518"/>
                  <a:gd name="T55" fmla="*/ 136 h 136"/>
                  <a:gd name="T56" fmla="*/ 15 w 518"/>
                  <a:gd name="T57" fmla="*/ 135 h 136"/>
                  <a:gd name="T58" fmla="*/ 10 w 518"/>
                  <a:gd name="T59" fmla="*/ 128 h 136"/>
                  <a:gd name="T60" fmla="*/ 11 w 518"/>
                  <a:gd name="T61" fmla="*/ 118 h 136"/>
                  <a:gd name="T62" fmla="*/ 18 w 518"/>
                  <a:gd name="T63" fmla="*/ 107 h 136"/>
                  <a:gd name="T64" fmla="*/ 25 w 518"/>
                  <a:gd name="T65" fmla="*/ 98 h 136"/>
                  <a:gd name="T66" fmla="*/ 31 w 518"/>
                  <a:gd name="T67" fmla="*/ 88 h 136"/>
                  <a:gd name="T68" fmla="*/ 28 w 518"/>
                  <a:gd name="T69" fmla="*/ 74 h 136"/>
                  <a:gd name="T70" fmla="*/ 14 w 518"/>
                  <a:gd name="T71" fmla="*/ 47 h 136"/>
                  <a:gd name="T72" fmla="*/ 1 w 518"/>
                  <a:gd name="T73" fmla="*/ 22 h 136"/>
                  <a:gd name="T74" fmla="*/ 0 w 518"/>
                  <a:gd name="T75" fmla="*/ 15 h 136"/>
                  <a:gd name="T76" fmla="*/ 0 w 518"/>
                  <a:gd name="T77" fmla="*/ 8 h 136"/>
                  <a:gd name="T78" fmla="*/ 11 w 518"/>
                  <a:gd name="T79" fmla="*/ 1 h 136"/>
                  <a:gd name="T80" fmla="*/ 25 w 518"/>
                  <a:gd name="T81" fmla="*/ 6 h 136"/>
                  <a:gd name="T82" fmla="*/ 37 w 518"/>
                  <a:gd name="T83" fmla="*/ 25 h 136"/>
                  <a:gd name="T84" fmla="*/ 46 w 518"/>
                  <a:gd name="T85" fmla="*/ 51 h 136"/>
                  <a:gd name="T86" fmla="*/ 55 w 518"/>
                  <a:gd name="T87" fmla="*/ 59 h 136"/>
                  <a:gd name="T88" fmla="*/ 83 w 518"/>
                  <a:gd name="T89" fmla="*/ 63 h 136"/>
                  <a:gd name="T90" fmla="*/ 119 w 518"/>
                  <a:gd name="T91" fmla="*/ 65 h 136"/>
                  <a:gd name="T92" fmla="*/ 154 w 518"/>
                  <a:gd name="T93" fmla="*/ 67 h 136"/>
                  <a:gd name="T94" fmla="*/ 180 w 518"/>
                  <a:gd name="T95" fmla="*/ 72 h 136"/>
                  <a:gd name="T96" fmla="*/ 208 w 518"/>
                  <a:gd name="T97" fmla="*/ 77 h 136"/>
                  <a:gd name="T98" fmla="*/ 222 w 518"/>
                  <a:gd name="T99" fmla="*/ 77 h 136"/>
                  <a:gd name="T100" fmla="*/ 253 w 518"/>
                  <a:gd name="T101" fmla="*/ 65 h 136"/>
                  <a:gd name="T102" fmla="*/ 285 w 518"/>
                  <a:gd name="T103" fmla="*/ 51 h 136"/>
                  <a:gd name="T104" fmla="*/ 310 w 518"/>
                  <a:gd name="T105" fmla="*/ 42 h 136"/>
                  <a:gd name="T106" fmla="*/ 342 w 518"/>
                  <a:gd name="T107" fmla="*/ 33 h 136"/>
                  <a:gd name="T108" fmla="*/ 373 w 518"/>
                  <a:gd name="T109" fmla="*/ 26 h 136"/>
                  <a:gd name="T110" fmla="*/ 401 w 518"/>
                  <a:gd name="T111" fmla="*/ 22 h 136"/>
                  <a:gd name="T112" fmla="*/ 426 w 518"/>
                  <a:gd name="T113" fmla="*/ 16 h 136"/>
                  <a:gd name="T114" fmla="*/ 447 w 518"/>
                  <a:gd name="T115" fmla="*/ 11 h 1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18"/>
                  <a:gd name="T175" fmla="*/ 0 h 136"/>
                  <a:gd name="T176" fmla="*/ 518 w 518"/>
                  <a:gd name="T177" fmla="*/ 136 h 1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18" h="136">
                    <a:moveTo>
                      <a:pt x="447" y="11"/>
                    </a:moveTo>
                    <a:lnTo>
                      <a:pt x="482" y="3"/>
                    </a:lnTo>
                    <a:lnTo>
                      <a:pt x="500" y="0"/>
                    </a:lnTo>
                    <a:lnTo>
                      <a:pt x="510" y="7"/>
                    </a:lnTo>
                    <a:lnTo>
                      <a:pt x="518" y="25"/>
                    </a:lnTo>
                    <a:lnTo>
                      <a:pt x="508" y="45"/>
                    </a:lnTo>
                    <a:lnTo>
                      <a:pt x="486" y="55"/>
                    </a:lnTo>
                    <a:lnTo>
                      <a:pt x="453" y="61"/>
                    </a:lnTo>
                    <a:lnTo>
                      <a:pt x="416" y="58"/>
                    </a:lnTo>
                    <a:lnTo>
                      <a:pt x="380" y="61"/>
                    </a:lnTo>
                    <a:lnTo>
                      <a:pt x="347" y="67"/>
                    </a:lnTo>
                    <a:lnTo>
                      <a:pt x="304" y="78"/>
                    </a:lnTo>
                    <a:lnTo>
                      <a:pt x="271" y="91"/>
                    </a:lnTo>
                    <a:lnTo>
                      <a:pt x="245" y="104"/>
                    </a:lnTo>
                    <a:lnTo>
                      <a:pt x="222" y="112"/>
                    </a:lnTo>
                    <a:lnTo>
                      <a:pt x="206" y="113"/>
                    </a:lnTo>
                    <a:lnTo>
                      <a:pt x="187" y="107"/>
                    </a:lnTo>
                    <a:lnTo>
                      <a:pt x="165" y="99"/>
                    </a:lnTo>
                    <a:lnTo>
                      <a:pt x="142" y="91"/>
                    </a:lnTo>
                    <a:lnTo>
                      <a:pt x="122" y="88"/>
                    </a:lnTo>
                    <a:lnTo>
                      <a:pt x="92" y="86"/>
                    </a:lnTo>
                    <a:lnTo>
                      <a:pt x="75" y="85"/>
                    </a:lnTo>
                    <a:lnTo>
                      <a:pt x="60" y="86"/>
                    </a:lnTo>
                    <a:lnTo>
                      <a:pt x="56" y="88"/>
                    </a:lnTo>
                    <a:lnTo>
                      <a:pt x="48" y="98"/>
                    </a:lnTo>
                    <a:lnTo>
                      <a:pt x="47" y="117"/>
                    </a:lnTo>
                    <a:lnTo>
                      <a:pt x="40" y="128"/>
                    </a:lnTo>
                    <a:lnTo>
                      <a:pt x="26" y="136"/>
                    </a:lnTo>
                    <a:lnTo>
                      <a:pt x="15" y="135"/>
                    </a:lnTo>
                    <a:lnTo>
                      <a:pt x="10" y="128"/>
                    </a:lnTo>
                    <a:lnTo>
                      <a:pt x="11" y="118"/>
                    </a:lnTo>
                    <a:lnTo>
                      <a:pt x="18" y="107"/>
                    </a:lnTo>
                    <a:lnTo>
                      <a:pt x="25" y="98"/>
                    </a:lnTo>
                    <a:lnTo>
                      <a:pt x="31" y="88"/>
                    </a:lnTo>
                    <a:lnTo>
                      <a:pt x="28" y="74"/>
                    </a:lnTo>
                    <a:lnTo>
                      <a:pt x="14" y="47"/>
                    </a:lnTo>
                    <a:lnTo>
                      <a:pt x="1" y="22"/>
                    </a:lnTo>
                    <a:lnTo>
                      <a:pt x="0" y="15"/>
                    </a:lnTo>
                    <a:lnTo>
                      <a:pt x="0" y="8"/>
                    </a:lnTo>
                    <a:lnTo>
                      <a:pt x="11" y="1"/>
                    </a:lnTo>
                    <a:lnTo>
                      <a:pt x="25" y="6"/>
                    </a:lnTo>
                    <a:lnTo>
                      <a:pt x="37" y="25"/>
                    </a:lnTo>
                    <a:lnTo>
                      <a:pt x="46" y="51"/>
                    </a:lnTo>
                    <a:lnTo>
                      <a:pt x="55" y="59"/>
                    </a:lnTo>
                    <a:lnTo>
                      <a:pt x="83" y="63"/>
                    </a:lnTo>
                    <a:lnTo>
                      <a:pt x="119" y="65"/>
                    </a:lnTo>
                    <a:lnTo>
                      <a:pt x="154" y="67"/>
                    </a:lnTo>
                    <a:lnTo>
                      <a:pt x="180" y="72"/>
                    </a:lnTo>
                    <a:lnTo>
                      <a:pt x="208" y="77"/>
                    </a:lnTo>
                    <a:lnTo>
                      <a:pt x="222" y="77"/>
                    </a:lnTo>
                    <a:lnTo>
                      <a:pt x="253" y="65"/>
                    </a:lnTo>
                    <a:lnTo>
                      <a:pt x="285" y="51"/>
                    </a:lnTo>
                    <a:lnTo>
                      <a:pt x="310" y="42"/>
                    </a:lnTo>
                    <a:lnTo>
                      <a:pt x="342" y="33"/>
                    </a:lnTo>
                    <a:lnTo>
                      <a:pt x="373" y="26"/>
                    </a:lnTo>
                    <a:lnTo>
                      <a:pt x="401" y="22"/>
                    </a:lnTo>
                    <a:lnTo>
                      <a:pt x="426" y="16"/>
                    </a:lnTo>
                    <a:lnTo>
                      <a:pt x="447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" name="Freeform 49"/>
              <p:cNvSpPr>
                <a:spLocks/>
              </p:cNvSpPr>
              <p:nvPr/>
            </p:nvSpPr>
            <p:spPr bwMode="auto">
              <a:xfrm>
                <a:off x="1485" y="3308"/>
                <a:ext cx="316" cy="347"/>
              </a:xfrm>
              <a:custGeom>
                <a:avLst/>
                <a:gdLst>
                  <a:gd name="T0" fmla="*/ 314 w 316"/>
                  <a:gd name="T1" fmla="*/ 15 h 347"/>
                  <a:gd name="T2" fmla="*/ 316 w 316"/>
                  <a:gd name="T3" fmla="*/ 64 h 347"/>
                  <a:gd name="T4" fmla="*/ 305 w 316"/>
                  <a:gd name="T5" fmla="*/ 125 h 347"/>
                  <a:gd name="T6" fmla="*/ 276 w 316"/>
                  <a:gd name="T7" fmla="*/ 172 h 347"/>
                  <a:gd name="T8" fmla="*/ 213 w 316"/>
                  <a:gd name="T9" fmla="*/ 219 h 347"/>
                  <a:gd name="T10" fmla="*/ 145 w 316"/>
                  <a:gd name="T11" fmla="*/ 256 h 347"/>
                  <a:gd name="T12" fmla="*/ 87 w 316"/>
                  <a:gd name="T13" fmla="*/ 290 h 347"/>
                  <a:gd name="T14" fmla="*/ 67 w 316"/>
                  <a:gd name="T15" fmla="*/ 313 h 347"/>
                  <a:gd name="T16" fmla="*/ 56 w 316"/>
                  <a:gd name="T17" fmla="*/ 335 h 347"/>
                  <a:gd name="T18" fmla="*/ 36 w 316"/>
                  <a:gd name="T19" fmla="*/ 347 h 347"/>
                  <a:gd name="T20" fmla="*/ 29 w 316"/>
                  <a:gd name="T21" fmla="*/ 331 h 347"/>
                  <a:gd name="T22" fmla="*/ 43 w 316"/>
                  <a:gd name="T23" fmla="*/ 316 h 347"/>
                  <a:gd name="T24" fmla="*/ 51 w 316"/>
                  <a:gd name="T25" fmla="*/ 303 h 347"/>
                  <a:gd name="T26" fmla="*/ 36 w 316"/>
                  <a:gd name="T27" fmla="*/ 303 h 347"/>
                  <a:gd name="T28" fmla="*/ 28 w 316"/>
                  <a:gd name="T29" fmla="*/ 318 h 347"/>
                  <a:gd name="T30" fmla="*/ 9 w 316"/>
                  <a:gd name="T31" fmla="*/ 327 h 347"/>
                  <a:gd name="T32" fmla="*/ 3 w 316"/>
                  <a:gd name="T33" fmla="*/ 307 h 347"/>
                  <a:gd name="T34" fmla="*/ 28 w 316"/>
                  <a:gd name="T35" fmla="*/ 289 h 347"/>
                  <a:gd name="T36" fmla="*/ 40 w 316"/>
                  <a:gd name="T37" fmla="*/ 277 h 347"/>
                  <a:gd name="T38" fmla="*/ 33 w 316"/>
                  <a:gd name="T39" fmla="*/ 256 h 347"/>
                  <a:gd name="T40" fmla="*/ 22 w 316"/>
                  <a:gd name="T41" fmla="*/ 231 h 347"/>
                  <a:gd name="T42" fmla="*/ 30 w 316"/>
                  <a:gd name="T43" fmla="*/ 222 h 347"/>
                  <a:gd name="T44" fmla="*/ 40 w 316"/>
                  <a:gd name="T45" fmla="*/ 229 h 347"/>
                  <a:gd name="T46" fmla="*/ 51 w 316"/>
                  <a:gd name="T47" fmla="*/ 259 h 347"/>
                  <a:gd name="T48" fmla="*/ 71 w 316"/>
                  <a:gd name="T49" fmla="*/ 261 h 347"/>
                  <a:gd name="T50" fmla="*/ 123 w 316"/>
                  <a:gd name="T51" fmla="*/ 245 h 347"/>
                  <a:gd name="T52" fmla="*/ 188 w 316"/>
                  <a:gd name="T53" fmla="*/ 210 h 347"/>
                  <a:gd name="T54" fmla="*/ 252 w 316"/>
                  <a:gd name="T55" fmla="*/ 149 h 347"/>
                  <a:gd name="T56" fmla="*/ 270 w 316"/>
                  <a:gd name="T57" fmla="*/ 83 h 347"/>
                  <a:gd name="T58" fmla="*/ 264 w 316"/>
                  <a:gd name="T59" fmla="*/ 21 h 347"/>
                  <a:gd name="T60" fmla="*/ 291 w 316"/>
                  <a:gd name="T61" fmla="*/ 0 h 347"/>
                  <a:gd name="T62" fmla="*/ 306 w 316"/>
                  <a:gd name="T63" fmla="*/ 7 h 3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16"/>
                  <a:gd name="T97" fmla="*/ 0 h 347"/>
                  <a:gd name="T98" fmla="*/ 316 w 316"/>
                  <a:gd name="T99" fmla="*/ 347 h 3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16" h="347">
                    <a:moveTo>
                      <a:pt x="306" y="7"/>
                    </a:moveTo>
                    <a:lnTo>
                      <a:pt x="314" y="15"/>
                    </a:lnTo>
                    <a:lnTo>
                      <a:pt x="316" y="40"/>
                    </a:lnTo>
                    <a:lnTo>
                      <a:pt x="316" y="64"/>
                    </a:lnTo>
                    <a:lnTo>
                      <a:pt x="311" y="98"/>
                    </a:lnTo>
                    <a:lnTo>
                      <a:pt x="305" y="125"/>
                    </a:lnTo>
                    <a:lnTo>
                      <a:pt x="293" y="146"/>
                    </a:lnTo>
                    <a:lnTo>
                      <a:pt x="276" y="172"/>
                    </a:lnTo>
                    <a:lnTo>
                      <a:pt x="251" y="197"/>
                    </a:lnTo>
                    <a:lnTo>
                      <a:pt x="213" y="219"/>
                    </a:lnTo>
                    <a:lnTo>
                      <a:pt x="177" y="243"/>
                    </a:lnTo>
                    <a:lnTo>
                      <a:pt x="145" y="256"/>
                    </a:lnTo>
                    <a:lnTo>
                      <a:pt x="114" y="276"/>
                    </a:lnTo>
                    <a:lnTo>
                      <a:pt x="87" y="290"/>
                    </a:lnTo>
                    <a:lnTo>
                      <a:pt x="75" y="300"/>
                    </a:lnTo>
                    <a:lnTo>
                      <a:pt x="67" y="313"/>
                    </a:lnTo>
                    <a:lnTo>
                      <a:pt x="65" y="316"/>
                    </a:lnTo>
                    <a:lnTo>
                      <a:pt x="56" y="335"/>
                    </a:lnTo>
                    <a:lnTo>
                      <a:pt x="45" y="347"/>
                    </a:lnTo>
                    <a:lnTo>
                      <a:pt x="36" y="347"/>
                    </a:lnTo>
                    <a:lnTo>
                      <a:pt x="31" y="342"/>
                    </a:lnTo>
                    <a:lnTo>
                      <a:pt x="29" y="331"/>
                    </a:lnTo>
                    <a:lnTo>
                      <a:pt x="34" y="323"/>
                    </a:lnTo>
                    <a:lnTo>
                      <a:pt x="43" y="316"/>
                    </a:lnTo>
                    <a:lnTo>
                      <a:pt x="48" y="308"/>
                    </a:lnTo>
                    <a:lnTo>
                      <a:pt x="51" y="303"/>
                    </a:lnTo>
                    <a:lnTo>
                      <a:pt x="47" y="298"/>
                    </a:lnTo>
                    <a:lnTo>
                      <a:pt x="36" y="303"/>
                    </a:lnTo>
                    <a:lnTo>
                      <a:pt x="28" y="314"/>
                    </a:lnTo>
                    <a:lnTo>
                      <a:pt x="28" y="318"/>
                    </a:lnTo>
                    <a:lnTo>
                      <a:pt x="20" y="325"/>
                    </a:lnTo>
                    <a:lnTo>
                      <a:pt x="9" y="327"/>
                    </a:lnTo>
                    <a:lnTo>
                      <a:pt x="0" y="321"/>
                    </a:lnTo>
                    <a:lnTo>
                      <a:pt x="3" y="307"/>
                    </a:lnTo>
                    <a:lnTo>
                      <a:pt x="13" y="299"/>
                    </a:lnTo>
                    <a:lnTo>
                      <a:pt x="28" y="289"/>
                    </a:lnTo>
                    <a:lnTo>
                      <a:pt x="38" y="284"/>
                    </a:lnTo>
                    <a:lnTo>
                      <a:pt x="40" y="277"/>
                    </a:lnTo>
                    <a:lnTo>
                      <a:pt x="41" y="269"/>
                    </a:lnTo>
                    <a:lnTo>
                      <a:pt x="33" y="256"/>
                    </a:lnTo>
                    <a:lnTo>
                      <a:pt x="25" y="243"/>
                    </a:lnTo>
                    <a:lnTo>
                      <a:pt x="22" y="231"/>
                    </a:lnTo>
                    <a:lnTo>
                      <a:pt x="24" y="226"/>
                    </a:lnTo>
                    <a:lnTo>
                      <a:pt x="30" y="222"/>
                    </a:lnTo>
                    <a:lnTo>
                      <a:pt x="36" y="222"/>
                    </a:lnTo>
                    <a:lnTo>
                      <a:pt x="40" y="229"/>
                    </a:lnTo>
                    <a:lnTo>
                      <a:pt x="45" y="241"/>
                    </a:lnTo>
                    <a:lnTo>
                      <a:pt x="51" y="259"/>
                    </a:lnTo>
                    <a:lnTo>
                      <a:pt x="57" y="264"/>
                    </a:lnTo>
                    <a:lnTo>
                      <a:pt x="71" y="261"/>
                    </a:lnTo>
                    <a:lnTo>
                      <a:pt x="88" y="259"/>
                    </a:lnTo>
                    <a:lnTo>
                      <a:pt x="123" y="245"/>
                    </a:lnTo>
                    <a:lnTo>
                      <a:pt x="157" y="228"/>
                    </a:lnTo>
                    <a:lnTo>
                      <a:pt x="188" y="210"/>
                    </a:lnTo>
                    <a:lnTo>
                      <a:pt x="226" y="179"/>
                    </a:lnTo>
                    <a:lnTo>
                      <a:pt x="252" y="149"/>
                    </a:lnTo>
                    <a:lnTo>
                      <a:pt x="265" y="120"/>
                    </a:lnTo>
                    <a:lnTo>
                      <a:pt x="270" y="83"/>
                    </a:lnTo>
                    <a:lnTo>
                      <a:pt x="269" y="52"/>
                    </a:lnTo>
                    <a:lnTo>
                      <a:pt x="264" y="21"/>
                    </a:lnTo>
                    <a:lnTo>
                      <a:pt x="273" y="7"/>
                    </a:lnTo>
                    <a:lnTo>
                      <a:pt x="291" y="0"/>
                    </a:lnTo>
                    <a:lnTo>
                      <a:pt x="301" y="3"/>
                    </a:lnTo>
                    <a:lnTo>
                      <a:pt x="306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" name="Freeform 50"/>
              <p:cNvSpPr>
                <a:spLocks/>
              </p:cNvSpPr>
              <p:nvPr/>
            </p:nvSpPr>
            <p:spPr bwMode="auto">
              <a:xfrm>
                <a:off x="1704" y="3596"/>
                <a:ext cx="135" cy="451"/>
              </a:xfrm>
              <a:custGeom>
                <a:avLst/>
                <a:gdLst>
                  <a:gd name="T0" fmla="*/ 45 w 135"/>
                  <a:gd name="T1" fmla="*/ 0 h 451"/>
                  <a:gd name="T2" fmla="*/ 63 w 135"/>
                  <a:gd name="T3" fmla="*/ 2 h 451"/>
                  <a:gd name="T4" fmla="*/ 77 w 135"/>
                  <a:gd name="T5" fmla="*/ 12 h 451"/>
                  <a:gd name="T6" fmla="*/ 85 w 135"/>
                  <a:gd name="T7" fmla="*/ 25 h 451"/>
                  <a:gd name="T8" fmla="*/ 92 w 135"/>
                  <a:gd name="T9" fmla="*/ 44 h 451"/>
                  <a:gd name="T10" fmla="*/ 101 w 135"/>
                  <a:gd name="T11" fmla="*/ 74 h 451"/>
                  <a:gd name="T12" fmla="*/ 109 w 135"/>
                  <a:gd name="T13" fmla="*/ 109 h 451"/>
                  <a:gd name="T14" fmla="*/ 113 w 135"/>
                  <a:gd name="T15" fmla="*/ 138 h 451"/>
                  <a:gd name="T16" fmla="*/ 115 w 135"/>
                  <a:gd name="T17" fmla="*/ 166 h 451"/>
                  <a:gd name="T18" fmla="*/ 111 w 135"/>
                  <a:gd name="T19" fmla="*/ 183 h 451"/>
                  <a:gd name="T20" fmla="*/ 108 w 135"/>
                  <a:gd name="T21" fmla="*/ 198 h 451"/>
                  <a:gd name="T22" fmla="*/ 101 w 135"/>
                  <a:gd name="T23" fmla="*/ 216 h 451"/>
                  <a:gd name="T24" fmla="*/ 84 w 135"/>
                  <a:gd name="T25" fmla="*/ 237 h 451"/>
                  <a:gd name="T26" fmla="*/ 64 w 135"/>
                  <a:gd name="T27" fmla="*/ 261 h 451"/>
                  <a:gd name="T28" fmla="*/ 53 w 135"/>
                  <a:gd name="T29" fmla="*/ 282 h 451"/>
                  <a:gd name="T30" fmla="*/ 43 w 135"/>
                  <a:gd name="T31" fmla="*/ 300 h 451"/>
                  <a:gd name="T32" fmla="*/ 38 w 135"/>
                  <a:gd name="T33" fmla="*/ 317 h 451"/>
                  <a:gd name="T34" fmla="*/ 34 w 135"/>
                  <a:gd name="T35" fmla="*/ 341 h 451"/>
                  <a:gd name="T36" fmla="*/ 33 w 135"/>
                  <a:gd name="T37" fmla="*/ 360 h 451"/>
                  <a:gd name="T38" fmla="*/ 35 w 135"/>
                  <a:gd name="T39" fmla="*/ 372 h 451"/>
                  <a:gd name="T40" fmla="*/ 45 w 135"/>
                  <a:gd name="T41" fmla="*/ 383 h 451"/>
                  <a:gd name="T42" fmla="*/ 60 w 135"/>
                  <a:gd name="T43" fmla="*/ 389 h 451"/>
                  <a:gd name="T44" fmla="*/ 79 w 135"/>
                  <a:gd name="T45" fmla="*/ 393 h 451"/>
                  <a:gd name="T46" fmla="*/ 99 w 135"/>
                  <a:gd name="T47" fmla="*/ 400 h 451"/>
                  <a:gd name="T48" fmla="*/ 116 w 135"/>
                  <a:gd name="T49" fmla="*/ 410 h 451"/>
                  <a:gd name="T50" fmla="*/ 131 w 135"/>
                  <a:gd name="T51" fmla="*/ 423 h 451"/>
                  <a:gd name="T52" fmla="*/ 133 w 135"/>
                  <a:gd name="T53" fmla="*/ 432 h 451"/>
                  <a:gd name="T54" fmla="*/ 135 w 135"/>
                  <a:gd name="T55" fmla="*/ 442 h 451"/>
                  <a:gd name="T56" fmla="*/ 126 w 135"/>
                  <a:gd name="T57" fmla="*/ 448 h 451"/>
                  <a:gd name="T58" fmla="*/ 115 w 135"/>
                  <a:gd name="T59" fmla="*/ 451 h 451"/>
                  <a:gd name="T60" fmla="*/ 103 w 135"/>
                  <a:gd name="T61" fmla="*/ 446 h 451"/>
                  <a:gd name="T62" fmla="*/ 96 w 135"/>
                  <a:gd name="T63" fmla="*/ 436 h 451"/>
                  <a:gd name="T64" fmla="*/ 93 w 135"/>
                  <a:gd name="T65" fmla="*/ 436 h 451"/>
                  <a:gd name="T66" fmla="*/ 85 w 135"/>
                  <a:gd name="T67" fmla="*/ 424 h 451"/>
                  <a:gd name="T68" fmla="*/ 73 w 135"/>
                  <a:gd name="T69" fmla="*/ 414 h 451"/>
                  <a:gd name="T70" fmla="*/ 60 w 135"/>
                  <a:gd name="T71" fmla="*/ 411 h 451"/>
                  <a:gd name="T72" fmla="*/ 42 w 135"/>
                  <a:gd name="T73" fmla="*/ 408 h 451"/>
                  <a:gd name="T74" fmla="*/ 26 w 135"/>
                  <a:gd name="T75" fmla="*/ 406 h 451"/>
                  <a:gd name="T76" fmla="*/ 12 w 135"/>
                  <a:gd name="T77" fmla="*/ 402 h 451"/>
                  <a:gd name="T78" fmla="*/ 5 w 135"/>
                  <a:gd name="T79" fmla="*/ 395 h 451"/>
                  <a:gd name="T80" fmla="*/ 2 w 135"/>
                  <a:gd name="T81" fmla="*/ 389 h 451"/>
                  <a:gd name="T82" fmla="*/ 0 w 135"/>
                  <a:gd name="T83" fmla="*/ 377 h 451"/>
                  <a:gd name="T84" fmla="*/ 4 w 135"/>
                  <a:gd name="T85" fmla="*/ 362 h 451"/>
                  <a:gd name="T86" fmla="*/ 10 w 135"/>
                  <a:gd name="T87" fmla="*/ 339 h 451"/>
                  <a:gd name="T88" fmla="*/ 15 w 135"/>
                  <a:gd name="T89" fmla="*/ 304 h 451"/>
                  <a:gd name="T90" fmla="*/ 21 w 135"/>
                  <a:gd name="T91" fmla="*/ 277 h 451"/>
                  <a:gd name="T92" fmla="*/ 33 w 135"/>
                  <a:gd name="T93" fmla="*/ 253 h 451"/>
                  <a:gd name="T94" fmla="*/ 46 w 135"/>
                  <a:gd name="T95" fmla="*/ 229 h 451"/>
                  <a:gd name="T96" fmla="*/ 60 w 135"/>
                  <a:gd name="T97" fmla="*/ 210 h 451"/>
                  <a:gd name="T98" fmla="*/ 70 w 135"/>
                  <a:gd name="T99" fmla="*/ 191 h 451"/>
                  <a:gd name="T100" fmla="*/ 72 w 135"/>
                  <a:gd name="T101" fmla="*/ 176 h 451"/>
                  <a:gd name="T102" fmla="*/ 73 w 135"/>
                  <a:gd name="T103" fmla="*/ 162 h 451"/>
                  <a:gd name="T104" fmla="*/ 71 w 135"/>
                  <a:gd name="T105" fmla="*/ 145 h 451"/>
                  <a:gd name="T106" fmla="*/ 63 w 135"/>
                  <a:gd name="T107" fmla="*/ 121 h 451"/>
                  <a:gd name="T108" fmla="*/ 50 w 135"/>
                  <a:gd name="T109" fmla="*/ 91 h 451"/>
                  <a:gd name="T110" fmla="*/ 40 w 135"/>
                  <a:gd name="T111" fmla="*/ 63 h 451"/>
                  <a:gd name="T112" fmla="*/ 31 w 135"/>
                  <a:gd name="T113" fmla="*/ 41 h 451"/>
                  <a:gd name="T114" fmla="*/ 26 w 135"/>
                  <a:gd name="T115" fmla="*/ 21 h 451"/>
                  <a:gd name="T116" fmla="*/ 30 w 135"/>
                  <a:gd name="T117" fmla="*/ 8 h 451"/>
                  <a:gd name="T118" fmla="*/ 36 w 135"/>
                  <a:gd name="T119" fmla="*/ 2 h 451"/>
                  <a:gd name="T120" fmla="*/ 45 w 135"/>
                  <a:gd name="T121" fmla="*/ 0 h 45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35"/>
                  <a:gd name="T184" fmla="*/ 0 h 451"/>
                  <a:gd name="T185" fmla="*/ 135 w 135"/>
                  <a:gd name="T186" fmla="*/ 451 h 451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35" h="451">
                    <a:moveTo>
                      <a:pt x="45" y="0"/>
                    </a:moveTo>
                    <a:lnTo>
                      <a:pt x="63" y="2"/>
                    </a:lnTo>
                    <a:lnTo>
                      <a:pt x="77" y="12"/>
                    </a:lnTo>
                    <a:lnTo>
                      <a:pt x="85" y="25"/>
                    </a:lnTo>
                    <a:lnTo>
                      <a:pt x="92" y="44"/>
                    </a:lnTo>
                    <a:lnTo>
                      <a:pt x="101" y="74"/>
                    </a:lnTo>
                    <a:lnTo>
                      <a:pt x="109" y="109"/>
                    </a:lnTo>
                    <a:lnTo>
                      <a:pt x="113" y="138"/>
                    </a:lnTo>
                    <a:lnTo>
                      <a:pt x="115" y="166"/>
                    </a:lnTo>
                    <a:lnTo>
                      <a:pt x="111" y="183"/>
                    </a:lnTo>
                    <a:lnTo>
                      <a:pt x="108" y="198"/>
                    </a:lnTo>
                    <a:lnTo>
                      <a:pt x="101" y="216"/>
                    </a:lnTo>
                    <a:lnTo>
                      <a:pt x="84" y="237"/>
                    </a:lnTo>
                    <a:lnTo>
                      <a:pt x="64" y="261"/>
                    </a:lnTo>
                    <a:lnTo>
                      <a:pt x="53" y="282"/>
                    </a:lnTo>
                    <a:lnTo>
                      <a:pt x="43" y="300"/>
                    </a:lnTo>
                    <a:lnTo>
                      <a:pt x="38" y="317"/>
                    </a:lnTo>
                    <a:lnTo>
                      <a:pt x="34" y="341"/>
                    </a:lnTo>
                    <a:lnTo>
                      <a:pt x="33" y="360"/>
                    </a:lnTo>
                    <a:lnTo>
                      <a:pt x="35" y="372"/>
                    </a:lnTo>
                    <a:lnTo>
                      <a:pt x="45" y="383"/>
                    </a:lnTo>
                    <a:lnTo>
                      <a:pt x="60" y="389"/>
                    </a:lnTo>
                    <a:lnTo>
                      <a:pt x="79" y="393"/>
                    </a:lnTo>
                    <a:lnTo>
                      <a:pt x="99" y="400"/>
                    </a:lnTo>
                    <a:lnTo>
                      <a:pt x="116" y="410"/>
                    </a:lnTo>
                    <a:lnTo>
                      <a:pt x="131" y="423"/>
                    </a:lnTo>
                    <a:lnTo>
                      <a:pt x="133" y="432"/>
                    </a:lnTo>
                    <a:lnTo>
                      <a:pt x="135" y="442"/>
                    </a:lnTo>
                    <a:lnTo>
                      <a:pt x="126" y="448"/>
                    </a:lnTo>
                    <a:lnTo>
                      <a:pt x="115" y="451"/>
                    </a:lnTo>
                    <a:lnTo>
                      <a:pt x="103" y="446"/>
                    </a:lnTo>
                    <a:lnTo>
                      <a:pt x="96" y="436"/>
                    </a:lnTo>
                    <a:lnTo>
                      <a:pt x="93" y="436"/>
                    </a:lnTo>
                    <a:lnTo>
                      <a:pt x="85" y="424"/>
                    </a:lnTo>
                    <a:lnTo>
                      <a:pt x="73" y="414"/>
                    </a:lnTo>
                    <a:lnTo>
                      <a:pt x="60" y="411"/>
                    </a:lnTo>
                    <a:lnTo>
                      <a:pt x="42" y="408"/>
                    </a:lnTo>
                    <a:lnTo>
                      <a:pt x="26" y="406"/>
                    </a:lnTo>
                    <a:lnTo>
                      <a:pt x="12" y="402"/>
                    </a:lnTo>
                    <a:lnTo>
                      <a:pt x="5" y="395"/>
                    </a:lnTo>
                    <a:lnTo>
                      <a:pt x="2" y="389"/>
                    </a:lnTo>
                    <a:lnTo>
                      <a:pt x="0" y="377"/>
                    </a:lnTo>
                    <a:lnTo>
                      <a:pt x="4" y="362"/>
                    </a:lnTo>
                    <a:lnTo>
                      <a:pt x="10" y="339"/>
                    </a:lnTo>
                    <a:lnTo>
                      <a:pt x="15" y="304"/>
                    </a:lnTo>
                    <a:lnTo>
                      <a:pt x="21" y="277"/>
                    </a:lnTo>
                    <a:lnTo>
                      <a:pt x="33" y="253"/>
                    </a:lnTo>
                    <a:lnTo>
                      <a:pt x="46" y="229"/>
                    </a:lnTo>
                    <a:lnTo>
                      <a:pt x="60" y="210"/>
                    </a:lnTo>
                    <a:lnTo>
                      <a:pt x="70" y="191"/>
                    </a:lnTo>
                    <a:lnTo>
                      <a:pt x="72" y="176"/>
                    </a:lnTo>
                    <a:lnTo>
                      <a:pt x="73" y="162"/>
                    </a:lnTo>
                    <a:lnTo>
                      <a:pt x="71" y="145"/>
                    </a:lnTo>
                    <a:lnTo>
                      <a:pt x="63" y="121"/>
                    </a:lnTo>
                    <a:lnTo>
                      <a:pt x="50" y="91"/>
                    </a:lnTo>
                    <a:lnTo>
                      <a:pt x="40" y="63"/>
                    </a:lnTo>
                    <a:lnTo>
                      <a:pt x="31" y="41"/>
                    </a:lnTo>
                    <a:lnTo>
                      <a:pt x="26" y="21"/>
                    </a:lnTo>
                    <a:lnTo>
                      <a:pt x="30" y="8"/>
                    </a:lnTo>
                    <a:lnTo>
                      <a:pt x="36" y="2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" name="Freeform 51"/>
              <p:cNvSpPr>
                <a:spLocks/>
              </p:cNvSpPr>
              <p:nvPr/>
            </p:nvSpPr>
            <p:spPr bwMode="auto">
              <a:xfrm>
                <a:off x="1537" y="3578"/>
                <a:ext cx="187" cy="440"/>
              </a:xfrm>
              <a:custGeom>
                <a:avLst/>
                <a:gdLst>
                  <a:gd name="T0" fmla="*/ 99 w 187"/>
                  <a:gd name="T1" fmla="*/ 50 h 440"/>
                  <a:gd name="T2" fmla="*/ 113 w 187"/>
                  <a:gd name="T3" fmla="*/ 31 h 440"/>
                  <a:gd name="T4" fmla="*/ 126 w 187"/>
                  <a:gd name="T5" fmla="*/ 8 h 440"/>
                  <a:gd name="T6" fmla="*/ 146 w 187"/>
                  <a:gd name="T7" fmla="*/ 0 h 440"/>
                  <a:gd name="T8" fmla="*/ 173 w 187"/>
                  <a:gd name="T9" fmla="*/ 6 h 440"/>
                  <a:gd name="T10" fmla="*/ 187 w 187"/>
                  <a:gd name="T11" fmla="*/ 30 h 440"/>
                  <a:gd name="T12" fmla="*/ 187 w 187"/>
                  <a:gd name="T13" fmla="*/ 33 h 440"/>
                  <a:gd name="T14" fmla="*/ 182 w 187"/>
                  <a:gd name="T15" fmla="*/ 52 h 440"/>
                  <a:gd name="T16" fmla="*/ 168 w 187"/>
                  <a:gd name="T17" fmla="*/ 63 h 440"/>
                  <a:gd name="T18" fmla="*/ 146 w 187"/>
                  <a:gd name="T19" fmla="*/ 81 h 440"/>
                  <a:gd name="T20" fmla="*/ 129 w 187"/>
                  <a:gd name="T21" fmla="*/ 101 h 440"/>
                  <a:gd name="T22" fmla="*/ 120 w 187"/>
                  <a:gd name="T23" fmla="*/ 124 h 440"/>
                  <a:gd name="T24" fmla="*/ 114 w 187"/>
                  <a:gd name="T25" fmla="*/ 152 h 440"/>
                  <a:gd name="T26" fmla="*/ 110 w 187"/>
                  <a:gd name="T27" fmla="*/ 175 h 440"/>
                  <a:gd name="T28" fmla="*/ 110 w 187"/>
                  <a:gd name="T29" fmla="*/ 207 h 440"/>
                  <a:gd name="T30" fmla="*/ 114 w 187"/>
                  <a:gd name="T31" fmla="*/ 226 h 440"/>
                  <a:gd name="T32" fmla="*/ 122 w 187"/>
                  <a:gd name="T33" fmla="*/ 256 h 440"/>
                  <a:gd name="T34" fmla="*/ 133 w 187"/>
                  <a:gd name="T35" fmla="*/ 289 h 440"/>
                  <a:gd name="T36" fmla="*/ 140 w 187"/>
                  <a:gd name="T37" fmla="*/ 320 h 440"/>
                  <a:gd name="T38" fmla="*/ 145 w 187"/>
                  <a:gd name="T39" fmla="*/ 354 h 440"/>
                  <a:gd name="T40" fmla="*/ 145 w 187"/>
                  <a:gd name="T41" fmla="*/ 380 h 440"/>
                  <a:gd name="T42" fmla="*/ 140 w 187"/>
                  <a:gd name="T43" fmla="*/ 392 h 440"/>
                  <a:gd name="T44" fmla="*/ 132 w 187"/>
                  <a:gd name="T45" fmla="*/ 399 h 440"/>
                  <a:gd name="T46" fmla="*/ 122 w 187"/>
                  <a:gd name="T47" fmla="*/ 402 h 440"/>
                  <a:gd name="T48" fmla="*/ 107 w 187"/>
                  <a:gd name="T49" fmla="*/ 402 h 440"/>
                  <a:gd name="T50" fmla="*/ 83 w 187"/>
                  <a:gd name="T51" fmla="*/ 404 h 440"/>
                  <a:gd name="T52" fmla="*/ 54 w 187"/>
                  <a:gd name="T53" fmla="*/ 415 h 440"/>
                  <a:gd name="T54" fmla="*/ 28 w 187"/>
                  <a:gd name="T55" fmla="*/ 430 h 440"/>
                  <a:gd name="T56" fmla="*/ 17 w 187"/>
                  <a:gd name="T57" fmla="*/ 440 h 440"/>
                  <a:gd name="T58" fmla="*/ 6 w 187"/>
                  <a:gd name="T59" fmla="*/ 437 h 440"/>
                  <a:gd name="T60" fmla="*/ 1 w 187"/>
                  <a:gd name="T61" fmla="*/ 426 h 440"/>
                  <a:gd name="T62" fmla="*/ 0 w 187"/>
                  <a:gd name="T63" fmla="*/ 414 h 440"/>
                  <a:gd name="T64" fmla="*/ 1 w 187"/>
                  <a:gd name="T65" fmla="*/ 404 h 440"/>
                  <a:gd name="T66" fmla="*/ 6 w 187"/>
                  <a:gd name="T67" fmla="*/ 396 h 440"/>
                  <a:gd name="T68" fmla="*/ 30 w 187"/>
                  <a:gd name="T69" fmla="*/ 388 h 440"/>
                  <a:gd name="T70" fmla="*/ 60 w 187"/>
                  <a:gd name="T71" fmla="*/ 382 h 440"/>
                  <a:gd name="T72" fmla="*/ 86 w 187"/>
                  <a:gd name="T73" fmla="*/ 377 h 440"/>
                  <a:gd name="T74" fmla="*/ 102 w 187"/>
                  <a:gd name="T75" fmla="*/ 371 h 440"/>
                  <a:gd name="T76" fmla="*/ 111 w 187"/>
                  <a:gd name="T77" fmla="*/ 369 h 440"/>
                  <a:gd name="T78" fmla="*/ 117 w 187"/>
                  <a:gd name="T79" fmla="*/ 363 h 440"/>
                  <a:gd name="T80" fmla="*/ 120 w 187"/>
                  <a:gd name="T81" fmla="*/ 354 h 440"/>
                  <a:gd name="T82" fmla="*/ 121 w 187"/>
                  <a:gd name="T83" fmla="*/ 341 h 440"/>
                  <a:gd name="T84" fmla="*/ 118 w 187"/>
                  <a:gd name="T85" fmla="*/ 322 h 440"/>
                  <a:gd name="T86" fmla="*/ 113 w 187"/>
                  <a:gd name="T87" fmla="*/ 300 h 440"/>
                  <a:gd name="T88" fmla="*/ 101 w 187"/>
                  <a:gd name="T89" fmla="*/ 274 h 440"/>
                  <a:gd name="T90" fmla="*/ 86 w 187"/>
                  <a:gd name="T91" fmla="*/ 248 h 440"/>
                  <a:gd name="T92" fmla="*/ 77 w 187"/>
                  <a:gd name="T93" fmla="*/ 227 h 440"/>
                  <a:gd name="T94" fmla="*/ 71 w 187"/>
                  <a:gd name="T95" fmla="*/ 204 h 440"/>
                  <a:gd name="T96" fmla="*/ 68 w 187"/>
                  <a:gd name="T97" fmla="*/ 181 h 440"/>
                  <a:gd name="T98" fmla="*/ 69 w 187"/>
                  <a:gd name="T99" fmla="*/ 156 h 440"/>
                  <a:gd name="T100" fmla="*/ 72 w 187"/>
                  <a:gd name="T101" fmla="*/ 128 h 440"/>
                  <a:gd name="T102" fmla="*/ 79 w 187"/>
                  <a:gd name="T103" fmla="*/ 101 h 440"/>
                  <a:gd name="T104" fmla="*/ 87 w 187"/>
                  <a:gd name="T105" fmla="*/ 72 h 440"/>
                  <a:gd name="T106" fmla="*/ 99 w 187"/>
                  <a:gd name="T107" fmla="*/ 50 h 44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87"/>
                  <a:gd name="T163" fmla="*/ 0 h 440"/>
                  <a:gd name="T164" fmla="*/ 187 w 187"/>
                  <a:gd name="T165" fmla="*/ 440 h 44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87" h="440">
                    <a:moveTo>
                      <a:pt x="99" y="50"/>
                    </a:moveTo>
                    <a:lnTo>
                      <a:pt x="113" y="31"/>
                    </a:lnTo>
                    <a:lnTo>
                      <a:pt x="126" y="8"/>
                    </a:lnTo>
                    <a:lnTo>
                      <a:pt x="146" y="0"/>
                    </a:lnTo>
                    <a:lnTo>
                      <a:pt x="173" y="6"/>
                    </a:lnTo>
                    <a:lnTo>
                      <a:pt x="187" y="30"/>
                    </a:lnTo>
                    <a:lnTo>
                      <a:pt x="187" y="33"/>
                    </a:lnTo>
                    <a:lnTo>
                      <a:pt x="182" y="52"/>
                    </a:lnTo>
                    <a:lnTo>
                      <a:pt x="168" y="63"/>
                    </a:lnTo>
                    <a:lnTo>
                      <a:pt x="146" y="81"/>
                    </a:lnTo>
                    <a:lnTo>
                      <a:pt x="129" y="101"/>
                    </a:lnTo>
                    <a:lnTo>
                      <a:pt x="120" y="124"/>
                    </a:lnTo>
                    <a:lnTo>
                      <a:pt x="114" y="152"/>
                    </a:lnTo>
                    <a:lnTo>
                      <a:pt x="110" y="175"/>
                    </a:lnTo>
                    <a:lnTo>
                      <a:pt x="110" y="207"/>
                    </a:lnTo>
                    <a:lnTo>
                      <a:pt x="114" y="226"/>
                    </a:lnTo>
                    <a:lnTo>
                      <a:pt x="122" y="256"/>
                    </a:lnTo>
                    <a:lnTo>
                      <a:pt x="133" y="289"/>
                    </a:lnTo>
                    <a:lnTo>
                      <a:pt x="140" y="320"/>
                    </a:lnTo>
                    <a:lnTo>
                      <a:pt x="145" y="354"/>
                    </a:lnTo>
                    <a:lnTo>
                      <a:pt x="145" y="380"/>
                    </a:lnTo>
                    <a:lnTo>
                      <a:pt x="140" y="392"/>
                    </a:lnTo>
                    <a:lnTo>
                      <a:pt x="132" y="399"/>
                    </a:lnTo>
                    <a:lnTo>
                      <a:pt x="122" y="402"/>
                    </a:lnTo>
                    <a:lnTo>
                      <a:pt x="107" y="402"/>
                    </a:lnTo>
                    <a:lnTo>
                      <a:pt x="83" y="404"/>
                    </a:lnTo>
                    <a:lnTo>
                      <a:pt x="54" y="415"/>
                    </a:lnTo>
                    <a:lnTo>
                      <a:pt x="28" y="430"/>
                    </a:lnTo>
                    <a:lnTo>
                      <a:pt x="17" y="440"/>
                    </a:lnTo>
                    <a:lnTo>
                      <a:pt x="6" y="437"/>
                    </a:lnTo>
                    <a:lnTo>
                      <a:pt x="1" y="426"/>
                    </a:lnTo>
                    <a:lnTo>
                      <a:pt x="0" y="414"/>
                    </a:lnTo>
                    <a:lnTo>
                      <a:pt x="1" y="404"/>
                    </a:lnTo>
                    <a:lnTo>
                      <a:pt x="6" y="396"/>
                    </a:lnTo>
                    <a:lnTo>
                      <a:pt x="30" y="388"/>
                    </a:lnTo>
                    <a:lnTo>
                      <a:pt x="60" y="382"/>
                    </a:lnTo>
                    <a:lnTo>
                      <a:pt x="86" y="377"/>
                    </a:lnTo>
                    <a:lnTo>
                      <a:pt x="102" y="371"/>
                    </a:lnTo>
                    <a:lnTo>
                      <a:pt x="111" y="369"/>
                    </a:lnTo>
                    <a:lnTo>
                      <a:pt x="117" y="363"/>
                    </a:lnTo>
                    <a:lnTo>
                      <a:pt x="120" y="354"/>
                    </a:lnTo>
                    <a:lnTo>
                      <a:pt x="121" y="341"/>
                    </a:lnTo>
                    <a:lnTo>
                      <a:pt x="118" y="322"/>
                    </a:lnTo>
                    <a:lnTo>
                      <a:pt x="113" y="300"/>
                    </a:lnTo>
                    <a:lnTo>
                      <a:pt x="101" y="274"/>
                    </a:lnTo>
                    <a:lnTo>
                      <a:pt x="86" y="248"/>
                    </a:lnTo>
                    <a:lnTo>
                      <a:pt x="77" y="227"/>
                    </a:lnTo>
                    <a:lnTo>
                      <a:pt x="71" y="204"/>
                    </a:lnTo>
                    <a:lnTo>
                      <a:pt x="68" y="181"/>
                    </a:lnTo>
                    <a:lnTo>
                      <a:pt x="69" y="156"/>
                    </a:lnTo>
                    <a:lnTo>
                      <a:pt x="72" y="128"/>
                    </a:lnTo>
                    <a:lnTo>
                      <a:pt x="79" y="101"/>
                    </a:lnTo>
                    <a:lnTo>
                      <a:pt x="87" y="72"/>
                    </a:lnTo>
                    <a:lnTo>
                      <a:pt x="99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" name="Freeform 52"/>
            <p:cNvSpPr>
              <a:spLocks/>
            </p:cNvSpPr>
            <p:nvPr/>
          </p:nvSpPr>
          <p:spPr bwMode="auto">
            <a:xfrm>
              <a:off x="657" y="3158"/>
              <a:ext cx="265" cy="224"/>
            </a:xfrm>
            <a:custGeom>
              <a:avLst/>
              <a:gdLst>
                <a:gd name="T0" fmla="*/ 179 w 265"/>
                <a:gd name="T1" fmla="*/ 100 h 224"/>
                <a:gd name="T2" fmla="*/ 166 w 265"/>
                <a:gd name="T3" fmla="*/ 68 h 224"/>
                <a:gd name="T4" fmla="*/ 151 w 265"/>
                <a:gd name="T5" fmla="*/ 45 h 224"/>
                <a:gd name="T6" fmla="*/ 132 w 265"/>
                <a:gd name="T7" fmla="*/ 24 h 224"/>
                <a:gd name="T8" fmla="*/ 114 w 265"/>
                <a:gd name="T9" fmla="*/ 6 h 224"/>
                <a:gd name="T10" fmla="*/ 99 w 265"/>
                <a:gd name="T11" fmla="*/ 2 h 224"/>
                <a:gd name="T12" fmla="*/ 76 w 265"/>
                <a:gd name="T13" fmla="*/ 0 h 224"/>
                <a:gd name="T14" fmla="*/ 73 w 265"/>
                <a:gd name="T15" fmla="*/ 0 h 224"/>
                <a:gd name="T16" fmla="*/ 52 w 265"/>
                <a:gd name="T17" fmla="*/ 6 h 224"/>
                <a:gd name="T18" fmla="*/ 30 w 265"/>
                <a:gd name="T19" fmla="*/ 20 h 224"/>
                <a:gd name="T20" fmla="*/ 14 w 265"/>
                <a:gd name="T21" fmla="*/ 41 h 224"/>
                <a:gd name="T22" fmla="*/ 5 w 265"/>
                <a:gd name="T23" fmla="*/ 64 h 224"/>
                <a:gd name="T24" fmla="*/ 0 w 265"/>
                <a:gd name="T25" fmla="*/ 92 h 224"/>
                <a:gd name="T26" fmla="*/ 4 w 265"/>
                <a:gd name="T27" fmla="*/ 122 h 224"/>
                <a:gd name="T28" fmla="*/ 13 w 265"/>
                <a:gd name="T29" fmla="*/ 153 h 224"/>
                <a:gd name="T30" fmla="*/ 27 w 265"/>
                <a:gd name="T31" fmla="*/ 185 h 224"/>
                <a:gd name="T32" fmla="*/ 41 w 265"/>
                <a:gd name="T33" fmla="*/ 203 h 224"/>
                <a:gd name="T34" fmla="*/ 57 w 265"/>
                <a:gd name="T35" fmla="*/ 214 h 224"/>
                <a:gd name="T36" fmla="*/ 72 w 265"/>
                <a:gd name="T37" fmla="*/ 221 h 224"/>
                <a:gd name="T38" fmla="*/ 93 w 265"/>
                <a:gd name="T39" fmla="*/ 224 h 224"/>
                <a:gd name="T40" fmla="*/ 115 w 265"/>
                <a:gd name="T41" fmla="*/ 221 h 224"/>
                <a:gd name="T42" fmla="*/ 135 w 265"/>
                <a:gd name="T43" fmla="*/ 216 h 224"/>
                <a:gd name="T44" fmla="*/ 151 w 265"/>
                <a:gd name="T45" fmla="*/ 207 h 224"/>
                <a:gd name="T46" fmla="*/ 162 w 265"/>
                <a:gd name="T47" fmla="*/ 194 h 224"/>
                <a:gd name="T48" fmla="*/ 171 w 265"/>
                <a:gd name="T49" fmla="*/ 176 h 224"/>
                <a:gd name="T50" fmla="*/ 177 w 265"/>
                <a:gd name="T51" fmla="*/ 156 h 224"/>
                <a:gd name="T52" fmla="*/ 179 w 265"/>
                <a:gd name="T53" fmla="*/ 132 h 224"/>
                <a:gd name="T54" fmla="*/ 214 w 265"/>
                <a:gd name="T55" fmla="*/ 138 h 224"/>
                <a:gd name="T56" fmla="*/ 249 w 265"/>
                <a:gd name="T57" fmla="*/ 141 h 224"/>
                <a:gd name="T58" fmla="*/ 259 w 265"/>
                <a:gd name="T59" fmla="*/ 138 h 224"/>
                <a:gd name="T60" fmla="*/ 265 w 265"/>
                <a:gd name="T61" fmla="*/ 130 h 224"/>
                <a:gd name="T62" fmla="*/ 262 w 265"/>
                <a:gd name="T63" fmla="*/ 116 h 224"/>
                <a:gd name="T64" fmla="*/ 253 w 265"/>
                <a:gd name="T65" fmla="*/ 106 h 224"/>
                <a:gd name="T66" fmla="*/ 235 w 265"/>
                <a:gd name="T67" fmla="*/ 103 h 224"/>
                <a:gd name="T68" fmla="*/ 206 w 265"/>
                <a:gd name="T69" fmla="*/ 105 h 224"/>
                <a:gd name="T70" fmla="*/ 202 w 265"/>
                <a:gd name="T71" fmla="*/ 105 h 224"/>
                <a:gd name="T72" fmla="*/ 186 w 265"/>
                <a:gd name="T73" fmla="*/ 102 h 224"/>
                <a:gd name="T74" fmla="*/ 179 w 265"/>
                <a:gd name="T75" fmla="*/ 100 h 2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5"/>
                <a:gd name="T115" fmla="*/ 0 h 224"/>
                <a:gd name="T116" fmla="*/ 265 w 265"/>
                <a:gd name="T117" fmla="*/ 224 h 22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5" h="224">
                  <a:moveTo>
                    <a:pt x="179" y="100"/>
                  </a:moveTo>
                  <a:lnTo>
                    <a:pt x="166" y="68"/>
                  </a:lnTo>
                  <a:lnTo>
                    <a:pt x="151" y="45"/>
                  </a:lnTo>
                  <a:lnTo>
                    <a:pt x="132" y="24"/>
                  </a:lnTo>
                  <a:lnTo>
                    <a:pt x="114" y="6"/>
                  </a:lnTo>
                  <a:lnTo>
                    <a:pt x="99" y="2"/>
                  </a:lnTo>
                  <a:lnTo>
                    <a:pt x="76" y="0"/>
                  </a:lnTo>
                  <a:lnTo>
                    <a:pt x="73" y="0"/>
                  </a:lnTo>
                  <a:lnTo>
                    <a:pt x="52" y="6"/>
                  </a:lnTo>
                  <a:lnTo>
                    <a:pt x="30" y="20"/>
                  </a:lnTo>
                  <a:lnTo>
                    <a:pt x="14" y="41"/>
                  </a:lnTo>
                  <a:lnTo>
                    <a:pt x="5" y="64"/>
                  </a:lnTo>
                  <a:lnTo>
                    <a:pt x="0" y="92"/>
                  </a:lnTo>
                  <a:lnTo>
                    <a:pt x="4" y="122"/>
                  </a:lnTo>
                  <a:lnTo>
                    <a:pt x="13" y="153"/>
                  </a:lnTo>
                  <a:lnTo>
                    <a:pt x="27" y="185"/>
                  </a:lnTo>
                  <a:lnTo>
                    <a:pt x="41" y="203"/>
                  </a:lnTo>
                  <a:lnTo>
                    <a:pt x="57" y="214"/>
                  </a:lnTo>
                  <a:lnTo>
                    <a:pt x="72" y="221"/>
                  </a:lnTo>
                  <a:lnTo>
                    <a:pt x="93" y="224"/>
                  </a:lnTo>
                  <a:lnTo>
                    <a:pt x="115" y="221"/>
                  </a:lnTo>
                  <a:lnTo>
                    <a:pt x="135" y="216"/>
                  </a:lnTo>
                  <a:lnTo>
                    <a:pt x="151" y="207"/>
                  </a:lnTo>
                  <a:lnTo>
                    <a:pt x="162" y="194"/>
                  </a:lnTo>
                  <a:lnTo>
                    <a:pt x="171" y="176"/>
                  </a:lnTo>
                  <a:lnTo>
                    <a:pt x="177" y="156"/>
                  </a:lnTo>
                  <a:lnTo>
                    <a:pt x="179" y="132"/>
                  </a:lnTo>
                  <a:lnTo>
                    <a:pt x="214" y="138"/>
                  </a:lnTo>
                  <a:lnTo>
                    <a:pt x="249" y="141"/>
                  </a:lnTo>
                  <a:lnTo>
                    <a:pt x="259" y="138"/>
                  </a:lnTo>
                  <a:lnTo>
                    <a:pt x="265" y="130"/>
                  </a:lnTo>
                  <a:lnTo>
                    <a:pt x="262" y="116"/>
                  </a:lnTo>
                  <a:lnTo>
                    <a:pt x="253" y="106"/>
                  </a:lnTo>
                  <a:lnTo>
                    <a:pt x="235" y="103"/>
                  </a:lnTo>
                  <a:lnTo>
                    <a:pt x="206" y="105"/>
                  </a:lnTo>
                  <a:lnTo>
                    <a:pt x="202" y="105"/>
                  </a:lnTo>
                  <a:lnTo>
                    <a:pt x="186" y="102"/>
                  </a:lnTo>
                  <a:lnTo>
                    <a:pt x="179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5" name="Group 53"/>
            <p:cNvGrpSpPr>
              <a:grpSpLocks/>
            </p:cNvGrpSpPr>
            <p:nvPr/>
          </p:nvGrpSpPr>
          <p:grpSpPr bwMode="auto">
            <a:xfrm>
              <a:off x="657" y="3430"/>
              <a:ext cx="658" cy="750"/>
              <a:chOff x="657" y="3291"/>
              <a:chExt cx="658" cy="750"/>
            </a:xfrm>
          </p:grpSpPr>
          <p:sp>
            <p:nvSpPr>
              <p:cNvPr id="16" name="Freeform 54"/>
              <p:cNvSpPr>
                <a:spLocks/>
              </p:cNvSpPr>
              <p:nvPr/>
            </p:nvSpPr>
            <p:spPr bwMode="auto">
              <a:xfrm>
                <a:off x="713" y="3291"/>
                <a:ext cx="183" cy="354"/>
              </a:xfrm>
              <a:custGeom>
                <a:avLst/>
                <a:gdLst>
                  <a:gd name="T0" fmla="*/ 0 w 183"/>
                  <a:gd name="T1" fmla="*/ 40 h 354"/>
                  <a:gd name="T2" fmla="*/ 6 w 183"/>
                  <a:gd name="T3" fmla="*/ 22 h 354"/>
                  <a:gd name="T4" fmla="*/ 15 w 183"/>
                  <a:gd name="T5" fmla="*/ 13 h 354"/>
                  <a:gd name="T6" fmla="*/ 28 w 183"/>
                  <a:gd name="T7" fmla="*/ 5 h 354"/>
                  <a:gd name="T8" fmla="*/ 49 w 183"/>
                  <a:gd name="T9" fmla="*/ 0 h 354"/>
                  <a:gd name="T10" fmla="*/ 70 w 183"/>
                  <a:gd name="T11" fmla="*/ 0 h 354"/>
                  <a:gd name="T12" fmla="*/ 86 w 183"/>
                  <a:gd name="T13" fmla="*/ 3 h 354"/>
                  <a:gd name="T14" fmla="*/ 104 w 183"/>
                  <a:gd name="T15" fmla="*/ 16 h 354"/>
                  <a:gd name="T16" fmla="*/ 121 w 183"/>
                  <a:gd name="T17" fmla="*/ 33 h 354"/>
                  <a:gd name="T18" fmla="*/ 140 w 183"/>
                  <a:gd name="T19" fmla="*/ 52 h 354"/>
                  <a:gd name="T20" fmla="*/ 155 w 183"/>
                  <a:gd name="T21" fmla="*/ 77 h 354"/>
                  <a:gd name="T22" fmla="*/ 169 w 183"/>
                  <a:gd name="T23" fmla="*/ 102 h 354"/>
                  <a:gd name="T24" fmla="*/ 177 w 183"/>
                  <a:gd name="T25" fmla="*/ 127 h 354"/>
                  <a:gd name="T26" fmla="*/ 182 w 183"/>
                  <a:gd name="T27" fmla="*/ 154 h 354"/>
                  <a:gd name="T28" fmla="*/ 183 w 183"/>
                  <a:gd name="T29" fmla="*/ 178 h 354"/>
                  <a:gd name="T30" fmla="*/ 183 w 183"/>
                  <a:gd name="T31" fmla="*/ 204 h 354"/>
                  <a:gd name="T32" fmla="*/ 181 w 183"/>
                  <a:gd name="T33" fmla="*/ 239 h 354"/>
                  <a:gd name="T34" fmla="*/ 177 w 183"/>
                  <a:gd name="T35" fmla="*/ 273 h 354"/>
                  <a:gd name="T36" fmla="*/ 169 w 183"/>
                  <a:gd name="T37" fmla="*/ 304 h 354"/>
                  <a:gd name="T38" fmla="*/ 158 w 183"/>
                  <a:gd name="T39" fmla="*/ 324 h 354"/>
                  <a:gd name="T40" fmla="*/ 144 w 183"/>
                  <a:gd name="T41" fmla="*/ 337 h 354"/>
                  <a:gd name="T42" fmla="*/ 126 w 183"/>
                  <a:gd name="T43" fmla="*/ 346 h 354"/>
                  <a:gd name="T44" fmla="*/ 109 w 183"/>
                  <a:gd name="T45" fmla="*/ 351 h 354"/>
                  <a:gd name="T46" fmla="*/ 89 w 183"/>
                  <a:gd name="T47" fmla="*/ 354 h 354"/>
                  <a:gd name="T48" fmla="*/ 68 w 183"/>
                  <a:gd name="T49" fmla="*/ 353 h 354"/>
                  <a:gd name="T50" fmla="*/ 52 w 183"/>
                  <a:gd name="T51" fmla="*/ 346 h 354"/>
                  <a:gd name="T52" fmla="*/ 38 w 183"/>
                  <a:gd name="T53" fmla="*/ 332 h 354"/>
                  <a:gd name="T54" fmla="*/ 30 w 183"/>
                  <a:gd name="T55" fmla="*/ 315 h 354"/>
                  <a:gd name="T56" fmla="*/ 24 w 183"/>
                  <a:gd name="T57" fmla="*/ 293 h 354"/>
                  <a:gd name="T58" fmla="*/ 19 w 183"/>
                  <a:gd name="T59" fmla="*/ 269 h 354"/>
                  <a:gd name="T60" fmla="*/ 24 w 183"/>
                  <a:gd name="T61" fmla="*/ 249 h 354"/>
                  <a:gd name="T62" fmla="*/ 30 w 183"/>
                  <a:gd name="T63" fmla="*/ 228 h 354"/>
                  <a:gd name="T64" fmla="*/ 40 w 183"/>
                  <a:gd name="T65" fmla="*/ 210 h 354"/>
                  <a:gd name="T66" fmla="*/ 48 w 183"/>
                  <a:gd name="T67" fmla="*/ 192 h 354"/>
                  <a:gd name="T68" fmla="*/ 49 w 183"/>
                  <a:gd name="T69" fmla="*/ 172 h 354"/>
                  <a:gd name="T70" fmla="*/ 47 w 183"/>
                  <a:gd name="T71" fmla="*/ 149 h 354"/>
                  <a:gd name="T72" fmla="*/ 38 w 183"/>
                  <a:gd name="T73" fmla="*/ 127 h 354"/>
                  <a:gd name="T74" fmla="*/ 28 w 183"/>
                  <a:gd name="T75" fmla="*/ 108 h 354"/>
                  <a:gd name="T76" fmla="*/ 12 w 183"/>
                  <a:gd name="T77" fmla="*/ 85 h 354"/>
                  <a:gd name="T78" fmla="*/ 7 w 183"/>
                  <a:gd name="T79" fmla="*/ 73 h 354"/>
                  <a:gd name="T80" fmla="*/ 2 w 183"/>
                  <a:gd name="T81" fmla="*/ 60 h 354"/>
                  <a:gd name="T82" fmla="*/ 0 w 183"/>
                  <a:gd name="T83" fmla="*/ 40 h 35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83"/>
                  <a:gd name="T127" fmla="*/ 0 h 354"/>
                  <a:gd name="T128" fmla="*/ 183 w 183"/>
                  <a:gd name="T129" fmla="*/ 354 h 35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83" h="354">
                    <a:moveTo>
                      <a:pt x="0" y="40"/>
                    </a:moveTo>
                    <a:lnTo>
                      <a:pt x="6" y="22"/>
                    </a:lnTo>
                    <a:lnTo>
                      <a:pt x="15" y="13"/>
                    </a:lnTo>
                    <a:lnTo>
                      <a:pt x="28" y="5"/>
                    </a:lnTo>
                    <a:lnTo>
                      <a:pt x="49" y="0"/>
                    </a:lnTo>
                    <a:lnTo>
                      <a:pt x="70" y="0"/>
                    </a:lnTo>
                    <a:lnTo>
                      <a:pt x="86" y="3"/>
                    </a:lnTo>
                    <a:lnTo>
                      <a:pt x="104" y="16"/>
                    </a:lnTo>
                    <a:lnTo>
                      <a:pt x="121" y="33"/>
                    </a:lnTo>
                    <a:lnTo>
                      <a:pt x="140" y="52"/>
                    </a:lnTo>
                    <a:lnTo>
                      <a:pt x="155" y="77"/>
                    </a:lnTo>
                    <a:lnTo>
                      <a:pt x="169" y="102"/>
                    </a:lnTo>
                    <a:lnTo>
                      <a:pt x="177" y="127"/>
                    </a:lnTo>
                    <a:lnTo>
                      <a:pt x="182" y="154"/>
                    </a:lnTo>
                    <a:lnTo>
                      <a:pt x="183" y="178"/>
                    </a:lnTo>
                    <a:lnTo>
                      <a:pt x="183" y="204"/>
                    </a:lnTo>
                    <a:lnTo>
                      <a:pt x="181" y="239"/>
                    </a:lnTo>
                    <a:lnTo>
                      <a:pt x="177" y="273"/>
                    </a:lnTo>
                    <a:lnTo>
                      <a:pt x="169" y="304"/>
                    </a:lnTo>
                    <a:lnTo>
                      <a:pt x="158" y="324"/>
                    </a:lnTo>
                    <a:lnTo>
                      <a:pt x="144" y="337"/>
                    </a:lnTo>
                    <a:lnTo>
                      <a:pt x="126" y="346"/>
                    </a:lnTo>
                    <a:lnTo>
                      <a:pt x="109" y="351"/>
                    </a:lnTo>
                    <a:lnTo>
                      <a:pt x="89" y="354"/>
                    </a:lnTo>
                    <a:lnTo>
                      <a:pt x="68" y="353"/>
                    </a:lnTo>
                    <a:lnTo>
                      <a:pt x="52" y="346"/>
                    </a:lnTo>
                    <a:lnTo>
                      <a:pt x="38" y="332"/>
                    </a:lnTo>
                    <a:lnTo>
                      <a:pt x="30" y="315"/>
                    </a:lnTo>
                    <a:lnTo>
                      <a:pt x="24" y="293"/>
                    </a:lnTo>
                    <a:lnTo>
                      <a:pt x="19" y="269"/>
                    </a:lnTo>
                    <a:lnTo>
                      <a:pt x="24" y="249"/>
                    </a:lnTo>
                    <a:lnTo>
                      <a:pt x="30" y="228"/>
                    </a:lnTo>
                    <a:lnTo>
                      <a:pt x="40" y="210"/>
                    </a:lnTo>
                    <a:lnTo>
                      <a:pt x="48" y="192"/>
                    </a:lnTo>
                    <a:lnTo>
                      <a:pt x="49" y="172"/>
                    </a:lnTo>
                    <a:lnTo>
                      <a:pt x="47" y="149"/>
                    </a:lnTo>
                    <a:lnTo>
                      <a:pt x="38" y="127"/>
                    </a:lnTo>
                    <a:lnTo>
                      <a:pt x="28" y="108"/>
                    </a:lnTo>
                    <a:lnTo>
                      <a:pt x="12" y="85"/>
                    </a:lnTo>
                    <a:lnTo>
                      <a:pt x="7" y="73"/>
                    </a:lnTo>
                    <a:lnTo>
                      <a:pt x="2" y="6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" name="Freeform 55"/>
              <p:cNvSpPr>
                <a:spLocks/>
              </p:cNvSpPr>
              <p:nvPr/>
            </p:nvSpPr>
            <p:spPr bwMode="auto">
              <a:xfrm>
                <a:off x="765" y="3328"/>
                <a:ext cx="550" cy="308"/>
              </a:xfrm>
              <a:custGeom>
                <a:avLst/>
                <a:gdLst>
                  <a:gd name="T0" fmla="*/ 46 w 550"/>
                  <a:gd name="T1" fmla="*/ 11 h 308"/>
                  <a:gd name="T2" fmla="*/ 25 w 550"/>
                  <a:gd name="T3" fmla="*/ 0 h 308"/>
                  <a:gd name="T4" fmla="*/ 9 w 550"/>
                  <a:gd name="T5" fmla="*/ 6 h 308"/>
                  <a:gd name="T6" fmla="*/ 0 w 550"/>
                  <a:gd name="T7" fmla="*/ 24 h 308"/>
                  <a:gd name="T8" fmla="*/ 6 w 550"/>
                  <a:gd name="T9" fmla="*/ 44 h 308"/>
                  <a:gd name="T10" fmla="*/ 8 w 550"/>
                  <a:gd name="T11" fmla="*/ 47 h 308"/>
                  <a:gd name="T12" fmla="*/ 21 w 550"/>
                  <a:gd name="T13" fmla="*/ 64 h 308"/>
                  <a:gd name="T14" fmla="*/ 54 w 550"/>
                  <a:gd name="T15" fmla="*/ 94 h 308"/>
                  <a:gd name="T16" fmla="*/ 93 w 550"/>
                  <a:gd name="T17" fmla="*/ 120 h 308"/>
                  <a:gd name="T18" fmla="*/ 139 w 550"/>
                  <a:gd name="T19" fmla="*/ 149 h 308"/>
                  <a:gd name="T20" fmla="*/ 188 w 550"/>
                  <a:gd name="T21" fmla="*/ 188 h 308"/>
                  <a:gd name="T22" fmla="*/ 228 w 550"/>
                  <a:gd name="T23" fmla="*/ 217 h 308"/>
                  <a:gd name="T24" fmla="*/ 267 w 550"/>
                  <a:gd name="T25" fmla="*/ 234 h 308"/>
                  <a:gd name="T26" fmla="*/ 293 w 550"/>
                  <a:gd name="T27" fmla="*/ 241 h 308"/>
                  <a:gd name="T28" fmla="*/ 348 w 550"/>
                  <a:gd name="T29" fmla="*/ 245 h 308"/>
                  <a:gd name="T30" fmla="*/ 395 w 550"/>
                  <a:gd name="T31" fmla="*/ 247 h 308"/>
                  <a:gd name="T32" fmla="*/ 426 w 550"/>
                  <a:gd name="T33" fmla="*/ 249 h 308"/>
                  <a:gd name="T34" fmla="*/ 455 w 550"/>
                  <a:gd name="T35" fmla="*/ 255 h 308"/>
                  <a:gd name="T36" fmla="*/ 473 w 550"/>
                  <a:gd name="T37" fmla="*/ 264 h 308"/>
                  <a:gd name="T38" fmla="*/ 488 w 550"/>
                  <a:gd name="T39" fmla="*/ 280 h 308"/>
                  <a:gd name="T40" fmla="*/ 500 w 550"/>
                  <a:gd name="T41" fmla="*/ 291 h 308"/>
                  <a:gd name="T42" fmla="*/ 514 w 550"/>
                  <a:gd name="T43" fmla="*/ 302 h 308"/>
                  <a:gd name="T44" fmla="*/ 523 w 550"/>
                  <a:gd name="T45" fmla="*/ 308 h 308"/>
                  <a:gd name="T46" fmla="*/ 532 w 550"/>
                  <a:gd name="T47" fmla="*/ 307 h 308"/>
                  <a:gd name="T48" fmla="*/ 536 w 550"/>
                  <a:gd name="T49" fmla="*/ 295 h 308"/>
                  <a:gd name="T50" fmla="*/ 533 w 550"/>
                  <a:gd name="T51" fmla="*/ 285 h 308"/>
                  <a:gd name="T52" fmla="*/ 518 w 550"/>
                  <a:gd name="T53" fmla="*/ 276 h 308"/>
                  <a:gd name="T54" fmla="*/ 495 w 550"/>
                  <a:gd name="T55" fmla="*/ 265 h 308"/>
                  <a:gd name="T56" fmla="*/ 486 w 550"/>
                  <a:gd name="T57" fmla="*/ 256 h 308"/>
                  <a:gd name="T58" fmla="*/ 490 w 550"/>
                  <a:gd name="T59" fmla="*/ 252 h 308"/>
                  <a:gd name="T60" fmla="*/ 501 w 550"/>
                  <a:gd name="T61" fmla="*/ 254 h 308"/>
                  <a:gd name="T62" fmla="*/ 524 w 550"/>
                  <a:gd name="T63" fmla="*/ 265 h 308"/>
                  <a:gd name="T64" fmla="*/ 540 w 550"/>
                  <a:gd name="T65" fmla="*/ 270 h 308"/>
                  <a:gd name="T66" fmla="*/ 549 w 550"/>
                  <a:gd name="T67" fmla="*/ 268 h 308"/>
                  <a:gd name="T68" fmla="*/ 550 w 550"/>
                  <a:gd name="T69" fmla="*/ 260 h 308"/>
                  <a:gd name="T70" fmla="*/ 545 w 550"/>
                  <a:gd name="T71" fmla="*/ 248 h 308"/>
                  <a:gd name="T72" fmla="*/ 529 w 550"/>
                  <a:gd name="T73" fmla="*/ 245 h 308"/>
                  <a:gd name="T74" fmla="*/ 502 w 550"/>
                  <a:gd name="T75" fmla="*/ 240 h 308"/>
                  <a:gd name="T76" fmla="*/ 497 w 550"/>
                  <a:gd name="T77" fmla="*/ 234 h 308"/>
                  <a:gd name="T78" fmla="*/ 498 w 550"/>
                  <a:gd name="T79" fmla="*/ 224 h 308"/>
                  <a:gd name="T80" fmla="*/ 510 w 550"/>
                  <a:gd name="T81" fmla="*/ 208 h 308"/>
                  <a:gd name="T82" fmla="*/ 517 w 550"/>
                  <a:gd name="T83" fmla="*/ 194 h 308"/>
                  <a:gd name="T84" fmla="*/ 514 w 550"/>
                  <a:gd name="T85" fmla="*/ 190 h 308"/>
                  <a:gd name="T86" fmla="*/ 506 w 550"/>
                  <a:gd name="T87" fmla="*/ 183 h 308"/>
                  <a:gd name="T88" fmla="*/ 502 w 550"/>
                  <a:gd name="T89" fmla="*/ 183 h 308"/>
                  <a:gd name="T90" fmla="*/ 497 w 550"/>
                  <a:gd name="T91" fmla="*/ 184 h 308"/>
                  <a:gd name="T92" fmla="*/ 489 w 550"/>
                  <a:gd name="T93" fmla="*/ 186 h 308"/>
                  <a:gd name="T94" fmla="*/ 484 w 550"/>
                  <a:gd name="T95" fmla="*/ 201 h 308"/>
                  <a:gd name="T96" fmla="*/ 479 w 550"/>
                  <a:gd name="T97" fmla="*/ 220 h 308"/>
                  <a:gd name="T98" fmla="*/ 471 w 550"/>
                  <a:gd name="T99" fmla="*/ 232 h 308"/>
                  <a:gd name="T100" fmla="*/ 459 w 550"/>
                  <a:gd name="T101" fmla="*/ 233 h 308"/>
                  <a:gd name="T102" fmla="*/ 423 w 550"/>
                  <a:gd name="T103" fmla="*/ 224 h 308"/>
                  <a:gd name="T104" fmla="*/ 383 w 550"/>
                  <a:gd name="T105" fmla="*/ 217 h 308"/>
                  <a:gd name="T106" fmla="*/ 339 w 550"/>
                  <a:gd name="T107" fmla="*/ 211 h 308"/>
                  <a:gd name="T108" fmla="*/ 292 w 550"/>
                  <a:gd name="T109" fmla="*/ 201 h 308"/>
                  <a:gd name="T110" fmla="*/ 264 w 550"/>
                  <a:gd name="T111" fmla="*/ 193 h 308"/>
                  <a:gd name="T112" fmla="*/ 236 w 550"/>
                  <a:gd name="T113" fmla="*/ 180 h 308"/>
                  <a:gd name="T114" fmla="*/ 194 w 550"/>
                  <a:gd name="T115" fmla="*/ 143 h 308"/>
                  <a:gd name="T116" fmla="*/ 160 w 550"/>
                  <a:gd name="T117" fmla="*/ 108 h 308"/>
                  <a:gd name="T118" fmla="*/ 136 w 550"/>
                  <a:gd name="T119" fmla="*/ 86 h 308"/>
                  <a:gd name="T120" fmla="*/ 104 w 550"/>
                  <a:gd name="T121" fmla="*/ 63 h 308"/>
                  <a:gd name="T122" fmla="*/ 61 w 550"/>
                  <a:gd name="T123" fmla="*/ 23 h 308"/>
                  <a:gd name="T124" fmla="*/ 46 w 550"/>
                  <a:gd name="T125" fmla="*/ 11 h 30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50"/>
                  <a:gd name="T190" fmla="*/ 0 h 308"/>
                  <a:gd name="T191" fmla="*/ 550 w 550"/>
                  <a:gd name="T192" fmla="*/ 308 h 30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50" h="308">
                    <a:moveTo>
                      <a:pt x="46" y="11"/>
                    </a:moveTo>
                    <a:lnTo>
                      <a:pt x="25" y="0"/>
                    </a:lnTo>
                    <a:lnTo>
                      <a:pt x="9" y="6"/>
                    </a:lnTo>
                    <a:lnTo>
                      <a:pt x="0" y="24"/>
                    </a:lnTo>
                    <a:lnTo>
                      <a:pt x="6" y="44"/>
                    </a:lnTo>
                    <a:lnTo>
                      <a:pt x="8" y="47"/>
                    </a:lnTo>
                    <a:lnTo>
                      <a:pt x="21" y="64"/>
                    </a:lnTo>
                    <a:lnTo>
                      <a:pt x="54" y="94"/>
                    </a:lnTo>
                    <a:lnTo>
                      <a:pt x="93" y="120"/>
                    </a:lnTo>
                    <a:lnTo>
                      <a:pt x="139" y="149"/>
                    </a:lnTo>
                    <a:lnTo>
                      <a:pt x="188" y="188"/>
                    </a:lnTo>
                    <a:lnTo>
                      <a:pt x="228" y="217"/>
                    </a:lnTo>
                    <a:lnTo>
                      <a:pt x="267" y="234"/>
                    </a:lnTo>
                    <a:lnTo>
                      <a:pt x="293" y="241"/>
                    </a:lnTo>
                    <a:lnTo>
                      <a:pt x="348" y="245"/>
                    </a:lnTo>
                    <a:lnTo>
                      <a:pt x="395" y="247"/>
                    </a:lnTo>
                    <a:lnTo>
                      <a:pt x="426" y="249"/>
                    </a:lnTo>
                    <a:lnTo>
                      <a:pt x="455" y="255"/>
                    </a:lnTo>
                    <a:lnTo>
                      <a:pt x="473" y="264"/>
                    </a:lnTo>
                    <a:lnTo>
                      <a:pt x="488" y="280"/>
                    </a:lnTo>
                    <a:lnTo>
                      <a:pt x="500" y="291"/>
                    </a:lnTo>
                    <a:lnTo>
                      <a:pt x="514" y="302"/>
                    </a:lnTo>
                    <a:lnTo>
                      <a:pt x="523" y="308"/>
                    </a:lnTo>
                    <a:lnTo>
                      <a:pt x="532" y="307"/>
                    </a:lnTo>
                    <a:lnTo>
                      <a:pt x="536" y="295"/>
                    </a:lnTo>
                    <a:lnTo>
                      <a:pt x="533" y="285"/>
                    </a:lnTo>
                    <a:lnTo>
                      <a:pt x="518" y="276"/>
                    </a:lnTo>
                    <a:lnTo>
                      <a:pt x="495" y="265"/>
                    </a:lnTo>
                    <a:lnTo>
                      <a:pt x="486" y="256"/>
                    </a:lnTo>
                    <a:lnTo>
                      <a:pt x="490" y="252"/>
                    </a:lnTo>
                    <a:lnTo>
                      <a:pt x="501" y="254"/>
                    </a:lnTo>
                    <a:lnTo>
                      <a:pt x="524" y="265"/>
                    </a:lnTo>
                    <a:lnTo>
                      <a:pt x="540" y="270"/>
                    </a:lnTo>
                    <a:lnTo>
                      <a:pt x="549" y="268"/>
                    </a:lnTo>
                    <a:lnTo>
                      <a:pt x="550" y="260"/>
                    </a:lnTo>
                    <a:lnTo>
                      <a:pt x="545" y="248"/>
                    </a:lnTo>
                    <a:lnTo>
                      <a:pt x="529" y="245"/>
                    </a:lnTo>
                    <a:lnTo>
                      <a:pt x="502" y="240"/>
                    </a:lnTo>
                    <a:lnTo>
                      <a:pt x="497" y="234"/>
                    </a:lnTo>
                    <a:lnTo>
                      <a:pt x="498" y="224"/>
                    </a:lnTo>
                    <a:lnTo>
                      <a:pt x="510" y="208"/>
                    </a:lnTo>
                    <a:lnTo>
                      <a:pt x="517" y="194"/>
                    </a:lnTo>
                    <a:lnTo>
                      <a:pt x="514" y="190"/>
                    </a:lnTo>
                    <a:lnTo>
                      <a:pt x="506" y="183"/>
                    </a:lnTo>
                    <a:lnTo>
                      <a:pt x="502" y="183"/>
                    </a:lnTo>
                    <a:lnTo>
                      <a:pt x="497" y="184"/>
                    </a:lnTo>
                    <a:lnTo>
                      <a:pt x="489" y="186"/>
                    </a:lnTo>
                    <a:lnTo>
                      <a:pt x="484" y="201"/>
                    </a:lnTo>
                    <a:lnTo>
                      <a:pt x="479" y="220"/>
                    </a:lnTo>
                    <a:lnTo>
                      <a:pt x="471" y="232"/>
                    </a:lnTo>
                    <a:lnTo>
                      <a:pt x="459" y="233"/>
                    </a:lnTo>
                    <a:lnTo>
                      <a:pt x="423" y="224"/>
                    </a:lnTo>
                    <a:lnTo>
                      <a:pt x="383" y="217"/>
                    </a:lnTo>
                    <a:lnTo>
                      <a:pt x="339" y="211"/>
                    </a:lnTo>
                    <a:lnTo>
                      <a:pt x="292" y="201"/>
                    </a:lnTo>
                    <a:lnTo>
                      <a:pt x="264" y="193"/>
                    </a:lnTo>
                    <a:lnTo>
                      <a:pt x="236" y="180"/>
                    </a:lnTo>
                    <a:lnTo>
                      <a:pt x="194" y="143"/>
                    </a:lnTo>
                    <a:lnTo>
                      <a:pt x="160" y="108"/>
                    </a:lnTo>
                    <a:lnTo>
                      <a:pt x="136" y="86"/>
                    </a:lnTo>
                    <a:lnTo>
                      <a:pt x="104" y="63"/>
                    </a:lnTo>
                    <a:lnTo>
                      <a:pt x="61" y="23"/>
                    </a:lnTo>
                    <a:lnTo>
                      <a:pt x="46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" name="Freeform 56"/>
              <p:cNvSpPr>
                <a:spLocks/>
              </p:cNvSpPr>
              <p:nvPr/>
            </p:nvSpPr>
            <p:spPr bwMode="auto">
              <a:xfrm>
                <a:off x="800" y="3583"/>
                <a:ext cx="168" cy="441"/>
              </a:xfrm>
              <a:custGeom>
                <a:avLst/>
                <a:gdLst>
                  <a:gd name="T0" fmla="*/ 19 w 168"/>
                  <a:gd name="T1" fmla="*/ 2 h 441"/>
                  <a:gd name="T2" fmla="*/ 39 w 168"/>
                  <a:gd name="T3" fmla="*/ 4 h 441"/>
                  <a:gd name="T4" fmla="*/ 54 w 168"/>
                  <a:gd name="T5" fmla="*/ 12 h 441"/>
                  <a:gd name="T6" fmla="*/ 62 w 168"/>
                  <a:gd name="T7" fmla="*/ 25 h 441"/>
                  <a:gd name="T8" fmla="*/ 78 w 168"/>
                  <a:gd name="T9" fmla="*/ 51 h 441"/>
                  <a:gd name="T10" fmla="*/ 99 w 168"/>
                  <a:gd name="T11" fmla="*/ 87 h 441"/>
                  <a:gd name="T12" fmla="*/ 113 w 168"/>
                  <a:gd name="T13" fmla="*/ 118 h 441"/>
                  <a:gd name="T14" fmla="*/ 126 w 168"/>
                  <a:gd name="T15" fmla="*/ 150 h 441"/>
                  <a:gd name="T16" fmla="*/ 133 w 168"/>
                  <a:gd name="T17" fmla="*/ 174 h 441"/>
                  <a:gd name="T18" fmla="*/ 134 w 168"/>
                  <a:gd name="T19" fmla="*/ 187 h 441"/>
                  <a:gd name="T20" fmla="*/ 135 w 168"/>
                  <a:gd name="T21" fmla="*/ 198 h 441"/>
                  <a:gd name="T22" fmla="*/ 132 w 168"/>
                  <a:gd name="T23" fmla="*/ 211 h 441"/>
                  <a:gd name="T24" fmla="*/ 125 w 168"/>
                  <a:gd name="T25" fmla="*/ 229 h 441"/>
                  <a:gd name="T26" fmla="*/ 109 w 168"/>
                  <a:gd name="T27" fmla="*/ 257 h 441"/>
                  <a:gd name="T28" fmla="*/ 89 w 168"/>
                  <a:gd name="T29" fmla="*/ 287 h 441"/>
                  <a:gd name="T30" fmla="*/ 73 w 168"/>
                  <a:gd name="T31" fmla="*/ 311 h 441"/>
                  <a:gd name="T32" fmla="*/ 65 w 168"/>
                  <a:gd name="T33" fmla="*/ 329 h 441"/>
                  <a:gd name="T34" fmla="*/ 55 w 168"/>
                  <a:gd name="T35" fmla="*/ 350 h 441"/>
                  <a:gd name="T36" fmla="*/ 53 w 168"/>
                  <a:gd name="T37" fmla="*/ 361 h 441"/>
                  <a:gd name="T38" fmla="*/ 58 w 168"/>
                  <a:gd name="T39" fmla="*/ 367 h 441"/>
                  <a:gd name="T40" fmla="*/ 76 w 168"/>
                  <a:gd name="T41" fmla="*/ 370 h 441"/>
                  <a:gd name="T42" fmla="*/ 106 w 168"/>
                  <a:gd name="T43" fmla="*/ 373 h 441"/>
                  <a:gd name="T44" fmla="*/ 130 w 168"/>
                  <a:gd name="T45" fmla="*/ 381 h 441"/>
                  <a:gd name="T46" fmla="*/ 153 w 168"/>
                  <a:gd name="T47" fmla="*/ 395 h 441"/>
                  <a:gd name="T48" fmla="*/ 165 w 168"/>
                  <a:gd name="T49" fmla="*/ 409 h 441"/>
                  <a:gd name="T50" fmla="*/ 168 w 168"/>
                  <a:gd name="T51" fmla="*/ 419 h 441"/>
                  <a:gd name="T52" fmla="*/ 168 w 168"/>
                  <a:gd name="T53" fmla="*/ 422 h 441"/>
                  <a:gd name="T54" fmla="*/ 165 w 168"/>
                  <a:gd name="T55" fmla="*/ 430 h 441"/>
                  <a:gd name="T56" fmla="*/ 155 w 168"/>
                  <a:gd name="T57" fmla="*/ 439 h 441"/>
                  <a:gd name="T58" fmla="*/ 141 w 168"/>
                  <a:gd name="T59" fmla="*/ 441 h 441"/>
                  <a:gd name="T60" fmla="*/ 122 w 168"/>
                  <a:gd name="T61" fmla="*/ 426 h 441"/>
                  <a:gd name="T62" fmla="*/ 114 w 168"/>
                  <a:gd name="T63" fmla="*/ 411 h 441"/>
                  <a:gd name="T64" fmla="*/ 99 w 168"/>
                  <a:gd name="T65" fmla="*/ 399 h 441"/>
                  <a:gd name="T66" fmla="*/ 81 w 168"/>
                  <a:gd name="T67" fmla="*/ 393 h 441"/>
                  <a:gd name="T68" fmla="*/ 51 w 168"/>
                  <a:gd name="T69" fmla="*/ 392 h 441"/>
                  <a:gd name="T70" fmla="*/ 28 w 168"/>
                  <a:gd name="T71" fmla="*/ 393 h 441"/>
                  <a:gd name="T72" fmla="*/ 15 w 168"/>
                  <a:gd name="T73" fmla="*/ 392 h 441"/>
                  <a:gd name="T74" fmla="*/ 5 w 168"/>
                  <a:gd name="T75" fmla="*/ 387 h 441"/>
                  <a:gd name="T76" fmla="*/ 3 w 168"/>
                  <a:gd name="T77" fmla="*/ 376 h 441"/>
                  <a:gd name="T78" fmla="*/ 3 w 168"/>
                  <a:gd name="T79" fmla="*/ 365 h 441"/>
                  <a:gd name="T80" fmla="*/ 9 w 168"/>
                  <a:gd name="T81" fmla="*/ 352 h 441"/>
                  <a:gd name="T82" fmla="*/ 25 w 168"/>
                  <a:gd name="T83" fmla="*/ 341 h 441"/>
                  <a:gd name="T84" fmla="*/ 39 w 168"/>
                  <a:gd name="T85" fmla="*/ 326 h 441"/>
                  <a:gd name="T86" fmla="*/ 52 w 168"/>
                  <a:gd name="T87" fmla="*/ 297 h 441"/>
                  <a:gd name="T88" fmla="*/ 61 w 168"/>
                  <a:gd name="T89" fmla="*/ 266 h 441"/>
                  <a:gd name="T90" fmla="*/ 70 w 168"/>
                  <a:gd name="T91" fmla="*/ 237 h 441"/>
                  <a:gd name="T92" fmla="*/ 81 w 168"/>
                  <a:gd name="T93" fmla="*/ 211 h 441"/>
                  <a:gd name="T94" fmla="*/ 87 w 168"/>
                  <a:gd name="T95" fmla="*/ 192 h 441"/>
                  <a:gd name="T96" fmla="*/ 86 w 168"/>
                  <a:gd name="T97" fmla="*/ 180 h 441"/>
                  <a:gd name="T98" fmla="*/ 81 w 168"/>
                  <a:gd name="T99" fmla="*/ 160 h 441"/>
                  <a:gd name="T100" fmla="*/ 59 w 168"/>
                  <a:gd name="T101" fmla="*/ 117 h 441"/>
                  <a:gd name="T102" fmla="*/ 33 w 168"/>
                  <a:gd name="T103" fmla="*/ 78 h 441"/>
                  <a:gd name="T104" fmla="*/ 10 w 168"/>
                  <a:gd name="T105" fmla="*/ 44 h 441"/>
                  <a:gd name="T106" fmla="*/ 2 w 168"/>
                  <a:gd name="T107" fmla="*/ 25 h 441"/>
                  <a:gd name="T108" fmla="*/ 0 w 168"/>
                  <a:gd name="T109" fmla="*/ 9 h 441"/>
                  <a:gd name="T110" fmla="*/ 11 w 168"/>
                  <a:gd name="T111" fmla="*/ 0 h 441"/>
                  <a:gd name="T112" fmla="*/ 19 w 168"/>
                  <a:gd name="T113" fmla="*/ 2 h 44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68"/>
                  <a:gd name="T172" fmla="*/ 0 h 441"/>
                  <a:gd name="T173" fmla="*/ 168 w 168"/>
                  <a:gd name="T174" fmla="*/ 441 h 44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68" h="441">
                    <a:moveTo>
                      <a:pt x="19" y="2"/>
                    </a:moveTo>
                    <a:lnTo>
                      <a:pt x="39" y="4"/>
                    </a:lnTo>
                    <a:lnTo>
                      <a:pt x="54" y="12"/>
                    </a:lnTo>
                    <a:lnTo>
                      <a:pt x="62" y="25"/>
                    </a:lnTo>
                    <a:lnTo>
                      <a:pt x="78" y="51"/>
                    </a:lnTo>
                    <a:lnTo>
                      <a:pt x="99" y="87"/>
                    </a:lnTo>
                    <a:lnTo>
                      <a:pt x="113" y="118"/>
                    </a:lnTo>
                    <a:lnTo>
                      <a:pt x="126" y="150"/>
                    </a:lnTo>
                    <a:lnTo>
                      <a:pt x="133" y="174"/>
                    </a:lnTo>
                    <a:lnTo>
                      <a:pt x="134" y="187"/>
                    </a:lnTo>
                    <a:lnTo>
                      <a:pt x="135" y="198"/>
                    </a:lnTo>
                    <a:lnTo>
                      <a:pt x="132" y="211"/>
                    </a:lnTo>
                    <a:lnTo>
                      <a:pt x="125" y="229"/>
                    </a:lnTo>
                    <a:lnTo>
                      <a:pt x="109" y="257"/>
                    </a:lnTo>
                    <a:lnTo>
                      <a:pt x="89" y="287"/>
                    </a:lnTo>
                    <a:lnTo>
                      <a:pt x="73" y="311"/>
                    </a:lnTo>
                    <a:lnTo>
                      <a:pt x="65" y="329"/>
                    </a:lnTo>
                    <a:lnTo>
                      <a:pt x="55" y="350"/>
                    </a:lnTo>
                    <a:lnTo>
                      <a:pt x="53" y="361"/>
                    </a:lnTo>
                    <a:lnTo>
                      <a:pt x="58" y="367"/>
                    </a:lnTo>
                    <a:lnTo>
                      <a:pt x="76" y="370"/>
                    </a:lnTo>
                    <a:lnTo>
                      <a:pt x="106" y="373"/>
                    </a:lnTo>
                    <a:lnTo>
                      <a:pt x="130" y="381"/>
                    </a:lnTo>
                    <a:lnTo>
                      <a:pt x="153" y="395"/>
                    </a:lnTo>
                    <a:lnTo>
                      <a:pt x="165" y="409"/>
                    </a:lnTo>
                    <a:lnTo>
                      <a:pt x="168" y="419"/>
                    </a:lnTo>
                    <a:lnTo>
                      <a:pt x="168" y="422"/>
                    </a:lnTo>
                    <a:lnTo>
                      <a:pt x="165" y="430"/>
                    </a:lnTo>
                    <a:lnTo>
                      <a:pt x="155" y="439"/>
                    </a:lnTo>
                    <a:lnTo>
                      <a:pt x="141" y="441"/>
                    </a:lnTo>
                    <a:lnTo>
                      <a:pt x="122" y="426"/>
                    </a:lnTo>
                    <a:lnTo>
                      <a:pt x="114" y="411"/>
                    </a:lnTo>
                    <a:lnTo>
                      <a:pt x="99" y="399"/>
                    </a:lnTo>
                    <a:lnTo>
                      <a:pt x="81" y="393"/>
                    </a:lnTo>
                    <a:lnTo>
                      <a:pt x="51" y="392"/>
                    </a:lnTo>
                    <a:lnTo>
                      <a:pt x="28" y="393"/>
                    </a:lnTo>
                    <a:lnTo>
                      <a:pt x="15" y="392"/>
                    </a:lnTo>
                    <a:lnTo>
                      <a:pt x="5" y="387"/>
                    </a:lnTo>
                    <a:lnTo>
                      <a:pt x="3" y="376"/>
                    </a:lnTo>
                    <a:lnTo>
                      <a:pt x="3" y="365"/>
                    </a:lnTo>
                    <a:lnTo>
                      <a:pt x="9" y="352"/>
                    </a:lnTo>
                    <a:lnTo>
                      <a:pt x="25" y="341"/>
                    </a:lnTo>
                    <a:lnTo>
                      <a:pt x="39" y="326"/>
                    </a:lnTo>
                    <a:lnTo>
                      <a:pt x="52" y="297"/>
                    </a:lnTo>
                    <a:lnTo>
                      <a:pt x="61" y="266"/>
                    </a:lnTo>
                    <a:lnTo>
                      <a:pt x="70" y="237"/>
                    </a:lnTo>
                    <a:lnTo>
                      <a:pt x="81" y="211"/>
                    </a:lnTo>
                    <a:lnTo>
                      <a:pt x="87" y="192"/>
                    </a:lnTo>
                    <a:lnTo>
                      <a:pt x="86" y="180"/>
                    </a:lnTo>
                    <a:lnTo>
                      <a:pt x="81" y="160"/>
                    </a:lnTo>
                    <a:lnTo>
                      <a:pt x="59" y="117"/>
                    </a:lnTo>
                    <a:lnTo>
                      <a:pt x="33" y="78"/>
                    </a:lnTo>
                    <a:lnTo>
                      <a:pt x="10" y="44"/>
                    </a:lnTo>
                    <a:lnTo>
                      <a:pt x="2" y="25"/>
                    </a:lnTo>
                    <a:lnTo>
                      <a:pt x="0" y="9"/>
                    </a:lnTo>
                    <a:lnTo>
                      <a:pt x="11" y="0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Freeform 57"/>
              <p:cNvSpPr>
                <a:spLocks/>
              </p:cNvSpPr>
              <p:nvPr/>
            </p:nvSpPr>
            <p:spPr bwMode="auto">
              <a:xfrm>
                <a:off x="657" y="3577"/>
                <a:ext cx="175" cy="464"/>
              </a:xfrm>
              <a:custGeom>
                <a:avLst/>
                <a:gdLst>
                  <a:gd name="T0" fmla="*/ 131 w 175"/>
                  <a:gd name="T1" fmla="*/ 14 h 464"/>
                  <a:gd name="T2" fmla="*/ 147 w 175"/>
                  <a:gd name="T3" fmla="*/ 38 h 464"/>
                  <a:gd name="T4" fmla="*/ 152 w 175"/>
                  <a:gd name="T5" fmla="*/ 55 h 464"/>
                  <a:gd name="T6" fmla="*/ 164 w 175"/>
                  <a:gd name="T7" fmla="*/ 92 h 464"/>
                  <a:gd name="T8" fmla="*/ 171 w 175"/>
                  <a:gd name="T9" fmla="*/ 126 h 464"/>
                  <a:gd name="T10" fmla="*/ 175 w 175"/>
                  <a:gd name="T11" fmla="*/ 158 h 464"/>
                  <a:gd name="T12" fmla="*/ 175 w 175"/>
                  <a:gd name="T13" fmla="*/ 183 h 464"/>
                  <a:gd name="T14" fmla="*/ 173 w 175"/>
                  <a:gd name="T15" fmla="*/ 198 h 464"/>
                  <a:gd name="T16" fmla="*/ 169 w 175"/>
                  <a:gd name="T17" fmla="*/ 219 h 464"/>
                  <a:gd name="T18" fmla="*/ 159 w 175"/>
                  <a:gd name="T19" fmla="*/ 238 h 464"/>
                  <a:gd name="T20" fmla="*/ 148 w 175"/>
                  <a:gd name="T21" fmla="*/ 252 h 464"/>
                  <a:gd name="T22" fmla="*/ 132 w 175"/>
                  <a:gd name="T23" fmla="*/ 269 h 464"/>
                  <a:gd name="T24" fmla="*/ 110 w 175"/>
                  <a:gd name="T25" fmla="*/ 294 h 464"/>
                  <a:gd name="T26" fmla="*/ 85 w 175"/>
                  <a:gd name="T27" fmla="*/ 319 h 464"/>
                  <a:gd name="T28" fmla="*/ 62 w 175"/>
                  <a:gd name="T29" fmla="*/ 346 h 464"/>
                  <a:gd name="T30" fmla="*/ 50 w 175"/>
                  <a:gd name="T31" fmla="*/ 365 h 464"/>
                  <a:gd name="T32" fmla="*/ 47 w 175"/>
                  <a:gd name="T33" fmla="*/ 379 h 464"/>
                  <a:gd name="T34" fmla="*/ 45 w 175"/>
                  <a:gd name="T35" fmla="*/ 389 h 464"/>
                  <a:gd name="T36" fmla="*/ 48 w 175"/>
                  <a:gd name="T37" fmla="*/ 397 h 464"/>
                  <a:gd name="T38" fmla="*/ 56 w 175"/>
                  <a:gd name="T39" fmla="*/ 404 h 464"/>
                  <a:gd name="T40" fmla="*/ 67 w 175"/>
                  <a:gd name="T41" fmla="*/ 408 h 464"/>
                  <a:gd name="T42" fmla="*/ 94 w 175"/>
                  <a:gd name="T43" fmla="*/ 413 h 464"/>
                  <a:gd name="T44" fmla="*/ 127 w 175"/>
                  <a:gd name="T45" fmla="*/ 422 h 464"/>
                  <a:gd name="T46" fmla="*/ 152 w 175"/>
                  <a:gd name="T47" fmla="*/ 431 h 464"/>
                  <a:gd name="T48" fmla="*/ 158 w 175"/>
                  <a:gd name="T49" fmla="*/ 436 h 464"/>
                  <a:gd name="T50" fmla="*/ 157 w 175"/>
                  <a:gd name="T51" fmla="*/ 442 h 464"/>
                  <a:gd name="T52" fmla="*/ 156 w 175"/>
                  <a:gd name="T53" fmla="*/ 446 h 464"/>
                  <a:gd name="T54" fmla="*/ 146 w 175"/>
                  <a:gd name="T55" fmla="*/ 454 h 464"/>
                  <a:gd name="T56" fmla="*/ 118 w 175"/>
                  <a:gd name="T57" fmla="*/ 464 h 464"/>
                  <a:gd name="T58" fmla="*/ 104 w 175"/>
                  <a:gd name="T59" fmla="*/ 459 h 464"/>
                  <a:gd name="T60" fmla="*/ 93 w 175"/>
                  <a:gd name="T61" fmla="*/ 450 h 464"/>
                  <a:gd name="T62" fmla="*/ 71 w 175"/>
                  <a:gd name="T63" fmla="*/ 436 h 464"/>
                  <a:gd name="T64" fmla="*/ 53 w 175"/>
                  <a:gd name="T65" fmla="*/ 428 h 464"/>
                  <a:gd name="T66" fmla="*/ 33 w 175"/>
                  <a:gd name="T67" fmla="*/ 425 h 464"/>
                  <a:gd name="T68" fmla="*/ 29 w 175"/>
                  <a:gd name="T69" fmla="*/ 426 h 464"/>
                  <a:gd name="T70" fmla="*/ 11 w 175"/>
                  <a:gd name="T71" fmla="*/ 425 h 464"/>
                  <a:gd name="T72" fmla="*/ 0 w 175"/>
                  <a:gd name="T73" fmla="*/ 418 h 464"/>
                  <a:gd name="T74" fmla="*/ 2 w 175"/>
                  <a:gd name="T75" fmla="*/ 404 h 464"/>
                  <a:gd name="T76" fmla="*/ 3 w 175"/>
                  <a:gd name="T77" fmla="*/ 392 h 464"/>
                  <a:gd name="T78" fmla="*/ 12 w 175"/>
                  <a:gd name="T79" fmla="*/ 379 h 464"/>
                  <a:gd name="T80" fmla="*/ 22 w 175"/>
                  <a:gd name="T81" fmla="*/ 364 h 464"/>
                  <a:gd name="T82" fmla="*/ 35 w 175"/>
                  <a:gd name="T83" fmla="*/ 342 h 464"/>
                  <a:gd name="T84" fmla="*/ 48 w 175"/>
                  <a:gd name="T85" fmla="*/ 312 h 464"/>
                  <a:gd name="T86" fmla="*/ 59 w 175"/>
                  <a:gd name="T87" fmla="*/ 286 h 464"/>
                  <a:gd name="T88" fmla="*/ 75 w 175"/>
                  <a:gd name="T89" fmla="*/ 261 h 464"/>
                  <a:gd name="T90" fmla="*/ 93 w 175"/>
                  <a:gd name="T91" fmla="*/ 242 h 464"/>
                  <a:gd name="T92" fmla="*/ 114 w 175"/>
                  <a:gd name="T93" fmla="*/ 222 h 464"/>
                  <a:gd name="T94" fmla="*/ 128 w 175"/>
                  <a:gd name="T95" fmla="*/ 204 h 464"/>
                  <a:gd name="T96" fmla="*/ 133 w 175"/>
                  <a:gd name="T97" fmla="*/ 193 h 464"/>
                  <a:gd name="T98" fmla="*/ 135 w 175"/>
                  <a:gd name="T99" fmla="*/ 175 h 464"/>
                  <a:gd name="T100" fmla="*/ 123 w 175"/>
                  <a:gd name="T101" fmla="*/ 130 h 464"/>
                  <a:gd name="T102" fmla="*/ 110 w 175"/>
                  <a:gd name="T103" fmla="*/ 92 h 464"/>
                  <a:gd name="T104" fmla="*/ 100 w 175"/>
                  <a:gd name="T105" fmla="*/ 52 h 464"/>
                  <a:gd name="T106" fmla="*/ 95 w 175"/>
                  <a:gd name="T107" fmla="*/ 33 h 464"/>
                  <a:gd name="T108" fmla="*/ 93 w 175"/>
                  <a:gd name="T109" fmla="*/ 18 h 464"/>
                  <a:gd name="T110" fmla="*/ 101 w 175"/>
                  <a:gd name="T111" fmla="*/ 3 h 464"/>
                  <a:gd name="T112" fmla="*/ 113 w 175"/>
                  <a:gd name="T113" fmla="*/ 0 h 464"/>
                  <a:gd name="T114" fmla="*/ 125 w 175"/>
                  <a:gd name="T115" fmla="*/ 5 h 464"/>
                  <a:gd name="T116" fmla="*/ 131 w 175"/>
                  <a:gd name="T117" fmla="*/ 14 h 46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75"/>
                  <a:gd name="T178" fmla="*/ 0 h 464"/>
                  <a:gd name="T179" fmla="*/ 175 w 175"/>
                  <a:gd name="T180" fmla="*/ 464 h 46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75" h="464">
                    <a:moveTo>
                      <a:pt x="131" y="14"/>
                    </a:moveTo>
                    <a:lnTo>
                      <a:pt x="147" y="38"/>
                    </a:lnTo>
                    <a:lnTo>
                      <a:pt x="152" y="55"/>
                    </a:lnTo>
                    <a:lnTo>
                      <a:pt x="164" y="92"/>
                    </a:lnTo>
                    <a:lnTo>
                      <a:pt x="171" y="126"/>
                    </a:lnTo>
                    <a:lnTo>
                      <a:pt x="175" y="158"/>
                    </a:lnTo>
                    <a:lnTo>
                      <a:pt x="175" y="183"/>
                    </a:lnTo>
                    <a:lnTo>
                      <a:pt x="173" y="198"/>
                    </a:lnTo>
                    <a:lnTo>
                      <a:pt x="169" y="219"/>
                    </a:lnTo>
                    <a:lnTo>
                      <a:pt x="159" y="238"/>
                    </a:lnTo>
                    <a:lnTo>
                      <a:pt x="148" y="252"/>
                    </a:lnTo>
                    <a:lnTo>
                      <a:pt x="132" y="269"/>
                    </a:lnTo>
                    <a:lnTo>
                      <a:pt x="110" y="294"/>
                    </a:lnTo>
                    <a:lnTo>
                      <a:pt x="85" y="319"/>
                    </a:lnTo>
                    <a:lnTo>
                      <a:pt x="62" y="346"/>
                    </a:lnTo>
                    <a:lnTo>
                      <a:pt x="50" y="365"/>
                    </a:lnTo>
                    <a:lnTo>
                      <a:pt x="47" y="379"/>
                    </a:lnTo>
                    <a:lnTo>
                      <a:pt x="45" y="389"/>
                    </a:lnTo>
                    <a:lnTo>
                      <a:pt x="48" y="397"/>
                    </a:lnTo>
                    <a:lnTo>
                      <a:pt x="56" y="404"/>
                    </a:lnTo>
                    <a:lnTo>
                      <a:pt x="67" y="408"/>
                    </a:lnTo>
                    <a:lnTo>
                      <a:pt x="94" y="413"/>
                    </a:lnTo>
                    <a:lnTo>
                      <a:pt x="127" y="422"/>
                    </a:lnTo>
                    <a:lnTo>
                      <a:pt x="152" y="431"/>
                    </a:lnTo>
                    <a:lnTo>
                      <a:pt x="158" y="436"/>
                    </a:lnTo>
                    <a:lnTo>
                      <a:pt x="157" y="442"/>
                    </a:lnTo>
                    <a:lnTo>
                      <a:pt x="156" y="446"/>
                    </a:lnTo>
                    <a:lnTo>
                      <a:pt x="146" y="454"/>
                    </a:lnTo>
                    <a:lnTo>
                      <a:pt x="118" y="464"/>
                    </a:lnTo>
                    <a:lnTo>
                      <a:pt x="104" y="459"/>
                    </a:lnTo>
                    <a:lnTo>
                      <a:pt x="93" y="450"/>
                    </a:lnTo>
                    <a:lnTo>
                      <a:pt x="71" y="436"/>
                    </a:lnTo>
                    <a:lnTo>
                      <a:pt x="53" y="428"/>
                    </a:lnTo>
                    <a:lnTo>
                      <a:pt x="33" y="425"/>
                    </a:lnTo>
                    <a:lnTo>
                      <a:pt x="29" y="426"/>
                    </a:lnTo>
                    <a:lnTo>
                      <a:pt x="11" y="425"/>
                    </a:lnTo>
                    <a:lnTo>
                      <a:pt x="0" y="418"/>
                    </a:lnTo>
                    <a:lnTo>
                      <a:pt x="2" y="404"/>
                    </a:lnTo>
                    <a:lnTo>
                      <a:pt x="3" y="392"/>
                    </a:lnTo>
                    <a:lnTo>
                      <a:pt x="12" y="379"/>
                    </a:lnTo>
                    <a:lnTo>
                      <a:pt x="22" y="364"/>
                    </a:lnTo>
                    <a:lnTo>
                      <a:pt x="35" y="342"/>
                    </a:lnTo>
                    <a:lnTo>
                      <a:pt x="48" y="312"/>
                    </a:lnTo>
                    <a:lnTo>
                      <a:pt x="59" y="286"/>
                    </a:lnTo>
                    <a:lnTo>
                      <a:pt x="75" y="261"/>
                    </a:lnTo>
                    <a:lnTo>
                      <a:pt x="93" y="242"/>
                    </a:lnTo>
                    <a:lnTo>
                      <a:pt x="114" y="222"/>
                    </a:lnTo>
                    <a:lnTo>
                      <a:pt x="128" y="204"/>
                    </a:lnTo>
                    <a:lnTo>
                      <a:pt x="133" y="193"/>
                    </a:lnTo>
                    <a:lnTo>
                      <a:pt x="135" y="175"/>
                    </a:lnTo>
                    <a:lnTo>
                      <a:pt x="123" y="130"/>
                    </a:lnTo>
                    <a:lnTo>
                      <a:pt x="110" y="92"/>
                    </a:lnTo>
                    <a:lnTo>
                      <a:pt x="100" y="52"/>
                    </a:lnTo>
                    <a:lnTo>
                      <a:pt x="95" y="33"/>
                    </a:lnTo>
                    <a:lnTo>
                      <a:pt x="93" y="18"/>
                    </a:lnTo>
                    <a:lnTo>
                      <a:pt x="101" y="3"/>
                    </a:lnTo>
                    <a:lnTo>
                      <a:pt x="113" y="0"/>
                    </a:lnTo>
                    <a:lnTo>
                      <a:pt x="125" y="5"/>
                    </a:lnTo>
                    <a:lnTo>
                      <a:pt x="1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26" name="AutoShape 58" descr="Sable"/>
          <p:cNvSpPr>
            <a:spLocks noChangeArrowheads="1"/>
          </p:cNvSpPr>
          <p:nvPr/>
        </p:nvSpPr>
        <p:spPr bwMode="auto">
          <a:xfrm>
            <a:off x="4928060" y="5425048"/>
            <a:ext cx="431800" cy="433388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59" descr="Sable"/>
          <p:cNvSpPr>
            <a:spLocks noChangeArrowheads="1"/>
          </p:cNvSpPr>
          <p:nvPr/>
        </p:nvSpPr>
        <p:spPr bwMode="auto">
          <a:xfrm>
            <a:off x="9536572" y="5569511"/>
            <a:ext cx="504825" cy="50323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60" descr="Sable"/>
          <p:cNvSpPr>
            <a:spLocks noChangeArrowheads="1"/>
          </p:cNvSpPr>
          <p:nvPr/>
        </p:nvSpPr>
        <p:spPr bwMode="auto">
          <a:xfrm>
            <a:off x="9896935" y="5569511"/>
            <a:ext cx="504825" cy="50323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61" descr="Sable"/>
          <p:cNvSpPr>
            <a:spLocks noChangeArrowheads="1"/>
          </p:cNvSpPr>
          <p:nvPr/>
        </p:nvSpPr>
        <p:spPr bwMode="auto">
          <a:xfrm>
            <a:off x="10257297" y="5569511"/>
            <a:ext cx="504825" cy="50323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62" descr="Sable"/>
          <p:cNvSpPr>
            <a:spLocks noChangeArrowheads="1"/>
          </p:cNvSpPr>
          <p:nvPr/>
        </p:nvSpPr>
        <p:spPr bwMode="auto">
          <a:xfrm>
            <a:off x="10617660" y="5569511"/>
            <a:ext cx="504825" cy="50323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" name="Group 63"/>
          <p:cNvGrpSpPr>
            <a:grpSpLocks/>
          </p:cNvGrpSpPr>
          <p:nvPr/>
        </p:nvGrpSpPr>
        <p:grpSpPr bwMode="auto">
          <a:xfrm>
            <a:off x="6872747" y="4921811"/>
            <a:ext cx="1755775" cy="1477962"/>
            <a:chOff x="2154" y="3294"/>
            <a:chExt cx="1106" cy="931"/>
          </a:xfrm>
        </p:grpSpPr>
        <p:sp>
          <p:nvSpPr>
            <p:cNvPr id="32" name="AutoShape 64"/>
            <p:cNvSpPr>
              <a:spLocks noChangeAspect="1" noChangeArrowheads="1" noTextEdit="1"/>
            </p:cNvSpPr>
            <p:nvPr/>
          </p:nvSpPr>
          <p:spPr bwMode="auto">
            <a:xfrm>
              <a:off x="2154" y="3294"/>
              <a:ext cx="1106" cy="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Freeform 65"/>
            <p:cNvSpPr>
              <a:spLocks/>
            </p:cNvSpPr>
            <p:nvPr/>
          </p:nvSpPr>
          <p:spPr bwMode="auto">
            <a:xfrm>
              <a:off x="2312" y="3666"/>
              <a:ext cx="268" cy="124"/>
            </a:xfrm>
            <a:custGeom>
              <a:avLst/>
              <a:gdLst>
                <a:gd name="T0" fmla="*/ 1 w 463"/>
                <a:gd name="T1" fmla="*/ 1 h 166"/>
                <a:gd name="T2" fmla="*/ 1 w 463"/>
                <a:gd name="T3" fmla="*/ 2 h 166"/>
                <a:gd name="T4" fmla="*/ 0 w 463"/>
                <a:gd name="T5" fmla="*/ 4 h 166"/>
                <a:gd name="T6" fmla="*/ 1 w 463"/>
                <a:gd name="T7" fmla="*/ 8 h 166"/>
                <a:gd name="T8" fmla="*/ 1 w 463"/>
                <a:gd name="T9" fmla="*/ 12 h 166"/>
                <a:gd name="T10" fmla="*/ 3 w 463"/>
                <a:gd name="T11" fmla="*/ 14 h 166"/>
                <a:gd name="T12" fmla="*/ 3 w 463"/>
                <a:gd name="T13" fmla="*/ 16 h 166"/>
                <a:gd name="T14" fmla="*/ 3 w 463"/>
                <a:gd name="T15" fmla="*/ 16 h 166"/>
                <a:gd name="T16" fmla="*/ 4 w 463"/>
                <a:gd name="T17" fmla="*/ 13 h 166"/>
                <a:gd name="T18" fmla="*/ 5 w 463"/>
                <a:gd name="T19" fmla="*/ 12 h 166"/>
                <a:gd name="T20" fmla="*/ 5 w 463"/>
                <a:gd name="T21" fmla="*/ 12 h 166"/>
                <a:gd name="T22" fmla="*/ 5 w 463"/>
                <a:gd name="T23" fmla="*/ 12 h 166"/>
                <a:gd name="T24" fmla="*/ 6 w 463"/>
                <a:gd name="T25" fmla="*/ 13 h 166"/>
                <a:gd name="T26" fmla="*/ 6 w 463"/>
                <a:gd name="T27" fmla="*/ 12 h 166"/>
                <a:gd name="T28" fmla="*/ 6 w 463"/>
                <a:gd name="T29" fmla="*/ 10 h 166"/>
                <a:gd name="T30" fmla="*/ 5 w 463"/>
                <a:gd name="T31" fmla="*/ 10 h 166"/>
                <a:gd name="T32" fmla="*/ 5 w 463"/>
                <a:gd name="T33" fmla="*/ 9 h 166"/>
                <a:gd name="T34" fmla="*/ 5 w 463"/>
                <a:gd name="T35" fmla="*/ 7 h 166"/>
                <a:gd name="T36" fmla="*/ 6 w 463"/>
                <a:gd name="T37" fmla="*/ 7 h 166"/>
                <a:gd name="T38" fmla="*/ 6 w 463"/>
                <a:gd name="T39" fmla="*/ 5 h 166"/>
                <a:gd name="T40" fmla="*/ 6 w 463"/>
                <a:gd name="T41" fmla="*/ 5 h 166"/>
                <a:gd name="T42" fmla="*/ 5 w 463"/>
                <a:gd name="T43" fmla="*/ 5 h 166"/>
                <a:gd name="T44" fmla="*/ 5 w 463"/>
                <a:gd name="T45" fmla="*/ 7 h 166"/>
                <a:gd name="T46" fmla="*/ 5 w 463"/>
                <a:gd name="T47" fmla="*/ 5 h 166"/>
                <a:gd name="T48" fmla="*/ 5 w 463"/>
                <a:gd name="T49" fmla="*/ 4 h 166"/>
                <a:gd name="T50" fmla="*/ 5 w 463"/>
                <a:gd name="T51" fmla="*/ 1 h 166"/>
                <a:gd name="T52" fmla="*/ 5 w 463"/>
                <a:gd name="T53" fmla="*/ 1 h 166"/>
                <a:gd name="T54" fmla="*/ 5 w 463"/>
                <a:gd name="T55" fmla="*/ 6 h 166"/>
                <a:gd name="T56" fmla="*/ 5 w 463"/>
                <a:gd name="T57" fmla="*/ 9 h 166"/>
                <a:gd name="T58" fmla="*/ 3 w 463"/>
                <a:gd name="T59" fmla="*/ 12 h 166"/>
                <a:gd name="T60" fmla="*/ 3 w 463"/>
                <a:gd name="T61" fmla="*/ 12 h 166"/>
                <a:gd name="T62" fmla="*/ 2 w 463"/>
                <a:gd name="T63" fmla="*/ 10 h 166"/>
                <a:gd name="T64" fmla="*/ 1 w 463"/>
                <a:gd name="T65" fmla="*/ 6 h 166"/>
                <a:gd name="T66" fmla="*/ 1 w 463"/>
                <a:gd name="T67" fmla="*/ 3 h 1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3"/>
                <a:gd name="T103" fmla="*/ 0 h 166"/>
                <a:gd name="T104" fmla="*/ 463 w 463"/>
                <a:gd name="T105" fmla="*/ 166 h 1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3" h="166">
                  <a:moveTo>
                    <a:pt x="42" y="22"/>
                  </a:moveTo>
                  <a:lnTo>
                    <a:pt x="17" y="17"/>
                  </a:lnTo>
                  <a:lnTo>
                    <a:pt x="13" y="21"/>
                  </a:lnTo>
                  <a:lnTo>
                    <a:pt x="3" y="26"/>
                  </a:lnTo>
                  <a:lnTo>
                    <a:pt x="2" y="45"/>
                  </a:lnTo>
                  <a:lnTo>
                    <a:pt x="0" y="48"/>
                  </a:lnTo>
                  <a:lnTo>
                    <a:pt x="12" y="66"/>
                  </a:lnTo>
                  <a:lnTo>
                    <a:pt x="42" y="86"/>
                  </a:lnTo>
                  <a:lnTo>
                    <a:pt x="84" y="108"/>
                  </a:lnTo>
                  <a:lnTo>
                    <a:pt x="111" y="121"/>
                  </a:lnTo>
                  <a:lnTo>
                    <a:pt x="149" y="139"/>
                  </a:lnTo>
                  <a:lnTo>
                    <a:pt x="193" y="153"/>
                  </a:lnTo>
                  <a:lnTo>
                    <a:pt x="218" y="161"/>
                  </a:lnTo>
                  <a:lnTo>
                    <a:pt x="235" y="166"/>
                  </a:lnTo>
                  <a:lnTo>
                    <a:pt x="248" y="165"/>
                  </a:lnTo>
                  <a:lnTo>
                    <a:pt x="262" y="159"/>
                  </a:lnTo>
                  <a:lnTo>
                    <a:pt x="282" y="149"/>
                  </a:lnTo>
                  <a:lnTo>
                    <a:pt x="308" y="136"/>
                  </a:lnTo>
                  <a:lnTo>
                    <a:pt x="327" y="126"/>
                  </a:lnTo>
                  <a:lnTo>
                    <a:pt x="348" y="121"/>
                  </a:lnTo>
                  <a:lnTo>
                    <a:pt x="360" y="118"/>
                  </a:lnTo>
                  <a:lnTo>
                    <a:pt x="374" y="116"/>
                  </a:lnTo>
                  <a:lnTo>
                    <a:pt x="388" y="118"/>
                  </a:lnTo>
                  <a:lnTo>
                    <a:pt x="404" y="121"/>
                  </a:lnTo>
                  <a:lnTo>
                    <a:pt x="428" y="129"/>
                  </a:lnTo>
                  <a:lnTo>
                    <a:pt x="445" y="131"/>
                  </a:lnTo>
                  <a:lnTo>
                    <a:pt x="459" y="127"/>
                  </a:lnTo>
                  <a:lnTo>
                    <a:pt x="463" y="119"/>
                  </a:lnTo>
                  <a:lnTo>
                    <a:pt x="460" y="109"/>
                  </a:lnTo>
                  <a:lnTo>
                    <a:pt x="457" y="108"/>
                  </a:lnTo>
                  <a:lnTo>
                    <a:pt x="438" y="102"/>
                  </a:lnTo>
                  <a:lnTo>
                    <a:pt x="419" y="103"/>
                  </a:lnTo>
                  <a:lnTo>
                    <a:pt x="405" y="100"/>
                  </a:lnTo>
                  <a:lnTo>
                    <a:pt x="402" y="92"/>
                  </a:lnTo>
                  <a:lnTo>
                    <a:pt x="410" y="86"/>
                  </a:lnTo>
                  <a:lnTo>
                    <a:pt x="427" y="82"/>
                  </a:lnTo>
                  <a:lnTo>
                    <a:pt x="454" y="78"/>
                  </a:lnTo>
                  <a:lnTo>
                    <a:pt x="462" y="71"/>
                  </a:lnTo>
                  <a:lnTo>
                    <a:pt x="463" y="68"/>
                  </a:lnTo>
                  <a:lnTo>
                    <a:pt x="463" y="60"/>
                  </a:lnTo>
                  <a:lnTo>
                    <a:pt x="460" y="58"/>
                  </a:lnTo>
                  <a:lnTo>
                    <a:pt x="451" y="52"/>
                  </a:lnTo>
                  <a:lnTo>
                    <a:pt x="447" y="52"/>
                  </a:lnTo>
                  <a:lnTo>
                    <a:pt x="433" y="52"/>
                  </a:lnTo>
                  <a:lnTo>
                    <a:pt x="406" y="64"/>
                  </a:lnTo>
                  <a:lnTo>
                    <a:pt x="395" y="70"/>
                  </a:lnTo>
                  <a:lnTo>
                    <a:pt x="386" y="70"/>
                  </a:lnTo>
                  <a:lnTo>
                    <a:pt x="381" y="58"/>
                  </a:lnTo>
                  <a:lnTo>
                    <a:pt x="380" y="55"/>
                  </a:lnTo>
                  <a:lnTo>
                    <a:pt x="384" y="42"/>
                  </a:lnTo>
                  <a:lnTo>
                    <a:pt x="387" y="19"/>
                  </a:lnTo>
                  <a:lnTo>
                    <a:pt x="383" y="2"/>
                  </a:lnTo>
                  <a:lnTo>
                    <a:pt x="371" y="0"/>
                  </a:lnTo>
                  <a:lnTo>
                    <a:pt x="360" y="8"/>
                  </a:lnTo>
                  <a:lnTo>
                    <a:pt x="359" y="32"/>
                  </a:lnTo>
                  <a:lnTo>
                    <a:pt x="365" y="64"/>
                  </a:lnTo>
                  <a:lnTo>
                    <a:pt x="363" y="82"/>
                  </a:lnTo>
                  <a:lnTo>
                    <a:pt x="349" y="96"/>
                  </a:lnTo>
                  <a:lnTo>
                    <a:pt x="309" y="108"/>
                  </a:lnTo>
                  <a:lnTo>
                    <a:pt x="276" y="119"/>
                  </a:lnTo>
                  <a:lnTo>
                    <a:pt x="246" y="128"/>
                  </a:lnTo>
                  <a:lnTo>
                    <a:pt x="234" y="129"/>
                  </a:lnTo>
                  <a:lnTo>
                    <a:pt x="210" y="124"/>
                  </a:lnTo>
                  <a:lnTo>
                    <a:pt x="174" y="104"/>
                  </a:lnTo>
                  <a:lnTo>
                    <a:pt x="137" y="85"/>
                  </a:lnTo>
                  <a:lnTo>
                    <a:pt x="102" y="64"/>
                  </a:lnTo>
                  <a:lnTo>
                    <a:pt x="75" y="47"/>
                  </a:lnTo>
                  <a:lnTo>
                    <a:pt x="53" y="33"/>
                  </a:lnTo>
                  <a:lnTo>
                    <a:pt x="42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" name="Freeform 66"/>
            <p:cNvSpPr>
              <a:spLocks/>
            </p:cNvSpPr>
            <p:nvPr/>
          </p:nvSpPr>
          <p:spPr bwMode="auto">
            <a:xfrm>
              <a:off x="2206" y="3463"/>
              <a:ext cx="154" cy="167"/>
            </a:xfrm>
            <a:custGeom>
              <a:avLst/>
              <a:gdLst>
                <a:gd name="T0" fmla="*/ 2 w 265"/>
                <a:gd name="T1" fmla="*/ 10 h 224"/>
                <a:gd name="T2" fmla="*/ 2 w 265"/>
                <a:gd name="T3" fmla="*/ 7 h 224"/>
                <a:gd name="T4" fmla="*/ 2 w 265"/>
                <a:gd name="T5" fmla="*/ 4 h 224"/>
                <a:gd name="T6" fmla="*/ 2 w 265"/>
                <a:gd name="T7" fmla="*/ 2 h 224"/>
                <a:gd name="T8" fmla="*/ 2 w 265"/>
                <a:gd name="T9" fmla="*/ 1 h 224"/>
                <a:gd name="T10" fmla="*/ 1 w 265"/>
                <a:gd name="T11" fmla="*/ 1 h 224"/>
                <a:gd name="T12" fmla="*/ 1 w 265"/>
                <a:gd name="T13" fmla="*/ 0 h 224"/>
                <a:gd name="T14" fmla="*/ 1 w 265"/>
                <a:gd name="T15" fmla="*/ 0 h 224"/>
                <a:gd name="T16" fmla="*/ 1 w 265"/>
                <a:gd name="T17" fmla="*/ 1 h 224"/>
                <a:gd name="T18" fmla="*/ 1 w 265"/>
                <a:gd name="T19" fmla="*/ 1 h 224"/>
                <a:gd name="T20" fmla="*/ 1 w 265"/>
                <a:gd name="T21" fmla="*/ 4 h 224"/>
                <a:gd name="T22" fmla="*/ 1 w 265"/>
                <a:gd name="T23" fmla="*/ 6 h 224"/>
                <a:gd name="T24" fmla="*/ 0 w 265"/>
                <a:gd name="T25" fmla="*/ 9 h 224"/>
                <a:gd name="T26" fmla="*/ 1 w 265"/>
                <a:gd name="T27" fmla="*/ 12 h 224"/>
                <a:gd name="T28" fmla="*/ 1 w 265"/>
                <a:gd name="T29" fmla="*/ 14 h 224"/>
                <a:gd name="T30" fmla="*/ 1 w 265"/>
                <a:gd name="T31" fmla="*/ 17 h 224"/>
                <a:gd name="T32" fmla="*/ 1 w 265"/>
                <a:gd name="T33" fmla="*/ 19 h 224"/>
                <a:gd name="T34" fmla="*/ 1 w 265"/>
                <a:gd name="T35" fmla="*/ 21 h 224"/>
                <a:gd name="T36" fmla="*/ 1 w 265"/>
                <a:gd name="T37" fmla="*/ 21 h 224"/>
                <a:gd name="T38" fmla="*/ 1 w 265"/>
                <a:gd name="T39" fmla="*/ 21 h 224"/>
                <a:gd name="T40" fmla="*/ 2 w 265"/>
                <a:gd name="T41" fmla="*/ 21 h 224"/>
                <a:gd name="T42" fmla="*/ 2 w 265"/>
                <a:gd name="T43" fmla="*/ 21 h 224"/>
                <a:gd name="T44" fmla="*/ 2 w 265"/>
                <a:gd name="T45" fmla="*/ 20 h 224"/>
                <a:gd name="T46" fmla="*/ 2 w 265"/>
                <a:gd name="T47" fmla="*/ 19 h 224"/>
                <a:gd name="T48" fmla="*/ 2 w 265"/>
                <a:gd name="T49" fmla="*/ 16 h 224"/>
                <a:gd name="T50" fmla="*/ 2 w 265"/>
                <a:gd name="T51" fmla="*/ 15 h 224"/>
                <a:gd name="T52" fmla="*/ 2 w 265"/>
                <a:gd name="T53" fmla="*/ 12 h 224"/>
                <a:gd name="T54" fmla="*/ 3 w 265"/>
                <a:gd name="T55" fmla="*/ 13 h 224"/>
                <a:gd name="T56" fmla="*/ 3 w 265"/>
                <a:gd name="T57" fmla="*/ 13 h 224"/>
                <a:gd name="T58" fmla="*/ 3 w 265"/>
                <a:gd name="T59" fmla="*/ 13 h 224"/>
                <a:gd name="T60" fmla="*/ 3 w 265"/>
                <a:gd name="T61" fmla="*/ 12 h 224"/>
                <a:gd name="T62" fmla="*/ 3 w 265"/>
                <a:gd name="T63" fmla="*/ 11 h 224"/>
                <a:gd name="T64" fmla="*/ 3 w 265"/>
                <a:gd name="T65" fmla="*/ 10 h 224"/>
                <a:gd name="T66" fmla="*/ 3 w 265"/>
                <a:gd name="T67" fmla="*/ 10 h 224"/>
                <a:gd name="T68" fmla="*/ 3 w 265"/>
                <a:gd name="T69" fmla="*/ 10 h 224"/>
                <a:gd name="T70" fmla="*/ 3 w 265"/>
                <a:gd name="T71" fmla="*/ 10 h 224"/>
                <a:gd name="T72" fmla="*/ 3 w 265"/>
                <a:gd name="T73" fmla="*/ 10 h 224"/>
                <a:gd name="T74" fmla="*/ 2 w 265"/>
                <a:gd name="T75" fmla="*/ 10 h 2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5"/>
                <a:gd name="T115" fmla="*/ 0 h 224"/>
                <a:gd name="T116" fmla="*/ 265 w 265"/>
                <a:gd name="T117" fmla="*/ 224 h 22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5" h="224">
                  <a:moveTo>
                    <a:pt x="179" y="100"/>
                  </a:moveTo>
                  <a:lnTo>
                    <a:pt x="166" y="68"/>
                  </a:lnTo>
                  <a:lnTo>
                    <a:pt x="151" y="45"/>
                  </a:lnTo>
                  <a:lnTo>
                    <a:pt x="132" y="24"/>
                  </a:lnTo>
                  <a:lnTo>
                    <a:pt x="114" y="6"/>
                  </a:lnTo>
                  <a:lnTo>
                    <a:pt x="99" y="2"/>
                  </a:lnTo>
                  <a:lnTo>
                    <a:pt x="76" y="0"/>
                  </a:lnTo>
                  <a:lnTo>
                    <a:pt x="73" y="0"/>
                  </a:lnTo>
                  <a:lnTo>
                    <a:pt x="52" y="6"/>
                  </a:lnTo>
                  <a:lnTo>
                    <a:pt x="30" y="20"/>
                  </a:lnTo>
                  <a:lnTo>
                    <a:pt x="14" y="41"/>
                  </a:lnTo>
                  <a:lnTo>
                    <a:pt x="5" y="64"/>
                  </a:lnTo>
                  <a:lnTo>
                    <a:pt x="0" y="92"/>
                  </a:lnTo>
                  <a:lnTo>
                    <a:pt x="4" y="122"/>
                  </a:lnTo>
                  <a:lnTo>
                    <a:pt x="13" y="153"/>
                  </a:lnTo>
                  <a:lnTo>
                    <a:pt x="27" y="185"/>
                  </a:lnTo>
                  <a:lnTo>
                    <a:pt x="41" y="203"/>
                  </a:lnTo>
                  <a:lnTo>
                    <a:pt x="57" y="214"/>
                  </a:lnTo>
                  <a:lnTo>
                    <a:pt x="72" y="221"/>
                  </a:lnTo>
                  <a:lnTo>
                    <a:pt x="93" y="224"/>
                  </a:lnTo>
                  <a:lnTo>
                    <a:pt x="115" y="221"/>
                  </a:lnTo>
                  <a:lnTo>
                    <a:pt x="135" y="216"/>
                  </a:lnTo>
                  <a:lnTo>
                    <a:pt x="151" y="207"/>
                  </a:lnTo>
                  <a:lnTo>
                    <a:pt x="162" y="194"/>
                  </a:lnTo>
                  <a:lnTo>
                    <a:pt x="171" y="176"/>
                  </a:lnTo>
                  <a:lnTo>
                    <a:pt x="177" y="156"/>
                  </a:lnTo>
                  <a:lnTo>
                    <a:pt x="179" y="132"/>
                  </a:lnTo>
                  <a:lnTo>
                    <a:pt x="214" y="138"/>
                  </a:lnTo>
                  <a:lnTo>
                    <a:pt x="249" y="141"/>
                  </a:lnTo>
                  <a:lnTo>
                    <a:pt x="259" y="138"/>
                  </a:lnTo>
                  <a:lnTo>
                    <a:pt x="265" y="130"/>
                  </a:lnTo>
                  <a:lnTo>
                    <a:pt x="262" y="116"/>
                  </a:lnTo>
                  <a:lnTo>
                    <a:pt x="253" y="106"/>
                  </a:lnTo>
                  <a:lnTo>
                    <a:pt x="235" y="103"/>
                  </a:lnTo>
                  <a:lnTo>
                    <a:pt x="206" y="105"/>
                  </a:lnTo>
                  <a:lnTo>
                    <a:pt x="202" y="105"/>
                  </a:lnTo>
                  <a:lnTo>
                    <a:pt x="186" y="102"/>
                  </a:lnTo>
                  <a:lnTo>
                    <a:pt x="179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35" name="Group 67"/>
            <p:cNvGrpSpPr>
              <a:grpSpLocks/>
            </p:cNvGrpSpPr>
            <p:nvPr/>
          </p:nvGrpSpPr>
          <p:grpSpPr bwMode="auto">
            <a:xfrm>
              <a:off x="2206" y="3666"/>
              <a:ext cx="382" cy="559"/>
              <a:chOff x="657" y="3291"/>
              <a:chExt cx="658" cy="750"/>
            </a:xfrm>
          </p:grpSpPr>
          <p:sp>
            <p:nvSpPr>
              <p:cNvPr id="36" name="Freeform 68"/>
              <p:cNvSpPr>
                <a:spLocks/>
              </p:cNvSpPr>
              <p:nvPr/>
            </p:nvSpPr>
            <p:spPr bwMode="auto">
              <a:xfrm>
                <a:off x="713" y="3291"/>
                <a:ext cx="183" cy="354"/>
              </a:xfrm>
              <a:custGeom>
                <a:avLst/>
                <a:gdLst>
                  <a:gd name="T0" fmla="*/ 0 w 183"/>
                  <a:gd name="T1" fmla="*/ 40 h 354"/>
                  <a:gd name="T2" fmla="*/ 6 w 183"/>
                  <a:gd name="T3" fmla="*/ 22 h 354"/>
                  <a:gd name="T4" fmla="*/ 15 w 183"/>
                  <a:gd name="T5" fmla="*/ 13 h 354"/>
                  <a:gd name="T6" fmla="*/ 28 w 183"/>
                  <a:gd name="T7" fmla="*/ 5 h 354"/>
                  <a:gd name="T8" fmla="*/ 49 w 183"/>
                  <a:gd name="T9" fmla="*/ 0 h 354"/>
                  <a:gd name="T10" fmla="*/ 70 w 183"/>
                  <a:gd name="T11" fmla="*/ 0 h 354"/>
                  <a:gd name="T12" fmla="*/ 86 w 183"/>
                  <a:gd name="T13" fmla="*/ 3 h 354"/>
                  <a:gd name="T14" fmla="*/ 104 w 183"/>
                  <a:gd name="T15" fmla="*/ 16 h 354"/>
                  <a:gd name="T16" fmla="*/ 121 w 183"/>
                  <a:gd name="T17" fmla="*/ 33 h 354"/>
                  <a:gd name="T18" fmla="*/ 140 w 183"/>
                  <a:gd name="T19" fmla="*/ 52 h 354"/>
                  <a:gd name="T20" fmla="*/ 155 w 183"/>
                  <a:gd name="T21" fmla="*/ 77 h 354"/>
                  <a:gd name="T22" fmla="*/ 169 w 183"/>
                  <a:gd name="T23" fmla="*/ 102 h 354"/>
                  <a:gd name="T24" fmla="*/ 177 w 183"/>
                  <a:gd name="T25" fmla="*/ 127 h 354"/>
                  <a:gd name="T26" fmla="*/ 182 w 183"/>
                  <a:gd name="T27" fmla="*/ 154 h 354"/>
                  <a:gd name="T28" fmla="*/ 183 w 183"/>
                  <a:gd name="T29" fmla="*/ 178 h 354"/>
                  <a:gd name="T30" fmla="*/ 183 w 183"/>
                  <a:gd name="T31" fmla="*/ 204 h 354"/>
                  <a:gd name="T32" fmla="*/ 181 w 183"/>
                  <a:gd name="T33" fmla="*/ 239 h 354"/>
                  <a:gd name="T34" fmla="*/ 177 w 183"/>
                  <a:gd name="T35" fmla="*/ 273 h 354"/>
                  <a:gd name="T36" fmla="*/ 169 w 183"/>
                  <a:gd name="T37" fmla="*/ 304 h 354"/>
                  <a:gd name="T38" fmla="*/ 158 w 183"/>
                  <a:gd name="T39" fmla="*/ 324 h 354"/>
                  <a:gd name="T40" fmla="*/ 144 w 183"/>
                  <a:gd name="T41" fmla="*/ 337 h 354"/>
                  <a:gd name="T42" fmla="*/ 126 w 183"/>
                  <a:gd name="T43" fmla="*/ 346 h 354"/>
                  <a:gd name="T44" fmla="*/ 109 w 183"/>
                  <a:gd name="T45" fmla="*/ 351 h 354"/>
                  <a:gd name="T46" fmla="*/ 89 w 183"/>
                  <a:gd name="T47" fmla="*/ 354 h 354"/>
                  <a:gd name="T48" fmla="*/ 68 w 183"/>
                  <a:gd name="T49" fmla="*/ 353 h 354"/>
                  <a:gd name="T50" fmla="*/ 52 w 183"/>
                  <a:gd name="T51" fmla="*/ 346 h 354"/>
                  <a:gd name="T52" fmla="*/ 38 w 183"/>
                  <a:gd name="T53" fmla="*/ 332 h 354"/>
                  <a:gd name="T54" fmla="*/ 30 w 183"/>
                  <a:gd name="T55" fmla="*/ 315 h 354"/>
                  <a:gd name="T56" fmla="*/ 24 w 183"/>
                  <a:gd name="T57" fmla="*/ 293 h 354"/>
                  <a:gd name="T58" fmla="*/ 19 w 183"/>
                  <a:gd name="T59" fmla="*/ 269 h 354"/>
                  <a:gd name="T60" fmla="*/ 24 w 183"/>
                  <a:gd name="T61" fmla="*/ 249 h 354"/>
                  <a:gd name="T62" fmla="*/ 30 w 183"/>
                  <a:gd name="T63" fmla="*/ 228 h 354"/>
                  <a:gd name="T64" fmla="*/ 40 w 183"/>
                  <a:gd name="T65" fmla="*/ 210 h 354"/>
                  <a:gd name="T66" fmla="*/ 48 w 183"/>
                  <a:gd name="T67" fmla="*/ 192 h 354"/>
                  <a:gd name="T68" fmla="*/ 49 w 183"/>
                  <a:gd name="T69" fmla="*/ 172 h 354"/>
                  <a:gd name="T70" fmla="*/ 47 w 183"/>
                  <a:gd name="T71" fmla="*/ 149 h 354"/>
                  <a:gd name="T72" fmla="*/ 38 w 183"/>
                  <a:gd name="T73" fmla="*/ 127 h 354"/>
                  <a:gd name="T74" fmla="*/ 28 w 183"/>
                  <a:gd name="T75" fmla="*/ 108 h 354"/>
                  <a:gd name="T76" fmla="*/ 12 w 183"/>
                  <a:gd name="T77" fmla="*/ 85 h 354"/>
                  <a:gd name="T78" fmla="*/ 7 w 183"/>
                  <a:gd name="T79" fmla="*/ 73 h 354"/>
                  <a:gd name="T80" fmla="*/ 2 w 183"/>
                  <a:gd name="T81" fmla="*/ 60 h 354"/>
                  <a:gd name="T82" fmla="*/ 0 w 183"/>
                  <a:gd name="T83" fmla="*/ 40 h 35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83"/>
                  <a:gd name="T127" fmla="*/ 0 h 354"/>
                  <a:gd name="T128" fmla="*/ 183 w 183"/>
                  <a:gd name="T129" fmla="*/ 354 h 35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83" h="354">
                    <a:moveTo>
                      <a:pt x="0" y="40"/>
                    </a:moveTo>
                    <a:lnTo>
                      <a:pt x="6" y="22"/>
                    </a:lnTo>
                    <a:lnTo>
                      <a:pt x="15" y="13"/>
                    </a:lnTo>
                    <a:lnTo>
                      <a:pt x="28" y="5"/>
                    </a:lnTo>
                    <a:lnTo>
                      <a:pt x="49" y="0"/>
                    </a:lnTo>
                    <a:lnTo>
                      <a:pt x="70" y="0"/>
                    </a:lnTo>
                    <a:lnTo>
                      <a:pt x="86" y="3"/>
                    </a:lnTo>
                    <a:lnTo>
                      <a:pt x="104" y="16"/>
                    </a:lnTo>
                    <a:lnTo>
                      <a:pt x="121" y="33"/>
                    </a:lnTo>
                    <a:lnTo>
                      <a:pt x="140" y="52"/>
                    </a:lnTo>
                    <a:lnTo>
                      <a:pt x="155" y="77"/>
                    </a:lnTo>
                    <a:lnTo>
                      <a:pt x="169" y="102"/>
                    </a:lnTo>
                    <a:lnTo>
                      <a:pt x="177" y="127"/>
                    </a:lnTo>
                    <a:lnTo>
                      <a:pt x="182" y="154"/>
                    </a:lnTo>
                    <a:lnTo>
                      <a:pt x="183" y="178"/>
                    </a:lnTo>
                    <a:lnTo>
                      <a:pt x="183" y="204"/>
                    </a:lnTo>
                    <a:lnTo>
                      <a:pt x="181" y="239"/>
                    </a:lnTo>
                    <a:lnTo>
                      <a:pt x="177" y="273"/>
                    </a:lnTo>
                    <a:lnTo>
                      <a:pt x="169" y="304"/>
                    </a:lnTo>
                    <a:lnTo>
                      <a:pt x="158" y="324"/>
                    </a:lnTo>
                    <a:lnTo>
                      <a:pt x="144" y="337"/>
                    </a:lnTo>
                    <a:lnTo>
                      <a:pt x="126" y="346"/>
                    </a:lnTo>
                    <a:lnTo>
                      <a:pt x="109" y="351"/>
                    </a:lnTo>
                    <a:lnTo>
                      <a:pt x="89" y="354"/>
                    </a:lnTo>
                    <a:lnTo>
                      <a:pt x="68" y="353"/>
                    </a:lnTo>
                    <a:lnTo>
                      <a:pt x="52" y="346"/>
                    </a:lnTo>
                    <a:lnTo>
                      <a:pt x="38" y="332"/>
                    </a:lnTo>
                    <a:lnTo>
                      <a:pt x="30" y="315"/>
                    </a:lnTo>
                    <a:lnTo>
                      <a:pt x="24" y="293"/>
                    </a:lnTo>
                    <a:lnTo>
                      <a:pt x="19" y="269"/>
                    </a:lnTo>
                    <a:lnTo>
                      <a:pt x="24" y="249"/>
                    </a:lnTo>
                    <a:lnTo>
                      <a:pt x="30" y="228"/>
                    </a:lnTo>
                    <a:lnTo>
                      <a:pt x="40" y="210"/>
                    </a:lnTo>
                    <a:lnTo>
                      <a:pt x="48" y="192"/>
                    </a:lnTo>
                    <a:lnTo>
                      <a:pt x="49" y="172"/>
                    </a:lnTo>
                    <a:lnTo>
                      <a:pt x="47" y="149"/>
                    </a:lnTo>
                    <a:lnTo>
                      <a:pt x="38" y="127"/>
                    </a:lnTo>
                    <a:lnTo>
                      <a:pt x="28" y="108"/>
                    </a:lnTo>
                    <a:lnTo>
                      <a:pt x="12" y="85"/>
                    </a:lnTo>
                    <a:lnTo>
                      <a:pt x="7" y="73"/>
                    </a:lnTo>
                    <a:lnTo>
                      <a:pt x="2" y="6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" name="Freeform 69"/>
              <p:cNvSpPr>
                <a:spLocks/>
              </p:cNvSpPr>
              <p:nvPr/>
            </p:nvSpPr>
            <p:spPr bwMode="auto">
              <a:xfrm>
                <a:off x="765" y="3328"/>
                <a:ext cx="550" cy="308"/>
              </a:xfrm>
              <a:custGeom>
                <a:avLst/>
                <a:gdLst>
                  <a:gd name="T0" fmla="*/ 46 w 550"/>
                  <a:gd name="T1" fmla="*/ 11 h 308"/>
                  <a:gd name="T2" fmla="*/ 25 w 550"/>
                  <a:gd name="T3" fmla="*/ 0 h 308"/>
                  <a:gd name="T4" fmla="*/ 9 w 550"/>
                  <a:gd name="T5" fmla="*/ 6 h 308"/>
                  <a:gd name="T6" fmla="*/ 0 w 550"/>
                  <a:gd name="T7" fmla="*/ 24 h 308"/>
                  <a:gd name="T8" fmla="*/ 6 w 550"/>
                  <a:gd name="T9" fmla="*/ 44 h 308"/>
                  <a:gd name="T10" fmla="*/ 8 w 550"/>
                  <a:gd name="T11" fmla="*/ 47 h 308"/>
                  <a:gd name="T12" fmla="*/ 21 w 550"/>
                  <a:gd name="T13" fmla="*/ 64 h 308"/>
                  <a:gd name="T14" fmla="*/ 54 w 550"/>
                  <a:gd name="T15" fmla="*/ 94 h 308"/>
                  <a:gd name="T16" fmla="*/ 93 w 550"/>
                  <a:gd name="T17" fmla="*/ 120 h 308"/>
                  <a:gd name="T18" fmla="*/ 139 w 550"/>
                  <a:gd name="T19" fmla="*/ 149 h 308"/>
                  <a:gd name="T20" fmla="*/ 188 w 550"/>
                  <a:gd name="T21" fmla="*/ 188 h 308"/>
                  <a:gd name="T22" fmla="*/ 228 w 550"/>
                  <a:gd name="T23" fmla="*/ 217 h 308"/>
                  <a:gd name="T24" fmla="*/ 267 w 550"/>
                  <a:gd name="T25" fmla="*/ 234 h 308"/>
                  <a:gd name="T26" fmla="*/ 293 w 550"/>
                  <a:gd name="T27" fmla="*/ 241 h 308"/>
                  <a:gd name="T28" fmla="*/ 348 w 550"/>
                  <a:gd name="T29" fmla="*/ 245 h 308"/>
                  <a:gd name="T30" fmla="*/ 395 w 550"/>
                  <a:gd name="T31" fmla="*/ 247 h 308"/>
                  <a:gd name="T32" fmla="*/ 426 w 550"/>
                  <a:gd name="T33" fmla="*/ 249 h 308"/>
                  <a:gd name="T34" fmla="*/ 455 w 550"/>
                  <a:gd name="T35" fmla="*/ 255 h 308"/>
                  <a:gd name="T36" fmla="*/ 473 w 550"/>
                  <a:gd name="T37" fmla="*/ 264 h 308"/>
                  <a:gd name="T38" fmla="*/ 488 w 550"/>
                  <a:gd name="T39" fmla="*/ 280 h 308"/>
                  <a:gd name="T40" fmla="*/ 500 w 550"/>
                  <a:gd name="T41" fmla="*/ 291 h 308"/>
                  <a:gd name="T42" fmla="*/ 514 w 550"/>
                  <a:gd name="T43" fmla="*/ 302 h 308"/>
                  <a:gd name="T44" fmla="*/ 523 w 550"/>
                  <a:gd name="T45" fmla="*/ 308 h 308"/>
                  <a:gd name="T46" fmla="*/ 532 w 550"/>
                  <a:gd name="T47" fmla="*/ 307 h 308"/>
                  <a:gd name="T48" fmla="*/ 536 w 550"/>
                  <a:gd name="T49" fmla="*/ 295 h 308"/>
                  <a:gd name="T50" fmla="*/ 533 w 550"/>
                  <a:gd name="T51" fmla="*/ 285 h 308"/>
                  <a:gd name="T52" fmla="*/ 518 w 550"/>
                  <a:gd name="T53" fmla="*/ 276 h 308"/>
                  <a:gd name="T54" fmla="*/ 495 w 550"/>
                  <a:gd name="T55" fmla="*/ 265 h 308"/>
                  <a:gd name="T56" fmla="*/ 486 w 550"/>
                  <a:gd name="T57" fmla="*/ 256 h 308"/>
                  <a:gd name="T58" fmla="*/ 490 w 550"/>
                  <a:gd name="T59" fmla="*/ 252 h 308"/>
                  <a:gd name="T60" fmla="*/ 501 w 550"/>
                  <a:gd name="T61" fmla="*/ 254 h 308"/>
                  <a:gd name="T62" fmla="*/ 524 w 550"/>
                  <a:gd name="T63" fmla="*/ 265 h 308"/>
                  <a:gd name="T64" fmla="*/ 540 w 550"/>
                  <a:gd name="T65" fmla="*/ 270 h 308"/>
                  <a:gd name="T66" fmla="*/ 549 w 550"/>
                  <a:gd name="T67" fmla="*/ 268 h 308"/>
                  <a:gd name="T68" fmla="*/ 550 w 550"/>
                  <a:gd name="T69" fmla="*/ 260 h 308"/>
                  <a:gd name="T70" fmla="*/ 545 w 550"/>
                  <a:gd name="T71" fmla="*/ 248 h 308"/>
                  <a:gd name="T72" fmla="*/ 529 w 550"/>
                  <a:gd name="T73" fmla="*/ 245 h 308"/>
                  <a:gd name="T74" fmla="*/ 502 w 550"/>
                  <a:gd name="T75" fmla="*/ 240 h 308"/>
                  <a:gd name="T76" fmla="*/ 497 w 550"/>
                  <a:gd name="T77" fmla="*/ 234 h 308"/>
                  <a:gd name="T78" fmla="*/ 498 w 550"/>
                  <a:gd name="T79" fmla="*/ 224 h 308"/>
                  <a:gd name="T80" fmla="*/ 510 w 550"/>
                  <a:gd name="T81" fmla="*/ 208 h 308"/>
                  <a:gd name="T82" fmla="*/ 517 w 550"/>
                  <a:gd name="T83" fmla="*/ 194 h 308"/>
                  <a:gd name="T84" fmla="*/ 514 w 550"/>
                  <a:gd name="T85" fmla="*/ 190 h 308"/>
                  <a:gd name="T86" fmla="*/ 506 w 550"/>
                  <a:gd name="T87" fmla="*/ 183 h 308"/>
                  <a:gd name="T88" fmla="*/ 502 w 550"/>
                  <a:gd name="T89" fmla="*/ 183 h 308"/>
                  <a:gd name="T90" fmla="*/ 497 w 550"/>
                  <a:gd name="T91" fmla="*/ 184 h 308"/>
                  <a:gd name="T92" fmla="*/ 489 w 550"/>
                  <a:gd name="T93" fmla="*/ 186 h 308"/>
                  <a:gd name="T94" fmla="*/ 484 w 550"/>
                  <a:gd name="T95" fmla="*/ 201 h 308"/>
                  <a:gd name="T96" fmla="*/ 479 w 550"/>
                  <a:gd name="T97" fmla="*/ 220 h 308"/>
                  <a:gd name="T98" fmla="*/ 471 w 550"/>
                  <a:gd name="T99" fmla="*/ 232 h 308"/>
                  <a:gd name="T100" fmla="*/ 459 w 550"/>
                  <a:gd name="T101" fmla="*/ 233 h 308"/>
                  <a:gd name="T102" fmla="*/ 423 w 550"/>
                  <a:gd name="T103" fmla="*/ 224 h 308"/>
                  <a:gd name="T104" fmla="*/ 383 w 550"/>
                  <a:gd name="T105" fmla="*/ 217 h 308"/>
                  <a:gd name="T106" fmla="*/ 339 w 550"/>
                  <a:gd name="T107" fmla="*/ 211 h 308"/>
                  <a:gd name="T108" fmla="*/ 292 w 550"/>
                  <a:gd name="T109" fmla="*/ 201 h 308"/>
                  <a:gd name="T110" fmla="*/ 264 w 550"/>
                  <a:gd name="T111" fmla="*/ 193 h 308"/>
                  <a:gd name="T112" fmla="*/ 236 w 550"/>
                  <a:gd name="T113" fmla="*/ 180 h 308"/>
                  <a:gd name="T114" fmla="*/ 194 w 550"/>
                  <a:gd name="T115" fmla="*/ 143 h 308"/>
                  <a:gd name="T116" fmla="*/ 160 w 550"/>
                  <a:gd name="T117" fmla="*/ 108 h 308"/>
                  <a:gd name="T118" fmla="*/ 136 w 550"/>
                  <a:gd name="T119" fmla="*/ 86 h 308"/>
                  <a:gd name="T120" fmla="*/ 104 w 550"/>
                  <a:gd name="T121" fmla="*/ 63 h 308"/>
                  <a:gd name="T122" fmla="*/ 61 w 550"/>
                  <a:gd name="T123" fmla="*/ 23 h 308"/>
                  <a:gd name="T124" fmla="*/ 46 w 550"/>
                  <a:gd name="T125" fmla="*/ 11 h 30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50"/>
                  <a:gd name="T190" fmla="*/ 0 h 308"/>
                  <a:gd name="T191" fmla="*/ 550 w 550"/>
                  <a:gd name="T192" fmla="*/ 308 h 30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50" h="308">
                    <a:moveTo>
                      <a:pt x="46" y="11"/>
                    </a:moveTo>
                    <a:lnTo>
                      <a:pt x="25" y="0"/>
                    </a:lnTo>
                    <a:lnTo>
                      <a:pt x="9" y="6"/>
                    </a:lnTo>
                    <a:lnTo>
                      <a:pt x="0" y="24"/>
                    </a:lnTo>
                    <a:lnTo>
                      <a:pt x="6" y="44"/>
                    </a:lnTo>
                    <a:lnTo>
                      <a:pt x="8" y="47"/>
                    </a:lnTo>
                    <a:lnTo>
                      <a:pt x="21" y="64"/>
                    </a:lnTo>
                    <a:lnTo>
                      <a:pt x="54" y="94"/>
                    </a:lnTo>
                    <a:lnTo>
                      <a:pt x="93" y="120"/>
                    </a:lnTo>
                    <a:lnTo>
                      <a:pt x="139" y="149"/>
                    </a:lnTo>
                    <a:lnTo>
                      <a:pt x="188" y="188"/>
                    </a:lnTo>
                    <a:lnTo>
                      <a:pt x="228" y="217"/>
                    </a:lnTo>
                    <a:lnTo>
                      <a:pt x="267" y="234"/>
                    </a:lnTo>
                    <a:lnTo>
                      <a:pt x="293" y="241"/>
                    </a:lnTo>
                    <a:lnTo>
                      <a:pt x="348" y="245"/>
                    </a:lnTo>
                    <a:lnTo>
                      <a:pt x="395" y="247"/>
                    </a:lnTo>
                    <a:lnTo>
                      <a:pt x="426" y="249"/>
                    </a:lnTo>
                    <a:lnTo>
                      <a:pt x="455" y="255"/>
                    </a:lnTo>
                    <a:lnTo>
                      <a:pt x="473" y="264"/>
                    </a:lnTo>
                    <a:lnTo>
                      <a:pt x="488" y="280"/>
                    </a:lnTo>
                    <a:lnTo>
                      <a:pt x="500" y="291"/>
                    </a:lnTo>
                    <a:lnTo>
                      <a:pt x="514" y="302"/>
                    </a:lnTo>
                    <a:lnTo>
                      <a:pt x="523" y="308"/>
                    </a:lnTo>
                    <a:lnTo>
                      <a:pt x="532" y="307"/>
                    </a:lnTo>
                    <a:lnTo>
                      <a:pt x="536" y="295"/>
                    </a:lnTo>
                    <a:lnTo>
                      <a:pt x="533" y="285"/>
                    </a:lnTo>
                    <a:lnTo>
                      <a:pt x="518" y="276"/>
                    </a:lnTo>
                    <a:lnTo>
                      <a:pt x="495" y="265"/>
                    </a:lnTo>
                    <a:lnTo>
                      <a:pt x="486" y="256"/>
                    </a:lnTo>
                    <a:lnTo>
                      <a:pt x="490" y="252"/>
                    </a:lnTo>
                    <a:lnTo>
                      <a:pt x="501" y="254"/>
                    </a:lnTo>
                    <a:lnTo>
                      <a:pt x="524" y="265"/>
                    </a:lnTo>
                    <a:lnTo>
                      <a:pt x="540" y="270"/>
                    </a:lnTo>
                    <a:lnTo>
                      <a:pt x="549" y="268"/>
                    </a:lnTo>
                    <a:lnTo>
                      <a:pt x="550" y="260"/>
                    </a:lnTo>
                    <a:lnTo>
                      <a:pt x="545" y="248"/>
                    </a:lnTo>
                    <a:lnTo>
                      <a:pt x="529" y="245"/>
                    </a:lnTo>
                    <a:lnTo>
                      <a:pt x="502" y="240"/>
                    </a:lnTo>
                    <a:lnTo>
                      <a:pt x="497" y="234"/>
                    </a:lnTo>
                    <a:lnTo>
                      <a:pt x="498" y="224"/>
                    </a:lnTo>
                    <a:lnTo>
                      <a:pt x="510" y="208"/>
                    </a:lnTo>
                    <a:lnTo>
                      <a:pt x="517" y="194"/>
                    </a:lnTo>
                    <a:lnTo>
                      <a:pt x="514" y="190"/>
                    </a:lnTo>
                    <a:lnTo>
                      <a:pt x="506" y="183"/>
                    </a:lnTo>
                    <a:lnTo>
                      <a:pt x="502" y="183"/>
                    </a:lnTo>
                    <a:lnTo>
                      <a:pt x="497" y="184"/>
                    </a:lnTo>
                    <a:lnTo>
                      <a:pt x="489" y="186"/>
                    </a:lnTo>
                    <a:lnTo>
                      <a:pt x="484" y="201"/>
                    </a:lnTo>
                    <a:lnTo>
                      <a:pt x="479" y="220"/>
                    </a:lnTo>
                    <a:lnTo>
                      <a:pt x="471" y="232"/>
                    </a:lnTo>
                    <a:lnTo>
                      <a:pt x="459" y="233"/>
                    </a:lnTo>
                    <a:lnTo>
                      <a:pt x="423" y="224"/>
                    </a:lnTo>
                    <a:lnTo>
                      <a:pt x="383" y="217"/>
                    </a:lnTo>
                    <a:lnTo>
                      <a:pt x="339" y="211"/>
                    </a:lnTo>
                    <a:lnTo>
                      <a:pt x="292" y="201"/>
                    </a:lnTo>
                    <a:lnTo>
                      <a:pt x="264" y="193"/>
                    </a:lnTo>
                    <a:lnTo>
                      <a:pt x="236" y="180"/>
                    </a:lnTo>
                    <a:lnTo>
                      <a:pt x="194" y="143"/>
                    </a:lnTo>
                    <a:lnTo>
                      <a:pt x="160" y="108"/>
                    </a:lnTo>
                    <a:lnTo>
                      <a:pt x="136" y="86"/>
                    </a:lnTo>
                    <a:lnTo>
                      <a:pt x="104" y="63"/>
                    </a:lnTo>
                    <a:lnTo>
                      <a:pt x="61" y="23"/>
                    </a:lnTo>
                    <a:lnTo>
                      <a:pt x="46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" name="Freeform 70"/>
              <p:cNvSpPr>
                <a:spLocks/>
              </p:cNvSpPr>
              <p:nvPr/>
            </p:nvSpPr>
            <p:spPr bwMode="auto">
              <a:xfrm>
                <a:off x="800" y="3583"/>
                <a:ext cx="168" cy="441"/>
              </a:xfrm>
              <a:custGeom>
                <a:avLst/>
                <a:gdLst>
                  <a:gd name="T0" fmla="*/ 19 w 168"/>
                  <a:gd name="T1" fmla="*/ 2 h 441"/>
                  <a:gd name="T2" fmla="*/ 39 w 168"/>
                  <a:gd name="T3" fmla="*/ 4 h 441"/>
                  <a:gd name="T4" fmla="*/ 54 w 168"/>
                  <a:gd name="T5" fmla="*/ 12 h 441"/>
                  <a:gd name="T6" fmla="*/ 62 w 168"/>
                  <a:gd name="T7" fmla="*/ 25 h 441"/>
                  <a:gd name="T8" fmla="*/ 78 w 168"/>
                  <a:gd name="T9" fmla="*/ 51 h 441"/>
                  <a:gd name="T10" fmla="*/ 99 w 168"/>
                  <a:gd name="T11" fmla="*/ 87 h 441"/>
                  <a:gd name="T12" fmla="*/ 113 w 168"/>
                  <a:gd name="T13" fmla="*/ 118 h 441"/>
                  <a:gd name="T14" fmla="*/ 126 w 168"/>
                  <a:gd name="T15" fmla="*/ 150 h 441"/>
                  <a:gd name="T16" fmla="*/ 133 w 168"/>
                  <a:gd name="T17" fmla="*/ 174 h 441"/>
                  <a:gd name="T18" fmla="*/ 134 w 168"/>
                  <a:gd name="T19" fmla="*/ 187 h 441"/>
                  <a:gd name="T20" fmla="*/ 135 w 168"/>
                  <a:gd name="T21" fmla="*/ 198 h 441"/>
                  <a:gd name="T22" fmla="*/ 132 w 168"/>
                  <a:gd name="T23" fmla="*/ 211 h 441"/>
                  <a:gd name="T24" fmla="*/ 125 w 168"/>
                  <a:gd name="T25" fmla="*/ 229 h 441"/>
                  <a:gd name="T26" fmla="*/ 109 w 168"/>
                  <a:gd name="T27" fmla="*/ 257 h 441"/>
                  <a:gd name="T28" fmla="*/ 89 w 168"/>
                  <a:gd name="T29" fmla="*/ 287 h 441"/>
                  <a:gd name="T30" fmla="*/ 73 w 168"/>
                  <a:gd name="T31" fmla="*/ 311 h 441"/>
                  <a:gd name="T32" fmla="*/ 65 w 168"/>
                  <a:gd name="T33" fmla="*/ 329 h 441"/>
                  <a:gd name="T34" fmla="*/ 55 w 168"/>
                  <a:gd name="T35" fmla="*/ 350 h 441"/>
                  <a:gd name="T36" fmla="*/ 53 w 168"/>
                  <a:gd name="T37" fmla="*/ 361 h 441"/>
                  <a:gd name="T38" fmla="*/ 58 w 168"/>
                  <a:gd name="T39" fmla="*/ 367 h 441"/>
                  <a:gd name="T40" fmla="*/ 76 w 168"/>
                  <a:gd name="T41" fmla="*/ 370 h 441"/>
                  <a:gd name="T42" fmla="*/ 106 w 168"/>
                  <a:gd name="T43" fmla="*/ 373 h 441"/>
                  <a:gd name="T44" fmla="*/ 130 w 168"/>
                  <a:gd name="T45" fmla="*/ 381 h 441"/>
                  <a:gd name="T46" fmla="*/ 153 w 168"/>
                  <a:gd name="T47" fmla="*/ 395 h 441"/>
                  <a:gd name="T48" fmla="*/ 165 w 168"/>
                  <a:gd name="T49" fmla="*/ 409 h 441"/>
                  <a:gd name="T50" fmla="*/ 168 w 168"/>
                  <a:gd name="T51" fmla="*/ 419 h 441"/>
                  <a:gd name="T52" fmla="*/ 168 w 168"/>
                  <a:gd name="T53" fmla="*/ 422 h 441"/>
                  <a:gd name="T54" fmla="*/ 165 w 168"/>
                  <a:gd name="T55" fmla="*/ 430 h 441"/>
                  <a:gd name="T56" fmla="*/ 155 w 168"/>
                  <a:gd name="T57" fmla="*/ 439 h 441"/>
                  <a:gd name="T58" fmla="*/ 141 w 168"/>
                  <a:gd name="T59" fmla="*/ 441 h 441"/>
                  <a:gd name="T60" fmla="*/ 122 w 168"/>
                  <a:gd name="T61" fmla="*/ 426 h 441"/>
                  <a:gd name="T62" fmla="*/ 114 w 168"/>
                  <a:gd name="T63" fmla="*/ 411 h 441"/>
                  <a:gd name="T64" fmla="*/ 99 w 168"/>
                  <a:gd name="T65" fmla="*/ 399 h 441"/>
                  <a:gd name="T66" fmla="*/ 81 w 168"/>
                  <a:gd name="T67" fmla="*/ 393 h 441"/>
                  <a:gd name="T68" fmla="*/ 51 w 168"/>
                  <a:gd name="T69" fmla="*/ 392 h 441"/>
                  <a:gd name="T70" fmla="*/ 28 w 168"/>
                  <a:gd name="T71" fmla="*/ 393 h 441"/>
                  <a:gd name="T72" fmla="*/ 15 w 168"/>
                  <a:gd name="T73" fmla="*/ 392 h 441"/>
                  <a:gd name="T74" fmla="*/ 5 w 168"/>
                  <a:gd name="T75" fmla="*/ 387 h 441"/>
                  <a:gd name="T76" fmla="*/ 3 w 168"/>
                  <a:gd name="T77" fmla="*/ 376 h 441"/>
                  <a:gd name="T78" fmla="*/ 3 w 168"/>
                  <a:gd name="T79" fmla="*/ 365 h 441"/>
                  <a:gd name="T80" fmla="*/ 9 w 168"/>
                  <a:gd name="T81" fmla="*/ 352 h 441"/>
                  <a:gd name="T82" fmla="*/ 25 w 168"/>
                  <a:gd name="T83" fmla="*/ 341 h 441"/>
                  <a:gd name="T84" fmla="*/ 39 w 168"/>
                  <a:gd name="T85" fmla="*/ 326 h 441"/>
                  <a:gd name="T86" fmla="*/ 52 w 168"/>
                  <a:gd name="T87" fmla="*/ 297 h 441"/>
                  <a:gd name="T88" fmla="*/ 61 w 168"/>
                  <a:gd name="T89" fmla="*/ 266 h 441"/>
                  <a:gd name="T90" fmla="*/ 70 w 168"/>
                  <a:gd name="T91" fmla="*/ 237 h 441"/>
                  <a:gd name="T92" fmla="*/ 81 w 168"/>
                  <a:gd name="T93" fmla="*/ 211 h 441"/>
                  <a:gd name="T94" fmla="*/ 87 w 168"/>
                  <a:gd name="T95" fmla="*/ 192 h 441"/>
                  <a:gd name="T96" fmla="*/ 86 w 168"/>
                  <a:gd name="T97" fmla="*/ 180 h 441"/>
                  <a:gd name="T98" fmla="*/ 81 w 168"/>
                  <a:gd name="T99" fmla="*/ 160 h 441"/>
                  <a:gd name="T100" fmla="*/ 59 w 168"/>
                  <a:gd name="T101" fmla="*/ 117 h 441"/>
                  <a:gd name="T102" fmla="*/ 33 w 168"/>
                  <a:gd name="T103" fmla="*/ 78 h 441"/>
                  <a:gd name="T104" fmla="*/ 10 w 168"/>
                  <a:gd name="T105" fmla="*/ 44 h 441"/>
                  <a:gd name="T106" fmla="*/ 2 w 168"/>
                  <a:gd name="T107" fmla="*/ 25 h 441"/>
                  <a:gd name="T108" fmla="*/ 0 w 168"/>
                  <a:gd name="T109" fmla="*/ 9 h 441"/>
                  <a:gd name="T110" fmla="*/ 11 w 168"/>
                  <a:gd name="T111" fmla="*/ 0 h 441"/>
                  <a:gd name="T112" fmla="*/ 19 w 168"/>
                  <a:gd name="T113" fmla="*/ 2 h 44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68"/>
                  <a:gd name="T172" fmla="*/ 0 h 441"/>
                  <a:gd name="T173" fmla="*/ 168 w 168"/>
                  <a:gd name="T174" fmla="*/ 441 h 44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68" h="441">
                    <a:moveTo>
                      <a:pt x="19" y="2"/>
                    </a:moveTo>
                    <a:lnTo>
                      <a:pt x="39" y="4"/>
                    </a:lnTo>
                    <a:lnTo>
                      <a:pt x="54" y="12"/>
                    </a:lnTo>
                    <a:lnTo>
                      <a:pt x="62" y="25"/>
                    </a:lnTo>
                    <a:lnTo>
                      <a:pt x="78" y="51"/>
                    </a:lnTo>
                    <a:lnTo>
                      <a:pt x="99" y="87"/>
                    </a:lnTo>
                    <a:lnTo>
                      <a:pt x="113" y="118"/>
                    </a:lnTo>
                    <a:lnTo>
                      <a:pt x="126" y="150"/>
                    </a:lnTo>
                    <a:lnTo>
                      <a:pt x="133" y="174"/>
                    </a:lnTo>
                    <a:lnTo>
                      <a:pt x="134" y="187"/>
                    </a:lnTo>
                    <a:lnTo>
                      <a:pt x="135" y="198"/>
                    </a:lnTo>
                    <a:lnTo>
                      <a:pt x="132" y="211"/>
                    </a:lnTo>
                    <a:lnTo>
                      <a:pt x="125" y="229"/>
                    </a:lnTo>
                    <a:lnTo>
                      <a:pt x="109" y="257"/>
                    </a:lnTo>
                    <a:lnTo>
                      <a:pt x="89" y="287"/>
                    </a:lnTo>
                    <a:lnTo>
                      <a:pt x="73" y="311"/>
                    </a:lnTo>
                    <a:lnTo>
                      <a:pt x="65" y="329"/>
                    </a:lnTo>
                    <a:lnTo>
                      <a:pt x="55" y="350"/>
                    </a:lnTo>
                    <a:lnTo>
                      <a:pt x="53" y="361"/>
                    </a:lnTo>
                    <a:lnTo>
                      <a:pt x="58" y="367"/>
                    </a:lnTo>
                    <a:lnTo>
                      <a:pt x="76" y="370"/>
                    </a:lnTo>
                    <a:lnTo>
                      <a:pt x="106" y="373"/>
                    </a:lnTo>
                    <a:lnTo>
                      <a:pt x="130" y="381"/>
                    </a:lnTo>
                    <a:lnTo>
                      <a:pt x="153" y="395"/>
                    </a:lnTo>
                    <a:lnTo>
                      <a:pt x="165" y="409"/>
                    </a:lnTo>
                    <a:lnTo>
                      <a:pt x="168" y="419"/>
                    </a:lnTo>
                    <a:lnTo>
                      <a:pt x="168" y="422"/>
                    </a:lnTo>
                    <a:lnTo>
                      <a:pt x="165" y="430"/>
                    </a:lnTo>
                    <a:lnTo>
                      <a:pt x="155" y="439"/>
                    </a:lnTo>
                    <a:lnTo>
                      <a:pt x="141" y="441"/>
                    </a:lnTo>
                    <a:lnTo>
                      <a:pt x="122" y="426"/>
                    </a:lnTo>
                    <a:lnTo>
                      <a:pt x="114" y="411"/>
                    </a:lnTo>
                    <a:lnTo>
                      <a:pt x="99" y="399"/>
                    </a:lnTo>
                    <a:lnTo>
                      <a:pt x="81" y="393"/>
                    </a:lnTo>
                    <a:lnTo>
                      <a:pt x="51" y="392"/>
                    </a:lnTo>
                    <a:lnTo>
                      <a:pt x="28" y="393"/>
                    </a:lnTo>
                    <a:lnTo>
                      <a:pt x="15" y="392"/>
                    </a:lnTo>
                    <a:lnTo>
                      <a:pt x="5" y="387"/>
                    </a:lnTo>
                    <a:lnTo>
                      <a:pt x="3" y="376"/>
                    </a:lnTo>
                    <a:lnTo>
                      <a:pt x="3" y="365"/>
                    </a:lnTo>
                    <a:lnTo>
                      <a:pt x="9" y="352"/>
                    </a:lnTo>
                    <a:lnTo>
                      <a:pt x="25" y="341"/>
                    </a:lnTo>
                    <a:lnTo>
                      <a:pt x="39" y="326"/>
                    </a:lnTo>
                    <a:lnTo>
                      <a:pt x="52" y="297"/>
                    </a:lnTo>
                    <a:lnTo>
                      <a:pt x="61" y="266"/>
                    </a:lnTo>
                    <a:lnTo>
                      <a:pt x="70" y="237"/>
                    </a:lnTo>
                    <a:lnTo>
                      <a:pt x="81" y="211"/>
                    </a:lnTo>
                    <a:lnTo>
                      <a:pt x="87" y="192"/>
                    </a:lnTo>
                    <a:lnTo>
                      <a:pt x="86" y="180"/>
                    </a:lnTo>
                    <a:lnTo>
                      <a:pt x="81" y="160"/>
                    </a:lnTo>
                    <a:lnTo>
                      <a:pt x="59" y="117"/>
                    </a:lnTo>
                    <a:lnTo>
                      <a:pt x="33" y="78"/>
                    </a:lnTo>
                    <a:lnTo>
                      <a:pt x="10" y="44"/>
                    </a:lnTo>
                    <a:lnTo>
                      <a:pt x="2" y="25"/>
                    </a:lnTo>
                    <a:lnTo>
                      <a:pt x="0" y="9"/>
                    </a:lnTo>
                    <a:lnTo>
                      <a:pt x="11" y="0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" name="Freeform 71"/>
              <p:cNvSpPr>
                <a:spLocks/>
              </p:cNvSpPr>
              <p:nvPr/>
            </p:nvSpPr>
            <p:spPr bwMode="auto">
              <a:xfrm>
                <a:off x="657" y="3577"/>
                <a:ext cx="175" cy="464"/>
              </a:xfrm>
              <a:custGeom>
                <a:avLst/>
                <a:gdLst>
                  <a:gd name="T0" fmla="*/ 131 w 175"/>
                  <a:gd name="T1" fmla="*/ 14 h 464"/>
                  <a:gd name="T2" fmla="*/ 147 w 175"/>
                  <a:gd name="T3" fmla="*/ 38 h 464"/>
                  <a:gd name="T4" fmla="*/ 152 w 175"/>
                  <a:gd name="T5" fmla="*/ 55 h 464"/>
                  <a:gd name="T6" fmla="*/ 164 w 175"/>
                  <a:gd name="T7" fmla="*/ 92 h 464"/>
                  <a:gd name="T8" fmla="*/ 171 w 175"/>
                  <a:gd name="T9" fmla="*/ 126 h 464"/>
                  <a:gd name="T10" fmla="*/ 175 w 175"/>
                  <a:gd name="T11" fmla="*/ 158 h 464"/>
                  <a:gd name="T12" fmla="*/ 175 w 175"/>
                  <a:gd name="T13" fmla="*/ 183 h 464"/>
                  <a:gd name="T14" fmla="*/ 173 w 175"/>
                  <a:gd name="T15" fmla="*/ 198 h 464"/>
                  <a:gd name="T16" fmla="*/ 169 w 175"/>
                  <a:gd name="T17" fmla="*/ 219 h 464"/>
                  <a:gd name="T18" fmla="*/ 159 w 175"/>
                  <a:gd name="T19" fmla="*/ 238 h 464"/>
                  <a:gd name="T20" fmla="*/ 148 w 175"/>
                  <a:gd name="T21" fmla="*/ 252 h 464"/>
                  <a:gd name="T22" fmla="*/ 132 w 175"/>
                  <a:gd name="T23" fmla="*/ 269 h 464"/>
                  <a:gd name="T24" fmla="*/ 110 w 175"/>
                  <a:gd name="T25" fmla="*/ 294 h 464"/>
                  <a:gd name="T26" fmla="*/ 85 w 175"/>
                  <a:gd name="T27" fmla="*/ 319 h 464"/>
                  <a:gd name="T28" fmla="*/ 62 w 175"/>
                  <a:gd name="T29" fmla="*/ 346 h 464"/>
                  <a:gd name="T30" fmla="*/ 50 w 175"/>
                  <a:gd name="T31" fmla="*/ 365 h 464"/>
                  <a:gd name="T32" fmla="*/ 47 w 175"/>
                  <a:gd name="T33" fmla="*/ 379 h 464"/>
                  <a:gd name="T34" fmla="*/ 45 w 175"/>
                  <a:gd name="T35" fmla="*/ 389 h 464"/>
                  <a:gd name="T36" fmla="*/ 48 w 175"/>
                  <a:gd name="T37" fmla="*/ 397 h 464"/>
                  <a:gd name="T38" fmla="*/ 56 w 175"/>
                  <a:gd name="T39" fmla="*/ 404 h 464"/>
                  <a:gd name="T40" fmla="*/ 67 w 175"/>
                  <a:gd name="T41" fmla="*/ 408 h 464"/>
                  <a:gd name="T42" fmla="*/ 94 w 175"/>
                  <a:gd name="T43" fmla="*/ 413 h 464"/>
                  <a:gd name="T44" fmla="*/ 127 w 175"/>
                  <a:gd name="T45" fmla="*/ 422 h 464"/>
                  <a:gd name="T46" fmla="*/ 152 w 175"/>
                  <a:gd name="T47" fmla="*/ 431 h 464"/>
                  <a:gd name="T48" fmla="*/ 158 w 175"/>
                  <a:gd name="T49" fmla="*/ 436 h 464"/>
                  <a:gd name="T50" fmla="*/ 157 w 175"/>
                  <a:gd name="T51" fmla="*/ 442 h 464"/>
                  <a:gd name="T52" fmla="*/ 156 w 175"/>
                  <a:gd name="T53" fmla="*/ 446 h 464"/>
                  <a:gd name="T54" fmla="*/ 146 w 175"/>
                  <a:gd name="T55" fmla="*/ 454 h 464"/>
                  <a:gd name="T56" fmla="*/ 118 w 175"/>
                  <a:gd name="T57" fmla="*/ 464 h 464"/>
                  <a:gd name="T58" fmla="*/ 104 w 175"/>
                  <a:gd name="T59" fmla="*/ 459 h 464"/>
                  <a:gd name="T60" fmla="*/ 93 w 175"/>
                  <a:gd name="T61" fmla="*/ 450 h 464"/>
                  <a:gd name="T62" fmla="*/ 71 w 175"/>
                  <a:gd name="T63" fmla="*/ 436 h 464"/>
                  <a:gd name="T64" fmla="*/ 53 w 175"/>
                  <a:gd name="T65" fmla="*/ 428 h 464"/>
                  <a:gd name="T66" fmla="*/ 33 w 175"/>
                  <a:gd name="T67" fmla="*/ 425 h 464"/>
                  <a:gd name="T68" fmla="*/ 29 w 175"/>
                  <a:gd name="T69" fmla="*/ 426 h 464"/>
                  <a:gd name="T70" fmla="*/ 11 w 175"/>
                  <a:gd name="T71" fmla="*/ 425 h 464"/>
                  <a:gd name="T72" fmla="*/ 0 w 175"/>
                  <a:gd name="T73" fmla="*/ 418 h 464"/>
                  <a:gd name="T74" fmla="*/ 2 w 175"/>
                  <a:gd name="T75" fmla="*/ 404 h 464"/>
                  <a:gd name="T76" fmla="*/ 3 w 175"/>
                  <a:gd name="T77" fmla="*/ 392 h 464"/>
                  <a:gd name="T78" fmla="*/ 12 w 175"/>
                  <a:gd name="T79" fmla="*/ 379 h 464"/>
                  <a:gd name="T80" fmla="*/ 22 w 175"/>
                  <a:gd name="T81" fmla="*/ 364 h 464"/>
                  <a:gd name="T82" fmla="*/ 35 w 175"/>
                  <a:gd name="T83" fmla="*/ 342 h 464"/>
                  <a:gd name="T84" fmla="*/ 48 w 175"/>
                  <a:gd name="T85" fmla="*/ 312 h 464"/>
                  <a:gd name="T86" fmla="*/ 59 w 175"/>
                  <a:gd name="T87" fmla="*/ 286 h 464"/>
                  <a:gd name="T88" fmla="*/ 75 w 175"/>
                  <a:gd name="T89" fmla="*/ 261 h 464"/>
                  <a:gd name="T90" fmla="*/ 93 w 175"/>
                  <a:gd name="T91" fmla="*/ 242 h 464"/>
                  <a:gd name="T92" fmla="*/ 114 w 175"/>
                  <a:gd name="T93" fmla="*/ 222 h 464"/>
                  <a:gd name="T94" fmla="*/ 128 w 175"/>
                  <a:gd name="T95" fmla="*/ 204 h 464"/>
                  <a:gd name="T96" fmla="*/ 133 w 175"/>
                  <a:gd name="T97" fmla="*/ 193 h 464"/>
                  <a:gd name="T98" fmla="*/ 135 w 175"/>
                  <a:gd name="T99" fmla="*/ 175 h 464"/>
                  <a:gd name="T100" fmla="*/ 123 w 175"/>
                  <a:gd name="T101" fmla="*/ 130 h 464"/>
                  <a:gd name="T102" fmla="*/ 110 w 175"/>
                  <a:gd name="T103" fmla="*/ 92 h 464"/>
                  <a:gd name="T104" fmla="*/ 100 w 175"/>
                  <a:gd name="T105" fmla="*/ 52 h 464"/>
                  <a:gd name="T106" fmla="*/ 95 w 175"/>
                  <a:gd name="T107" fmla="*/ 33 h 464"/>
                  <a:gd name="T108" fmla="*/ 93 w 175"/>
                  <a:gd name="T109" fmla="*/ 18 h 464"/>
                  <a:gd name="T110" fmla="*/ 101 w 175"/>
                  <a:gd name="T111" fmla="*/ 3 h 464"/>
                  <a:gd name="T112" fmla="*/ 113 w 175"/>
                  <a:gd name="T113" fmla="*/ 0 h 464"/>
                  <a:gd name="T114" fmla="*/ 125 w 175"/>
                  <a:gd name="T115" fmla="*/ 5 h 464"/>
                  <a:gd name="T116" fmla="*/ 131 w 175"/>
                  <a:gd name="T117" fmla="*/ 14 h 46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75"/>
                  <a:gd name="T178" fmla="*/ 0 h 464"/>
                  <a:gd name="T179" fmla="*/ 175 w 175"/>
                  <a:gd name="T180" fmla="*/ 464 h 46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75" h="464">
                    <a:moveTo>
                      <a:pt x="131" y="14"/>
                    </a:moveTo>
                    <a:lnTo>
                      <a:pt x="147" y="38"/>
                    </a:lnTo>
                    <a:lnTo>
                      <a:pt x="152" y="55"/>
                    </a:lnTo>
                    <a:lnTo>
                      <a:pt x="164" y="92"/>
                    </a:lnTo>
                    <a:lnTo>
                      <a:pt x="171" y="126"/>
                    </a:lnTo>
                    <a:lnTo>
                      <a:pt x="175" y="158"/>
                    </a:lnTo>
                    <a:lnTo>
                      <a:pt x="175" y="183"/>
                    </a:lnTo>
                    <a:lnTo>
                      <a:pt x="173" y="198"/>
                    </a:lnTo>
                    <a:lnTo>
                      <a:pt x="169" y="219"/>
                    </a:lnTo>
                    <a:lnTo>
                      <a:pt x="159" y="238"/>
                    </a:lnTo>
                    <a:lnTo>
                      <a:pt x="148" y="252"/>
                    </a:lnTo>
                    <a:lnTo>
                      <a:pt x="132" y="269"/>
                    </a:lnTo>
                    <a:lnTo>
                      <a:pt x="110" y="294"/>
                    </a:lnTo>
                    <a:lnTo>
                      <a:pt x="85" y="319"/>
                    </a:lnTo>
                    <a:lnTo>
                      <a:pt x="62" y="346"/>
                    </a:lnTo>
                    <a:lnTo>
                      <a:pt x="50" y="365"/>
                    </a:lnTo>
                    <a:lnTo>
                      <a:pt x="47" y="379"/>
                    </a:lnTo>
                    <a:lnTo>
                      <a:pt x="45" y="389"/>
                    </a:lnTo>
                    <a:lnTo>
                      <a:pt x="48" y="397"/>
                    </a:lnTo>
                    <a:lnTo>
                      <a:pt x="56" y="404"/>
                    </a:lnTo>
                    <a:lnTo>
                      <a:pt x="67" y="408"/>
                    </a:lnTo>
                    <a:lnTo>
                      <a:pt x="94" y="413"/>
                    </a:lnTo>
                    <a:lnTo>
                      <a:pt x="127" y="422"/>
                    </a:lnTo>
                    <a:lnTo>
                      <a:pt x="152" y="431"/>
                    </a:lnTo>
                    <a:lnTo>
                      <a:pt x="158" y="436"/>
                    </a:lnTo>
                    <a:lnTo>
                      <a:pt x="157" y="442"/>
                    </a:lnTo>
                    <a:lnTo>
                      <a:pt x="156" y="446"/>
                    </a:lnTo>
                    <a:lnTo>
                      <a:pt x="146" y="454"/>
                    </a:lnTo>
                    <a:lnTo>
                      <a:pt x="118" y="464"/>
                    </a:lnTo>
                    <a:lnTo>
                      <a:pt x="104" y="459"/>
                    </a:lnTo>
                    <a:lnTo>
                      <a:pt x="93" y="450"/>
                    </a:lnTo>
                    <a:lnTo>
                      <a:pt x="71" y="436"/>
                    </a:lnTo>
                    <a:lnTo>
                      <a:pt x="53" y="428"/>
                    </a:lnTo>
                    <a:lnTo>
                      <a:pt x="33" y="425"/>
                    </a:lnTo>
                    <a:lnTo>
                      <a:pt x="29" y="426"/>
                    </a:lnTo>
                    <a:lnTo>
                      <a:pt x="11" y="425"/>
                    </a:lnTo>
                    <a:lnTo>
                      <a:pt x="0" y="418"/>
                    </a:lnTo>
                    <a:lnTo>
                      <a:pt x="2" y="404"/>
                    </a:lnTo>
                    <a:lnTo>
                      <a:pt x="3" y="392"/>
                    </a:lnTo>
                    <a:lnTo>
                      <a:pt x="12" y="379"/>
                    </a:lnTo>
                    <a:lnTo>
                      <a:pt x="22" y="364"/>
                    </a:lnTo>
                    <a:lnTo>
                      <a:pt x="35" y="342"/>
                    </a:lnTo>
                    <a:lnTo>
                      <a:pt x="48" y="312"/>
                    </a:lnTo>
                    <a:lnTo>
                      <a:pt x="59" y="286"/>
                    </a:lnTo>
                    <a:lnTo>
                      <a:pt x="75" y="261"/>
                    </a:lnTo>
                    <a:lnTo>
                      <a:pt x="93" y="242"/>
                    </a:lnTo>
                    <a:lnTo>
                      <a:pt x="114" y="222"/>
                    </a:lnTo>
                    <a:lnTo>
                      <a:pt x="128" y="204"/>
                    </a:lnTo>
                    <a:lnTo>
                      <a:pt x="133" y="193"/>
                    </a:lnTo>
                    <a:lnTo>
                      <a:pt x="135" y="175"/>
                    </a:lnTo>
                    <a:lnTo>
                      <a:pt x="123" y="130"/>
                    </a:lnTo>
                    <a:lnTo>
                      <a:pt x="110" y="92"/>
                    </a:lnTo>
                    <a:lnTo>
                      <a:pt x="100" y="52"/>
                    </a:lnTo>
                    <a:lnTo>
                      <a:pt x="95" y="33"/>
                    </a:lnTo>
                    <a:lnTo>
                      <a:pt x="93" y="18"/>
                    </a:lnTo>
                    <a:lnTo>
                      <a:pt x="101" y="3"/>
                    </a:lnTo>
                    <a:lnTo>
                      <a:pt x="113" y="0"/>
                    </a:lnTo>
                    <a:lnTo>
                      <a:pt x="125" y="5"/>
                    </a:lnTo>
                    <a:lnTo>
                      <a:pt x="1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0" name="AutoShape 72" descr="Sable"/>
          <p:cNvSpPr>
            <a:spLocks noChangeArrowheads="1"/>
          </p:cNvSpPr>
          <p:nvPr/>
        </p:nvSpPr>
        <p:spPr bwMode="auto">
          <a:xfrm>
            <a:off x="7520447" y="5425048"/>
            <a:ext cx="431800" cy="433388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73" descr="Sable"/>
          <p:cNvSpPr>
            <a:spLocks noChangeArrowheads="1"/>
          </p:cNvSpPr>
          <p:nvPr/>
        </p:nvSpPr>
        <p:spPr bwMode="auto">
          <a:xfrm>
            <a:off x="2911935" y="6001311"/>
            <a:ext cx="431800" cy="43338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74" descr="Sable"/>
          <p:cNvSpPr>
            <a:spLocks noChangeArrowheads="1"/>
          </p:cNvSpPr>
          <p:nvPr/>
        </p:nvSpPr>
        <p:spPr bwMode="auto">
          <a:xfrm>
            <a:off x="3127835" y="5640948"/>
            <a:ext cx="431800" cy="433388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75" descr="Sable"/>
          <p:cNvSpPr>
            <a:spLocks noChangeArrowheads="1"/>
          </p:cNvSpPr>
          <p:nvPr/>
        </p:nvSpPr>
        <p:spPr bwMode="auto">
          <a:xfrm>
            <a:off x="3272297" y="6001311"/>
            <a:ext cx="431800" cy="43338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76" descr="Sable"/>
          <p:cNvSpPr>
            <a:spLocks noChangeArrowheads="1"/>
          </p:cNvSpPr>
          <p:nvPr/>
        </p:nvSpPr>
        <p:spPr bwMode="auto">
          <a:xfrm>
            <a:off x="3127835" y="5280586"/>
            <a:ext cx="431800" cy="433387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77"/>
          <p:cNvGrpSpPr>
            <a:grpSpLocks/>
          </p:cNvGrpSpPr>
          <p:nvPr/>
        </p:nvGrpSpPr>
        <p:grpSpPr bwMode="auto">
          <a:xfrm>
            <a:off x="8231647" y="4928161"/>
            <a:ext cx="1755775" cy="1477962"/>
            <a:chOff x="2154" y="3294"/>
            <a:chExt cx="1106" cy="931"/>
          </a:xfrm>
        </p:grpSpPr>
        <p:sp>
          <p:nvSpPr>
            <p:cNvPr id="46" name="AutoShape 78"/>
            <p:cNvSpPr>
              <a:spLocks noChangeAspect="1" noChangeArrowheads="1" noTextEdit="1"/>
            </p:cNvSpPr>
            <p:nvPr/>
          </p:nvSpPr>
          <p:spPr bwMode="auto">
            <a:xfrm>
              <a:off x="2154" y="3294"/>
              <a:ext cx="1106" cy="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79"/>
            <p:cNvSpPr>
              <a:spLocks/>
            </p:cNvSpPr>
            <p:nvPr/>
          </p:nvSpPr>
          <p:spPr bwMode="auto">
            <a:xfrm>
              <a:off x="2312" y="3666"/>
              <a:ext cx="268" cy="124"/>
            </a:xfrm>
            <a:custGeom>
              <a:avLst/>
              <a:gdLst>
                <a:gd name="T0" fmla="*/ 1 w 463"/>
                <a:gd name="T1" fmla="*/ 1 h 166"/>
                <a:gd name="T2" fmla="*/ 1 w 463"/>
                <a:gd name="T3" fmla="*/ 2 h 166"/>
                <a:gd name="T4" fmla="*/ 0 w 463"/>
                <a:gd name="T5" fmla="*/ 4 h 166"/>
                <a:gd name="T6" fmla="*/ 1 w 463"/>
                <a:gd name="T7" fmla="*/ 8 h 166"/>
                <a:gd name="T8" fmla="*/ 1 w 463"/>
                <a:gd name="T9" fmla="*/ 12 h 166"/>
                <a:gd name="T10" fmla="*/ 3 w 463"/>
                <a:gd name="T11" fmla="*/ 14 h 166"/>
                <a:gd name="T12" fmla="*/ 3 w 463"/>
                <a:gd name="T13" fmla="*/ 16 h 166"/>
                <a:gd name="T14" fmla="*/ 3 w 463"/>
                <a:gd name="T15" fmla="*/ 16 h 166"/>
                <a:gd name="T16" fmla="*/ 4 w 463"/>
                <a:gd name="T17" fmla="*/ 13 h 166"/>
                <a:gd name="T18" fmla="*/ 5 w 463"/>
                <a:gd name="T19" fmla="*/ 12 h 166"/>
                <a:gd name="T20" fmla="*/ 5 w 463"/>
                <a:gd name="T21" fmla="*/ 12 h 166"/>
                <a:gd name="T22" fmla="*/ 5 w 463"/>
                <a:gd name="T23" fmla="*/ 12 h 166"/>
                <a:gd name="T24" fmla="*/ 6 w 463"/>
                <a:gd name="T25" fmla="*/ 13 h 166"/>
                <a:gd name="T26" fmla="*/ 6 w 463"/>
                <a:gd name="T27" fmla="*/ 12 h 166"/>
                <a:gd name="T28" fmla="*/ 6 w 463"/>
                <a:gd name="T29" fmla="*/ 10 h 166"/>
                <a:gd name="T30" fmla="*/ 5 w 463"/>
                <a:gd name="T31" fmla="*/ 10 h 166"/>
                <a:gd name="T32" fmla="*/ 5 w 463"/>
                <a:gd name="T33" fmla="*/ 9 h 166"/>
                <a:gd name="T34" fmla="*/ 5 w 463"/>
                <a:gd name="T35" fmla="*/ 7 h 166"/>
                <a:gd name="T36" fmla="*/ 6 w 463"/>
                <a:gd name="T37" fmla="*/ 7 h 166"/>
                <a:gd name="T38" fmla="*/ 6 w 463"/>
                <a:gd name="T39" fmla="*/ 5 h 166"/>
                <a:gd name="T40" fmla="*/ 6 w 463"/>
                <a:gd name="T41" fmla="*/ 5 h 166"/>
                <a:gd name="T42" fmla="*/ 5 w 463"/>
                <a:gd name="T43" fmla="*/ 5 h 166"/>
                <a:gd name="T44" fmla="*/ 5 w 463"/>
                <a:gd name="T45" fmla="*/ 7 h 166"/>
                <a:gd name="T46" fmla="*/ 5 w 463"/>
                <a:gd name="T47" fmla="*/ 5 h 166"/>
                <a:gd name="T48" fmla="*/ 5 w 463"/>
                <a:gd name="T49" fmla="*/ 4 h 166"/>
                <a:gd name="T50" fmla="*/ 5 w 463"/>
                <a:gd name="T51" fmla="*/ 1 h 166"/>
                <a:gd name="T52" fmla="*/ 5 w 463"/>
                <a:gd name="T53" fmla="*/ 1 h 166"/>
                <a:gd name="T54" fmla="*/ 5 w 463"/>
                <a:gd name="T55" fmla="*/ 6 h 166"/>
                <a:gd name="T56" fmla="*/ 5 w 463"/>
                <a:gd name="T57" fmla="*/ 9 h 166"/>
                <a:gd name="T58" fmla="*/ 3 w 463"/>
                <a:gd name="T59" fmla="*/ 12 h 166"/>
                <a:gd name="T60" fmla="*/ 3 w 463"/>
                <a:gd name="T61" fmla="*/ 12 h 166"/>
                <a:gd name="T62" fmla="*/ 2 w 463"/>
                <a:gd name="T63" fmla="*/ 10 h 166"/>
                <a:gd name="T64" fmla="*/ 1 w 463"/>
                <a:gd name="T65" fmla="*/ 6 h 166"/>
                <a:gd name="T66" fmla="*/ 1 w 463"/>
                <a:gd name="T67" fmla="*/ 3 h 1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3"/>
                <a:gd name="T103" fmla="*/ 0 h 166"/>
                <a:gd name="T104" fmla="*/ 463 w 463"/>
                <a:gd name="T105" fmla="*/ 166 h 1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3" h="166">
                  <a:moveTo>
                    <a:pt x="42" y="22"/>
                  </a:moveTo>
                  <a:lnTo>
                    <a:pt x="17" y="17"/>
                  </a:lnTo>
                  <a:lnTo>
                    <a:pt x="13" y="21"/>
                  </a:lnTo>
                  <a:lnTo>
                    <a:pt x="3" y="26"/>
                  </a:lnTo>
                  <a:lnTo>
                    <a:pt x="2" y="45"/>
                  </a:lnTo>
                  <a:lnTo>
                    <a:pt x="0" y="48"/>
                  </a:lnTo>
                  <a:lnTo>
                    <a:pt x="12" y="66"/>
                  </a:lnTo>
                  <a:lnTo>
                    <a:pt x="42" y="86"/>
                  </a:lnTo>
                  <a:lnTo>
                    <a:pt x="84" y="108"/>
                  </a:lnTo>
                  <a:lnTo>
                    <a:pt x="111" y="121"/>
                  </a:lnTo>
                  <a:lnTo>
                    <a:pt x="149" y="139"/>
                  </a:lnTo>
                  <a:lnTo>
                    <a:pt x="193" y="153"/>
                  </a:lnTo>
                  <a:lnTo>
                    <a:pt x="218" y="161"/>
                  </a:lnTo>
                  <a:lnTo>
                    <a:pt x="235" y="166"/>
                  </a:lnTo>
                  <a:lnTo>
                    <a:pt x="248" y="165"/>
                  </a:lnTo>
                  <a:lnTo>
                    <a:pt x="262" y="159"/>
                  </a:lnTo>
                  <a:lnTo>
                    <a:pt x="282" y="149"/>
                  </a:lnTo>
                  <a:lnTo>
                    <a:pt x="308" y="136"/>
                  </a:lnTo>
                  <a:lnTo>
                    <a:pt x="327" y="126"/>
                  </a:lnTo>
                  <a:lnTo>
                    <a:pt x="348" y="121"/>
                  </a:lnTo>
                  <a:lnTo>
                    <a:pt x="360" y="118"/>
                  </a:lnTo>
                  <a:lnTo>
                    <a:pt x="374" y="116"/>
                  </a:lnTo>
                  <a:lnTo>
                    <a:pt x="388" y="118"/>
                  </a:lnTo>
                  <a:lnTo>
                    <a:pt x="404" y="121"/>
                  </a:lnTo>
                  <a:lnTo>
                    <a:pt x="428" y="129"/>
                  </a:lnTo>
                  <a:lnTo>
                    <a:pt x="445" y="131"/>
                  </a:lnTo>
                  <a:lnTo>
                    <a:pt x="459" y="127"/>
                  </a:lnTo>
                  <a:lnTo>
                    <a:pt x="463" y="119"/>
                  </a:lnTo>
                  <a:lnTo>
                    <a:pt x="460" y="109"/>
                  </a:lnTo>
                  <a:lnTo>
                    <a:pt x="457" y="108"/>
                  </a:lnTo>
                  <a:lnTo>
                    <a:pt x="438" y="102"/>
                  </a:lnTo>
                  <a:lnTo>
                    <a:pt x="419" y="103"/>
                  </a:lnTo>
                  <a:lnTo>
                    <a:pt x="405" y="100"/>
                  </a:lnTo>
                  <a:lnTo>
                    <a:pt x="402" y="92"/>
                  </a:lnTo>
                  <a:lnTo>
                    <a:pt x="410" y="86"/>
                  </a:lnTo>
                  <a:lnTo>
                    <a:pt x="427" y="82"/>
                  </a:lnTo>
                  <a:lnTo>
                    <a:pt x="454" y="78"/>
                  </a:lnTo>
                  <a:lnTo>
                    <a:pt x="462" y="71"/>
                  </a:lnTo>
                  <a:lnTo>
                    <a:pt x="463" y="68"/>
                  </a:lnTo>
                  <a:lnTo>
                    <a:pt x="463" y="60"/>
                  </a:lnTo>
                  <a:lnTo>
                    <a:pt x="460" y="58"/>
                  </a:lnTo>
                  <a:lnTo>
                    <a:pt x="451" y="52"/>
                  </a:lnTo>
                  <a:lnTo>
                    <a:pt x="447" y="52"/>
                  </a:lnTo>
                  <a:lnTo>
                    <a:pt x="433" y="52"/>
                  </a:lnTo>
                  <a:lnTo>
                    <a:pt x="406" y="64"/>
                  </a:lnTo>
                  <a:lnTo>
                    <a:pt x="395" y="70"/>
                  </a:lnTo>
                  <a:lnTo>
                    <a:pt x="386" y="70"/>
                  </a:lnTo>
                  <a:lnTo>
                    <a:pt x="381" y="58"/>
                  </a:lnTo>
                  <a:lnTo>
                    <a:pt x="380" y="55"/>
                  </a:lnTo>
                  <a:lnTo>
                    <a:pt x="384" y="42"/>
                  </a:lnTo>
                  <a:lnTo>
                    <a:pt x="387" y="19"/>
                  </a:lnTo>
                  <a:lnTo>
                    <a:pt x="383" y="2"/>
                  </a:lnTo>
                  <a:lnTo>
                    <a:pt x="371" y="0"/>
                  </a:lnTo>
                  <a:lnTo>
                    <a:pt x="360" y="8"/>
                  </a:lnTo>
                  <a:lnTo>
                    <a:pt x="359" y="32"/>
                  </a:lnTo>
                  <a:lnTo>
                    <a:pt x="365" y="64"/>
                  </a:lnTo>
                  <a:lnTo>
                    <a:pt x="363" y="82"/>
                  </a:lnTo>
                  <a:lnTo>
                    <a:pt x="349" y="96"/>
                  </a:lnTo>
                  <a:lnTo>
                    <a:pt x="309" y="108"/>
                  </a:lnTo>
                  <a:lnTo>
                    <a:pt x="276" y="119"/>
                  </a:lnTo>
                  <a:lnTo>
                    <a:pt x="246" y="128"/>
                  </a:lnTo>
                  <a:lnTo>
                    <a:pt x="234" y="129"/>
                  </a:lnTo>
                  <a:lnTo>
                    <a:pt x="210" y="124"/>
                  </a:lnTo>
                  <a:lnTo>
                    <a:pt x="174" y="104"/>
                  </a:lnTo>
                  <a:lnTo>
                    <a:pt x="137" y="85"/>
                  </a:lnTo>
                  <a:lnTo>
                    <a:pt x="102" y="64"/>
                  </a:lnTo>
                  <a:lnTo>
                    <a:pt x="75" y="47"/>
                  </a:lnTo>
                  <a:lnTo>
                    <a:pt x="53" y="33"/>
                  </a:lnTo>
                  <a:lnTo>
                    <a:pt x="42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Freeform 80"/>
            <p:cNvSpPr>
              <a:spLocks/>
            </p:cNvSpPr>
            <p:nvPr/>
          </p:nvSpPr>
          <p:spPr bwMode="auto">
            <a:xfrm>
              <a:off x="2206" y="3463"/>
              <a:ext cx="154" cy="167"/>
            </a:xfrm>
            <a:custGeom>
              <a:avLst/>
              <a:gdLst>
                <a:gd name="T0" fmla="*/ 2 w 265"/>
                <a:gd name="T1" fmla="*/ 10 h 224"/>
                <a:gd name="T2" fmla="*/ 2 w 265"/>
                <a:gd name="T3" fmla="*/ 7 h 224"/>
                <a:gd name="T4" fmla="*/ 2 w 265"/>
                <a:gd name="T5" fmla="*/ 4 h 224"/>
                <a:gd name="T6" fmla="*/ 2 w 265"/>
                <a:gd name="T7" fmla="*/ 2 h 224"/>
                <a:gd name="T8" fmla="*/ 2 w 265"/>
                <a:gd name="T9" fmla="*/ 1 h 224"/>
                <a:gd name="T10" fmla="*/ 1 w 265"/>
                <a:gd name="T11" fmla="*/ 1 h 224"/>
                <a:gd name="T12" fmla="*/ 1 w 265"/>
                <a:gd name="T13" fmla="*/ 0 h 224"/>
                <a:gd name="T14" fmla="*/ 1 w 265"/>
                <a:gd name="T15" fmla="*/ 0 h 224"/>
                <a:gd name="T16" fmla="*/ 1 w 265"/>
                <a:gd name="T17" fmla="*/ 1 h 224"/>
                <a:gd name="T18" fmla="*/ 1 w 265"/>
                <a:gd name="T19" fmla="*/ 1 h 224"/>
                <a:gd name="T20" fmla="*/ 1 w 265"/>
                <a:gd name="T21" fmla="*/ 4 h 224"/>
                <a:gd name="T22" fmla="*/ 1 w 265"/>
                <a:gd name="T23" fmla="*/ 6 h 224"/>
                <a:gd name="T24" fmla="*/ 0 w 265"/>
                <a:gd name="T25" fmla="*/ 9 h 224"/>
                <a:gd name="T26" fmla="*/ 1 w 265"/>
                <a:gd name="T27" fmla="*/ 12 h 224"/>
                <a:gd name="T28" fmla="*/ 1 w 265"/>
                <a:gd name="T29" fmla="*/ 14 h 224"/>
                <a:gd name="T30" fmla="*/ 1 w 265"/>
                <a:gd name="T31" fmla="*/ 17 h 224"/>
                <a:gd name="T32" fmla="*/ 1 w 265"/>
                <a:gd name="T33" fmla="*/ 19 h 224"/>
                <a:gd name="T34" fmla="*/ 1 w 265"/>
                <a:gd name="T35" fmla="*/ 21 h 224"/>
                <a:gd name="T36" fmla="*/ 1 w 265"/>
                <a:gd name="T37" fmla="*/ 21 h 224"/>
                <a:gd name="T38" fmla="*/ 1 w 265"/>
                <a:gd name="T39" fmla="*/ 21 h 224"/>
                <a:gd name="T40" fmla="*/ 2 w 265"/>
                <a:gd name="T41" fmla="*/ 21 h 224"/>
                <a:gd name="T42" fmla="*/ 2 w 265"/>
                <a:gd name="T43" fmla="*/ 21 h 224"/>
                <a:gd name="T44" fmla="*/ 2 w 265"/>
                <a:gd name="T45" fmla="*/ 20 h 224"/>
                <a:gd name="T46" fmla="*/ 2 w 265"/>
                <a:gd name="T47" fmla="*/ 19 h 224"/>
                <a:gd name="T48" fmla="*/ 2 w 265"/>
                <a:gd name="T49" fmla="*/ 16 h 224"/>
                <a:gd name="T50" fmla="*/ 2 w 265"/>
                <a:gd name="T51" fmla="*/ 15 h 224"/>
                <a:gd name="T52" fmla="*/ 2 w 265"/>
                <a:gd name="T53" fmla="*/ 12 h 224"/>
                <a:gd name="T54" fmla="*/ 3 w 265"/>
                <a:gd name="T55" fmla="*/ 13 h 224"/>
                <a:gd name="T56" fmla="*/ 3 w 265"/>
                <a:gd name="T57" fmla="*/ 13 h 224"/>
                <a:gd name="T58" fmla="*/ 3 w 265"/>
                <a:gd name="T59" fmla="*/ 13 h 224"/>
                <a:gd name="T60" fmla="*/ 3 w 265"/>
                <a:gd name="T61" fmla="*/ 12 h 224"/>
                <a:gd name="T62" fmla="*/ 3 w 265"/>
                <a:gd name="T63" fmla="*/ 11 h 224"/>
                <a:gd name="T64" fmla="*/ 3 w 265"/>
                <a:gd name="T65" fmla="*/ 10 h 224"/>
                <a:gd name="T66" fmla="*/ 3 w 265"/>
                <a:gd name="T67" fmla="*/ 10 h 224"/>
                <a:gd name="T68" fmla="*/ 3 w 265"/>
                <a:gd name="T69" fmla="*/ 10 h 224"/>
                <a:gd name="T70" fmla="*/ 3 w 265"/>
                <a:gd name="T71" fmla="*/ 10 h 224"/>
                <a:gd name="T72" fmla="*/ 3 w 265"/>
                <a:gd name="T73" fmla="*/ 10 h 224"/>
                <a:gd name="T74" fmla="*/ 2 w 265"/>
                <a:gd name="T75" fmla="*/ 10 h 2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5"/>
                <a:gd name="T115" fmla="*/ 0 h 224"/>
                <a:gd name="T116" fmla="*/ 265 w 265"/>
                <a:gd name="T117" fmla="*/ 224 h 22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5" h="224">
                  <a:moveTo>
                    <a:pt x="179" y="100"/>
                  </a:moveTo>
                  <a:lnTo>
                    <a:pt x="166" y="68"/>
                  </a:lnTo>
                  <a:lnTo>
                    <a:pt x="151" y="45"/>
                  </a:lnTo>
                  <a:lnTo>
                    <a:pt x="132" y="24"/>
                  </a:lnTo>
                  <a:lnTo>
                    <a:pt x="114" y="6"/>
                  </a:lnTo>
                  <a:lnTo>
                    <a:pt x="99" y="2"/>
                  </a:lnTo>
                  <a:lnTo>
                    <a:pt x="76" y="0"/>
                  </a:lnTo>
                  <a:lnTo>
                    <a:pt x="73" y="0"/>
                  </a:lnTo>
                  <a:lnTo>
                    <a:pt x="52" y="6"/>
                  </a:lnTo>
                  <a:lnTo>
                    <a:pt x="30" y="20"/>
                  </a:lnTo>
                  <a:lnTo>
                    <a:pt x="14" y="41"/>
                  </a:lnTo>
                  <a:lnTo>
                    <a:pt x="5" y="64"/>
                  </a:lnTo>
                  <a:lnTo>
                    <a:pt x="0" y="92"/>
                  </a:lnTo>
                  <a:lnTo>
                    <a:pt x="4" y="122"/>
                  </a:lnTo>
                  <a:lnTo>
                    <a:pt x="13" y="153"/>
                  </a:lnTo>
                  <a:lnTo>
                    <a:pt x="27" y="185"/>
                  </a:lnTo>
                  <a:lnTo>
                    <a:pt x="41" y="203"/>
                  </a:lnTo>
                  <a:lnTo>
                    <a:pt x="57" y="214"/>
                  </a:lnTo>
                  <a:lnTo>
                    <a:pt x="72" y="221"/>
                  </a:lnTo>
                  <a:lnTo>
                    <a:pt x="93" y="224"/>
                  </a:lnTo>
                  <a:lnTo>
                    <a:pt x="115" y="221"/>
                  </a:lnTo>
                  <a:lnTo>
                    <a:pt x="135" y="216"/>
                  </a:lnTo>
                  <a:lnTo>
                    <a:pt x="151" y="207"/>
                  </a:lnTo>
                  <a:lnTo>
                    <a:pt x="162" y="194"/>
                  </a:lnTo>
                  <a:lnTo>
                    <a:pt x="171" y="176"/>
                  </a:lnTo>
                  <a:lnTo>
                    <a:pt x="177" y="156"/>
                  </a:lnTo>
                  <a:lnTo>
                    <a:pt x="179" y="132"/>
                  </a:lnTo>
                  <a:lnTo>
                    <a:pt x="214" y="138"/>
                  </a:lnTo>
                  <a:lnTo>
                    <a:pt x="249" y="141"/>
                  </a:lnTo>
                  <a:lnTo>
                    <a:pt x="259" y="138"/>
                  </a:lnTo>
                  <a:lnTo>
                    <a:pt x="265" y="130"/>
                  </a:lnTo>
                  <a:lnTo>
                    <a:pt x="262" y="116"/>
                  </a:lnTo>
                  <a:lnTo>
                    <a:pt x="253" y="106"/>
                  </a:lnTo>
                  <a:lnTo>
                    <a:pt x="235" y="103"/>
                  </a:lnTo>
                  <a:lnTo>
                    <a:pt x="206" y="105"/>
                  </a:lnTo>
                  <a:lnTo>
                    <a:pt x="202" y="105"/>
                  </a:lnTo>
                  <a:lnTo>
                    <a:pt x="186" y="102"/>
                  </a:lnTo>
                  <a:lnTo>
                    <a:pt x="179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49" name="Group 81"/>
            <p:cNvGrpSpPr>
              <a:grpSpLocks/>
            </p:cNvGrpSpPr>
            <p:nvPr/>
          </p:nvGrpSpPr>
          <p:grpSpPr bwMode="auto">
            <a:xfrm>
              <a:off x="2206" y="3666"/>
              <a:ext cx="382" cy="559"/>
              <a:chOff x="657" y="3291"/>
              <a:chExt cx="658" cy="750"/>
            </a:xfrm>
          </p:grpSpPr>
          <p:sp>
            <p:nvSpPr>
              <p:cNvPr id="50" name="Freeform 82"/>
              <p:cNvSpPr>
                <a:spLocks/>
              </p:cNvSpPr>
              <p:nvPr/>
            </p:nvSpPr>
            <p:spPr bwMode="auto">
              <a:xfrm>
                <a:off x="713" y="3291"/>
                <a:ext cx="183" cy="354"/>
              </a:xfrm>
              <a:custGeom>
                <a:avLst/>
                <a:gdLst>
                  <a:gd name="T0" fmla="*/ 0 w 183"/>
                  <a:gd name="T1" fmla="*/ 40 h 354"/>
                  <a:gd name="T2" fmla="*/ 6 w 183"/>
                  <a:gd name="T3" fmla="*/ 22 h 354"/>
                  <a:gd name="T4" fmla="*/ 15 w 183"/>
                  <a:gd name="T5" fmla="*/ 13 h 354"/>
                  <a:gd name="T6" fmla="*/ 28 w 183"/>
                  <a:gd name="T7" fmla="*/ 5 h 354"/>
                  <a:gd name="T8" fmla="*/ 49 w 183"/>
                  <a:gd name="T9" fmla="*/ 0 h 354"/>
                  <a:gd name="T10" fmla="*/ 70 w 183"/>
                  <a:gd name="T11" fmla="*/ 0 h 354"/>
                  <a:gd name="T12" fmla="*/ 86 w 183"/>
                  <a:gd name="T13" fmla="*/ 3 h 354"/>
                  <a:gd name="T14" fmla="*/ 104 w 183"/>
                  <a:gd name="T15" fmla="*/ 16 h 354"/>
                  <a:gd name="T16" fmla="*/ 121 w 183"/>
                  <a:gd name="T17" fmla="*/ 33 h 354"/>
                  <a:gd name="T18" fmla="*/ 140 w 183"/>
                  <a:gd name="T19" fmla="*/ 52 h 354"/>
                  <a:gd name="T20" fmla="*/ 155 w 183"/>
                  <a:gd name="T21" fmla="*/ 77 h 354"/>
                  <a:gd name="T22" fmla="*/ 169 w 183"/>
                  <a:gd name="T23" fmla="*/ 102 h 354"/>
                  <a:gd name="T24" fmla="*/ 177 w 183"/>
                  <a:gd name="T25" fmla="*/ 127 h 354"/>
                  <a:gd name="T26" fmla="*/ 182 w 183"/>
                  <a:gd name="T27" fmla="*/ 154 h 354"/>
                  <a:gd name="T28" fmla="*/ 183 w 183"/>
                  <a:gd name="T29" fmla="*/ 178 h 354"/>
                  <a:gd name="T30" fmla="*/ 183 w 183"/>
                  <a:gd name="T31" fmla="*/ 204 h 354"/>
                  <a:gd name="T32" fmla="*/ 181 w 183"/>
                  <a:gd name="T33" fmla="*/ 239 h 354"/>
                  <a:gd name="T34" fmla="*/ 177 w 183"/>
                  <a:gd name="T35" fmla="*/ 273 h 354"/>
                  <a:gd name="T36" fmla="*/ 169 w 183"/>
                  <a:gd name="T37" fmla="*/ 304 h 354"/>
                  <a:gd name="T38" fmla="*/ 158 w 183"/>
                  <a:gd name="T39" fmla="*/ 324 h 354"/>
                  <a:gd name="T40" fmla="*/ 144 w 183"/>
                  <a:gd name="T41" fmla="*/ 337 h 354"/>
                  <a:gd name="T42" fmla="*/ 126 w 183"/>
                  <a:gd name="T43" fmla="*/ 346 h 354"/>
                  <a:gd name="T44" fmla="*/ 109 w 183"/>
                  <a:gd name="T45" fmla="*/ 351 h 354"/>
                  <a:gd name="T46" fmla="*/ 89 w 183"/>
                  <a:gd name="T47" fmla="*/ 354 h 354"/>
                  <a:gd name="T48" fmla="*/ 68 w 183"/>
                  <a:gd name="T49" fmla="*/ 353 h 354"/>
                  <a:gd name="T50" fmla="*/ 52 w 183"/>
                  <a:gd name="T51" fmla="*/ 346 h 354"/>
                  <a:gd name="T52" fmla="*/ 38 w 183"/>
                  <a:gd name="T53" fmla="*/ 332 h 354"/>
                  <a:gd name="T54" fmla="*/ 30 w 183"/>
                  <a:gd name="T55" fmla="*/ 315 h 354"/>
                  <a:gd name="T56" fmla="*/ 24 w 183"/>
                  <a:gd name="T57" fmla="*/ 293 h 354"/>
                  <a:gd name="T58" fmla="*/ 19 w 183"/>
                  <a:gd name="T59" fmla="*/ 269 h 354"/>
                  <a:gd name="T60" fmla="*/ 24 w 183"/>
                  <a:gd name="T61" fmla="*/ 249 h 354"/>
                  <a:gd name="T62" fmla="*/ 30 w 183"/>
                  <a:gd name="T63" fmla="*/ 228 h 354"/>
                  <a:gd name="T64" fmla="*/ 40 w 183"/>
                  <a:gd name="T65" fmla="*/ 210 h 354"/>
                  <a:gd name="T66" fmla="*/ 48 w 183"/>
                  <a:gd name="T67" fmla="*/ 192 h 354"/>
                  <a:gd name="T68" fmla="*/ 49 w 183"/>
                  <a:gd name="T69" fmla="*/ 172 h 354"/>
                  <a:gd name="T70" fmla="*/ 47 w 183"/>
                  <a:gd name="T71" fmla="*/ 149 h 354"/>
                  <a:gd name="T72" fmla="*/ 38 w 183"/>
                  <a:gd name="T73" fmla="*/ 127 h 354"/>
                  <a:gd name="T74" fmla="*/ 28 w 183"/>
                  <a:gd name="T75" fmla="*/ 108 h 354"/>
                  <a:gd name="T76" fmla="*/ 12 w 183"/>
                  <a:gd name="T77" fmla="*/ 85 h 354"/>
                  <a:gd name="T78" fmla="*/ 7 w 183"/>
                  <a:gd name="T79" fmla="*/ 73 h 354"/>
                  <a:gd name="T80" fmla="*/ 2 w 183"/>
                  <a:gd name="T81" fmla="*/ 60 h 354"/>
                  <a:gd name="T82" fmla="*/ 0 w 183"/>
                  <a:gd name="T83" fmla="*/ 40 h 35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83"/>
                  <a:gd name="T127" fmla="*/ 0 h 354"/>
                  <a:gd name="T128" fmla="*/ 183 w 183"/>
                  <a:gd name="T129" fmla="*/ 354 h 35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83" h="354">
                    <a:moveTo>
                      <a:pt x="0" y="40"/>
                    </a:moveTo>
                    <a:lnTo>
                      <a:pt x="6" y="22"/>
                    </a:lnTo>
                    <a:lnTo>
                      <a:pt x="15" y="13"/>
                    </a:lnTo>
                    <a:lnTo>
                      <a:pt x="28" y="5"/>
                    </a:lnTo>
                    <a:lnTo>
                      <a:pt x="49" y="0"/>
                    </a:lnTo>
                    <a:lnTo>
                      <a:pt x="70" y="0"/>
                    </a:lnTo>
                    <a:lnTo>
                      <a:pt x="86" y="3"/>
                    </a:lnTo>
                    <a:lnTo>
                      <a:pt x="104" y="16"/>
                    </a:lnTo>
                    <a:lnTo>
                      <a:pt x="121" y="33"/>
                    </a:lnTo>
                    <a:lnTo>
                      <a:pt x="140" y="52"/>
                    </a:lnTo>
                    <a:lnTo>
                      <a:pt x="155" y="77"/>
                    </a:lnTo>
                    <a:lnTo>
                      <a:pt x="169" y="102"/>
                    </a:lnTo>
                    <a:lnTo>
                      <a:pt x="177" y="127"/>
                    </a:lnTo>
                    <a:lnTo>
                      <a:pt x="182" y="154"/>
                    </a:lnTo>
                    <a:lnTo>
                      <a:pt x="183" y="178"/>
                    </a:lnTo>
                    <a:lnTo>
                      <a:pt x="183" y="204"/>
                    </a:lnTo>
                    <a:lnTo>
                      <a:pt x="181" y="239"/>
                    </a:lnTo>
                    <a:lnTo>
                      <a:pt x="177" y="273"/>
                    </a:lnTo>
                    <a:lnTo>
                      <a:pt x="169" y="304"/>
                    </a:lnTo>
                    <a:lnTo>
                      <a:pt x="158" y="324"/>
                    </a:lnTo>
                    <a:lnTo>
                      <a:pt x="144" y="337"/>
                    </a:lnTo>
                    <a:lnTo>
                      <a:pt x="126" y="346"/>
                    </a:lnTo>
                    <a:lnTo>
                      <a:pt x="109" y="351"/>
                    </a:lnTo>
                    <a:lnTo>
                      <a:pt x="89" y="354"/>
                    </a:lnTo>
                    <a:lnTo>
                      <a:pt x="68" y="353"/>
                    </a:lnTo>
                    <a:lnTo>
                      <a:pt x="52" y="346"/>
                    </a:lnTo>
                    <a:lnTo>
                      <a:pt x="38" y="332"/>
                    </a:lnTo>
                    <a:lnTo>
                      <a:pt x="30" y="315"/>
                    </a:lnTo>
                    <a:lnTo>
                      <a:pt x="24" y="293"/>
                    </a:lnTo>
                    <a:lnTo>
                      <a:pt x="19" y="269"/>
                    </a:lnTo>
                    <a:lnTo>
                      <a:pt x="24" y="249"/>
                    </a:lnTo>
                    <a:lnTo>
                      <a:pt x="30" y="228"/>
                    </a:lnTo>
                    <a:lnTo>
                      <a:pt x="40" y="210"/>
                    </a:lnTo>
                    <a:lnTo>
                      <a:pt x="48" y="192"/>
                    </a:lnTo>
                    <a:lnTo>
                      <a:pt x="49" y="172"/>
                    </a:lnTo>
                    <a:lnTo>
                      <a:pt x="47" y="149"/>
                    </a:lnTo>
                    <a:lnTo>
                      <a:pt x="38" y="127"/>
                    </a:lnTo>
                    <a:lnTo>
                      <a:pt x="28" y="108"/>
                    </a:lnTo>
                    <a:lnTo>
                      <a:pt x="12" y="85"/>
                    </a:lnTo>
                    <a:lnTo>
                      <a:pt x="7" y="73"/>
                    </a:lnTo>
                    <a:lnTo>
                      <a:pt x="2" y="6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" name="Freeform 83"/>
              <p:cNvSpPr>
                <a:spLocks/>
              </p:cNvSpPr>
              <p:nvPr/>
            </p:nvSpPr>
            <p:spPr bwMode="auto">
              <a:xfrm>
                <a:off x="765" y="3328"/>
                <a:ext cx="550" cy="308"/>
              </a:xfrm>
              <a:custGeom>
                <a:avLst/>
                <a:gdLst>
                  <a:gd name="T0" fmla="*/ 46 w 550"/>
                  <a:gd name="T1" fmla="*/ 11 h 308"/>
                  <a:gd name="T2" fmla="*/ 25 w 550"/>
                  <a:gd name="T3" fmla="*/ 0 h 308"/>
                  <a:gd name="T4" fmla="*/ 9 w 550"/>
                  <a:gd name="T5" fmla="*/ 6 h 308"/>
                  <a:gd name="T6" fmla="*/ 0 w 550"/>
                  <a:gd name="T7" fmla="*/ 24 h 308"/>
                  <a:gd name="T8" fmla="*/ 6 w 550"/>
                  <a:gd name="T9" fmla="*/ 44 h 308"/>
                  <a:gd name="T10" fmla="*/ 8 w 550"/>
                  <a:gd name="T11" fmla="*/ 47 h 308"/>
                  <a:gd name="T12" fmla="*/ 21 w 550"/>
                  <a:gd name="T13" fmla="*/ 64 h 308"/>
                  <a:gd name="T14" fmla="*/ 54 w 550"/>
                  <a:gd name="T15" fmla="*/ 94 h 308"/>
                  <a:gd name="T16" fmla="*/ 93 w 550"/>
                  <a:gd name="T17" fmla="*/ 120 h 308"/>
                  <a:gd name="T18" fmla="*/ 139 w 550"/>
                  <a:gd name="T19" fmla="*/ 149 h 308"/>
                  <a:gd name="T20" fmla="*/ 188 w 550"/>
                  <a:gd name="T21" fmla="*/ 188 h 308"/>
                  <a:gd name="T22" fmla="*/ 228 w 550"/>
                  <a:gd name="T23" fmla="*/ 217 h 308"/>
                  <a:gd name="T24" fmla="*/ 267 w 550"/>
                  <a:gd name="T25" fmla="*/ 234 h 308"/>
                  <a:gd name="T26" fmla="*/ 293 w 550"/>
                  <a:gd name="T27" fmla="*/ 241 h 308"/>
                  <a:gd name="T28" fmla="*/ 348 w 550"/>
                  <a:gd name="T29" fmla="*/ 245 h 308"/>
                  <a:gd name="T30" fmla="*/ 395 w 550"/>
                  <a:gd name="T31" fmla="*/ 247 h 308"/>
                  <a:gd name="T32" fmla="*/ 426 w 550"/>
                  <a:gd name="T33" fmla="*/ 249 h 308"/>
                  <a:gd name="T34" fmla="*/ 455 w 550"/>
                  <a:gd name="T35" fmla="*/ 255 h 308"/>
                  <a:gd name="T36" fmla="*/ 473 w 550"/>
                  <a:gd name="T37" fmla="*/ 264 h 308"/>
                  <a:gd name="T38" fmla="*/ 488 w 550"/>
                  <a:gd name="T39" fmla="*/ 280 h 308"/>
                  <a:gd name="T40" fmla="*/ 500 w 550"/>
                  <a:gd name="T41" fmla="*/ 291 h 308"/>
                  <a:gd name="T42" fmla="*/ 514 w 550"/>
                  <a:gd name="T43" fmla="*/ 302 h 308"/>
                  <a:gd name="T44" fmla="*/ 523 w 550"/>
                  <a:gd name="T45" fmla="*/ 308 h 308"/>
                  <a:gd name="T46" fmla="*/ 532 w 550"/>
                  <a:gd name="T47" fmla="*/ 307 h 308"/>
                  <a:gd name="T48" fmla="*/ 536 w 550"/>
                  <a:gd name="T49" fmla="*/ 295 h 308"/>
                  <a:gd name="T50" fmla="*/ 533 w 550"/>
                  <a:gd name="T51" fmla="*/ 285 h 308"/>
                  <a:gd name="T52" fmla="*/ 518 w 550"/>
                  <a:gd name="T53" fmla="*/ 276 h 308"/>
                  <a:gd name="T54" fmla="*/ 495 w 550"/>
                  <a:gd name="T55" fmla="*/ 265 h 308"/>
                  <a:gd name="T56" fmla="*/ 486 w 550"/>
                  <a:gd name="T57" fmla="*/ 256 h 308"/>
                  <a:gd name="T58" fmla="*/ 490 w 550"/>
                  <a:gd name="T59" fmla="*/ 252 h 308"/>
                  <a:gd name="T60" fmla="*/ 501 w 550"/>
                  <a:gd name="T61" fmla="*/ 254 h 308"/>
                  <a:gd name="T62" fmla="*/ 524 w 550"/>
                  <a:gd name="T63" fmla="*/ 265 h 308"/>
                  <a:gd name="T64" fmla="*/ 540 w 550"/>
                  <a:gd name="T65" fmla="*/ 270 h 308"/>
                  <a:gd name="T66" fmla="*/ 549 w 550"/>
                  <a:gd name="T67" fmla="*/ 268 h 308"/>
                  <a:gd name="T68" fmla="*/ 550 w 550"/>
                  <a:gd name="T69" fmla="*/ 260 h 308"/>
                  <a:gd name="T70" fmla="*/ 545 w 550"/>
                  <a:gd name="T71" fmla="*/ 248 h 308"/>
                  <a:gd name="T72" fmla="*/ 529 w 550"/>
                  <a:gd name="T73" fmla="*/ 245 h 308"/>
                  <a:gd name="T74" fmla="*/ 502 w 550"/>
                  <a:gd name="T75" fmla="*/ 240 h 308"/>
                  <a:gd name="T76" fmla="*/ 497 w 550"/>
                  <a:gd name="T77" fmla="*/ 234 h 308"/>
                  <a:gd name="T78" fmla="*/ 498 w 550"/>
                  <a:gd name="T79" fmla="*/ 224 h 308"/>
                  <a:gd name="T80" fmla="*/ 510 w 550"/>
                  <a:gd name="T81" fmla="*/ 208 h 308"/>
                  <a:gd name="T82" fmla="*/ 517 w 550"/>
                  <a:gd name="T83" fmla="*/ 194 h 308"/>
                  <a:gd name="T84" fmla="*/ 514 w 550"/>
                  <a:gd name="T85" fmla="*/ 190 h 308"/>
                  <a:gd name="T86" fmla="*/ 506 w 550"/>
                  <a:gd name="T87" fmla="*/ 183 h 308"/>
                  <a:gd name="T88" fmla="*/ 502 w 550"/>
                  <a:gd name="T89" fmla="*/ 183 h 308"/>
                  <a:gd name="T90" fmla="*/ 497 w 550"/>
                  <a:gd name="T91" fmla="*/ 184 h 308"/>
                  <a:gd name="T92" fmla="*/ 489 w 550"/>
                  <a:gd name="T93" fmla="*/ 186 h 308"/>
                  <a:gd name="T94" fmla="*/ 484 w 550"/>
                  <a:gd name="T95" fmla="*/ 201 h 308"/>
                  <a:gd name="T96" fmla="*/ 479 w 550"/>
                  <a:gd name="T97" fmla="*/ 220 h 308"/>
                  <a:gd name="T98" fmla="*/ 471 w 550"/>
                  <a:gd name="T99" fmla="*/ 232 h 308"/>
                  <a:gd name="T100" fmla="*/ 459 w 550"/>
                  <a:gd name="T101" fmla="*/ 233 h 308"/>
                  <a:gd name="T102" fmla="*/ 423 w 550"/>
                  <a:gd name="T103" fmla="*/ 224 h 308"/>
                  <a:gd name="T104" fmla="*/ 383 w 550"/>
                  <a:gd name="T105" fmla="*/ 217 h 308"/>
                  <a:gd name="T106" fmla="*/ 339 w 550"/>
                  <a:gd name="T107" fmla="*/ 211 h 308"/>
                  <a:gd name="T108" fmla="*/ 292 w 550"/>
                  <a:gd name="T109" fmla="*/ 201 h 308"/>
                  <a:gd name="T110" fmla="*/ 264 w 550"/>
                  <a:gd name="T111" fmla="*/ 193 h 308"/>
                  <a:gd name="T112" fmla="*/ 236 w 550"/>
                  <a:gd name="T113" fmla="*/ 180 h 308"/>
                  <a:gd name="T114" fmla="*/ 194 w 550"/>
                  <a:gd name="T115" fmla="*/ 143 h 308"/>
                  <a:gd name="T116" fmla="*/ 160 w 550"/>
                  <a:gd name="T117" fmla="*/ 108 h 308"/>
                  <a:gd name="T118" fmla="*/ 136 w 550"/>
                  <a:gd name="T119" fmla="*/ 86 h 308"/>
                  <a:gd name="T120" fmla="*/ 104 w 550"/>
                  <a:gd name="T121" fmla="*/ 63 h 308"/>
                  <a:gd name="T122" fmla="*/ 61 w 550"/>
                  <a:gd name="T123" fmla="*/ 23 h 308"/>
                  <a:gd name="T124" fmla="*/ 46 w 550"/>
                  <a:gd name="T125" fmla="*/ 11 h 30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50"/>
                  <a:gd name="T190" fmla="*/ 0 h 308"/>
                  <a:gd name="T191" fmla="*/ 550 w 550"/>
                  <a:gd name="T192" fmla="*/ 308 h 30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50" h="308">
                    <a:moveTo>
                      <a:pt x="46" y="11"/>
                    </a:moveTo>
                    <a:lnTo>
                      <a:pt x="25" y="0"/>
                    </a:lnTo>
                    <a:lnTo>
                      <a:pt x="9" y="6"/>
                    </a:lnTo>
                    <a:lnTo>
                      <a:pt x="0" y="24"/>
                    </a:lnTo>
                    <a:lnTo>
                      <a:pt x="6" y="44"/>
                    </a:lnTo>
                    <a:lnTo>
                      <a:pt x="8" y="47"/>
                    </a:lnTo>
                    <a:lnTo>
                      <a:pt x="21" y="64"/>
                    </a:lnTo>
                    <a:lnTo>
                      <a:pt x="54" y="94"/>
                    </a:lnTo>
                    <a:lnTo>
                      <a:pt x="93" y="120"/>
                    </a:lnTo>
                    <a:lnTo>
                      <a:pt x="139" y="149"/>
                    </a:lnTo>
                    <a:lnTo>
                      <a:pt x="188" y="188"/>
                    </a:lnTo>
                    <a:lnTo>
                      <a:pt x="228" y="217"/>
                    </a:lnTo>
                    <a:lnTo>
                      <a:pt x="267" y="234"/>
                    </a:lnTo>
                    <a:lnTo>
                      <a:pt x="293" y="241"/>
                    </a:lnTo>
                    <a:lnTo>
                      <a:pt x="348" y="245"/>
                    </a:lnTo>
                    <a:lnTo>
                      <a:pt x="395" y="247"/>
                    </a:lnTo>
                    <a:lnTo>
                      <a:pt x="426" y="249"/>
                    </a:lnTo>
                    <a:lnTo>
                      <a:pt x="455" y="255"/>
                    </a:lnTo>
                    <a:lnTo>
                      <a:pt x="473" y="264"/>
                    </a:lnTo>
                    <a:lnTo>
                      <a:pt x="488" y="280"/>
                    </a:lnTo>
                    <a:lnTo>
                      <a:pt x="500" y="291"/>
                    </a:lnTo>
                    <a:lnTo>
                      <a:pt x="514" y="302"/>
                    </a:lnTo>
                    <a:lnTo>
                      <a:pt x="523" y="308"/>
                    </a:lnTo>
                    <a:lnTo>
                      <a:pt x="532" y="307"/>
                    </a:lnTo>
                    <a:lnTo>
                      <a:pt x="536" y="295"/>
                    </a:lnTo>
                    <a:lnTo>
                      <a:pt x="533" y="285"/>
                    </a:lnTo>
                    <a:lnTo>
                      <a:pt x="518" y="276"/>
                    </a:lnTo>
                    <a:lnTo>
                      <a:pt x="495" y="265"/>
                    </a:lnTo>
                    <a:lnTo>
                      <a:pt x="486" y="256"/>
                    </a:lnTo>
                    <a:lnTo>
                      <a:pt x="490" y="252"/>
                    </a:lnTo>
                    <a:lnTo>
                      <a:pt x="501" y="254"/>
                    </a:lnTo>
                    <a:lnTo>
                      <a:pt x="524" y="265"/>
                    </a:lnTo>
                    <a:lnTo>
                      <a:pt x="540" y="270"/>
                    </a:lnTo>
                    <a:lnTo>
                      <a:pt x="549" y="268"/>
                    </a:lnTo>
                    <a:lnTo>
                      <a:pt x="550" y="260"/>
                    </a:lnTo>
                    <a:lnTo>
                      <a:pt x="545" y="248"/>
                    </a:lnTo>
                    <a:lnTo>
                      <a:pt x="529" y="245"/>
                    </a:lnTo>
                    <a:lnTo>
                      <a:pt x="502" y="240"/>
                    </a:lnTo>
                    <a:lnTo>
                      <a:pt x="497" y="234"/>
                    </a:lnTo>
                    <a:lnTo>
                      <a:pt x="498" y="224"/>
                    </a:lnTo>
                    <a:lnTo>
                      <a:pt x="510" y="208"/>
                    </a:lnTo>
                    <a:lnTo>
                      <a:pt x="517" y="194"/>
                    </a:lnTo>
                    <a:lnTo>
                      <a:pt x="514" y="190"/>
                    </a:lnTo>
                    <a:lnTo>
                      <a:pt x="506" y="183"/>
                    </a:lnTo>
                    <a:lnTo>
                      <a:pt x="502" y="183"/>
                    </a:lnTo>
                    <a:lnTo>
                      <a:pt x="497" y="184"/>
                    </a:lnTo>
                    <a:lnTo>
                      <a:pt x="489" y="186"/>
                    </a:lnTo>
                    <a:lnTo>
                      <a:pt x="484" y="201"/>
                    </a:lnTo>
                    <a:lnTo>
                      <a:pt x="479" y="220"/>
                    </a:lnTo>
                    <a:lnTo>
                      <a:pt x="471" y="232"/>
                    </a:lnTo>
                    <a:lnTo>
                      <a:pt x="459" y="233"/>
                    </a:lnTo>
                    <a:lnTo>
                      <a:pt x="423" y="224"/>
                    </a:lnTo>
                    <a:lnTo>
                      <a:pt x="383" y="217"/>
                    </a:lnTo>
                    <a:lnTo>
                      <a:pt x="339" y="211"/>
                    </a:lnTo>
                    <a:lnTo>
                      <a:pt x="292" y="201"/>
                    </a:lnTo>
                    <a:lnTo>
                      <a:pt x="264" y="193"/>
                    </a:lnTo>
                    <a:lnTo>
                      <a:pt x="236" y="180"/>
                    </a:lnTo>
                    <a:lnTo>
                      <a:pt x="194" y="143"/>
                    </a:lnTo>
                    <a:lnTo>
                      <a:pt x="160" y="108"/>
                    </a:lnTo>
                    <a:lnTo>
                      <a:pt x="136" y="86"/>
                    </a:lnTo>
                    <a:lnTo>
                      <a:pt x="104" y="63"/>
                    </a:lnTo>
                    <a:lnTo>
                      <a:pt x="61" y="23"/>
                    </a:lnTo>
                    <a:lnTo>
                      <a:pt x="46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2" name="Freeform 84"/>
              <p:cNvSpPr>
                <a:spLocks/>
              </p:cNvSpPr>
              <p:nvPr/>
            </p:nvSpPr>
            <p:spPr bwMode="auto">
              <a:xfrm>
                <a:off x="800" y="3583"/>
                <a:ext cx="168" cy="441"/>
              </a:xfrm>
              <a:custGeom>
                <a:avLst/>
                <a:gdLst>
                  <a:gd name="T0" fmla="*/ 19 w 168"/>
                  <a:gd name="T1" fmla="*/ 2 h 441"/>
                  <a:gd name="T2" fmla="*/ 39 w 168"/>
                  <a:gd name="T3" fmla="*/ 4 h 441"/>
                  <a:gd name="T4" fmla="*/ 54 w 168"/>
                  <a:gd name="T5" fmla="*/ 12 h 441"/>
                  <a:gd name="T6" fmla="*/ 62 w 168"/>
                  <a:gd name="T7" fmla="*/ 25 h 441"/>
                  <a:gd name="T8" fmla="*/ 78 w 168"/>
                  <a:gd name="T9" fmla="*/ 51 h 441"/>
                  <a:gd name="T10" fmla="*/ 99 w 168"/>
                  <a:gd name="T11" fmla="*/ 87 h 441"/>
                  <a:gd name="T12" fmla="*/ 113 w 168"/>
                  <a:gd name="T13" fmla="*/ 118 h 441"/>
                  <a:gd name="T14" fmla="*/ 126 w 168"/>
                  <a:gd name="T15" fmla="*/ 150 h 441"/>
                  <a:gd name="T16" fmla="*/ 133 w 168"/>
                  <a:gd name="T17" fmla="*/ 174 h 441"/>
                  <a:gd name="T18" fmla="*/ 134 w 168"/>
                  <a:gd name="T19" fmla="*/ 187 h 441"/>
                  <a:gd name="T20" fmla="*/ 135 w 168"/>
                  <a:gd name="T21" fmla="*/ 198 h 441"/>
                  <a:gd name="T22" fmla="*/ 132 w 168"/>
                  <a:gd name="T23" fmla="*/ 211 h 441"/>
                  <a:gd name="T24" fmla="*/ 125 w 168"/>
                  <a:gd name="T25" fmla="*/ 229 h 441"/>
                  <a:gd name="T26" fmla="*/ 109 w 168"/>
                  <a:gd name="T27" fmla="*/ 257 h 441"/>
                  <a:gd name="T28" fmla="*/ 89 w 168"/>
                  <a:gd name="T29" fmla="*/ 287 h 441"/>
                  <a:gd name="T30" fmla="*/ 73 w 168"/>
                  <a:gd name="T31" fmla="*/ 311 h 441"/>
                  <a:gd name="T32" fmla="*/ 65 w 168"/>
                  <a:gd name="T33" fmla="*/ 329 h 441"/>
                  <a:gd name="T34" fmla="*/ 55 w 168"/>
                  <a:gd name="T35" fmla="*/ 350 h 441"/>
                  <a:gd name="T36" fmla="*/ 53 w 168"/>
                  <a:gd name="T37" fmla="*/ 361 h 441"/>
                  <a:gd name="T38" fmla="*/ 58 w 168"/>
                  <a:gd name="T39" fmla="*/ 367 h 441"/>
                  <a:gd name="T40" fmla="*/ 76 w 168"/>
                  <a:gd name="T41" fmla="*/ 370 h 441"/>
                  <a:gd name="T42" fmla="*/ 106 w 168"/>
                  <a:gd name="T43" fmla="*/ 373 h 441"/>
                  <a:gd name="T44" fmla="*/ 130 w 168"/>
                  <a:gd name="T45" fmla="*/ 381 h 441"/>
                  <a:gd name="T46" fmla="*/ 153 w 168"/>
                  <a:gd name="T47" fmla="*/ 395 h 441"/>
                  <a:gd name="T48" fmla="*/ 165 w 168"/>
                  <a:gd name="T49" fmla="*/ 409 h 441"/>
                  <a:gd name="T50" fmla="*/ 168 w 168"/>
                  <a:gd name="T51" fmla="*/ 419 h 441"/>
                  <a:gd name="T52" fmla="*/ 168 w 168"/>
                  <a:gd name="T53" fmla="*/ 422 h 441"/>
                  <a:gd name="T54" fmla="*/ 165 w 168"/>
                  <a:gd name="T55" fmla="*/ 430 h 441"/>
                  <a:gd name="T56" fmla="*/ 155 w 168"/>
                  <a:gd name="T57" fmla="*/ 439 h 441"/>
                  <a:gd name="T58" fmla="*/ 141 w 168"/>
                  <a:gd name="T59" fmla="*/ 441 h 441"/>
                  <a:gd name="T60" fmla="*/ 122 w 168"/>
                  <a:gd name="T61" fmla="*/ 426 h 441"/>
                  <a:gd name="T62" fmla="*/ 114 w 168"/>
                  <a:gd name="T63" fmla="*/ 411 h 441"/>
                  <a:gd name="T64" fmla="*/ 99 w 168"/>
                  <a:gd name="T65" fmla="*/ 399 h 441"/>
                  <a:gd name="T66" fmla="*/ 81 w 168"/>
                  <a:gd name="T67" fmla="*/ 393 h 441"/>
                  <a:gd name="T68" fmla="*/ 51 w 168"/>
                  <a:gd name="T69" fmla="*/ 392 h 441"/>
                  <a:gd name="T70" fmla="*/ 28 w 168"/>
                  <a:gd name="T71" fmla="*/ 393 h 441"/>
                  <a:gd name="T72" fmla="*/ 15 w 168"/>
                  <a:gd name="T73" fmla="*/ 392 h 441"/>
                  <a:gd name="T74" fmla="*/ 5 w 168"/>
                  <a:gd name="T75" fmla="*/ 387 h 441"/>
                  <a:gd name="T76" fmla="*/ 3 w 168"/>
                  <a:gd name="T77" fmla="*/ 376 h 441"/>
                  <a:gd name="T78" fmla="*/ 3 w 168"/>
                  <a:gd name="T79" fmla="*/ 365 h 441"/>
                  <a:gd name="T80" fmla="*/ 9 w 168"/>
                  <a:gd name="T81" fmla="*/ 352 h 441"/>
                  <a:gd name="T82" fmla="*/ 25 w 168"/>
                  <a:gd name="T83" fmla="*/ 341 h 441"/>
                  <a:gd name="T84" fmla="*/ 39 w 168"/>
                  <a:gd name="T85" fmla="*/ 326 h 441"/>
                  <a:gd name="T86" fmla="*/ 52 w 168"/>
                  <a:gd name="T87" fmla="*/ 297 h 441"/>
                  <a:gd name="T88" fmla="*/ 61 w 168"/>
                  <a:gd name="T89" fmla="*/ 266 h 441"/>
                  <a:gd name="T90" fmla="*/ 70 w 168"/>
                  <a:gd name="T91" fmla="*/ 237 h 441"/>
                  <a:gd name="T92" fmla="*/ 81 w 168"/>
                  <a:gd name="T93" fmla="*/ 211 h 441"/>
                  <a:gd name="T94" fmla="*/ 87 w 168"/>
                  <a:gd name="T95" fmla="*/ 192 h 441"/>
                  <a:gd name="T96" fmla="*/ 86 w 168"/>
                  <a:gd name="T97" fmla="*/ 180 h 441"/>
                  <a:gd name="T98" fmla="*/ 81 w 168"/>
                  <a:gd name="T99" fmla="*/ 160 h 441"/>
                  <a:gd name="T100" fmla="*/ 59 w 168"/>
                  <a:gd name="T101" fmla="*/ 117 h 441"/>
                  <a:gd name="T102" fmla="*/ 33 w 168"/>
                  <a:gd name="T103" fmla="*/ 78 h 441"/>
                  <a:gd name="T104" fmla="*/ 10 w 168"/>
                  <a:gd name="T105" fmla="*/ 44 h 441"/>
                  <a:gd name="T106" fmla="*/ 2 w 168"/>
                  <a:gd name="T107" fmla="*/ 25 h 441"/>
                  <a:gd name="T108" fmla="*/ 0 w 168"/>
                  <a:gd name="T109" fmla="*/ 9 h 441"/>
                  <a:gd name="T110" fmla="*/ 11 w 168"/>
                  <a:gd name="T111" fmla="*/ 0 h 441"/>
                  <a:gd name="T112" fmla="*/ 19 w 168"/>
                  <a:gd name="T113" fmla="*/ 2 h 44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68"/>
                  <a:gd name="T172" fmla="*/ 0 h 441"/>
                  <a:gd name="T173" fmla="*/ 168 w 168"/>
                  <a:gd name="T174" fmla="*/ 441 h 44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68" h="441">
                    <a:moveTo>
                      <a:pt x="19" y="2"/>
                    </a:moveTo>
                    <a:lnTo>
                      <a:pt x="39" y="4"/>
                    </a:lnTo>
                    <a:lnTo>
                      <a:pt x="54" y="12"/>
                    </a:lnTo>
                    <a:lnTo>
                      <a:pt x="62" y="25"/>
                    </a:lnTo>
                    <a:lnTo>
                      <a:pt x="78" y="51"/>
                    </a:lnTo>
                    <a:lnTo>
                      <a:pt x="99" y="87"/>
                    </a:lnTo>
                    <a:lnTo>
                      <a:pt x="113" y="118"/>
                    </a:lnTo>
                    <a:lnTo>
                      <a:pt x="126" y="150"/>
                    </a:lnTo>
                    <a:lnTo>
                      <a:pt x="133" y="174"/>
                    </a:lnTo>
                    <a:lnTo>
                      <a:pt x="134" y="187"/>
                    </a:lnTo>
                    <a:lnTo>
                      <a:pt x="135" y="198"/>
                    </a:lnTo>
                    <a:lnTo>
                      <a:pt x="132" y="211"/>
                    </a:lnTo>
                    <a:lnTo>
                      <a:pt x="125" y="229"/>
                    </a:lnTo>
                    <a:lnTo>
                      <a:pt x="109" y="257"/>
                    </a:lnTo>
                    <a:lnTo>
                      <a:pt x="89" y="287"/>
                    </a:lnTo>
                    <a:lnTo>
                      <a:pt x="73" y="311"/>
                    </a:lnTo>
                    <a:lnTo>
                      <a:pt x="65" y="329"/>
                    </a:lnTo>
                    <a:lnTo>
                      <a:pt x="55" y="350"/>
                    </a:lnTo>
                    <a:lnTo>
                      <a:pt x="53" y="361"/>
                    </a:lnTo>
                    <a:lnTo>
                      <a:pt x="58" y="367"/>
                    </a:lnTo>
                    <a:lnTo>
                      <a:pt x="76" y="370"/>
                    </a:lnTo>
                    <a:lnTo>
                      <a:pt x="106" y="373"/>
                    </a:lnTo>
                    <a:lnTo>
                      <a:pt x="130" y="381"/>
                    </a:lnTo>
                    <a:lnTo>
                      <a:pt x="153" y="395"/>
                    </a:lnTo>
                    <a:lnTo>
                      <a:pt x="165" y="409"/>
                    </a:lnTo>
                    <a:lnTo>
                      <a:pt x="168" y="419"/>
                    </a:lnTo>
                    <a:lnTo>
                      <a:pt x="168" y="422"/>
                    </a:lnTo>
                    <a:lnTo>
                      <a:pt x="165" y="430"/>
                    </a:lnTo>
                    <a:lnTo>
                      <a:pt x="155" y="439"/>
                    </a:lnTo>
                    <a:lnTo>
                      <a:pt x="141" y="441"/>
                    </a:lnTo>
                    <a:lnTo>
                      <a:pt x="122" y="426"/>
                    </a:lnTo>
                    <a:lnTo>
                      <a:pt x="114" y="411"/>
                    </a:lnTo>
                    <a:lnTo>
                      <a:pt x="99" y="399"/>
                    </a:lnTo>
                    <a:lnTo>
                      <a:pt x="81" y="393"/>
                    </a:lnTo>
                    <a:lnTo>
                      <a:pt x="51" y="392"/>
                    </a:lnTo>
                    <a:lnTo>
                      <a:pt x="28" y="393"/>
                    </a:lnTo>
                    <a:lnTo>
                      <a:pt x="15" y="392"/>
                    </a:lnTo>
                    <a:lnTo>
                      <a:pt x="5" y="387"/>
                    </a:lnTo>
                    <a:lnTo>
                      <a:pt x="3" y="376"/>
                    </a:lnTo>
                    <a:lnTo>
                      <a:pt x="3" y="365"/>
                    </a:lnTo>
                    <a:lnTo>
                      <a:pt x="9" y="352"/>
                    </a:lnTo>
                    <a:lnTo>
                      <a:pt x="25" y="341"/>
                    </a:lnTo>
                    <a:lnTo>
                      <a:pt x="39" y="326"/>
                    </a:lnTo>
                    <a:lnTo>
                      <a:pt x="52" y="297"/>
                    </a:lnTo>
                    <a:lnTo>
                      <a:pt x="61" y="266"/>
                    </a:lnTo>
                    <a:lnTo>
                      <a:pt x="70" y="237"/>
                    </a:lnTo>
                    <a:lnTo>
                      <a:pt x="81" y="211"/>
                    </a:lnTo>
                    <a:lnTo>
                      <a:pt x="87" y="192"/>
                    </a:lnTo>
                    <a:lnTo>
                      <a:pt x="86" y="180"/>
                    </a:lnTo>
                    <a:lnTo>
                      <a:pt x="81" y="160"/>
                    </a:lnTo>
                    <a:lnTo>
                      <a:pt x="59" y="117"/>
                    </a:lnTo>
                    <a:lnTo>
                      <a:pt x="33" y="78"/>
                    </a:lnTo>
                    <a:lnTo>
                      <a:pt x="10" y="44"/>
                    </a:lnTo>
                    <a:lnTo>
                      <a:pt x="2" y="25"/>
                    </a:lnTo>
                    <a:lnTo>
                      <a:pt x="0" y="9"/>
                    </a:lnTo>
                    <a:lnTo>
                      <a:pt x="11" y="0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" name="Freeform 85"/>
              <p:cNvSpPr>
                <a:spLocks/>
              </p:cNvSpPr>
              <p:nvPr/>
            </p:nvSpPr>
            <p:spPr bwMode="auto">
              <a:xfrm>
                <a:off x="657" y="3577"/>
                <a:ext cx="175" cy="464"/>
              </a:xfrm>
              <a:custGeom>
                <a:avLst/>
                <a:gdLst>
                  <a:gd name="T0" fmla="*/ 131 w 175"/>
                  <a:gd name="T1" fmla="*/ 14 h 464"/>
                  <a:gd name="T2" fmla="*/ 147 w 175"/>
                  <a:gd name="T3" fmla="*/ 38 h 464"/>
                  <a:gd name="T4" fmla="*/ 152 w 175"/>
                  <a:gd name="T5" fmla="*/ 55 h 464"/>
                  <a:gd name="T6" fmla="*/ 164 w 175"/>
                  <a:gd name="T7" fmla="*/ 92 h 464"/>
                  <a:gd name="T8" fmla="*/ 171 w 175"/>
                  <a:gd name="T9" fmla="*/ 126 h 464"/>
                  <a:gd name="T10" fmla="*/ 175 w 175"/>
                  <a:gd name="T11" fmla="*/ 158 h 464"/>
                  <a:gd name="T12" fmla="*/ 175 w 175"/>
                  <a:gd name="T13" fmla="*/ 183 h 464"/>
                  <a:gd name="T14" fmla="*/ 173 w 175"/>
                  <a:gd name="T15" fmla="*/ 198 h 464"/>
                  <a:gd name="T16" fmla="*/ 169 w 175"/>
                  <a:gd name="T17" fmla="*/ 219 h 464"/>
                  <a:gd name="T18" fmla="*/ 159 w 175"/>
                  <a:gd name="T19" fmla="*/ 238 h 464"/>
                  <a:gd name="T20" fmla="*/ 148 w 175"/>
                  <a:gd name="T21" fmla="*/ 252 h 464"/>
                  <a:gd name="T22" fmla="*/ 132 w 175"/>
                  <a:gd name="T23" fmla="*/ 269 h 464"/>
                  <a:gd name="T24" fmla="*/ 110 w 175"/>
                  <a:gd name="T25" fmla="*/ 294 h 464"/>
                  <a:gd name="T26" fmla="*/ 85 w 175"/>
                  <a:gd name="T27" fmla="*/ 319 h 464"/>
                  <a:gd name="T28" fmla="*/ 62 w 175"/>
                  <a:gd name="T29" fmla="*/ 346 h 464"/>
                  <a:gd name="T30" fmla="*/ 50 w 175"/>
                  <a:gd name="T31" fmla="*/ 365 h 464"/>
                  <a:gd name="T32" fmla="*/ 47 w 175"/>
                  <a:gd name="T33" fmla="*/ 379 h 464"/>
                  <a:gd name="T34" fmla="*/ 45 w 175"/>
                  <a:gd name="T35" fmla="*/ 389 h 464"/>
                  <a:gd name="T36" fmla="*/ 48 w 175"/>
                  <a:gd name="T37" fmla="*/ 397 h 464"/>
                  <a:gd name="T38" fmla="*/ 56 w 175"/>
                  <a:gd name="T39" fmla="*/ 404 h 464"/>
                  <a:gd name="T40" fmla="*/ 67 w 175"/>
                  <a:gd name="T41" fmla="*/ 408 h 464"/>
                  <a:gd name="T42" fmla="*/ 94 w 175"/>
                  <a:gd name="T43" fmla="*/ 413 h 464"/>
                  <a:gd name="T44" fmla="*/ 127 w 175"/>
                  <a:gd name="T45" fmla="*/ 422 h 464"/>
                  <a:gd name="T46" fmla="*/ 152 w 175"/>
                  <a:gd name="T47" fmla="*/ 431 h 464"/>
                  <a:gd name="T48" fmla="*/ 158 w 175"/>
                  <a:gd name="T49" fmla="*/ 436 h 464"/>
                  <a:gd name="T50" fmla="*/ 157 w 175"/>
                  <a:gd name="T51" fmla="*/ 442 h 464"/>
                  <a:gd name="T52" fmla="*/ 156 w 175"/>
                  <a:gd name="T53" fmla="*/ 446 h 464"/>
                  <a:gd name="T54" fmla="*/ 146 w 175"/>
                  <a:gd name="T55" fmla="*/ 454 h 464"/>
                  <a:gd name="T56" fmla="*/ 118 w 175"/>
                  <a:gd name="T57" fmla="*/ 464 h 464"/>
                  <a:gd name="T58" fmla="*/ 104 w 175"/>
                  <a:gd name="T59" fmla="*/ 459 h 464"/>
                  <a:gd name="T60" fmla="*/ 93 w 175"/>
                  <a:gd name="T61" fmla="*/ 450 h 464"/>
                  <a:gd name="T62" fmla="*/ 71 w 175"/>
                  <a:gd name="T63" fmla="*/ 436 h 464"/>
                  <a:gd name="T64" fmla="*/ 53 w 175"/>
                  <a:gd name="T65" fmla="*/ 428 h 464"/>
                  <a:gd name="T66" fmla="*/ 33 w 175"/>
                  <a:gd name="T67" fmla="*/ 425 h 464"/>
                  <a:gd name="T68" fmla="*/ 29 w 175"/>
                  <a:gd name="T69" fmla="*/ 426 h 464"/>
                  <a:gd name="T70" fmla="*/ 11 w 175"/>
                  <a:gd name="T71" fmla="*/ 425 h 464"/>
                  <a:gd name="T72" fmla="*/ 0 w 175"/>
                  <a:gd name="T73" fmla="*/ 418 h 464"/>
                  <a:gd name="T74" fmla="*/ 2 w 175"/>
                  <a:gd name="T75" fmla="*/ 404 h 464"/>
                  <a:gd name="T76" fmla="*/ 3 w 175"/>
                  <a:gd name="T77" fmla="*/ 392 h 464"/>
                  <a:gd name="T78" fmla="*/ 12 w 175"/>
                  <a:gd name="T79" fmla="*/ 379 h 464"/>
                  <a:gd name="T80" fmla="*/ 22 w 175"/>
                  <a:gd name="T81" fmla="*/ 364 h 464"/>
                  <a:gd name="T82" fmla="*/ 35 w 175"/>
                  <a:gd name="T83" fmla="*/ 342 h 464"/>
                  <a:gd name="T84" fmla="*/ 48 w 175"/>
                  <a:gd name="T85" fmla="*/ 312 h 464"/>
                  <a:gd name="T86" fmla="*/ 59 w 175"/>
                  <a:gd name="T87" fmla="*/ 286 h 464"/>
                  <a:gd name="T88" fmla="*/ 75 w 175"/>
                  <a:gd name="T89" fmla="*/ 261 h 464"/>
                  <a:gd name="T90" fmla="*/ 93 w 175"/>
                  <a:gd name="T91" fmla="*/ 242 h 464"/>
                  <a:gd name="T92" fmla="*/ 114 w 175"/>
                  <a:gd name="T93" fmla="*/ 222 h 464"/>
                  <a:gd name="T94" fmla="*/ 128 w 175"/>
                  <a:gd name="T95" fmla="*/ 204 h 464"/>
                  <a:gd name="T96" fmla="*/ 133 w 175"/>
                  <a:gd name="T97" fmla="*/ 193 h 464"/>
                  <a:gd name="T98" fmla="*/ 135 w 175"/>
                  <a:gd name="T99" fmla="*/ 175 h 464"/>
                  <a:gd name="T100" fmla="*/ 123 w 175"/>
                  <a:gd name="T101" fmla="*/ 130 h 464"/>
                  <a:gd name="T102" fmla="*/ 110 w 175"/>
                  <a:gd name="T103" fmla="*/ 92 h 464"/>
                  <a:gd name="T104" fmla="*/ 100 w 175"/>
                  <a:gd name="T105" fmla="*/ 52 h 464"/>
                  <a:gd name="T106" fmla="*/ 95 w 175"/>
                  <a:gd name="T107" fmla="*/ 33 h 464"/>
                  <a:gd name="T108" fmla="*/ 93 w 175"/>
                  <a:gd name="T109" fmla="*/ 18 h 464"/>
                  <a:gd name="T110" fmla="*/ 101 w 175"/>
                  <a:gd name="T111" fmla="*/ 3 h 464"/>
                  <a:gd name="T112" fmla="*/ 113 w 175"/>
                  <a:gd name="T113" fmla="*/ 0 h 464"/>
                  <a:gd name="T114" fmla="*/ 125 w 175"/>
                  <a:gd name="T115" fmla="*/ 5 h 464"/>
                  <a:gd name="T116" fmla="*/ 131 w 175"/>
                  <a:gd name="T117" fmla="*/ 14 h 46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75"/>
                  <a:gd name="T178" fmla="*/ 0 h 464"/>
                  <a:gd name="T179" fmla="*/ 175 w 175"/>
                  <a:gd name="T180" fmla="*/ 464 h 46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75" h="464">
                    <a:moveTo>
                      <a:pt x="131" y="14"/>
                    </a:moveTo>
                    <a:lnTo>
                      <a:pt x="147" y="38"/>
                    </a:lnTo>
                    <a:lnTo>
                      <a:pt x="152" y="55"/>
                    </a:lnTo>
                    <a:lnTo>
                      <a:pt x="164" y="92"/>
                    </a:lnTo>
                    <a:lnTo>
                      <a:pt x="171" y="126"/>
                    </a:lnTo>
                    <a:lnTo>
                      <a:pt x="175" y="158"/>
                    </a:lnTo>
                    <a:lnTo>
                      <a:pt x="175" y="183"/>
                    </a:lnTo>
                    <a:lnTo>
                      <a:pt x="173" y="198"/>
                    </a:lnTo>
                    <a:lnTo>
                      <a:pt x="169" y="219"/>
                    </a:lnTo>
                    <a:lnTo>
                      <a:pt x="159" y="238"/>
                    </a:lnTo>
                    <a:lnTo>
                      <a:pt x="148" y="252"/>
                    </a:lnTo>
                    <a:lnTo>
                      <a:pt x="132" y="269"/>
                    </a:lnTo>
                    <a:lnTo>
                      <a:pt x="110" y="294"/>
                    </a:lnTo>
                    <a:lnTo>
                      <a:pt x="85" y="319"/>
                    </a:lnTo>
                    <a:lnTo>
                      <a:pt x="62" y="346"/>
                    </a:lnTo>
                    <a:lnTo>
                      <a:pt x="50" y="365"/>
                    </a:lnTo>
                    <a:lnTo>
                      <a:pt x="47" y="379"/>
                    </a:lnTo>
                    <a:lnTo>
                      <a:pt x="45" y="389"/>
                    </a:lnTo>
                    <a:lnTo>
                      <a:pt x="48" y="397"/>
                    </a:lnTo>
                    <a:lnTo>
                      <a:pt x="56" y="404"/>
                    </a:lnTo>
                    <a:lnTo>
                      <a:pt x="67" y="408"/>
                    </a:lnTo>
                    <a:lnTo>
                      <a:pt x="94" y="413"/>
                    </a:lnTo>
                    <a:lnTo>
                      <a:pt x="127" y="422"/>
                    </a:lnTo>
                    <a:lnTo>
                      <a:pt x="152" y="431"/>
                    </a:lnTo>
                    <a:lnTo>
                      <a:pt x="158" y="436"/>
                    </a:lnTo>
                    <a:lnTo>
                      <a:pt x="157" y="442"/>
                    </a:lnTo>
                    <a:lnTo>
                      <a:pt x="156" y="446"/>
                    </a:lnTo>
                    <a:lnTo>
                      <a:pt x="146" y="454"/>
                    </a:lnTo>
                    <a:lnTo>
                      <a:pt x="118" y="464"/>
                    </a:lnTo>
                    <a:lnTo>
                      <a:pt x="104" y="459"/>
                    </a:lnTo>
                    <a:lnTo>
                      <a:pt x="93" y="450"/>
                    </a:lnTo>
                    <a:lnTo>
                      <a:pt x="71" y="436"/>
                    </a:lnTo>
                    <a:lnTo>
                      <a:pt x="53" y="428"/>
                    </a:lnTo>
                    <a:lnTo>
                      <a:pt x="33" y="425"/>
                    </a:lnTo>
                    <a:lnTo>
                      <a:pt x="29" y="426"/>
                    </a:lnTo>
                    <a:lnTo>
                      <a:pt x="11" y="425"/>
                    </a:lnTo>
                    <a:lnTo>
                      <a:pt x="0" y="418"/>
                    </a:lnTo>
                    <a:lnTo>
                      <a:pt x="2" y="404"/>
                    </a:lnTo>
                    <a:lnTo>
                      <a:pt x="3" y="392"/>
                    </a:lnTo>
                    <a:lnTo>
                      <a:pt x="12" y="379"/>
                    </a:lnTo>
                    <a:lnTo>
                      <a:pt x="22" y="364"/>
                    </a:lnTo>
                    <a:lnTo>
                      <a:pt x="35" y="342"/>
                    </a:lnTo>
                    <a:lnTo>
                      <a:pt x="48" y="312"/>
                    </a:lnTo>
                    <a:lnTo>
                      <a:pt x="59" y="286"/>
                    </a:lnTo>
                    <a:lnTo>
                      <a:pt x="75" y="261"/>
                    </a:lnTo>
                    <a:lnTo>
                      <a:pt x="93" y="242"/>
                    </a:lnTo>
                    <a:lnTo>
                      <a:pt x="114" y="222"/>
                    </a:lnTo>
                    <a:lnTo>
                      <a:pt x="128" y="204"/>
                    </a:lnTo>
                    <a:lnTo>
                      <a:pt x="133" y="193"/>
                    </a:lnTo>
                    <a:lnTo>
                      <a:pt x="135" y="175"/>
                    </a:lnTo>
                    <a:lnTo>
                      <a:pt x="123" y="130"/>
                    </a:lnTo>
                    <a:lnTo>
                      <a:pt x="110" y="92"/>
                    </a:lnTo>
                    <a:lnTo>
                      <a:pt x="100" y="52"/>
                    </a:lnTo>
                    <a:lnTo>
                      <a:pt x="95" y="33"/>
                    </a:lnTo>
                    <a:lnTo>
                      <a:pt x="93" y="18"/>
                    </a:lnTo>
                    <a:lnTo>
                      <a:pt x="101" y="3"/>
                    </a:lnTo>
                    <a:lnTo>
                      <a:pt x="113" y="0"/>
                    </a:lnTo>
                    <a:lnTo>
                      <a:pt x="125" y="5"/>
                    </a:lnTo>
                    <a:lnTo>
                      <a:pt x="1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54" name="AutoShape 86" descr="Sable"/>
          <p:cNvSpPr>
            <a:spLocks noChangeArrowheads="1"/>
          </p:cNvSpPr>
          <p:nvPr/>
        </p:nvSpPr>
        <p:spPr bwMode="auto">
          <a:xfrm>
            <a:off x="8917447" y="5415523"/>
            <a:ext cx="431800" cy="433388"/>
          </a:xfrm>
          <a:prstGeom prst="cube">
            <a:avLst>
              <a:gd name="adj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5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25561" y="1353311"/>
            <a:ext cx="10466439" cy="5368163"/>
          </a:xfrm>
        </p:spPr>
        <p:txBody>
          <a:bodyPr/>
          <a:lstStyle/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06463" y="624522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FB169D1-1A9A-4497-A9D2-B228E2A34CED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34263" y="2400300"/>
            <a:ext cx="2438400" cy="685800"/>
          </a:xfrm>
          <a:prstGeom prst="rect">
            <a:avLst/>
          </a:prstGeom>
          <a:solidFill>
            <a:srgbClr val="FFFFFF"/>
          </a:solidFill>
          <a:ln w="76200">
            <a:pattFill prst="pla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fr-FR" sz="1600" b="1" dirty="0" err="1">
                <a:solidFill>
                  <a:srgbClr val="020200"/>
                </a:solidFill>
              </a:rPr>
              <a:t>Distributed</a:t>
            </a:r>
            <a:r>
              <a:rPr lang="fr-FR" sz="1600" b="1" dirty="0">
                <a:solidFill>
                  <a:srgbClr val="020200"/>
                </a:solidFill>
              </a:rPr>
              <a:t> </a:t>
            </a:r>
            <a:r>
              <a:rPr lang="fr-FR" sz="1600" b="1" dirty="0" err="1">
                <a:solidFill>
                  <a:srgbClr val="020200"/>
                </a:solidFill>
              </a:rPr>
              <a:t>solving</a:t>
            </a:r>
            <a:endParaRPr lang="fr-FR" sz="1600" b="1" dirty="0">
              <a:solidFill>
                <a:srgbClr val="020200"/>
              </a:solidFill>
            </a:endParaRPr>
          </a:p>
          <a:p>
            <a:pPr algn="ctr" eaLnBrk="0" hangingPunct="0"/>
            <a:r>
              <a:rPr lang="fr-FR" sz="1600" b="1" dirty="0" smtClean="0">
                <a:solidFill>
                  <a:srgbClr val="020200"/>
                </a:solidFill>
              </a:rPr>
              <a:t> of </a:t>
            </a:r>
            <a:r>
              <a:rPr lang="fr-FR" sz="1600" b="1" dirty="0" err="1" smtClean="0">
                <a:solidFill>
                  <a:srgbClr val="020200"/>
                </a:solidFill>
              </a:rPr>
              <a:t>problems</a:t>
            </a:r>
            <a:r>
              <a:rPr lang="fr-FR" sz="1600" b="1" dirty="0" smtClean="0">
                <a:solidFill>
                  <a:srgbClr val="020200"/>
                </a:solidFill>
              </a:rPr>
              <a:t> </a:t>
            </a:r>
            <a:endParaRPr lang="fr-FR" sz="1600" b="1" dirty="0">
              <a:solidFill>
                <a:srgbClr val="020200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734663" y="2476500"/>
            <a:ext cx="2362200" cy="609600"/>
          </a:xfrm>
          <a:prstGeom prst="rect">
            <a:avLst/>
          </a:prstGeom>
          <a:solidFill>
            <a:srgbClr val="FFFFFF"/>
          </a:solidFill>
          <a:ln w="76200">
            <a:pattFill prst="pla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fr-FR" sz="1600" b="1" dirty="0" err="1">
                <a:solidFill>
                  <a:srgbClr val="020200"/>
                </a:solidFill>
              </a:rPr>
              <a:t>Solving</a:t>
            </a:r>
            <a:r>
              <a:rPr lang="fr-FR" sz="1600" b="1" dirty="0">
                <a:solidFill>
                  <a:srgbClr val="020200"/>
                </a:solidFill>
              </a:rPr>
              <a:t> of </a:t>
            </a:r>
            <a:r>
              <a:rPr lang="fr-FR" sz="1600" b="1" dirty="0" err="1">
                <a:solidFill>
                  <a:srgbClr val="020200"/>
                </a:solidFill>
              </a:rPr>
              <a:t>distributed</a:t>
            </a:r>
            <a:r>
              <a:rPr lang="fr-FR" sz="1600" b="1" dirty="0">
                <a:solidFill>
                  <a:srgbClr val="020200"/>
                </a:solidFill>
              </a:rPr>
              <a:t> </a:t>
            </a:r>
            <a:r>
              <a:rPr lang="fr-FR" sz="1600" b="1" dirty="0" err="1">
                <a:solidFill>
                  <a:srgbClr val="020200"/>
                </a:solidFill>
              </a:rPr>
              <a:t>problems</a:t>
            </a:r>
            <a:endParaRPr lang="fr-FR" sz="1600" b="1" dirty="0">
              <a:solidFill>
                <a:srgbClr val="020200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935063" y="2476500"/>
            <a:ext cx="2133600" cy="609600"/>
          </a:xfrm>
          <a:prstGeom prst="rect">
            <a:avLst/>
          </a:prstGeom>
          <a:solidFill>
            <a:srgbClr val="FFFFFF"/>
          </a:solidFill>
          <a:ln w="76200">
            <a:pattFill prst="pla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fr-FR" sz="1600" b="1" dirty="0" err="1">
                <a:solidFill>
                  <a:srgbClr val="020200"/>
                </a:solidFill>
              </a:rPr>
              <a:t>Resolution</a:t>
            </a:r>
            <a:r>
              <a:rPr lang="fr-FR" sz="1600" b="1" dirty="0">
                <a:solidFill>
                  <a:srgbClr val="020200"/>
                </a:solidFill>
              </a:rPr>
              <a:t> by </a:t>
            </a:r>
          </a:p>
          <a:p>
            <a:pPr algn="ctr" eaLnBrk="0" hangingPunct="0"/>
            <a:r>
              <a:rPr lang="fr-FR" sz="1600" b="1" dirty="0">
                <a:solidFill>
                  <a:srgbClr val="020200"/>
                </a:solidFill>
              </a:rPr>
              <a:t> coordination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5582263" y="4229100"/>
            <a:ext cx="2628900" cy="7620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fr-FR" b="1" dirty="0" err="1">
                <a:solidFill>
                  <a:srgbClr val="020200"/>
                </a:solidFill>
                <a:latin typeface="Times New Roman" charset="0"/>
              </a:rPr>
              <a:t>Distribute</a:t>
            </a:r>
            <a:r>
              <a:rPr lang="fr-FR" b="1" dirty="0">
                <a:solidFill>
                  <a:srgbClr val="020200"/>
                </a:solidFill>
                <a:latin typeface="Times New Roman" charset="0"/>
              </a:rPr>
              <a:t> </a:t>
            </a:r>
            <a:r>
              <a:rPr lang="fr-FR" b="1" dirty="0" smtClean="0">
                <a:solidFill>
                  <a:srgbClr val="020200"/>
                </a:solidFill>
                <a:latin typeface="Times New Roman" charset="0"/>
              </a:rPr>
              <a:t> the AI</a:t>
            </a:r>
            <a:endParaRPr lang="fr-FR" b="1" dirty="0">
              <a:solidFill>
                <a:srgbClr val="020200"/>
              </a:solidFill>
              <a:latin typeface="Times New Roman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896463" y="3086100"/>
            <a:ext cx="10668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6877663" y="31623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7868263" y="3162300"/>
            <a:ext cx="12954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r-FR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759242" y="5759757"/>
            <a:ext cx="2337621" cy="45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fr-FR" sz="2400" dirty="0">
                <a:latin typeface="Times New Roman" charset="0"/>
              </a:rPr>
              <a:t>  </a:t>
            </a:r>
            <a:r>
              <a:rPr lang="fr-FR" sz="2400" b="1" dirty="0" smtClean="0">
                <a:solidFill>
                  <a:srgbClr val="0033CC"/>
                </a:solidFill>
                <a:latin typeface="Times New Roman" charset="0"/>
              </a:rPr>
              <a:t>D.A</a:t>
            </a:r>
            <a:r>
              <a:rPr lang="fr-FR" sz="2400" b="1" dirty="0">
                <a:solidFill>
                  <a:srgbClr val="0033CC"/>
                </a:solidFill>
                <a:latin typeface="Times New Roman" charset="0"/>
              </a:rPr>
              <a:t>.</a:t>
            </a:r>
            <a:r>
              <a:rPr lang="fr-FR" sz="2400" b="1" dirty="0" smtClean="0">
                <a:solidFill>
                  <a:srgbClr val="0033CC"/>
                </a:solidFill>
                <a:latin typeface="Times New Roman" charset="0"/>
              </a:rPr>
              <a:t> I</a:t>
            </a:r>
            <a:endParaRPr lang="fr-FR" sz="2400" b="1" dirty="0">
              <a:solidFill>
                <a:srgbClr val="0033CC"/>
              </a:solidFill>
              <a:latin typeface="Times New Roman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877663" y="49911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94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5441" y="417633"/>
            <a:ext cx="8911687" cy="1280890"/>
          </a:xfrm>
        </p:spPr>
        <p:txBody>
          <a:bodyPr/>
          <a:lstStyle/>
          <a:p>
            <a:r>
              <a:rPr lang="fr-FR" b="1" dirty="0" smtClean="0"/>
              <a:t>DAI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45440" y="1058078"/>
            <a:ext cx="9746559" cy="579992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400" b="1" u="sng" dirty="0">
                <a:latin typeface="Times New Roman" charset="0"/>
                <a:cs typeface="Times New Roman" charset="0"/>
              </a:rPr>
              <a:t>Why distribute </a:t>
            </a:r>
            <a:r>
              <a:rPr lang="en-US" sz="1400" b="1" u="sng" dirty="0" smtClean="0">
                <a:latin typeface="Times New Roman" charset="0"/>
                <a:cs typeface="Times New Roman" charset="0"/>
              </a:rPr>
              <a:t> the A.I</a:t>
            </a:r>
            <a:r>
              <a:rPr lang="en-US" sz="1400" b="1" u="sng" dirty="0">
                <a:latin typeface="Times New Roman" charset="0"/>
                <a:cs typeface="Times New Roman" charset="0"/>
              </a:rPr>
              <a:t>.?</a:t>
            </a:r>
          </a:p>
          <a:p>
            <a:pPr marL="0" indent="0">
              <a:buNone/>
            </a:pPr>
            <a:r>
              <a:rPr lang="en-US" sz="1400" dirty="0">
                <a:latin typeface="Times New Roman" charset="0"/>
                <a:cs typeface="Times New Roman" charset="0"/>
              </a:rPr>
              <a:t>The reasons for distributing artificial intelligence can be found in the following investigations</a:t>
            </a:r>
            <a:r>
              <a:rPr lang="en-US" sz="1400" dirty="0" smtClean="0">
                <a:latin typeface="Times New Roman" charset="0"/>
                <a:cs typeface="Times New Roman" charset="0"/>
              </a:rPr>
              <a:t>:</a:t>
            </a:r>
          </a:p>
          <a:p>
            <a:r>
              <a:rPr lang="en-US" sz="1400" b="1" dirty="0" smtClean="0"/>
              <a:t>Simplifying </a:t>
            </a:r>
            <a:r>
              <a:rPr lang="en-US" sz="1400" b="1" dirty="0"/>
              <a:t>distributed IT </a:t>
            </a:r>
            <a:r>
              <a:rPr lang="en-US" sz="1400" b="1" dirty="0" smtClean="0"/>
              <a:t>applications</a:t>
            </a:r>
          </a:p>
          <a:p>
            <a:pPr indent="11113" eaLnBrk="0" hangingPunct="0">
              <a:buFont typeface="Wingdings" panose="05000000000000000000" pitchFamily="2" charset="2"/>
              <a:buChar char="§"/>
              <a:tabLst>
                <a:tab pos="987425" algn="l"/>
              </a:tabLst>
            </a:pPr>
            <a:r>
              <a:rPr lang="en-US" sz="1400" dirty="0"/>
              <a:t>    </a:t>
            </a:r>
            <a:r>
              <a:rPr lang="fr-FR" sz="1400" b="1" dirty="0" err="1">
                <a:solidFill>
                  <a:srgbClr val="020200"/>
                </a:solidFill>
              </a:rPr>
              <a:t>Distributed</a:t>
            </a:r>
            <a:r>
              <a:rPr lang="fr-FR" sz="1400" b="1" dirty="0">
                <a:solidFill>
                  <a:srgbClr val="020200"/>
                </a:solidFill>
              </a:rPr>
              <a:t> </a:t>
            </a:r>
            <a:r>
              <a:rPr lang="fr-FR" sz="1400" b="1" dirty="0" err="1" smtClean="0">
                <a:solidFill>
                  <a:srgbClr val="020200"/>
                </a:solidFill>
              </a:rPr>
              <a:t>solving</a:t>
            </a:r>
            <a:r>
              <a:rPr lang="fr-FR" sz="1400" b="1" dirty="0" smtClean="0">
                <a:solidFill>
                  <a:srgbClr val="020200"/>
                </a:solidFill>
              </a:rPr>
              <a:t> </a:t>
            </a:r>
            <a:r>
              <a:rPr lang="fr-FR" sz="1400" b="1" dirty="0">
                <a:solidFill>
                  <a:srgbClr val="020200"/>
                </a:solidFill>
              </a:rPr>
              <a:t>of </a:t>
            </a:r>
            <a:r>
              <a:rPr lang="fr-FR" sz="1400" b="1" dirty="0" err="1">
                <a:solidFill>
                  <a:srgbClr val="020200"/>
                </a:solidFill>
              </a:rPr>
              <a:t>problems</a:t>
            </a:r>
            <a:r>
              <a:rPr lang="fr-FR" sz="1400" b="1" dirty="0">
                <a:solidFill>
                  <a:srgbClr val="020200"/>
                </a:solidFill>
              </a:rPr>
              <a:t> </a:t>
            </a:r>
          </a:p>
          <a:p>
            <a:pPr marL="633413" indent="0">
              <a:lnSpc>
                <a:spcPct val="170000"/>
              </a:lnSpc>
              <a:buNone/>
            </a:pPr>
            <a:r>
              <a:rPr lang="en-US" sz="1400" dirty="0" smtClean="0"/>
              <a:t>- </a:t>
            </a:r>
            <a:r>
              <a:rPr lang="en-US" sz="1400" dirty="0"/>
              <a:t>A complex task is solved by a group of specialists with complementary skills,</a:t>
            </a:r>
            <a:br>
              <a:rPr lang="en-US" sz="1400" dirty="0"/>
            </a:br>
            <a:r>
              <a:rPr lang="en-US" sz="1400" dirty="0"/>
              <a:t>- Expertise is distributed, but the domain is not, 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b="1" dirty="0"/>
              <a:t>Ex</a:t>
            </a:r>
            <a:r>
              <a:rPr lang="en-US" sz="1400" dirty="0"/>
              <a:t>: medical diagnostics, product design, pattern recognition</a:t>
            </a:r>
            <a:r>
              <a:rPr lang="en-US" sz="1400" dirty="0" smtClean="0"/>
              <a:t>...</a:t>
            </a:r>
          </a:p>
          <a:p>
            <a:pPr marL="633413" indent="-279400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    </a:t>
            </a:r>
            <a:r>
              <a:rPr lang="en-US" sz="1400" b="1" dirty="0" smtClean="0"/>
              <a:t>Solving of Distributed problem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dirty="0"/>
              <a:t>- The domain is distributed,</a:t>
            </a:r>
            <a:br>
              <a:rPr lang="en-US" sz="1400" dirty="0"/>
            </a:br>
            <a:r>
              <a:rPr lang="en-US" sz="1400" dirty="0"/>
              <a:t>- Analysis, identification and control of physically distributed systems,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b="1" dirty="0"/>
              <a:t>Ex</a:t>
            </a:r>
            <a:r>
              <a:rPr lang="en-US" sz="1400" dirty="0"/>
              <a:t>: communication network control, road network control</a:t>
            </a:r>
            <a:r>
              <a:rPr lang="en-US" sz="1400" dirty="0" smtClean="0"/>
              <a:t>.</a:t>
            </a:r>
          </a:p>
          <a:p>
            <a:pPr marL="633413" indent="-279400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    </a:t>
            </a:r>
            <a:r>
              <a:rPr lang="en-US" sz="1400" b="1" dirty="0"/>
              <a:t>Coordinated problem solving</a:t>
            </a:r>
            <a:br>
              <a:rPr lang="en-US" sz="1400" b="1" dirty="0"/>
            </a:br>
            <a:r>
              <a:rPr lang="en-US" sz="1400" dirty="0"/>
              <a:t>- Expertise through coordination,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b="1" dirty="0" smtClean="0"/>
              <a:t>Ex:  </a:t>
            </a:r>
            <a:r>
              <a:rPr lang="en-US" sz="1400" dirty="0"/>
              <a:t>assigning tasks in a workshop.</a:t>
            </a:r>
            <a:br>
              <a:rPr lang="en-US" sz="1400" dirty="0"/>
            </a:br>
            <a:r>
              <a:rPr lang="en-US" sz="1400" dirty="0"/>
              <a:t>- Overcoming user interface problems,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98760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DAI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410929"/>
            <a:ext cx="9602788" cy="1376516"/>
          </a:xfrm>
        </p:spPr>
        <p:txBody>
          <a:bodyPr/>
          <a:lstStyle/>
          <a:p>
            <a:pPr algn="just"/>
            <a:r>
              <a:rPr lang="en-US" b="1" dirty="0"/>
              <a:t>Example: </a:t>
            </a:r>
          </a:p>
          <a:p>
            <a:pPr marL="0" indent="0" algn="just">
              <a:buNone/>
            </a:pPr>
            <a:r>
              <a:rPr lang="en-US" dirty="0"/>
              <a:t>Functional distribution in human activities (such as product design, for example) : Decomposition of the problem according to specialties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982" y="2532593"/>
            <a:ext cx="8715572" cy="432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DAI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67292" y="1264554"/>
            <a:ext cx="9724708" cy="5593445"/>
          </a:xfrm>
        </p:spPr>
        <p:txBody>
          <a:bodyPr>
            <a:normAutofit/>
          </a:bodyPr>
          <a:lstStyle/>
          <a:p>
            <a:r>
              <a:rPr lang="en-US" b="1" dirty="0"/>
              <a:t>Parallel Artificial Intelligence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r>
              <a:rPr lang="en-US" dirty="0"/>
              <a:t>Language and algorithm development for </a:t>
            </a:r>
            <a:r>
              <a:rPr lang="en-US" dirty="0" smtClean="0"/>
              <a:t>DAI 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r>
              <a:rPr lang="en-US" dirty="0" smtClean="0"/>
              <a:t>Improving </a:t>
            </a:r>
            <a:r>
              <a:rPr lang="en-US" dirty="0"/>
              <a:t>the performance of DAI</a:t>
            </a:r>
            <a:r>
              <a:rPr lang="en-US" dirty="0" smtClean="0"/>
              <a:t> </a:t>
            </a:r>
            <a:r>
              <a:rPr lang="en-US" dirty="0"/>
              <a:t>systems by proposing concurrent </a:t>
            </a:r>
            <a:r>
              <a:rPr lang="en-US" dirty="0" smtClean="0"/>
              <a:t>languages </a:t>
            </a:r>
            <a:r>
              <a:rPr lang="en-US" dirty="0"/>
              <a:t>and parallel </a:t>
            </a:r>
            <a:r>
              <a:rPr lang="en-US" dirty="0" smtClean="0"/>
              <a:t>architectures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b="1" dirty="0"/>
              <a:t>Distributed Solving of Problems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r>
              <a:rPr lang="en-US" dirty="0" smtClean="0"/>
              <a:t>Decomposition of a problem posed on a set of distributed, cooperating entities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r>
              <a:rPr lang="en-US" dirty="0" smtClean="0"/>
              <a:t>Knowledge </a:t>
            </a:r>
            <a:r>
              <a:rPr lang="en-US" dirty="0"/>
              <a:t>sharing between entities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r>
              <a:rPr lang="en-US" dirty="0"/>
              <a:t>Entities are generally dependent on one another</a:t>
            </a:r>
            <a:r>
              <a:rPr lang="en-US" dirty="0" smtClean="0"/>
              <a:t>.</a:t>
            </a:r>
          </a:p>
          <a:p>
            <a:pPr indent="11113" algn="just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Multi-Agent Systems</a:t>
            </a:r>
          </a:p>
          <a:p>
            <a:pPr marL="0" indent="0" algn="just">
              <a:buNone/>
            </a:pPr>
            <a:r>
              <a:rPr lang="en-US" dirty="0"/>
              <a:t>Cooperate a set of proactive and relatively independent entities called "</a:t>
            </a:r>
            <a:r>
              <a:rPr lang="en-US" b="1" dirty="0"/>
              <a:t>agents</a:t>
            </a:r>
            <a:r>
              <a:rPr lang="en-US" dirty="0"/>
              <a:t>", endowed with intelligent behavior</a:t>
            </a:r>
            <a:r>
              <a:rPr lang="en-US" dirty="0" smtClean="0"/>
              <a:t>. with </a:t>
            </a:r>
            <a:r>
              <a:rPr lang="en-US" dirty="0"/>
              <a:t>the aim of coordinating their goals and action plans to solve problems.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188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1763" y="609361"/>
            <a:ext cx="8911687" cy="1280890"/>
          </a:xfrm>
        </p:spPr>
        <p:txBody>
          <a:bodyPr/>
          <a:lstStyle/>
          <a:p>
            <a:r>
              <a:rPr lang="fr-FR" b="1" dirty="0"/>
              <a:t>Concept of </a:t>
            </a:r>
            <a:r>
              <a:rPr lang="fr-FR" b="1" dirty="0" smtClean="0"/>
              <a:t>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40283" y="1721754"/>
            <a:ext cx="10251717" cy="3777622"/>
          </a:xfrm>
        </p:spPr>
        <p:txBody>
          <a:bodyPr/>
          <a:lstStyle/>
          <a:p>
            <a:r>
              <a:rPr lang="en-US" dirty="0"/>
              <a:t>"An agent is a mechanical, biological or software system that interacts with its environment. Anne Nicole.</a:t>
            </a:r>
          </a:p>
          <a:p>
            <a:r>
              <a:rPr lang="en-US" dirty="0" smtClean="0"/>
              <a:t>For </a:t>
            </a:r>
            <a:r>
              <a:rPr lang="en-US" dirty="0"/>
              <a:t>example: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printer can be seen as a mechanical agent that reacts to commands and produces actions in return.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Plants, animals and humans are biological agents with greater autonomy, absorbing nutrients, breathing, transforming themselves and their environment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/>
              <a:t>Computer science: </a:t>
            </a:r>
            <a:r>
              <a:rPr lang="en-US" dirty="0"/>
              <a:t>Software agents are autonomous programs, run on a machine, which perceive </a:t>
            </a:r>
            <a:r>
              <a:rPr lang="en-US" dirty="0"/>
              <a:t>certain elements of their environment via input streams (keyboard, mouse, sensors) and act via their output streams (screen displays, physical machine control, process control).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605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525" y="594613"/>
            <a:ext cx="8911687" cy="819659"/>
          </a:xfrm>
        </p:spPr>
        <p:txBody>
          <a:bodyPr/>
          <a:lstStyle/>
          <a:p>
            <a:r>
              <a:rPr lang="fr-FR" b="1" dirty="0"/>
              <a:t>Concept of agent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9966" y="1222543"/>
            <a:ext cx="9602788" cy="5443728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Definitions</a:t>
            </a:r>
            <a:endParaRPr lang="en-US" b="1" dirty="0"/>
          </a:p>
          <a:p>
            <a:pPr indent="100013">
              <a:buFont typeface="Wingdings" panose="05000000000000000000" pitchFamily="2" charset="2"/>
              <a:buChar char="Ø"/>
            </a:pPr>
            <a:r>
              <a:rPr lang="en-US" b="1" dirty="0"/>
              <a:t>    </a:t>
            </a:r>
            <a:r>
              <a:rPr lang="en-US" dirty="0"/>
              <a:t>An agent is an entity (physical or abstract) characterized by : </a:t>
            </a:r>
          </a:p>
          <a:p>
            <a:pPr marL="0" indent="0">
              <a:buNone/>
            </a:pPr>
            <a:r>
              <a:rPr lang="en-US" dirty="0"/>
              <a:t>       - Its autonomy in decision-making, </a:t>
            </a:r>
          </a:p>
          <a:p>
            <a:pPr marL="0" indent="0">
              <a:buNone/>
            </a:pPr>
            <a:r>
              <a:rPr lang="en-US" dirty="0"/>
              <a:t>       - Its knowledge of itself and of others, </a:t>
            </a:r>
          </a:p>
          <a:p>
            <a:pPr marL="0" indent="0">
              <a:buNone/>
            </a:pPr>
            <a:r>
              <a:rPr lang="en-US" dirty="0"/>
              <a:t>       - Its ability to act.                                         </a:t>
            </a:r>
            <a:r>
              <a:rPr lang="en-US" b="1" dirty="0"/>
              <a:t>J. Ferber and G. </a:t>
            </a:r>
            <a:r>
              <a:rPr lang="en-US" b="1" dirty="0" err="1"/>
              <a:t>Ghallab</a:t>
            </a:r>
            <a:r>
              <a:rPr lang="en-US" b="1" dirty="0"/>
              <a:t>, </a:t>
            </a:r>
            <a:r>
              <a:rPr lang="en-US" b="1" dirty="0" smtClean="0"/>
              <a:t>88</a:t>
            </a:r>
          </a:p>
          <a:p>
            <a:pPr indent="-77788">
              <a:buFont typeface="Wingdings" panose="05000000000000000000" pitchFamily="2" charset="2"/>
              <a:buChar char="Ø"/>
            </a:pPr>
            <a:r>
              <a:rPr lang="en-US" dirty="0" smtClean="0"/>
              <a:t>      An </a:t>
            </a:r>
            <a:r>
              <a:rPr lang="en-US" dirty="0"/>
              <a:t>agent: an intelligent entity, acting rationally and intentionally, according </a:t>
            </a:r>
            <a:r>
              <a:rPr lang="en-US" dirty="0" smtClean="0"/>
              <a:t>to according </a:t>
            </a:r>
            <a:r>
              <a:rPr lang="en-US" dirty="0"/>
              <a:t>to its own goals and the current state of its knowledge. </a:t>
            </a:r>
          </a:p>
          <a:p>
            <a:pPr marL="0" indent="0">
              <a:buNone/>
            </a:pPr>
            <a:r>
              <a:rPr lang="en-US" dirty="0"/>
              <a:t>				                             </a:t>
            </a:r>
            <a:r>
              <a:rPr lang="en-US" dirty="0" smtClean="0"/>
              <a:t>                     </a:t>
            </a:r>
            <a:r>
              <a:rPr lang="en-US" b="1" dirty="0"/>
              <a:t>Y. </a:t>
            </a:r>
            <a:r>
              <a:rPr lang="en-US" b="1" dirty="0" err="1"/>
              <a:t>Demazeau</a:t>
            </a:r>
            <a:r>
              <a:rPr lang="en-US" b="1" dirty="0"/>
              <a:t> &amp; J.P. Müller, 90</a:t>
            </a:r>
            <a:endParaRPr lang="fr-FR" b="1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883443" y="624522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0CAAB5E-4905-4D9D-810C-F1B73F1203C6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901993" y="4500563"/>
            <a:ext cx="4454525" cy="803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688181" y="5786438"/>
            <a:ext cx="1914525" cy="574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73181" y="5786438"/>
            <a:ext cx="2524125" cy="59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333646" y="4464050"/>
            <a:ext cx="331340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fr-FR" sz="2400" b="1" dirty="0" err="1"/>
              <a:t>Two</a:t>
            </a:r>
            <a:r>
              <a:rPr lang="fr-FR" sz="2400" b="1" dirty="0"/>
              <a:t> dimensions </a:t>
            </a:r>
            <a:endParaRPr lang="fr-FR" sz="2400" b="1" dirty="0"/>
          </a:p>
          <a:p>
            <a:pPr algn="ctr"/>
            <a:r>
              <a:rPr lang="fr-FR" sz="2400" b="1" dirty="0"/>
              <a:t> </a:t>
            </a:r>
            <a:r>
              <a:rPr lang="fr-FR" sz="2400" dirty="0"/>
              <a:t>J. </a:t>
            </a:r>
            <a:r>
              <a:rPr lang="fr-FR" sz="2400" dirty="0" err="1"/>
              <a:t>Erceau</a:t>
            </a:r>
            <a:r>
              <a:rPr lang="fr-FR" sz="2400" dirty="0"/>
              <a:t> &amp; J. </a:t>
            </a:r>
            <a:r>
              <a:rPr lang="fr-FR" sz="2400" dirty="0" err="1"/>
              <a:t>Ferber</a:t>
            </a:r>
            <a:endParaRPr lang="fr-FR" sz="2400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9116806" y="5829300"/>
            <a:ext cx="1091646" cy="4623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sz="2400" b="1" dirty="0"/>
              <a:t>Social</a:t>
            </a:r>
            <a:endParaRPr lang="fr-FR" sz="2400" b="1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330368" y="5857875"/>
            <a:ext cx="16462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fr-FR" sz="2400" b="1" dirty="0" err="1"/>
              <a:t>Individual</a:t>
            </a:r>
            <a:endParaRPr lang="fr-FR" sz="2400" b="1" dirty="0"/>
          </a:p>
        </p:txBody>
      </p:sp>
      <p:sp>
        <p:nvSpPr>
          <p:cNvPr id="11" name="Flèche droite 10"/>
          <p:cNvSpPr/>
          <p:nvPr/>
        </p:nvSpPr>
        <p:spPr>
          <a:xfrm rot="4732268">
            <a:off x="8313531" y="5437187"/>
            <a:ext cx="5715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Flèche gauche 11"/>
          <p:cNvSpPr/>
          <p:nvPr/>
        </p:nvSpPr>
        <p:spPr>
          <a:xfrm rot="17240623">
            <a:off x="5270294" y="5437187"/>
            <a:ext cx="571500" cy="142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81734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1826</TotalTime>
  <Words>898</Words>
  <Application>Microsoft Office PowerPoint</Application>
  <PresentationFormat>Grand écran</PresentationFormat>
  <Paragraphs>188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Times New Roman</vt:lpstr>
      <vt:lpstr>Wingdings</vt:lpstr>
      <vt:lpstr>Wingdings 3</vt:lpstr>
      <vt:lpstr>Brin</vt:lpstr>
      <vt:lpstr>Introduction to DAI and Muti Agent Systems (MAS)</vt:lpstr>
      <vt:lpstr>Outline</vt:lpstr>
      <vt:lpstr>Introduction</vt:lpstr>
      <vt:lpstr>Introduction</vt:lpstr>
      <vt:lpstr>DAI</vt:lpstr>
      <vt:lpstr>DAI</vt:lpstr>
      <vt:lpstr>DAI</vt:lpstr>
      <vt:lpstr>Concept of agent</vt:lpstr>
      <vt:lpstr>Concept of agent</vt:lpstr>
      <vt:lpstr>Concept of agent</vt:lpstr>
      <vt:lpstr>Agent versus Object  </vt:lpstr>
      <vt:lpstr>Concept of agent</vt:lpstr>
      <vt:lpstr>Concept of agent</vt:lpstr>
      <vt:lpstr>Concept of agent</vt:lpstr>
      <vt:lpstr>Concept of agent</vt:lpstr>
      <vt:lpstr>Concept of agent</vt:lpstr>
      <vt:lpstr>Concept of agent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AND MODELING</dc:title>
  <dc:creator>Jean</dc:creator>
  <cp:lastModifiedBy>Jean</cp:lastModifiedBy>
  <cp:revision>135</cp:revision>
  <dcterms:created xsi:type="dcterms:W3CDTF">2023-09-21T14:52:04Z</dcterms:created>
  <dcterms:modified xsi:type="dcterms:W3CDTF">2023-10-07T21:55:46Z</dcterms:modified>
</cp:coreProperties>
</file>