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5" r:id="rId4"/>
    <p:sldId id="259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279A3-2554-4FC8-B8EA-8E99CCE5177C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CD107-E14E-4FFD-8F4D-94F46F482CE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D107-E14E-4FFD-8F4D-94F46F482CEE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69CA-E595-404C-BB2F-56F215C1CB8D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63B3-ACBF-4F15-9384-92F92C503D2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42493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Corrosion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- Définitions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- Mécanismes </a:t>
            </a:r>
            <a:r>
              <a:rPr lang="fr-FR" sz="3600" b="1" smtClean="0">
                <a:solidFill>
                  <a:srgbClr val="FF0000"/>
                </a:solidFill>
              </a:rPr>
              <a:t>de corrosion</a:t>
            </a:r>
            <a:endParaRPr lang="fr-FR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028343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Cathode </a:t>
            </a:r>
          </a:p>
          <a:p>
            <a:r>
              <a:rPr lang="en-US" sz="3600" dirty="0" smtClean="0"/>
              <a:t>Cathode  </a:t>
            </a:r>
            <a:r>
              <a:rPr lang="en-US" sz="3600" dirty="0" err="1" smtClean="0"/>
              <a:t>est</a:t>
            </a:r>
            <a:r>
              <a:rPr lang="en-US" sz="3600" dirty="0" smtClean="0"/>
              <a:t> la portion du </a:t>
            </a:r>
            <a:r>
              <a:rPr lang="en-US" sz="3600" dirty="0" err="1" smtClean="0"/>
              <a:t>métal</a:t>
            </a:r>
            <a:r>
              <a:rPr lang="en-US" sz="3600" dirty="0" smtClean="0"/>
              <a:t> </a:t>
            </a:r>
            <a:r>
              <a:rPr lang="en-US" sz="3600" dirty="0" err="1" smtClean="0"/>
              <a:t>ou</a:t>
            </a:r>
            <a:r>
              <a:rPr lang="en-US" sz="3600" dirty="0" smtClean="0"/>
              <a:t> le </a:t>
            </a:r>
            <a:r>
              <a:rPr lang="en-US" sz="3600" dirty="0" err="1" smtClean="0"/>
              <a:t>courent</a:t>
            </a:r>
            <a:r>
              <a:rPr lang="en-US" sz="3600" dirty="0" smtClean="0"/>
              <a:t> </a:t>
            </a:r>
            <a:r>
              <a:rPr lang="en-US" sz="3600" dirty="0" err="1" smtClean="0"/>
              <a:t>ionique</a:t>
            </a:r>
            <a:r>
              <a:rPr lang="en-US" sz="3600" dirty="0" smtClean="0"/>
              <a:t> arrive, </a:t>
            </a:r>
            <a:r>
              <a:rPr lang="en-US" sz="3600" dirty="0" err="1" smtClean="0"/>
              <a:t>venant</a:t>
            </a:r>
            <a:r>
              <a:rPr lang="en-US" sz="3600" dirty="0" smtClean="0"/>
              <a:t> de</a:t>
            </a:r>
            <a:r>
              <a:rPr lang="fr-FR" sz="3600" dirty="0" smtClean="0"/>
              <a:t>.</a:t>
            </a:r>
          </a:p>
          <a:p>
            <a:r>
              <a:rPr lang="fr-FR" sz="3600" dirty="0" smtClean="0"/>
              <a:t>Cathode est caractérisée par:</a:t>
            </a:r>
            <a:endParaRPr lang="fr-FR" sz="3600" dirty="0"/>
          </a:p>
          <a:p>
            <a:r>
              <a:rPr lang="en-US" sz="3600" dirty="0"/>
              <a:t>♦ </a:t>
            </a:r>
            <a:r>
              <a:rPr lang="en-US" sz="3600" dirty="0" err="1" smtClean="0"/>
              <a:t>Réduction</a:t>
            </a:r>
            <a:endParaRPr lang="en-US" sz="3600" dirty="0"/>
          </a:p>
          <a:p>
            <a:r>
              <a:rPr lang="fr-FR" sz="3600" dirty="0"/>
              <a:t>♦ </a:t>
            </a:r>
            <a:r>
              <a:rPr lang="fr-FR" sz="3600" dirty="0" smtClean="0"/>
              <a:t>Gain d’électrons </a:t>
            </a:r>
            <a:endParaRPr lang="fr-FR" sz="3600" dirty="0"/>
          </a:p>
          <a:p>
            <a:r>
              <a:rPr lang="en-US" sz="3600" dirty="0" smtClean="0"/>
              <a:t>♦ Attraction des </a:t>
            </a:r>
            <a:r>
              <a:rPr lang="en-US" sz="3600" dirty="0" err="1" smtClean="0"/>
              <a:t>cations</a:t>
            </a:r>
            <a:r>
              <a:rPr lang="en-US" sz="3600" dirty="0" smtClean="0"/>
              <a:t> </a:t>
            </a:r>
            <a:r>
              <a:rPr lang="en-US" sz="3600" dirty="0" err="1" smtClean="0"/>
              <a:t>cations</a:t>
            </a:r>
            <a:r>
              <a:rPr lang="en-US" sz="3600" dirty="0" smtClean="0"/>
              <a:t> (</a:t>
            </a:r>
            <a:r>
              <a:rPr lang="en-US" sz="3600" dirty="0" err="1" smtClean="0"/>
              <a:t>comme</a:t>
            </a:r>
            <a:r>
              <a:rPr lang="en-US" sz="3600" dirty="0" smtClean="0"/>
              <a:t> 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</a:t>
            </a:r>
            <a:r>
              <a:rPr lang="fr-FR" sz="3600" dirty="0" smtClean="0"/>
              <a:t>et </a:t>
            </a:r>
            <a:r>
              <a:rPr lang="fr-FR" sz="3600" dirty="0"/>
              <a:t>Na</a:t>
            </a:r>
            <a:r>
              <a:rPr lang="fr-FR" sz="3600" baseline="30000" dirty="0" smtClean="0"/>
              <a:t>+</a:t>
            </a:r>
            <a:r>
              <a:rPr lang="fr-FR" sz="3600" dirty="0" smtClean="0"/>
              <a:t>)</a:t>
            </a:r>
            <a:endParaRPr lang="fr-FR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4208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• </a:t>
            </a:r>
            <a:r>
              <a:rPr lang="en-US" sz="3600" dirty="0" smtClean="0"/>
              <a:t> A </a:t>
            </a:r>
            <a:r>
              <a:rPr lang="en-US" sz="3600" dirty="0" err="1" smtClean="0"/>
              <a:t>l’anode</a:t>
            </a:r>
            <a:r>
              <a:rPr lang="en-US" sz="3600" dirty="0" smtClean="0"/>
              <a:t>  se </a:t>
            </a:r>
            <a:r>
              <a:rPr lang="en-US" sz="3600" dirty="0" err="1" smtClean="0"/>
              <a:t>produit</a:t>
            </a:r>
            <a:r>
              <a:rPr lang="en-US" sz="3600" dirty="0" smtClean="0"/>
              <a:t> </a:t>
            </a:r>
            <a:r>
              <a:rPr lang="en-US" sz="3600" dirty="0" err="1" smtClean="0"/>
              <a:t>l’oxydation</a:t>
            </a:r>
            <a:endParaRPr lang="fr-FR" sz="3600" dirty="0"/>
          </a:p>
          <a:p>
            <a:r>
              <a:rPr lang="en-US" sz="3600" dirty="0"/>
              <a:t>• </a:t>
            </a:r>
            <a:r>
              <a:rPr lang="en-US" sz="3600" dirty="0" smtClean="0"/>
              <a:t> </a:t>
            </a:r>
            <a:r>
              <a:rPr lang="fr-FR" sz="3600" dirty="0" smtClean="0"/>
              <a:t>A la cathode se produit la réduction</a:t>
            </a:r>
            <a:endParaRPr lang="fr-F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9269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• </a:t>
            </a:r>
            <a:r>
              <a:rPr lang="fr-FR" sz="3600" dirty="0" smtClean="0"/>
              <a:t>L’oxydation du métal:</a:t>
            </a:r>
            <a:endParaRPr lang="fr-FR" sz="3600" dirty="0"/>
          </a:p>
          <a:p>
            <a:r>
              <a:rPr lang="fr-FR" sz="3600" dirty="0"/>
              <a:t>♦ M → Mn+ + ne-</a:t>
            </a:r>
          </a:p>
          <a:p>
            <a:r>
              <a:rPr lang="fr-FR" sz="3600" dirty="0"/>
              <a:t>• </a:t>
            </a:r>
            <a:r>
              <a:rPr lang="fr-FR" sz="3600" dirty="0" smtClean="0"/>
              <a:t>Plusieurs réactions de réduction sont possible à la cathode dans un environnement aqueux</a:t>
            </a:r>
            <a:endParaRPr lang="fr-FR" sz="3600" b="1" dirty="0"/>
          </a:p>
          <a:p>
            <a:r>
              <a:rPr lang="fr-FR" sz="3600" b="1" dirty="0" smtClean="0"/>
              <a:t>1</a:t>
            </a:r>
            <a:r>
              <a:rPr lang="fr-FR" sz="3600" b="1" dirty="0"/>
              <a:t>.  </a:t>
            </a:r>
            <a:r>
              <a:rPr lang="fr-FR" sz="3600" b="1" dirty="0" smtClean="0"/>
              <a:t>2H</a:t>
            </a:r>
            <a:r>
              <a:rPr lang="fr-FR" sz="3600" b="1" dirty="0"/>
              <a:t>+ + 2e-→ H2</a:t>
            </a:r>
          </a:p>
          <a:p>
            <a:r>
              <a:rPr lang="pt-BR" sz="3600" b="1" dirty="0"/>
              <a:t>2. </a:t>
            </a:r>
            <a:r>
              <a:rPr lang="pt-BR" sz="3600" b="1" dirty="0" smtClean="0"/>
              <a:t> </a:t>
            </a:r>
            <a:r>
              <a:rPr lang="pt-BR" sz="3600" b="1" dirty="0"/>
              <a:t>2H2O + 2e- → H2 + 2(OH)-</a:t>
            </a:r>
          </a:p>
          <a:p>
            <a:r>
              <a:rPr lang="pt-BR" sz="3600" b="1" dirty="0"/>
              <a:t>3. </a:t>
            </a:r>
            <a:r>
              <a:rPr lang="pt-BR" sz="3600" b="1" dirty="0" smtClean="0"/>
              <a:t>O2 </a:t>
            </a:r>
            <a:r>
              <a:rPr lang="pt-BR" sz="3600" b="1" dirty="0"/>
              <a:t>+ 2H2O + 4e- → 4(OH)-</a:t>
            </a:r>
          </a:p>
          <a:p>
            <a:r>
              <a:rPr lang="pt-BR" sz="3600" b="1" dirty="0"/>
              <a:t>4. </a:t>
            </a:r>
            <a:r>
              <a:rPr lang="pt-BR" sz="3600" b="1" dirty="0" smtClean="0"/>
              <a:t>O2 </a:t>
            </a:r>
            <a:r>
              <a:rPr lang="pt-BR" sz="3600" b="1" dirty="0"/>
              <a:t>+ 4H+ + 4e- → 2H2O</a:t>
            </a:r>
          </a:p>
          <a:p>
            <a:r>
              <a:rPr lang="fr-FR" sz="3600" b="1" dirty="0"/>
              <a:t>5. </a:t>
            </a:r>
            <a:r>
              <a:rPr lang="fr-FR" sz="3600" b="1" dirty="0" smtClean="0"/>
              <a:t>Mn</a:t>
            </a:r>
            <a:r>
              <a:rPr lang="fr-FR" sz="3600" b="1" dirty="0"/>
              <a:t>+ + ne- → M</a:t>
            </a:r>
            <a:endParaRPr lang="fr-FR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47864" y="836712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e-</a:t>
            </a:r>
            <a:endParaRPr lang="fr-FR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3388613" y="2420888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e-</a:t>
            </a:r>
            <a:endParaRPr lang="fr-FR" sz="2400" b="1" dirty="0">
              <a:solidFill>
                <a:schemeClr val="tx1"/>
              </a:solidFill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971600" y="1124744"/>
            <a:ext cx="7260832" cy="3855333"/>
            <a:chOff x="993056" y="2708920"/>
            <a:chExt cx="7260832" cy="3855333"/>
          </a:xfrm>
        </p:grpSpPr>
        <p:cxnSp>
          <p:nvCxnSpPr>
            <p:cNvPr id="3" name="Connecteur droit 2"/>
            <p:cNvCxnSpPr/>
            <p:nvPr/>
          </p:nvCxnSpPr>
          <p:spPr>
            <a:xfrm flipV="1">
              <a:off x="8244408" y="3284984"/>
              <a:ext cx="0" cy="19298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43"/>
            <p:cNvGrpSpPr/>
            <p:nvPr/>
          </p:nvGrpSpPr>
          <p:grpSpPr>
            <a:xfrm>
              <a:off x="1475656" y="2852936"/>
              <a:ext cx="6768751" cy="2430270"/>
              <a:chOff x="3835193" y="476675"/>
              <a:chExt cx="2816061" cy="2430270"/>
            </a:xfrm>
          </p:grpSpPr>
          <p:grpSp>
            <p:nvGrpSpPr>
              <p:cNvPr id="5" name="Groupe 39"/>
              <p:cNvGrpSpPr/>
              <p:nvPr/>
            </p:nvGrpSpPr>
            <p:grpSpPr>
              <a:xfrm>
                <a:off x="3835193" y="476675"/>
                <a:ext cx="2816061" cy="2430270"/>
                <a:chOff x="264167" y="188640"/>
                <a:chExt cx="4203075" cy="3627269"/>
              </a:xfrm>
            </p:grpSpPr>
            <p:cxnSp>
              <p:nvCxnSpPr>
                <p:cNvPr id="7" name="Connecteur droit 6"/>
                <p:cNvCxnSpPr/>
                <p:nvPr/>
              </p:nvCxnSpPr>
              <p:spPr>
                <a:xfrm>
                  <a:off x="264167" y="833488"/>
                  <a:ext cx="0" cy="28803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rganigramme : Processus 7"/>
                <p:cNvSpPr/>
                <p:nvPr/>
              </p:nvSpPr>
              <p:spPr>
                <a:xfrm>
                  <a:off x="264167" y="2015709"/>
                  <a:ext cx="4203075" cy="1800200"/>
                </a:xfrm>
                <a:prstGeom prst="flowChartProcess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 baseline="30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83568" y="1268760"/>
                  <a:ext cx="504056" cy="194421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dirty="0" smtClean="0">
                      <a:solidFill>
                        <a:schemeClr val="tx1"/>
                      </a:solidFill>
                    </a:rPr>
                    <a:t>e-</a:t>
                  </a:r>
                  <a:endParaRPr lang="fr-FR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3"/>
                <p:cNvSpPr/>
                <p:nvPr/>
              </p:nvSpPr>
              <p:spPr>
                <a:xfrm>
                  <a:off x="3349403" y="1263386"/>
                  <a:ext cx="483640" cy="106936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  <p:cxnSp>
              <p:nvCxnSpPr>
                <p:cNvPr id="11" name="Connecteur droit 10"/>
                <p:cNvCxnSpPr/>
                <p:nvPr/>
              </p:nvCxnSpPr>
              <p:spPr>
                <a:xfrm>
                  <a:off x="827584" y="188640"/>
                  <a:ext cx="27901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3617684" y="188640"/>
                  <a:ext cx="0" cy="100811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827584" y="188640"/>
                  <a:ext cx="0" cy="100811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Forme libre 5"/>
              <p:cNvSpPr/>
              <p:nvPr/>
            </p:nvSpPr>
            <p:spPr>
              <a:xfrm>
                <a:off x="5902302" y="1844827"/>
                <a:ext cx="299019" cy="661810"/>
              </a:xfrm>
              <a:custGeom>
                <a:avLst/>
                <a:gdLst>
                  <a:gd name="connsiteX0" fmla="*/ 0 w 299019"/>
                  <a:gd name="connsiteY0" fmla="*/ 89276 h 661810"/>
                  <a:gd name="connsiteX1" fmla="*/ 14068 w 299019"/>
                  <a:gd name="connsiteY1" fmla="*/ 187749 h 661810"/>
                  <a:gd name="connsiteX2" fmla="*/ 28136 w 299019"/>
                  <a:gd name="connsiteY2" fmla="*/ 229953 h 661810"/>
                  <a:gd name="connsiteX3" fmla="*/ 70339 w 299019"/>
                  <a:gd name="connsiteY3" fmla="*/ 244020 h 661810"/>
                  <a:gd name="connsiteX4" fmla="*/ 84406 w 299019"/>
                  <a:gd name="connsiteY4" fmla="*/ 286223 h 661810"/>
                  <a:gd name="connsiteX5" fmla="*/ 112542 w 299019"/>
                  <a:gd name="connsiteY5" fmla="*/ 314359 h 661810"/>
                  <a:gd name="connsiteX6" fmla="*/ 98474 w 299019"/>
                  <a:gd name="connsiteY6" fmla="*/ 455036 h 661810"/>
                  <a:gd name="connsiteX7" fmla="*/ 70339 w 299019"/>
                  <a:gd name="connsiteY7" fmla="*/ 539442 h 661810"/>
                  <a:gd name="connsiteX8" fmla="*/ 84406 w 299019"/>
                  <a:gd name="connsiteY8" fmla="*/ 609780 h 661810"/>
                  <a:gd name="connsiteX9" fmla="*/ 225083 w 299019"/>
                  <a:gd name="connsiteY9" fmla="*/ 567577 h 661810"/>
                  <a:gd name="connsiteX10" fmla="*/ 267286 w 299019"/>
                  <a:gd name="connsiteY10" fmla="*/ 553509 h 661810"/>
                  <a:gd name="connsiteX11" fmla="*/ 239151 w 299019"/>
                  <a:gd name="connsiteY11" fmla="*/ 426900 h 661810"/>
                  <a:gd name="connsiteX12" fmla="*/ 211016 w 299019"/>
                  <a:gd name="connsiteY12" fmla="*/ 384697 h 661810"/>
                  <a:gd name="connsiteX13" fmla="*/ 225083 w 299019"/>
                  <a:gd name="connsiteY13" fmla="*/ 328426 h 661810"/>
                  <a:gd name="connsiteX14" fmla="*/ 281354 w 299019"/>
                  <a:gd name="connsiteY14" fmla="*/ 244020 h 661810"/>
                  <a:gd name="connsiteX15" fmla="*/ 295422 w 299019"/>
                  <a:gd name="connsiteY15" fmla="*/ 201817 h 66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019" h="661810">
                    <a:moveTo>
                      <a:pt x="0" y="89276"/>
                    </a:moveTo>
                    <a:cubicBezTo>
                      <a:pt x="4689" y="122100"/>
                      <a:pt x="7565" y="155235"/>
                      <a:pt x="14068" y="187749"/>
                    </a:cubicBezTo>
                    <a:cubicBezTo>
                      <a:pt x="16976" y="202290"/>
                      <a:pt x="17650" y="219467"/>
                      <a:pt x="28136" y="229953"/>
                    </a:cubicBezTo>
                    <a:cubicBezTo>
                      <a:pt x="38621" y="240438"/>
                      <a:pt x="56271" y="239331"/>
                      <a:pt x="70339" y="244020"/>
                    </a:cubicBezTo>
                    <a:cubicBezTo>
                      <a:pt x="75028" y="258088"/>
                      <a:pt x="76777" y="273508"/>
                      <a:pt x="84406" y="286223"/>
                    </a:cubicBezTo>
                    <a:cubicBezTo>
                      <a:pt x="91230" y="297596"/>
                      <a:pt x="111441" y="301141"/>
                      <a:pt x="112542" y="314359"/>
                    </a:cubicBezTo>
                    <a:cubicBezTo>
                      <a:pt x="116456" y="361322"/>
                      <a:pt x="107159" y="408717"/>
                      <a:pt x="98474" y="455036"/>
                    </a:cubicBezTo>
                    <a:cubicBezTo>
                      <a:pt x="93009" y="484185"/>
                      <a:pt x="70339" y="539442"/>
                      <a:pt x="70339" y="539442"/>
                    </a:cubicBezTo>
                    <a:cubicBezTo>
                      <a:pt x="75028" y="562888"/>
                      <a:pt x="62557" y="600069"/>
                      <a:pt x="84406" y="609780"/>
                    </a:cubicBezTo>
                    <a:cubicBezTo>
                      <a:pt x="201474" y="661810"/>
                      <a:pt x="173245" y="598681"/>
                      <a:pt x="225083" y="567577"/>
                    </a:cubicBezTo>
                    <a:cubicBezTo>
                      <a:pt x="237798" y="559948"/>
                      <a:pt x="253218" y="558198"/>
                      <a:pt x="267286" y="553509"/>
                    </a:cubicBezTo>
                    <a:cubicBezTo>
                      <a:pt x="261882" y="521086"/>
                      <a:pt x="256468" y="461534"/>
                      <a:pt x="239151" y="426900"/>
                    </a:cubicBezTo>
                    <a:cubicBezTo>
                      <a:pt x="231590" y="411778"/>
                      <a:pt x="220394" y="398765"/>
                      <a:pt x="211016" y="384697"/>
                    </a:cubicBezTo>
                    <a:cubicBezTo>
                      <a:pt x="215705" y="365940"/>
                      <a:pt x="216437" y="345719"/>
                      <a:pt x="225083" y="328426"/>
                    </a:cubicBezTo>
                    <a:cubicBezTo>
                      <a:pt x="240205" y="298181"/>
                      <a:pt x="281354" y="244020"/>
                      <a:pt x="281354" y="244020"/>
                    </a:cubicBezTo>
                    <a:cubicBezTo>
                      <a:pt x="299019" y="14386"/>
                      <a:pt x="295422" y="0"/>
                      <a:pt x="295422" y="201817"/>
                    </a:cubicBezTo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1" name="Connecteur en arc 20"/>
            <p:cNvCxnSpPr/>
            <p:nvPr/>
          </p:nvCxnSpPr>
          <p:spPr>
            <a:xfrm rot="5400000" flipH="1" flipV="1">
              <a:off x="6480212" y="3825044"/>
              <a:ext cx="648072" cy="288032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/>
            <p:nvPr/>
          </p:nvCxnSpPr>
          <p:spPr>
            <a:xfrm rot="5400000" flipH="1" flipV="1">
              <a:off x="1871700" y="4113076"/>
              <a:ext cx="648072" cy="288032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  <a:scene3d>
              <a:camera prst="orthographicFront">
                <a:rot lat="0" lon="0" rev="1110000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596336" y="4221088"/>
              <a:ext cx="657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M</a:t>
              </a:r>
              <a:r>
                <a:rPr lang="fr-FR" sz="2400" baseline="30000" dirty="0" smtClean="0">
                  <a:solidFill>
                    <a:schemeClr val="tx1"/>
                  </a:solidFill>
                </a:rPr>
                <a:t>+n</a:t>
              </a:r>
              <a:endParaRPr lang="fr-FR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1840" y="4653136"/>
              <a:ext cx="4748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baseline="30000" dirty="0" smtClean="0">
                  <a:solidFill>
                    <a:schemeClr val="tx1"/>
                  </a:solidFill>
                </a:rPr>
                <a:t>O</a:t>
              </a:r>
              <a:r>
                <a:rPr lang="fr-FR" sz="2400" b="1" baseline="-25000" dirty="0" smtClean="0">
                  <a:solidFill>
                    <a:schemeClr val="tx1"/>
                  </a:solidFill>
                </a:rPr>
                <a:t>2 </a:t>
              </a:r>
              <a:endParaRPr lang="fr-FR" sz="2400" b="1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85420" y="4221088"/>
              <a:ext cx="5164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baseline="30000" dirty="0" smtClean="0">
                  <a:solidFill>
                    <a:schemeClr val="tx1"/>
                  </a:solidFill>
                </a:rPr>
                <a:t>OH-</a:t>
              </a:r>
              <a:endParaRPr lang="fr-FR" sz="2400" b="1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801368" y="2708920"/>
              <a:ext cx="9361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7092280" y="4509120"/>
              <a:ext cx="588761" cy="148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2771800" y="4293096"/>
              <a:ext cx="2880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29" idx="1"/>
            </p:cNvCxnSpPr>
            <p:nvPr/>
          </p:nvCxnSpPr>
          <p:spPr>
            <a:xfrm flipH="1" flipV="1">
              <a:off x="2771800" y="4509121"/>
              <a:ext cx="360040" cy="3132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993056" y="5733256"/>
              <a:ext cx="280063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</a:rPr>
                <a:t> réaction de cathode</a:t>
              </a:r>
            </a:p>
            <a:p>
              <a:pPr algn="ctr"/>
              <a:r>
                <a:rPr lang="fr-FR" sz="2400" b="1" dirty="0" smtClean="0"/>
                <a:t>réduction</a:t>
              </a:r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13528" y="5733256"/>
              <a:ext cx="24006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 smtClean="0"/>
                <a:t>Réaction </a:t>
              </a:r>
              <a:r>
                <a:rPr lang="fr-FR" sz="2400" b="1" dirty="0" smtClean="0">
                  <a:solidFill>
                    <a:schemeClr val="tx1"/>
                  </a:solidFill>
                </a:rPr>
                <a:t>d’anode</a:t>
              </a:r>
            </a:p>
            <a:p>
              <a:pPr algn="ctr"/>
              <a:r>
                <a:rPr lang="fr-FR" sz="2400" b="1" dirty="0" smtClean="0"/>
                <a:t>oxydation</a:t>
              </a:r>
              <a:endParaRPr lang="fr-FR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00180" y="2348880"/>
            <a:ext cx="43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e-</a:t>
            </a:r>
            <a:endParaRPr lang="fr-FR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490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0" dirty="0"/>
          </a:p>
          <a:p>
            <a:r>
              <a:rPr lang="fr-FR" sz="4000" b="1" dirty="0">
                <a:solidFill>
                  <a:srgbClr val="C00000"/>
                </a:solidFill>
              </a:rPr>
              <a:t>FACTEURS ENGENDRANT LA CORROSION </a:t>
            </a:r>
            <a:endParaRPr lang="fr-F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9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sz="3600" b="1" dirty="0" smtClean="0">
                <a:solidFill>
                  <a:schemeClr val="accent2"/>
                </a:solidFill>
              </a:rPr>
              <a:t>La nature du métal: </a:t>
            </a:r>
          </a:p>
          <a:p>
            <a:r>
              <a:rPr lang="fr-FR" sz="3600" dirty="0" smtClean="0"/>
              <a:t>         Noblesse                    </a:t>
            </a:r>
            <a:r>
              <a:rPr lang="fr-FR" sz="3600" dirty="0" smtClean="0"/>
              <a:t>potentiel</a:t>
            </a:r>
            <a:r>
              <a:rPr lang="fr-FR" sz="3600" dirty="0" smtClean="0"/>
              <a:t>    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          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3347864" y="1340768"/>
            <a:ext cx="1584176" cy="2686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95736" y="2924944"/>
            <a:ext cx="100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cathode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292494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anode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275856" y="2852936"/>
            <a:ext cx="2460516" cy="2412268"/>
            <a:chOff x="4067944" y="476675"/>
            <a:chExt cx="2460516" cy="2412268"/>
          </a:xfrm>
        </p:grpSpPr>
        <p:cxnSp>
          <p:nvCxnSpPr>
            <p:cNvPr id="8" name="Connecteur droit 7"/>
            <p:cNvCxnSpPr/>
            <p:nvPr/>
          </p:nvCxnSpPr>
          <p:spPr>
            <a:xfrm flipV="1">
              <a:off x="6528460" y="959129"/>
              <a:ext cx="0" cy="19298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43"/>
            <p:cNvGrpSpPr/>
            <p:nvPr/>
          </p:nvGrpSpPr>
          <p:grpSpPr>
            <a:xfrm>
              <a:off x="4067944" y="476675"/>
              <a:ext cx="2460514" cy="2412268"/>
              <a:chOff x="4067944" y="476675"/>
              <a:chExt cx="2460514" cy="2412268"/>
            </a:xfrm>
          </p:grpSpPr>
          <p:grpSp>
            <p:nvGrpSpPr>
              <p:cNvPr id="10" name="Groupe 39"/>
              <p:cNvGrpSpPr/>
              <p:nvPr/>
            </p:nvGrpSpPr>
            <p:grpSpPr>
              <a:xfrm>
                <a:off x="4067944" y="476675"/>
                <a:ext cx="2460514" cy="2412268"/>
                <a:chOff x="611557" y="188640"/>
                <a:chExt cx="3672408" cy="3600400"/>
              </a:xfrm>
            </p:grpSpPr>
            <p:cxnSp>
              <p:nvCxnSpPr>
                <p:cNvPr id="12" name="Connecteur droit 11"/>
                <p:cNvCxnSpPr/>
                <p:nvPr/>
              </p:nvCxnSpPr>
              <p:spPr>
                <a:xfrm>
                  <a:off x="611560" y="908720"/>
                  <a:ext cx="0" cy="2880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rganigramme : Processus 12"/>
                <p:cNvSpPr/>
                <p:nvPr/>
              </p:nvSpPr>
              <p:spPr>
                <a:xfrm>
                  <a:off x="611557" y="1908230"/>
                  <a:ext cx="3672408" cy="1800200"/>
                </a:xfrm>
                <a:prstGeom prst="flowChartProcess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électrolyte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3568" y="1268760"/>
                  <a:ext cx="504056" cy="194421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sp>
              <p:nvSpPr>
                <p:cNvPr id="15" name="Rectangle 3"/>
                <p:cNvSpPr/>
                <p:nvPr/>
              </p:nvSpPr>
              <p:spPr>
                <a:xfrm>
                  <a:off x="3728319" y="1268759"/>
                  <a:ext cx="483640" cy="106936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  <p:cxnSp>
              <p:nvCxnSpPr>
                <p:cNvPr id="16" name="Connecteur droit 15"/>
                <p:cNvCxnSpPr/>
                <p:nvPr/>
              </p:nvCxnSpPr>
              <p:spPr>
                <a:xfrm>
                  <a:off x="827584" y="188640"/>
                  <a:ext cx="3240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4067944" y="188640"/>
                  <a:ext cx="0" cy="1008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827584" y="188640"/>
                  <a:ext cx="0" cy="1008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3728319" y="2015704"/>
                  <a:ext cx="483640" cy="38348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Zn</a:t>
                  </a:r>
                  <a:endParaRPr lang="fr-F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83568" y="1916832"/>
                  <a:ext cx="504056" cy="48235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Cu</a:t>
                  </a:r>
                  <a:endParaRPr lang="fr-F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Forme libre 10"/>
              <p:cNvSpPr/>
              <p:nvPr/>
            </p:nvSpPr>
            <p:spPr>
              <a:xfrm>
                <a:off x="6161649" y="1894269"/>
                <a:ext cx="299019" cy="661810"/>
              </a:xfrm>
              <a:custGeom>
                <a:avLst/>
                <a:gdLst>
                  <a:gd name="connsiteX0" fmla="*/ 0 w 299019"/>
                  <a:gd name="connsiteY0" fmla="*/ 89276 h 661810"/>
                  <a:gd name="connsiteX1" fmla="*/ 14068 w 299019"/>
                  <a:gd name="connsiteY1" fmla="*/ 187749 h 661810"/>
                  <a:gd name="connsiteX2" fmla="*/ 28136 w 299019"/>
                  <a:gd name="connsiteY2" fmla="*/ 229953 h 661810"/>
                  <a:gd name="connsiteX3" fmla="*/ 70339 w 299019"/>
                  <a:gd name="connsiteY3" fmla="*/ 244020 h 661810"/>
                  <a:gd name="connsiteX4" fmla="*/ 84406 w 299019"/>
                  <a:gd name="connsiteY4" fmla="*/ 286223 h 661810"/>
                  <a:gd name="connsiteX5" fmla="*/ 112542 w 299019"/>
                  <a:gd name="connsiteY5" fmla="*/ 314359 h 661810"/>
                  <a:gd name="connsiteX6" fmla="*/ 98474 w 299019"/>
                  <a:gd name="connsiteY6" fmla="*/ 455036 h 661810"/>
                  <a:gd name="connsiteX7" fmla="*/ 70339 w 299019"/>
                  <a:gd name="connsiteY7" fmla="*/ 539442 h 661810"/>
                  <a:gd name="connsiteX8" fmla="*/ 84406 w 299019"/>
                  <a:gd name="connsiteY8" fmla="*/ 609780 h 661810"/>
                  <a:gd name="connsiteX9" fmla="*/ 225083 w 299019"/>
                  <a:gd name="connsiteY9" fmla="*/ 567577 h 661810"/>
                  <a:gd name="connsiteX10" fmla="*/ 267286 w 299019"/>
                  <a:gd name="connsiteY10" fmla="*/ 553509 h 661810"/>
                  <a:gd name="connsiteX11" fmla="*/ 239151 w 299019"/>
                  <a:gd name="connsiteY11" fmla="*/ 426900 h 661810"/>
                  <a:gd name="connsiteX12" fmla="*/ 211016 w 299019"/>
                  <a:gd name="connsiteY12" fmla="*/ 384697 h 661810"/>
                  <a:gd name="connsiteX13" fmla="*/ 225083 w 299019"/>
                  <a:gd name="connsiteY13" fmla="*/ 328426 h 661810"/>
                  <a:gd name="connsiteX14" fmla="*/ 281354 w 299019"/>
                  <a:gd name="connsiteY14" fmla="*/ 244020 h 661810"/>
                  <a:gd name="connsiteX15" fmla="*/ 295422 w 299019"/>
                  <a:gd name="connsiteY15" fmla="*/ 201817 h 66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019" h="661810">
                    <a:moveTo>
                      <a:pt x="0" y="89276"/>
                    </a:moveTo>
                    <a:cubicBezTo>
                      <a:pt x="4689" y="122100"/>
                      <a:pt x="7565" y="155235"/>
                      <a:pt x="14068" y="187749"/>
                    </a:cubicBezTo>
                    <a:cubicBezTo>
                      <a:pt x="16976" y="202290"/>
                      <a:pt x="17650" y="219467"/>
                      <a:pt x="28136" y="229953"/>
                    </a:cubicBezTo>
                    <a:cubicBezTo>
                      <a:pt x="38621" y="240438"/>
                      <a:pt x="56271" y="239331"/>
                      <a:pt x="70339" y="244020"/>
                    </a:cubicBezTo>
                    <a:cubicBezTo>
                      <a:pt x="75028" y="258088"/>
                      <a:pt x="76777" y="273508"/>
                      <a:pt x="84406" y="286223"/>
                    </a:cubicBezTo>
                    <a:cubicBezTo>
                      <a:pt x="91230" y="297596"/>
                      <a:pt x="111441" y="301141"/>
                      <a:pt x="112542" y="314359"/>
                    </a:cubicBezTo>
                    <a:cubicBezTo>
                      <a:pt x="116456" y="361322"/>
                      <a:pt x="107159" y="408717"/>
                      <a:pt x="98474" y="455036"/>
                    </a:cubicBezTo>
                    <a:cubicBezTo>
                      <a:pt x="93009" y="484185"/>
                      <a:pt x="70339" y="539442"/>
                      <a:pt x="70339" y="539442"/>
                    </a:cubicBezTo>
                    <a:cubicBezTo>
                      <a:pt x="75028" y="562888"/>
                      <a:pt x="62557" y="600069"/>
                      <a:pt x="84406" y="609780"/>
                    </a:cubicBezTo>
                    <a:cubicBezTo>
                      <a:pt x="201474" y="661810"/>
                      <a:pt x="173245" y="598681"/>
                      <a:pt x="225083" y="567577"/>
                    </a:cubicBezTo>
                    <a:cubicBezTo>
                      <a:pt x="237798" y="559948"/>
                      <a:pt x="253218" y="558198"/>
                      <a:pt x="267286" y="553509"/>
                    </a:cubicBezTo>
                    <a:cubicBezTo>
                      <a:pt x="261882" y="521086"/>
                      <a:pt x="256468" y="461534"/>
                      <a:pt x="239151" y="426900"/>
                    </a:cubicBezTo>
                    <a:cubicBezTo>
                      <a:pt x="231590" y="411778"/>
                      <a:pt x="220394" y="398765"/>
                      <a:pt x="211016" y="384697"/>
                    </a:cubicBezTo>
                    <a:cubicBezTo>
                      <a:pt x="215705" y="365940"/>
                      <a:pt x="216437" y="345719"/>
                      <a:pt x="225083" y="328426"/>
                    </a:cubicBezTo>
                    <a:cubicBezTo>
                      <a:pt x="240205" y="298181"/>
                      <a:pt x="281354" y="244020"/>
                      <a:pt x="281354" y="244020"/>
                    </a:cubicBezTo>
                    <a:cubicBezTo>
                      <a:pt x="299019" y="14386"/>
                      <a:pt x="295422" y="0"/>
                      <a:pt x="295422" y="201817"/>
                    </a:cubicBezTo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7"/>
            <a:ext cx="8280920" cy="42473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3600" b="1" dirty="0" smtClean="0"/>
              <a:t>Alliages                corrosion de l’élément le moins </a:t>
            </a:r>
            <a:r>
              <a:rPr lang="fr-FR" sz="3600" b="1" dirty="0" smtClean="0">
                <a:solidFill>
                  <a:srgbClr val="FF0000"/>
                </a:solidFill>
              </a:rPr>
              <a:t>noble</a:t>
            </a:r>
            <a:r>
              <a:rPr lang="fr-FR" sz="3600" b="1" dirty="0" smtClean="0"/>
              <a:t>                  formation des pores                          dégradation de l’alliage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2434959" cy="10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2592288" cy="9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0" y="3105835"/>
            <a:ext cx="7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i="1" dirty="0"/>
              <a:t>Cu-Zn 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2267744" y="1196752"/>
            <a:ext cx="1296144" cy="2686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059832" y="1772816"/>
            <a:ext cx="1584176" cy="2686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11560" y="2348880"/>
            <a:ext cx="1584176" cy="2686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3635896" y="3356992"/>
            <a:ext cx="1584176" cy="2686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87624" y="4149080"/>
            <a:ext cx="576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Avant la corrosion                                                               après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44824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600" b="1" dirty="0" smtClean="0"/>
              <a:t>On peut citer d’autres facteurs tels que:</a:t>
            </a:r>
          </a:p>
          <a:p>
            <a:r>
              <a:rPr lang="fr-FR" sz="3600" b="1" dirty="0" smtClean="0">
                <a:solidFill>
                  <a:srgbClr val="C00000"/>
                </a:solidFill>
              </a:rPr>
              <a:t>     -  Traitement </a:t>
            </a:r>
            <a:r>
              <a:rPr lang="fr-FR" sz="3600" b="1" dirty="0">
                <a:solidFill>
                  <a:srgbClr val="C00000"/>
                </a:solidFill>
              </a:rPr>
              <a:t>thermique 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r>
              <a:rPr lang="fr-FR" sz="3600" b="1" dirty="0" smtClean="0">
                <a:solidFill>
                  <a:srgbClr val="C00000"/>
                </a:solidFill>
              </a:rPr>
              <a:t>     -  Préparation de  la surface du matériau</a:t>
            </a:r>
          </a:p>
          <a:p>
            <a:r>
              <a:rPr lang="fr-FR" sz="3600" b="1" dirty="0" smtClean="0">
                <a:solidFill>
                  <a:srgbClr val="C00000"/>
                </a:solidFill>
              </a:rPr>
              <a:t>     -  Association des métaux, </a:t>
            </a:r>
            <a:endParaRPr lang="fr-FR" sz="3600" dirty="0">
              <a:solidFill>
                <a:srgbClr val="C00000"/>
              </a:solidFill>
            </a:endParaRPr>
          </a:p>
          <a:p>
            <a:r>
              <a:rPr lang="fr-FR" sz="3600" b="1" dirty="0" smtClean="0">
                <a:solidFill>
                  <a:srgbClr val="C00000"/>
                </a:solidFill>
              </a:rPr>
              <a:t>     -  La </a:t>
            </a:r>
            <a:r>
              <a:rPr lang="fr-FR" sz="3600" b="1" dirty="0">
                <a:solidFill>
                  <a:srgbClr val="C00000"/>
                </a:solidFill>
              </a:rPr>
              <a:t>conception des </a:t>
            </a:r>
            <a:r>
              <a:rPr lang="fr-FR" sz="3600" b="1" dirty="0" smtClean="0">
                <a:solidFill>
                  <a:srgbClr val="C00000"/>
                </a:solidFill>
              </a:rPr>
              <a:t>pièces, </a:t>
            </a:r>
            <a:r>
              <a:rPr lang="fr-FR" sz="3600" b="1" dirty="0" err="1" smtClean="0">
                <a:solidFill>
                  <a:srgbClr val="C00000"/>
                </a:solidFill>
              </a:rPr>
              <a:t>etc</a:t>
            </a:r>
            <a:r>
              <a:rPr lang="fr-FR" sz="3600" b="1" dirty="0" smtClean="0">
                <a:solidFill>
                  <a:srgbClr val="C00000"/>
                </a:solidFill>
              </a:rPr>
              <a:t>…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600" b="1" dirty="0">
                <a:solidFill>
                  <a:srgbClr val="C00000"/>
                </a:solidFill>
              </a:rPr>
              <a:t>L’environnement</a:t>
            </a:r>
            <a:r>
              <a:rPr lang="fr-FR" sz="3600" b="1" dirty="0"/>
              <a:t> </a:t>
            </a:r>
          </a:p>
          <a:p>
            <a:pPr>
              <a:buFontTx/>
              <a:buChar char="-"/>
            </a:pPr>
            <a:r>
              <a:rPr lang="fr-FR" sz="3600" dirty="0" smtClean="0"/>
              <a:t> Présence </a:t>
            </a:r>
            <a:r>
              <a:rPr lang="fr-FR" sz="3600" b="1" dirty="0"/>
              <a:t>d’espèces réductibles (chlorures, </a:t>
            </a:r>
            <a:r>
              <a:rPr lang="fr-FR" sz="3600" b="1" dirty="0" smtClean="0"/>
              <a:t> </a:t>
            </a:r>
          </a:p>
          <a:p>
            <a:r>
              <a:rPr lang="fr-FR" sz="3600" b="1" dirty="0"/>
              <a:t> </a:t>
            </a:r>
            <a:r>
              <a:rPr lang="fr-FR" sz="3600" b="1" dirty="0" smtClean="0"/>
              <a:t>  </a:t>
            </a:r>
            <a:r>
              <a:rPr lang="fr-FR" sz="3600" b="1" dirty="0" smtClean="0"/>
              <a:t>sulfates...);</a:t>
            </a:r>
            <a:endParaRPr lang="fr-FR" sz="3600" b="1" dirty="0"/>
          </a:p>
          <a:p>
            <a:endParaRPr lang="fr-FR" sz="3600" dirty="0"/>
          </a:p>
          <a:p>
            <a:pPr>
              <a:buFontTx/>
              <a:buChar char="-"/>
            </a:pPr>
            <a:r>
              <a:rPr lang="fr-FR" sz="3600" dirty="0" smtClean="0"/>
              <a:t> Présence </a:t>
            </a:r>
            <a:r>
              <a:rPr lang="fr-FR" sz="3600" dirty="0"/>
              <a:t>de </a:t>
            </a:r>
            <a:r>
              <a:rPr lang="fr-FR" sz="3600" b="1" dirty="0"/>
              <a:t>polluants (zones industrielles</a:t>
            </a:r>
            <a:r>
              <a:rPr lang="fr-FR" sz="3600" b="1" dirty="0" smtClean="0"/>
              <a:t>,</a:t>
            </a:r>
          </a:p>
          <a:p>
            <a:r>
              <a:rPr lang="fr-FR" sz="3600" b="1" dirty="0" smtClean="0"/>
              <a:t>  </a:t>
            </a:r>
            <a:r>
              <a:rPr lang="fr-FR" sz="3600" b="1" dirty="0" smtClean="0"/>
              <a:t>zones marines...);</a:t>
            </a:r>
            <a:r>
              <a:rPr lang="fr-FR" sz="3600" b="1" dirty="0" smtClean="0"/>
              <a:t>    </a:t>
            </a:r>
            <a:endParaRPr lang="fr-FR" sz="3600" b="1" dirty="0"/>
          </a:p>
          <a:p>
            <a:r>
              <a:rPr lang="fr-FR" sz="3600" dirty="0" smtClean="0"/>
              <a:t>- </a:t>
            </a:r>
            <a:r>
              <a:rPr lang="fr-FR" sz="3600" b="1" dirty="0"/>
              <a:t>Température; </a:t>
            </a:r>
          </a:p>
          <a:p>
            <a:endParaRPr lang="fr-FR" sz="3600" dirty="0"/>
          </a:p>
          <a:p>
            <a:r>
              <a:rPr lang="fr-FR" sz="3600" dirty="0" smtClean="0"/>
              <a:t>- Présence </a:t>
            </a:r>
            <a:r>
              <a:rPr lang="fr-FR" sz="3600" b="1" dirty="0"/>
              <a:t>d’humidité </a:t>
            </a:r>
          </a:p>
          <a:p>
            <a:r>
              <a:rPr lang="fr-FR" sz="3600" dirty="0" smtClean="0"/>
              <a:t>- variation </a:t>
            </a:r>
            <a:r>
              <a:rPr lang="fr-FR" sz="3600" dirty="0"/>
              <a:t>de la concentration en </a:t>
            </a:r>
            <a:r>
              <a:rPr lang="fr-FR" sz="3600" b="1" dirty="0"/>
              <a:t>O2.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699792" y="5013176"/>
            <a:ext cx="417646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403648" y="1412776"/>
            <a:ext cx="6552728" cy="23762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C00000"/>
                </a:solidFill>
              </a:rPr>
              <a:t> Exemple des zones de marnage</a:t>
            </a:r>
          </a:p>
          <a:p>
            <a:pPr algn="ctr"/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3600" dirty="0" smtClean="0"/>
              <a:t>              - Eau salée Climat </a:t>
            </a:r>
            <a:r>
              <a:rPr lang="fr-FR" sz="3600" dirty="0"/>
              <a:t>et </a:t>
            </a:r>
            <a:endParaRPr lang="fr-FR" sz="3600" dirty="0" smtClean="0"/>
          </a:p>
          <a:p>
            <a:r>
              <a:rPr lang="fr-FR" sz="3600" dirty="0" smtClean="0"/>
              <a:t>                 variations </a:t>
            </a:r>
            <a:r>
              <a:rPr lang="fr-FR" sz="3600" dirty="0"/>
              <a:t>de température </a:t>
            </a:r>
            <a:r>
              <a:rPr lang="fr-FR" sz="3600" dirty="0" smtClean="0"/>
              <a:t>                </a:t>
            </a:r>
            <a:endParaRPr lang="fr-FR" sz="3600" dirty="0"/>
          </a:p>
          <a:p>
            <a:r>
              <a:rPr lang="fr-FR" sz="3600" dirty="0" smtClean="0"/>
              <a:t>               - Variations </a:t>
            </a:r>
            <a:r>
              <a:rPr lang="fr-FR" sz="3600" dirty="0"/>
              <a:t>de concentration O2 </a:t>
            </a:r>
          </a:p>
          <a:p>
            <a:r>
              <a:rPr lang="fr-FR" sz="3600" dirty="0" smtClean="0"/>
              <a:t>               - Polluants </a:t>
            </a:r>
            <a:r>
              <a:rPr lang="fr-FR" sz="3600" dirty="0"/>
              <a:t>(suivant les régions)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5157192"/>
            <a:ext cx="4747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      Corrosion très rapide</a:t>
            </a:r>
            <a:endParaRPr lang="fr-FR" sz="3600" dirty="0"/>
          </a:p>
        </p:txBody>
      </p:sp>
      <p:sp>
        <p:nvSpPr>
          <p:cNvPr id="8" name="Flèche vers le bas 7"/>
          <p:cNvSpPr/>
          <p:nvPr/>
        </p:nvSpPr>
        <p:spPr>
          <a:xfrm>
            <a:off x="4572000" y="3933056"/>
            <a:ext cx="288032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7403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fr-FR" dirty="0">
              <a:latin typeface="Andalus" pitchFamily="18" charset="-78"/>
              <a:cs typeface="Andalus" pitchFamily="18" charset="-78"/>
            </a:endParaRPr>
          </a:p>
          <a:p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fr-FR" sz="4000" b="1" dirty="0" smtClean="0"/>
              <a:t>MÉCANISME DE LA CORROSION</a:t>
            </a:r>
          </a:p>
          <a:p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Définitions</a:t>
            </a: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corrosion: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est la dégradation 	fonctionnelle du matériau due à   	l’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intéraction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avec son environnement 	engendrant </a:t>
            </a:r>
            <a:r>
              <a:rPr lang="fr-FR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 transfert d’électron</a:t>
            </a:r>
            <a:r>
              <a:rPr lang="fr-F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fr-FR" b="1" dirty="0">
              <a:latin typeface="Andalus" pitchFamily="18" charset="-78"/>
              <a:cs typeface="Andalus" pitchFamily="18" charset="-78"/>
            </a:endParaRP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Electrolyte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: est une solution qui permet 	le transfert de charge</a:t>
            </a:r>
          </a:p>
          <a:p>
            <a:endParaRPr lang="fr-FR" sz="3600" b="1" dirty="0">
              <a:latin typeface="Andalus" pitchFamily="18" charset="-78"/>
              <a:cs typeface="Andalus" pitchFamily="18" charset="-78"/>
            </a:endParaRPr>
          </a:p>
          <a:p>
            <a:endParaRPr lang="fr-FR" sz="3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1081088"/>
            <a:ext cx="7448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11560" y="2996952"/>
            <a:ext cx="756084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39552" y="285293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600" b="1" dirty="0">
                <a:solidFill>
                  <a:srgbClr val="C00000"/>
                </a:solidFill>
              </a:rPr>
              <a:t>LES DIFFÉRENTS TYPES DE CORROSION 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187496" cy="1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43608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3600" dirty="0"/>
              <a:t>La corrosion uniforme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3600" dirty="0"/>
              <a:t>Par piqûres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4509120"/>
            <a:ext cx="3106715" cy="12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15616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3600" dirty="0"/>
              <a:t>Galvanique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4664"/>
            <a:ext cx="3089895" cy="13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952328" cy="13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56992"/>
            <a:ext cx="32199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764704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600" dirty="0" err="1"/>
              <a:t>Intergranulaire</a:t>
            </a:r>
            <a:r>
              <a:rPr lang="fr-FR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2780928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600" dirty="0"/>
              <a:t>Corrosion sous tension/corrosion fatigue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301208"/>
            <a:ext cx="2889764" cy="116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colade ouvrante 7"/>
          <p:cNvSpPr/>
          <p:nvPr/>
        </p:nvSpPr>
        <p:spPr>
          <a:xfrm>
            <a:off x="5292080" y="2132856"/>
            <a:ext cx="360040" cy="237626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9552" y="5661248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600" dirty="0"/>
              <a:t>Sélective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37634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3600" dirty="0"/>
              <a:t>Erosion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907704" y="2924944"/>
            <a:ext cx="5184576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270892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3600" b="1" dirty="0">
                <a:solidFill>
                  <a:srgbClr val="C00000"/>
                </a:solidFill>
              </a:rPr>
              <a:t>PROTECTIONS POSSIBLES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166813"/>
            <a:ext cx="6934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b="1" dirty="0" smtClean="0"/>
              <a:t>                          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071563"/>
            <a:ext cx="74866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948" y="980728"/>
            <a:ext cx="813363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7"/>
            <a:ext cx="7853114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/>
          <p:cNvGrpSpPr/>
          <p:nvPr/>
        </p:nvGrpSpPr>
        <p:grpSpPr>
          <a:xfrm>
            <a:off x="3131840" y="3717032"/>
            <a:ext cx="2460516" cy="2412268"/>
            <a:chOff x="4067944" y="476675"/>
            <a:chExt cx="2460516" cy="2412268"/>
          </a:xfrm>
        </p:grpSpPr>
        <p:cxnSp>
          <p:nvCxnSpPr>
            <p:cNvPr id="12" name="Connecteur droit 11"/>
            <p:cNvCxnSpPr/>
            <p:nvPr/>
          </p:nvCxnSpPr>
          <p:spPr>
            <a:xfrm flipV="1">
              <a:off x="6528460" y="959129"/>
              <a:ext cx="0" cy="19298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e 43"/>
            <p:cNvGrpSpPr/>
            <p:nvPr/>
          </p:nvGrpSpPr>
          <p:grpSpPr>
            <a:xfrm>
              <a:off x="4067944" y="476675"/>
              <a:ext cx="2460514" cy="2412268"/>
              <a:chOff x="4067944" y="476675"/>
              <a:chExt cx="2460514" cy="2412268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4067944" y="476675"/>
                <a:ext cx="2460514" cy="2412268"/>
                <a:chOff x="611557" y="188640"/>
                <a:chExt cx="3672408" cy="3600400"/>
              </a:xfrm>
            </p:grpSpPr>
            <p:cxnSp>
              <p:nvCxnSpPr>
                <p:cNvPr id="8" name="Connecteur droit 7"/>
                <p:cNvCxnSpPr/>
                <p:nvPr/>
              </p:nvCxnSpPr>
              <p:spPr>
                <a:xfrm>
                  <a:off x="611560" y="908720"/>
                  <a:ext cx="0" cy="2880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rganigramme : Processus 13"/>
                <p:cNvSpPr/>
                <p:nvPr/>
              </p:nvSpPr>
              <p:spPr>
                <a:xfrm>
                  <a:off x="611557" y="1908230"/>
                  <a:ext cx="3672408" cy="1800200"/>
                </a:xfrm>
                <a:prstGeom prst="flowChartProcess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électrolyte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683568" y="1268760"/>
                  <a:ext cx="504056" cy="194421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3728319" y="1268759"/>
                  <a:ext cx="483640" cy="106936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  <p:cxnSp>
              <p:nvCxnSpPr>
                <p:cNvPr id="18" name="Connecteur droit 17"/>
                <p:cNvCxnSpPr/>
                <p:nvPr/>
              </p:nvCxnSpPr>
              <p:spPr>
                <a:xfrm>
                  <a:off x="827584" y="188640"/>
                  <a:ext cx="3240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4067944" y="188640"/>
                  <a:ext cx="0" cy="1008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>
                  <a:off x="827584" y="188640"/>
                  <a:ext cx="0" cy="1008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/>
                <p:cNvSpPr/>
                <p:nvPr/>
              </p:nvSpPr>
              <p:spPr>
                <a:xfrm>
                  <a:off x="3728319" y="2015704"/>
                  <a:ext cx="483640" cy="38348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Zn</a:t>
                  </a:r>
                  <a:endParaRPr lang="fr-F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83568" y="1916832"/>
                  <a:ext cx="504056" cy="48235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Cu</a:t>
                  </a:r>
                  <a:endParaRPr lang="fr-F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42" name="Forme libre 41"/>
              <p:cNvSpPr/>
              <p:nvPr/>
            </p:nvSpPr>
            <p:spPr>
              <a:xfrm>
                <a:off x="6161649" y="1894269"/>
                <a:ext cx="299019" cy="661810"/>
              </a:xfrm>
              <a:custGeom>
                <a:avLst/>
                <a:gdLst>
                  <a:gd name="connsiteX0" fmla="*/ 0 w 299019"/>
                  <a:gd name="connsiteY0" fmla="*/ 89276 h 661810"/>
                  <a:gd name="connsiteX1" fmla="*/ 14068 w 299019"/>
                  <a:gd name="connsiteY1" fmla="*/ 187749 h 661810"/>
                  <a:gd name="connsiteX2" fmla="*/ 28136 w 299019"/>
                  <a:gd name="connsiteY2" fmla="*/ 229953 h 661810"/>
                  <a:gd name="connsiteX3" fmla="*/ 70339 w 299019"/>
                  <a:gd name="connsiteY3" fmla="*/ 244020 h 661810"/>
                  <a:gd name="connsiteX4" fmla="*/ 84406 w 299019"/>
                  <a:gd name="connsiteY4" fmla="*/ 286223 h 661810"/>
                  <a:gd name="connsiteX5" fmla="*/ 112542 w 299019"/>
                  <a:gd name="connsiteY5" fmla="*/ 314359 h 661810"/>
                  <a:gd name="connsiteX6" fmla="*/ 98474 w 299019"/>
                  <a:gd name="connsiteY6" fmla="*/ 455036 h 661810"/>
                  <a:gd name="connsiteX7" fmla="*/ 70339 w 299019"/>
                  <a:gd name="connsiteY7" fmla="*/ 539442 h 661810"/>
                  <a:gd name="connsiteX8" fmla="*/ 84406 w 299019"/>
                  <a:gd name="connsiteY8" fmla="*/ 609780 h 661810"/>
                  <a:gd name="connsiteX9" fmla="*/ 225083 w 299019"/>
                  <a:gd name="connsiteY9" fmla="*/ 567577 h 661810"/>
                  <a:gd name="connsiteX10" fmla="*/ 267286 w 299019"/>
                  <a:gd name="connsiteY10" fmla="*/ 553509 h 661810"/>
                  <a:gd name="connsiteX11" fmla="*/ 239151 w 299019"/>
                  <a:gd name="connsiteY11" fmla="*/ 426900 h 661810"/>
                  <a:gd name="connsiteX12" fmla="*/ 211016 w 299019"/>
                  <a:gd name="connsiteY12" fmla="*/ 384697 h 661810"/>
                  <a:gd name="connsiteX13" fmla="*/ 225083 w 299019"/>
                  <a:gd name="connsiteY13" fmla="*/ 328426 h 661810"/>
                  <a:gd name="connsiteX14" fmla="*/ 281354 w 299019"/>
                  <a:gd name="connsiteY14" fmla="*/ 244020 h 661810"/>
                  <a:gd name="connsiteX15" fmla="*/ 295422 w 299019"/>
                  <a:gd name="connsiteY15" fmla="*/ 201817 h 66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019" h="661810">
                    <a:moveTo>
                      <a:pt x="0" y="89276"/>
                    </a:moveTo>
                    <a:cubicBezTo>
                      <a:pt x="4689" y="122100"/>
                      <a:pt x="7565" y="155235"/>
                      <a:pt x="14068" y="187749"/>
                    </a:cubicBezTo>
                    <a:cubicBezTo>
                      <a:pt x="16976" y="202290"/>
                      <a:pt x="17650" y="219467"/>
                      <a:pt x="28136" y="229953"/>
                    </a:cubicBezTo>
                    <a:cubicBezTo>
                      <a:pt x="38621" y="240438"/>
                      <a:pt x="56271" y="239331"/>
                      <a:pt x="70339" y="244020"/>
                    </a:cubicBezTo>
                    <a:cubicBezTo>
                      <a:pt x="75028" y="258088"/>
                      <a:pt x="76777" y="273508"/>
                      <a:pt x="84406" y="286223"/>
                    </a:cubicBezTo>
                    <a:cubicBezTo>
                      <a:pt x="91230" y="297596"/>
                      <a:pt x="111441" y="301141"/>
                      <a:pt x="112542" y="314359"/>
                    </a:cubicBezTo>
                    <a:cubicBezTo>
                      <a:pt x="116456" y="361322"/>
                      <a:pt x="107159" y="408717"/>
                      <a:pt x="98474" y="455036"/>
                    </a:cubicBezTo>
                    <a:cubicBezTo>
                      <a:pt x="93009" y="484185"/>
                      <a:pt x="70339" y="539442"/>
                      <a:pt x="70339" y="539442"/>
                    </a:cubicBezTo>
                    <a:cubicBezTo>
                      <a:pt x="75028" y="562888"/>
                      <a:pt x="62557" y="600069"/>
                      <a:pt x="84406" y="609780"/>
                    </a:cubicBezTo>
                    <a:cubicBezTo>
                      <a:pt x="201474" y="661810"/>
                      <a:pt x="173245" y="598681"/>
                      <a:pt x="225083" y="567577"/>
                    </a:cubicBezTo>
                    <a:cubicBezTo>
                      <a:pt x="237798" y="559948"/>
                      <a:pt x="253218" y="558198"/>
                      <a:pt x="267286" y="553509"/>
                    </a:cubicBezTo>
                    <a:cubicBezTo>
                      <a:pt x="261882" y="521086"/>
                      <a:pt x="256468" y="461534"/>
                      <a:pt x="239151" y="426900"/>
                    </a:cubicBezTo>
                    <a:cubicBezTo>
                      <a:pt x="231590" y="411778"/>
                      <a:pt x="220394" y="398765"/>
                      <a:pt x="211016" y="384697"/>
                    </a:cubicBezTo>
                    <a:cubicBezTo>
                      <a:pt x="215705" y="365940"/>
                      <a:pt x="216437" y="345719"/>
                      <a:pt x="225083" y="328426"/>
                    </a:cubicBezTo>
                    <a:cubicBezTo>
                      <a:pt x="240205" y="298181"/>
                      <a:pt x="281354" y="244020"/>
                      <a:pt x="281354" y="244020"/>
                    </a:cubicBezTo>
                    <a:cubicBezTo>
                      <a:pt x="299019" y="14386"/>
                      <a:pt x="295422" y="0"/>
                      <a:pt x="295422" y="201817"/>
                    </a:cubicBezTo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6" name="Groupe 45"/>
          <p:cNvGrpSpPr>
            <a:grpSpLocks noChangeAspect="1"/>
          </p:cNvGrpSpPr>
          <p:nvPr/>
        </p:nvGrpSpPr>
        <p:grpSpPr>
          <a:xfrm>
            <a:off x="3131840" y="980728"/>
            <a:ext cx="2460514" cy="2412268"/>
            <a:chOff x="611560" y="188640"/>
            <a:chExt cx="3672408" cy="3600400"/>
          </a:xfrm>
        </p:grpSpPr>
        <p:cxnSp>
          <p:nvCxnSpPr>
            <p:cNvPr id="47" name="Connecteur droit 46"/>
            <p:cNvCxnSpPr/>
            <p:nvPr/>
          </p:nvCxnSpPr>
          <p:spPr>
            <a:xfrm flipV="1">
              <a:off x="4283968" y="908720"/>
              <a:ext cx="0" cy="288032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e 39"/>
            <p:cNvGrpSpPr/>
            <p:nvPr/>
          </p:nvGrpSpPr>
          <p:grpSpPr>
            <a:xfrm>
              <a:off x="611560" y="188640"/>
              <a:ext cx="3672408" cy="3600400"/>
              <a:chOff x="611560" y="188640"/>
              <a:chExt cx="3672408" cy="3600400"/>
            </a:xfrm>
          </p:grpSpPr>
          <p:cxnSp>
            <p:nvCxnSpPr>
              <p:cNvPr id="49" name="Connecteur droit 48"/>
              <p:cNvCxnSpPr/>
              <p:nvPr/>
            </p:nvCxnSpPr>
            <p:spPr>
              <a:xfrm>
                <a:off x="611560" y="908720"/>
                <a:ext cx="0" cy="288032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rganigramme : Processus 49"/>
              <p:cNvSpPr/>
              <p:nvPr/>
            </p:nvSpPr>
            <p:spPr>
              <a:xfrm>
                <a:off x="611560" y="1988840"/>
                <a:ext cx="3672408" cy="1800200"/>
              </a:xfrm>
              <a:prstGeom prst="flowChartProcess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électrolyte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3568" y="1268760"/>
                <a:ext cx="504056" cy="194421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52" name="Rectangle 3"/>
              <p:cNvSpPr/>
              <p:nvPr/>
            </p:nvSpPr>
            <p:spPr>
              <a:xfrm>
                <a:off x="3707904" y="1268760"/>
                <a:ext cx="504056" cy="194421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/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>
                <a:off x="827584" y="188640"/>
                <a:ext cx="3240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4067944" y="188640"/>
                <a:ext cx="0" cy="100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827584" y="188640"/>
                <a:ext cx="0" cy="100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3707904" y="1916832"/>
                <a:ext cx="504056" cy="4823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Zn</a:t>
                </a:r>
                <a:endParaRPr 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3568" y="1916832"/>
                <a:ext cx="504056" cy="4823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Cu</a:t>
                </a:r>
                <a:endParaRPr 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14413"/>
            <a:ext cx="72009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323975"/>
            <a:ext cx="6886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033463"/>
            <a:ext cx="73247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1228725"/>
            <a:ext cx="7105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362075"/>
            <a:ext cx="738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733550"/>
            <a:ext cx="7115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038225"/>
            <a:ext cx="71818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581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3600" b="1" dirty="0" smtClean="0">
                <a:solidFill>
                  <a:srgbClr val="C00000"/>
                </a:solidFill>
              </a:rPr>
              <a:t>Références: 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d’</a:t>
            </a:r>
            <a:r>
              <a:rPr lang="fr-FR" b="1" dirty="0"/>
              <a:t>échelles de potentiels / série galvanique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863" y="1338263"/>
            <a:ext cx="2200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Le transfert d’électrons</a:t>
            </a:r>
            <a:endParaRPr lang="fr-FR" sz="3600" b="1" dirty="0">
              <a:solidFill>
                <a:srgbClr val="C00000"/>
              </a:solidFill>
            </a:endParaRPr>
          </a:p>
          <a:p>
            <a:r>
              <a:rPr lang="en-US" sz="3600" dirty="0" smtClean="0"/>
              <a:t>• </a:t>
            </a:r>
            <a:r>
              <a:rPr lang="en-US" sz="3600" dirty="0" err="1" smtClean="0"/>
              <a:t>L’élément</a:t>
            </a:r>
            <a:r>
              <a:rPr lang="en-US" sz="3600" dirty="0" smtClean="0"/>
              <a:t> métallique a </a:t>
            </a:r>
            <a:r>
              <a:rPr lang="en-US" sz="3600" dirty="0" err="1" smtClean="0"/>
              <a:t>tendence</a:t>
            </a:r>
            <a:r>
              <a:rPr lang="en-US" sz="3600" dirty="0" smtClean="0"/>
              <a:t> de </a:t>
            </a:r>
            <a:r>
              <a:rPr lang="en-US" sz="3600" dirty="0" err="1" smtClean="0"/>
              <a:t>perdre</a:t>
            </a:r>
            <a:r>
              <a:rPr lang="en-US" sz="3600" dirty="0" smtClean="0"/>
              <a:t> </a:t>
            </a:r>
            <a:r>
              <a:rPr lang="en-US" sz="3600" dirty="0" err="1" smtClean="0"/>
              <a:t>ses</a:t>
            </a:r>
            <a:r>
              <a:rPr lang="en-US" sz="3600" dirty="0" smtClean="0"/>
              <a:t> </a:t>
            </a:r>
            <a:r>
              <a:rPr lang="en-US" sz="3600" dirty="0" err="1" smtClean="0"/>
              <a:t>électron</a:t>
            </a:r>
            <a:r>
              <a:rPr lang="en-US" sz="3600" dirty="0" smtClean="0"/>
              <a:t> de valences pour </a:t>
            </a:r>
            <a:r>
              <a:rPr lang="en-US" sz="3600" dirty="0" err="1" smtClean="0"/>
              <a:t>revenir</a:t>
            </a:r>
            <a:r>
              <a:rPr lang="en-US" sz="3600" dirty="0" smtClean="0"/>
              <a:t> à son </a:t>
            </a:r>
            <a:r>
              <a:rPr lang="en-US" sz="3600" dirty="0" err="1" smtClean="0">
                <a:solidFill>
                  <a:srgbClr val="FF0000"/>
                </a:solidFill>
              </a:rPr>
              <a:t>état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naturel</a:t>
            </a:r>
            <a:r>
              <a:rPr lang="en-US" sz="3600" dirty="0" smtClean="0">
                <a:solidFill>
                  <a:srgbClr val="FF0000"/>
                </a:solidFill>
              </a:rPr>
              <a:t> (oxide)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diminue</a:t>
            </a:r>
            <a:r>
              <a:rPr lang="en-US" sz="3600" dirty="0" smtClean="0"/>
              <a:t> son </a:t>
            </a:r>
            <a:r>
              <a:rPr lang="en-US" sz="3600" dirty="0" err="1" smtClean="0"/>
              <a:t>énergie</a:t>
            </a:r>
            <a:r>
              <a:rPr lang="en-US" sz="3600" dirty="0" smtClean="0"/>
              <a:t> </a:t>
            </a:r>
            <a:r>
              <a:rPr lang="en-US" sz="3600" dirty="0" err="1" smtClean="0"/>
              <a:t>libre</a:t>
            </a:r>
            <a:r>
              <a:rPr lang="en-US" sz="3600" dirty="0" smtClean="0"/>
              <a:t> </a:t>
            </a:r>
            <a:r>
              <a:rPr lang="el-GR" sz="3600" b="1" dirty="0" smtClean="0"/>
              <a:t>Δ</a:t>
            </a:r>
            <a:r>
              <a:rPr lang="fr-FR" sz="3600" b="1" dirty="0" smtClean="0"/>
              <a:t>G</a:t>
            </a:r>
            <a:endParaRPr lang="en-US" sz="3600" b="1" dirty="0"/>
          </a:p>
          <a:p>
            <a:r>
              <a:rPr lang="en-US" sz="3600" dirty="0" smtClean="0"/>
              <a:t>• La </a:t>
            </a:r>
            <a:r>
              <a:rPr lang="en-US" sz="3600" dirty="0" err="1" smtClean="0"/>
              <a:t>réaction</a:t>
            </a:r>
            <a:r>
              <a:rPr lang="en-US" sz="3600" dirty="0" smtClean="0"/>
              <a:t> de </a:t>
            </a:r>
            <a:r>
              <a:rPr lang="en-US" sz="3600" dirty="0" smtClean="0">
                <a:solidFill>
                  <a:srgbClr val="FF0000"/>
                </a:solidFill>
              </a:rPr>
              <a:t>corrosion</a:t>
            </a:r>
            <a:r>
              <a:rPr lang="en-US" sz="3600" dirty="0" smtClean="0"/>
              <a:t> se </a:t>
            </a:r>
            <a:r>
              <a:rPr lang="en-US" sz="3600" dirty="0" err="1" smtClean="0"/>
              <a:t>produit</a:t>
            </a:r>
            <a:r>
              <a:rPr lang="en-US" sz="3600" dirty="0" smtClean="0"/>
              <a:t> </a:t>
            </a:r>
            <a:r>
              <a:rPr lang="en-US" sz="3600" dirty="0" err="1" smtClean="0"/>
              <a:t>quand</a:t>
            </a:r>
            <a:r>
              <a:rPr lang="en-US" sz="3600" dirty="0" smtClean="0"/>
              <a:t>  </a:t>
            </a:r>
            <a:r>
              <a:rPr lang="en-US" sz="3600" dirty="0" err="1" smtClean="0"/>
              <a:t>ces</a:t>
            </a:r>
            <a:r>
              <a:rPr lang="en-US" sz="3600" dirty="0" smtClean="0"/>
              <a:t> </a:t>
            </a:r>
            <a:r>
              <a:rPr lang="en-US" sz="3600" dirty="0" err="1" smtClean="0"/>
              <a:t>électrons</a:t>
            </a:r>
            <a:r>
              <a:rPr lang="en-US" sz="3600" dirty="0" smtClean="0"/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consomés</a:t>
            </a:r>
            <a:r>
              <a:rPr lang="en-US" sz="3600" dirty="0" smtClean="0"/>
              <a:t> par un </a:t>
            </a:r>
            <a:r>
              <a:rPr lang="en-US" sz="3600" dirty="0" err="1" smtClean="0"/>
              <a:t>accepteur</a:t>
            </a:r>
            <a:endParaRPr lang="en-US" sz="3600" b="1" dirty="0"/>
          </a:p>
          <a:p>
            <a:r>
              <a:rPr lang="en-US" sz="3600" dirty="0" smtClean="0"/>
              <a:t>• Le </a:t>
            </a:r>
            <a:r>
              <a:rPr lang="en-US" sz="3600" dirty="0" err="1" smtClean="0"/>
              <a:t>processus</a:t>
            </a:r>
            <a:r>
              <a:rPr lang="en-US" sz="3600" dirty="0" smtClean="0"/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transfert</a:t>
            </a:r>
            <a:r>
              <a:rPr lang="en-US" sz="3600" dirty="0" smtClean="0"/>
              <a:t> </a:t>
            </a:r>
            <a:r>
              <a:rPr lang="en-US" sz="3600" dirty="0" err="1" smtClean="0"/>
              <a:t>d’électrons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l’essence</a:t>
            </a:r>
            <a:r>
              <a:rPr lang="en-US" sz="3600" dirty="0" smtClean="0"/>
              <a:t> de la </a:t>
            </a:r>
            <a:r>
              <a:rPr lang="en-US" sz="3600" dirty="0" err="1" smtClean="0"/>
              <a:t>réaction</a:t>
            </a:r>
            <a:r>
              <a:rPr lang="en-US" sz="3600" dirty="0" smtClean="0"/>
              <a:t> de corrosion</a:t>
            </a:r>
            <a:endParaRPr lang="fr-FR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Potentiel d’un </a:t>
            </a:r>
            <a:r>
              <a:rPr lang="fr-FR" sz="3600" b="1" dirty="0" err="1" smtClean="0">
                <a:solidFill>
                  <a:srgbClr val="C00000"/>
                </a:solidFill>
              </a:rPr>
              <a:t>életrode</a:t>
            </a:r>
            <a:r>
              <a:rPr lang="fr-FR" sz="3600" b="1" dirty="0" smtClean="0">
                <a:solidFill>
                  <a:srgbClr val="C00000"/>
                </a:solidFill>
              </a:rPr>
              <a:t> E</a:t>
            </a:r>
            <a:endParaRPr lang="fr-FR" sz="3600" b="1" dirty="0">
              <a:solidFill>
                <a:srgbClr val="C00000"/>
              </a:solidFill>
            </a:endParaRPr>
          </a:p>
          <a:p>
            <a:r>
              <a:rPr lang="en-US" sz="3200" dirty="0" smtClean="0"/>
              <a:t>•Le </a:t>
            </a:r>
            <a:r>
              <a:rPr lang="en-US" sz="3200" dirty="0" err="1" smtClean="0"/>
              <a:t>potentiel</a:t>
            </a:r>
            <a:r>
              <a:rPr lang="en-US" sz="3200" dirty="0" smtClean="0"/>
              <a:t> </a:t>
            </a:r>
            <a:r>
              <a:rPr lang="en-US" sz="3200" dirty="0" err="1" smtClean="0"/>
              <a:t>d’électrode</a:t>
            </a:r>
            <a:r>
              <a:rPr lang="en-US" sz="3200" dirty="0" smtClean="0"/>
              <a:t> </a:t>
            </a:r>
            <a:r>
              <a:rPr lang="en-US" sz="3200" b="1" dirty="0" smtClean="0"/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mesure</a:t>
            </a:r>
            <a:r>
              <a:rPr lang="en-US" sz="3200" dirty="0" smtClean="0"/>
              <a:t> de la </a:t>
            </a:r>
            <a:r>
              <a:rPr lang="en-US" sz="3200" dirty="0" err="1" smtClean="0"/>
              <a:t>tendence</a:t>
            </a:r>
            <a:r>
              <a:rPr lang="en-US" sz="3200" dirty="0" smtClean="0"/>
              <a:t> thermodynamic du </a:t>
            </a:r>
            <a:r>
              <a:rPr lang="en-US" sz="3200" dirty="0" err="1" smtClean="0"/>
              <a:t>métal</a:t>
            </a:r>
            <a:r>
              <a:rPr lang="en-US" sz="3200" dirty="0" smtClean="0"/>
              <a:t> à </a:t>
            </a:r>
            <a:r>
              <a:rPr lang="en-US" sz="3200" dirty="0" err="1" smtClean="0"/>
              <a:t>subir</a:t>
            </a:r>
            <a:r>
              <a:rPr lang="en-US" sz="3200" dirty="0" smtClean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réaction</a:t>
            </a:r>
            <a:r>
              <a:rPr lang="en-US" sz="3200" dirty="0" smtClean="0"/>
              <a:t> de corrosion </a:t>
            </a:r>
            <a:r>
              <a:rPr lang="en-US" sz="3200" dirty="0" err="1" smtClean="0"/>
              <a:t>sous</a:t>
            </a:r>
            <a:r>
              <a:rPr lang="en-US" sz="3200" dirty="0" smtClean="0"/>
              <a:t> </a:t>
            </a:r>
            <a:r>
              <a:rPr lang="en-US" sz="3200" dirty="0" err="1" smtClean="0"/>
              <a:t>certaines</a:t>
            </a:r>
            <a:r>
              <a:rPr lang="en-US" sz="3200" dirty="0" smtClean="0"/>
              <a:t> conditions. </a:t>
            </a:r>
          </a:p>
          <a:p>
            <a:r>
              <a:rPr lang="en-US" sz="3200" dirty="0" smtClean="0"/>
              <a:t>• Le </a:t>
            </a:r>
            <a:r>
              <a:rPr lang="en-US" sz="3200" dirty="0" err="1" smtClean="0"/>
              <a:t>potentiel</a:t>
            </a:r>
            <a:r>
              <a:rPr lang="en-US" sz="3200" dirty="0" smtClean="0"/>
              <a:t> </a:t>
            </a:r>
            <a:r>
              <a:rPr lang="en-US" sz="3200" dirty="0" err="1" smtClean="0"/>
              <a:t>d’électrode</a:t>
            </a:r>
            <a:r>
              <a:rPr lang="en-US" sz="3200" dirty="0" smtClean="0"/>
              <a:t> </a:t>
            </a:r>
            <a:r>
              <a:rPr lang="en-US" sz="3200" dirty="0" err="1" smtClean="0"/>
              <a:t>dépend</a:t>
            </a:r>
            <a:r>
              <a:rPr lang="en-US" sz="3200" dirty="0" smtClean="0"/>
              <a:t> de 5 </a:t>
            </a:r>
            <a:r>
              <a:rPr lang="en-US" sz="3200" dirty="0" err="1" smtClean="0"/>
              <a:t>facteurs</a:t>
            </a:r>
            <a:r>
              <a:rPr lang="en-US" sz="3200" dirty="0" smtClean="0"/>
              <a:t>:</a:t>
            </a:r>
            <a:endParaRPr lang="en-US" sz="3200" dirty="0"/>
          </a:p>
          <a:p>
            <a:r>
              <a:rPr lang="fr-FR" sz="3200" dirty="0"/>
              <a:t>♦ </a:t>
            </a:r>
            <a:r>
              <a:rPr lang="fr-FR" sz="3200" dirty="0" smtClean="0"/>
              <a:t>La pureté du métal</a:t>
            </a:r>
            <a:endParaRPr lang="fr-FR" sz="3200" dirty="0"/>
          </a:p>
          <a:p>
            <a:r>
              <a:rPr lang="en-US" sz="3200" dirty="0"/>
              <a:t>♦ </a:t>
            </a:r>
            <a:r>
              <a:rPr lang="en-US" sz="3200" dirty="0" smtClean="0"/>
              <a:t>la concentration des ions du </a:t>
            </a:r>
            <a:r>
              <a:rPr lang="en-US" sz="3200" dirty="0" err="1" smtClean="0"/>
              <a:t>métal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</a:t>
            </a:r>
            <a:r>
              <a:rPr lang="en-US" sz="3200" dirty="0" err="1" smtClean="0"/>
              <a:t>l’électrolyte</a:t>
            </a:r>
            <a:endParaRPr lang="fr-FR" sz="3200" dirty="0"/>
          </a:p>
          <a:p>
            <a:r>
              <a:rPr lang="en-US" sz="3200" dirty="0"/>
              <a:t>♦ </a:t>
            </a:r>
            <a:r>
              <a:rPr lang="en-US" sz="3200" dirty="0" err="1"/>
              <a:t>L</a:t>
            </a:r>
            <a:r>
              <a:rPr lang="en-US" sz="3200" dirty="0" err="1" smtClean="0"/>
              <a:t>’existance</a:t>
            </a:r>
            <a:r>
              <a:rPr lang="en-US" sz="3200" dirty="0" smtClean="0"/>
              <a:t> </a:t>
            </a:r>
            <a:r>
              <a:rPr lang="en-US" sz="3200" dirty="0" err="1" smtClean="0"/>
              <a:t>d’autres</a:t>
            </a:r>
            <a:r>
              <a:rPr lang="en-US" sz="3200" dirty="0" smtClean="0"/>
              <a:t> ions </a:t>
            </a:r>
            <a:r>
              <a:rPr lang="en-US" sz="3200" dirty="0" err="1" smtClean="0"/>
              <a:t>dans</a:t>
            </a:r>
            <a:r>
              <a:rPr lang="en-US" sz="3200" dirty="0" smtClean="0"/>
              <a:t> </a:t>
            </a:r>
            <a:r>
              <a:rPr lang="en-US" sz="3200" dirty="0" err="1" smtClean="0"/>
              <a:t>électrolyte</a:t>
            </a:r>
            <a:endParaRPr lang="en-US" sz="3200" dirty="0"/>
          </a:p>
          <a:p>
            <a:r>
              <a:rPr lang="fr-FR" sz="3200" dirty="0"/>
              <a:t>♦ </a:t>
            </a:r>
            <a:r>
              <a:rPr lang="fr-FR" sz="3200" dirty="0" smtClean="0"/>
              <a:t>Température</a:t>
            </a:r>
            <a:endParaRPr lang="fr-FR" sz="3200" dirty="0"/>
          </a:p>
          <a:p>
            <a:r>
              <a:rPr lang="fr-FR" sz="3200" dirty="0"/>
              <a:t>♦ </a:t>
            </a:r>
            <a:r>
              <a:rPr lang="fr-FR" sz="3200" dirty="0" smtClean="0"/>
              <a:t> </a:t>
            </a:r>
            <a:r>
              <a:rPr lang="fr-FR" sz="3200" dirty="0"/>
              <a:t>F</a:t>
            </a:r>
            <a:r>
              <a:rPr lang="fr-FR" sz="3200" dirty="0" smtClean="0"/>
              <a:t>lux de courant</a:t>
            </a:r>
            <a:endParaRPr lang="fr-F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La </a:t>
            </a:r>
            <a:r>
              <a:rPr lang="en-US" sz="3600" b="1" dirty="0" err="1" smtClean="0"/>
              <a:t>différence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potentiel</a:t>
            </a:r>
            <a:r>
              <a:rPr lang="en-US" sz="3600" b="1" dirty="0" smtClean="0"/>
              <a:t> d’un </a:t>
            </a:r>
            <a:r>
              <a:rPr lang="en-US" sz="3600" b="1" dirty="0" err="1" smtClean="0"/>
              <a:t>système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formé</a:t>
            </a:r>
            <a:r>
              <a:rPr lang="en-US" sz="3600" b="1" dirty="0" smtClean="0"/>
              <a:t> par un </a:t>
            </a:r>
            <a:r>
              <a:rPr lang="en-US" sz="3600" b="1" dirty="0" err="1" smtClean="0"/>
              <a:t>métal</a:t>
            </a:r>
            <a:r>
              <a:rPr lang="en-US" sz="3600" b="1" dirty="0" smtClean="0"/>
              <a:t> et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solution de </a:t>
            </a:r>
            <a:r>
              <a:rPr lang="en-US" sz="3600" b="1" dirty="0" err="1" smtClean="0"/>
              <a:t>ses</a:t>
            </a:r>
            <a:r>
              <a:rPr lang="en-US" sz="3600" b="1" dirty="0" smtClean="0"/>
              <a:t> ions </a:t>
            </a:r>
            <a:r>
              <a:rPr lang="en-US" sz="3600" b="1" dirty="0" err="1" smtClean="0"/>
              <a:t>appelé</a:t>
            </a:r>
            <a:r>
              <a:rPr lang="en-US" sz="3600" b="1" dirty="0" smtClean="0"/>
              <a:t> electrode  (</a:t>
            </a:r>
            <a:r>
              <a:rPr lang="en-US" sz="3600" b="1" dirty="0" smtClean="0"/>
              <a:t>half cell ) </a:t>
            </a:r>
            <a:r>
              <a:rPr lang="en-US" sz="3600" b="1" dirty="0" err="1" smtClean="0"/>
              <a:t>est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mesurée</a:t>
            </a:r>
            <a:r>
              <a:rPr lang="en-US" sz="3600" b="1" dirty="0" smtClean="0"/>
              <a:t> en la </a:t>
            </a:r>
            <a:r>
              <a:rPr lang="en-US" sz="3600" b="1" dirty="0" err="1" smtClean="0"/>
              <a:t>combinant</a:t>
            </a:r>
            <a:r>
              <a:rPr lang="en-US" sz="3600" b="1" dirty="0" smtClean="0"/>
              <a:t> avec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autre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électrode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référence</a:t>
            </a:r>
            <a:r>
              <a:rPr lang="en-US" sz="3600" b="1" dirty="0" smtClean="0"/>
              <a:t> pour  </a:t>
            </a:r>
            <a:r>
              <a:rPr lang="en-US" sz="3600" b="1" dirty="0" err="1" smtClean="0"/>
              <a:t>obtenir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ainsi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batterie</a:t>
            </a:r>
            <a:r>
              <a:rPr lang="en-US" sz="3600" b="1" dirty="0" smtClean="0"/>
              <a:t>.  -</a:t>
            </a:r>
            <a:endParaRPr lang="fr-FR" sz="3600" dirty="0"/>
          </a:p>
        </p:txBody>
      </p:sp>
      <p:sp>
        <p:nvSpPr>
          <p:cNvPr id="8" name="Rectangle 7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</a:t>
            </a:r>
            <a:endParaRPr lang="fr-FR" dirty="0"/>
          </a:p>
        </p:txBody>
      </p:sp>
      <p:sp>
        <p:nvSpPr>
          <p:cNvPr id="29" name="Plus 28"/>
          <p:cNvSpPr/>
          <p:nvPr/>
        </p:nvSpPr>
        <p:spPr>
          <a:xfrm>
            <a:off x="6012160" y="6021288"/>
            <a:ext cx="97160" cy="1474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3779912" y="4293096"/>
            <a:ext cx="2304256" cy="2016224"/>
            <a:chOff x="1187624" y="4437112"/>
            <a:chExt cx="2304256" cy="2016224"/>
          </a:xfrm>
        </p:grpSpPr>
        <p:sp>
          <p:nvSpPr>
            <p:cNvPr id="3" name="Rectangle 2"/>
            <p:cNvSpPr/>
            <p:nvPr/>
          </p:nvSpPr>
          <p:spPr>
            <a:xfrm>
              <a:off x="1187624" y="4437112"/>
              <a:ext cx="1080120" cy="20162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Métal</a:t>
              </a:r>
              <a:endParaRPr lang="fr-FR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67744" y="4437112"/>
              <a:ext cx="1224136" cy="20162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  Solution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i</a:t>
              </a:r>
              <a:r>
                <a:rPr lang="fr-FR" dirty="0" smtClean="0">
                  <a:solidFill>
                    <a:schemeClr val="tx1"/>
                  </a:solidFill>
                </a:rPr>
                <a:t>ons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   du métal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" name="Moins 17"/>
            <p:cNvSpPr/>
            <p:nvPr/>
          </p:nvSpPr>
          <p:spPr>
            <a:xfrm>
              <a:off x="1979712" y="4509120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Moins 18"/>
            <p:cNvSpPr/>
            <p:nvPr/>
          </p:nvSpPr>
          <p:spPr>
            <a:xfrm>
              <a:off x="1979712" y="5039465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Moins 19"/>
            <p:cNvSpPr/>
            <p:nvPr/>
          </p:nvSpPr>
          <p:spPr>
            <a:xfrm>
              <a:off x="1979712" y="5301208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Moins 20"/>
            <p:cNvSpPr/>
            <p:nvPr/>
          </p:nvSpPr>
          <p:spPr>
            <a:xfrm>
              <a:off x="1979712" y="5543521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Moins 21"/>
            <p:cNvSpPr/>
            <p:nvPr/>
          </p:nvSpPr>
          <p:spPr>
            <a:xfrm>
              <a:off x="1979712" y="5831553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Moins 22"/>
            <p:cNvSpPr/>
            <p:nvPr/>
          </p:nvSpPr>
          <p:spPr>
            <a:xfrm>
              <a:off x="1979712" y="6335609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Moins 23"/>
            <p:cNvSpPr/>
            <p:nvPr/>
          </p:nvSpPr>
          <p:spPr>
            <a:xfrm>
              <a:off x="1979712" y="6119585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Moins 24"/>
            <p:cNvSpPr/>
            <p:nvPr/>
          </p:nvSpPr>
          <p:spPr>
            <a:xfrm>
              <a:off x="1979712" y="4751433"/>
              <a:ext cx="14401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lus 25"/>
            <p:cNvSpPr/>
            <p:nvPr/>
          </p:nvSpPr>
          <p:spPr>
            <a:xfrm>
              <a:off x="2339752" y="4725144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Plus 26"/>
            <p:cNvSpPr/>
            <p:nvPr/>
          </p:nvSpPr>
          <p:spPr>
            <a:xfrm>
              <a:off x="2339752" y="5013176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lus 27"/>
            <p:cNvSpPr/>
            <p:nvPr/>
          </p:nvSpPr>
          <p:spPr>
            <a:xfrm>
              <a:off x="2339752" y="5301208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Plus 29"/>
            <p:cNvSpPr/>
            <p:nvPr/>
          </p:nvSpPr>
          <p:spPr>
            <a:xfrm>
              <a:off x="2339752" y="6165304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Plus 30"/>
            <p:cNvSpPr/>
            <p:nvPr/>
          </p:nvSpPr>
          <p:spPr>
            <a:xfrm>
              <a:off x="2339752" y="5877272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Plus 31"/>
            <p:cNvSpPr/>
            <p:nvPr/>
          </p:nvSpPr>
          <p:spPr>
            <a:xfrm>
              <a:off x="2339752" y="5589240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Plus 32"/>
            <p:cNvSpPr/>
            <p:nvPr/>
          </p:nvSpPr>
          <p:spPr>
            <a:xfrm>
              <a:off x="2339752" y="4437112"/>
              <a:ext cx="216024" cy="2663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La corrosion </a:t>
            </a:r>
            <a:r>
              <a:rPr lang="en-US" sz="3200" b="1" dirty="0" err="1" smtClean="0"/>
              <a:t>dans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une</a:t>
            </a:r>
            <a:r>
              <a:rPr lang="en-US" sz="3200" b="1" dirty="0" smtClean="0"/>
              <a:t> solution </a:t>
            </a:r>
            <a:r>
              <a:rPr lang="en-US" sz="3200" b="1" dirty="0" err="1" smtClean="0"/>
              <a:t>aqueuse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seproduit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seulement</a:t>
            </a:r>
            <a:r>
              <a:rPr lang="en-US" sz="3200" b="1" dirty="0" smtClean="0"/>
              <a:t>, et </a:t>
            </a:r>
            <a:r>
              <a:rPr lang="en-US" sz="3200" b="1" dirty="0" err="1" smtClean="0"/>
              <a:t>seulement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s’il</a:t>
            </a:r>
            <a:r>
              <a:rPr lang="en-US" sz="3200" b="1" dirty="0" smtClean="0"/>
              <a:t> existent </a:t>
            </a:r>
            <a:r>
              <a:rPr lang="en-US" sz="3200" b="1" dirty="0" err="1" smtClean="0"/>
              <a:t>sémultanément</a:t>
            </a:r>
            <a:r>
              <a:rPr lang="en-US" sz="3200" b="1" dirty="0" smtClean="0"/>
              <a:t>  les </a:t>
            </a:r>
            <a:r>
              <a:rPr lang="en-US" sz="3200" b="1" dirty="0" err="1" smtClean="0"/>
              <a:t>éléments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suivants</a:t>
            </a:r>
            <a:r>
              <a:rPr lang="en-US" sz="3200" b="1" dirty="0" smtClean="0"/>
              <a:t>:</a:t>
            </a:r>
            <a:endParaRPr lang="fr-FR" sz="3200" b="1" dirty="0"/>
          </a:p>
          <a:p>
            <a:pPr marL="342900" indent="-342900">
              <a:buAutoNum type="arabicPeriod"/>
            </a:pPr>
            <a:r>
              <a:rPr lang="fr-FR" sz="3200" b="1" dirty="0" smtClean="0"/>
              <a:t>Anode</a:t>
            </a:r>
          </a:p>
          <a:p>
            <a:pPr marL="342900" indent="-342900"/>
            <a:r>
              <a:rPr lang="fr-FR" sz="3200" b="1" dirty="0" smtClean="0"/>
              <a:t>                                          2 </a:t>
            </a:r>
            <a:r>
              <a:rPr lang="fr-FR" sz="3200" b="1" dirty="0" err="1" smtClean="0"/>
              <a:t>electrodes</a:t>
            </a:r>
            <a:endParaRPr lang="fr-FR" sz="3200" b="1" dirty="0"/>
          </a:p>
          <a:p>
            <a:r>
              <a:rPr lang="fr-FR" sz="3200" b="1" dirty="0" smtClean="0"/>
              <a:t>2.Cathode</a:t>
            </a:r>
            <a:endParaRPr lang="fr-FR" sz="3200" b="1" dirty="0" smtClean="0"/>
          </a:p>
          <a:p>
            <a:r>
              <a:rPr lang="fr-FR" sz="3200" b="1" dirty="0" smtClean="0"/>
              <a:t>                            </a:t>
            </a:r>
            <a:endParaRPr lang="fr-FR" sz="3200" b="1" dirty="0"/>
          </a:p>
          <a:p>
            <a:r>
              <a:rPr lang="fr-FR" sz="3200" b="1" dirty="0" smtClean="0"/>
              <a:t>3</a:t>
            </a:r>
            <a:r>
              <a:rPr lang="fr-FR" sz="3200" b="1" dirty="0"/>
              <a:t>. </a:t>
            </a:r>
            <a:r>
              <a:rPr lang="fr-FR" sz="3200" b="1" dirty="0" err="1"/>
              <a:t>Ionic</a:t>
            </a:r>
            <a:r>
              <a:rPr lang="fr-FR" sz="3200" b="1" dirty="0"/>
              <a:t> </a:t>
            </a:r>
            <a:r>
              <a:rPr lang="fr-FR" sz="3200" b="1" dirty="0" smtClean="0"/>
              <a:t>circuit</a:t>
            </a:r>
          </a:p>
          <a:p>
            <a:r>
              <a:rPr lang="fr-FR" sz="3200" b="1" dirty="0" smtClean="0"/>
              <a:t>                                            2 circuits</a:t>
            </a:r>
            <a:endParaRPr lang="fr-FR" sz="3200" b="1" dirty="0"/>
          </a:p>
          <a:p>
            <a:r>
              <a:rPr lang="fr-FR" sz="3200" b="1" dirty="0"/>
              <a:t>4. </a:t>
            </a:r>
            <a:r>
              <a:rPr lang="fr-FR" sz="3200" b="1" dirty="0" err="1"/>
              <a:t>Electrical</a:t>
            </a:r>
            <a:r>
              <a:rPr lang="fr-FR" sz="3200" b="1" dirty="0"/>
              <a:t> </a:t>
            </a:r>
            <a:r>
              <a:rPr lang="fr-FR" sz="3200" b="1" dirty="0" smtClean="0"/>
              <a:t>circuit</a:t>
            </a:r>
            <a:endParaRPr lang="fr-FR" sz="3200" b="1" dirty="0"/>
          </a:p>
        </p:txBody>
      </p:sp>
      <p:sp>
        <p:nvSpPr>
          <p:cNvPr id="3" name="Accolade fermante 2"/>
          <p:cNvSpPr/>
          <p:nvPr/>
        </p:nvSpPr>
        <p:spPr>
          <a:xfrm>
            <a:off x="1619672" y="1700808"/>
            <a:ext cx="144016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ccolade fermante 3"/>
          <p:cNvSpPr/>
          <p:nvPr/>
        </p:nvSpPr>
        <p:spPr>
          <a:xfrm>
            <a:off x="3491880" y="2780928"/>
            <a:ext cx="648072" cy="115212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3563888" y="4725144"/>
            <a:ext cx="648072" cy="115212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L’anode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dirty="0" err="1" smtClean="0"/>
              <a:t>L’anode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la portion de la surface du </a:t>
            </a:r>
            <a:r>
              <a:rPr lang="en-US" sz="3600" dirty="0" err="1" smtClean="0"/>
              <a:t>métal</a:t>
            </a:r>
            <a:r>
              <a:rPr lang="en-US" sz="3600" dirty="0" smtClean="0"/>
              <a:t> qui </a:t>
            </a:r>
            <a:r>
              <a:rPr lang="en-US" sz="3600" dirty="0" err="1" smtClean="0"/>
              <a:t>subit</a:t>
            </a:r>
            <a:r>
              <a:rPr lang="en-US" sz="3600" dirty="0" smtClean="0"/>
              <a:t> la corrosion( </a:t>
            </a:r>
            <a:r>
              <a:rPr lang="en-US" sz="3600" dirty="0" err="1" smtClean="0"/>
              <a:t>l’oxidation</a:t>
            </a:r>
            <a:r>
              <a:rPr lang="en-US" sz="3600" dirty="0" smtClean="0"/>
              <a:t>)  et à </a:t>
            </a:r>
            <a:r>
              <a:rPr lang="en-US" sz="3600" dirty="0" err="1" smtClean="0"/>
              <a:t>partir</a:t>
            </a:r>
            <a:r>
              <a:rPr lang="en-US" sz="3600" dirty="0" smtClean="0"/>
              <a:t> du </a:t>
            </a:r>
            <a:r>
              <a:rPr lang="en-US" sz="3600" dirty="0" err="1" smtClean="0"/>
              <a:t>quelle</a:t>
            </a:r>
            <a:r>
              <a:rPr lang="en-US" sz="3600" dirty="0" smtClean="0"/>
              <a:t> part le </a:t>
            </a:r>
            <a:r>
              <a:rPr lang="en-US" sz="3600" dirty="0" err="1" smtClean="0"/>
              <a:t>courent</a:t>
            </a:r>
            <a:r>
              <a:rPr lang="en-US" sz="3600" dirty="0" smtClean="0"/>
              <a:t> </a:t>
            </a:r>
            <a:r>
              <a:rPr lang="en-US" sz="3600" dirty="0" err="1" smtClean="0"/>
              <a:t>ionique</a:t>
            </a:r>
            <a:r>
              <a:rPr lang="en-US" sz="3600" dirty="0" smtClean="0"/>
              <a:t> ( ions métallique) pour se </a:t>
            </a:r>
            <a:r>
              <a:rPr lang="en-US" sz="3600" dirty="0" err="1" smtClean="0"/>
              <a:t>plongent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dirty="0" err="1" smtClean="0"/>
              <a:t>l’électrolyte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Anode se </a:t>
            </a:r>
            <a:r>
              <a:rPr lang="en-US" sz="3600" dirty="0" err="1" smtClean="0"/>
              <a:t>caractérise</a:t>
            </a:r>
            <a:r>
              <a:rPr lang="en-US" sz="3600" dirty="0" smtClean="0"/>
              <a:t> par:</a:t>
            </a:r>
            <a:endParaRPr lang="en-US" sz="3600" dirty="0"/>
          </a:p>
          <a:p>
            <a:r>
              <a:rPr lang="fr-FR" sz="3600" dirty="0"/>
              <a:t>♦ </a:t>
            </a:r>
            <a:r>
              <a:rPr lang="fr-FR" sz="3600" dirty="0" smtClean="0"/>
              <a:t>Oxydation</a:t>
            </a:r>
            <a:endParaRPr lang="fr-FR" sz="3600" dirty="0"/>
          </a:p>
          <a:p>
            <a:r>
              <a:rPr lang="fr-FR" sz="3600" dirty="0" smtClean="0"/>
              <a:t>♦ perte d’électrons </a:t>
            </a:r>
            <a:endParaRPr lang="fr-FR" sz="3600" dirty="0"/>
          </a:p>
          <a:p>
            <a:r>
              <a:rPr lang="en-US" sz="3600" dirty="0" smtClean="0"/>
              <a:t>♦Attraction des anions </a:t>
            </a:r>
            <a:r>
              <a:rPr lang="en-US" sz="3600" dirty="0" err="1" smtClean="0"/>
              <a:t>comme</a:t>
            </a:r>
            <a:r>
              <a:rPr lang="en-US" sz="3600" dirty="0" smtClean="0"/>
              <a:t>  </a:t>
            </a:r>
            <a:r>
              <a:rPr lang="fr-FR" sz="3600" dirty="0" smtClean="0"/>
              <a:t>Cl</a:t>
            </a:r>
            <a:r>
              <a:rPr lang="fr-FR" sz="3600" baseline="30000" dirty="0" smtClean="0"/>
              <a:t>-</a:t>
            </a:r>
            <a:r>
              <a:rPr lang="fr-FR" sz="3600" dirty="0" smtClean="0"/>
              <a:t> </a:t>
            </a:r>
            <a:r>
              <a:rPr lang="fr-FR" sz="3600" dirty="0"/>
              <a:t>and </a:t>
            </a:r>
            <a:r>
              <a:rPr lang="fr-FR" sz="3600" dirty="0" smtClean="0"/>
              <a:t>SO4</a:t>
            </a:r>
            <a:r>
              <a:rPr lang="fr-FR" sz="3600" baseline="30000" dirty="0" smtClean="0"/>
              <a:t>-2</a:t>
            </a:r>
            <a:r>
              <a:rPr lang="fr-FR" sz="3600" dirty="0" smtClean="0"/>
              <a:t>)</a:t>
            </a:r>
            <a:endParaRPr lang="fr-FR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597</Words>
  <Application>Microsoft Office PowerPoint</Application>
  <PresentationFormat>Affichage à l'écran (4:3)</PresentationFormat>
  <Paragraphs>160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                 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MÉCANISME DE LA CORROSION </dc:title>
  <dc:creator>Lenovo-User</dc:creator>
  <cp:lastModifiedBy>Lenovo-User</cp:lastModifiedBy>
  <cp:revision>11</cp:revision>
  <dcterms:created xsi:type="dcterms:W3CDTF">2020-04-09T12:10:37Z</dcterms:created>
  <dcterms:modified xsi:type="dcterms:W3CDTF">2020-04-11T11:27:12Z</dcterms:modified>
</cp:coreProperties>
</file>