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58" r:id="rId3"/>
    <p:sldId id="349" r:id="rId4"/>
    <p:sldId id="350" r:id="rId5"/>
    <p:sldId id="385" r:id="rId6"/>
    <p:sldId id="386" r:id="rId7"/>
    <p:sldId id="387" r:id="rId8"/>
    <p:sldId id="388" r:id="rId9"/>
    <p:sldId id="389" r:id="rId10"/>
    <p:sldId id="390" r:id="rId11"/>
    <p:sldId id="391" r:id="rId12"/>
    <p:sldId id="392" r:id="rId13"/>
    <p:sldId id="393" r:id="rId14"/>
    <p:sldId id="394" r:id="rId15"/>
    <p:sldId id="395" r:id="rId16"/>
    <p:sldId id="396" r:id="rId17"/>
    <p:sldId id="397" r:id="rId18"/>
    <p:sldId id="351" r:id="rId19"/>
    <p:sldId id="352" r:id="rId20"/>
    <p:sldId id="353" r:id="rId21"/>
    <p:sldId id="355" r:id="rId22"/>
    <p:sldId id="356" r:id="rId23"/>
    <p:sldId id="357" r:id="rId24"/>
    <p:sldId id="358" r:id="rId25"/>
    <p:sldId id="286" r:id="rId26"/>
    <p:sldId id="288" r:id="rId27"/>
    <p:sldId id="289" r:id="rId28"/>
    <p:sldId id="287" r:id="rId29"/>
    <p:sldId id="295" r:id="rId30"/>
    <p:sldId id="297" r:id="rId31"/>
    <p:sldId id="304" r:id="rId32"/>
    <p:sldId id="347" r:id="rId33"/>
    <p:sldId id="308" r:id="rId34"/>
    <p:sldId id="310" r:id="rId35"/>
    <p:sldId id="311" r:id="rId36"/>
    <p:sldId id="312" r:id="rId37"/>
    <p:sldId id="313" r:id="rId38"/>
    <p:sldId id="314" r:id="rId39"/>
    <p:sldId id="316" r:id="rId40"/>
    <p:sldId id="318" r:id="rId41"/>
    <p:sldId id="319" r:id="rId42"/>
    <p:sldId id="299" r:id="rId43"/>
    <p:sldId id="281" r:id="rId44"/>
    <p:sldId id="268" r:id="rId45"/>
    <p:sldId id="348" r:id="rId46"/>
    <p:sldId id="269" r:id="rId47"/>
    <p:sldId id="270" r:id="rId48"/>
    <p:sldId id="271" r:id="rId49"/>
    <p:sldId id="300" r:id="rId50"/>
    <p:sldId id="301" r:id="rId51"/>
    <p:sldId id="290" r:id="rId52"/>
    <p:sldId id="291" r:id="rId53"/>
    <p:sldId id="292" r:id="rId54"/>
    <p:sldId id="293" r:id="rId55"/>
    <p:sldId id="294" r:id="rId56"/>
    <p:sldId id="375" r:id="rId57"/>
    <p:sldId id="376" r:id="rId58"/>
    <p:sldId id="377" r:id="rId59"/>
    <p:sldId id="378" r:id="rId60"/>
    <p:sldId id="379" r:id="rId61"/>
    <p:sldId id="380" r:id="rId62"/>
    <p:sldId id="381" r:id="rId63"/>
    <p:sldId id="382" r:id="rId64"/>
    <p:sldId id="320" r:id="rId65"/>
    <p:sldId id="322" r:id="rId66"/>
    <p:sldId id="324" r:id="rId67"/>
    <p:sldId id="326" r:id="rId68"/>
    <p:sldId id="327" r:id="rId69"/>
    <p:sldId id="328" r:id="rId70"/>
    <p:sldId id="329" r:id="rId71"/>
    <p:sldId id="331" r:id="rId72"/>
    <p:sldId id="333" r:id="rId73"/>
    <p:sldId id="335" r:id="rId74"/>
    <p:sldId id="337" r:id="rId75"/>
    <p:sldId id="339" r:id="rId76"/>
    <p:sldId id="340" r:id="rId77"/>
    <p:sldId id="342" r:id="rId78"/>
    <p:sldId id="344" r:id="rId79"/>
    <p:sldId id="345" r:id="rId80"/>
    <p:sldId id="346" r:id="rId8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CBF3"/>
    <a:srgbClr val="EF7903"/>
    <a:srgbClr val="E74707"/>
    <a:srgbClr val="E6AF00"/>
    <a:srgbClr val="FFCD2D"/>
    <a:srgbClr val="6CA62C"/>
    <a:srgbClr val="6EA92D"/>
    <a:srgbClr val="6B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09" autoAdjust="0"/>
  </p:normalViewPr>
  <p:slideViewPr>
    <p:cSldViewPr>
      <p:cViewPr>
        <p:scale>
          <a:sx n="66" d="100"/>
          <a:sy n="66" d="100"/>
        </p:scale>
        <p:origin x="1280" y="44"/>
      </p:cViewPr>
      <p:guideLst>
        <p:guide orient="horz" pos="2160"/>
        <p:guide pos="2880"/>
      </p:guideLst>
    </p:cSldViewPr>
  </p:slideViewPr>
  <p:outlineViewPr>
    <p:cViewPr>
      <p:scale>
        <a:sx n="33" d="100"/>
        <a:sy n="33" d="100"/>
      </p:scale>
      <p:origin x="0" y="12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552DCF-A379-42AE-8515-EC63B93F5382}" type="doc">
      <dgm:prSet loTypeId="urn:microsoft.com/office/officeart/2005/8/layout/pyramid2" loCatId="list" qsTypeId="urn:microsoft.com/office/officeart/2005/8/quickstyle/3d7" qsCatId="3D" csTypeId="urn:microsoft.com/office/officeart/2005/8/colors/accent2_4" csCatId="accent2" phldr="1"/>
      <dgm:spPr/>
    </dgm:pt>
    <dgm:pt modelId="{490AE8BA-D609-4B54-B644-3601EA5E15E9}">
      <dgm:prSet phldrT="[Texte]"/>
      <dgm:spPr>
        <a:solidFill>
          <a:srgbClr val="FF0000">
            <a:alpha val="90000"/>
          </a:srgbClr>
        </a:solidFill>
      </dgm:spPr>
      <dgm:t>
        <a:bodyPr/>
        <a:lstStyle/>
        <a:p>
          <a:r>
            <a:rPr lang="en-US" b="1" dirty="0" smtClean="0"/>
            <a:t>The Id</a:t>
          </a:r>
          <a:endParaRPr lang="en-US" b="1" dirty="0"/>
        </a:p>
      </dgm:t>
    </dgm:pt>
    <dgm:pt modelId="{0534E55A-4507-40A3-9F47-4C6CBEF48FAD}" type="parTrans" cxnId="{F986562D-F654-439D-A6DA-6F81E143AE78}">
      <dgm:prSet/>
      <dgm:spPr/>
      <dgm:t>
        <a:bodyPr/>
        <a:lstStyle/>
        <a:p>
          <a:endParaRPr lang="en-US"/>
        </a:p>
      </dgm:t>
    </dgm:pt>
    <dgm:pt modelId="{BFF61B2A-C105-426C-A6F7-9595973D21F0}" type="sibTrans" cxnId="{F986562D-F654-439D-A6DA-6F81E143AE78}">
      <dgm:prSet/>
      <dgm:spPr/>
      <dgm:t>
        <a:bodyPr/>
        <a:lstStyle/>
        <a:p>
          <a:endParaRPr lang="en-US"/>
        </a:p>
      </dgm:t>
    </dgm:pt>
    <dgm:pt modelId="{FC1C1C67-C44D-403A-8919-0DCAFF4313B0}">
      <dgm:prSet phldrT="[Texte]"/>
      <dgm:spPr>
        <a:solidFill>
          <a:srgbClr val="FFC000">
            <a:alpha val="90000"/>
          </a:srgbClr>
        </a:solidFill>
      </dgm:spPr>
      <dgm:t>
        <a:bodyPr/>
        <a:lstStyle/>
        <a:p>
          <a:r>
            <a:rPr lang="en-US" b="1" dirty="0" smtClean="0"/>
            <a:t>The Ego</a:t>
          </a:r>
          <a:endParaRPr lang="en-US" b="1" dirty="0"/>
        </a:p>
      </dgm:t>
    </dgm:pt>
    <dgm:pt modelId="{54329241-AEF9-4EEB-894F-A93E77820B1D}" type="parTrans" cxnId="{93029CEC-00B8-4F90-9007-3AC2F6BFBFF5}">
      <dgm:prSet/>
      <dgm:spPr/>
      <dgm:t>
        <a:bodyPr/>
        <a:lstStyle/>
        <a:p>
          <a:endParaRPr lang="en-US"/>
        </a:p>
      </dgm:t>
    </dgm:pt>
    <dgm:pt modelId="{85443814-6E8E-4B68-BA51-7E9FB5072991}" type="sibTrans" cxnId="{93029CEC-00B8-4F90-9007-3AC2F6BFBFF5}">
      <dgm:prSet/>
      <dgm:spPr/>
      <dgm:t>
        <a:bodyPr/>
        <a:lstStyle/>
        <a:p>
          <a:endParaRPr lang="en-US"/>
        </a:p>
      </dgm:t>
    </dgm:pt>
    <dgm:pt modelId="{0D1C9544-768B-48E2-92A2-430E75F3B3AC}">
      <dgm:prSet phldrT="[Texte]"/>
      <dgm:spPr>
        <a:solidFill>
          <a:srgbClr val="92D050">
            <a:alpha val="90000"/>
          </a:srgbClr>
        </a:solidFill>
      </dgm:spPr>
      <dgm:t>
        <a:bodyPr/>
        <a:lstStyle/>
        <a:p>
          <a:r>
            <a:rPr lang="en-US" b="1" dirty="0" smtClean="0"/>
            <a:t>The Super-Ego</a:t>
          </a:r>
          <a:endParaRPr lang="en-US" b="1" dirty="0"/>
        </a:p>
      </dgm:t>
    </dgm:pt>
    <dgm:pt modelId="{D0512C16-D02F-49EE-B597-E2712E6D90F1}" type="parTrans" cxnId="{63E42C1B-9F13-40A6-B843-D18A3DE9B33F}">
      <dgm:prSet/>
      <dgm:spPr/>
      <dgm:t>
        <a:bodyPr/>
        <a:lstStyle/>
        <a:p>
          <a:endParaRPr lang="en-US"/>
        </a:p>
      </dgm:t>
    </dgm:pt>
    <dgm:pt modelId="{250B3F4A-E74F-4346-AF97-D6E36F93CE53}" type="sibTrans" cxnId="{63E42C1B-9F13-40A6-B843-D18A3DE9B33F}">
      <dgm:prSet/>
      <dgm:spPr/>
      <dgm:t>
        <a:bodyPr/>
        <a:lstStyle/>
        <a:p>
          <a:endParaRPr lang="en-US"/>
        </a:p>
      </dgm:t>
    </dgm:pt>
    <dgm:pt modelId="{CD9BE188-7297-48EC-8F1C-B0E7ABE53DD7}" type="pres">
      <dgm:prSet presAssocID="{63552DCF-A379-42AE-8515-EC63B93F5382}" presName="compositeShape" presStyleCnt="0">
        <dgm:presLayoutVars>
          <dgm:dir/>
          <dgm:resizeHandles/>
        </dgm:presLayoutVars>
      </dgm:prSet>
      <dgm:spPr/>
    </dgm:pt>
    <dgm:pt modelId="{A9FDD545-EED6-4796-9B99-3929EFAB73D9}" type="pres">
      <dgm:prSet presAssocID="{63552DCF-A379-42AE-8515-EC63B93F5382}" presName="pyramid" presStyleLbl="node1" presStyleIdx="0" presStyleCnt="1"/>
      <dgm:spPr/>
    </dgm:pt>
    <dgm:pt modelId="{940EE918-0835-40B2-8A9A-992B8788F698}" type="pres">
      <dgm:prSet presAssocID="{63552DCF-A379-42AE-8515-EC63B93F5382}" presName="theList" presStyleCnt="0"/>
      <dgm:spPr/>
    </dgm:pt>
    <dgm:pt modelId="{65C2D679-46A8-4354-96BE-1761B124682F}" type="pres">
      <dgm:prSet presAssocID="{490AE8BA-D609-4B54-B644-3601EA5E15E9}" presName="aNode" presStyleLbl="fgAcc1" presStyleIdx="0" presStyleCnt="3">
        <dgm:presLayoutVars>
          <dgm:bulletEnabled val="1"/>
        </dgm:presLayoutVars>
      </dgm:prSet>
      <dgm:spPr/>
      <dgm:t>
        <a:bodyPr/>
        <a:lstStyle/>
        <a:p>
          <a:endParaRPr lang="en-US"/>
        </a:p>
      </dgm:t>
    </dgm:pt>
    <dgm:pt modelId="{4AA1F925-4842-4BA5-A7A4-C5E30460788D}" type="pres">
      <dgm:prSet presAssocID="{490AE8BA-D609-4B54-B644-3601EA5E15E9}" presName="aSpace" presStyleCnt="0"/>
      <dgm:spPr/>
    </dgm:pt>
    <dgm:pt modelId="{28857501-91B9-45DE-A4D9-EA063DC5FA50}" type="pres">
      <dgm:prSet presAssocID="{FC1C1C67-C44D-403A-8919-0DCAFF4313B0}" presName="aNode" presStyleLbl="fgAcc1" presStyleIdx="1" presStyleCnt="3">
        <dgm:presLayoutVars>
          <dgm:bulletEnabled val="1"/>
        </dgm:presLayoutVars>
      </dgm:prSet>
      <dgm:spPr/>
      <dgm:t>
        <a:bodyPr/>
        <a:lstStyle/>
        <a:p>
          <a:endParaRPr lang="en-US"/>
        </a:p>
      </dgm:t>
    </dgm:pt>
    <dgm:pt modelId="{0F7E2F25-8A18-4CE1-870D-626126158434}" type="pres">
      <dgm:prSet presAssocID="{FC1C1C67-C44D-403A-8919-0DCAFF4313B0}" presName="aSpace" presStyleCnt="0"/>
      <dgm:spPr/>
    </dgm:pt>
    <dgm:pt modelId="{0E5D3AD2-E62D-4E55-A2C2-56C3EDC022FE}" type="pres">
      <dgm:prSet presAssocID="{0D1C9544-768B-48E2-92A2-430E75F3B3AC}" presName="aNode" presStyleLbl="fgAcc1" presStyleIdx="2" presStyleCnt="3">
        <dgm:presLayoutVars>
          <dgm:bulletEnabled val="1"/>
        </dgm:presLayoutVars>
      </dgm:prSet>
      <dgm:spPr/>
      <dgm:t>
        <a:bodyPr/>
        <a:lstStyle/>
        <a:p>
          <a:endParaRPr lang="en-US"/>
        </a:p>
      </dgm:t>
    </dgm:pt>
    <dgm:pt modelId="{B1F01792-6306-4C22-952E-F30BA150C755}" type="pres">
      <dgm:prSet presAssocID="{0D1C9544-768B-48E2-92A2-430E75F3B3AC}" presName="aSpace" presStyleCnt="0"/>
      <dgm:spPr/>
    </dgm:pt>
  </dgm:ptLst>
  <dgm:cxnLst>
    <dgm:cxn modelId="{63E42C1B-9F13-40A6-B843-D18A3DE9B33F}" srcId="{63552DCF-A379-42AE-8515-EC63B93F5382}" destId="{0D1C9544-768B-48E2-92A2-430E75F3B3AC}" srcOrd="2" destOrd="0" parTransId="{D0512C16-D02F-49EE-B597-E2712E6D90F1}" sibTransId="{250B3F4A-E74F-4346-AF97-D6E36F93CE53}"/>
    <dgm:cxn modelId="{B0C6C458-8C0E-4657-8BCB-7E65141D9C9E}" type="presOf" srcId="{490AE8BA-D609-4B54-B644-3601EA5E15E9}" destId="{65C2D679-46A8-4354-96BE-1761B124682F}" srcOrd="0" destOrd="0" presId="urn:microsoft.com/office/officeart/2005/8/layout/pyramid2"/>
    <dgm:cxn modelId="{93029CEC-00B8-4F90-9007-3AC2F6BFBFF5}" srcId="{63552DCF-A379-42AE-8515-EC63B93F5382}" destId="{FC1C1C67-C44D-403A-8919-0DCAFF4313B0}" srcOrd="1" destOrd="0" parTransId="{54329241-AEF9-4EEB-894F-A93E77820B1D}" sibTransId="{85443814-6E8E-4B68-BA51-7E9FB5072991}"/>
    <dgm:cxn modelId="{013718F6-D49A-48DF-B571-8098987F479C}" type="presOf" srcId="{0D1C9544-768B-48E2-92A2-430E75F3B3AC}" destId="{0E5D3AD2-E62D-4E55-A2C2-56C3EDC022FE}" srcOrd="0" destOrd="0" presId="urn:microsoft.com/office/officeart/2005/8/layout/pyramid2"/>
    <dgm:cxn modelId="{70BE6106-26DF-4079-BE47-C49D4708BAC1}" type="presOf" srcId="{63552DCF-A379-42AE-8515-EC63B93F5382}" destId="{CD9BE188-7297-48EC-8F1C-B0E7ABE53DD7}" srcOrd="0" destOrd="0" presId="urn:microsoft.com/office/officeart/2005/8/layout/pyramid2"/>
    <dgm:cxn modelId="{35054382-80FA-4732-9260-E2728AF8443E}" type="presOf" srcId="{FC1C1C67-C44D-403A-8919-0DCAFF4313B0}" destId="{28857501-91B9-45DE-A4D9-EA063DC5FA50}" srcOrd="0" destOrd="0" presId="urn:microsoft.com/office/officeart/2005/8/layout/pyramid2"/>
    <dgm:cxn modelId="{F986562D-F654-439D-A6DA-6F81E143AE78}" srcId="{63552DCF-A379-42AE-8515-EC63B93F5382}" destId="{490AE8BA-D609-4B54-B644-3601EA5E15E9}" srcOrd="0" destOrd="0" parTransId="{0534E55A-4507-40A3-9F47-4C6CBEF48FAD}" sibTransId="{BFF61B2A-C105-426C-A6F7-9595973D21F0}"/>
    <dgm:cxn modelId="{F4509E98-1C9B-47EF-BD1D-A7F2D7E09A66}" type="presParOf" srcId="{CD9BE188-7297-48EC-8F1C-B0E7ABE53DD7}" destId="{A9FDD545-EED6-4796-9B99-3929EFAB73D9}" srcOrd="0" destOrd="0" presId="urn:microsoft.com/office/officeart/2005/8/layout/pyramid2"/>
    <dgm:cxn modelId="{3FA7C42F-037C-4296-AA32-999C435BAAA0}" type="presParOf" srcId="{CD9BE188-7297-48EC-8F1C-B0E7ABE53DD7}" destId="{940EE918-0835-40B2-8A9A-992B8788F698}" srcOrd="1" destOrd="0" presId="urn:microsoft.com/office/officeart/2005/8/layout/pyramid2"/>
    <dgm:cxn modelId="{856AF01B-4368-4100-9931-72A82E4DF109}" type="presParOf" srcId="{940EE918-0835-40B2-8A9A-992B8788F698}" destId="{65C2D679-46A8-4354-96BE-1761B124682F}" srcOrd="0" destOrd="0" presId="urn:microsoft.com/office/officeart/2005/8/layout/pyramid2"/>
    <dgm:cxn modelId="{5E917E40-9309-4E82-981E-AA2CF6E4E792}" type="presParOf" srcId="{940EE918-0835-40B2-8A9A-992B8788F698}" destId="{4AA1F925-4842-4BA5-A7A4-C5E30460788D}" srcOrd="1" destOrd="0" presId="urn:microsoft.com/office/officeart/2005/8/layout/pyramid2"/>
    <dgm:cxn modelId="{1670F67C-0C81-4CEF-94AE-E3E93B6A8312}" type="presParOf" srcId="{940EE918-0835-40B2-8A9A-992B8788F698}" destId="{28857501-91B9-45DE-A4D9-EA063DC5FA50}" srcOrd="2" destOrd="0" presId="urn:microsoft.com/office/officeart/2005/8/layout/pyramid2"/>
    <dgm:cxn modelId="{BCDBC84B-8F98-41CB-9670-6E205DB17D05}" type="presParOf" srcId="{940EE918-0835-40B2-8A9A-992B8788F698}" destId="{0F7E2F25-8A18-4CE1-870D-626126158434}" srcOrd="3" destOrd="0" presId="urn:microsoft.com/office/officeart/2005/8/layout/pyramid2"/>
    <dgm:cxn modelId="{3B4BEE2F-B01C-4A0A-98B2-050FDF9326A4}" type="presParOf" srcId="{940EE918-0835-40B2-8A9A-992B8788F698}" destId="{0E5D3AD2-E62D-4E55-A2C2-56C3EDC022FE}" srcOrd="4" destOrd="0" presId="urn:microsoft.com/office/officeart/2005/8/layout/pyramid2"/>
    <dgm:cxn modelId="{ED286807-F437-49C7-A9B6-F35BEBD3C3F5}" type="presParOf" srcId="{940EE918-0835-40B2-8A9A-992B8788F698}" destId="{B1F01792-6306-4C22-952E-F30BA150C755}"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0330F8-FB56-48B2-986E-73364F3848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8A5696B2-8F22-4612-A03A-5E12CCBA40EC}">
      <dgm:prSet custT="1"/>
      <dgm:spPr>
        <a:solidFill>
          <a:srgbClr val="FFC000"/>
        </a:solidFill>
        <a:ln>
          <a:noFill/>
        </a:ln>
        <a:effectLst/>
        <a:scene3d>
          <a:camera prst="orthographicFront">
            <a:rot lat="0" lon="0" rev="0"/>
          </a:camera>
          <a:lightRig rig="contrasting" dir="t">
            <a:rot lat="0" lon="0" rev="7800000"/>
          </a:lightRig>
        </a:scene3d>
        <a:sp3d>
          <a:bevelT w="139700" h="139700"/>
        </a:sp3d>
      </dgm:spPr>
      <dgm:t>
        <a:bodyPr/>
        <a:lstStyle/>
        <a:p>
          <a:pPr rtl="0"/>
          <a:r>
            <a:rPr lang="en-GB" sz="1800" b="1" dirty="0" smtClean="0">
              <a:solidFill>
                <a:schemeClr val="tx1"/>
              </a:solidFill>
            </a:rPr>
            <a:t>The real</a:t>
          </a:r>
          <a:endParaRPr lang="fr-FR" sz="1800" dirty="0">
            <a:solidFill>
              <a:schemeClr val="tx1"/>
            </a:solidFill>
          </a:endParaRPr>
        </a:p>
      </dgm:t>
    </dgm:pt>
    <dgm:pt modelId="{82FDE975-3AE3-4440-8E42-D5CD03D5D9AD}" type="parTrans" cxnId="{55DF9525-0963-40A8-96D6-F57ABF203629}">
      <dgm:prSet/>
      <dgm:spPr/>
      <dgm:t>
        <a:bodyPr/>
        <a:lstStyle/>
        <a:p>
          <a:endParaRPr lang="en-GB"/>
        </a:p>
      </dgm:t>
    </dgm:pt>
    <dgm:pt modelId="{254C10D9-9558-4A43-9E68-30212D2FD2C2}" type="sibTrans" cxnId="{55DF9525-0963-40A8-96D6-F57ABF203629}">
      <dgm:prSet/>
      <dgm:spPr/>
      <dgm:t>
        <a:bodyPr/>
        <a:lstStyle/>
        <a:p>
          <a:endParaRPr lang="en-GB"/>
        </a:p>
      </dgm:t>
    </dgm:pt>
    <dgm:pt modelId="{7977D3E7-A417-427B-B019-DA3E7E5975C9}">
      <dgm:prSet/>
      <dgm:spPr>
        <a:solidFill>
          <a:srgbClr val="FF5050"/>
        </a:solidFill>
        <a:ln>
          <a:noFill/>
        </a:ln>
        <a:effectLst/>
        <a:scene3d>
          <a:camera prst="orthographicFront">
            <a:rot lat="0" lon="0" rev="0"/>
          </a:camera>
          <a:lightRig rig="contrasting" dir="t">
            <a:rot lat="0" lon="0" rev="7800000"/>
          </a:lightRig>
        </a:scene3d>
        <a:sp3d>
          <a:bevelT w="139700" h="139700"/>
        </a:sp3d>
      </dgm:spPr>
      <dgm:t>
        <a:bodyPr/>
        <a:lstStyle/>
        <a:p>
          <a:pPr rtl="0"/>
          <a:r>
            <a:rPr lang="en-GB" b="1" dirty="0" smtClean="0">
              <a:solidFill>
                <a:schemeClr val="tx1"/>
              </a:solidFill>
            </a:rPr>
            <a:t>The symbolic order</a:t>
          </a:r>
          <a:endParaRPr lang="fr-FR" b="1" dirty="0">
            <a:solidFill>
              <a:schemeClr val="tx1"/>
            </a:solidFill>
          </a:endParaRPr>
        </a:p>
      </dgm:t>
    </dgm:pt>
    <dgm:pt modelId="{5A4D8CC6-BC6F-4FD8-9E6B-71D4743CF6FD}" type="parTrans" cxnId="{D4849497-CE63-4D8D-929C-6769EED5AC11}">
      <dgm:prSet/>
      <dgm:spPr/>
      <dgm:t>
        <a:bodyPr/>
        <a:lstStyle/>
        <a:p>
          <a:endParaRPr lang="en-GB"/>
        </a:p>
      </dgm:t>
    </dgm:pt>
    <dgm:pt modelId="{26EDC71F-1E8B-4033-8619-2617AE5D11A2}" type="sibTrans" cxnId="{D4849497-CE63-4D8D-929C-6769EED5AC11}">
      <dgm:prSet/>
      <dgm:spPr/>
      <dgm:t>
        <a:bodyPr/>
        <a:lstStyle/>
        <a:p>
          <a:endParaRPr lang="en-GB"/>
        </a:p>
      </dgm:t>
    </dgm:pt>
    <dgm:pt modelId="{E3AD24F6-19B0-448D-AFD1-F49EDA56C4A0}">
      <dgm:prSet/>
      <dgm:spPr>
        <a:solidFill>
          <a:srgbClr val="92D050"/>
        </a:solidFill>
        <a:ln>
          <a:noFill/>
        </a:ln>
        <a:effectLst/>
        <a:scene3d>
          <a:camera prst="orthographicFront">
            <a:rot lat="0" lon="0" rev="0"/>
          </a:camera>
          <a:lightRig rig="contrasting" dir="t">
            <a:rot lat="0" lon="0" rev="7800000"/>
          </a:lightRig>
        </a:scene3d>
        <a:sp3d>
          <a:bevelT w="139700" h="139700"/>
        </a:sp3d>
      </dgm:spPr>
      <dgm:t>
        <a:bodyPr/>
        <a:lstStyle/>
        <a:p>
          <a:pPr rtl="0"/>
          <a:r>
            <a:rPr lang="en-GB" b="1" dirty="0" smtClean="0">
              <a:solidFill>
                <a:schemeClr val="tx1"/>
              </a:solidFill>
            </a:rPr>
            <a:t>The imaginary order</a:t>
          </a:r>
          <a:endParaRPr lang="fr-FR" dirty="0">
            <a:solidFill>
              <a:schemeClr val="tx1"/>
            </a:solidFill>
          </a:endParaRPr>
        </a:p>
      </dgm:t>
    </dgm:pt>
    <dgm:pt modelId="{B1D1E73E-0796-45BF-B0E3-B1599C55EC0E}" type="parTrans" cxnId="{B19B503F-FB61-4111-BA61-E4425A76ABED}">
      <dgm:prSet/>
      <dgm:spPr/>
      <dgm:t>
        <a:bodyPr/>
        <a:lstStyle/>
        <a:p>
          <a:endParaRPr lang="en-GB"/>
        </a:p>
      </dgm:t>
    </dgm:pt>
    <dgm:pt modelId="{050F182A-1D98-4A28-B9D3-124687AFBE53}" type="sibTrans" cxnId="{B19B503F-FB61-4111-BA61-E4425A76ABED}">
      <dgm:prSet/>
      <dgm:spPr/>
      <dgm:t>
        <a:bodyPr/>
        <a:lstStyle/>
        <a:p>
          <a:endParaRPr lang="en-GB"/>
        </a:p>
      </dgm:t>
    </dgm:pt>
    <dgm:pt modelId="{C8F93D0B-5A05-456E-802E-5D17F6F7B366}">
      <dgm:prSet/>
      <dgm:spPr>
        <a:solidFill>
          <a:srgbClr val="00B0F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scene3d>
            <a:camera prst="orthographicFront">
              <a:rot lat="0" lon="21299999" rev="0"/>
            </a:camera>
            <a:lightRig rig="threePt" dir="t"/>
          </a:scene3d>
        </a:bodyPr>
        <a:lstStyle/>
        <a:p>
          <a:r>
            <a:rPr lang="fr-FR" b="1" dirty="0" smtClean="0">
              <a:solidFill>
                <a:schemeClr val="tx1"/>
              </a:solidFill>
            </a:rPr>
            <a:t>The </a:t>
          </a:r>
          <a:r>
            <a:rPr lang="fr-FR" b="1" dirty="0" err="1" smtClean="0">
              <a:solidFill>
                <a:schemeClr val="tx1"/>
              </a:solidFill>
            </a:rPr>
            <a:t>three</a:t>
          </a:r>
          <a:r>
            <a:rPr lang="fr-FR" b="1" dirty="0" smtClean="0">
              <a:solidFill>
                <a:schemeClr val="tx1"/>
              </a:solidFill>
            </a:rPr>
            <a:t> </a:t>
          </a:r>
          <a:r>
            <a:rPr lang="fr-FR" b="1" dirty="0" err="1" smtClean="0">
              <a:solidFill>
                <a:schemeClr val="tx1"/>
              </a:solidFill>
            </a:rPr>
            <a:t>orders</a:t>
          </a:r>
          <a:r>
            <a:rPr lang="fr-FR" b="1" dirty="0" smtClean="0">
              <a:solidFill>
                <a:schemeClr val="tx1"/>
              </a:solidFill>
            </a:rPr>
            <a:t> of</a:t>
          </a:r>
          <a:r>
            <a:rPr lang="en-GB" b="1" dirty="0" smtClean="0">
              <a:solidFill>
                <a:schemeClr val="tx1"/>
              </a:solidFill>
            </a:rPr>
            <a:t> human mental disposition</a:t>
          </a:r>
          <a:endParaRPr lang="en-GB" dirty="0">
            <a:solidFill>
              <a:schemeClr val="tx1"/>
            </a:solidFill>
          </a:endParaRPr>
        </a:p>
      </dgm:t>
    </dgm:pt>
    <dgm:pt modelId="{1A049D09-11B1-4AA1-B8F4-89EF8EC0922D}" type="parTrans" cxnId="{A244E9C3-6040-4173-8C1E-495F5B0BBFFD}">
      <dgm:prSet/>
      <dgm:spPr/>
      <dgm:t>
        <a:bodyPr/>
        <a:lstStyle/>
        <a:p>
          <a:endParaRPr lang="en-GB"/>
        </a:p>
      </dgm:t>
    </dgm:pt>
    <dgm:pt modelId="{FE7D03A3-C641-4E2F-A00C-96ABFF413E81}" type="sibTrans" cxnId="{A244E9C3-6040-4173-8C1E-495F5B0BBFFD}">
      <dgm:prSet/>
      <dgm:spPr/>
      <dgm:t>
        <a:bodyPr/>
        <a:lstStyle/>
        <a:p>
          <a:endParaRPr lang="en-GB"/>
        </a:p>
      </dgm:t>
    </dgm:pt>
    <dgm:pt modelId="{27E5E7B9-3E0E-4927-A504-3C9FADE544AA}" type="pres">
      <dgm:prSet presAssocID="{220330F8-FB56-48B2-986E-73364F384828}" presName="linear" presStyleCnt="0">
        <dgm:presLayoutVars>
          <dgm:animLvl val="lvl"/>
          <dgm:resizeHandles val="exact"/>
        </dgm:presLayoutVars>
      </dgm:prSet>
      <dgm:spPr/>
      <dgm:t>
        <a:bodyPr/>
        <a:lstStyle/>
        <a:p>
          <a:endParaRPr lang="en-GB"/>
        </a:p>
      </dgm:t>
    </dgm:pt>
    <dgm:pt modelId="{348FC5BB-399B-4879-8348-93ADC04A490F}" type="pres">
      <dgm:prSet presAssocID="{C8F93D0B-5A05-456E-802E-5D17F6F7B366}" presName="parentText" presStyleLbl="node1" presStyleIdx="0" presStyleCnt="4" custScaleY="245904">
        <dgm:presLayoutVars>
          <dgm:chMax val="0"/>
          <dgm:bulletEnabled val="1"/>
        </dgm:presLayoutVars>
      </dgm:prSet>
      <dgm:spPr/>
      <dgm:t>
        <a:bodyPr/>
        <a:lstStyle/>
        <a:p>
          <a:endParaRPr lang="en-GB"/>
        </a:p>
      </dgm:t>
    </dgm:pt>
    <dgm:pt modelId="{3BDCE19C-AD36-4B78-BA0D-5A1AE29666C8}" type="pres">
      <dgm:prSet presAssocID="{FE7D03A3-C641-4E2F-A00C-96ABFF413E81}" presName="spacer" presStyleCnt="0"/>
      <dgm:spPr/>
    </dgm:pt>
    <dgm:pt modelId="{291FA1F1-FABD-46F7-9391-D61E75F1532C}" type="pres">
      <dgm:prSet presAssocID="{8A5696B2-8F22-4612-A03A-5E12CCBA40EC}" presName="parentText" presStyleLbl="node1" presStyleIdx="1" presStyleCnt="4" custScaleY="199861">
        <dgm:presLayoutVars>
          <dgm:chMax val="0"/>
          <dgm:bulletEnabled val="1"/>
        </dgm:presLayoutVars>
      </dgm:prSet>
      <dgm:spPr/>
      <dgm:t>
        <a:bodyPr/>
        <a:lstStyle/>
        <a:p>
          <a:endParaRPr lang="en-GB"/>
        </a:p>
      </dgm:t>
    </dgm:pt>
    <dgm:pt modelId="{113A49C8-1BEB-4A23-B2CB-F36A8DA2B2AE}" type="pres">
      <dgm:prSet presAssocID="{254C10D9-9558-4A43-9E68-30212D2FD2C2}" presName="spacer" presStyleCnt="0"/>
      <dgm:spPr/>
    </dgm:pt>
    <dgm:pt modelId="{26AC8E47-ABF1-4C55-9A3B-41B08CD98B86}" type="pres">
      <dgm:prSet presAssocID="{E3AD24F6-19B0-448D-AFD1-F49EDA56C4A0}" presName="parentText" presStyleLbl="node1" presStyleIdx="2" presStyleCnt="4" custScaleY="198634">
        <dgm:presLayoutVars>
          <dgm:chMax val="0"/>
          <dgm:bulletEnabled val="1"/>
        </dgm:presLayoutVars>
      </dgm:prSet>
      <dgm:spPr/>
      <dgm:t>
        <a:bodyPr/>
        <a:lstStyle/>
        <a:p>
          <a:endParaRPr lang="en-GB"/>
        </a:p>
      </dgm:t>
    </dgm:pt>
    <dgm:pt modelId="{142A9A48-518E-4D3F-BA04-912A991EAF70}" type="pres">
      <dgm:prSet presAssocID="{050F182A-1D98-4A28-B9D3-124687AFBE53}" presName="spacer" presStyleCnt="0"/>
      <dgm:spPr/>
    </dgm:pt>
    <dgm:pt modelId="{E467AEA8-FF1F-4458-ACF6-A20397A8D677}" type="pres">
      <dgm:prSet presAssocID="{7977D3E7-A417-427B-B019-DA3E7E5975C9}" presName="parentText" presStyleLbl="node1" presStyleIdx="3" presStyleCnt="4" custScaleY="198633">
        <dgm:presLayoutVars>
          <dgm:chMax val="0"/>
          <dgm:bulletEnabled val="1"/>
        </dgm:presLayoutVars>
      </dgm:prSet>
      <dgm:spPr/>
      <dgm:t>
        <a:bodyPr/>
        <a:lstStyle/>
        <a:p>
          <a:endParaRPr lang="en-GB"/>
        </a:p>
      </dgm:t>
    </dgm:pt>
  </dgm:ptLst>
  <dgm:cxnLst>
    <dgm:cxn modelId="{B19B503F-FB61-4111-BA61-E4425A76ABED}" srcId="{220330F8-FB56-48B2-986E-73364F384828}" destId="{E3AD24F6-19B0-448D-AFD1-F49EDA56C4A0}" srcOrd="2" destOrd="0" parTransId="{B1D1E73E-0796-45BF-B0E3-B1599C55EC0E}" sibTransId="{050F182A-1D98-4A28-B9D3-124687AFBE53}"/>
    <dgm:cxn modelId="{5A9EB2C0-1E5D-446E-AFFA-8834123FF7B7}" type="presOf" srcId="{220330F8-FB56-48B2-986E-73364F384828}" destId="{27E5E7B9-3E0E-4927-A504-3C9FADE544AA}" srcOrd="0" destOrd="0" presId="urn:microsoft.com/office/officeart/2005/8/layout/vList2"/>
    <dgm:cxn modelId="{41F8236D-8054-43D8-A2F4-A620A648E0D7}" type="presOf" srcId="{7977D3E7-A417-427B-B019-DA3E7E5975C9}" destId="{E467AEA8-FF1F-4458-ACF6-A20397A8D677}" srcOrd="0" destOrd="0" presId="urn:microsoft.com/office/officeart/2005/8/layout/vList2"/>
    <dgm:cxn modelId="{9BBF6D68-50F1-4A7E-91CD-BD6E33539785}" type="presOf" srcId="{E3AD24F6-19B0-448D-AFD1-F49EDA56C4A0}" destId="{26AC8E47-ABF1-4C55-9A3B-41B08CD98B86}" srcOrd="0" destOrd="0" presId="urn:microsoft.com/office/officeart/2005/8/layout/vList2"/>
    <dgm:cxn modelId="{55DF9525-0963-40A8-96D6-F57ABF203629}" srcId="{220330F8-FB56-48B2-986E-73364F384828}" destId="{8A5696B2-8F22-4612-A03A-5E12CCBA40EC}" srcOrd="1" destOrd="0" parTransId="{82FDE975-3AE3-4440-8E42-D5CD03D5D9AD}" sibTransId="{254C10D9-9558-4A43-9E68-30212D2FD2C2}"/>
    <dgm:cxn modelId="{D4849497-CE63-4D8D-929C-6769EED5AC11}" srcId="{220330F8-FB56-48B2-986E-73364F384828}" destId="{7977D3E7-A417-427B-B019-DA3E7E5975C9}" srcOrd="3" destOrd="0" parTransId="{5A4D8CC6-BC6F-4FD8-9E6B-71D4743CF6FD}" sibTransId="{26EDC71F-1E8B-4033-8619-2617AE5D11A2}"/>
    <dgm:cxn modelId="{6702D2CF-E2CD-4B4D-A269-6BE61899F546}" type="presOf" srcId="{8A5696B2-8F22-4612-A03A-5E12CCBA40EC}" destId="{291FA1F1-FABD-46F7-9391-D61E75F1532C}" srcOrd="0" destOrd="0" presId="urn:microsoft.com/office/officeart/2005/8/layout/vList2"/>
    <dgm:cxn modelId="{0AADC85E-F336-497F-8E91-010AD9C59379}" type="presOf" srcId="{C8F93D0B-5A05-456E-802E-5D17F6F7B366}" destId="{348FC5BB-399B-4879-8348-93ADC04A490F}" srcOrd="0" destOrd="0" presId="urn:microsoft.com/office/officeart/2005/8/layout/vList2"/>
    <dgm:cxn modelId="{A244E9C3-6040-4173-8C1E-495F5B0BBFFD}" srcId="{220330F8-FB56-48B2-986E-73364F384828}" destId="{C8F93D0B-5A05-456E-802E-5D17F6F7B366}" srcOrd="0" destOrd="0" parTransId="{1A049D09-11B1-4AA1-B8F4-89EF8EC0922D}" sibTransId="{FE7D03A3-C641-4E2F-A00C-96ABFF413E81}"/>
    <dgm:cxn modelId="{08F63DAE-E449-40E2-B824-22CAF0464D1A}" type="presParOf" srcId="{27E5E7B9-3E0E-4927-A504-3C9FADE544AA}" destId="{348FC5BB-399B-4879-8348-93ADC04A490F}" srcOrd="0" destOrd="0" presId="urn:microsoft.com/office/officeart/2005/8/layout/vList2"/>
    <dgm:cxn modelId="{9F6E383B-E3BB-4D02-9F9A-1903061EA374}" type="presParOf" srcId="{27E5E7B9-3E0E-4927-A504-3C9FADE544AA}" destId="{3BDCE19C-AD36-4B78-BA0D-5A1AE29666C8}" srcOrd="1" destOrd="0" presId="urn:microsoft.com/office/officeart/2005/8/layout/vList2"/>
    <dgm:cxn modelId="{3187B7CE-5A72-403F-AD10-30A5B51DE15D}" type="presParOf" srcId="{27E5E7B9-3E0E-4927-A504-3C9FADE544AA}" destId="{291FA1F1-FABD-46F7-9391-D61E75F1532C}" srcOrd="2" destOrd="0" presId="urn:microsoft.com/office/officeart/2005/8/layout/vList2"/>
    <dgm:cxn modelId="{93145398-A542-435A-AC75-D76052288072}" type="presParOf" srcId="{27E5E7B9-3E0E-4927-A504-3C9FADE544AA}" destId="{113A49C8-1BEB-4A23-B2CB-F36A8DA2B2AE}" srcOrd="3" destOrd="0" presId="urn:microsoft.com/office/officeart/2005/8/layout/vList2"/>
    <dgm:cxn modelId="{18789AE9-FDD9-407B-A2BA-723023962DC8}" type="presParOf" srcId="{27E5E7B9-3E0E-4927-A504-3C9FADE544AA}" destId="{26AC8E47-ABF1-4C55-9A3B-41B08CD98B86}" srcOrd="4" destOrd="0" presId="urn:microsoft.com/office/officeart/2005/8/layout/vList2"/>
    <dgm:cxn modelId="{2D251F4D-1787-4697-81C1-7424473A6112}" type="presParOf" srcId="{27E5E7B9-3E0E-4927-A504-3C9FADE544AA}" destId="{142A9A48-518E-4D3F-BA04-912A991EAF70}" srcOrd="5" destOrd="0" presId="urn:microsoft.com/office/officeart/2005/8/layout/vList2"/>
    <dgm:cxn modelId="{CA06C508-8FEE-4AE3-AAD7-6CA123B6E32A}" type="presParOf" srcId="{27E5E7B9-3E0E-4927-A504-3C9FADE544AA}" destId="{E467AEA8-FF1F-4458-ACF6-A20397A8D677}"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F98368-1161-49AA-992E-AE51915AB681}" type="doc">
      <dgm:prSet loTypeId="urn:microsoft.com/office/officeart/2005/8/layout/vList5" loCatId="list" qsTypeId="urn:microsoft.com/office/officeart/2005/8/quickstyle/simple1" qsCatId="simple" csTypeId="urn:microsoft.com/office/officeart/2005/8/colors/accent2_3" csCatId="accent2" phldr="1"/>
      <dgm:spPr/>
      <dgm:t>
        <a:bodyPr/>
        <a:lstStyle/>
        <a:p>
          <a:endParaRPr lang="en-GB"/>
        </a:p>
      </dgm:t>
    </dgm:pt>
    <dgm:pt modelId="{AD95DC92-B075-4E0A-BD70-41AB209924AD}">
      <dgm:prSet phldrT="[Texte]" custT="1"/>
      <dgm:spPr>
        <a:solidFill>
          <a:srgbClr val="FFCD2D">
            <a:alpha val="89804"/>
          </a:srgbClr>
        </a:solidFill>
      </dgm:spPr>
      <dgm:t>
        <a:bodyPr/>
        <a:lstStyle/>
        <a:p>
          <a:pPr algn="just"/>
          <a:r>
            <a:rPr lang="en-US" sz="2400" dirty="0" smtClean="0"/>
            <a:t>represents little known attributes about a person, and is usually personified by a same sex figure that employs many characteristics opposite of the main character.</a:t>
          </a:r>
          <a:endParaRPr lang="en-GB" sz="2400" dirty="0"/>
        </a:p>
      </dgm:t>
    </dgm:pt>
    <dgm:pt modelId="{D1582394-0676-4A3B-8ADF-3DA31D188930}" type="parTrans" cxnId="{A1B93210-91E6-4661-AB13-FB1986C432C1}">
      <dgm:prSet/>
      <dgm:spPr/>
      <dgm:t>
        <a:bodyPr/>
        <a:lstStyle/>
        <a:p>
          <a:endParaRPr lang="en-GB"/>
        </a:p>
      </dgm:t>
    </dgm:pt>
    <dgm:pt modelId="{E7ABFADB-9066-429E-B5AE-5659C7704352}" type="sibTrans" cxnId="{A1B93210-91E6-4661-AB13-FB1986C432C1}">
      <dgm:prSet/>
      <dgm:spPr/>
      <dgm:t>
        <a:bodyPr/>
        <a:lstStyle/>
        <a:p>
          <a:endParaRPr lang="en-GB"/>
        </a:p>
      </dgm:t>
    </dgm:pt>
    <dgm:pt modelId="{CE14CB78-3EC6-4A44-A726-B13A6C88A1E8}">
      <dgm:prSet phldrT="[Texte]"/>
      <dgm:spPr>
        <a:solidFill>
          <a:srgbClr val="6CA62C"/>
        </a:solidFill>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Spirit</a:t>
          </a:r>
          <a:endParaRPr lang="en-GB"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gm:t>
    </dgm:pt>
    <dgm:pt modelId="{5DA2D4E6-8EC8-4602-A03D-54103350BD3E}" type="parTrans" cxnId="{39875666-F103-4C8C-BDC0-75187A269CD9}">
      <dgm:prSet/>
      <dgm:spPr/>
      <dgm:t>
        <a:bodyPr/>
        <a:lstStyle/>
        <a:p>
          <a:endParaRPr lang="en-GB"/>
        </a:p>
      </dgm:t>
    </dgm:pt>
    <dgm:pt modelId="{721EF7FF-BA03-48B3-ACA3-4D947A147A75}" type="sibTrans" cxnId="{39875666-F103-4C8C-BDC0-75187A269CD9}">
      <dgm:prSet/>
      <dgm:spPr/>
      <dgm:t>
        <a:bodyPr/>
        <a:lstStyle/>
        <a:p>
          <a:endParaRPr lang="en-GB"/>
        </a:p>
      </dgm:t>
    </dgm:pt>
    <dgm:pt modelId="{8B22260C-3C8D-412D-85A8-2C829399E815}">
      <dgm:prSet phldrT="[Texte]"/>
      <dgm:spPr>
        <a:solidFill>
          <a:srgbClr val="E6AF00">
            <a:alpha val="89804"/>
          </a:srgbClr>
        </a:solidFill>
      </dgm:spPr>
      <dgm:t>
        <a:bodyPr/>
        <a:lstStyle/>
        <a:p>
          <a:r>
            <a:rPr lang="en-US" dirty="0" smtClean="0"/>
            <a:t>is “the innermost nucleus of the psyche,” (</a:t>
          </a:r>
          <a:r>
            <a:rPr lang="en-US" dirty="0" err="1" smtClean="0"/>
            <a:t>Thury</a:t>
          </a:r>
          <a:r>
            <a:rPr lang="en-US" dirty="0" smtClean="0"/>
            <a:t> 481) and is only realized when the character undergoes a </a:t>
          </a:r>
          <a:r>
            <a:rPr lang="en-US" smtClean="0"/>
            <a:t>process called </a:t>
          </a:r>
          <a:r>
            <a:rPr lang="en-US" dirty="0" smtClean="0"/>
            <a:t>individuation. </a:t>
          </a:r>
          <a:endParaRPr lang="en-GB" dirty="0"/>
        </a:p>
      </dgm:t>
    </dgm:pt>
    <dgm:pt modelId="{977CBF90-E0C2-44F5-9D81-3F3DAD213D86}" type="parTrans" cxnId="{B4E35F23-EF3E-4F1C-BDA0-D66B81DDC223}">
      <dgm:prSet/>
      <dgm:spPr/>
      <dgm:t>
        <a:bodyPr/>
        <a:lstStyle/>
        <a:p>
          <a:endParaRPr lang="en-GB"/>
        </a:p>
      </dgm:t>
    </dgm:pt>
    <dgm:pt modelId="{CF8C9323-7EE4-43B6-9641-76A05FA8BDC0}" type="sibTrans" cxnId="{B4E35F23-EF3E-4F1C-BDA0-D66B81DDC223}">
      <dgm:prSet/>
      <dgm:spPr/>
      <dgm:t>
        <a:bodyPr/>
        <a:lstStyle/>
        <a:p>
          <a:endParaRPr lang="en-GB"/>
        </a:p>
      </dgm:t>
    </dgm:pt>
    <dgm:pt modelId="{94397497-91A0-4C57-894E-234369ECD0DA}">
      <dgm:prSet phldrT="[Texte]" custT="1"/>
      <dgm:spPr>
        <a:solidFill>
          <a:srgbClr val="FFC000">
            <a:alpha val="90000"/>
          </a:srgbClr>
        </a:solidFill>
      </dgm:spPr>
      <dgm:t>
        <a:bodyPr/>
        <a:lstStyle/>
        <a:p>
          <a:pPr algn="just"/>
          <a:r>
            <a:rPr lang="en-US" sz="2400" dirty="0" smtClean="0"/>
            <a:t>personification of all feminine psychological tendencies in a man’s psyche,” and is represented by a member of the opposite sex.</a:t>
          </a:r>
          <a:endParaRPr lang="en-GB" sz="2400" dirty="0"/>
        </a:p>
      </dgm:t>
    </dgm:pt>
    <dgm:pt modelId="{D768DAAC-8C33-4152-A1AA-75C5079823DF}" type="sibTrans" cxnId="{7E07F975-6B03-4218-8A76-6525BCE5DC18}">
      <dgm:prSet/>
      <dgm:spPr/>
      <dgm:t>
        <a:bodyPr/>
        <a:lstStyle/>
        <a:p>
          <a:endParaRPr lang="en-GB"/>
        </a:p>
      </dgm:t>
    </dgm:pt>
    <dgm:pt modelId="{06937A88-D1EC-4FDB-B1FD-91184CD1B83F}" type="parTrans" cxnId="{7E07F975-6B03-4218-8A76-6525BCE5DC18}">
      <dgm:prSet/>
      <dgm:spPr/>
      <dgm:t>
        <a:bodyPr/>
        <a:lstStyle/>
        <a:p>
          <a:endParaRPr lang="en-GB"/>
        </a:p>
      </dgm:t>
    </dgm:pt>
    <dgm:pt modelId="{B1DADDEB-ED79-4623-8411-621C8E4846D0}">
      <dgm:prSet phldrT="[Texte]" custT="1"/>
      <dgm:spPr>
        <a:solidFill>
          <a:srgbClr val="FFC000">
            <a:alpha val="90000"/>
          </a:srgbClr>
        </a:solidFill>
      </dgm:spPr>
      <dgm:t>
        <a:bodyPr/>
        <a:lstStyle/>
        <a:p>
          <a:pPr algn="just"/>
          <a:r>
            <a:rPr lang="en-US" sz="2400" dirty="0" smtClean="0"/>
            <a:t>the male tendencies represented in a female character</a:t>
          </a:r>
          <a:endParaRPr lang="en-GB" sz="2000" dirty="0"/>
        </a:p>
      </dgm:t>
    </dgm:pt>
    <dgm:pt modelId="{5BCEAC34-78E9-4FE3-AF48-333B9C56647E}" type="parTrans" cxnId="{7706C30F-01C4-4E5A-AC1D-636DD80E7B17}">
      <dgm:prSet/>
      <dgm:spPr/>
      <dgm:t>
        <a:bodyPr/>
        <a:lstStyle/>
        <a:p>
          <a:endParaRPr lang="en-GB"/>
        </a:p>
      </dgm:t>
    </dgm:pt>
    <dgm:pt modelId="{1AAC1857-C6CB-49E2-B9C7-F9825B2F18AF}" type="sibTrans" cxnId="{7706C30F-01C4-4E5A-AC1D-636DD80E7B17}">
      <dgm:prSet/>
      <dgm:spPr/>
      <dgm:t>
        <a:bodyPr/>
        <a:lstStyle/>
        <a:p>
          <a:endParaRPr lang="en-GB"/>
        </a:p>
      </dgm:t>
    </dgm:pt>
    <dgm:pt modelId="{B35CE338-6FCC-4C54-B780-57B6FD60C4A2}">
      <dgm:prSet phldrT="[Texte]"/>
      <dgm:spPr>
        <a:solidFill>
          <a:srgbClr val="6EA92D"/>
        </a:solidFill>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Shadow</a:t>
          </a:r>
          <a:endParaRPr lang="en-GB"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gm:t>
    </dgm:pt>
    <dgm:pt modelId="{D614BD26-2557-4E15-A7BE-F70FC6633DB5}" type="sibTrans" cxnId="{9D31E78D-81B9-4A2F-9630-F1919B2B11B0}">
      <dgm:prSet/>
      <dgm:spPr/>
      <dgm:t>
        <a:bodyPr/>
        <a:lstStyle/>
        <a:p>
          <a:endParaRPr lang="en-GB"/>
        </a:p>
      </dgm:t>
    </dgm:pt>
    <dgm:pt modelId="{875655C4-1976-4D2F-BBEC-7162A70A9538}" type="parTrans" cxnId="{9D31E78D-81B9-4A2F-9630-F1919B2B11B0}">
      <dgm:prSet/>
      <dgm:spPr/>
      <dgm:t>
        <a:bodyPr/>
        <a:lstStyle/>
        <a:p>
          <a:endParaRPr lang="en-GB"/>
        </a:p>
      </dgm:t>
    </dgm:pt>
    <dgm:pt modelId="{10896FF6-4B8F-4347-8CEB-62B37F14BBAD}">
      <dgm:prSet phldrT="[Texte]"/>
      <dgm:spPr>
        <a:solidFill>
          <a:srgbClr val="FFC000">
            <a:alpha val="90000"/>
          </a:srgbClr>
        </a:solidFill>
      </dgm:spPr>
      <dgm:t>
        <a:bodyPr/>
        <a:lstStyle/>
        <a:p>
          <a:pPr algn="l"/>
          <a:endParaRPr lang="en-GB" sz="2000" dirty="0"/>
        </a:p>
      </dgm:t>
    </dgm:pt>
    <dgm:pt modelId="{A6CA6A6C-457E-4E37-8752-9FDCAF64E8CB}" type="sibTrans" cxnId="{8A20FD40-7422-48F8-8A63-EFB66697A3B7}">
      <dgm:prSet/>
      <dgm:spPr/>
      <dgm:t>
        <a:bodyPr/>
        <a:lstStyle/>
        <a:p>
          <a:endParaRPr lang="en-GB"/>
        </a:p>
      </dgm:t>
    </dgm:pt>
    <dgm:pt modelId="{26B352BA-B426-44BA-B1F1-D39F19FA0716}" type="parTrans" cxnId="{8A20FD40-7422-48F8-8A63-EFB66697A3B7}">
      <dgm:prSet/>
      <dgm:spPr/>
      <dgm:t>
        <a:bodyPr/>
        <a:lstStyle/>
        <a:p>
          <a:endParaRPr lang="en-GB"/>
        </a:p>
      </dgm:t>
    </dgm:pt>
    <dgm:pt modelId="{8DB8E3AE-5C97-49B3-898F-C1F412F6C3B6}">
      <dgm:prSet phldrT="[Texte]"/>
      <dgm:spPr>
        <a:solidFill>
          <a:srgbClr val="92D050"/>
        </a:solidFill>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Anima/ Animus</a:t>
          </a:r>
          <a:endParaRPr lang="en-GB"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gm:t>
    </dgm:pt>
    <dgm:pt modelId="{2C223DF6-3EA7-45CF-B291-37F33530DA21}" type="sibTrans" cxnId="{FE2E2AFA-E5FF-4E19-AE9A-EFBBC5F83CFF}">
      <dgm:prSet/>
      <dgm:spPr/>
      <dgm:t>
        <a:bodyPr/>
        <a:lstStyle/>
        <a:p>
          <a:endParaRPr lang="en-GB"/>
        </a:p>
      </dgm:t>
    </dgm:pt>
    <dgm:pt modelId="{95017633-A677-4B9C-A57A-E52F8AC01E44}" type="parTrans" cxnId="{FE2E2AFA-E5FF-4E19-AE9A-EFBBC5F83CFF}">
      <dgm:prSet/>
      <dgm:spPr/>
      <dgm:t>
        <a:bodyPr/>
        <a:lstStyle/>
        <a:p>
          <a:endParaRPr lang="en-GB"/>
        </a:p>
      </dgm:t>
    </dgm:pt>
    <dgm:pt modelId="{7D9268A9-43FD-43A9-B79A-B7EFB503DBF2}" type="pres">
      <dgm:prSet presAssocID="{15F98368-1161-49AA-992E-AE51915AB681}" presName="Name0" presStyleCnt="0">
        <dgm:presLayoutVars>
          <dgm:dir/>
          <dgm:animLvl val="lvl"/>
          <dgm:resizeHandles val="exact"/>
        </dgm:presLayoutVars>
      </dgm:prSet>
      <dgm:spPr/>
      <dgm:t>
        <a:bodyPr/>
        <a:lstStyle/>
        <a:p>
          <a:endParaRPr lang="en-GB"/>
        </a:p>
      </dgm:t>
    </dgm:pt>
    <dgm:pt modelId="{C3A65D1A-A49A-4902-AB04-5DFDE3723254}" type="pres">
      <dgm:prSet presAssocID="{8DB8E3AE-5C97-49B3-898F-C1F412F6C3B6}" presName="linNode" presStyleCnt="0"/>
      <dgm:spPr/>
    </dgm:pt>
    <dgm:pt modelId="{AE5F87AE-41D0-44BB-B800-A65B0DB8CD6D}" type="pres">
      <dgm:prSet presAssocID="{8DB8E3AE-5C97-49B3-898F-C1F412F6C3B6}" presName="parentText" presStyleLbl="node1" presStyleIdx="0" presStyleCnt="3" custScaleX="82585" custLinFactNeighborY="-38070">
        <dgm:presLayoutVars>
          <dgm:chMax val="1"/>
          <dgm:bulletEnabled val="1"/>
        </dgm:presLayoutVars>
      </dgm:prSet>
      <dgm:spPr/>
      <dgm:t>
        <a:bodyPr/>
        <a:lstStyle/>
        <a:p>
          <a:endParaRPr lang="en-GB"/>
        </a:p>
      </dgm:t>
    </dgm:pt>
    <dgm:pt modelId="{CE1F9F53-C3C3-4506-8B05-F1359742C694}" type="pres">
      <dgm:prSet presAssocID="{8DB8E3AE-5C97-49B3-898F-C1F412F6C3B6}" presName="descendantText" presStyleLbl="alignAccFollowNode1" presStyleIdx="0" presStyleCnt="3" custScaleX="151562" custScaleY="214625">
        <dgm:presLayoutVars>
          <dgm:bulletEnabled val="1"/>
        </dgm:presLayoutVars>
      </dgm:prSet>
      <dgm:spPr/>
      <dgm:t>
        <a:bodyPr/>
        <a:lstStyle/>
        <a:p>
          <a:endParaRPr lang="en-GB"/>
        </a:p>
      </dgm:t>
    </dgm:pt>
    <dgm:pt modelId="{110BF980-B996-4101-B2BD-43DA37BAEF4B}" type="pres">
      <dgm:prSet presAssocID="{2C223DF6-3EA7-45CF-B291-37F33530DA21}" presName="sp" presStyleCnt="0"/>
      <dgm:spPr/>
    </dgm:pt>
    <dgm:pt modelId="{BEB6561E-A70E-47A1-833D-3D616C0861E5}" type="pres">
      <dgm:prSet presAssocID="{B35CE338-6FCC-4C54-B780-57B6FD60C4A2}" presName="linNode" presStyleCnt="0"/>
      <dgm:spPr/>
    </dgm:pt>
    <dgm:pt modelId="{F43F563D-5DE0-4504-95DB-0B39B68ABF31}" type="pres">
      <dgm:prSet presAssocID="{B35CE338-6FCC-4C54-B780-57B6FD60C4A2}" presName="parentText" presStyleLbl="node1" presStyleIdx="1" presStyleCnt="3" custScaleX="68638">
        <dgm:presLayoutVars>
          <dgm:chMax val="1"/>
          <dgm:bulletEnabled val="1"/>
        </dgm:presLayoutVars>
      </dgm:prSet>
      <dgm:spPr/>
      <dgm:t>
        <a:bodyPr/>
        <a:lstStyle/>
        <a:p>
          <a:endParaRPr lang="en-GB"/>
        </a:p>
      </dgm:t>
    </dgm:pt>
    <dgm:pt modelId="{3263D7B7-DB1F-48EE-91FB-4975D648163D}" type="pres">
      <dgm:prSet presAssocID="{B35CE338-6FCC-4C54-B780-57B6FD60C4A2}" presName="descendantText" presStyleLbl="alignAccFollowNode1" presStyleIdx="1" presStyleCnt="3" custScaleX="229805" custScaleY="130845">
        <dgm:presLayoutVars>
          <dgm:bulletEnabled val="1"/>
        </dgm:presLayoutVars>
      </dgm:prSet>
      <dgm:spPr/>
      <dgm:t>
        <a:bodyPr/>
        <a:lstStyle/>
        <a:p>
          <a:endParaRPr lang="en-GB"/>
        </a:p>
      </dgm:t>
    </dgm:pt>
    <dgm:pt modelId="{2A7E4B91-A83E-4C04-AD74-08DD16BEBE01}" type="pres">
      <dgm:prSet presAssocID="{D614BD26-2557-4E15-A7BE-F70FC6633DB5}" presName="sp" presStyleCnt="0"/>
      <dgm:spPr/>
    </dgm:pt>
    <dgm:pt modelId="{E6403AED-26BF-466E-B96F-5CABEB91BE4E}" type="pres">
      <dgm:prSet presAssocID="{CE14CB78-3EC6-4A44-A726-B13A6C88A1E8}" presName="linNode" presStyleCnt="0"/>
      <dgm:spPr/>
    </dgm:pt>
    <dgm:pt modelId="{6471AA03-61CF-4FA1-8F8C-ADDC4179DD10}" type="pres">
      <dgm:prSet presAssocID="{CE14CB78-3EC6-4A44-A726-B13A6C88A1E8}" presName="parentText" presStyleLbl="node1" presStyleIdx="2" presStyleCnt="3">
        <dgm:presLayoutVars>
          <dgm:chMax val="1"/>
          <dgm:bulletEnabled val="1"/>
        </dgm:presLayoutVars>
      </dgm:prSet>
      <dgm:spPr/>
      <dgm:t>
        <a:bodyPr/>
        <a:lstStyle/>
        <a:p>
          <a:endParaRPr lang="en-GB"/>
        </a:p>
      </dgm:t>
    </dgm:pt>
    <dgm:pt modelId="{D5631484-0E3D-429A-B822-44CB689A4C9D}" type="pres">
      <dgm:prSet presAssocID="{CE14CB78-3EC6-4A44-A726-B13A6C88A1E8}" presName="descendantText" presStyleLbl="alignAccFollowNode1" presStyleIdx="2" presStyleCnt="3" custScaleX="229442" custScaleY="108858">
        <dgm:presLayoutVars>
          <dgm:bulletEnabled val="1"/>
        </dgm:presLayoutVars>
      </dgm:prSet>
      <dgm:spPr/>
      <dgm:t>
        <a:bodyPr/>
        <a:lstStyle/>
        <a:p>
          <a:endParaRPr lang="en-GB"/>
        </a:p>
      </dgm:t>
    </dgm:pt>
  </dgm:ptLst>
  <dgm:cxnLst>
    <dgm:cxn modelId="{8A20FD40-7422-48F8-8A63-EFB66697A3B7}" srcId="{8DB8E3AE-5C97-49B3-898F-C1F412F6C3B6}" destId="{10896FF6-4B8F-4347-8CEB-62B37F14BBAD}" srcOrd="0" destOrd="0" parTransId="{26B352BA-B426-44BA-B1F1-D39F19FA0716}" sibTransId="{A6CA6A6C-457E-4E37-8752-9FDCAF64E8CB}"/>
    <dgm:cxn modelId="{B4E35F23-EF3E-4F1C-BDA0-D66B81DDC223}" srcId="{CE14CB78-3EC6-4A44-A726-B13A6C88A1E8}" destId="{8B22260C-3C8D-412D-85A8-2C829399E815}" srcOrd="0" destOrd="0" parTransId="{977CBF90-E0C2-44F5-9D81-3F3DAD213D86}" sibTransId="{CF8C9323-7EE4-43B6-9641-76A05FA8BDC0}"/>
    <dgm:cxn modelId="{CA2C556B-E01A-4817-B3EE-67E60528A767}" type="presOf" srcId="{B1DADDEB-ED79-4623-8411-621C8E4846D0}" destId="{CE1F9F53-C3C3-4506-8B05-F1359742C694}" srcOrd="0" destOrd="2" presId="urn:microsoft.com/office/officeart/2005/8/layout/vList5"/>
    <dgm:cxn modelId="{A1B93210-91E6-4661-AB13-FB1986C432C1}" srcId="{B35CE338-6FCC-4C54-B780-57B6FD60C4A2}" destId="{AD95DC92-B075-4E0A-BD70-41AB209924AD}" srcOrd="0" destOrd="0" parTransId="{D1582394-0676-4A3B-8ADF-3DA31D188930}" sibTransId="{E7ABFADB-9066-429E-B5AE-5659C7704352}"/>
    <dgm:cxn modelId="{39875666-F103-4C8C-BDC0-75187A269CD9}" srcId="{15F98368-1161-49AA-992E-AE51915AB681}" destId="{CE14CB78-3EC6-4A44-A726-B13A6C88A1E8}" srcOrd="2" destOrd="0" parTransId="{5DA2D4E6-8EC8-4602-A03D-54103350BD3E}" sibTransId="{721EF7FF-BA03-48B3-ACA3-4D947A147A75}"/>
    <dgm:cxn modelId="{7E07F975-6B03-4218-8A76-6525BCE5DC18}" srcId="{8DB8E3AE-5C97-49B3-898F-C1F412F6C3B6}" destId="{94397497-91A0-4C57-894E-234369ECD0DA}" srcOrd="1" destOrd="0" parTransId="{06937A88-D1EC-4FDB-B1FD-91184CD1B83F}" sibTransId="{D768DAAC-8C33-4152-A1AA-75C5079823DF}"/>
    <dgm:cxn modelId="{A9C39316-33E8-43F6-82A9-B79B9668E851}" type="presOf" srcId="{B35CE338-6FCC-4C54-B780-57B6FD60C4A2}" destId="{F43F563D-5DE0-4504-95DB-0B39B68ABF31}" srcOrd="0" destOrd="0" presId="urn:microsoft.com/office/officeart/2005/8/layout/vList5"/>
    <dgm:cxn modelId="{5143A7D6-76B5-44C8-930F-B0BEBAE4C8EA}" type="presOf" srcId="{8B22260C-3C8D-412D-85A8-2C829399E815}" destId="{D5631484-0E3D-429A-B822-44CB689A4C9D}" srcOrd="0" destOrd="0" presId="urn:microsoft.com/office/officeart/2005/8/layout/vList5"/>
    <dgm:cxn modelId="{8BFA5E91-589F-4503-B1E2-0739EE26F51C}" type="presOf" srcId="{15F98368-1161-49AA-992E-AE51915AB681}" destId="{7D9268A9-43FD-43A9-B79A-B7EFB503DBF2}" srcOrd="0" destOrd="0" presId="urn:microsoft.com/office/officeart/2005/8/layout/vList5"/>
    <dgm:cxn modelId="{E756FD8D-4369-4672-B2CA-BE8CBF0F2564}" type="presOf" srcId="{CE14CB78-3EC6-4A44-A726-B13A6C88A1E8}" destId="{6471AA03-61CF-4FA1-8F8C-ADDC4179DD10}" srcOrd="0" destOrd="0" presId="urn:microsoft.com/office/officeart/2005/8/layout/vList5"/>
    <dgm:cxn modelId="{908F7846-85C9-4507-9CF9-B2748A02BA07}" type="presOf" srcId="{AD95DC92-B075-4E0A-BD70-41AB209924AD}" destId="{3263D7B7-DB1F-48EE-91FB-4975D648163D}" srcOrd="0" destOrd="0" presId="urn:microsoft.com/office/officeart/2005/8/layout/vList5"/>
    <dgm:cxn modelId="{1F1F1AF5-FFFA-498D-8F1E-F2F8F236E1C2}" type="presOf" srcId="{10896FF6-4B8F-4347-8CEB-62B37F14BBAD}" destId="{CE1F9F53-C3C3-4506-8B05-F1359742C694}" srcOrd="0" destOrd="0" presId="urn:microsoft.com/office/officeart/2005/8/layout/vList5"/>
    <dgm:cxn modelId="{7706C30F-01C4-4E5A-AC1D-636DD80E7B17}" srcId="{8DB8E3AE-5C97-49B3-898F-C1F412F6C3B6}" destId="{B1DADDEB-ED79-4623-8411-621C8E4846D0}" srcOrd="2" destOrd="0" parTransId="{5BCEAC34-78E9-4FE3-AF48-333B9C56647E}" sibTransId="{1AAC1857-C6CB-49E2-B9C7-F9825B2F18AF}"/>
    <dgm:cxn modelId="{704B02F6-C71A-47E9-9661-3BA0A90A0EBC}" type="presOf" srcId="{8DB8E3AE-5C97-49B3-898F-C1F412F6C3B6}" destId="{AE5F87AE-41D0-44BB-B800-A65B0DB8CD6D}" srcOrd="0" destOrd="0" presId="urn:microsoft.com/office/officeart/2005/8/layout/vList5"/>
    <dgm:cxn modelId="{FE2E2AFA-E5FF-4E19-AE9A-EFBBC5F83CFF}" srcId="{15F98368-1161-49AA-992E-AE51915AB681}" destId="{8DB8E3AE-5C97-49B3-898F-C1F412F6C3B6}" srcOrd="0" destOrd="0" parTransId="{95017633-A677-4B9C-A57A-E52F8AC01E44}" sibTransId="{2C223DF6-3EA7-45CF-B291-37F33530DA21}"/>
    <dgm:cxn modelId="{9D31E78D-81B9-4A2F-9630-F1919B2B11B0}" srcId="{15F98368-1161-49AA-992E-AE51915AB681}" destId="{B35CE338-6FCC-4C54-B780-57B6FD60C4A2}" srcOrd="1" destOrd="0" parTransId="{875655C4-1976-4D2F-BBEC-7162A70A9538}" sibTransId="{D614BD26-2557-4E15-A7BE-F70FC6633DB5}"/>
    <dgm:cxn modelId="{869A8FDF-B6B5-40D9-8DB7-58EA7EC80FCD}" type="presOf" srcId="{94397497-91A0-4C57-894E-234369ECD0DA}" destId="{CE1F9F53-C3C3-4506-8B05-F1359742C694}" srcOrd="0" destOrd="1" presId="urn:microsoft.com/office/officeart/2005/8/layout/vList5"/>
    <dgm:cxn modelId="{724460C7-241C-42DA-A5C6-6C00605CEABD}" type="presParOf" srcId="{7D9268A9-43FD-43A9-B79A-B7EFB503DBF2}" destId="{C3A65D1A-A49A-4902-AB04-5DFDE3723254}" srcOrd="0" destOrd="0" presId="urn:microsoft.com/office/officeart/2005/8/layout/vList5"/>
    <dgm:cxn modelId="{067C4B6E-FA96-4D0B-89B4-AA444FCEB885}" type="presParOf" srcId="{C3A65D1A-A49A-4902-AB04-5DFDE3723254}" destId="{AE5F87AE-41D0-44BB-B800-A65B0DB8CD6D}" srcOrd="0" destOrd="0" presId="urn:microsoft.com/office/officeart/2005/8/layout/vList5"/>
    <dgm:cxn modelId="{A5DD4888-F61D-4930-ABFB-B3C1186D83D4}" type="presParOf" srcId="{C3A65D1A-A49A-4902-AB04-5DFDE3723254}" destId="{CE1F9F53-C3C3-4506-8B05-F1359742C694}" srcOrd="1" destOrd="0" presId="urn:microsoft.com/office/officeart/2005/8/layout/vList5"/>
    <dgm:cxn modelId="{D69CCF44-C51D-4D06-9F16-9F4FCBBF3CBA}" type="presParOf" srcId="{7D9268A9-43FD-43A9-B79A-B7EFB503DBF2}" destId="{110BF980-B996-4101-B2BD-43DA37BAEF4B}" srcOrd="1" destOrd="0" presId="urn:microsoft.com/office/officeart/2005/8/layout/vList5"/>
    <dgm:cxn modelId="{3615B0FA-7AED-48F3-BB49-E42E969F7698}" type="presParOf" srcId="{7D9268A9-43FD-43A9-B79A-B7EFB503DBF2}" destId="{BEB6561E-A70E-47A1-833D-3D616C0861E5}" srcOrd="2" destOrd="0" presId="urn:microsoft.com/office/officeart/2005/8/layout/vList5"/>
    <dgm:cxn modelId="{2F5BAAF1-22AC-4F36-9E5F-FB0BAAD1E48F}" type="presParOf" srcId="{BEB6561E-A70E-47A1-833D-3D616C0861E5}" destId="{F43F563D-5DE0-4504-95DB-0B39B68ABF31}" srcOrd="0" destOrd="0" presId="urn:microsoft.com/office/officeart/2005/8/layout/vList5"/>
    <dgm:cxn modelId="{054F5D01-91D6-4D9B-B420-9548680E07AC}" type="presParOf" srcId="{BEB6561E-A70E-47A1-833D-3D616C0861E5}" destId="{3263D7B7-DB1F-48EE-91FB-4975D648163D}" srcOrd="1" destOrd="0" presId="urn:microsoft.com/office/officeart/2005/8/layout/vList5"/>
    <dgm:cxn modelId="{8A2AF15A-5C53-4AF8-8E99-BA3B57060A7C}" type="presParOf" srcId="{7D9268A9-43FD-43A9-B79A-B7EFB503DBF2}" destId="{2A7E4B91-A83E-4C04-AD74-08DD16BEBE01}" srcOrd="3" destOrd="0" presId="urn:microsoft.com/office/officeart/2005/8/layout/vList5"/>
    <dgm:cxn modelId="{020C6A93-D503-4F5A-81D6-97D444EBB39E}" type="presParOf" srcId="{7D9268A9-43FD-43A9-B79A-B7EFB503DBF2}" destId="{E6403AED-26BF-466E-B96F-5CABEB91BE4E}" srcOrd="4" destOrd="0" presId="urn:microsoft.com/office/officeart/2005/8/layout/vList5"/>
    <dgm:cxn modelId="{785ACE68-F08E-4F04-9FB7-40F88FA88EB9}" type="presParOf" srcId="{E6403AED-26BF-466E-B96F-5CABEB91BE4E}" destId="{6471AA03-61CF-4FA1-8F8C-ADDC4179DD10}" srcOrd="0" destOrd="0" presId="urn:microsoft.com/office/officeart/2005/8/layout/vList5"/>
    <dgm:cxn modelId="{7B112B1F-85E4-4614-8104-9EEBE558EBF3}" type="presParOf" srcId="{E6403AED-26BF-466E-B96F-5CABEB91BE4E}" destId="{D5631484-0E3D-429A-B822-44CB689A4C9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FDD545-EED6-4796-9B99-3929EFAB73D9}">
      <dsp:nvSpPr>
        <dsp:cNvPr id="0" name=""/>
        <dsp:cNvSpPr/>
      </dsp:nvSpPr>
      <dsp:spPr>
        <a:xfrm>
          <a:off x="711199" y="0"/>
          <a:ext cx="4064000" cy="4064000"/>
        </a:xfrm>
        <a:prstGeom prst="triangle">
          <a:avLst/>
        </a:prstGeom>
        <a:solidFill>
          <a:schemeClr val="accent2">
            <a:shade val="50000"/>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65C2D679-46A8-4354-96BE-1761B124682F}">
      <dsp:nvSpPr>
        <dsp:cNvPr id="0" name=""/>
        <dsp:cNvSpPr/>
      </dsp:nvSpPr>
      <dsp:spPr>
        <a:xfrm>
          <a:off x="2743199" y="408582"/>
          <a:ext cx="2641600" cy="962025"/>
        </a:xfrm>
        <a:prstGeom prst="roundRect">
          <a:avLst/>
        </a:prstGeom>
        <a:solidFill>
          <a:srgbClr val="FF0000">
            <a:alpha val="90000"/>
          </a:srgbClr>
        </a:solidFill>
        <a:ln w="9525" cap="flat" cmpd="sng" algn="ctr">
          <a:solidFill>
            <a:schemeClr val="accent2">
              <a:shade val="50000"/>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t>The Id</a:t>
          </a:r>
          <a:endParaRPr lang="en-US" sz="2600" b="1" kern="1200" dirty="0"/>
        </a:p>
      </dsp:txBody>
      <dsp:txXfrm>
        <a:off x="2790161" y="455544"/>
        <a:ext cx="2547676" cy="868101"/>
      </dsp:txXfrm>
    </dsp:sp>
    <dsp:sp modelId="{28857501-91B9-45DE-A4D9-EA063DC5FA50}">
      <dsp:nvSpPr>
        <dsp:cNvPr id="0" name=""/>
        <dsp:cNvSpPr/>
      </dsp:nvSpPr>
      <dsp:spPr>
        <a:xfrm>
          <a:off x="2743199" y="1490860"/>
          <a:ext cx="2641600" cy="962025"/>
        </a:xfrm>
        <a:prstGeom prst="roundRect">
          <a:avLst/>
        </a:prstGeom>
        <a:solidFill>
          <a:srgbClr val="FFC000">
            <a:alpha val="90000"/>
          </a:srgbClr>
        </a:solidFill>
        <a:ln w="9525" cap="flat" cmpd="sng" algn="ctr">
          <a:solidFill>
            <a:schemeClr val="accent2">
              <a:shade val="50000"/>
              <a:hueOff val="0"/>
              <a:satOff val="-21080"/>
              <a:lumOff val="31826"/>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t>The Ego</a:t>
          </a:r>
          <a:endParaRPr lang="en-US" sz="2600" b="1" kern="1200" dirty="0"/>
        </a:p>
      </dsp:txBody>
      <dsp:txXfrm>
        <a:off x="2790161" y="1537822"/>
        <a:ext cx="2547676" cy="868101"/>
      </dsp:txXfrm>
    </dsp:sp>
    <dsp:sp modelId="{0E5D3AD2-E62D-4E55-A2C2-56C3EDC022FE}">
      <dsp:nvSpPr>
        <dsp:cNvPr id="0" name=""/>
        <dsp:cNvSpPr/>
      </dsp:nvSpPr>
      <dsp:spPr>
        <a:xfrm>
          <a:off x="2743199" y="2573139"/>
          <a:ext cx="2641600" cy="962025"/>
        </a:xfrm>
        <a:prstGeom prst="roundRect">
          <a:avLst/>
        </a:prstGeom>
        <a:solidFill>
          <a:srgbClr val="92D050">
            <a:alpha val="90000"/>
          </a:srgbClr>
        </a:solidFill>
        <a:ln w="9525" cap="flat" cmpd="sng" algn="ctr">
          <a:solidFill>
            <a:schemeClr val="accent2">
              <a:shade val="50000"/>
              <a:hueOff val="0"/>
              <a:satOff val="-21080"/>
              <a:lumOff val="31826"/>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t>The Super-Ego</a:t>
          </a:r>
          <a:endParaRPr lang="en-US" sz="2600" b="1" kern="1200" dirty="0"/>
        </a:p>
      </dsp:txBody>
      <dsp:txXfrm>
        <a:off x="2790161" y="2620101"/>
        <a:ext cx="2547676" cy="8681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8FC5BB-399B-4879-8348-93ADC04A490F}">
      <dsp:nvSpPr>
        <dsp:cNvPr id="0" name=""/>
        <dsp:cNvSpPr/>
      </dsp:nvSpPr>
      <dsp:spPr>
        <a:xfrm>
          <a:off x="0" y="288109"/>
          <a:ext cx="5143536" cy="1039343"/>
        </a:xfrm>
        <a:prstGeom prst="roundRect">
          <a:avLst/>
        </a:prstGeom>
        <a:solidFill>
          <a:srgbClr val="00B0F0"/>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scene3d>
            <a:camera prst="orthographicFront">
              <a:rot lat="0" lon="21299999" rev="0"/>
            </a:camera>
            <a:lightRig rig="threePt" dir="t"/>
          </a:scene3d>
        </a:bodyPr>
        <a:lstStyle/>
        <a:p>
          <a:pPr lvl="0" algn="l" defTabSz="755650">
            <a:lnSpc>
              <a:spcPct val="90000"/>
            </a:lnSpc>
            <a:spcBef>
              <a:spcPct val="0"/>
            </a:spcBef>
            <a:spcAft>
              <a:spcPct val="35000"/>
            </a:spcAft>
          </a:pPr>
          <a:r>
            <a:rPr lang="fr-FR" sz="1700" b="1" kern="1200" dirty="0" smtClean="0">
              <a:solidFill>
                <a:schemeClr val="tx1"/>
              </a:solidFill>
            </a:rPr>
            <a:t>The </a:t>
          </a:r>
          <a:r>
            <a:rPr lang="fr-FR" sz="1700" b="1" kern="1200" dirty="0" err="1" smtClean="0">
              <a:solidFill>
                <a:schemeClr val="tx1"/>
              </a:solidFill>
            </a:rPr>
            <a:t>three</a:t>
          </a:r>
          <a:r>
            <a:rPr lang="fr-FR" sz="1700" b="1" kern="1200" dirty="0" smtClean="0">
              <a:solidFill>
                <a:schemeClr val="tx1"/>
              </a:solidFill>
            </a:rPr>
            <a:t> </a:t>
          </a:r>
          <a:r>
            <a:rPr lang="fr-FR" sz="1700" b="1" kern="1200" dirty="0" err="1" smtClean="0">
              <a:solidFill>
                <a:schemeClr val="tx1"/>
              </a:solidFill>
            </a:rPr>
            <a:t>orders</a:t>
          </a:r>
          <a:r>
            <a:rPr lang="fr-FR" sz="1700" b="1" kern="1200" dirty="0" smtClean="0">
              <a:solidFill>
                <a:schemeClr val="tx1"/>
              </a:solidFill>
            </a:rPr>
            <a:t> of</a:t>
          </a:r>
          <a:r>
            <a:rPr lang="en-GB" sz="1700" b="1" kern="1200" dirty="0" smtClean="0">
              <a:solidFill>
                <a:schemeClr val="tx1"/>
              </a:solidFill>
            </a:rPr>
            <a:t> human mental disposition</a:t>
          </a:r>
          <a:endParaRPr lang="en-GB" sz="1700" kern="1200" dirty="0">
            <a:solidFill>
              <a:schemeClr val="tx1"/>
            </a:solidFill>
          </a:endParaRPr>
        </a:p>
      </dsp:txBody>
      <dsp:txXfrm>
        <a:off x="50737" y="338846"/>
        <a:ext cx="5042062" cy="937869"/>
      </dsp:txXfrm>
    </dsp:sp>
    <dsp:sp modelId="{291FA1F1-FABD-46F7-9391-D61E75F1532C}">
      <dsp:nvSpPr>
        <dsp:cNvPr id="0" name=""/>
        <dsp:cNvSpPr/>
      </dsp:nvSpPr>
      <dsp:spPr>
        <a:xfrm>
          <a:off x="0" y="1376413"/>
          <a:ext cx="5143536" cy="844737"/>
        </a:xfrm>
        <a:prstGeom prst="roundRect">
          <a:avLst/>
        </a:prstGeom>
        <a:solidFill>
          <a:srgbClr val="FFC000"/>
        </a:solidFill>
        <a:ln w="25400" cap="flat"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GB" sz="1800" b="1" kern="1200" dirty="0" smtClean="0">
              <a:solidFill>
                <a:schemeClr val="tx1"/>
              </a:solidFill>
            </a:rPr>
            <a:t>The real</a:t>
          </a:r>
          <a:endParaRPr lang="fr-FR" sz="1800" kern="1200" dirty="0">
            <a:solidFill>
              <a:schemeClr val="tx1"/>
            </a:solidFill>
          </a:endParaRPr>
        </a:p>
      </dsp:txBody>
      <dsp:txXfrm>
        <a:off x="41237" y="1417650"/>
        <a:ext cx="5061062" cy="762263"/>
      </dsp:txXfrm>
    </dsp:sp>
    <dsp:sp modelId="{26AC8E47-ABF1-4C55-9A3B-41B08CD98B86}">
      <dsp:nvSpPr>
        <dsp:cNvPr id="0" name=""/>
        <dsp:cNvSpPr/>
      </dsp:nvSpPr>
      <dsp:spPr>
        <a:xfrm>
          <a:off x="0" y="2270111"/>
          <a:ext cx="5143536" cy="839551"/>
        </a:xfrm>
        <a:prstGeom prst="roundRect">
          <a:avLst/>
        </a:prstGeom>
        <a:solidFill>
          <a:srgbClr val="92D050"/>
        </a:solidFill>
        <a:ln w="25400" cap="flat"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GB" sz="1700" b="1" kern="1200" dirty="0" smtClean="0">
              <a:solidFill>
                <a:schemeClr val="tx1"/>
              </a:solidFill>
            </a:rPr>
            <a:t>The imaginary order</a:t>
          </a:r>
          <a:endParaRPr lang="fr-FR" sz="1700" kern="1200" dirty="0">
            <a:solidFill>
              <a:schemeClr val="tx1"/>
            </a:solidFill>
          </a:endParaRPr>
        </a:p>
      </dsp:txBody>
      <dsp:txXfrm>
        <a:off x="40984" y="2311095"/>
        <a:ext cx="5061568" cy="757583"/>
      </dsp:txXfrm>
    </dsp:sp>
    <dsp:sp modelId="{E467AEA8-FF1F-4458-ACF6-A20397A8D677}">
      <dsp:nvSpPr>
        <dsp:cNvPr id="0" name=""/>
        <dsp:cNvSpPr/>
      </dsp:nvSpPr>
      <dsp:spPr>
        <a:xfrm>
          <a:off x="0" y="3158622"/>
          <a:ext cx="5143536" cy="839547"/>
        </a:xfrm>
        <a:prstGeom prst="roundRect">
          <a:avLst/>
        </a:prstGeom>
        <a:solidFill>
          <a:srgbClr val="FF5050"/>
        </a:solidFill>
        <a:ln w="25400" cap="flat"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GB" sz="1700" b="1" kern="1200" dirty="0" smtClean="0">
              <a:solidFill>
                <a:schemeClr val="tx1"/>
              </a:solidFill>
            </a:rPr>
            <a:t>The symbolic order</a:t>
          </a:r>
          <a:endParaRPr lang="fr-FR" sz="1700" b="1" kern="1200" dirty="0">
            <a:solidFill>
              <a:schemeClr val="tx1"/>
            </a:solidFill>
          </a:endParaRPr>
        </a:p>
      </dsp:txBody>
      <dsp:txXfrm>
        <a:off x="40983" y="3199605"/>
        <a:ext cx="5061570" cy="7575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F9F53-C3C3-4506-8B05-F1359742C694}">
      <dsp:nvSpPr>
        <dsp:cNvPr id="0" name=""/>
        <dsp:cNvSpPr/>
      </dsp:nvSpPr>
      <dsp:spPr>
        <a:xfrm rot="5400000">
          <a:off x="4291475" y="-2238266"/>
          <a:ext cx="2219867" cy="6696904"/>
        </a:xfrm>
        <a:prstGeom prst="round2SameRect">
          <a:avLst/>
        </a:prstGeom>
        <a:solidFill>
          <a:srgbClr val="FFC000">
            <a:alpha val="90000"/>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889000">
            <a:lnSpc>
              <a:spcPct val="90000"/>
            </a:lnSpc>
            <a:spcBef>
              <a:spcPct val="0"/>
            </a:spcBef>
            <a:spcAft>
              <a:spcPct val="15000"/>
            </a:spcAft>
            <a:buChar char="••"/>
          </a:pPr>
          <a:endParaRPr lang="en-GB" sz="2000" kern="1200" dirty="0"/>
        </a:p>
        <a:p>
          <a:pPr marL="228600" lvl="1" indent="-228600" algn="just" defTabSz="1066800">
            <a:lnSpc>
              <a:spcPct val="90000"/>
            </a:lnSpc>
            <a:spcBef>
              <a:spcPct val="0"/>
            </a:spcBef>
            <a:spcAft>
              <a:spcPct val="15000"/>
            </a:spcAft>
            <a:buChar char="••"/>
          </a:pPr>
          <a:r>
            <a:rPr lang="en-US" sz="2400" kern="1200" dirty="0" smtClean="0"/>
            <a:t>personification of all feminine psychological tendencies in a man’s psyche,” and is represented by a member of the opposite sex.</a:t>
          </a:r>
          <a:endParaRPr lang="en-GB" sz="2400" kern="1200" dirty="0"/>
        </a:p>
        <a:p>
          <a:pPr marL="228600" lvl="1" indent="-228600" algn="just" defTabSz="1066800">
            <a:lnSpc>
              <a:spcPct val="90000"/>
            </a:lnSpc>
            <a:spcBef>
              <a:spcPct val="0"/>
            </a:spcBef>
            <a:spcAft>
              <a:spcPct val="15000"/>
            </a:spcAft>
            <a:buChar char="••"/>
          </a:pPr>
          <a:r>
            <a:rPr lang="en-US" sz="2400" kern="1200" dirty="0" smtClean="0"/>
            <a:t>the male tendencies represented in a female character</a:t>
          </a:r>
          <a:endParaRPr lang="en-GB" sz="2000" kern="1200" dirty="0"/>
        </a:p>
      </dsp:txBody>
      <dsp:txXfrm rot="-5400000">
        <a:off x="2052957" y="108617"/>
        <a:ext cx="6588539" cy="2003137"/>
      </dsp:txXfrm>
    </dsp:sp>
    <dsp:sp modelId="{AE5F87AE-41D0-44BB-B800-A65B0DB8CD6D}">
      <dsp:nvSpPr>
        <dsp:cNvPr id="0" name=""/>
        <dsp:cNvSpPr/>
      </dsp:nvSpPr>
      <dsp:spPr>
        <a:xfrm>
          <a:off x="341" y="0"/>
          <a:ext cx="2052614" cy="1292875"/>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844550">
            <a:lnSpc>
              <a:spcPct val="90000"/>
            </a:lnSpc>
            <a:spcBef>
              <a:spcPct val="0"/>
            </a:spcBef>
            <a:spcAft>
              <a:spcPct val="35000"/>
            </a:spcAft>
          </a:pPr>
          <a:r>
            <a:rPr lang="en-GB" sz="19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Anima/ Animus</a:t>
          </a:r>
          <a:endParaRPr lang="en-GB" sz="1900" b="1" kern="1200"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sp:txBody>
      <dsp:txXfrm>
        <a:off x="63454" y="63113"/>
        <a:ext cx="1926388" cy="1166649"/>
      </dsp:txXfrm>
    </dsp:sp>
    <dsp:sp modelId="{3263D7B7-DB1F-48EE-91FB-4975D648163D}">
      <dsp:nvSpPr>
        <dsp:cNvPr id="0" name=""/>
        <dsp:cNvSpPr/>
      </dsp:nvSpPr>
      <dsp:spPr>
        <a:xfrm rot="5400000">
          <a:off x="4331898" y="-787200"/>
          <a:ext cx="1353330" cy="7497258"/>
        </a:xfrm>
        <a:prstGeom prst="round2SameRect">
          <a:avLst/>
        </a:prstGeom>
        <a:solidFill>
          <a:srgbClr val="FFCD2D">
            <a:alpha val="89804"/>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830" tIns="81915" rIns="163830" bIns="81915" numCol="1" spcCol="1270" anchor="ctr" anchorCtr="0">
          <a:noAutofit/>
        </a:bodyPr>
        <a:lstStyle/>
        <a:p>
          <a:pPr marL="228600" lvl="1" indent="-228600" algn="just" defTabSz="1066800">
            <a:lnSpc>
              <a:spcPct val="90000"/>
            </a:lnSpc>
            <a:spcBef>
              <a:spcPct val="0"/>
            </a:spcBef>
            <a:spcAft>
              <a:spcPct val="15000"/>
            </a:spcAft>
            <a:buChar char="••"/>
          </a:pPr>
          <a:r>
            <a:rPr lang="en-US" sz="2400" kern="1200" dirty="0" smtClean="0"/>
            <a:t>represents little known attributes about a person, and is usually personified by a same sex figure that employs many characteristics opposite of the main character.</a:t>
          </a:r>
          <a:endParaRPr lang="en-GB" sz="2400" kern="1200" dirty="0"/>
        </a:p>
      </dsp:txBody>
      <dsp:txXfrm rot="-5400000">
        <a:off x="1259934" y="2350828"/>
        <a:ext cx="7431194" cy="1221202"/>
      </dsp:txXfrm>
    </dsp:sp>
    <dsp:sp modelId="{F43F563D-5DE0-4504-95DB-0B39B68ABF31}">
      <dsp:nvSpPr>
        <dsp:cNvPr id="0" name=""/>
        <dsp:cNvSpPr/>
      </dsp:nvSpPr>
      <dsp:spPr>
        <a:xfrm>
          <a:off x="341" y="2314991"/>
          <a:ext cx="1259592" cy="1292875"/>
        </a:xfrm>
        <a:prstGeom prst="roundRect">
          <a:avLst/>
        </a:prstGeom>
        <a:solidFill>
          <a:srgbClr val="6EA9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844550">
            <a:lnSpc>
              <a:spcPct val="90000"/>
            </a:lnSpc>
            <a:spcBef>
              <a:spcPct val="0"/>
            </a:spcBef>
            <a:spcAft>
              <a:spcPct val="35000"/>
            </a:spcAft>
          </a:pPr>
          <a:r>
            <a:rPr lang="en-GB" sz="19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Shadow</a:t>
          </a:r>
          <a:endParaRPr lang="en-GB" sz="1900" b="1" kern="1200"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sp:txBody>
      <dsp:txXfrm>
        <a:off x="61829" y="2376479"/>
        <a:ext cx="1136616" cy="1169899"/>
      </dsp:txXfrm>
    </dsp:sp>
    <dsp:sp modelId="{D5631484-0E3D-429A-B822-44CB689A4C9D}">
      <dsp:nvSpPr>
        <dsp:cNvPr id="0" name=""/>
        <dsp:cNvSpPr/>
      </dsp:nvSpPr>
      <dsp:spPr>
        <a:xfrm rot="5400000">
          <a:off x="4678298" y="832537"/>
          <a:ext cx="1125918" cy="7033276"/>
        </a:xfrm>
        <a:prstGeom prst="round2SameRect">
          <a:avLst/>
        </a:prstGeom>
        <a:solidFill>
          <a:srgbClr val="E6AF00">
            <a:alpha val="89804"/>
          </a:srgb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smtClean="0"/>
            <a:t>is “the innermost nucleus of the psyche,” (</a:t>
          </a:r>
          <a:r>
            <a:rPr lang="en-US" sz="2300" kern="1200" dirty="0" err="1" smtClean="0"/>
            <a:t>Thury</a:t>
          </a:r>
          <a:r>
            <a:rPr lang="en-US" sz="2300" kern="1200" dirty="0" smtClean="0"/>
            <a:t> 481) and is only realized when the character undergoes a </a:t>
          </a:r>
          <a:r>
            <a:rPr lang="en-US" sz="2300" kern="1200" smtClean="0"/>
            <a:t>process called </a:t>
          </a:r>
          <a:r>
            <a:rPr lang="en-US" sz="2300" kern="1200" dirty="0" smtClean="0"/>
            <a:t>individuation. </a:t>
          </a:r>
          <a:endParaRPr lang="en-GB" sz="2300" kern="1200" dirty="0"/>
        </a:p>
      </dsp:txBody>
      <dsp:txXfrm rot="-5400000">
        <a:off x="1724620" y="3841179"/>
        <a:ext cx="6978313" cy="1015992"/>
      </dsp:txXfrm>
    </dsp:sp>
    <dsp:sp modelId="{6471AA03-61CF-4FA1-8F8C-ADDC4179DD10}">
      <dsp:nvSpPr>
        <dsp:cNvPr id="0" name=""/>
        <dsp:cNvSpPr/>
      </dsp:nvSpPr>
      <dsp:spPr>
        <a:xfrm>
          <a:off x="341" y="3702737"/>
          <a:ext cx="1724278" cy="1292875"/>
        </a:xfrm>
        <a:prstGeom prst="roundRect">
          <a:avLst/>
        </a:prstGeom>
        <a:solidFill>
          <a:srgbClr val="6CA62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844550">
            <a:lnSpc>
              <a:spcPct val="90000"/>
            </a:lnSpc>
            <a:spcBef>
              <a:spcPct val="0"/>
            </a:spcBef>
            <a:spcAft>
              <a:spcPct val="35000"/>
            </a:spcAft>
          </a:pPr>
          <a:r>
            <a:rPr lang="en-GB" sz="19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Spirit</a:t>
          </a:r>
          <a:endParaRPr lang="en-GB" sz="1900" b="1" kern="1200"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sp:txBody>
      <dsp:txXfrm>
        <a:off x="63454" y="3765850"/>
        <a:ext cx="1598052" cy="1166649"/>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
            <a:ext cx="7772400" cy="990600"/>
          </a:xfrm>
        </p:spPr>
        <p:txBody>
          <a:bodyPr/>
          <a:lstStyle>
            <a:lvl1pPr algn="ctr">
              <a:defRPr sz="3600"/>
            </a:lvl1pPr>
          </a:lstStyle>
          <a:p>
            <a:r>
              <a:rPr lang="fr-FR" smtClean="0"/>
              <a:t>Cliquez pour modifier le style du titre</a:t>
            </a:r>
            <a:endParaRPr lang="en-GB"/>
          </a:p>
        </p:txBody>
      </p:sp>
      <p:sp>
        <p:nvSpPr>
          <p:cNvPr id="3075" name="Rectangle 3"/>
          <p:cNvSpPr>
            <a:spLocks noGrp="1" noChangeArrowheads="1"/>
          </p:cNvSpPr>
          <p:nvPr>
            <p:ph type="subTitle" idx="1"/>
          </p:nvPr>
        </p:nvSpPr>
        <p:spPr>
          <a:xfrm>
            <a:off x="1600200" y="1524000"/>
            <a:ext cx="5943600" cy="838200"/>
          </a:xfrm>
        </p:spPr>
        <p:txBody>
          <a:bodyPr/>
          <a:lstStyle>
            <a:lvl1pPr marL="0" indent="0" algn="ctr">
              <a:buFontTx/>
              <a:buNone/>
              <a:defRPr sz="2400"/>
            </a:lvl1pPr>
          </a:lstStyle>
          <a:p>
            <a:r>
              <a:rPr lang="fr-FR" smtClean="0"/>
              <a:t>Cliquez pour modifier le style des sous-titres du masque</a:t>
            </a:r>
            <a:endParaRPr lang="en-GB"/>
          </a:p>
        </p:txBody>
      </p:sp>
      <p:sp>
        <p:nvSpPr>
          <p:cNvPr id="4" name="Rectangle 4"/>
          <p:cNvSpPr>
            <a:spLocks noGrp="1" noChangeArrowheads="1"/>
          </p:cNvSpPr>
          <p:nvPr>
            <p:ph type="dt" sz="half" idx="10"/>
          </p:nvPr>
        </p:nvSpPr>
        <p:spPr>
          <a:xfrm>
            <a:off x="104775" y="6400800"/>
            <a:ext cx="2133600" cy="381000"/>
          </a:xfrm>
        </p:spPr>
        <p:txBody>
          <a:bodyPr/>
          <a:lstStyle>
            <a:lvl1pPr>
              <a:defRPr/>
            </a:lvl1pPr>
          </a:lstStyle>
          <a:p>
            <a:pPr>
              <a:defRPr/>
            </a:pPr>
            <a:endParaRPr lang="en-GB"/>
          </a:p>
        </p:txBody>
      </p:sp>
      <p:sp>
        <p:nvSpPr>
          <p:cNvPr id="5" name="Rectangle 5"/>
          <p:cNvSpPr>
            <a:spLocks noGrp="1" noChangeArrowheads="1"/>
          </p:cNvSpPr>
          <p:nvPr>
            <p:ph type="ftr" sz="quarter" idx="11"/>
          </p:nvPr>
        </p:nvSpPr>
        <p:spPr>
          <a:xfrm>
            <a:off x="3124200" y="6400800"/>
            <a:ext cx="2895600" cy="381000"/>
          </a:xfrm>
        </p:spPr>
        <p:txBody>
          <a:bodyPr/>
          <a:lstStyle>
            <a:lvl1pPr>
              <a:defRPr/>
            </a:lvl1pPr>
          </a:lstStyle>
          <a:p>
            <a:pPr>
              <a:defRPr/>
            </a:pPr>
            <a:endParaRPr lang="en-GB"/>
          </a:p>
        </p:txBody>
      </p:sp>
      <p:sp>
        <p:nvSpPr>
          <p:cNvPr id="6" name="Rectangle 6"/>
          <p:cNvSpPr>
            <a:spLocks noGrp="1" noChangeArrowheads="1"/>
          </p:cNvSpPr>
          <p:nvPr>
            <p:ph type="sldNum" sz="quarter" idx="12"/>
          </p:nvPr>
        </p:nvSpPr>
        <p:spPr>
          <a:xfrm>
            <a:off x="6934200" y="6400800"/>
            <a:ext cx="2133600" cy="381000"/>
          </a:xfrm>
        </p:spPr>
        <p:txBody>
          <a:bodyPr/>
          <a:lstStyle>
            <a:lvl1pPr>
              <a:defRPr/>
            </a:lvl1pPr>
          </a:lstStyle>
          <a:p>
            <a:pPr>
              <a:defRPr/>
            </a:pPr>
            <a:fld id="{D14E670E-9716-468C-877F-78431A960828}" type="slidenum">
              <a:rPr lang="en-GB"/>
              <a:pPr>
                <a:defRPr/>
              </a:pPr>
              <a:t>‹#›</a:t>
            </a:fld>
            <a:endParaRPr lang="en-GB"/>
          </a:p>
        </p:txBody>
      </p:sp>
    </p:spTree>
  </p:cSld>
  <p:clrMapOvr>
    <a:masterClrMapping/>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GB"/>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5B700F6-4CA1-402F-9285-204E771CD3EF}" type="slidenum">
              <a:rPr lang="en-GB"/>
              <a:pPr>
                <a:defRPr/>
              </a:pPr>
              <a:t>‹#›</a:t>
            </a:fld>
            <a:endParaRPr lang="en-GB"/>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9238" y="152400"/>
            <a:ext cx="2163762" cy="6081713"/>
          </a:xfrm>
        </p:spPr>
        <p:txBody>
          <a:bodyPr vert="eaVert"/>
          <a:lstStyle/>
          <a:p>
            <a:r>
              <a:rPr lang="fr-FR" smtClean="0"/>
              <a:t>Cliquez pour modifier le style du titre</a:t>
            </a:r>
            <a:endParaRPr lang="en-GB"/>
          </a:p>
        </p:txBody>
      </p:sp>
      <p:sp>
        <p:nvSpPr>
          <p:cNvPr id="3" name="Vertical Text Placeholder 2"/>
          <p:cNvSpPr>
            <a:spLocks noGrp="1"/>
          </p:cNvSpPr>
          <p:nvPr>
            <p:ph type="body" orient="vert" idx="1"/>
          </p:nvPr>
        </p:nvSpPr>
        <p:spPr>
          <a:xfrm>
            <a:off x="104775" y="152400"/>
            <a:ext cx="6342063" cy="608171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E4835FB-B682-47EE-9596-A9891562A92C}" type="slidenum">
              <a:rPr lang="en-GB"/>
              <a:pPr>
                <a:defRPr/>
              </a:pPr>
              <a:t>‹#›</a:t>
            </a:fld>
            <a:endParaRPr lang="en-GB"/>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GB"/>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36BC3C-1C58-4C6A-B929-4AC6C09CE65D}" type="slidenum">
              <a:rPr lang="en-GB"/>
              <a:pPr>
                <a:defRPr/>
              </a:pPr>
              <a:t>‹#›</a:t>
            </a:fld>
            <a:endParaRPr lang="en-GB"/>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B1CCE0-1B9F-4D6B-9221-9E03958C5854}" type="slidenum">
              <a:rPr lang="en-GB"/>
              <a:pPr>
                <a:defRPr/>
              </a:pPr>
              <a:t>‹#›</a:t>
            </a:fld>
            <a:endParaRPr lang="en-GB"/>
          </a:p>
        </p:txBody>
      </p:sp>
    </p:spTree>
  </p:cSld>
  <p:clrMapOvr>
    <a:masterClrMapping/>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GB"/>
          </a:p>
        </p:txBody>
      </p:sp>
      <p:sp>
        <p:nvSpPr>
          <p:cNvPr id="3" name="Content Placeholder 2"/>
          <p:cNvSpPr>
            <a:spLocks noGrp="1"/>
          </p:cNvSpPr>
          <p:nvPr>
            <p:ph sz="half" idx="1"/>
          </p:nvPr>
        </p:nvSpPr>
        <p:spPr>
          <a:xfrm>
            <a:off x="381000" y="1738313"/>
            <a:ext cx="411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Content Placeholder 3"/>
          <p:cNvSpPr>
            <a:spLocks noGrp="1"/>
          </p:cNvSpPr>
          <p:nvPr>
            <p:ph sz="half" idx="2"/>
          </p:nvPr>
        </p:nvSpPr>
        <p:spPr>
          <a:xfrm>
            <a:off x="4648200" y="1738313"/>
            <a:ext cx="411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50A7189-32FD-4A74-BC67-627B9D62BF2D}" type="slidenum">
              <a:rPr lang="en-GB"/>
              <a:pPr>
                <a:defRPr/>
              </a:pPr>
              <a:t>‹#›</a:t>
            </a:fld>
            <a:endParaRPr lang="en-GB"/>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1AFEA15E-2C9B-4402-A8AF-D009DB2D5890}" type="slidenum">
              <a:rPr lang="en-GB"/>
              <a:pPr>
                <a:defRPr/>
              </a:pPr>
              <a:t>‹#›</a:t>
            </a:fld>
            <a:endParaRPr lang="en-GB"/>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75E91A36-929D-424A-9D0F-B4F3A4A840DD}" type="slidenum">
              <a:rPr lang="en-GB"/>
              <a:pPr>
                <a:defRPr/>
              </a:pPr>
              <a:t>‹#›</a:t>
            </a:fld>
            <a:endParaRPr lang="en-GB"/>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8E2A3FC-8F59-438C-BF76-297FCF2CA567}" type="slidenum">
              <a:rPr lang="en-GB"/>
              <a:pPr>
                <a:defRPr/>
              </a:pPr>
              <a:t>‹#›</a:t>
            </a:fld>
            <a:endParaRPr lang="en-GB"/>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ECFC26E-87DA-451A-80DF-4CDF20638C3D}" type="slidenum">
              <a:rPr lang="en-GB"/>
              <a:pPr>
                <a:defRPr/>
              </a:pPr>
              <a:t>‹#›</a:t>
            </a:fld>
            <a:endParaRPr lang="en-GB"/>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43240A3-F991-4BD6-927B-DDE79C3733C1}" type="slidenum">
              <a:rPr lang="en-GB"/>
              <a:pPr>
                <a:defRPr/>
              </a:pPr>
              <a:t>‹#›</a:t>
            </a:fld>
            <a:endParaRPr lang="en-GB"/>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775" y="152400"/>
            <a:ext cx="6400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Titelmasterformat durch Klicken bearbeiten</a:t>
            </a:r>
          </a:p>
        </p:txBody>
      </p:sp>
      <p:sp>
        <p:nvSpPr>
          <p:cNvPr id="1027" name="Rectangle 3"/>
          <p:cNvSpPr>
            <a:spLocks noGrp="1" noChangeArrowheads="1"/>
          </p:cNvSpPr>
          <p:nvPr>
            <p:ph type="body" idx="1"/>
          </p:nvPr>
        </p:nvSpPr>
        <p:spPr bwMode="auto">
          <a:xfrm>
            <a:off x="381000" y="1738313"/>
            <a:ext cx="83820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Textmasterformate durch Klicken bearbeiten</a:t>
            </a:r>
          </a:p>
          <a:p>
            <a:pPr lvl="1"/>
            <a:r>
              <a:rPr lang="en-GB" smtClean="0"/>
              <a:t>Zweite Ebene</a:t>
            </a:r>
          </a:p>
          <a:p>
            <a:pPr lvl="2"/>
            <a:r>
              <a:rPr lang="en-GB" smtClean="0"/>
              <a:t>Dritte Ebene</a:t>
            </a:r>
          </a:p>
          <a:p>
            <a:pPr lvl="3"/>
            <a:r>
              <a:rPr lang="en-GB" smtClean="0"/>
              <a:t>Vierte Ebene</a:t>
            </a:r>
          </a:p>
          <a:p>
            <a:pPr lvl="4"/>
            <a:r>
              <a:rPr lang="en-GB" smtClean="0"/>
              <a:t>Fünfte Ebene</a:t>
            </a:r>
          </a:p>
        </p:txBody>
      </p:sp>
      <p:sp>
        <p:nvSpPr>
          <p:cNvPr id="1028" name="Rectangle 4"/>
          <p:cNvSpPr>
            <a:spLocks noGrp="1" noChangeArrowheads="1"/>
          </p:cNvSpPr>
          <p:nvPr>
            <p:ph type="dt" sz="half" idx="2"/>
          </p:nvPr>
        </p:nvSpPr>
        <p:spPr bwMode="auto">
          <a:xfrm>
            <a:off x="119063" y="6400800"/>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400800"/>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934200" y="6400800"/>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315050-1933-49AE-889E-03EEA8B05FA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ransition>
    <p:wheel spokes="8"/>
  </p:transition>
  <p:hf hdr="0" ft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charset="0"/>
          <a:cs typeface="Arial" charset="0"/>
        </a:defRPr>
      </a:lvl2pPr>
      <a:lvl3pPr algn="l" rtl="0" eaLnBrk="1" fontAlgn="base" hangingPunct="1">
        <a:spcBef>
          <a:spcPct val="0"/>
        </a:spcBef>
        <a:spcAft>
          <a:spcPct val="0"/>
        </a:spcAft>
        <a:defRPr sz="3200">
          <a:solidFill>
            <a:schemeClr val="tx1"/>
          </a:solidFill>
          <a:latin typeface="Arial" charset="0"/>
          <a:cs typeface="Arial" charset="0"/>
        </a:defRPr>
      </a:lvl3pPr>
      <a:lvl4pPr algn="l" rtl="0" eaLnBrk="1" fontAlgn="base" hangingPunct="1">
        <a:spcBef>
          <a:spcPct val="0"/>
        </a:spcBef>
        <a:spcAft>
          <a:spcPct val="0"/>
        </a:spcAft>
        <a:defRPr sz="3200">
          <a:solidFill>
            <a:schemeClr val="tx1"/>
          </a:solidFill>
          <a:latin typeface="Arial" charset="0"/>
          <a:cs typeface="Arial" charset="0"/>
        </a:defRPr>
      </a:lvl4pPr>
      <a:lvl5pPr algn="l" rtl="0" eaLnBrk="1" fontAlgn="base" hangingPunct="1">
        <a:spcBef>
          <a:spcPct val="0"/>
        </a:spcBef>
        <a:spcAft>
          <a:spcPct val="0"/>
        </a:spcAft>
        <a:defRPr sz="3200">
          <a:solidFill>
            <a:schemeClr val="tx1"/>
          </a:solidFill>
          <a:latin typeface="Arial" charset="0"/>
          <a:cs typeface="Arial" charset="0"/>
        </a:defRPr>
      </a:lvl5pPr>
      <a:lvl6pPr marL="457200" algn="l" rtl="0" eaLnBrk="1" fontAlgn="base" hangingPunct="1">
        <a:spcBef>
          <a:spcPct val="0"/>
        </a:spcBef>
        <a:spcAft>
          <a:spcPct val="0"/>
        </a:spcAft>
        <a:defRPr sz="3200">
          <a:solidFill>
            <a:schemeClr val="tx1"/>
          </a:solidFill>
          <a:latin typeface="Arial" charset="0"/>
          <a:cs typeface="Arial" charset="0"/>
        </a:defRPr>
      </a:lvl6pPr>
      <a:lvl7pPr marL="914400" algn="l" rtl="0" eaLnBrk="1" fontAlgn="base" hangingPunct="1">
        <a:spcBef>
          <a:spcPct val="0"/>
        </a:spcBef>
        <a:spcAft>
          <a:spcPct val="0"/>
        </a:spcAft>
        <a:defRPr sz="3200">
          <a:solidFill>
            <a:schemeClr val="tx1"/>
          </a:solidFill>
          <a:latin typeface="Arial" charset="0"/>
          <a:cs typeface="Arial" charset="0"/>
        </a:defRPr>
      </a:lvl7pPr>
      <a:lvl8pPr marL="1371600" algn="l" rtl="0" eaLnBrk="1" fontAlgn="base" hangingPunct="1">
        <a:spcBef>
          <a:spcPct val="0"/>
        </a:spcBef>
        <a:spcAft>
          <a:spcPct val="0"/>
        </a:spcAft>
        <a:defRPr sz="3200">
          <a:solidFill>
            <a:schemeClr val="tx1"/>
          </a:solidFill>
          <a:latin typeface="Arial" charset="0"/>
          <a:cs typeface="Arial" charset="0"/>
        </a:defRPr>
      </a:lvl8pPr>
      <a:lvl9pPr marL="1828800" algn="l" rtl="0" eaLnBrk="1" fontAlgn="base" hangingPunct="1">
        <a:spcBef>
          <a:spcPct val="0"/>
        </a:spcBef>
        <a:spcAft>
          <a:spcPct val="0"/>
        </a:spcAft>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000">
          <a:solidFill>
            <a:schemeClr val="tx1"/>
          </a:solidFill>
          <a:latin typeface="+mn-lt"/>
          <a:cs typeface="+mn-cs"/>
        </a:defRPr>
      </a:lvl3pPr>
      <a:lvl4pPr marL="1600200" indent="-228600" algn="l" rtl="0" eaLnBrk="1" fontAlgn="base" hangingPunct="1">
        <a:spcBef>
          <a:spcPct val="20000"/>
        </a:spcBef>
        <a:spcAft>
          <a:spcPct val="0"/>
        </a:spcAft>
        <a:buChar char="–"/>
        <a:defRPr>
          <a:solidFill>
            <a:schemeClr val="tx1"/>
          </a:solidFill>
          <a:latin typeface="+mn-lt"/>
          <a:cs typeface="+mn-cs"/>
        </a:defRPr>
      </a:lvl4pPr>
      <a:lvl5pPr marL="2057400" indent="-228600" algn="l" rtl="0" eaLnBrk="1" fontAlgn="base" hangingPunct="1">
        <a:spcBef>
          <a:spcPct val="20000"/>
        </a:spcBef>
        <a:spcAft>
          <a:spcPct val="0"/>
        </a:spcAft>
        <a:buChar char="»"/>
        <a:defRPr>
          <a:solidFill>
            <a:schemeClr val="tx1"/>
          </a:solidFill>
          <a:latin typeface="+mn-lt"/>
          <a:cs typeface="+mn-cs"/>
        </a:defRPr>
      </a:lvl5pPr>
      <a:lvl6pPr marL="2514600" indent="-228600" algn="l" rtl="0" eaLnBrk="1" fontAlgn="base" hangingPunct="1">
        <a:spcBef>
          <a:spcPct val="20000"/>
        </a:spcBef>
        <a:spcAft>
          <a:spcPct val="0"/>
        </a:spcAft>
        <a:buChar char="»"/>
        <a:defRPr>
          <a:solidFill>
            <a:schemeClr val="tx1"/>
          </a:solidFill>
          <a:latin typeface="+mn-lt"/>
          <a:cs typeface="+mn-cs"/>
        </a:defRPr>
      </a:lvl6pPr>
      <a:lvl7pPr marL="2971800" indent="-228600" algn="l" rtl="0" eaLnBrk="1" fontAlgn="base" hangingPunct="1">
        <a:spcBef>
          <a:spcPct val="20000"/>
        </a:spcBef>
        <a:spcAft>
          <a:spcPct val="0"/>
        </a:spcAft>
        <a:buChar char="»"/>
        <a:defRPr>
          <a:solidFill>
            <a:schemeClr val="tx1"/>
          </a:solidFill>
          <a:latin typeface="+mn-lt"/>
          <a:cs typeface="+mn-cs"/>
        </a:defRPr>
      </a:lvl7pPr>
      <a:lvl8pPr marL="3429000" indent="-228600" algn="l" rtl="0" eaLnBrk="1" fontAlgn="base" hangingPunct="1">
        <a:spcBef>
          <a:spcPct val="20000"/>
        </a:spcBef>
        <a:spcAft>
          <a:spcPct val="0"/>
        </a:spcAft>
        <a:buChar char="»"/>
        <a:defRPr>
          <a:solidFill>
            <a:schemeClr val="tx1"/>
          </a:solidFill>
          <a:latin typeface="+mn-lt"/>
          <a:cs typeface="+mn-cs"/>
        </a:defRPr>
      </a:lvl8pPr>
      <a:lvl9pPr marL="3886200" indent="-228600" algn="l" rtl="0" eaLnBrk="1" fontAlgn="base" hangingPunct="1">
        <a:spcBef>
          <a:spcPct val="20000"/>
        </a:spcBef>
        <a:spcAft>
          <a:spcPct val="0"/>
        </a:spcAft>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Unoffical_psychoanalysis_symbol.p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Unoffical_psychoanalysis_symbol.p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Unoffical_psychoanalysis_symbol.p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Unoffical_psychoanalysis_symbol.p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Unoffical_psychoanalysis_symbol.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Unoffical_psychoanalysis_symbol.p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Unoffical_psychoanalysis_symbol.p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File:Unoffical_psychoanalysis_symbol.png" TargetMode="External"/><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2.jpe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3" Type="http://schemas.openxmlformats.org/officeDocument/2006/relationships/hyperlink" Target="http://changingminds.org/disciplines/psychoanalysis/concepts/object_relations.htm" TargetMode="External"/><Relationship Id="rId2" Type="http://schemas.openxmlformats.org/officeDocument/2006/relationships/hyperlink" Target="http://changingminds.org/disciplines/psychoanalysis/theorists/klein.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changingminds.org/disciplines/psychoanalysis/concepts/good-enough_mother.htm" TargetMode="External"/><Relationship Id="rId2" Type="http://schemas.openxmlformats.org/officeDocument/2006/relationships/hyperlink" Target="http://changingminds.org/disciplines/psychoanalysis/concepts/transition_object.htm" TargetMode="External"/><Relationship Id="rId1" Type="http://schemas.openxmlformats.org/officeDocument/2006/relationships/slideLayout" Target="../slideLayouts/slideLayout4.xml"/><Relationship Id="rId6" Type="http://schemas.openxmlformats.org/officeDocument/2006/relationships/hyperlink" Target="http://changingminds.org/disciplines/psychoanalysis/concepts/play.htm" TargetMode="External"/><Relationship Id="rId5" Type="http://schemas.openxmlformats.org/officeDocument/2006/relationships/hyperlink" Target="http://changingminds.org/disciplines/psychoanalysis/articles/winnicott_stages.htm" TargetMode="External"/><Relationship Id="rId4" Type="http://schemas.openxmlformats.org/officeDocument/2006/relationships/hyperlink" Target="http://changingminds.org/disciplines/psychoanalysis/concepts/true_false_self.ht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changingminds.org/disciplines/psychoanalysis/theorists/klein.ht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changingminds.org/disciplines/psychoanalysis/theorists/winnicott.htm" TargetMode="External"/><Relationship Id="rId2" Type="http://schemas.openxmlformats.org/officeDocument/2006/relationships/hyperlink" Target="http://changingminds.org/disciplines/psychoanalysis/theorists/klein.htm" TargetMode="External"/><Relationship Id="rId1" Type="http://schemas.openxmlformats.org/officeDocument/2006/relationships/slideLayout" Target="../slideLayouts/slideLayout2.xml"/><Relationship Id="rId5" Type="http://schemas.openxmlformats.org/officeDocument/2006/relationships/hyperlink" Target="http://changingminds.org/disciplines/psychoanalysis/theorists/freud.htm" TargetMode="External"/><Relationship Id="rId4" Type="http://schemas.openxmlformats.org/officeDocument/2006/relationships/hyperlink" Target="http://changingminds.org/disciplines/psychoanalysis/articles/winnicott_stages.htm"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en.wikipedia.org/wiki/File:Eug%C3%A8ne_Delacroix,_Hamlet_and_His_Mother.JPG" TargetMode="Externa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en.wikipedia.org/wiki/File:Delacroix-1834-I2-QueenConsolesHamlet.JPG" TargetMode="Externa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File:Unoffical_psychoanalysis_symbol.png"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4.png"/></Relationships>
</file>

<file path=ppt/slides/_rels/slide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
            </a:r>
            <a:br>
              <a:rPr lang="en-US" dirty="0" smtClean="0"/>
            </a:br>
            <a:r>
              <a:rPr lang="en-US" dirty="0" smtClean="0">
                <a:latin typeface="Times New Roman" pitchFamily="18" charset="0"/>
                <a:cs typeface="Times New Roman" pitchFamily="18" charset="0"/>
              </a:rPr>
              <a:t>Psychoanalytic Criticism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Hamlet</a:t>
            </a:r>
            <a:endParaRPr lang="en-US" i="1" dirty="0">
              <a:latin typeface="Times New Roman" pitchFamily="18" charset="0"/>
              <a:cs typeface="Times New Roman" pitchFamily="18" charset="0"/>
            </a:endParaRPr>
          </a:p>
        </p:txBody>
      </p:sp>
      <p:sp>
        <p:nvSpPr>
          <p:cNvPr id="3" name="Sous-titre 2"/>
          <p:cNvSpPr>
            <a:spLocks noGrp="1"/>
          </p:cNvSpPr>
          <p:nvPr>
            <p:ph type="subTitle" idx="1"/>
          </p:nvPr>
        </p:nvSpPr>
        <p:spPr>
          <a:xfrm>
            <a:off x="1643042" y="2357430"/>
            <a:ext cx="5943600" cy="838200"/>
          </a:xfrm>
        </p:spPr>
        <p:txBody>
          <a:bodyPr/>
          <a:lstStyle/>
          <a:p>
            <a:r>
              <a:rPr lang="en-US" sz="2800" dirty="0" smtClean="0">
                <a:latin typeface="Times New Roman" pitchFamily="18" charset="0"/>
                <a:cs typeface="Times New Roman" pitchFamily="18" charset="0"/>
              </a:rPr>
              <a:t>Janet Adelman</a:t>
            </a:r>
          </a:p>
          <a:p>
            <a:r>
              <a:rPr lang="en-US" sz="3200" b="1" dirty="0" smtClean="0">
                <a:latin typeface="Times New Roman" pitchFamily="18" charset="0"/>
                <a:cs typeface="Times New Roman" pitchFamily="18" charset="0"/>
              </a:rPr>
              <a:t>“ Man and Wife Is One Flesh “ </a:t>
            </a:r>
            <a:r>
              <a:rPr lang="en-US" sz="3200" dirty="0" smtClean="0">
                <a:latin typeface="Times New Roman" pitchFamily="18" charset="0"/>
                <a:cs typeface="Times New Roman" pitchFamily="18" charset="0"/>
              </a:rPr>
              <a:t>:</a:t>
            </a:r>
          </a:p>
          <a:p>
            <a:r>
              <a:rPr lang="en-US" sz="3200" i="1" dirty="0" smtClean="0">
                <a:latin typeface="Times New Roman" pitchFamily="18" charset="0"/>
                <a:cs typeface="Times New Roman" pitchFamily="18" charset="0"/>
              </a:rPr>
              <a:t>Hamlet</a:t>
            </a:r>
            <a:r>
              <a:rPr lang="en-US" sz="3200" dirty="0" smtClean="0">
                <a:latin typeface="Times New Roman" pitchFamily="18" charset="0"/>
                <a:cs typeface="Times New Roman" pitchFamily="18" charset="0"/>
              </a:rPr>
              <a:t> and the Confrontation</a:t>
            </a:r>
          </a:p>
          <a:p>
            <a:r>
              <a:rPr lang="en-US" sz="3200" dirty="0">
                <a:latin typeface="Times New Roman" pitchFamily="18" charset="0"/>
                <a:cs typeface="Times New Roman" pitchFamily="18" charset="0"/>
              </a:rPr>
              <a:t>w</a:t>
            </a:r>
            <a:r>
              <a:rPr lang="en-US" sz="3200" dirty="0" smtClean="0">
                <a:latin typeface="Times New Roman" pitchFamily="18" charset="0"/>
                <a:cs typeface="Times New Roman" pitchFamily="18" charset="0"/>
              </a:rPr>
              <a:t>ith the Maternal Body</a:t>
            </a:r>
            <a:endParaRPr lang="en-US" sz="3200" dirty="0">
              <a:latin typeface="Times New Roman" pitchFamily="18" charset="0"/>
              <a:cs typeface="Times New Roman" pitchFamily="18" charset="0"/>
            </a:endParaRPr>
          </a:p>
        </p:txBody>
      </p:sp>
      <p:sp>
        <p:nvSpPr>
          <p:cNvPr id="4" name="ZoneTexte 3"/>
          <p:cNvSpPr txBox="1"/>
          <p:nvPr/>
        </p:nvSpPr>
        <p:spPr>
          <a:xfrm>
            <a:off x="5500694" y="4929198"/>
            <a:ext cx="3643306" cy="369332"/>
          </a:xfrm>
          <a:prstGeom prst="rect">
            <a:avLst/>
          </a:prstGeom>
          <a:noFill/>
        </p:spPr>
        <p:txBody>
          <a:bodyPr wrap="square" rtlCol="0">
            <a:spAutoFit/>
          </a:bodyPr>
          <a:lstStyle/>
          <a:p>
            <a:r>
              <a:rPr lang="en-US" dirty="0" smtClean="0"/>
              <a:t>     </a:t>
            </a:r>
            <a:endParaRPr lang="en-US" dirty="0" smtClean="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19847127">
            <a:off x="-1296584" y="735513"/>
            <a:ext cx="6400800" cy="762979"/>
          </a:xfrm>
          <a:solidFill>
            <a:srgbClr val="00B0F0"/>
          </a:solidFill>
          <a:effectLst>
            <a:glow rad="228600">
              <a:schemeClr val="accent4">
                <a:satMod val="175000"/>
                <a:alpha val="40000"/>
              </a:schemeClr>
            </a:glow>
          </a:effectLst>
        </p:spPr>
        <p:txBody>
          <a:bodyPr/>
          <a:lstStyle/>
          <a:p>
            <a:pPr algn="ctr"/>
            <a:r>
              <a:rPr lang="en-US" b="1" dirty="0" smtClean="0">
                <a:effectLst>
                  <a:glow rad="228600">
                    <a:schemeClr val="accent4">
                      <a:satMod val="175000"/>
                      <a:alpha val="40000"/>
                    </a:schemeClr>
                  </a:glow>
                </a:effectLst>
                <a:latin typeface="Arial Rounded MT Bold" pitchFamily="34" charset="0"/>
              </a:rPr>
              <a:t>Theory of Repression </a:t>
            </a:r>
            <a:endParaRPr lang="en-US" b="1" dirty="0">
              <a:effectLst>
                <a:glow rad="228600">
                  <a:schemeClr val="accent4">
                    <a:satMod val="175000"/>
                    <a:alpha val="40000"/>
                  </a:schemeClr>
                </a:glow>
              </a:effectLst>
              <a:latin typeface="Arial Rounded MT Bold" pitchFamily="34" charset="0"/>
            </a:endParaRPr>
          </a:p>
        </p:txBody>
      </p:sp>
      <p:sp>
        <p:nvSpPr>
          <p:cNvPr id="3" name="Espace réservé du contenu 2"/>
          <p:cNvSpPr>
            <a:spLocks noGrp="1"/>
          </p:cNvSpPr>
          <p:nvPr>
            <p:ph idx="1"/>
          </p:nvPr>
        </p:nvSpPr>
        <p:spPr>
          <a:xfrm>
            <a:off x="0" y="1738313"/>
            <a:ext cx="9286908" cy="4495800"/>
          </a:xfrm>
        </p:spPr>
        <p:txBody>
          <a:bodyPr/>
          <a:lstStyle/>
          <a:p>
            <a:pPr>
              <a:buNone/>
            </a:pPr>
            <a:r>
              <a:rPr lang="en-US" sz="2400" dirty="0" smtClean="0"/>
              <a:t>                Repression is one of the central defense mechanisms </a:t>
            </a:r>
          </a:p>
          <a:p>
            <a:pPr>
              <a:buNone/>
            </a:pPr>
            <a:r>
              <a:rPr lang="en-US" sz="2400" dirty="0" smtClean="0"/>
              <a:t>       by which the ego seeks to avoid internal conflict and pain, and to reconcile reality with the demands of both </a:t>
            </a:r>
            <a:r>
              <a:rPr lang="en-US" sz="2400" i="1" dirty="0" smtClean="0"/>
              <a:t>id </a:t>
            </a:r>
            <a:r>
              <a:rPr lang="en-US" sz="2400" dirty="0" smtClean="0"/>
              <a:t>and </a:t>
            </a:r>
            <a:r>
              <a:rPr lang="en-US" sz="2400" i="1" dirty="0" smtClean="0"/>
              <a:t>super-ego . </a:t>
            </a:r>
          </a:p>
          <a:p>
            <a:pPr>
              <a:buNone/>
            </a:pPr>
            <a:r>
              <a:rPr lang="en-US" sz="2400" i="1" dirty="0" smtClean="0"/>
              <a:t>               </a:t>
            </a:r>
            <a:r>
              <a:rPr lang="en-US" sz="2400" dirty="0" smtClean="0"/>
              <a:t>Repression  doesn’t  mean  annihilation . The repressed things continue to exist in the unconscious, from where it exerts a determining force upon the conscious mind, and can give rise to the dysfunctional behavior characteristic of neuroses. This is one reason why dreams and slips of the tongue possess such a strong symbolic significance for Freud .</a:t>
            </a:r>
            <a:endParaRPr lang="en-US" sz="2400"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10</a:t>
            </a:fld>
            <a:endParaRPr lang="en-GB"/>
          </a:p>
        </p:txBody>
      </p:sp>
      <p:pic>
        <p:nvPicPr>
          <p:cNvPr id="7" name="Picture 3" descr="F:\1.jpg"/>
          <p:cNvPicPr>
            <a:picLocks noChangeAspect="1" noChangeArrowheads="1"/>
          </p:cNvPicPr>
          <p:nvPr/>
        </p:nvPicPr>
        <p:blipFill>
          <a:blip r:embed="rId2"/>
          <a:srcRect/>
          <a:stretch>
            <a:fillRect/>
          </a:stretch>
        </p:blipFill>
        <p:spPr bwMode="auto">
          <a:xfrm>
            <a:off x="0" y="5429264"/>
            <a:ext cx="9144000" cy="1428736"/>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52400"/>
            <a:ext cx="6000760" cy="919146"/>
          </a:xfrm>
          <a:solidFill>
            <a:srgbClr val="FFC000"/>
          </a:solidFill>
        </p:spPr>
        <p:txBody>
          <a:bodyPr/>
          <a:lstStyle/>
          <a:p>
            <a:pPr algn="ctr"/>
            <a:r>
              <a:rPr lang="fr-FR" dirty="0" smtClean="0">
                <a:latin typeface="Algerian" pitchFamily="82" charset="0"/>
              </a:rPr>
              <a:t/>
            </a:r>
            <a:br>
              <a:rPr lang="fr-FR" dirty="0" smtClean="0">
                <a:latin typeface="Algerian" pitchFamily="82" charset="0"/>
              </a:rPr>
            </a:br>
            <a:r>
              <a:rPr lang="fr-FR" dirty="0" smtClean="0">
                <a:latin typeface="Algerian" pitchFamily="82" charset="0"/>
              </a:rPr>
              <a:t>The </a:t>
            </a:r>
            <a:r>
              <a:rPr lang="fr-FR" dirty="0" err="1" smtClean="0">
                <a:latin typeface="Algerian" pitchFamily="82" charset="0"/>
              </a:rPr>
              <a:t>dream</a:t>
            </a:r>
            <a:r>
              <a:rPr lang="fr-FR" dirty="0" smtClean="0">
                <a:latin typeface="Algerian" pitchFamily="82" charset="0"/>
              </a:rPr>
              <a:t> </a:t>
            </a:r>
            <a:r>
              <a:rPr lang="fr-FR" dirty="0" err="1" smtClean="0">
                <a:latin typeface="Algerian" pitchFamily="82" charset="0"/>
              </a:rPr>
              <a:t>work</a:t>
            </a:r>
            <a:r>
              <a:rPr lang="fr-FR" dirty="0" smtClean="0">
                <a:latin typeface="Algerian" pitchFamily="82" charset="0"/>
              </a:rPr>
              <a:t/>
            </a:r>
            <a:br>
              <a:rPr lang="fr-FR" dirty="0" smtClean="0">
                <a:latin typeface="Algerian" pitchFamily="82" charset="0"/>
              </a:rPr>
            </a:br>
            <a:endParaRPr lang="en-US"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11</a:t>
            </a:fld>
            <a:endParaRPr lang="en-GB"/>
          </a:p>
        </p:txBody>
      </p:sp>
      <p:sp>
        <p:nvSpPr>
          <p:cNvPr id="5" name="Espace réservé du contenu 2"/>
          <p:cNvSpPr>
            <a:spLocks noGrp="1"/>
          </p:cNvSpPr>
          <p:nvPr>
            <p:ph idx="1"/>
          </p:nvPr>
        </p:nvSpPr>
        <p:spPr>
          <a:xfrm>
            <a:off x="0" y="1214422"/>
            <a:ext cx="9144000" cy="5643578"/>
          </a:xfrm>
        </p:spPr>
        <p:txBody>
          <a:bodyPr>
            <a:normAutofit/>
          </a:bodyPr>
          <a:lstStyle/>
          <a:p>
            <a:pPr algn="ctr">
              <a:buNone/>
            </a:pPr>
            <a:endParaRPr lang="fr-FR" dirty="0" smtClean="0">
              <a:latin typeface="Algerian" pitchFamily="82" charset="0"/>
            </a:endParaRPr>
          </a:p>
          <a:p>
            <a:pPr algn="ctr">
              <a:buNone/>
            </a:pPr>
            <a:r>
              <a:rPr lang="fr-FR" dirty="0" smtClean="0">
                <a:latin typeface="Algerian" pitchFamily="82" charset="0"/>
              </a:rPr>
              <a:t>The four aspects of the </a:t>
            </a:r>
            <a:r>
              <a:rPr lang="fr-FR" dirty="0" err="1" smtClean="0">
                <a:latin typeface="Algerian" pitchFamily="82" charset="0"/>
              </a:rPr>
              <a:t>dream</a:t>
            </a:r>
            <a:r>
              <a:rPr lang="fr-FR" dirty="0" smtClean="0">
                <a:latin typeface="Algerian" pitchFamily="82" charset="0"/>
              </a:rPr>
              <a:t> </a:t>
            </a:r>
            <a:r>
              <a:rPr lang="fr-FR" dirty="0" err="1" smtClean="0">
                <a:latin typeface="Algerian" pitchFamily="82" charset="0"/>
              </a:rPr>
              <a:t>work</a:t>
            </a:r>
            <a:r>
              <a:rPr lang="fr-FR" dirty="0" smtClean="0">
                <a:latin typeface="Algerian" pitchFamily="82" charset="0"/>
              </a:rPr>
              <a:t> are :</a:t>
            </a:r>
          </a:p>
          <a:p>
            <a:pPr marL="285750" indent="-285750" algn="ctr">
              <a:buFont typeface="Wingdings" pitchFamily="2" charset="2"/>
              <a:buChar char="Ø"/>
            </a:pPr>
            <a:r>
              <a:rPr lang="fr-FR" dirty="0" smtClean="0">
                <a:latin typeface="Algerian" pitchFamily="82" charset="0"/>
              </a:rPr>
              <a:t>CONDENSATION </a:t>
            </a:r>
            <a:r>
              <a:rPr lang="fr-FR" dirty="0" smtClean="0">
                <a:latin typeface="+mj-lt"/>
              </a:rPr>
              <a:t>: It </a:t>
            </a:r>
            <a:r>
              <a:rPr lang="fr-FR" dirty="0" err="1" smtClean="0">
                <a:latin typeface="+mj-lt"/>
              </a:rPr>
              <a:t>means</a:t>
            </a:r>
            <a:r>
              <a:rPr lang="fr-FR" dirty="0" smtClean="0">
                <a:latin typeface="+mj-lt"/>
              </a:rPr>
              <a:t> </a:t>
            </a:r>
            <a:r>
              <a:rPr lang="fr-FR" dirty="0" err="1" smtClean="0">
                <a:latin typeface="+mj-lt"/>
              </a:rPr>
              <a:t>condensing</a:t>
            </a:r>
            <a:r>
              <a:rPr lang="fr-FR" dirty="0" smtClean="0">
                <a:latin typeface="+mj-lt"/>
              </a:rPr>
              <a:t> </a:t>
            </a:r>
            <a:r>
              <a:rPr lang="fr-FR" dirty="0" err="1" smtClean="0">
                <a:latin typeface="+mj-lt"/>
              </a:rPr>
              <a:t>many</a:t>
            </a:r>
            <a:r>
              <a:rPr lang="fr-FR" dirty="0" smtClean="0">
                <a:latin typeface="+mj-lt"/>
              </a:rPr>
              <a:t> </a:t>
            </a:r>
            <a:r>
              <a:rPr lang="fr-FR" dirty="0" err="1" smtClean="0">
                <a:latin typeface="+mj-lt"/>
              </a:rPr>
              <a:t>different</a:t>
            </a:r>
            <a:r>
              <a:rPr lang="fr-FR" dirty="0" smtClean="0">
                <a:latin typeface="+mj-lt"/>
              </a:rPr>
              <a:t> </a:t>
            </a:r>
            <a:r>
              <a:rPr lang="fr-FR" dirty="0" err="1" smtClean="0">
                <a:latin typeface="+mj-lt"/>
              </a:rPr>
              <a:t>ideas</a:t>
            </a:r>
            <a:r>
              <a:rPr lang="fr-FR" dirty="0" smtClean="0">
                <a:latin typeface="+mj-lt"/>
              </a:rPr>
              <a:t> </a:t>
            </a:r>
            <a:r>
              <a:rPr lang="fr-FR" dirty="0" err="1" smtClean="0">
                <a:latin typeface="+mj-lt"/>
              </a:rPr>
              <a:t>into</a:t>
            </a:r>
            <a:r>
              <a:rPr lang="fr-FR" dirty="0" smtClean="0">
                <a:latin typeface="+mj-lt"/>
              </a:rPr>
              <a:t> one.</a:t>
            </a:r>
          </a:p>
          <a:p>
            <a:pPr>
              <a:buFont typeface="Wingdings" pitchFamily="2" charset="2"/>
              <a:buChar char="Ø"/>
            </a:pPr>
            <a:r>
              <a:rPr lang="fr-FR" dirty="0" err="1" smtClean="0">
                <a:latin typeface="Algerian" pitchFamily="82" charset="0"/>
              </a:rPr>
              <a:t>Displacement</a:t>
            </a:r>
            <a:r>
              <a:rPr lang="fr-FR" dirty="0" smtClean="0">
                <a:latin typeface="Algerian" pitchFamily="82" charset="0"/>
              </a:rPr>
              <a:t> : </a:t>
            </a:r>
            <a:r>
              <a:rPr lang="fr-FR" dirty="0" smtClean="0"/>
              <a:t>Replaces a latent </a:t>
            </a:r>
            <a:r>
              <a:rPr lang="fr-FR" dirty="0" err="1" smtClean="0"/>
              <a:t>element</a:t>
            </a:r>
            <a:r>
              <a:rPr lang="fr-FR" dirty="0" smtClean="0"/>
              <a:t> by a </a:t>
            </a:r>
            <a:r>
              <a:rPr lang="fr-FR" dirty="0" err="1" smtClean="0"/>
              <a:t>well</a:t>
            </a:r>
            <a:r>
              <a:rPr lang="fr-FR" dirty="0" smtClean="0"/>
              <a:t>- </a:t>
            </a:r>
            <a:r>
              <a:rPr lang="fr-FR" dirty="0" err="1" smtClean="0"/>
              <a:t>concealed</a:t>
            </a:r>
            <a:r>
              <a:rPr lang="fr-FR" dirty="0" smtClean="0"/>
              <a:t> allusion to </a:t>
            </a:r>
            <a:r>
              <a:rPr lang="fr-FR" dirty="0" err="1" smtClean="0"/>
              <a:t>it</a:t>
            </a:r>
            <a:r>
              <a:rPr lang="fr-FR" dirty="0" smtClean="0"/>
              <a:t> ,</a:t>
            </a:r>
            <a:r>
              <a:rPr lang="fr-FR" dirty="0" err="1" smtClean="0"/>
              <a:t>so</a:t>
            </a:r>
            <a:r>
              <a:rPr lang="fr-FR" dirty="0" smtClean="0"/>
              <a:t> the </a:t>
            </a:r>
            <a:r>
              <a:rPr lang="fr-FR" dirty="0" err="1" smtClean="0"/>
              <a:t>psychical</a:t>
            </a:r>
            <a:r>
              <a:rPr lang="fr-FR" dirty="0" smtClean="0"/>
              <a:t> </a:t>
            </a:r>
            <a:r>
              <a:rPr lang="fr-FR" dirty="0" err="1" smtClean="0"/>
              <a:t>emphasis</a:t>
            </a:r>
            <a:r>
              <a:rPr lang="fr-FR" dirty="0" smtClean="0"/>
              <a:t> is </a:t>
            </a:r>
            <a:r>
              <a:rPr lang="fr-FR" dirty="0" err="1" smtClean="0"/>
              <a:t>shifted</a:t>
            </a:r>
            <a:r>
              <a:rPr lang="fr-FR" dirty="0" smtClean="0"/>
              <a:t> </a:t>
            </a:r>
            <a:r>
              <a:rPr lang="fr-FR" dirty="0" err="1" smtClean="0"/>
              <a:t>from</a:t>
            </a:r>
            <a:r>
              <a:rPr lang="fr-FR" dirty="0" smtClean="0"/>
              <a:t> important to an </a:t>
            </a:r>
            <a:r>
              <a:rPr lang="fr-FR" dirty="0" err="1" smtClean="0"/>
              <a:t>unimportant</a:t>
            </a:r>
            <a:r>
              <a:rPr lang="fr-FR" dirty="0" smtClean="0"/>
              <a:t> </a:t>
            </a:r>
            <a:r>
              <a:rPr lang="fr-FR" dirty="0" err="1" smtClean="0"/>
              <a:t>element</a:t>
            </a:r>
            <a:r>
              <a:rPr lang="fr-FR" dirty="0" smtClean="0"/>
              <a:t> to a </a:t>
            </a:r>
            <a:r>
              <a:rPr lang="fr-FR" dirty="0" err="1" smtClean="0"/>
              <a:t>relatively</a:t>
            </a:r>
            <a:r>
              <a:rPr lang="fr-FR" dirty="0" smtClean="0"/>
              <a:t> trivial one .</a:t>
            </a:r>
          </a:p>
          <a:p>
            <a:pPr>
              <a:buFont typeface="Wingdings" pitchFamily="2" charset="2"/>
              <a:buChar char="Ø"/>
            </a:pPr>
            <a:r>
              <a:rPr lang="fr-FR" dirty="0" err="1" smtClean="0">
                <a:latin typeface="Algerian" pitchFamily="82" charset="0"/>
              </a:rPr>
              <a:t>Consideration</a:t>
            </a:r>
            <a:r>
              <a:rPr lang="fr-FR" dirty="0" smtClean="0">
                <a:latin typeface="Algerian" pitchFamily="82" charset="0"/>
              </a:rPr>
              <a:t> of </a:t>
            </a:r>
            <a:r>
              <a:rPr lang="fr-FR" dirty="0" err="1" smtClean="0">
                <a:latin typeface="Algerian" pitchFamily="82" charset="0"/>
              </a:rPr>
              <a:t>represantability</a:t>
            </a:r>
            <a:r>
              <a:rPr lang="fr-FR" dirty="0" smtClean="0">
                <a:latin typeface="Algerian" pitchFamily="82" charset="0"/>
              </a:rPr>
              <a:t> : </a:t>
            </a:r>
            <a:r>
              <a:rPr lang="fr-FR" dirty="0" err="1" smtClean="0"/>
              <a:t>transforms</a:t>
            </a:r>
            <a:r>
              <a:rPr lang="fr-FR" dirty="0" smtClean="0"/>
              <a:t>  </a:t>
            </a:r>
            <a:r>
              <a:rPr lang="fr-FR" dirty="0" err="1" smtClean="0"/>
              <a:t>thoughts</a:t>
            </a:r>
            <a:r>
              <a:rPr lang="fr-FR" dirty="0" smtClean="0"/>
              <a:t> </a:t>
            </a:r>
            <a:r>
              <a:rPr lang="fr-FR" dirty="0" err="1" smtClean="0"/>
              <a:t>into</a:t>
            </a:r>
            <a:r>
              <a:rPr lang="fr-FR" dirty="0" smtClean="0"/>
              <a:t> </a:t>
            </a:r>
            <a:r>
              <a:rPr lang="fr-FR" dirty="0" err="1" smtClean="0"/>
              <a:t>visual</a:t>
            </a:r>
            <a:r>
              <a:rPr lang="fr-FR" dirty="0" smtClean="0"/>
              <a:t> </a:t>
            </a:r>
            <a:r>
              <a:rPr lang="fr-FR" dirty="0" err="1" smtClean="0"/>
              <a:t>elements</a:t>
            </a:r>
            <a:r>
              <a:rPr lang="fr-FR" dirty="0" smtClean="0"/>
              <a:t>  </a:t>
            </a:r>
            <a:r>
              <a:rPr lang="fr-FR" dirty="0" err="1" smtClean="0"/>
              <a:t>eg</a:t>
            </a:r>
            <a:r>
              <a:rPr lang="fr-FR" dirty="0" smtClean="0"/>
              <a:t>: </a:t>
            </a:r>
            <a:r>
              <a:rPr lang="fr-FR" dirty="0"/>
              <a:t>I</a:t>
            </a:r>
            <a:r>
              <a:rPr lang="fr-FR" dirty="0" smtClean="0"/>
              <a:t> </a:t>
            </a:r>
            <a:r>
              <a:rPr lang="fr-FR" dirty="0" err="1" smtClean="0"/>
              <a:t>was</a:t>
            </a:r>
            <a:r>
              <a:rPr lang="fr-FR" dirty="0" smtClean="0"/>
              <a:t> in a </a:t>
            </a:r>
            <a:r>
              <a:rPr lang="fr-FR" dirty="0" err="1" smtClean="0"/>
              <a:t>tower</a:t>
            </a:r>
            <a:r>
              <a:rPr lang="fr-FR" dirty="0" smtClean="0"/>
              <a:t> </a:t>
            </a:r>
            <a:r>
              <a:rPr lang="fr-FR" dirty="0" err="1" smtClean="0"/>
              <a:t>above</a:t>
            </a:r>
            <a:r>
              <a:rPr lang="fr-FR" dirty="0" smtClean="0"/>
              <a:t> the audience         I </a:t>
            </a:r>
            <a:r>
              <a:rPr lang="fr-FR" dirty="0" err="1" smtClean="0"/>
              <a:t>towered</a:t>
            </a:r>
            <a:r>
              <a:rPr lang="fr-FR" dirty="0" smtClean="0"/>
              <a:t> </a:t>
            </a:r>
            <a:r>
              <a:rPr lang="fr-FR" dirty="0" err="1" smtClean="0"/>
              <a:t>above</a:t>
            </a:r>
            <a:r>
              <a:rPr lang="fr-FR" dirty="0" smtClean="0"/>
              <a:t> the audience </a:t>
            </a:r>
            <a:r>
              <a:rPr lang="fr-FR" dirty="0" err="1" smtClean="0"/>
              <a:t>intellectually</a:t>
            </a:r>
            <a:endParaRPr lang="fr-FR" dirty="0" smtClean="0"/>
          </a:p>
        </p:txBody>
      </p:sp>
      <p:cxnSp>
        <p:nvCxnSpPr>
          <p:cNvPr id="7" name="Connecteur droit avec flèche 6"/>
          <p:cNvCxnSpPr/>
          <p:nvPr/>
        </p:nvCxnSpPr>
        <p:spPr>
          <a:xfrm>
            <a:off x="3643306" y="6143644"/>
            <a:ext cx="571504"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8" name="Image 7" descr="Unoffical psychoanalysis symbol">
            <a:hlinkClick r:id="rId2" tooltip="&quot;Unoffical psychoanalysis symbol&quot;"/>
          </p:cNvPr>
          <p:cNvPicPr/>
          <p:nvPr/>
        </p:nvPicPr>
        <p:blipFill>
          <a:blip r:embed="rId3"/>
          <a:srcRect/>
          <a:stretch>
            <a:fillRect/>
          </a:stretch>
        </p:blipFill>
        <p:spPr bwMode="auto">
          <a:xfrm>
            <a:off x="-428660" y="0"/>
            <a:ext cx="2214578" cy="161925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12</a:t>
            </a:fld>
            <a:endParaRPr lang="en-GB"/>
          </a:p>
        </p:txBody>
      </p:sp>
      <p:sp>
        <p:nvSpPr>
          <p:cNvPr id="5" name="Espace réservé du contenu 2"/>
          <p:cNvSpPr>
            <a:spLocks noGrp="1"/>
          </p:cNvSpPr>
          <p:nvPr>
            <p:ph idx="1"/>
          </p:nvPr>
        </p:nvSpPr>
        <p:spPr>
          <a:xfrm>
            <a:off x="0" y="1785926"/>
            <a:ext cx="9144000" cy="3929090"/>
          </a:xfrm>
        </p:spPr>
        <p:txBody>
          <a:bodyPr/>
          <a:lstStyle/>
          <a:p>
            <a:pPr>
              <a:buFont typeface="Wingdings" pitchFamily="2" charset="2"/>
              <a:buChar char="Ø"/>
            </a:pPr>
            <a:r>
              <a:rPr lang="fr-FR" dirty="0" smtClean="0">
                <a:latin typeface="Algerian" pitchFamily="82" charset="0"/>
              </a:rPr>
              <a:t>Secondary </a:t>
            </a:r>
            <a:r>
              <a:rPr lang="fr-FR" dirty="0" err="1" smtClean="0">
                <a:latin typeface="Algerian" pitchFamily="82" charset="0"/>
              </a:rPr>
              <a:t>revision</a:t>
            </a:r>
            <a:r>
              <a:rPr lang="fr-FR" dirty="0" smtClean="0">
                <a:latin typeface="Algerian" pitchFamily="82" charset="0"/>
              </a:rPr>
              <a:t> : </a:t>
            </a:r>
            <a:r>
              <a:rPr lang="fr-FR" dirty="0" smtClean="0"/>
              <a:t>makes </a:t>
            </a:r>
            <a:r>
              <a:rPr lang="fr-FR" dirty="0" err="1" smtClean="0"/>
              <a:t>something</a:t>
            </a:r>
            <a:r>
              <a:rPr lang="fr-FR" dirty="0" smtClean="0"/>
              <a:t> </a:t>
            </a:r>
            <a:r>
              <a:rPr lang="fr-FR" dirty="0" err="1" smtClean="0"/>
              <a:t>whole</a:t>
            </a:r>
            <a:r>
              <a:rPr lang="fr-FR" dirty="0" smtClean="0"/>
              <a:t> and more or </a:t>
            </a:r>
            <a:r>
              <a:rPr lang="fr-FR" dirty="0" err="1" smtClean="0"/>
              <a:t>less</a:t>
            </a:r>
            <a:r>
              <a:rPr lang="fr-FR" dirty="0" smtClean="0"/>
              <a:t> </a:t>
            </a:r>
            <a:r>
              <a:rPr lang="fr-FR" dirty="0" err="1" smtClean="0"/>
              <a:t>coherent</a:t>
            </a:r>
            <a:r>
              <a:rPr lang="fr-FR" dirty="0" smtClean="0"/>
              <a:t> of the </a:t>
            </a:r>
            <a:r>
              <a:rPr lang="fr-FR" dirty="0" err="1" smtClean="0"/>
              <a:t>distorted</a:t>
            </a:r>
            <a:r>
              <a:rPr lang="fr-FR" dirty="0" smtClean="0"/>
              <a:t> </a:t>
            </a:r>
            <a:r>
              <a:rPr lang="fr-FR" dirty="0" err="1" smtClean="0"/>
              <a:t>product</a:t>
            </a:r>
            <a:r>
              <a:rPr lang="fr-FR" dirty="0" smtClean="0"/>
              <a:t> of the </a:t>
            </a:r>
            <a:r>
              <a:rPr lang="fr-FR" dirty="0" err="1" smtClean="0"/>
              <a:t>dream</a:t>
            </a:r>
            <a:r>
              <a:rPr lang="fr-FR" dirty="0" smtClean="0"/>
              <a:t> </a:t>
            </a:r>
            <a:r>
              <a:rPr lang="fr-FR" dirty="0" err="1" smtClean="0"/>
              <a:t>work</a:t>
            </a:r>
            <a:endParaRPr lang="fr-FR" dirty="0" smtClean="0"/>
          </a:p>
          <a:p>
            <a:pPr>
              <a:buFont typeface="Wingdings" pitchFamily="2" charset="2"/>
              <a:buChar char="Ø"/>
            </a:pPr>
            <a:r>
              <a:rPr lang="fr-FR" dirty="0" err="1" smtClean="0"/>
              <a:t>These</a:t>
            </a:r>
            <a:r>
              <a:rPr lang="fr-FR" dirty="0" smtClean="0"/>
              <a:t> aspects of the </a:t>
            </a:r>
            <a:r>
              <a:rPr lang="fr-FR" dirty="0" err="1" smtClean="0"/>
              <a:t>dream</a:t>
            </a:r>
            <a:r>
              <a:rPr lang="fr-FR" dirty="0" smtClean="0"/>
              <a:t> –</a:t>
            </a:r>
            <a:r>
              <a:rPr lang="fr-FR" dirty="0" err="1" smtClean="0"/>
              <a:t>work</a:t>
            </a:r>
            <a:r>
              <a:rPr lang="fr-FR" dirty="0" smtClean="0"/>
              <a:t>  </a:t>
            </a:r>
            <a:r>
              <a:rPr lang="fr-FR" dirty="0" err="1" smtClean="0"/>
              <a:t>transform</a:t>
            </a:r>
            <a:r>
              <a:rPr lang="fr-FR" dirty="0" smtClean="0"/>
              <a:t> a latent set of </a:t>
            </a:r>
            <a:r>
              <a:rPr lang="fr-FR" dirty="0" err="1" smtClean="0"/>
              <a:t>thoughts</a:t>
            </a:r>
            <a:r>
              <a:rPr lang="fr-FR" dirty="0" smtClean="0"/>
              <a:t> </a:t>
            </a:r>
            <a:r>
              <a:rPr lang="fr-FR" dirty="0" err="1" smtClean="0"/>
              <a:t>into</a:t>
            </a:r>
            <a:r>
              <a:rPr lang="fr-FR" dirty="0" smtClean="0"/>
              <a:t> the </a:t>
            </a:r>
            <a:r>
              <a:rPr lang="fr-FR" dirty="0" err="1" smtClean="0"/>
              <a:t>manifest</a:t>
            </a:r>
            <a:r>
              <a:rPr lang="fr-FR" dirty="0" smtClean="0"/>
              <a:t>  content </a:t>
            </a:r>
            <a:r>
              <a:rPr lang="fr-FR" dirty="0" err="1" smtClean="0"/>
              <a:t>which</a:t>
            </a:r>
            <a:r>
              <a:rPr lang="fr-FR" dirty="0" smtClean="0"/>
              <a:t> </a:t>
            </a:r>
            <a:r>
              <a:rPr lang="fr-FR" dirty="0" err="1" smtClean="0"/>
              <a:t>is</a:t>
            </a:r>
            <a:r>
              <a:rPr lang="fr-FR" dirty="0" smtClean="0"/>
              <a:t> a </a:t>
            </a:r>
            <a:r>
              <a:rPr lang="fr-FR" dirty="0" err="1" smtClean="0"/>
              <a:t>disguised</a:t>
            </a:r>
            <a:r>
              <a:rPr lang="fr-FR" dirty="0" smtClean="0"/>
              <a:t> version of </a:t>
            </a:r>
            <a:r>
              <a:rPr lang="fr-FR" dirty="0" err="1" smtClean="0"/>
              <a:t>these</a:t>
            </a:r>
            <a:r>
              <a:rPr lang="fr-FR" dirty="0" smtClean="0"/>
              <a:t> </a:t>
            </a:r>
            <a:r>
              <a:rPr lang="fr-FR" dirty="0" err="1" smtClean="0"/>
              <a:t>thoughts</a:t>
            </a:r>
            <a:r>
              <a:rPr lang="fr-FR" dirty="0" smtClean="0"/>
              <a:t> </a:t>
            </a:r>
            <a:endParaRPr lang="fr-FR" dirty="0"/>
          </a:p>
        </p:txBody>
      </p:sp>
      <p:sp>
        <p:nvSpPr>
          <p:cNvPr id="6" name="Titre 1"/>
          <p:cNvSpPr>
            <a:spLocks noGrp="1"/>
          </p:cNvSpPr>
          <p:nvPr>
            <p:ph type="title"/>
          </p:nvPr>
        </p:nvSpPr>
        <p:spPr>
          <a:xfrm>
            <a:off x="0" y="152400"/>
            <a:ext cx="6072198" cy="919146"/>
          </a:xfrm>
          <a:solidFill>
            <a:srgbClr val="FFC000"/>
          </a:solidFill>
        </p:spPr>
        <p:txBody>
          <a:bodyPr/>
          <a:lstStyle/>
          <a:p>
            <a:pPr algn="ctr"/>
            <a:r>
              <a:rPr lang="fr-FR" dirty="0" smtClean="0">
                <a:latin typeface="Algerian" pitchFamily="82" charset="0"/>
              </a:rPr>
              <a:t/>
            </a:r>
            <a:br>
              <a:rPr lang="fr-FR" dirty="0" smtClean="0">
                <a:latin typeface="Algerian" pitchFamily="82" charset="0"/>
              </a:rPr>
            </a:br>
            <a:r>
              <a:rPr lang="fr-FR" dirty="0" smtClean="0">
                <a:latin typeface="Algerian" pitchFamily="82" charset="0"/>
              </a:rPr>
              <a:t>The </a:t>
            </a:r>
            <a:r>
              <a:rPr lang="fr-FR" dirty="0" err="1" smtClean="0">
                <a:latin typeface="Algerian" pitchFamily="82" charset="0"/>
              </a:rPr>
              <a:t>dream</a:t>
            </a:r>
            <a:r>
              <a:rPr lang="fr-FR" dirty="0" smtClean="0">
                <a:latin typeface="Algerian" pitchFamily="82" charset="0"/>
              </a:rPr>
              <a:t> </a:t>
            </a:r>
            <a:r>
              <a:rPr lang="fr-FR" dirty="0" err="1" smtClean="0">
                <a:latin typeface="Algerian" pitchFamily="82" charset="0"/>
              </a:rPr>
              <a:t>work</a:t>
            </a:r>
            <a:r>
              <a:rPr lang="fr-FR" dirty="0" smtClean="0">
                <a:latin typeface="Algerian" pitchFamily="82" charset="0"/>
              </a:rPr>
              <a:t/>
            </a:r>
            <a:br>
              <a:rPr lang="fr-FR" dirty="0" smtClean="0">
                <a:latin typeface="Algerian" pitchFamily="82" charset="0"/>
              </a:rPr>
            </a:br>
            <a:endParaRPr lang="en-US" dirty="0"/>
          </a:p>
        </p:txBody>
      </p:sp>
      <p:pic>
        <p:nvPicPr>
          <p:cNvPr id="8" name="Image 7" descr="Unoffical psychoanalysis symbol">
            <a:hlinkClick r:id="rId2" tooltip="&quot;Unoffical psychoanalysis symbol&quot;"/>
          </p:cNvPr>
          <p:cNvPicPr/>
          <p:nvPr/>
        </p:nvPicPr>
        <p:blipFill>
          <a:blip r:embed="rId3"/>
          <a:srcRect/>
          <a:stretch>
            <a:fillRect/>
          </a:stretch>
        </p:blipFill>
        <p:spPr bwMode="auto">
          <a:xfrm>
            <a:off x="-571536" y="0"/>
            <a:ext cx="2214578" cy="161925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152400"/>
            <a:ext cx="6400800" cy="919146"/>
          </a:xfrm>
          <a:solidFill>
            <a:srgbClr val="FFC000"/>
          </a:solidFill>
        </p:spPr>
        <p:txBody>
          <a:bodyPr/>
          <a:lstStyle/>
          <a:p>
            <a:pPr algn="ctr"/>
            <a:r>
              <a:rPr lang="en-US" dirty="0" smtClean="0">
                <a:latin typeface="Algerian" pitchFamily="82" charset="0"/>
              </a:rPr>
              <a:t/>
            </a:r>
            <a:br>
              <a:rPr lang="en-US" dirty="0" smtClean="0">
                <a:latin typeface="Algerian" pitchFamily="82" charset="0"/>
              </a:rPr>
            </a:br>
            <a:r>
              <a:rPr lang="en-US" dirty="0" smtClean="0">
                <a:latin typeface="Algerian" pitchFamily="82" charset="0"/>
              </a:rPr>
              <a:t>Condensation In Dreams</a:t>
            </a:r>
            <a:br>
              <a:rPr lang="en-US" dirty="0" smtClean="0">
                <a:latin typeface="Algerian" pitchFamily="82" charset="0"/>
              </a:rPr>
            </a:br>
            <a:endParaRPr lang="en-US" dirty="0">
              <a:latin typeface="Algerian" pitchFamily="82" charset="0"/>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13</a:t>
            </a:fld>
            <a:endParaRPr lang="en-GB"/>
          </a:p>
        </p:txBody>
      </p:sp>
      <p:sp>
        <p:nvSpPr>
          <p:cNvPr id="5" name="Espace réservé du contenu 2"/>
          <p:cNvSpPr>
            <a:spLocks noGrp="1"/>
          </p:cNvSpPr>
          <p:nvPr>
            <p:ph idx="1"/>
          </p:nvPr>
        </p:nvSpPr>
        <p:spPr>
          <a:xfrm>
            <a:off x="0" y="1738312"/>
            <a:ext cx="9144000" cy="5119687"/>
          </a:xfrm>
        </p:spPr>
        <p:txBody>
          <a:bodyPr/>
          <a:lstStyle/>
          <a:p>
            <a:pPr>
              <a:buFont typeface="Wingdings" pitchFamily="2" charset="2"/>
              <a:buChar char="Ø"/>
            </a:pPr>
            <a:r>
              <a:rPr lang="en-US" sz="2400" dirty="0" smtClean="0"/>
              <a:t>One</a:t>
            </a:r>
            <a:r>
              <a:rPr lang="en-US" dirty="0" smtClean="0"/>
              <a:t> </a:t>
            </a:r>
            <a:r>
              <a:rPr lang="en-US" dirty="0"/>
              <a:t>of the most interesting features of dreams is their wonderful condensation of persons, places, and things. For example, a dream scene may really be made up of several places we have seen: a dream person may have traits </a:t>
            </a:r>
            <a:r>
              <a:rPr lang="en-US" dirty="0" smtClean="0"/>
              <a:t>or features </a:t>
            </a:r>
            <a:r>
              <a:rPr lang="en-US" dirty="0"/>
              <a:t>or </a:t>
            </a:r>
            <a:r>
              <a:rPr lang="en-US" dirty="0" smtClean="0"/>
              <a:t>manners </a:t>
            </a:r>
            <a:r>
              <a:rPr lang="en-US" dirty="0"/>
              <a:t>that belong to two or more persons. For this reason we may doubt that dreams are founded on actual experiences, since the dream characters or scenes are not to be found in real life in exactly the same form as in the dreams.</a:t>
            </a:r>
          </a:p>
          <a:p>
            <a:endParaRPr lang="en-US" dirty="0"/>
          </a:p>
          <a:p>
            <a:endParaRPr lang="fr-FR" dirty="0"/>
          </a:p>
        </p:txBody>
      </p:sp>
      <p:pic>
        <p:nvPicPr>
          <p:cNvPr id="6" name="Image 5" descr="Unoffical psychoanalysis symbol">
            <a:hlinkClick r:id="rId2" tooltip="&quot;Unoffical psychoanalysis symbol&quot;"/>
          </p:cNvPr>
          <p:cNvPicPr/>
          <p:nvPr/>
        </p:nvPicPr>
        <p:blipFill>
          <a:blip r:embed="rId3"/>
          <a:srcRect/>
          <a:stretch>
            <a:fillRect/>
          </a:stretch>
        </p:blipFill>
        <p:spPr bwMode="auto">
          <a:xfrm>
            <a:off x="-357222" y="0"/>
            <a:ext cx="1571636" cy="161925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14</a:t>
            </a:fld>
            <a:endParaRPr lang="en-GB"/>
          </a:p>
        </p:txBody>
      </p:sp>
      <p:sp>
        <p:nvSpPr>
          <p:cNvPr id="6" name="Titre 1"/>
          <p:cNvSpPr>
            <a:spLocks noGrp="1"/>
          </p:cNvSpPr>
          <p:nvPr>
            <p:ph type="title"/>
          </p:nvPr>
        </p:nvSpPr>
        <p:spPr>
          <a:xfrm>
            <a:off x="0" y="152400"/>
            <a:ext cx="6505575" cy="990584"/>
          </a:xfrm>
          <a:solidFill>
            <a:schemeClr val="accent1">
              <a:lumMod val="90000"/>
            </a:schemeClr>
          </a:solidFill>
        </p:spPr>
        <p:txBody>
          <a:bodyPr/>
          <a:lstStyle/>
          <a:p>
            <a:pPr algn="ctr"/>
            <a:r>
              <a:rPr lang="en-US" dirty="0" smtClean="0">
                <a:latin typeface="Algerian" pitchFamily="82" charset="0"/>
              </a:rPr>
              <a:t/>
            </a:r>
            <a:br>
              <a:rPr lang="en-US" dirty="0" smtClean="0">
                <a:latin typeface="Algerian" pitchFamily="82" charset="0"/>
              </a:rPr>
            </a:br>
            <a:r>
              <a:rPr lang="en-US" dirty="0" smtClean="0">
                <a:latin typeface="Algerian" pitchFamily="82" charset="0"/>
              </a:rPr>
              <a:t>    Condensation In Dreams</a:t>
            </a:r>
            <a:br>
              <a:rPr lang="en-US" dirty="0" smtClean="0">
                <a:latin typeface="Algerian" pitchFamily="82" charset="0"/>
              </a:rPr>
            </a:br>
            <a:endParaRPr lang="en-US" dirty="0">
              <a:latin typeface="Algerian" pitchFamily="82" charset="0"/>
            </a:endParaRPr>
          </a:p>
        </p:txBody>
      </p:sp>
      <p:pic>
        <p:nvPicPr>
          <p:cNvPr id="7" name="Image 6" descr="Unoffical psychoanalysis symbol">
            <a:hlinkClick r:id="rId2" tooltip="&quot;Unoffical psychoanalysis symbol&quot;"/>
          </p:cNvPr>
          <p:cNvPicPr/>
          <p:nvPr/>
        </p:nvPicPr>
        <p:blipFill>
          <a:blip r:embed="rId3"/>
          <a:srcRect/>
          <a:stretch>
            <a:fillRect/>
          </a:stretch>
        </p:blipFill>
        <p:spPr bwMode="auto">
          <a:xfrm>
            <a:off x="-500098" y="0"/>
            <a:ext cx="1928826" cy="1619250"/>
          </a:xfrm>
          <a:prstGeom prst="rect">
            <a:avLst/>
          </a:prstGeom>
          <a:noFill/>
          <a:ln w="9525">
            <a:noFill/>
            <a:miter lim="800000"/>
            <a:headEnd/>
            <a:tailEnd/>
          </a:ln>
        </p:spPr>
      </p:pic>
      <p:sp>
        <p:nvSpPr>
          <p:cNvPr id="5" name="Espace réservé du contenu 2"/>
          <p:cNvSpPr>
            <a:spLocks noGrp="1"/>
          </p:cNvSpPr>
          <p:nvPr>
            <p:ph idx="1"/>
          </p:nvPr>
        </p:nvSpPr>
        <p:spPr>
          <a:xfrm rot="21139606">
            <a:off x="638896" y="1951362"/>
            <a:ext cx="7000924" cy="3619513"/>
          </a:xfrm>
          <a:solidFill>
            <a:schemeClr val="accent1">
              <a:lumMod val="90000"/>
            </a:schemeClr>
          </a:solidFill>
        </p:spPr>
        <p:txBody>
          <a:bodyPr/>
          <a:lstStyle/>
          <a:p>
            <a:pPr algn="ctr">
              <a:buNone/>
            </a:pPr>
            <a:r>
              <a:rPr lang="en-US" dirty="0" smtClean="0"/>
              <a:t>    The </a:t>
            </a:r>
            <a:r>
              <a:rPr lang="en-US" dirty="0"/>
              <a:t>condensation of dreams is sometimes explained </a:t>
            </a:r>
            <a:r>
              <a:rPr lang="en-US" dirty="0" smtClean="0"/>
              <a:t>due </a:t>
            </a:r>
            <a:r>
              <a:rPr lang="en-US" dirty="0"/>
              <a:t>to fusion of two or more images coming to sleeping consciousness at about the same time. Most of us are probably familiar with dream objects which change as we look at </a:t>
            </a:r>
            <a:r>
              <a:rPr lang="en-US" dirty="0" smtClean="0"/>
              <a:t>them .</a:t>
            </a:r>
            <a:endParaRPr lang="fr-FR" dirty="0"/>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15</a:t>
            </a:fld>
            <a:endParaRPr lang="en-GB"/>
          </a:p>
        </p:txBody>
      </p:sp>
      <p:sp>
        <p:nvSpPr>
          <p:cNvPr id="5" name="Espace réservé du contenu 2"/>
          <p:cNvSpPr>
            <a:spLocks noGrp="1"/>
          </p:cNvSpPr>
          <p:nvPr>
            <p:ph idx="1"/>
          </p:nvPr>
        </p:nvSpPr>
        <p:spPr>
          <a:xfrm rot="21139606">
            <a:off x="272532" y="1465862"/>
            <a:ext cx="8585681" cy="4990008"/>
          </a:xfrm>
          <a:solidFill>
            <a:schemeClr val="accent1">
              <a:lumMod val="90000"/>
            </a:schemeClr>
          </a:solidFill>
        </p:spPr>
        <p:txBody>
          <a:bodyPr/>
          <a:lstStyle/>
          <a:p>
            <a:pPr algn="just"/>
            <a:r>
              <a:rPr lang="en-US" sz="2400" dirty="0" smtClean="0"/>
              <a:t>Condensation may occur with places: also with animals and things. A scene, really a condensation of many places, may result from the mind's having noted a resemblance between the places, or in which certain related incidents occurred. Similarly, animals and things may be composed of various likenesses which the mind has noted. </a:t>
            </a:r>
          </a:p>
          <a:p>
            <a:pPr algn="just"/>
            <a:r>
              <a:rPr lang="en-US" sz="2400" dirty="0" smtClean="0"/>
              <a:t>A condensation may even take place of animals and humans. For instance, a dream image may have a pig's head, the body of a certain man, or other combinations. This might have resulted from the thought that this man was a pig, - a squealer, a </a:t>
            </a:r>
            <a:r>
              <a:rPr lang="en-US" sz="2400" dirty="0" err="1" smtClean="0"/>
              <a:t>boarish</a:t>
            </a:r>
            <a:r>
              <a:rPr lang="en-US" sz="2400" dirty="0" smtClean="0"/>
              <a:t> sort of a person. The condensation of dreams is the dream's effort at brevity, to combine things which have a likeness.</a:t>
            </a:r>
            <a:endParaRPr lang="en-US" sz="2400" dirty="0"/>
          </a:p>
        </p:txBody>
      </p:sp>
      <p:sp>
        <p:nvSpPr>
          <p:cNvPr id="6" name="Titre 1"/>
          <p:cNvSpPr>
            <a:spLocks noGrp="1"/>
          </p:cNvSpPr>
          <p:nvPr>
            <p:ph type="title"/>
          </p:nvPr>
        </p:nvSpPr>
        <p:spPr>
          <a:xfrm>
            <a:off x="104775" y="152400"/>
            <a:ext cx="6400800" cy="990584"/>
          </a:xfrm>
          <a:solidFill>
            <a:schemeClr val="accent1">
              <a:lumMod val="90000"/>
            </a:schemeClr>
          </a:solidFill>
        </p:spPr>
        <p:txBody>
          <a:bodyPr/>
          <a:lstStyle/>
          <a:p>
            <a:pPr algn="ctr"/>
            <a:r>
              <a:rPr lang="en-US" dirty="0" smtClean="0">
                <a:latin typeface="Algerian" pitchFamily="82" charset="0"/>
              </a:rPr>
              <a:t/>
            </a:r>
            <a:br>
              <a:rPr lang="en-US" dirty="0" smtClean="0">
                <a:latin typeface="Algerian" pitchFamily="82" charset="0"/>
              </a:rPr>
            </a:br>
            <a:r>
              <a:rPr lang="en-US" dirty="0" smtClean="0">
                <a:latin typeface="Algerian" pitchFamily="82" charset="0"/>
              </a:rPr>
              <a:t>Condensation In Dreams</a:t>
            </a:r>
            <a:br>
              <a:rPr lang="en-US" dirty="0" smtClean="0">
                <a:latin typeface="Algerian" pitchFamily="82" charset="0"/>
              </a:rPr>
            </a:br>
            <a:endParaRPr lang="en-US" dirty="0">
              <a:latin typeface="Algerian" pitchFamily="82" charset="0"/>
            </a:endParaRPr>
          </a:p>
        </p:txBody>
      </p:sp>
      <p:pic>
        <p:nvPicPr>
          <p:cNvPr id="7" name="Image 6" descr="Unoffical psychoanalysis symbol">
            <a:hlinkClick r:id="rId2" tooltip="&quot;Unoffical psychoanalysis symbol&quot;"/>
          </p:cNvPr>
          <p:cNvPicPr/>
          <p:nvPr/>
        </p:nvPicPr>
        <p:blipFill>
          <a:blip r:embed="rId3"/>
          <a:srcRect/>
          <a:stretch>
            <a:fillRect/>
          </a:stretch>
        </p:blipFill>
        <p:spPr bwMode="auto">
          <a:xfrm>
            <a:off x="-214346" y="0"/>
            <a:ext cx="1214446" cy="161925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16</a:t>
            </a:fld>
            <a:endParaRPr lang="en-GB"/>
          </a:p>
        </p:txBody>
      </p:sp>
      <p:sp>
        <p:nvSpPr>
          <p:cNvPr id="5" name="Espace réservé du contenu 2"/>
          <p:cNvSpPr>
            <a:spLocks noGrp="1"/>
          </p:cNvSpPr>
          <p:nvPr>
            <p:ph idx="1"/>
          </p:nvPr>
        </p:nvSpPr>
        <p:spPr>
          <a:xfrm rot="21600000">
            <a:off x="214282" y="1738313"/>
            <a:ext cx="8548718" cy="4495800"/>
          </a:xfrm>
          <a:solidFill>
            <a:schemeClr val="accent1">
              <a:lumMod val="90000"/>
            </a:schemeClr>
          </a:solidFill>
        </p:spPr>
        <p:txBody>
          <a:bodyPr>
            <a:normAutofit/>
          </a:bodyPr>
          <a:lstStyle/>
          <a:p>
            <a:pPr algn="just">
              <a:buNone/>
            </a:pPr>
            <a:r>
              <a:rPr lang="en-US" dirty="0" smtClean="0"/>
              <a:t>    Condensation may also occur with words, and this is what makes some dream words sound like gibberish. However, they can with study often be separated into their component parts. For example, in a dream studied by Dr. Brill, the dreamer sees a man pointing to a sign, which reads, </a:t>
            </a:r>
            <a:r>
              <a:rPr lang="en-US" dirty="0" err="1" smtClean="0"/>
              <a:t>Uclamparia</a:t>
            </a:r>
            <a:r>
              <a:rPr lang="en-US" dirty="0" smtClean="0"/>
              <a:t>, wet. </a:t>
            </a:r>
            <a:r>
              <a:rPr lang="en-US" dirty="0" err="1" smtClean="0"/>
              <a:t>Uclamparia</a:t>
            </a:r>
            <a:r>
              <a:rPr lang="en-US" dirty="0" smtClean="0"/>
              <a:t> was found to be a condensation of eucalyptus and malaria. Such word-condensations or fusions are often called neologisms.</a:t>
            </a:r>
          </a:p>
          <a:p>
            <a:pPr>
              <a:buNone/>
            </a:pPr>
            <a:endParaRPr lang="fr-FR" dirty="0"/>
          </a:p>
        </p:txBody>
      </p:sp>
      <p:sp>
        <p:nvSpPr>
          <p:cNvPr id="6" name="Titre 1"/>
          <p:cNvSpPr>
            <a:spLocks noGrp="1"/>
          </p:cNvSpPr>
          <p:nvPr>
            <p:ph type="title"/>
          </p:nvPr>
        </p:nvSpPr>
        <p:spPr>
          <a:xfrm>
            <a:off x="104775" y="152400"/>
            <a:ext cx="6400800" cy="990584"/>
          </a:xfrm>
          <a:solidFill>
            <a:schemeClr val="accent1">
              <a:lumMod val="90000"/>
            </a:schemeClr>
          </a:solidFill>
        </p:spPr>
        <p:txBody>
          <a:bodyPr/>
          <a:lstStyle/>
          <a:p>
            <a:pPr algn="ctr"/>
            <a:r>
              <a:rPr lang="en-US" dirty="0" smtClean="0">
                <a:latin typeface="Algerian" pitchFamily="82" charset="0"/>
              </a:rPr>
              <a:t/>
            </a:r>
            <a:br>
              <a:rPr lang="en-US" dirty="0" smtClean="0">
                <a:latin typeface="Algerian" pitchFamily="82" charset="0"/>
              </a:rPr>
            </a:br>
            <a:r>
              <a:rPr lang="en-US" dirty="0" smtClean="0">
                <a:latin typeface="Algerian" pitchFamily="82" charset="0"/>
              </a:rPr>
              <a:t>Condensation In Dreams</a:t>
            </a:r>
            <a:br>
              <a:rPr lang="en-US" dirty="0" smtClean="0">
                <a:latin typeface="Algerian" pitchFamily="82" charset="0"/>
              </a:rPr>
            </a:br>
            <a:endParaRPr lang="en-US" dirty="0">
              <a:latin typeface="Algerian" pitchFamily="82" charset="0"/>
            </a:endParaRPr>
          </a:p>
        </p:txBody>
      </p:sp>
      <p:pic>
        <p:nvPicPr>
          <p:cNvPr id="7" name="Image 6" descr="Unoffical psychoanalysis symbol">
            <a:hlinkClick r:id="rId2" tooltip="&quot;Unoffical psychoanalysis symbol&quot;"/>
          </p:cNvPr>
          <p:cNvPicPr/>
          <p:nvPr/>
        </p:nvPicPr>
        <p:blipFill>
          <a:blip r:embed="rId3"/>
          <a:srcRect/>
          <a:stretch>
            <a:fillRect/>
          </a:stretch>
        </p:blipFill>
        <p:spPr bwMode="auto">
          <a:xfrm>
            <a:off x="-285784" y="0"/>
            <a:ext cx="1571636" cy="161925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152400"/>
            <a:ext cx="6110299" cy="847708"/>
          </a:xfrm>
          <a:solidFill>
            <a:schemeClr val="accent1">
              <a:lumMod val="90000"/>
            </a:schemeClr>
          </a:solidFill>
        </p:spPr>
        <p:txBody>
          <a:bodyPr/>
          <a:lstStyle/>
          <a:p>
            <a:pPr algn="ctr"/>
            <a:r>
              <a:rPr lang="fr-FR" dirty="0" err="1" smtClean="0">
                <a:latin typeface="Algerian" pitchFamily="82" charset="0"/>
              </a:rPr>
              <a:t>Displacement</a:t>
            </a:r>
            <a:endParaRPr lang="en-US" dirty="0">
              <a:latin typeface="Algerian" pitchFamily="82" charset="0"/>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17</a:t>
            </a:fld>
            <a:endParaRPr lang="en-GB"/>
          </a:p>
        </p:txBody>
      </p:sp>
      <p:sp>
        <p:nvSpPr>
          <p:cNvPr id="5" name="Espace réservé du contenu 2"/>
          <p:cNvSpPr>
            <a:spLocks noGrp="1"/>
          </p:cNvSpPr>
          <p:nvPr>
            <p:ph idx="1"/>
          </p:nvPr>
        </p:nvSpPr>
        <p:spPr>
          <a:xfrm rot="21429666">
            <a:off x="437615" y="2062815"/>
            <a:ext cx="8382000" cy="3456628"/>
          </a:xfrm>
          <a:solidFill>
            <a:schemeClr val="accent1">
              <a:lumMod val="90000"/>
            </a:schemeClr>
          </a:solidFill>
        </p:spPr>
        <p:txBody>
          <a:bodyPr/>
          <a:lstStyle/>
          <a:p>
            <a:pPr algn="just">
              <a:buNone/>
            </a:pPr>
            <a:endParaRPr lang="fr-FR" dirty="0" smtClean="0"/>
          </a:p>
          <a:p>
            <a:pPr algn="just">
              <a:buNone/>
            </a:pPr>
            <a:r>
              <a:rPr lang="fr-FR" dirty="0" smtClean="0"/>
              <a:t>In </a:t>
            </a:r>
            <a:r>
              <a:rPr lang="fr-FR" dirty="0" err="1" smtClean="0"/>
              <a:t>freudian</a:t>
            </a:r>
            <a:r>
              <a:rPr lang="fr-FR" dirty="0" smtClean="0"/>
              <a:t> </a:t>
            </a:r>
            <a:r>
              <a:rPr lang="fr-FR" dirty="0" err="1" smtClean="0"/>
              <a:t>psychology</a:t>
            </a:r>
            <a:r>
              <a:rPr lang="fr-FR" dirty="0" smtClean="0"/>
              <a:t> , </a:t>
            </a:r>
            <a:r>
              <a:rPr lang="fr-FR" dirty="0" err="1" smtClean="0"/>
              <a:t>displacement</a:t>
            </a:r>
            <a:r>
              <a:rPr lang="fr-FR" dirty="0" smtClean="0"/>
              <a:t> </a:t>
            </a:r>
            <a:r>
              <a:rPr lang="fr-FR" dirty="0" err="1" smtClean="0"/>
              <a:t>means</a:t>
            </a:r>
            <a:r>
              <a:rPr lang="fr-FR" dirty="0" smtClean="0"/>
              <a:t> shift or move. It is an </a:t>
            </a:r>
            <a:r>
              <a:rPr lang="fr-FR" dirty="0" err="1" smtClean="0"/>
              <a:t>unconscious</a:t>
            </a:r>
            <a:r>
              <a:rPr lang="fr-FR" dirty="0" smtClean="0"/>
              <a:t>  </a:t>
            </a:r>
            <a:r>
              <a:rPr lang="fr-FR" dirty="0" err="1" smtClean="0"/>
              <a:t>defense</a:t>
            </a:r>
            <a:r>
              <a:rPr lang="fr-FR" dirty="0"/>
              <a:t> </a:t>
            </a:r>
            <a:r>
              <a:rPr lang="fr-FR" dirty="0" err="1" smtClean="0"/>
              <a:t>mechanism</a:t>
            </a:r>
            <a:r>
              <a:rPr lang="fr-FR" dirty="0" smtClean="0"/>
              <a:t> </a:t>
            </a:r>
            <a:r>
              <a:rPr lang="fr-FR" dirty="0" err="1" smtClean="0"/>
              <a:t>wherby</a:t>
            </a:r>
            <a:r>
              <a:rPr lang="fr-FR" dirty="0" smtClean="0"/>
              <a:t> the </a:t>
            </a:r>
            <a:r>
              <a:rPr lang="fr-FR" dirty="0" err="1" smtClean="0"/>
              <a:t>mind</a:t>
            </a:r>
            <a:r>
              <a:rPr lang="fr-FR" dirty="0" smtClean="0"/>
              <a:t> substitutes  </a:t>
            </a:r>
            <a:r>
              <a:rPr lang="fr-FR" dirty="0" err="1" smtClean="0"/>
              <a:t>either</a:t>
            </a:r>
            <a:r>
              <a:rPr lang="fr-FR" dirty="0" smtClean="0"/>
              <a:t> a new </a:t>
            </a:r>
            <a:r>
              <a:rPr lang="fr-FR" dirty="0" err="1" smtClean="0"/>
              <a:t>aim</a:t>
            </a:r>
            <a:r>
              <a:rPr lang="fr-FR" dirty="0" smtClean="0"/>
              <a:t> or a new </a:t>
            </a:r>
            <a:r>
              <a:rPr lang="fr-FR" dirty="0" err="1" smtClean="0"/>
              <a:t>object</a:t>
            </a:r>
            <a:r>
              <a:rPr lang="fr-FR" dirty="0" smtClean="0"/>
              <a:t>  for goals felt in </a:t>
            </a:r>
            <a:r>
              <a:rPr lang="fr-FR" dirty="0" err="1" smtClean="0"/>
              <a:t>their</a:t>
            </a:r>
            <a:r>
              <a:rPr lang="fr-FR" dirty="0"/>
              <a:t> </a:t>
            </a:r>
            <a:r>
              <a:rPr lang="fr-FR" dirty="0" smtClean="0"/>
              <a:t>original </a:t>
            </a:r>
            <a:r>
              <a:rPr lang="fr-FR" dirty="0" err="1" smtClean="0"/>
              <a:t>form</a:t>
            </a:r>
            <a:r>
              <a:rPr lang="fr-FR" dirty="0" smtClean="0"/>
              <a:t> to </a:t>
            </a:r>
            <a:r>
              <a:rPr lang="fr-FR" dirty="0" err="1" smtClean="0"/>
              <a:t>be</a:t>
            </a:r>
            <a:r>
              <a:rPr lang="fr-FR" dirty="0" smtClean="0"/>
              <a:t> </a:t>
            </a:r>
            <a:r>
              <a:rPr lang="fr-FR" dirty="0" err="1" smtClean="0"/>
              <a:t>dangerous</a:t>
            </a:r>
            <a:r>
              <a:rPr lang="fr-FR" dirty="0" smtClean="0"/>
              <a:t> or </a:t>
            </a:r>
            <a:r>
              <a:rPr lang="fr-FR" dirty="0" err="1" smtClean="0"/>
              <a:t>unacceptable</a:t>
            </a:r>
            <a:r>
              <a:rPr lang="fr-FR" dirty="0" smtClean="0"/>
              <a:t>.</a:t>
            </a:r>
            <a:endParaRPr lang="fr-FR" dirty="0"/>
          </a:p>
        </p:txBody>
      </p:sp>
      <p:pic>
        <p:nvPicPr>
          <p:cNvPr id="6" name="Image 5" descr="Unoffical psychoanalysis symbol">
            <a:hlinkClick r:id="rId2" tooltip="&quot;Unoffical psychoanalysis symbol&quot;"/>
          </p:cNvPr>
          <p:cNvPicPr/>
          <p:nvPr/>
        </p:nvPicPr>
        <p:blipFill>
          <a:blip r:embed="rId3"/>
          <a:srcRect/>
          <a:stretch>
            <a:fillRect/>
          </a:stretch>
        </p:blipFill>
        <p:spPr bwMode="auto">
          <a:xfrm>
            <a:off x="-285784" y="0"/>
            <a:ext cx="2214578" cy="161925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92D050"/>
          </a:solidFill>
        </p:spPr>
        <p:txBody>
          <a:bodyPr/>
          <a:lstStyle/>
          <a:p>
            <a:r>
              <a:rPr lang="fr-FR" b="1" dirty="0" err="1" smtClean="0">
                <a:latin typeface="Arial Rounded MT Bold" pitchFamily="34" charset="0"/>
              </a:rPr>
              <a:t>Oedipus</a:t>
            </a:r>
            <a:r>
              <a:rPr lang="fr-FR" b="1" dirty="0" smtClean="0">
                <a:latin typeface="Arial Rounded MT Bold" pitchFamily="34" charset="0"/>
              </a:rPr>
              <a:t> </a:t>
            </a:r>
            <a:r>
              <a:rPr lang="fr-FR" b="1" dirty="0" err="1" smtClean="0">
                <a:latin typeface="Arial Rounded MT Bold" pitchFamily="34" charset="0"/>
              </a:rPr>
              <a:t>complex</a:t>
            </a:r>
            <a:endParaRPr lang="fr-FR" b="1" dirty="0">
              <a:latin typeface="Arial Rounded MT Bold" pitchFamily="34" charset="0"/>
            </a:endParaRPr>
          </a:p>
        </p:txBody>
      </p:sp>
      <p:sp>
        <p:nvSpPr>
          <p:cNvPr id="3" name="Espace réservé du contenu 2"/>
          <p:cNvSpPr>
            <a:spLocks noGrp="1"/>
          </p:cNvSpPr>
          <p:nvPr>
            <p:ph idx="1"/>
          </p:nvPr>
        </p:nvSpPr>
        <p:spPr>
          <a:xfrm>
            <a:off x="0" y="1214422"/>
            <a:ext cx="9144000" cy="5643578"/>
          </a:xfrm>
        </p:spPr>
        <p:txBody>
          <a:bodyPr>
            <a:normAutofit fontScale="55000" lnSpcReduction="20000"/>
          </a:bodyPr>
          <a:lstStyle/>
          <a:p>
            <a:pPr>
              <a:buNone/>
            </a:pPr>
            <a:endParaRPr lang="en-US" sz="4400" dirty="0" smtClean="0"/>
          </a:p>
          <a:p>
            <a:pPr algn="just"/>
            <a:r>
              <a:rPr lang="en-US" sz="5100" dirty="0" smtClean="0"/>
              <a:t>Sigmund Freud argued that sexuality begins in the infant stages of life and that a young boy experiences sexual desires for his mother, which causes the boy to see his father as a rival for his mother’s affection. This desire for his mother will eventually become part of the boy’s subconscious when he becomes an adult, </a:t>
            </a:r>
          </a:p>
          <a:p>
            <a:pPr algn="just"/>
            <a:r>
              <a:rPr lang="en-US" sz="5100" dirty="0" smtClean="0"/>
              <a:t>The Oedipus complex occurs in the third — phallic stage (ages 3–6) — of the five </a:t>
            </a:r>
            <a:r>
              <a:rPr lang="en-US" sz="5100" dirty="0" smtClean="0">
                <a:solidFill>
                  <a:srgbClr val="FF0000"/>
                </a:solidFill>
              </a:rPr>
              <a:t>psychosexual </a:t>
            </a:r>
            <a:r>
              <a:rPr lang="en-US" sz="5100" dirty="0" err="1" smtClean="0">
                <a:solidFill>
                  <a:srgbClr val="FF0000"/>
                </a:solidFill>
              </a:rPr>
              <a:t>developement</a:t>
            </a:r>
            <a:r>
              <a:rPr lang="en-US" sz="5100" dirty="0" smtClean="0">
                <a:solidFill>
                  <a:srgbClr val="FF0000"/>
                </a:solidFill>
              </a:rPr>
              <a:t> </a:t>
            </a:r>
            <a:r>
              <a:rPr lang="en-US" sz="5100" dirty="0" smtClean="0"/>
              <a:t>stages: (</a:t>
            </a:r>
            <a:r>
              <a:rPr lang="en-US" sz="5100" dirty="0" err="1" smtClean="0"/>
              <a:t>i</a:t>
            </a:r>
            <a:r>
              <a:rPr lang="en-US" sz="5100" dirty="0" smtClean="0"/>
              <a:t>) the</a:t>
            </a:r>
            <a:r>
              <a:rPr lang="en-US" sz="5100" dirty="0" smtClean="0">
                <a:solidFill>
                  <a:srgbClr val="FF0000"/>
                </a:solidFill>
              </a:rPr>
              <a:t> oral</a:t>
            </a:r>
            <a:r>
              <a:rPr lang="en-US" sz="5100" dirty="0" smtClean="0"/>
              <a:t>, (ii) the </a:t>
            </a:r>
            <a:r>
              <a:rPr lang="en-US" sz="5100" dirty="0" smtClean="0">
                <a:solidFill>
                  <a:srgbClr val="FF0000"/>
                </a:solidFill>
              </a:rPr>
              <a:t>anal</a:t>
            </a:r>
            <a:r>
              <a:rPr lang="en-US" sz="5100" dirty="0" smtClean="0"/>
              <a:t>, (iii) the </a:t>
            </a:r>
            <a:r>
              <a:rPr lang="en-US" sz="5100" dirty="0" smtClean="0">
                <a:solidFill>
                  <a:srgbClr val="FF0000"/>
                </a:solidFill>
              </a:rPr>
              <a:t>phallic</a:t>
            </a:r>
            <a:r>
              <a:rPr lang="en-US" sz="5100" dirty="0" smtClean="0"/>
              <a:t>, (iv) the </a:t>
            </a:r>
            <a:r>
              <a:rPr lang="en-US" sz="5100" dirty="0" smtClean="0">
                <a:solidFill>
                  <a:srgbClr val="FF0000"/>
                </a:solidFill>
              </a:rPr>
              <a:t>latent</a:t>
            </a:r>
            <a:r>
              <a:rPr lang="en-US" sz="5100" dirty="0" smtClean="0"/>
              <a:t>, and (v) the </a:t>
            </a:r>
            <a:r>
              <a:rPr lang="en-US" sz="5100" dirty="0" smtClean="0">
                <a:solidFill>
                  <a:srgbClr val="FF0000"/>
                </a:solidFill>
              </a:rPr>
              <a:t>genital</a:t>
            </a:r>
            <a:endParaRPr lang="en-US" sz="5100" dirty="0" smtClean="0"/>
          </a:p>
          <a:p>
            <a:pPr algn="just">
              <a:buNone/>
            </a:pPr>
            <a:r>
              <a:rPr lang="en-US" sz="5100" dirty="0" smtClean="0"/>
              <a:t>    Freud called it the oedipal complex after the </a:t>
            </a:r>
            <a:r>
              <a:rPr lang="en-US" sz="5100" dirty="0" smtClean="0">
                <a:solidFill>
                  <a:srgbClr val="FF0000"/>
                </a:solidFill>
              </a:rPr>
              <a:t>Greek myth</a:t>
            </a:r>
          </a:p>
          <a:p>
            <a:pPr algn="just">
              <a:buNone/>
            </a:pPr>
            <a:r>
              <a:rPr lang="en-US" dirty="0" smtClean="0"/>
              <a:t/>
            </a:r>
            <a:br>
              <a:rPr lang="en-US" dirty="0" smtClean="0"/>
            </a:br>
            <a:endParaRPr lang="fr-FR" dirty="0"/>
          </a:p>
        </p:txBody>
      </p:sp>
    </p:spTree>
  </p:cSld>
  <p:clrMapOvr>
    <a:masterClrMapping/>
  </p:clrMapOvr>
  <p:transition>
    <p:pull dir="ld"/>
    <p:sndAc>
      <p:stSnd>
        <p:snd r:embed="rId2"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
            </a:r>
            <a:br>
              <a:rPr lang="fr-FR" dirty="0" smtClean="0"/>
            </a:br>
            <a:endParaRPr lang="fr-FR" dirty="0"/>
          </a:p>
        </p:txBody>
      </p:sp>
      <p:sp>
        <p:nvSpPr>
          <p:cNvPr id="3" name="Sous-titre 2"/>
          <p:cNvSpPr>
            <a:spLocks noGrp="1"/>
          </p:cNvSpPr>
          <p:nvPr>
            <p:ph type="subTitle" idx="1"/>
          </p:nvPr>
        </p:nvSpPr>
        <p:spPr>
          <a:xfrm>
            <a:off x="0" y="0"/>
            <a:ext cx="9144000" cy="6572272"/>
          </a:xfrm>
        </p:spPr>
        <p:txBody>
          <a:bodyPr>
            <a:normAutofit/>
          </a:bodyPr>
          <a:lstStyle/>
          <a:p>
            <a:endParaRPr lang="fr-FR" sz="5400" b="1" dirty="0" smtClean="0"/>
          </a:p>
          <a:p>
            <a:endParaRPr lang="fr-FR" sz="5400" b="1" dirty="0"/>
          </a:p>
        </p:txBody>
      </p:sp>
      <p:pic>
        <p:nvPicPr>
          <p:cNvPr id="1026" name="Picture 2" descr="C:\Users\pc\Desktop\Oedipus.jpg"/>
          <p:cNvPicPr>
            <a:picLocks noChangeAspect="1" noChangeArrowheads="1"/>
          </p:cNvPicPr>
          <p:nvPr/>
        </p:nvPicPr>
        <p:blipFill>
          <a:blip r:embed="rId3"/>
          <a:srcRect/>
          <a:stretch>
            <a:fillRect/>
          </a:stretch>
        </p:blipFill>
        <p:spPr bwMode="auto">
          <a:xfrm>
            <a:off x="0" y="-428652"/>
            <a:ext cx="9144000" cy="7286652"/>
          </a:xfrm>
          <a:prstGeom prst="rect">
            <a:avLst/>
          </a:prstGeom>
          <a:noFill/>
        </p:spPr>
      </p:pic>
    </p:spTree>
  </p:cSld>
  <p:clrMapOvr>
    <a:masterClrMapping/>
  </p:clrMapOvr>
  <p:transition>
    <p:dissolve/>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pPr>
              <a:defRPr/>
            </a:pPr>
            <a:fld id="{C50A7189-32FD-4A74-BC67-627B9D62BF2D}" type="slidenum">
              <a:rPr lang="en-GB" smtClean="0"/>
              <a:pPr>
                <a:defRPr/>
              </a:pPr>
              <a:t>2</a:t>
            </a:fld>
            <a:endParaRPr lang="en-GB"/>
          </a:p>
        </p:txBody>
      </p:sp>
      <p:sp>
        <p:nvSpPr>
          <p:cNvPr id="6" name="Titre 1"/>
          <p:cNvSpPr>
            <a:spLocks noGrp="1"/>
          </p:cNvSpPr>
          <p:nvPr>
            <p:ph type="title"/>
          </p:nvPr>
        </p:nvSpPr>
        <p:spPr>
          <a:xfrm>
            <a:off x="214281" y="152400"/>
            <a:ext cx="6291293" cy="1143000"/>
          </a:xfrm>
          <a:solidFill>
            <a:schemeClr val="accent1">
              <a:lumMod val="90000"/>
            </a:schemeClr>
          </a:solidFill>
          <a:ln>
            <a:solidFill>
              <a:schemeClr val="tx1"/>
            </a:solid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rPr>
              <a:t>  </a:t>
            </a: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outerShdw blurRad="50800" dist="50800" dir="5400000" algn="ctr" rotWithShape="0">
                    <a:schemeClr val="bg1">
                      <a:lumMod val="95000"/>
                    </a:schemeClr>
                  </a:outerShdw>
                  <a:reflection blurRad="12700" stA="28000" endPos="45000" dist="1000" dir="5400000" sy="-100000" algn="bl" rotWithShape="0"/>
                </a:effectLst>
                <a:latin typeface="Arial Rounded MT Bold" pitchFamily="34" charset="0"/>
              </a:rPr>
              <a:t>CONTENT</a:t>
            </a:r>
            <a:r>
              <a:rPr lang="en-US" sz="4800" b="1" dirty="0" smtClean="0">
                <a:ln w="11430">
                  <a:solidFill>
                    <a:schemeClr val="tx1"/>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chemeClr val="accent4">
                      <a:satMod val="175000"/>
                      <a:alpha val="40000"/>
                    </a:schemeClr>
                  </a:glow>
                  <a:outerShdw blurRad="50800" dist="39000" dir="5460000" algn="tl">
                    <a:srgbClr val="000000">
                      <a:alpha val="38000"/>
                    </a:srgbClr>
                  </a:outerShdw>
                </a:effectLst>
                <a:latin typeface="Arial Rounded MT Bold" pitchFamily="34" charset="0"/>
              </a:rPr>
              <a:t> </a:t>
            </a: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rPr>
              <a:t> </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endParaRPr>
          </a:p>
        </p:txBody>
      </p:sp>
      <p:sp>
        <p:nvSpPr>
          <p:cNvPr id="9" name="Rectangle avec flèche vers la droite 8"/>
          <p:cNvSpPr/>
          <p:nvPr/>
        </p:nvSpPr>
        <p:spPr>
          <a:xfrm>
            <a:off x="214282" y="142852"/>
            <a:ext cx="785818" cy="1143008"/>
          </a:xfrm>
          <a:prstGeom prst="rightArrowCallout">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avec flèche vers la droite 9"/>
          <p:cNvSpPr/>
          <p:nvPr/>
        </p:nvSpPr>
        <p:spPr>
          <a:xfrm rot="10800000">
            <a:off x="5857884" y="142852"/>
            <a:ext cx="714380" cy="1143008"/>
          </a:xfrm>
          <a:prstGeom prst="rightArrowCallo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Espace réservé du contenu 2"/>
          <p:cNvSpPr>
            <a:spLocks noGrp="1"/>
          </p:cNvSpPr>
          <p:nvPr>
            <p:ph sz="half" idx="1"/>
          </p:nvPr>
        </p:nvSpPr>
        <p:spPr>
          <a:xfrm>
            <a:off x="0" y="1428736"/>
            <a:ext cx="5572132" cy="6215106"/>
          </a:xfrm>
        </p:spPr>
        <p:txBody>
          <a:bodyPr/>
          <a:lstStyle/>
          <a:p>
            <a:pPr algn="ctr"/>
            <a:r>
              <a:rPr lang="en-US" sz="2000" b="1" u="sng" dirty="0" smtClean="0">
                <a:latin typeface="Arial Rounded MT Bold" pitchFamily="34" charset="0"/>
              </a:rPr>
              <a:t>Psychoanalysis</a:t>
            </a:r>
            <a:endParaRPr lang="en-US" sz="2000" b="1" dirty="0" smtClean="0">
              <a:latin typeface="Arial Rounded MT Bold" pitchFamily="34" charset="0"/>
            </a:endParaRPr>
          </a:p>
          <a:p>
            <a:pPr lvl="1">
              <a:buFont typeface="Wingdings" pitchFamily="2" charset="2"/>
              <a:buChar char="Ø"/>
            </a:pPr>
            <a:r>
              <a:rPr lang="en-US" sz="2000" u="sng" dirty="0" smtClean="0">
                <a:latin typeface="Arial Rounded MT Bold" pitchFamily="34" charset="0"/>
              </a:rPr>
              <a:t>Freud:</a:t>
            </a:r>
          </a:p>
          <a:p>
            <a:pPr lvl="1"/>
            <a:r>
              <a:rPr lang="en-US" sz="2000" dirty="0" smtClean="0">
                <a:latin typeface="Arial Rounded MT Bold" pitchFamily="34" charset="0"/>
              </a:rPr>
              <a:t>The Three Levels of the Psyche .</a:t>
            </a:r>
          </a:p>
          <a:p>
            <a:pPr lvl="1"/>
            <a:r>
              <a:rPr lang="en-US" sz="2000" dirty="0" smtClean="0">
                <a:latin typeface="Arial Rounded MT Bold" pitchFamily="34" charset="0"/>
              </a:rPr>
              <a:t>The theory of repression .</a:t>
            </a:r>
          </a:p>
          <a:p>
            <a:pPr lvl="1"/>
            <a:r>
              <a:rPr lang="en-US" sz="2000" dirty="0" smtClean="0">
                <a:latin typeface="Arial Rounded MT Bold" pitchFamily="34" charset="0"/>
              </a:rPr>
              <a:t>The Oedipus Complex</a:t>
            </a:r>
          </a:p>
          <a:p>
            <a:pPr lvl="1"/>
            <a:r>
              <a:rPr lang="en-US" sz="2000" dirty="0" smtClean="0">
                <a:latin typeface="Arial Rounded MT Bold" pitchFamily="34" charset="0"/>
              </a:rPr>
              <a:t>Condensation and Displacement .</a:t>
            </a:r>
            <a:endParaRPr lang="en-US" sz="2000" b="1" dirty="0" smtClean="0">
              <a:latin typeface="Arial Rounded MT Bold" pitchFamily="34" charset="0"/>
            </a:endParaRPr>
          </a:p>
          <a:p>
            <a:pPr lvl="1">
              <a:buFont typeface="Wingdings" pitchFamily="2" charset="2"/>
              <a:buChar char="Ø"/>
            </a:pPr>
            <a:r>
              <a:rPr lang="en-US" sz="2000" dirty="0" smtClean="0">
                <a:latin typeface="Arial Rounded MT Bold" pitchFamily="34" charset="0"/>
              </a:rPr>
              <a:t>Jacques </a:t>
            </a:r>
            <a:r>
              <a:rPr lang="en-US" sz="2000" dirty="0" err="1" smtClean="0">
                <a:latin typeface="Arial Rounded MT Bold" pitchFamily="34" charset="0"/>
              </a:rPr>
              <a:t>Lacan</a:t>
            </a:r>
            <a:r>
              <a:rPr lang="en-US" sz="2000" dirty="0" smtClean="0">
                <a:latin typeface="Arial Rounded MT Bold" pitchFamily="34" charset="0"/>
              </a:rPr>
              <a:t> .</a:t>
            </a:r>
          </a:p>
          <a:p>
            <a:pPr lvl="1">
              <a:buFont typeface="Wingdings" pitchFamily="2" charset="2"/>
              <a:buChar char="Ø"/>
            </a:pPr>
            <a:r>
              <a:rPr lang="en-US" sz="2000" dirty="0" smtClean="0">
                <a:latin typeface="Arial Rounded MT Bold" pitchFamily="34" charset="0"/>
              </a:rPr>
              <a:t>Carl Gustav Jung </a:t>
            </a:r>
          </a:p>
          <a:p>
            <a:pPr lvl="1">
              <a:buFont typeface="Wingdings" pitchFamily="2" charset="2"/>
              <a:buChar char="Ø"/>
            </a:pPr>
            <a:r>
              <a:rPr lang="en-US" sz="2000" dirty="0" err="1" smtClean="0">
                <a:latin typeface="Arial Rounded MT Bold" pitchFamily="34" charset="0"/>
              </a:rPr>
              <a:t>Winnicot</a:t>
            </a:r>
            <a:r>
              <a:rPr lang="en-US" sz="2000" dirty="0" smtClean="0">
                <a:latin typeface="Arial Rounded MT Bold" pitchFamily="34" charset="0"/>
              </a:rPr>
              <a:t>.</a:t>
            </a:r>
          </a:p>
          <a:p>
            <a:pPr lvl="1"/>
            <a:endParaRPr lang="en-US" sz="2000" dirty="0" smtClean="0">
              <a:latin typeface="Arial Rounded MT Bold" pitchFamily="34" charset="0"/>
            </a:endParaRPr>
          </a:p>
        </p:txBody>
      </p:sp>
      <p:pic>
        <p:nvPicPr>
          <p:cNvPr id="8" name="Espace réservé du contenu 7" descr="freud"/>
          <p:cNvPicPr>
            <a:picLocks noGrp="1"/>
          </p:cNvPicPr>
          <p:nvPr>
            <p:ph sz="half" idx="2"/>
          </p:nvPr>
        </p:nvPicPr>
        <p:blipFill>
          <a:blip r:embed="rId2"/>
          <a:srcRect/>
          <a:stretch>
            <a:fillRect/>
          </a:stretch>
        </p:blipFill>
        <p:spPr bwMode="auto">
          <a:xfrm>
            <a:off x="5286348" y="1571588"/>
            <a:ext cx="3857652" cy="5286412"/>
          </a:xfrm>
          <a:prstGeom prst="rect">
            <a:avLst/>
          </a:prstGeom>
          <a:noFill/>
          <a:ln w="9525">
            <a:noFill/>
            <a:miter lim="800000"/>
            <a:headEnd/>
            <a:tailEnd/>
          </a:ln>
        </p:spPr>
      </p:pic>
      <p:pic>
        <p:nvPicPr>
          <p:cNvPr id="12" name="Image 11" descr="Unoffical psychoanalysis symbol">
            <a:hlinkClick r:id="rId3" tooltip="&quot;Unoffical psychoanalysis symbol&quot;"/>
          </p:cNvPr>
          <p:cNvPicPr/>
          <p:nvPr/>
        </p:nvPicPr>
        <p:blipFill>
          <a:blip r:embed="rId4"/>
          <a:srcRect/>
          <a:stretch>
            <a:fillRect/>
          </a:stretch>
        </p:blipFill>
        <p:spPr bwMode="auto">
          <a:xfrm>
            <a:off x="2143108" y="4643446"/>
            <a:ext cx="2976572" cy="2928934"/>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152400"/>
            <a:ext cx="6400800" cy="919146"/>
          </a:xfrm>
          <a:solidFill>
            <a:srgbClr val="92D050"/>
          </a:solidFill>
        </p:spPr>
        <p:txBody>
          <a:bodyPr/>
          <a:lstStyle/>
          <a:p>
            <a:r>
              <a:rPr lang="fr-FR" b="1" dirty="0" err="1" smtClean="0">
                <a:latin typeface="Arial Rounded MT Bold" pitchFamily="34" charset="0"/>
              </a:rPr>
              <a:t>Oedipus</a:t>
            </a:r>
            <a:r>
              <a:rPr lang="fr-FR" b="1" dirty="0" smtClean="0">
                <a:latin typeface="Arial Rounded MT Bold" pitchFamily="34" charset="0"/>
              </a:rPr>
              <a:t> in </a:t>
            </a:r>
            <a:r>
              <a:rPr lang="fr-FR" b="1" dirty="0" err="1" smtClean="0">
                <a:latin typeface="Arial Rounded MT Bold" pitchFamily="34" charset="0"/>
              </a:rPr>
              <a:t>mythology</a:t>
            </a:r>
            <a:endParaRPr lang="fr-FR" b="1" dirty="0">
              <a:latin typeface="Arial Rounded MT Bold" pitchFamily="34" charset="0"/>
            </a:endParaRPr>
          </a:p>
        </p:txBody>
      </p:sp>
      <p:sp>
        <p:nvSpPr>
          <p:cNvPr id="3" name="Espace réservé du contenu 2"/>
          <p:cNvSpPr>
            <a:spLocks noGrp="1"/>
          </p:cNvSpPr>
          <p:nvPr>
            <p:ph idx="1"/>
          </p:nvPr>
        </p:nvSpPr>
        <p:spPr>
          <a:xfrm>
            <a:off x="0" y="1214422"/>
            <a:ext cx="9144000" cy="5643578"/>
          </a:xfrm>
        </p:spPr>
        <p:txBody>
          <a:bodyPr>
            <a:normAutofit/>
          </a:bodyPr>
          <a:lstStyle/>
          <a:p>
            <a:pPr>
              <a:buNone/>
            </a:pPr>
            <a:endParaRPr lang="en-US" sz="2400" dirty="0" smtClean="0"/>
          </a:p>
          <a:p>
            <a:r>
              <a:rPr lang="en-US" sz="2400" dirty="0" smtClean="0"/>
              <a:t>Oedipus was the son of the </a:t>
            </a:r>
            <a:r>
              <a:rPr lang="en-US" sz="2400" dirty="0" smtClean="0">
                <a:solidFill>
                  <a:srgbClr val="FF0000"/>
                </a:solidFill>
              </a:rPr>
              <a:t>King </a:t>
            </a:r>
            <a:r>
              <a:rPr lang="en-US" sz="2400" dirty="0" err="1" smtClean="0">
                <a:solidFill>
                  <a:srgbClr val="FF0000"/>
                </a:solidFill>
              </a:rPr>
              <a:t>Laius</a:t>
            </a:r>
            <a:r>
              <a:rPr lang="en-US" sz="2400" dirty="0" smtClean="0">
                <a:solidFill>
                  <a:srgbClr val="FF0000"/>
                </a:solidFill>
              </a:rPr>
              <a:t> </a:t>
            </a:r>
            <a:r>
              <a:rPr lang="en-US" sz="2400" dirty="0" smtClean="0"/>
              <a:t>and the </a:t>
            </a:r>
            <a:r>
              <a:rPr lang="en-US" sz="2400" dirty="0" smtClean="0">
                <a:solidFill>
                  <a:srgbClr val="FF0000"/>
                </a:solidFill>
              </a:rPr>
              <a:t>Queen </a:t>
            </a:r>
            <a:r>
              <a:rPr lang="en-US" sz="2400" dirty="0" err="1" smtClean="0">
                <a:solidFill>
                  <a:srgbClr val="FF0000"/>
                </a:solidFill>
              </a:rPr>
              <a:t>Jocasta</a:t>
            </a:r>
            <a:r>
              <a:rPr lang="en-US" sz="2400" dirty="0" smtClean="0">
                <a:solidFill>
                  <a:srgbClr val="FF0000"/>
                </a:solidFill>
              </a:rPr>
              <a:t> </a:t>
            </a:r>
            <a:r>
              <a:rPr lang="en-US" sz="2400" dirty="0" smtClean="0"/>
              <a:t>of Thebes. A curse on the </a:t>
            </a:r>
            <a:r>
              <a:rPr lang="en-US" sz="2400" dirty="0" err="1" smtClean="0"/>
              <a:t>Laius</a:t>
            </a:r>
            <a:r>
              <a:rPr lang="en-US" sz="2400" dirty="0" smtClean="0"/>
              <a:t> </a:t>
            </a:r>
            <a:r>
              <a:rPr lang="en-US" sz="2400" dirty="0" err="1" smtClean="0"/>
              <a:t>fortold</a:t>
            </a:r>
            <a:r>
              <a:rPr lang="en-US" sz="2400" dirty="0" smtClean="0"/>
              <a:t> that any son born of </a:t>
            </a:r>
            <a:r>
              <a:rPr lang="en-US" sz="2400" dirty="0" err="1" smtClean="0"/>
              <a:t>Jocasta</a:t>
            </a:r>
            <a:r>
              <a:rPr lang="en-US" sz="2400" dirty="0" smtClean="0"/>
              <a:t> would kill him. When </a:t>
            </a:r>
            <a:r>
              <a:rPr lang="en-US" sz="2400" dirty="0" err="1" smtClean="0"/>
              <a:t>Jocasta</a:t>
            </a:r>
            <a:r>
              <a:rPr lang="en-US" sz="2400" dirty="0" smtClean="0"/>
              <a:t> did bear a son, the child's feet were pierced and he was </a:t>
            </a:r>
            <a:r>
              <a:rPr lang="en-US" sz="2400" smtClean="0"/>
              <a:t>left to </a:t>
            </a:r>
            <a:r>
              <a:rPr lang="en-US" sz="2400" dirty="0" smtClean="0"/>
              <a:t>bleed to death. However, a shepherd found Oedipus and took him to King </a:t>
            </a:r>
            <a:r>
              <a:rPr lang="en-US" sz="2400" dirty="0" err="1" smtClean="0">
                <a:solidFill>
                  <a:srgbClr val="FF0000"/>
                </a:solidFill>
              </a:rPr>
              <a:t>Polybus</a:t>
            </a:r>
            <a:r>
              <a:rPr lang="en-US" sz="2400" dirty="0" smtClean="0"/>
              <a:t> of Corinth, who adopted Oedipus. He named the child Oedipus, which means "</a:t>
            </a:r>
            <a:r>
              <a:rPr lang="en-US" sz="2400" dirty="0" smtClean="0">
                <a:solidFill>
                  <a:srgbClr val="FF0000"/>
                </a:solidFill>
              </a:rPr>
              <a:t>swelled foot</a:t>
            </a:r>
            <a:r>
              <a:rPr lang="en-US" sz="2400" dirty="0" smtClean="0"/>
              <a:t>".</a:t>
            </a:r>
          </a:p>
          <a:p>
            <a:r>
              <a:rPr lang="en-US" sz="2400" dirty="0" smtClean="0"/>
              <a:t>When Oedipus grew older, he sought advice from an oracle. The oracle told him that he was destined to kill his father and marry his mother. Fearing that he would harm </a:t>
            </a:r>
            <a:r>
              <a:rPr lang="en-US" sz="2400" dirty="0" err="1" smtClean="0"/>
              <a:t>Polybus</a:t>
            </a:r>
            <a:r>
              <a:rPr lang="en-US" sz="2400" dirty="0" smtClean="0"/>
              <a:t>, Oedipus fled the kingdom. As he left, he found </a:t>
            </a:r>
            <a:r>
              <a:rPr lang="en-US" sz="2400" dirty="0" err="1" smtClean="0"/>
              <a:t>Laius</a:t>
            </a:r>
            <a:r>
              <a:rPr lang="en-US" sz="2400" dirty="0" smtClean="0"/>
              <a:t> travelling. The charioteer treated him rudely, so Oedipus killed him and his entire party.</a:t>
            </a:r>
          </a:p>
          <a:p>
            <a:pPr>
              <a:buNone/>
            </a:pPr>
            <a:r>
              <a:rPr lang="en-US" sz="600" dirty="0" smtClean="0"/>
              <a:t/>
            </a:r>
            <a:br>
              <a:rPr lang="en-US" sz="600" dirty="0" smtClean="0"/>
            </a:br>
            <a:endParaRPr lang="fr-FR" sz="600" dirty="0"/>
          </a:p>
        </p:txBody>
      </p:sp>
    </p:spTree>
  </p:cSld>
  <p:clrMapOvr>
    <a:masterClrMapping/>
  </p:clrMapOvr>
  <p:transition>
    <p:zoom/>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E8E2A3FC-8F59-438C-BF76-297FCF2CA567}" type="slidenum">
              <a:rPr lang="en-GB" smtClean="0"/>
              <a:pPr>
                <a:defRPr/>
              </a:pPr>
              <a:t>21</a:t>
            </a:fld>
            <a:endParaRPr lang="en-GB"/>
          </a:p>
        </p:txBody>
      </p:sp>
      <p:sp>
        <p:nvSpPr>
          <p:cNvPr id="3" name="Espace réservé du texte 3"/>
          <p:cNvSpPr txBox="1">
            <a:spLocks/>
          </p:cNvSpPr>
          <p:nvPr/>
        </p:nvSpPr>
        <p:spPr>
          <a:xfrm>
            <a:off x="0" y="285728"/>
            <a:ext cx="5000628" cy="6572272"/>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400" kern="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Oedipus arrived in Thebes he found the people troubled with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Laius</a:t>
            </a:r>
            <a:r>
              <a:rPr kumimoji="0" lang="en-US" sz="2400" b="0" i="0" u="none" strike="noStrike" kern="0" cap="none" spc="0" normalizeH="0" baseline="0" noProof="0" dirty="0" smtClean="0">
                <a:ln>
                  <a:noFill/>
                </a:ln>
                <a:solidFill>
                  <a:schemeClr val="tx1"/>
                </a:solidFill>
                <a:effectLst/>
                <a:uLnTx/>
                <a:uFillTx/>
                <a:latin typeface="+mn-lt"/>
                <a:ea typeface="+mn-ea"/>
                <a:cs typeface="+mn-cs"/>
              </a:rPr>
              <a:t>' death, and plagued by a monster, </a:t>
            </a:r>
            <a:r>
              <a:rPr kumimoji="0" lang="en-US" sz="2400" b="0" i="0" u="none" strike="noStrike" kern="0" cap="none" spc="0" normalizeH="0" baseline="0" noProof="0" dirty="0" smtClean="0">
                <a:ln>
                  <a:noFill/>
                </a:ln>
                <a:solidFill>
                  <a:srgbClr val="FF0000"/>
                </a:solidFill>
                <a:effectLst/>
                <a:uLnTx/>
                <a:uFillTx/>
                <a:latin typeface="+mn-lt"/>
                <a:ea typeface="+mn-ea"/>
                <a:cs typeface="+mn-cs"/>
              </a:rPr>
              <a:t>the Sphinx</a:t>
            </a:r>
            <a:r>
              <a:rPr kumimoji="0" lang="en-US" sz="2400" b="0" i="0" u="none" strike="noStrike" kern="0" cap="none" spc="0" normalizeH="0" baseline="0" noProof="0" dirty="0" smtClean="0">
                <a:ln>
                  <a:noFill/>
                </a:ln>
                <a:solidFill>
                  <a:schemeClr val="tx1"/>
                </a:solidFill>
                <a:effectLst/>
                <a:uLnTx/>
                <a:uFillTx/>
                <a:latin typeface="+mn-lt"/>
                <a:ea typeface="+mn-ea"/>
                <a:cs typeface="+mn-cs"/>
              </a:rPr>
              <a:t>. Oedipus managed to outwit the Sphinx and kill it. Fulfilling his destiny, Oedipus then took the throne of Thebes, marrying his mother,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Jocasta</a:t>
            </a:r>
            <a:r>
              <a:rPr kumimoji="0" lang="en-US" sz="2400" b="0" i="0" u="none" strike="noStrike" kern="0" cap="none" spc="0" normalizeH="0" baseline="0" noProof="0" dirty="0" smtClean="0">
                <a:ln>
                  <a:noFill/>
                </a:ln>
                <a:solidFill>
                  <a:srgbClr val="FF0000"/>
                </a:solidFill>
                <a:effectLst/>
                <a:uLnTx/>
                <a:uFillTx/>
                <a:latin typeface="+mn-lt"/>
                <a:ea typeface="+mn-ea"/>
                <a:cs typeface="+mn-cs"/>
              </a:rPr>
              <a: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rgbClr val="FF0000"/>
                </a:solidFill>
                <a:effectLst/>
                <a:uLnTx/>
                <a:uFillTx/>
                <a:latin typeface="+mn-lt"/>
                <a:ea typeface="+mn-ea"/>
                <a:cs typeface="+mn-cs"/>
              </a:rPr>
              <a:t>Sophocles</a:t>
            </a:r>
            <a:r>
              <a:rPr kumimoji="0" lang="en-US" sz="2400" b="0" i="0" u="none" strike="noStrike" kern="0" cap="none" spc="0" normalizeH="0" baseline="0" noProof="0" dirty="0" smtClean="0">
                <a:ln>
                  <a:noFill/>
                </a:ln>
                <a:solidFill>
                  <a:schemeClr val="tx1"/>
                </a:solidFill>
                <a:effectLst/>
                <a:uLnTx/>
                <a:uFillTx/>
                <a:latin typeface="+mn-lt"/>
                <a:ea typeface="+mn-ea"/>
                <a:cs typeface="+mn-cs"/>
              </a:rPr>
              <a:t> retold this famous myth in his tragic play, </a:t>
            </a:r>
            <a:r>
              <a:rPr kumimoji="0" lang="en-US" sz="2400" b="0" i="0" u="sng" strike="noStrike" kern="0" cap="none" spc="0" normalizeH="0" baseline="0" noProof="0" dirty="0" smtClean="0">
                <a:ln>
                  <a:noFill/>
                </a:ln>
                <a:solidFill>
                  <a:srgbClr val="FF0000"/>
                </a:solidFill>
                <a:effectLst/>
                <a:uLnTx/>
                <a:uFillTx/>
                <a:latin typeface="+mn-lt"/>
                <a:ea typeface="+mn-ea"/>
                <a:cs typeface="+mn-cs"/>
              </a:rPr>
              <a:t>Oedipus Rex </a:t>
            </a:r>
            <a:r>
              <a:rPr kumimoji="0" lang="en-US" sz="2400" b="0" i="0" u="none" strike="noStrike" kern="0" cap="none" spc="0" normalizeH="0" baseline="0" noProof="0" dirty="0" smtClean="0">
                <a:ln>
                  <a:noFill/>
                </a:ln>
                <a:solidFill>
                  <a:schemeClr val="tx1"/>
                </a:solidFill>
                <a:effectLst/>
                <a:uLnTx/>
                <a:uFillTx/>
                <a:latin typeface="+mn-lt"/>
                <a:ea typeface="+mn-ea"/>
                <a:cs typeface="+mn-cs"/>
              </a:rPr>
              <a:t>(</a:t>
            </a:r>
            <a:r>
              <a:rPr kumimoji="0" lang="en-US" sz="2400" b="0" i="1" u="none" strike="noStrike" kern="0" cap="none" spc="0" normalizeH="0" baseline="0" noProof="0" dirty="0" smtClean="0">
                <a:ln>
                  <a:noFill/>
                </a:ln>
                <a:solidFill>
                  <a:schemeClr val="tx1"/>
                </a:solidFill>
                <a:effectLst/>
                <a:uLnTx/>
                <a:uFillTx/>
                <a:latin typeface="+mn-lt"/>
                <a:ea typeface="+mn-ea"/>
                <a:cs typeface="+mn-cs"/>
              </a:rPr>
              <a:t>Oedipus the King</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fr-FR" sz="2400" b="0" i="0" u="none" strike="noStrike" kern="0" cap="none" spc="0" normalizeH="0" baseline="0" noProof="0" dirty="0">
              <a:ln>
                <a:noFill/>
              </a:ln>
              <a:solidFill>
                <a:schemeClr val="tx1"/>
              </a:solidFill>
              <a:effectLst/>
              <a:uLnTx/>
              <a:uFillTx/>
              <a:latin typeface="+mn-lt"/>
              <a:ea typeface="+mn-ea"/>
              <a:cs typeface="+mn-cs"/>
            </a:endParaRPr>
          </a:p>
        </p:txBody>
      </p:sp>
      <p:pic>
        <p:nvPicPr>
          <p:cNvPr id="4" name="Picture 2" descr="C:\Users\pc\Desktop\images.jpg"/>
          <p:cNvPicPr>
            <a:picLocks noChangeAspect="1" noChangeArrowheads="1"/>
          </p:cNvPicPr>
          <p:nvPr/>
        </p:nvPicPr>
        <p:blipFill>
          <a:blip r:embed="rId2"/>
          <a:srcRect/>
          <a:stretch>
            <a:fillRect/>
          </a:stretch>
        </p:blipFill>
        <p:spPr bwMode="auto">
          <a:xfrm>
            <a:off x="5214942" y="1500174"/>
            <a:ext cx="3929058" cy="5357826"/>
          </a:xfrm>
          <a:prstGeom prst="rect">
            <a:avLst/>
          </a:prstGeom>
          <a:noFill/>
        </p:spPr>
      </p:pic>
      <p:sp>
        <p:nvSpPr>
          <p:cNvPr id="5" name="Titre 1"/>
          <p:cNvSpPr txBox="1">
            <a:spLocks/>
          </p:cNvSpPr>
          <p:nvPr/>
        </p:nvSpPr>
        <p:spPr>
          <a:xfrm>
            <a:off x="104775" y="152400"/>
            <a:ext cx="5253043" cy="919146"/>
          </a:xfrm>
          <a:prstGeom prst="rect">
            <a:avLst/>
          </a:prstGeom>
          <a:solidFill>
            <a:srgbClr val="92D050"/>
          </a:solid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3200" b="1" i="0" u="none" strike="noStrike" kern="0" cap="none" spc="0" normalizeH="0" baseline="0" noProof="0" smtClean="0">
                <a:ln>
                  <a:noFill/>
                </a:ln>
                <a:solidFill>
                  <a:schemeClr val="tx1"/>
                </a:solidFill>
                <a:effectLst/>
                <a:uLnTx/>
                <a:uFillTx/>
                <a:latin typeface="Arial Rounded MT Bold" pitchFamily="34" charset="0"/>
                <a:ea typeface="+mj-ea"/>
                <a:cs typeface="+mj-cs"/>
              </a:rPr>
              <a:t>Oedipus in mythology</a:t>
            </a:r>
            <a:endParaRPr kumimoji="0" lang="fr-FR" sz="3200" b="1" i="0" u="none" strike="noStrike" kern="0" cap="none" spc="0" normalizeH="0" baseline="0" noProof="0" dirty="0">
              <a:ln>
                <a:noFill/>
              </a:ln>
              <a:solidFill>
                <a:schemeClr val="tx1"/>
              </a:solidFill>
              <a:effectLst/>
              <a:uLnTx/>
              <a:uFillTx/>
              <a:latin typeface="Arial Rounded MT Bold" pitchFamily="34" charset="0"/>
              <a:ea typeface="+mj-ea"/>
              <a:cs typeface="+mj-cs"/>
            </a:endParaRPr>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04775" y="152400"/>
            <a:ext cx="5895985" cy="919146"/>
          </a:xfrm>
          <a:solidFill>
            <a:srgbClr val="92D050"/>
          </a:solidFill>
        </p:spPr>
        <p:txBody>
          <a:bodyPr/>
          <a:lstStyle/>
          <a:p>
            <a:r>
              <a:rPr lang="fr-FR" b="1" dirty="0" smtClean="0">
                <a:latin typeface="Arial Rounded MT Bold" pitchFamily="34" charset="0"/>
              </a:rPr>
              <a:t>Hamlet  as </a:t>
            </a:r>
            <a:r>
              <a:rPr lang="fr-FR" b="1" dirty="0" err="1" smtClean="0">
                <a:latin typeface="Arial Rounded MT Bold" pitchFamily="34" charset="0"/>
              </a:rPr>
              <a:t>Oedipus</a:t>
            </a:r>
            <a:endParaRPr lang="fr-FR" b="1" dirty="0">
              <a:latin typeface="Arial Rounded MT Bold" pitchFamily="34" charset="0"/>
            </a:endParaRPr>
          </a:p>
        </p:txBody>
      </p:sp>
      <p:sp>
        <p:nvSpPr>
          <p:cNvPr id="7" name="Espace réservé du contenu 6"/>
          <p:cNvSpPr>
            <a:spLocks noGrp="1"/>
          </p:cNvSpPr>
          <p:nvPr>
            <p:ph idx="1"/>
          </p:nvPr>
        </p:nvSpPr>
        <p:spPr>
          <a:xfrm>
            <a:off x="0" y="1214422"/>
            <a:ext cx="9144000" cy="5643578"/>
          </a:xfrm>
          <a:solidFill>
            <a:schemeClr val="accent1">
              <a:lumMod val="90000"/>
            </a:schemeClr>
          </a:solidFill>
        </p:spPr>
        <p:txBody>
          <a:bodyPr>
            <a:normAutofit fontScale="92500" lnSpcReduction="10000"/>
          </a:bodyPr>
          <a:lstStyle/>
          <a:p>
            <a:endParaRPr lang="en-US" sz="2400" dirty="0" smtClean="0"/>
          </a:p>
          <a:p>
            <a:pPr algn="just"/>
            <a:r>
              <a:rPr lang="en-US" sz="2400" dirty="0" smtClean="0"/>
              <a:t>The critical applications of the famous theory of the Oedipus complex to the tragedy of Hamlet are innumerable. It was </a:t>
            </a:r>
            <a:r>
              <a:rPr lang="en-US" sz="2400" dirty="0" smtClean="0">
                <a:solidFill>
                  <a:srgbClr val="FF0000"/>
                </a:solidFill>
              </a:rPr>
              <a:t>Freud</a:t>
            </a:r>
            <a:r>
              <a:rPr lang="en-US" sz="2400" dirty="0" smtClean="0"/>
              <a:t> himself who, in an essay published in </a:t>
            </a:r>
            <a:r>
              <a:rPr lang="en-US" sz="2400" dirty="0" smtClean="0">
                <a:solidFill>
                  <a:srgbClr val="FF0000"/>
                </a:solidFill>
              </a:rPr>
              <a:t>1905</a:t>
            </a:r>
            <a:r>
              <a:rPr lang="en-US" sz="2400" dirty="0" smtClean="0"/>
              <a:t>, was the first to try and resolve in psychoanalytical terms the enigma offered by Hamlet's behavior. According to Freud, the personal crisis </a:t>
            </a:r>
            <a:r>
              <a:rPr lang="en-US" sz="2400" dirty="0" smtClean="0"/>
              <a:t>undergone by</a:t>
            </a:r>
            <a:r>
              <a:rPr lang="en-US" sz="2400" dirty="0" smtClean="0"/>
              <a:t> Hamlet awakens his repressed incestuous and parricidal </a:t>
            </a:r>
            <a:r>
              <a:rPr lang="en-US" sz="2400" dirty="0" smtClean="0"/>
              <a:t>desires.</a:t>
            </a:r>
          </a:p>
          <a:p>
            <a:pPr algn="just"/>
            <a:r>
              <a:rPr lang="en-US" sz="2400" dirty="0" smtClean="0"/>
              <a:t>The </a:t>
            </a:r>
            <a:r>
              <a:rPr lang="en-US" sz="2400" dirty="0" smtClean="0"/>
              <a:t>disgust which the remarriage of his mother arouses in him, as well as the violent behaviour during their confrontation in the queen‘s bedroom, are signs of the jealousy which he constantly experiences, even if unconsciously. </a:t>
            </a:r>
          </a:p>
          <a:p>
            <a:r>
              <a:rPr lang="en-US" sz="2400" dirty="0" smtClean="0"/>
              <a:t>Hamlet is absolutely horrified by the thought that his mother could feel desire for Claudius, whom he describes as a 'murderer and villain,/ A slave that is not twentieth part the tithe/ Of your precedent lord'. </a:t>
            </a:r>
            <a:br>
              <a:rPr lang="en-US" sz="2400" dirty="0" smtClean="0"/>
            </a:br>
            <a:endParaRPr lang="fr-FR" sz="2400" dirty="0"/>
          </a:p>
        </p:txBody>
      </p:sp>
    </p:spTree>
  </p:cSld>
  <p:clrMapOvr>
    <a:masterClrMapping/>
  </p:clrMapOvr>
  <p:transition>
    <p:newsflash/>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75" y="1479556"/>
            <a:ext cx="9144000" cy="5357826"/>
          </a:xfrm>
          <a:solidFill>
            <a:schemeClr val="accent1">
              <a:lumMod val="90000"/>
            </a:schemeClr>
          </a:solidFill>
        </p:spPr>
        <p:txBody>
          <a:bodyPr>
            <a:normAutofit/>
          </a:bodyPr>
          <a:lstStyle/>
          <a:p>
            <a:pPr algn="just"/>
            <a:r>
              <a:rPr lang="en-US" sz="2400" dirty="0" smtClean="0">
                <a:latin typeface="+mj-lt"/>
              </a:rPr>
              <a:t> The bedroom scene is one example amongst many of Hamlet's aversion to sexuality, which he more often than not associates with vulgarity and sickness. Despite his violent reactions, he is nonetheless fundamentally incapable of acting, Freud tells us, because he cannot bring himself to avenge himself on the man who has killed his father and taken his place at the side of his mother. Given that Claudius does no more than reproduce the repressed fantasies of childhood, the hatred Hamlet feels for him is progressively replaced by a feeling of guilt which constantly reminds him that he is no better than the man he is supposed to punish. </a:t>
            </a:r>
            <a:endParaRPr lang="fr-FR" sz="2400" dirty="0">
              <a:latin typeface="+mj-lt"/>
            </a:endParaRPr>
          </a:p>
        </p:txBody>
      </p:sp>
      <p:sp>
        <p:nvSpPr>
          <p:cNvPr id="5" name="Titre 4"/>
          <p:cNvSpPr txBox="1">
            <a:spLocks/>
          </p:cNvSpPr>
          <p:nvPr/>
        </p:nvSpPr>
        <p:spPr bwMode="auto">
          <a:xfrm>
            <a:off x="104775" y="152400"/>
            <a:ext cx="5895985" cy="919146"/>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3200" b="1" i="0" u="none" strike="noStrike" kern="0" cap="none" spc="0" normalizeH="0" baseline="0" noProof="0" smtClean="0">
                <a:ln>
                  <a:noFill/>
                </a:ln>
                <a:solidFill>
                  <a:schemeClr val="tx1"/>
                </a:solidFill>
                <a:effectLst/>
                <a:uLnTx/>
                <a:uFillTx/>
                <a:latin typeface="Arial Rounded MT Bold" pitchFamily="34" charset="0"/>
                <a:ea typeface="+mj-ea"/>
                <a:cs typeface="+mj-cs"/>
              </a:rPr>
              <a:t>Hamlet  as Oedipus</a:t>
            </a:r>
            <a:endParaRPr kumimoji="0" lang="fr-FR" sz="3200" b="1" i="0" u="none" strike="noStrike" kern="0" cap="none" spc="0" normalizeH="0" baseline="0" noProof="0" dirty="0">
              <a:ln>
                <a:noFill/>
              </a:ln>
              <a:solidFill>
                <a:schemeClr val="tx1"/>
              </a:solidFill>
              <a:effectLst/>
              <a:uLnTx/>
              <a:uFillTx/>
              <a:latin typeface="Arial Rounded MT Bold" pitchFamily="34" charset="0"/>
              <a:ea typeface="+mj-ea"/>
              <a:cs typeface="+mj-cs"/>
            </a:endParaRPr>
          </a:p>
        </p:txBody>
      </p:sp>
    </p:spTree>
  </p:cSld>
  <p:clrMapOvr>
    <a:masterClrMapping/>
  </p:clrMapOvr>
  <p:transition>
    <p:randomBar/>
    <p:sndAc>
      <p:stSnd>
        <p:snd r:embed="rId2" name="chimes.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4"/>
          <p:cNvSpPr txBox="1">
            <a:spLocks/>
          </p:cNvSpPr>
          <p:nvPr/>
        </p:nvSpPr>
        <p:spPr bwMode="auto">
          <a:xfrm>
            <a:off x="104775" y="152400"/>
            <a:ext cx="5895985" cy="704832"/>
          </a:xfrm>
          <a:prstGeom prst="rect">
            <a:avLst/>
          </a:prstGeom>
          <a:solidFill>
            <a:srgbClr val="BBCBF3"/>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z="3200" dirty="0" smtClean="0">
                <a:latin typeface="Arial Rounded MT Bold" pitchFamily="34" charset="0"/>
              </a:rPr>
              <a:t>critical analysis </a:t>
            </a:r>
            <a:endParaRPr kumimoji="0" lang="fr-FR" sz="3200" b="1" i="0" u="none" strike="noStrike" kern="0" cap="none" spc="0" normalizeH="0" baseline="0" noProof="0" dirty="0">
              <a:ln>
                <a:noFill/>
              </a:ln>
              <a:solidFill>
                <a:schemeClr val="tx1"/>
              </a:solidFill>
              <a:effectLst/>
              <a:uLnTx/>
              <a:uFillTx/>
              <a:latin typeface="Arial Rounded MT Bold" pitchFamily="34" charset="0"/>
              <a:ea typeface="+mj-ea"/>
              <a:cs typeface="+mj-cs"/>
            </a:endParaRPr>
          </a:p>
        </p:txBody>
      </p:sp>
      <p:sp>
        <p:nvSpPr>
          <p:cNvPr id="3" name="Espace réservé du contenu 2"/>
          <p:cNvSpPr>
            <a:spLocks noGrp="1"/>
          </p:cNvSpPr>
          <p:nvPr>
            <p:ph idx="1"/>
          </p:nvPr>
        </p:nvSpPr>
        <p:spPr>
          <a:xfrm>
            <a:off x="0" y="980728"/>
            <a:ext cx="9144000" cy="5688632"/>
          </a:xfrm>
          <a:solidFill>
            <a:srgbClr val="BBCBF3"/>
          </a:solidFill>
        </p:spPr>
        <p:txBody>
          <a:bodyPr>
            <a:noAutofit/>
          </a:bodyPr>
          <a:lstStyle/>
          <a:p>
            <a:pPr>
              <a:buNone/>
            </a:pPr>
            <a:r>
              <a:rPr lang="en-US" sz="2400" dirty="0" smtClean="0">
                <a:solidFill>
                  <a:srgbClr val="FF0000"/>
                </a:solidFill>
                <a:latin typeface="+mj-lt"/>
              </a:rPr>
              <a:t>  </a:t>
            </a:r>
          </a:p>
          <a:p>
            <a:pPr algn="just"/>
            <a:r>
              <a:rPr lang="en-US" sz="2400" dirty="0" smtClean="0">
                <a:solidFill>
                  <a:srgbClr val="FF0000"/>
                </a:solidFill>
                <a:latin typeface="+mj-lt"/>
              </a:rPr>
              <a:t>  Ernest Jones </a:t>
            </a:r>
            <a:r>
              <a:rPr lang="en-US" sz="2400" dirty="0" smtClean="0">
                <a:latin typeface="+mj-lt"/>
              </a:rPr>
              <a:t>addresses the strange conduct of Hamlet and explains his </a:t>
            </a:r>
            <a:r>
              <a:rPr lang="en-US" sz="2400" dirty="0" err="1" smtClean="0">
                <a:latin typeface="+mj-lt"/>
              </a:rPr>
              <a:t>behaviour</a:t>
            </a:r>
            <a:r>
              <a:rPr lang="en-US" sz="2400" dirty="0" smtClean="0">
                <a:latin typeface="+mj-lt"/>
              </a:rPr>
              <a:t> </a:t>
            </a:r>
            <a:r>
              <a:rPr lang="en-US" sz="2400" dirty="0" smtClean="0">
                <a:latin typeface="+mj-lt"/>
              </a:rPr>
              <a:t>using Freudian psychoanalysis</a:t>
            </a:r>
            <a:r>
              <a:rPr lang="en-US" sz="2400" dirty="0" smtClean="0">
                <a:latin typeface="+mj-lt"/>
              </a:rPr>
              <a:t>. He </a:t>
            </a:r>
            <a:r>
              <a:rPr lang="en-US" sz="2400" dirty="0" smtClean="0">
                <a:latin typeface="+mj-lt"/>
              </a:rPr>
              <a:t>suggests that Hamlet’s oedipal complex is the cause of his erratic behavior and is the explanation for the reason why Hamlet has such a difficult time avenging his father’s murder. Hamlet’s subconscious sexual desire for his mother has prevented him from doing the deed. </a:t>
            </a:r>
          </a:p>
          <a:p>
            <a:r>
              <a:rPr lang="en-US" sz="2400" dirty="0" smtClean="0"/>
              <a:t> Schematizing  Jones’ argument  : </a:t>
            </a:r>
          </a:p>
          <a:p>
            <a:pPr lvl="1"/>
            <a:r>
              <a:rPr lang="en-US" dirty="0" smtClean="0"/>
              <a:t>E1: Hamlet’s inability to avenge his father</a:t>
            </a:r>
          </a:p>
          <a:p>
            <a:pPr lvl="1"/>
            <a:r>
              <a:rPr lang="en-US" dirty="0" smtClean="0"/>
              <a:t>E2: Hamlet’s close relationship with his mother</a:t>
            </a:r>
          </a:p>
          <a:p>
            <a:pPr lvl="1"/>
            <a:r>
              <a:rPr lang="en-US" dirty="0" smtClean="0"/>
              <a:t>E3: Shakespeare’s sensual characterization of Gertrude</a:t>
            </a:r>
          </a:p>
          <a:p>
            <a:pPr lvl="1"/>
            <a:r>
              <a:rPr lang="en-US" dirty="0" smtClean="0"/>
              <a:t>E4: Hamlet’s behavior toward Ophelia</a:t>
            </a:r>
          </a:p>
          <a:p>
            <a:endParaRPr lang="en-US" sz="2400" dirty="0" smtClean="0"/>
          </a:p>
          <a:p>
            <a:pPr>
              <a:buNone/>
            </a:pPr>
            <a:r>
              <a:rPr lang="en-US" sz="2400" dirty="0" smtClean="0">
                <a:latin typeface="+mj-lt"/>
              </a:rPr>
              <a:t/>
            </a:r>
            <a:br>
              <a:rPr lang="en-US" sz="2400" dirty="0" smtClean="0">
                <a:latin typeface="+mj-lt"/>
              </a:rPr>
            </a:br>
            <a:endParaRPr lang="en-US" sz="2400" dirty="0" smtClean="0">
              <a:latin typeface="+mj-lt"/>
            </a:endParaRPr>
          </a:p>
          <a:p>
            <a:endParaRPr lang="fr-FR" sz="2400" dirty="0">
              <a:latin typeface="+mj-lt"/>
            </a:endParaRPr>
          </a:p>
        </p:txBody>
      </p:sp>
    </p:spTree>
  </p:cSld>
  <p:clrMapOvr>
    <a:masterClrMapping/>
  </p:clrMapOvr>
  <p:transition>
    <p:fade thruBlk="1"/>
    <p:sndAc>
      <p:stSnd>
        <p:snd r:embed="rId2"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F:\1.jpg"/>
          <p:cNvPicPr>
            <a:picLocks noChangeAspect="1" noChangeArrowheads="1"/>
          </p:cNvPicPr>
          <p:nvPr/>
        </p:nvPicPr>
        <p:blipFill>
          <a:blip r:embed="rId2"/>
          <a:srcRect/>
          <a:stretch>
            <a:fillRect/>
          </a:stretch>
        </p:blipFill>
        <p:spPr bwMode="auto">
          <a:xfrm>
            <a:off x="0" y="5429264"/>
            <a:ext cx="9144000" cy="1428736"/>
          </a:xfrm>
          <a:prstGeom prst="rect">
            <a:avLst/>
          </a:prstGeom>
          <a:noFill/>
          <a:ln w="9525">
            <a:noFill/>
            <a:miter lim="800000"/>
            <a:headEnd/>
            <a:tailEnd/>
          </a:ln>
        </p:spPr>
      </p:pic>
      <p:sp>
        <p:nvSpPr>
          <p:cNvPr id="2" name="Titre 1"/>
          <p:cNvSpPr>
            <a:spLocks noGrp="1"/>
          </p:cNvSpPr>
          <p:nvPr>
            <p:ph type="title"/>
          </p:nvPr>
        </p:nvSpPr>
        <p:spPr>
          <a:xfrm rot="20508111">
            <a:off x="-499058" y="478379"/>
            <a:ext cx="5625303" cy="1143000"/>
          </a:xfrm>
          <a:solidFill>
            <a:schemeClr val="accent5">
              <a:lumMod val="75000"/>
            </a:schemeClr>
          </a:solidFill>
          <a:effectLst>
            <a:outerShdw blurRad="50800" dist="38100" dir="2700000" algn="tl" rotWithShape="0">
              <a:prstClr val="black">
                <a:alpha val="40000"/>
              </a:prstClr>
            </a:outerShdw>
          </a:effectLst>
        </p:spPr>
        <p:txBody>
          <a:bodyPr/>
          <a:lstStyle/>
          <a:p>
            <a:r>
              <a:rPr lang="en-GB" dirty="0" smtClean="0"/>
              <a:t>        </a:t>
            </a:r>
            <a:r>
              <a:rPr lang="en-GB" sz="4000" b="1" spc="50" dirty="0" smtClean="0">
                <a:ln w="12700" cmpd="sng">
                  <a:solidFill>
                    <a:schemeClr val="accent6">
                      <a:satMod val="120000"/>
                      <a:shade val="80000"/>
                    </a:schemeClr>
                  </a:solidFill>
                  <a:prstDash val="solid"/>
                </a:ln>
                <a:solidFill>
                  <a:schemeClr val="accent2"/>
                </a:solidFill>
                <a:effectLst>
                  <a:glow rad="53100">
                    <a:schemeClr val="accent6">
                      <a:satMod val="180000"/>
                      <a:alpha val="30000"/>
                    </a:schemeClr>
                  </a:glow>
                </a:effectLst>
              </a:rPr>
              <a:t>Jacques </a:t>
            </a:r>
            <a:r>
              <a:rPr lang="en-GB" sz="4000" b="1" spc="50" dirty="0" err="1" smtClean="0">
                <a:ln w="12700" cmpd="sng">
                  <a:solidFill>
                    <a:schemeClr val="accent6">
                      <a:satMod val="120000"/>
                      <a:shade val="80000"/>
                    </a:schemeClr>
                  </a:solidFill>
                  <a:prstDash val="solid"/>
                </a:ln>
                <a:solidFill>
                  <a:schemeClr val="accent2"/>
                </a:solidFill>
                <a:effectLst>
                  <a:glow rad="53100">
                    <a:schemeClr val="accent6">
                      <a:satMod val="180000"/>
                      <a:alpha val="30000"/>
                    </a:schemeClr>
                  </a:glow>
                </a:effectLst>
              </a:rPr>
              <a:t>Lacan</a:t>
            </a:r>
            <a:endParaRPr lang="en-GB" sz="4000" b="1" spc="50" dirty="0">
              <a:ln w="12700" cmpd="sng">
                <a:solidFill>
                  <a:schemeClr val="accent6">
                    <a:satMod val="120000"/>
                    <a:shade val="80000"/>
                  </a:schemeClr>
                </a:solidFill>
                <a:prstDash val="solid"/>
              </a:ln>
              <a:solidFill>
                <a:schemeClr val="accent2"/>
              </a:solidFill>
              <a:effectLst>
                <a:glow rad="53100">
                  <a:schemeClr val="accent6">
                    <a:satMod val="180000"/>
                    <a:alpha val="30000"/>
                  </a:schemeClr>
                </a:glow>
              </a:effectLst>
            </a:endParaRPr>
          </a:p>
        </p:txBody>
      </p:sp>
      <p:graphicFrame>
        <p:nvGraphicFramePr>
          <p:cNvPr id="8" name="Espace réservé du contenu 7"/>
          <p:cNvGraphicFramePr>
            <a:graphicFrameLocks noGrp="1"/>
          </p:cNvGraphicFramePr>
          <p:nvPr>
            <p:ph idx="1"/>
          </p:nvPr>
        </p:nvGraphicFramePr>
        <p:xfrm>
          <a:off x="571472" y="1714488"/>
          <a:ext cx="5143536" cy="4286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25</a:t>
            </a:fld>
            <a:endParaRPr lang="en-GB"/>
          </a:p>
        </p:txBody>
      </p:sp>
      <p:pic>
        <p:nvPicPr>
          <p:cNvPr id="12" name="Espace réservé du contenu 5" descr="lacan.jpg"/>
          <p:cNvPicPr>
            <a:picLocks noChangeAspect="1"/>
          </p:cNvPicPr>
          <p:nvPr/>
        </p:nvPicPr>
        <p:blipFill>
          <a:blip r:embed="rId8"/>
          <a:stretch>
            <a:fillRect/>
          </a:stretch>
        </p:blipFill>
        <p:spPr>
          <a:xfrm>
            <a:off x="5786446" y="1071546"/>
            <a:ext cx="3357554" cy="4357718"/>
          </a:xfrm>
          <a:prstGeom prst="ellipse">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854302">
            <a:off x="-638675" y="314982"/>
            <a:ext cx="6848284" cy="1143000"/>
          </a:xfrm>
        </p:spPr>
        <p:style>
          <a:lnRef idx="1">
            <a:schemeClr val="accent6"/>
          </a:lnRef>
          <a:fillRef idx="2">
            <a:schemeClr val="accent6"/>
          </a:fillRef>
          <a:effectRef idx="1">
            <a:schemeClr val="accent6"/>
          </a:effectRef>
          <a:fontRef idx="minor">
            <a:schemeClr val="dk1"/>
          </a:fontRef>
        </p:style>
        <p:txBody>
          <a:bodyPr/>
          <a:lstStyle/>
          <a:p>
            <a:pPr algn="ctr"/>
            <a:r>
              <a:rPr lang="en-GB"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The imaginary order</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Espace réservé du contenu 2"/>
          <p:cNvSpPr>
            <a:spLocks noGrp="1"/>
          </p:cNvSpPr>
          <p:nvPr>
            <p:ph idx="1"/>
          </p:nvPr>
        </p:nvSpPr>
        <p:spPr>
          <a:xfrm>
            <a:off x="142844" y="1738313"/>
            <a:ext cx="8620156" cy="4495800"/>
          </a:xfrm>
        </p:spPr>
        <p:txBody>
          <a:bodyPr/>
          <a:lstStyle/>
          <a:p>
            <a:pPr algn="just">
              <a:buNone/>
            </a:pPr>
            <a:r>
              <a:rPr lang="en-GB" sz="3200" dirty="0" smtClean="0"/>
              <a:t>               </a:t>
            </a:r>
            <a:r>
              <a:rPr lang="en-US" sz="2400" dirty="0" smtClean="0"/>
              <a:t>It is a pre-Oedipal phase where an infant is  yet unable to distinguish itself from its mother’s body or to recognize the lines of demarcation between itself and objects in the world; indeed, it does not yet know itself as a coherent entity or self. Hence, the imaginary phase is one of unity (between the child and its surroundings), as well as of immediate possession (of the mother and objects), a condition of reassuring plenitude, a world consisting wholly of images (hence “imaginary”) that is not fragmented or mediated by difference, by categories, in a word, by language and signs.</a:t>
            </a:r>
            <a:endParaRPr lang="en-GB" sz="2400"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26</a:t>
            </a:fld>
            <a:endParaRPr lang="en-GB"/>
          </a:p>
        </p:txBody>
      </p:sp>
      <p:pic>
        <p:nvPicPr>
          <p:cNvPr id="1026" name="Picture 2" descr="C:\Users\MAISON XP\Pictures\expose pict\images258.jpg"/>
          <p:cNvPicPr>
            <a:picLocks noChangeAspect="1" noChangeArrowheads="1"/>
          </p:cNvPicPr>
          <p:nvPr/>
        </p:nvPicPr>
        <p:blipFill>
          <a:blip r:embed="rId2"/>
          <a:srcRect/>
          <a:stretch>
            <a:fillRect/>
          </a:stretch>
        </p:blipFill>
        <p:spPr bwMode="auto">
          <a:xfrm>
            <a:off x="1835696" y="1700197"/>
            <a:ext cx="8072494" cy="4572032"/>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nodeType="clickEffect">
                                  <p:stCondLst>
                                    <p:cond delay="0"/>
                                  </p:stCondLst>
                                  <p:childTnLst>
                                    <p:anim calcmode="lin" valueType="num">
                                      <p:cBhvr additive="base">
                                        <p:cTn id="12" dur="500"/>
                                        <p:tgtEl>
                                          <p:spTgt spid="1026"/>
                                        </p:tgtEl>
                                        <p:attrNameLst>
                                          <p:attrName>ppt_x</p:attrName>
                                        </p:attrNameLst>
                                      </p:cBhvr>
                                      <p:tavLst>
                                        <p:tav tm="0">
                                          <p:val>
                                            <p:strVal val="ppt_x"/>
                                          </p:val>
                                        </p:tav>
                                        <p:tav tm="100000">
                                          <p:val>
                                            <p:strVal val="1+ppt_w/2"/>
                                          </p:val>
                                        </p:tav>
                                      </p:tavLst>
                                    </p:anim>
                                    <p:anim calcmode="lin" valueType="num">
                                      <p:cBhvr additive="base">
                                        <p:cTn id="13" dur="500"/>
                                        <p:tgtEl>
                                          <p:spTgt spid="1026"/>
                                        </p:tgtEl>
                                        <p:attrNameLst>
                                          <p:attrName>ppt_y</p:attrName>
                                        </p:attrNameLst>
                                      </p:cBhvr>
                                      <p:tavLst>
                                        <p:tav tm="0">
                                          <p:val>
                                            <p:strVal val="ppt_y"/>
                                          </p:val>
                                        </p:tav>
                                        <p:tav tm="100000">
                                          <p:val>
                                            <p:strVal val="ppt_y"/>
                                          </p:val>
                                        </p:tav>
                                      </p:tavLst>
                                    </p:anim>
                                    <p:set>
                                      <p:cBhvr>
                                        <p:cTn id="14" dur="1" fill="hold">
                                          <p:stCondLst>
                                            <p:cond delay="499"/>
                                          </p:stCondLst>
                                        </p:cTn>
                                        <p:tgtEl>
                                          <p:spTgt spid="102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621098">
            <a:off x="-439975" y="289260"/>
            <a:ext cx="6555163" cy="1143000"/>
          </a:xfrm>
          <a:gradFill>
            <a:gsLst>
              <a:gs pos="0">
                <a:schemeClr val="accent2">
                  <a:lumMod val="40000"/>
                  <a:lumOff val="60000"/>
                </a:schemeClr>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lstStyle/>
          <a:p>
            <a:pPr algn="ctr"/>
            <a:r>
              <a:rPr lang="en-GB" sz="4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The symbolic order</a:t>
            </a:r>
            <a:endParaRPr lang="en-GB" sz="40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Espace réservé du contenu 2"/>
          <p:cNvSpPr>
            <a:spLocks noGrp="1"/>
          </p:cNvSpPr>
          <p:nvPr>
            <p:ph idx="1"/>
          </p:nvPr>
        </p:nvSpPr>
        <p:spPr>
          <a:xfrm>
            <a:off x="0" y="1785926"/>
            <a:ext cx="8929718" cy="4786346"/>
          </a:xfrm>
        </p:spPr>
        <p:txBody>
          <a:bodyPr/>
          <a:lstStyle/>
          <a:p>
            <a:pPr algn="just">
              <a:buNone/>
            </a:pPr>
            <a:r>
              <a:rPr lang="en-GB" dirty="0" smtClean="0"/>
              <a:t>                </a:t>
            </a:r>
            <a:r>
              <a:rPr lang="en-GB" sz="2000" dirty="0" smtClean="0"/>
              <a:t>It is </a:t>
            </a:r>
            <a:r>
              <a:rPr lang="fr-FR" sz="2000" dirty="0" smtClean="0"/>
              <a:t>the social world of </a:t>
            </a:r>
            <a:r>
              <a:rPr lang="fr-FR" sz="2000" dirty="0" err="1" smtClean="0"/>
              <a:t>linguistic</a:t>
            </a:r>
            <a:r>
              <a:rPr lang="fr-FR" sz="2000" dirty="0" smtClean="0"/>
              <a:t> communication, intersubjective relations, </a:t>
            </a:r>
            <a:r>
              <a:rPr lang="fr-FR" sz="2000" dirty="0" err="1" smtClean="0"/>
              <a:t>knowledge</a:t>
            </a:r>
            <a:r>
              <a:rPr lang="fr-FR" sz="2000" dirty="0" smtClean="0"/>
              <a:t> of </a:t>
            </a:r>
            <a:r>
              <a:rPr lang="fr-FR" sz="2000" dirty="0" err="1" smtClean="0"/>
              <a:t>ideological</a:t>
            </a:r>
            <a:r>
              <a:rPr lang="fr-FR" sz="2000" dirty="0" smtClean="0"/>
              <a:t> conventions, and the </a:t>
            </a:r>
            <a:r>
              <a:rPr lang="fr-FR" sz="2000" dirty="0" err="1" smtClean="0"/>
              <a:t>acceptance</a:t>
            </a:r>
            <a:r>
              <a:rPr lang="fr-FR" sz="2000" dirty="0" smtClean="0"/>
              <a:t> of the </a:t>
            </a:r>
            <a:r>
              <a:rPr lang="fr-FR" sz="2000" dirty="0" err="1" smtClean="0"/>
              <a:t>law</a:t>
            </a:r>
            <a:r>
              <a:rPr lang="fr-FR" sz="2000" dirty="0" smtClean="0"/>
              <a:t> (</a:t>
            </a:r>
            <a:r>
              <a:rPr lang="fr-FR" sz="2000" dirty="0" err="1" smtClean="0"/>
              <a:t>also</a:t>
            </a:r>
            <a:r>
              <a:rPr lang="fr-FR" sz="2000" dirty="0" smtClean="0"/>
              <a:t> </a:t>
            </a:r>
            <a:r>
              <a:rPr lang="fr-FR" sz="2000" dirty="0" err="1" smtClean="0"/>
              <a:t>called</a:t>
            </a:r>
            <a:r>
              <a:rPr lang="fr-FR" sz="2000" dirty="0" smtClean="0"/>
              <a:t> the "</a:t>
            </a:r>
            <a:r>
              <a:rPr lang="fr-FR" sz="2000" dirty="0" err="1" smtClean="0"/>
              <a:t>big</a:t>
            </a:r>
            <a:r>
              <a:rPr lang="fr-FR" sz="2000" dirty="0" smtClean="0"/>
              <a:t> </a:t>
            </a:r>
            <a:r>
              <a:rPr lang="fr-FR" sz="2000" dirty="0" err="1" smtClean="0"/>
              <a:t>Other</a:t>
            </a:r>
            <a:r>
              <a:rPr lang="fr-FR" sz="2000" dirty="0" smtClean="0"/>
              <a:t>"). Once a </a:t>
            </a:r>
            <a:r>
              <a:rPr lang="fr-FR" sz="2000" dirty="0" err="1" smtClean="0"/>
              <a:t>child</a:t>
            </a:r>
            <a:r>
              <a:rPr lang="fr-FR" sz="2000" dirty="0" smtClean="0"/>
              <a:t> </a:t>
            </a:r>
            <a:r>
              <a:rPr lang="fr-FR" sz="2000" dirty="0" err="1" smtClean="0"/>
              <a:t>enters</a:t>
            </a:r>
            <a:r>
              <a:rPr lang="fr-FR" sz="2000" dirty="0" smtClean="0"/>
              <a:t> </a:t>
            </a:r>
            <a:r>
              <a:rPr lang="fr-FR" sz="2000" dirty="0" err="1" smtClean="0"/>
              <a:t>into</a:t>
            </a:r>
            <a:r>
              <a:rPr lang="fr-FR" sz="2000" dirty="0" smtClean="0"/>
              <a:t> </a:t>
            </a:r>
            <a:r>
              <a:rPr lang="fr-FR" sz="2000" dirty="0" err="1" smtClean="0"/>
              <a:t>language</a:t>
            </a:r>
            <a:r>
              <a:rPr lang="fr-FR" sz="2000" dirty="0" smtClean="0"/>
              <a:t> and </a:t>
            </a:r>
            <a:r>
              <a:rPr lang="fr-FR" sz="2000" dirty="0" err="1" smtClean="0"/>
              <a:t>accepts</a:t>
            </a:r>
            <a:r>
              <a:rPr lang="fr-FR" sz="2000" dirty="0" smtClean="0"/>
              <a:t> the </a:t>
            </a:r>
            <a:r>
              <a:rPr lang="fr-FR" sz="2000" dirty="0" err="1" smtClean="0"/>
              <a:t>rules</a:t>
            </a:r>
            <a:r>
              <a:rPr lang="fr-FR" sz="2000" dirty="0" smtClean="0"/>
              <a:t> and </a:t>
            </a:r>
            <a:r>
              <a:rPr lang="fr-FR" sz="2000" dirty="0" err="1" smtClean="0"/>
              <a:t>dictates</a:t>
            </a:r>
            <a:r>
              <a:rPr lang="fr-FR" sz="2000" dirty="0" smtClean="0"/>
              <a:t> of society, </a:t>
            </a:r>
            <a:r>
              <a:rPr lang="fr-FR" sz="2000" dirty="0" err="1" smtClean="0"/>
              <a:t>it</a:t>
            </a:r>
            <a:r>
              <a:rPr lang="fr-FR" sz="2000" dirty="0" smtClean="0"/>
              <a:t> </a:t>
            </a:r>
            <a:r>
              <a:rPr lang="fr-FR" sz="2000" dirty="0" err="1" smtClean="0"/>
              <a:t>is</a:t>
            </a:r>
            <a:r>
              <a:rPr lang="fr-FR" sz="2000" dirty="0" smtClean="0"/>
              <a:t> able to deal </a:t>
            </a:r>
            <a:r>
              <a:rPr lang="fr-FR" sz="2000" dirty="0" err="1" smtClean="0"/>
              <a:t>with</a:t>
            </a:r>
            <a:r>
              <a:rPr lang="fr-FR" sz="2000" dirty="0" smtClean="0"/>
              <a:t> </a:t>
            </a:r>
            <a:r>
              <a:rPr lang="fr-FR" sz="2000" dirty="0" err="1" smtClean="0"/>
              <a:t>others</a:t>
            </a:r>
            <a:r>
              <a:rPr lang="fr-FR" sz="2000" dirty="0" smtClean="0"/>
              <a:t>. The </a:t>
            </a:r>
            <a:r>
              <a:rPr lang="fr-FR" sz="2000" dirty="0" err="1" smtClean="0"/>
              <a:t>acceptance</a:t>
            </a:r>
            <a:r>
              <a:rPr lang="fr-FR" sz="2000" dirty="0" smtClean="0"/>
              <a:t> of </a:t>
            </a:r>
            <a:r>
              <a:rPr lang="fr-FR" sz="2000" dirty="0" err="1" smtClean="0"/>
              <a:t>language's</a:t>
            </a:r>
            <a:r>
              <a:rPr lang="fr-FR" sz="2000" dirty="0" smtClean="0"/>
              <a:t> </a:t>
            </a:r>
            <a:r>
              <a:rPr lang="fr-FR" sz="2000" dirty="0" err="1" smtClean="0"/>
              <a:t>rules</a:t>
            </a:r>
            <a:r>
              <a:rPr lang="fr-FR" sz="2000" dirty="0" smtClean="0"/>
              <a:t> </a:t>
            </a:r>
            <a:r>
              <a:rPr lang="fr-FR" sz="2000" dirty="0" err="1" smtClean="0"/>
              <a:t>is</a:t>
            </a:r>
            <a:r>
              <a:rPr lang="fr-FR" sz="2000" dirty="0" smtClean="0"/>
              <a:t> </a:t>
            </a:r>
            <a:r>
              <a:rPr lang="fr-FR" sz="2000" dirty="0" err="1" smtClean="0"/>
              <a:t>aligned</a:t>
            </a:r>
            <a:r>
              <a:rPr lang="fr-FR" sz="2000" dirty="0" smtClean="0"/>
              <a:t> </a:t>
            </a:r>
            <a:r>
              <a:rPr lang="fr-FR" sz="2000" dirty="0" err="1" smtClean="0"/>
              <a:t>with</a:t>
            </a:r>
            <a:r>
              <a:rPr lang="fr-FR" sz="2000" dirty="0" smtClean="0"/>
              <a:t> the </a:t>
            </a:r>
            <a:r>
              <a:rPr lang="fr-FR" sz="2000" dirty="0" err="1" smtClean="0"/>
              <a:t>Oedipus</a:t>
            </a:r>
            <a:r>
              <a:rPr lang="fr-FR" sz="2000" dirty="0" smtClean="0"/>
              <a:t> </a:t>
            </a:r>
            <a:r>
              <a:rPr lang="fr-FR" sz="2000" dirty="0" err="1" smtClean="0"/>
              <a:t>complex</a:t>
            </a:r>
            <a:r>
              <a:rPr lang="fr-FR" sz="2000" dirty="0" smtClean="0"/>
              <a:t>, </a:t>
            </a:r>
            <a:r>
              <a:rPr lang="fr-FR" sz="2000" dirty="0" err="1" smtClean="0"/>
              <a:t>according</a:t>
            </a:r>
            <a:r>
              <a:rPr lang="fr-FR" sz="2000" dirty="0" smtClean="0"/>
              <a:t> to Lacan. The </a:t>
            </a:r>
            <a:r>
              <a:rPr lang="fr-FR" sz="2000" dirty="0" err="1" smtClean="0"/>
              <a:t>symbolic</a:t>
            </a:r>
            <a:r>
              <a:rPr lang="fr-FR" sz="2000" dirty="0" smtClean="0"/>
              <a:t> </a:t>
            </a:r>
            <a:r>
              <a:rPr lang="fr-FR" sz="2000" dirty="0" err="1" smtClean="0"/>
              <a:t>is</a:t>
            </a:r>
            <a:r>
              <a:rPr lang="fr-FR" sz="2000" dirty="0" smtClean="0"/>
              <a:t> made possible </a:t>
            </a:r>
            <a:r>
              <a:rPr lang="fr-FR" sz="2000" dirty="0" err="1" smtClean="0"/>
              <a:t>because</a:t>
            </a:r>
            <a:r>
              <a:rPr lang="fr-FR" sz="2000" dirty="0" smtClean="0"/>
              <a:t> of </a:t>
            </a:r>
            <a:r>
              <a:rPr lang="fr-FR" sz="2000" dirty="0" err="1" smtClean="0"/>
              <a:t>your</a:t>
            </a:r>
            <a:r>
              <a:rPr lang="fr-FR" sz="2000" dirty="0" smtClean="0"/>
              <a:t> </a:t>
            </a:r>
            <a:r>
              <a:rPr lang="fr-FR" sz="2000" dirty="0" err="1" smtClean="0"/>
              <a:t>acceptance</a:t>
            </a:r>
            <a:r>
              <a:rPr lang="fr-FR" sz="2000" dirty="0" smtClean="0"/>
              <a:t> of the Name-of-the-</a:t>
            </a:r>
            <a:r>
              <a:rPr lang="fr-FR" sz="2000" dirty="0" err="1" smtClean="0"/>
              <a:t>Father</a:t>
            </a:r>
            <a:r>
              <a:rPr lang="fr-FR" sz="2000" dirty="0" smtClean="0"/>
              <a:t>, </a:t>
            </a:r>
            <a:r>
              <a:rPr lang="fr-FR" sz="2000" dirty="0" err="1" smtClean="0"/>
              <a:t>those</a:t>
            </a:r>
            <a:r>
              <a:rPr lang="fr-FR" sz="2000" dirty="0" smtClean="0"/>
              <a:t> </a:t>
            </a:r>
            <a:r>
              <a:rPr lang="fr-FR" sz="2000" dirty="0" err="1" smtClean="0"/>
              <a:t>laws</a:t>
            </a:r>
            <a:r>
              <a:rPr lang="fr-FR" sz="2000" dirty="0" smtClean="0"/>
              <a:t> and restrictions </a:t>
            </a:r>
            <a:r>
              <a:rPr lang="fr-FR" sz="2000" dirty="0" err="1" smtClean="0"/>
              <a:t>that</a:t>
            </a:r>
            <a:r>
              <a:rPr lang="fr-FR" sz="2000" dirty="0" smtClean="0"/>
              <a:t> control </a:t>
            </a:r>
            <a:r>
              <a:rPr lang="fr-FR" sz="2000" dirty="0" err="1" smtClean="0"/>
              <a:t>both</a:t>
            </a:r>
            <a:r>
              <a:rPr lang="fr-FR" sz="2000" dirty="0" smtClean="0"/>
              <a:t> </a:t>
            </a:r>
            <a:r>
              <a:rPr lang="fr-FR" sz="2000" dirty="0" err="1" smtClean="0"/>
              <a:t>your</a:t>
            </a:r>
            <a:r>
              <a:rPr lang="fr-FR" sz="2000" dirty="0" smtClean="0"/>
              <a:t> </a:t>
            </a:r>
            <a:r>
              <a:rPr lang="fr-FR" sz="2000" dirty="0" err="1" smtClean="0"/>
              <a:t>desire</a:t>
            </a:r>
            <a:r>
              <a:rPr lang="fr-FR" sz="2000" dirty="0" smtClean="0"/>
              <a:t> and the </a:t>
            </a:r>
            <a:r>
              <a:rPr lang="fr-FR" sz="2000" dirty="0" err="1" smtClean="0"/>
              <a:t>rules</a:t>
            </a:r>
            <a:r>
              <a:rPr lang="fr-FR" sz="2000" dirty="0" smtClean="0"/>
              <a:t> of communication. </a:t>
            </a:r>
            <a:r>
              <a:rPr lang="fr-FR" sz="2000" dirty="0" err="1" smtClean="0"/>
              <a:t>Through</a:t>
            </a:r>
            <a:r>
              <a:rPr lang="fr-FR" sz="2000" dirty="0" smtClean="0"/>
              <a:t> recognition of the Name-of-the-</a:t>
            </a:r>
            <a:r>
              <a:rPr lang="fr-FR" sz="2000" dirty="0" err="1" smtClean="0"/>
              <a:t>Father</a:t>
            </a:r>
            <a:r>
              <a:rPr lang="fr-FR" sz="2000" dirty="0" smtClean="0"/>
              <a:t>, </a:t>
            </a:r>
            <a:r>
              <a:rPr lang="fr-FR" sz="2000" dirty="0" err="1" smtClean="0"/>
              <a:t>you</a:t>
            </a:r>
            <a:r>
              <a:rPr lang="fr-FR" sz="2000" dirty="0" smtClean="0"/>
              <a:t> are able to enter </a:t>
            </a:r>
            <a:r>
              <a:rPr lang="fr-FR" sz="2000" dirty="0" err="1" smtClean="0"/>
              <a:t>into</a:t>
            </a:r>
            <a:r>
              <a:rPr lang="fr-FR" sz="2000" dirty="0" smtClean="0"/>
              <a:t> a </a:t>
            </a:r>
            <a:r>
              <a:rPr lang="fr-FR" sz="2000" dirty="0" err="1" smtClean="0"/>
              <a:t>community</a:t>
            </a:r>
            <a:r>
              <a:rPr lang="fr-FR" sz="2000" dirty="0" smtClean="0"/>
              <a:t> of </a:t>
            </a:r>
            <a:r>
              <a:rPr lang="fr-FR" sz="2000" dirty="0" err="1" smtClean="0"/>
              <a:t>others</a:t>
            </a:r>
            <a:r>
              <a:rPr lang="fr-FR" sz="2000" dirty="0" smtClean="0"/>
              <a:t>. The </a:t>
            </a:r>
            <a:r>
              <a:rPr lang="fr-FR" sz="2000" dirty="0" err="1" smtClean="0"/>
              <a:t>symbolic</a:t>
            </a:r>
            <a:r>
              <a:rPr lang="fr-FR" sz="2000" dirty="0" smtClean="0"/>
              <a:t>, </a:t>
            </a:r>
            <a:r>
              <a:rPr lang="fr-FR" sz="2000" dirty="0" err="1" smtClean="0"/>
              <a:t>through</a:t>
            </a:r>
            <a:r>
              <a:rPr lang="fr-FR" sz="2000" dirty="0" smtClean="0"/>
              <a:t> </a:t>
            </a:r>
            <a:r>
              <a:rPr lang="fr-FR" sz="2000" dirty="0" err="1" smtClean="0"/>
              <a:t>language</a:t>
            </a:r>
            <a:r>
              <a:rPr lang="fr-FR" sz="2000" dirty="0" smtClean="0"/>
              <a:t>, </a:t>
            </a:r>
            <a:r>
              <a:rPr lang="fr-FR" sz="2000" dirty="0" err="1" smtClean="0"/>
              <a:t>is</a:t>
            </a:r>
            <a:r>
              <a:rPr lang="fr-FR" sz="2000" dirty="0" smtClean="0"/>
              <a:t> "the </a:t>
            </a:r>
            <a:r>
              <a:rPr lang="fr-FR" sz="2000" dirty="0" err="1" smtClean="0"/>
              <a:t>pact</a:t>
            </a:r>
            <a:r>
              <a:rPr lang="fr-FR" sz="2000" dirty="0" smtClean="0"/>
              <a:t> </a:t>
            </a:r>
            <a:r>
              <a:rPr lang="fr-FR" sz="2000" dirty="0" err="1" smtClean="0"/>
              <a:t>which</a:t>
            </a:r>
            <a:r>
              <a:rPr lang="fr-FR" sz="2000" dirty="0" smtClean="0"/>
              <a:t> links... </a:t>
            </a:r>
            <a:r>
              <a:rPr lang="fr-FR" sz="2000" dirty="0" err="1" smtClean="0"/>
              <a:t>subjects</a:t>
            </a:r>
            <a:r>
              <a:rPr lang="fr-FR" sz="2000" dirty="0" smtClean="0"/>
              <a:t> </a:t>
            </a:r>
            <a:r>
              <a:rPr lang="fr-FR" sz="2000" dirty="0" err="1" smtClean="0"/>
              <a:t>together</a:t>
            </a:r>
            <a:r>
              <a:rPr lang="fr-FR" sz="2000" dirty="0" smtClean="0"/>
              <a:t> in one action. The </a:t>
            </a:r>
            <a:r>
              <a:rPr lang="fr-FR" sz="2000" dirty="0" err="1" smtClean="0"/>
              <a:t>human</a:t>
            </a:r>
            <a:r>
              <a:rPr lang="fr-FR" sz="2000" dirty="0" smtClean="0"/>
              <a:t> action </a:t>
            </a:r>
            <a:r>
              <a:rPr lang="fr-FR" sz="2000" i="1" dirty="0" smtClean="0"/>
              <a:t>par excellence</a:t>
            </a:r>
            <a:r>
              <a:rPr lang="fr-FR" sz="2000" dirty="0" smtClean="0"/>
              <a:t> </a:t>
            </a:r>
            <a:r>
              <a:rPr lang="fr-FR" sz="2000" dirty="0" err="1" smtClean="0"/>
              <a:t>is</a:t>
            </a:r>
            <a:r>
              <a:rPr lang="fr-FR" sz="2000" dirty="0" smtClean="0"/>
              <a:t> </a:t>
            </a:r>
            <a:r>
              <a:rPr lang="fr-FR" sz="2000" dirty="0" err="1" smtClean="0"/>
              <a:t>originally</a:t>
            </a:r>
            <a:r>
              <a:rPr lang="fr-FR" sz="2000" dirty="0" smtClean="0"/>
              <a:t> </a:t>
            </a:r>
            <a:r>
              <a:rPr lang="fr-FR" sz="2000" dirty="0" err="1" smtClean="0"/>
              <a:t>founded</a:t>
            </a:r>
            <a:r>
              <a:rPr lang="fr-FR" sz="2000" dirty="0" smtClean="0"/>
              <a:t> on the existence of the world of the </a:t>
            </a:r>
            <a:r>
              <a:rPr lang="fr-FR" sz="2000" dirty="0" err="1" smtClean="0"/>
              <a:t>symbol</a:t>
            </a:r>
            <a:r>
              <a:rPr lang="fr-FR" sz="2000" dirty="0" smtClean="0"/>
              <a:t>, </a:t>
            </a:r>
            <a:r>
              <a:rPr lang="fr-FR" sz="2000" dirty="0" err="1" smtClean="0"/>
              <a:t>namely</a:t>
            </a:r>
            <a:r>
              <a:rPr lang="fr-FR" sz="2000" dirty="0" smtClean="0"/>
              <a:t> on </a:t>
            </a:r>
            <a:r>
              <a:rPr lang="fr-FR" sz="2000" dirty="0" err="1" smtClean="0"/>
              <a:t>laws</a:t>
            </a:r>
            <a:r>
              <a:rPr lang="fr-FR" sz="2000" dirty="0" smtClean="0"/>
              <a:t> and </a:t>
            </a:r>
            <a:r>
              <a:rPr lang="fr-FR" sz="2000" dirty="0" err="1" smtClean="0"/>
              <a:t>contracts</a:t>
            </a:r>
            <a:r>
              <a:rPr lang="fr-FR" sz="2000" dirty="0" smtClean="0"/>
              <a:t>".The </a:t>
            </a:r>
            <a:r>
              <a:rPr lang="fr-FR" sz="2000" dirty="0" err="1" smtClean="0"/>
              <a:t>symbolic</a:t>
            </a:r>
            <a:r>
              <a:rPr lang="fr-FR" sz="2000" dirty="0" smtClean="0"/>
              <a:t> </a:t>
            </a:r>
            <a:r>
              <a:rPr lang="fr-FR" sz="2000" dirty="0" err="1" smtClean="0"/>
              <a:t>order</a:t>
            </a:r>
            <a:r>
              <a:rPr lang="fr-FR" sz="2000" dirty="0" smtClean="0"/>
              <a:t> </a:t>
            </a:r>
            <a:r>
              <a:rPr lang="fr-FR" sz="2000" dirty="0" err="1" smtClean="0"/>
              <a:t>works</a:t>
            </a:r>
            <a:r>
              <a:rPr lang="fr-FR" sz="2000" dirty="0" smtClean="0"/>
              <a:t> in tension </a:t>
            </a:r>
            <a:r>
              <a:rPr lang="fr-FR" sz="2000" dirty="0" err="1" smtClean="0"/>
              <a:t>with</a:t>
            </a:r>
            <a:r>
              <a:rPr lang="fr-FR" sz="2000" dirty="0" smtClean="0"/>
              <a:t> the </a:t>
            </a:r>
            <a:r>
              <a:rPr lang="fr-FR" sz="2000" dirty="0" err="1" smtClean="0"/>
              <a:t>imaginary</a:t>
            </a:r>
            <a:r>
              <a:rPr lang="fr-FR" sz="2000" dirty="0" smtClean="0"/>
              <a:t> </a:t>
            </a:r>
            <a:r>
              <a:rPr lang="fr-FR" sz="2000" dirty="0" err="1" smtClean="0"/>
              <a:t>order</a:t>
            </a:r>
            <a:r>
              <a:rPr lang="fr-FR" sz="2000" dirty="0" smtClean="0"/>
              <a:t> and the Real. </a:t>
            </a:r>
            <a:endParaRPr lang="en-GB" sz="3200"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27</a:t>
            </a:fld>
            <a:endParaRPr lang="en-GB"/>
          </a:p>
        </p:txBody>
      </p:sp>
    </p:spTree>
  </p:cSld>
  <p:clrMapOvr>
    <a:masterClrMapping/>
  </p:clrMapOvr>
  <p:transition>
    <p:wheel spokes="8"/>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620931">
            <a:off x="-368649" y="308545"/>
            <a:ext cx="6280922" cy="1143000"/>
          </a:xfrm>
          <a:gradFill>
            <a:gsLst>
              <a:gs pos="0">
                <a:schemeClr val="accent2">
                  <a:lumMod val="40000"/>
                  <a:lumOff val="60000"/>
                </a:schemeClr>
              </a:gs>
              <a:gs pos="80000">
                <a:schemeClr val="accent1">
                  <a:shade val="93000"/>
                  <a:satMod val="130000"/>
                </a:schemeClr>
              </a:gs>
              <a:gs pos="100000">
                <a:schemeClr val="accent1">
                  <a:shade val="94000"/>
                  <a:satMod val="135000"/>
                </a:schemeClr>
              </a:gs>
            </a:gsLst>
          </a:gradFill>
          <a:ln>
            <a:solidFill>
              <a:schemeClr val="accent6">
                <a:lumMod val="60000"/>
                <a:lumOff val="40000"/>
              </a:schemeClr>
            </a:solidFill>
          </a:ln>
        </p:spPr>
        <p:style>
          <a:lnRef idx="0">
            <a:schemeClr val="accent1"/>
          </a:lnRef>
          <a:fillRef idx="3">
            <a:schemeClr val="accent1"/>
          </a:fillRef>
          <a:effectRef idx="3">
            <a:schemeClr val="accent1"/>
          </a:effectRef>
          <a:fontRef idx="minor">
            <a:schemeClr val="lt1"/>
          </a:fontRef>
        </p:style>
        <p:txBody>
          <a:bodyPr/>
          <a:lstStyle/>
          <a:p>
            <a:pPr algn="ctr"/>
            <a:r>
              <a:rPr lang="en-GB"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38100" dist="38100" dir="2700000" algn="tl">
                    <a:srgbClr val="000000">
                      <a:alpha val="43137"/>
                    </a:srgbClr>
                  </a:outerShdw>
                </a:effectLst>
              </a:rPr>
              <a:t>The Real</a:t>
            </a:r>
            <a:endParaRPr lang="en-GB" sz="4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txBody>
          <a:bodyPr/>
          <a:lstStyle/>
          <a:p>
            <a:pPr>
              <a:buNone/>
            </a:pPr>
            <a:r>
              <a:rPr lang="en-GB" dirty="0" smtClean="0"/>
              <a:t>                      </a:t>
            </a:r>
            <a:endParaRPr lang="en-GB"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28</a:t>
            </a:fld>
            <a:endParaRPr lang="en-GB"/>
          </a:p>
        </p:txBody>
      </p:sp>
      <p:sp>
        <p:nvSpPr>
          <p:cNvPr id="5" name="Rectangle 4"/>
          <p:cNvSpPr/>
          <p:nvPr/>
        </p:nvSpPr>
        <p:spPr>
          <a:xfrm>
            <a:off x="571472" y="2071678"/>
            <a:ext cx="8358246" cy="4154984"/>
          </a:xfrm>
          <a:prstGeom prst="rect">
            <a:avLst/>
          </a:prstGeom>
        </p:spPr>
        <p:txBody>
          <a:bodyPr wrap="square">
            <a:spAutoFit/>
          </a:bodyPr>
          <a:lstStyle/>
          <a:p>
            <a:pPr algn="just"/>
            <a:r>
              <a:rPr lang="en-GB" sz="2400" dirty="0" smtClean="0"/>
              <a:t>            </a:t>
            </a:r>
            <a:r>
              <a:rPr lang="en-GB" sz="2400" dirty="0" err="1" smtClean="0"/>
              <a:t>Lacan</a:t>
            </a:r>
            <a:r>
              <a:rPr lang="en-GB" sz="2400" dirty="0" smtClean="0"/>
              <a:t> never accurately </a:t>
            </a:r>
            <a:r>
              <a:rPr lang="en-US" sz="2400" dirty="0" smtClean="0"/>
              <a:t>describes the “real”: he seems to think of it as what lies beyond the world of signification, perhaps a primordial immediacy of experience prior to language or a chaotic condition of mere </a:t>
            </a:r>
            <a:r>
              <a:rPr lang="en-US" sz="2400" dirty="0" err="1" smtClean="0"/>
              <a:t>thinghood</a:t>
            </a:r>
            <a:r>
              <a:rPr lang="en-US" sz="2400" dirty="0" smtClean="0"/>
              <a:t> prior to objectivity. For </a:t>
            </a:r>
            <a:r>
              <a:rPr lang="en-US" sz="2400" dirty="0" err="1" smtClean="0"/>
              <a:t>Lacan</a:t>
            </a:r>
            <a:r>
              <a:rPr lang="en-US" sz="2400" dirty="0" smtClean="0"/>
              <a:t>, the real is the impossible. </a:t>
            </a:r>
            <a:r>
              <a:rPr lang="en-US" sz="2400" dirty="0" err="1" smtClean="0"/>
              <a:t>Lacan</a:t>
            </a:r>
            <a:r>
              <a:rPr lang="en-US" sz="2400" dirty="0" smtClean="0"/>
              <a:t> rejects any notion that the mind of either child or adult has any intrinsic psychical unity; it is merely a “subject” rather than a self or ego, merely the occupant of an always moving position in the networks of signification; hence, for </a:t>
            </a:r>
            <a:r>
              <a:rPr lang="en-US" sz="2400" dirty="0" err="1" smtClean="0"/>
              <a:t>Lacan</a:t>
            </a:r>
            <a:r>
              <a:rPr lang="en-US" sz="2400" dirty="0" smtClean="0"/>
              <a:t>, as he indicates in a famous statement, even </a:t>
            </a:r>
            <a:r>
              <a:rPr lang="en-US" sz="2400" b="1" dirty="0" smtClean="0"/>
              <a:t>“the unconscious is structured like a language.”</a:t>
            </a:r>
            <a:endParaRPr lang="en-GB" sz="2400" b="1" dirty="0"/>
          </a:p>
        </p:txBody>
      </p:sp>
    </p:spTree>
  </p:cSld>
  <p:clrMapOvr>
    <a:masterClrMapping/>
  </p:clrMapOvr>
  <p:transition>
    <p:wheel spokes="8"/>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959999">
            <a:off x="-454075" y="415916"/>
            <a:ext cx="6916752" cy="1143000"/>
          </a:xfrm>
          <a:solidFill>
            <a:srgbClr val="FFC000"/>
          </a:solidFill>
          <a:scene3d>
            <a:camera prst="obliqueBottomLeft"/>
            <a:lightRig rig="threePt" dir="t"/>
          </a:scene3d>
        </p:spPr>
        <p:style>
          <a:lnRef idx="2">
            <a:schemeClr val="accent2"/>
          </a:lnRef>
          <a:fillRef idx="1">
            <a:schemeClr val="lt1"/>
          </a:fillRef>
          <a:effectRef idx="0">
            <a:schemeClr val="accent2"/>
          </a:effectRef>
          <a:fontRef idx="minor">
            <a:schemeClr val="dk1"/>
          </a:fontRef>
        </p:style>
        <p:txBody>
          <a:bodyPr/>
          <a:lstStyle/>
          <a:p>
            <a:pPr algn="ctr"/>
            <a:r>
              <a:rPr lang="en-GB"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Carl Gustav Jung</a:t>
            </a:r>
            <a:endParaRPr lang="en-GB"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Espace réservé du contenu 2"/>
          <p:cNvSpPr>
            <a:spLocks noGrp="1"/>
          </p:cNvSpPr>
          <p:nvPr>
            <p:ph sz="half" idx="1"/>
          </p:nvPr>
        </p:nvSpPr>
        <p:spPr/>
        <p:txBody>
          <a:bodyPr/>
          <a:lstStyle/>
          <a:p>
            <a:pPr>
              <a:buNone/>
            </a:pPr>
            <a:r>
              <a:rPr lang="en-GB" dirty="0" smtClean="0"/>
              <a:t>          </a:t>
            </a:r>
            <a:endParaRPr lang="en-GB" dirty="0"/>
          </a:p>
        </p:txBody>
      </p:sp>
      <p:sp>
        <p:nvSpPr>
          <p:cNvPr id="8" name="Espace réservé du contenu 7"/>
          <p:cNvSpPr>
            <a:spLocks noGrp="1"/>
          </p:cNvSpPr>
          <p:nvPr>
            <p:ph sz="half" idx="2"/>
          </p:nvPr>
        </p:nvSpPr>
        <p:spPr>
          <a:xfrm>
            <a:off x="285720" y="2071677"/>
            <a:ext cx="5786478" cy="4162435"/>
          </a:xfrm>
          <a:solidFill>
            <a:srgbClr val="6BA42C"/>
          </a:solidFill>
          <a:effectLst>
            <a:glow rad="63500">
              <a:schemeClr val="accent2">
                <a:satMod val="175000"/>
                <a:alpha val="40000"/>
              </a:schemeClr>
            </a:glow>
          </a:effectLst>
          <a:scene3d>
            <a:camera prst="orthographicFront"/>
            <a:lightRig rig="threePt" dir="t"/>
          </a:scene3d>
          <a:sp3d>
            <a:bevelT/>
          </a:sp3d>
        </p:spPr>
        <p:txBody>
          <a:bodyPr/>
          <a:lstStyle/>
          <a:p>
            <a:pPr algn="just"/>
            <a:r>
              <a:rPr lang="en-US" b="1" dirty="0" smtClean="0">
                <a:solidFill>
                  <a:schemeClr val="bg1"/>
                </a:solidFill>
                <a:latin typeface="Times New Roman" pitchFamily="18" charset="0"/>
                <a:cs typeface="Times New Roman" pitchFamily="18" charset="0"/>
              </a:rPr>
              <a:t>Jungian criticism attempts to explore the connection between literature and what Carl Jung called the “collective unconscious” of the human race.</a:t>
            </a:r>
          </a:p>
          <a:p>
            <a:pPr algn="just"/>
            <a:r>
              <a:rPr lang="en-US" b="1" dirty="0" smtClean="0">
                <a:solidFill>
                  <a:schemeClr val="bg1"/>
                </a:solidFill>
                <a:latin typeface="Times New Roman" pitchFamily="18" charset="0"/>
                <a:cs typeface="Times New Roman" pitchFamily="18" charset="0"/>
              </a:rPr>
              <a:t>All stories and symbols are based on mythic models from mankind’s past</a:t>
            </a:r>
            <a:r>
              <a:rPr lang="en-US" dirty="0" smtClean="0">
                <a:solidFill>
                  <a:schemeClr val="bg1"/>
                </a:solidFill>
              </a:rPr>
              <a:t>.</a:t>
            </a:r>
            <a:endParaRPr lang="en-GB" dirty="0">
              <a:solidFill>
                <a:schemeClr val="bg1"/>
              </a:solidFill>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29</a:t>
            </a:fld>
            <a:endParaRPr lang="en-GB"/>
          </a:p>
        </p:txBody>
      </p:sp>
      <p:pic>
        <p:nvPicPr>
          <p:cNvPr id="9" name="Jung4" descr="Carl Jung: Philosophy, Psychoanalysis. Psychoanalyst Carl Jung's Undiscovered Self analysed by Wave Structure of Matter"/>
          <p:cNvPicPr/>
          <p:nvPr/>
        </p:nvPicPr>
        <p:blipFill>
          <a:blip r:embed="rId2"/>
          <a:srcRect/>
          <a:stretch>
            <a:fillRect/>
          </a:stretch>
        </p:blipFill>
        <p:spPr bwMode="auto">
          <a:xfrm>
            <a:off x="6429388" y="2571744"/>
            <a:ext cx="2214578" cy="3143272"/>
          </a:xfrm>
          <a:prstGeom prst="rect">
            <a:avLst/>
          </a:prstGeom>
          <a:ln>
            <a:noFill/>
          </a:ln>
          <a:effectLst>
            <a:softEdge rad="112500"/>
          </a:effectLst>
        </p:spPr>
        <p:style>
          <a:lnRef idx="1">
            <a:schemeClr val="accent2"/>
          </a:lnRef>
          <a:fillRef idx="2">
            <a:schemeClr val="accent2"/>
          </a:fillRef>
          <a:effectRef idx="1">
            <a:schemeClr val="accent2"/>
          </a:effectRef>
          <a:fontRef idx="minor">
            <a:schemeClr val="dk1"/>
          </a:fontRef>
        </p:style>
      </p:pic>
      <p:pic>
        <p:nvPicPr>
          <p:cNvPr id="2050" name="Picture 2" descr="C:\Users\MAISON XP\Pictures\expose pict\carl-jung.jpg"/>
          <p:cNvPicPr>
            <a:picLocks noChangeAspect="1" noChangeArrowheads="1"/>
          </p:cNvPicPr>
          <p:nvPr/>
        </p:nvPicPr>
        <p:blipFill>
          <a:blip r:embed="rId3"/>
          <a:srcRect/>
          <a:stretch>
            <a:fillRect/>
          </a:stretch>
        </p:blipFill>
        <p:spPr bwMode="auto">
          <a:xfrm>
            <a:off x="6357950" y="1714488"/>
            <a:ext cx="2786050" cy="4000528"/>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1+#ppt_w/2"/>
                                          </p:val>
                                        </p:tav>
                                        <p:tav tm="100000">
                                          <p:val>
                                            <p:strVal val="#ppt_x"/>
                                          </p:val>
                                        </p:tav>
                                      </p:tavLst>
                                    </p:anim>
                                    <p:anim calcmode="lin" valueType="num">
                                      <p:cBhvr additive="base">
                                        <p:cTn id="8" dur="500" fill="hold"/>
                                        <p:tgtEl>
                                          <p:spTgt spid="205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8">
                                            <p:bg/>
                                          </p:spTgt>
                                        </p:tgtEl>
                                        <p:attrNameLst>
                                          <p:attrName>style.visibility</p:attrName>
                                        </p:attrNameLst>
                                      </p:cBhvr>
                                      <p:to>
                                        <p:strVal val="visible"/>
                                      </p:to>
                                    </p:set>
                                    <p:anim calcmode="lin" valueType="num">
                                      <p:cBhvr additive="base">
                                        <p:cTn id="13" dur="500" fill="hold"/>
                                        <p:tgtEl>
                                          <p:spTgt spid="8">
                                            <p:bg/>
                                          </p:spTgt>
                                        </p:tgtEl>
                                        <p:attrNameLst>
                                          <p:attrName>ppt_x</p:attrName>
                                        </p:attrNameLst>
                                      </p:cBhvr>
                                      <p:tavLst>
                                        <p:tav tm="0">
                                          <p:val>
                                            <p:strVal val="1+#ppt_w/2"/>
                                          </p:val>
                                        </p:tav>
                                        <p:tav tm="100000">
                                          <p:val>
                                            <p:strVal val="#ppt_x"/>
                                          </p:val>
                                        </p:tav>
                                      </p:tavLst>
                                    </p:anim>
                                    <p:anim calcmode="lin" valueType="num">
                                      <p:cBhvr additive="base">
                                        <p:cTn id="14"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 calcmode="lin" valueType="num">
                                      <p:cBhvr additive="base">
                                        <p:cTn id="25" dur="500" fill="hold"/>
                                        <p:tgtEl>
                                          <p:spTgt spid="8">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152400"/>
            <a:ext cx="4967291" cy="1143000"/>
          </a:xfrm>
          <a:solidFill>
            <a:srgbClr val="92D050"/>
          </a:solidFill>
        </p:spPr>
        <p:txBody>
          <a:bodyPr/>
          <a:lstStyle/>
          <a:p>
            <a:pPr algn="ctr"/>
            <a:r>
              <a:rPr lang="fr-FR" b="1" dirty="0" smtClean="0">
                <a:latin typeface="Arial Rounded MT Bold" pitchFamily="34" charset="0"/>
              </a:rPr>
              <a:t>Introduction</a:t>
            </a:r>
            <a:endParaRPr lang="fr-FR" b="1" dirty="0">
              <a:latin typeface="Arial Rounded MT Bold" pitchFamily="34" charset="0"/>
            </a:endParaRPr>
          </a:p>
        </p:txBody>
      </p:sp>
      <p:sp>
        <p:nvSpPr>
          <p:cNvPr id="3" name="Espace réservé du contenu 2"/>
          <p:cNvSpPr>
            <a:spLocks noGrp="1"/>
          </p:cNvSpPr>
          <p:nvPr>
            <p:ph idx="1"/>
          </p:nvPr>
        </p:nvSpPr>
        <p:spPr>
          <a:xfrm>
            <a:off x="0" y="1214422"/>
            <a:ext cx="9144000" cy="5643578"/>
          </a:xfrm>
        </p:spPr>
        <p:txBody>
          <a:bodyPr/>
          <a:lstStyle/>
          <a:p>
            <a:endParaRPr lang="fr-FR" dirty="0" smtClean="0"/>
          </a:p>
          <a:p>
            <a:pPr algn="just"/>
            <a:r>
              <a:rPr lang="fr-FR" dirty="0" smtClean="0"/>
              <a:t>In </a:t>
            </a:r>
            <a:r>
              <a:rPr lang="fr-FR" dirty="0" smtClean="0">
                <a:solidFill>
                  <a:srgbClr val="FF0000"/>
                </a:solidFill>
              </a:rPr>
              <a:t>1900</a:t>
            </a:r>
            <a:r>
              <a:rPr lang="fr-FR" dirty="0" smtClean="0"/>
              <a:t> the </a:t>
            </a:r>
            <a:r>
              <a:rPr lang="fr-FR" dirty="0" err="1" smtClean="0"/>
              <a:t>Austrian</a:t>
            </a:r>
            <a:r>
              <a:rPr lang="fr-FR" dirty="0" smtClean="0"/>
              <a:t> </a:t>
            </a:r>
            <a:r>
              <a:rPr lang="fr-FR" dirty="0" err="1" smtClean="0"/>
              <a:t>psychoanalyst</a:t>
            </a:r>
            <a:r>
              <a:rPr lang="fr-FR" dirty="0" smtClean="0"/>
              <a:t> </a:t>
            </a:r>
            <a:r>
              <a:rPr lang="fr-FR" dirty="0" smtClean="0">
                <a:solidFill>
                  <a:srgbClr val="FF0000"/>
                </a:solidFill>
              </a:rPr>
              <a:t>Sigmund Freud </a:t>
            </a:r>
            <a:r>
              <a:rPr lang="fr-FR" dirty="0" err="1" smtClean="0"/>
              <a:t>published</a:t>
            </a:r>
            <a:r>
              <a:rPr lang="fr-FR" dirty="0" smtClean="0"/>
              <a:t> a </a:t>
            </a:r>
            <a:r>
              <a:rPr lang="en-GB" dirty="0" smtClean="0"/>
              <a:t>seminal</a:t>
            </a:r>
            <a:r>
              <a:rPr lang="fr-FR" dirty="0" smtClean="0"/>
              <a:t> </a:t>
            </a:r>
            <a:r>
              <a:rPr lang="fr-FR" dirty="0" smtClean="0"/>
              <a:t>book </a:t>
            </a:r>
            <a:r>
              <a:rPr lang="fr-FR" dirty="0" err="1" smtClean="0"/>
              <a:t>entitled</a:t>
            </a:r>
            <a:r>
              <a:rPr lang="fr-FR" dirty="0" smtClean="0"/>
              <a:t> </a:t>
            </a:r>
            <a:r>
              <a:rPr lang="fr-FR" dirty="0" smtClean="0">
                <a:solidFill>
                  <a:srgbClr val="FF0000"/>
                </a:solidFill>
              </a:rPr>
              <a:t>« The </a:t>
            </a:r>
            <a:r>
              <a:rPr lang="fr-FR" dirty="0" err="1" smtClean="0">
                <a:solidFill>
                  <a:srgbClr val="FF0000"/>
                </a:solidFill>
              </a:rPr>
              <a:t>Interpretation</a:t>
            </a:r>
            <a:r>
              <a:rPr lang="fr-FR" dirty="0" smtClean="0">
                <a:solidFill>
                  <a:srgbClr val="FF0000"/>
                </a:solidFill>
              </a:rPr>
              <a:t> of Dreams» </a:t>
            </a:r>
            <a:r>
              <a:rPr lang="fr-FR" dirty="0" err="1" smtClean="0"/>
              <a:t>paving</a:t>
            </a:r>
            <a:r>
              <a:rPr lang="fr-FR" dirty="0" smtClean="0"/>
              <a:t> the </a:t>
            </a:r>
            <a:r>
              <a:rPr lang="fr-FR" dirty="0" err="1" smtClean="0"/>
              <a:t>way</a:t>
            </a:r>
            <a:r>
              <a:rPr lang="fr-FR" dirty="0" smtClean="0"/>
              <a:t> to the notion of </a:t>
            </a:r>
            <a:r>
              <a:rPr lang="fr-FR" dirty="0" err="1" smtClean="0"/>
              <a:t>dreams</a:t>
            </a:r>
            <a:r>
              <a:rPr lang="fr-FR" dirty="0" smtClean="0"/>
              <a:t> as one </a:t>
            </a:r>
            <a:r>
              <a:rPr lang="fr-FR" dirty="0" err="1" smtClean="0"/>
              <a:t>way</a:t>
            </a:r>
            <a:r>
              <a:rPr lang="fr-FR" dirty="0" smtClean="0"/>
              <a:t> to </a:t>
            </a:r>
            <a:r>
              <a:rPr lang="fr-FR" dirty="0" err="1" smtClean="0"/>
              <a:t>psychic</a:t>
            </a:r>
            <a:r>
              <a:rPr lang="fr-FR" dirty="0" smtClean="0"/>
              <a:t> exploration and ,</a:t>
            </a:r>
            <a:r>
              <a:rPr lang="fr-FR" dirty="0" err="1" smtClean="0"/>
              <a:t>hence</a:t>
            </a:r>
            <a:r>
              <a:rPr lang="fr-FR" dirty="0" smtClean="0"/>
              <a:t>, </a:t>
            </a:r>
            <a:r>
              <a:rPr lang="fr-FR" dirty="0" err="1" smtClean="0"/>
              <a:t>allowing</a:t>
            </a:r>
            <a:r>
              <a:rPr lang="fr-FR" dirty="0" smtClean="0"/>
              <a:t> for the </a:t>
            </a:r>
            <a:r>
              <a:rPr lang="fr-FR" dirty="0" err="1" smtClean="0"/>
              <a:t>analogy</a:t>
            </a:r>
            <a:r>
              <a:rPr lang="fr-FR" dirty="0" smtClean="0"/>
              <a:t> </a:t>
            </a:r>
            <a:r>
              <a:rPr lang="fr-FR" dirty="0" err="1" smtClean="0"/>
              <a:t>between</a:t>
            </a:r>
            <a:r>
              <a:rPr lang="fr-FR" dirty="0" smtClean="0"/>
              <a:t> </a:t>
            </a:r>
            <a:r>
              <a:rPr lang="fr-FR" dirty="0" err="1" smtClean="0"/>
              <a:t>literary</a:t>
            </a:r>
            <a:r>
              <a:rPr lang="fr-FR" dirty="0" smtClean="0"/>
              <a:t> </a:t>
            </a:r>
            <a:r>
              <a:rPr lang="fr-FR" dirty="0" err="1" smtClean="0"/>
              <a:t>works</a:t>
            </a:r>
            <a:r>
              <a:rPr lang="fr-FR" dirty="0" smtClean="0"/>
              <a:t> and </a:t>
            </a:r>
            <a:r>
              <a:rPr lang="fr-FR" dirty="0" err="1" smtClean="0"/>
              <a:t>dreams</a:t>
            </a:r>
            <a:r>
              <a:rPr lang="fr-FR" dirty="0" smtClean="0"/>
              <a:t>, </a:t>
            </a:r>
            <a:r>
              <a:rPr lang="fr-FR" dirty="0" err="1" smtClean="0"/>
              <a:t>given</a:t>
            </a:r>
            <a:r>
              <a:rPr lang="fr-FR" dirty="0" smtClean="0"/>
              <a:t> </a:t>
            </a:r>
            <a:r>
              <a:rPr lang="fr-FR" dirty="0" smtClean="0"/>
              <a:t>that </a:t>
            </a:r>
            <a:r>
              <a:rPr lang="fr-FR" dirty="0" err="1" smtClean="0"/>
              <a:t>both</a:t>
            </a:r>
            <a:r>
              <a:rPr lang="fr-FR" dirty="0" smtClean="0"/>
              <a:t> are inventions of the </a:t>
            </a:r>
            <a:r>
              <a:rPr lang="fr-FR" dirty="0" err="1" smtClean="0"/>
              <a:t>mind</a:t>
            </a:r>
            <a:r>
              <a:rPr lang="fr-FR" dirty="0" smtClean="0"/>
              <a:t> </a:t>
            </a:r>
            <a:r>
              <a:rPr lang="fr-FR" dirty="0" err="1" smtClean="0"/>
              <a:t>through</a:t>
            </a:r>
            <a:r>
              <a:rPr lang="fr-FR" dirty="0" smtClean="0"/>
              <a:t> </a:t>
            </a:r>
            <a:r>
              <a:rPr lang="fr-FR" dirty="0" err="1" smtClean="0"/>
              <a:t>what</a:t>
            </a:r>
            <a:r>
              <a:rPr lang="fr-FR" dirty="0" smtClean="0"/>
              <a:t> is </a:t>
            </a:r>
            <a:r>
              <a:rPr lang="fr-FR" dirty="0" err="1" smtClean="0"/>
              <a:t>known</a:t>
            </a:r>
            <a:r>
              <a:rPr lang="fr-FR" dirty="0" smtClean="0"/>
              <a:t> as </a:t>
            </a:r>
            <a:r>
              <a:rPr lang="fr-FR" dirty="0" err="1" smtClean="0"/>
              <a:t>psychoanalytic</a:t>
            </a:r>
            <a:r>
              <a:rPr lang="fr-FR" dirty="0" smtClean="0"/>
              <a:t> </a:t>
            </a:r>
            <a:r>
              <a:rPr lang="fr-FR" dirty="0" err="1" smtClean="0"/>
              <a:t>criticism</a:t>
            </a:r>
            <a:r>
              <a:rPr lang="fr-FR" dirty="0" smtClean="0"/>
              <a:t>.</a:t>
            </a:r>
            <a:endParaRPr lang="fr-FR" dirty="0"/>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E74707"/>
          </a:solidFill>
          <a:ln>
            <a:noFill/>
          </a:ln>
          <a:effectLst>
            <a:outerShdw blurRad="44450" dist="27940" dir="5400000" algn="ctr">
              <a:srgbClr val="000000">
                <a:alpha val="32000"/>
              </a:srgbClr>
            </a:outerShdw>
            <a:reflection blurRad="6350" stA="50000" endA="300" endPos="90000" dir="5400000" sy="-100000" algn="bl" rotWithShape="0"/>
            <a:softEdge rad="63500"/>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a:lstStyle/>
          <a:p>
            <a:pPr algn="ctr"/>
            <a:r>
              <a:rPr lang="en-GB" sz="4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00B0F0"/>
                </a:solidFill>
                <a:effectLst>
                  <a:outerShdw blurRad="50800" dist="40000" dir="5400000" algn="tl" rotWithShape="0">
                    <a:srgbClr val="000000">
                      <a:shade val="5000"/>
                      <a:satMod val="120000"/>
                      <a:alpha val="33000"/>
                    </a:srgbClr>
                  </a:outerShdw>
                </a:effectLst>
              </a:rPr>
              <a:t>Jung’s archetypes</a:t>
            </a:r>
            <a:endParaRPr lang="en-GB" sz="40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00B0F0"/>
              </a:solidFill>
              <a:effectLst>
                <a:outerShdw blurRad="50800" dist="40000" dir="5400000" algn="tl" rotWithShape="0">
                  <a:srgbClr val="000000">
                    <a:shade val="5000"/>
                    <a:satMod val="120000"/>
                    <a:alpha val="33000"/>
                  </a:srgbClr>
                </a:outerShdw>
              </a:effectLst>
            </a:endParaRPr>
          </a:p>
        </p:txBody>
      </p:sp>
      <p:sp>
        <p:nvSpPr>
          <p:cNvPr id="3" name="Espace réservé du contenu 2"/>
          <p:cNvSpPr>
            <a:spLocks noGrp="1"/>
          </p:cNvSpPr>
          <p:nvPr>
            <p:ph sz="half" idx="1"/>
          </p:nvPr>
        </p:nvSpPr>
        <p:spPr/>
        <p:txBody>
          <a:bodyPr/>
          <a:lstStyle/>
          <a:p>
            <a:endParaRPr lang="en-GB" dirty="0"/>
          </a:p>
        </p:txBody>
      </p:sp>
      <p:sp>
        <p:nvSpPr>
          <p:cNvPr id="5" name="Espace réservé du numéro de diapositive 4"/>
          <p:cNvSpPr>
            <a:spLocks noGrp="1"/>
          </p:cNvSpPr>
          <p:nvPr>
            <p:ph type="sldNum" sz="quarter" idx="12"/>
          </p:nvPr>
        </p:nvSpPr>
        <p:spPr/>
        <p:txBody>
          <a:bodyPr/>
          <a:lstStyle/>
          <a:p>
            <a:pPr>
              <a:defRPr/>
            </a:pPr>
            <a:fld id="{C50A7189-32FD-4A74-BC67-627B9D62BF2D}" type="slidenum">
              <a:rPr lang="en-GB" smtClean="0"/>
              <a:pPr>
                <a:defRPr/>
              </a:pPr>
              <a:t>30</a:t>
            </a:fld>
            <a:endParaRPr lang="en-GB"/>
          </a:p>
        </p:txBody>
      </p:sp>
      <p:sp>
        <p:nvSpPr>
          <p:cNvPr id="7" name="Espace réservé du contenu 6"/>
          <p:cNvSpPr>
            <a:spLocks noGrp="1"/>
          </p:cNvSpPr>
          <p:nvPr>
            <p:ph sz="half" idx="2"/>
          </p:nvPr>
        </p:nvSpPr>
        <p:spPr/>
        <p:txBody>
          <a:bodyPr/>
          <a:lstStyle/>
          <a:p>
            <a:endParaRPr lang="en-GB"/>
          </a:p>
        </p:txBody>
      </p:sp>
      <p:graphicFrame>
        <p:nvGraphicFramePr>
          <p:cNvPr id="6" name="Espace réservé du contenu 7"/>
          <p:cNvGraphicFramePr>
            <a:graphicFrameLocks/>
          </p:cNvGraphicFramePr>
          <p:nvPr/>
        </p:nvGraphicFramePr>
        <p:xfrm>
          <a:off x="0" y="1357298"/>
          <a:ext cx="8758238" cy="4995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C:\Users\MAISON XP\Pictures\expose pict\dr.jpg"/>
          <p:cNvPicPr>
            <a:picLocks noChangeAspect="1" noChangeArrowheads="1"/>
          </p:cNvPicPr>
          <p:nvPr/>
        </p:nvPicPr>
        <p:blipFill>
          <a:blip r:embed="rId7"/>
          <a:srcRect/>
          <a:stretch>
            <a:fillRect/>
          </a:stretch>
        </p:blipFill>
        <p:spPr bwMode="auto">
          <a:xfrm rot="20470612">
            <a:off x="7681588" y="-123525"/>
            <a:ext cx="1266478" cy="1572933"/>
          </a:xfrm>
          <a:prstGeom prst="rect">
            <a:avLst/>
          </a:prstGeom>
          <a:noFill/>
        </p:spPr>
      </p:pic>
    </p:spTree>
  </p:cSld>
  <p:clrMapOvr>
    <a:masterClrMapping/>
  </p:clrMapOvr>
  <p:transition>
    <p:wheel spokes="8"/>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BBCBF3"/>
          </a:solidFill>
        </p:spPr>
        <p:txBody>
          <a:bodyPr/>
          <a:lstStyle/>
          <a:p>
            <a:pPr algn="ctr"/>
            <a:r>
              <a:rPr lang="fr-FR" b="1" dirty="0" err="1" smtClean="0">
                <a:latin typeface="Lucida Handwriting" pitchFamily="66" charset="0"/>
              </a:rPr>
              <a:t>Winnicott’s</a:t>
            </a:r>
            <a:r>
              <a:rPr lang="fr-FR" b="1" dirty="0" smtClean="0">
                <a:latin typeface="Lucida Handwriting" pitchFamily="66" charset="0"/>
              </a:rPr>
              <a:t> </a:t>
            </a:r>
            <a:r>
              <a:rPr lang="fr-FR" b="1" dirty="0" err="1" smtClean="0">
                <a:latin typeface="Lucida Handwriting" pitchFamily="66" charset="0"/>
              </a:rPr>
              <a:t>theory</a:t>
            </a:r>
            <a:r>
              <a:rPr lang="fr-FR" b="1" dirty="0" smtClean="0">
                <a:latin typeface="Lucida Handwriting" pitchFamily="66" charset="0"/>
              </a:rPr>
              <a:t>:</a:t>
            </a:r>
            <a:endParaRPr lang="fr-FR" b="1" dirty="0">
              <a:latin typeface="Lucida Handwriting" pitchFamily="66" charset="0"/>
            </a:endParaRPr>
          </a:p>
        </p:txBody>
      </p:sp>
      <p:sp>
        <p:nvSpPr>
          <p:cNvPr id="3" name="Espace réservé du contenu 2"/>
          <p:cNvSpPr>
            <a:spLocks noGrp="1"/>
          </p:cNvSpPr>
          <p:nvPr>
            <p:ph idx="1"/>
          </p:nvPr>
        </p:nvSpPr>
        <p:spPr>
          <a:xfrm>
            <a:off x="0" y="1428736"/>
            <a:ext cx="9144000" cy="5429264"/>
          </a:xfrm>
          <a:solidFill>
            <a:srgbClr val="BBCBF3"/>
          </a:solidFill>
          <a:ln>
            <a:solidFill>
              <a:schemeClr val="accent2"/>
            </a:solidFill>
          </a:ln>
        </p:spPr>
        <p:txBody>
          <a:bodyPr>
            <a:normAutofit/>
          </a:bodyPr>
          <a:lstStyle/>
          <a:p>
            <a:r>
              <a:rPr lang="en-US" dirty="0" smtClean="0"/>
              <a:t>Donald </a:t>
            </a:r>
            <a:r>
              <a:rPr lang="en-US" dirty="0" err="1" smtClean="0"/>
              <a:t>Winnicott</a:t>
            </a:r>
            <a:r>
              <a:rPr lang="en-US" dirty="0" smtClean="0"/>
              <a:t> (1896-1971) was a London pediatrician from the 1920s to the 1980s, and also a</a:t>
            </a:r>
            <a:r>
              <a:rPr lang="fr-FR" dirty="0" smtClean="0"/>
              <a:t> </a:t>
            </a:r>
            <a:r>
              <a:rPr lang="fr-FR" dirty="0" err="1" smtClean="0"/>
              <a:t>thinker</a:t>
            </a:r>
            <a:r>
              <a:rPr lang="fr-FR" dirty="0" smtClean="0"/>
              <a:t> </a:t>
            </a:r>
            <a:r>
              <a:rPr lang="fr-FR" dirty="0" err="1" smtClean="0"/>
              <a:t>who</a:t>
            </a:r>
            <a:r>
              <a:rPr lang="fr-FR" dirty="0" smtClean="0"/>
              <a:t> </a:t>
            </a:r>
            <a:r>
              <a:rPr lang="fr-FR" dirty="0" err="1" smtClean="0"/>
              <a:t>revised</a:t>
            </a:r>
            <a:r>
              <a:rPr lang="fr-FR" dirty="0" smtClean="0"/>
              <a:t> Freud </a:t>
            </a:r>
            <a:r>
              <a:rPr lang="fr-FR" dirty="0" err="1" smtClean="0"/>
              <a:t>significantly</a:t>
            </a:r>
            <a:r>
              <a:rPr lang="fr-FR" dirty="0" smtClean="0"/>
              <a:t>. He is an </a:t>
            </a:r>
            <a:r>
              <a:rPr lang="fr-FR" dirty="0" err="1" smtClean="0"/>
              <a:t>object</a:t>
            </a:r>
            <a:r>
              <a:rPr lang="fr-FR" dirty="0" smtClean="0"/>
              <a:t>-relations </a:t>
            </a:r>
            <a:r>
              <a:rPr lang="fr-FR" dirty="0" err="1" smtClean="0"/>
              <a:t>psychoanalyst</a:t>
            </a:r>
            <a:r>
              <a:rPr lang="fr-FR" dirty="0" smtClean="0"/>
              <a:t> </a:t>
            </a:r>
            <a:r>
              <a:rPr lang="fr-FR" dirty="0" err="1" smtClean="0"/>
              <a:t>who</a:t>
            </a:r>
            <a:r>
              <a:rPr lang="fr-FR" dirty="0" smtClean="0"/>
              <a:t> </a:t>
            </a:r>
            <a:r>
              <a:rPr lang="fr-FR" dirty="0" err="1" smtClean="0"/>
              <a:t>had</a:t>
            </a:r>
            <a:r>
              <a:rPr lang="fr-FR" dirty="0" smtClean="0"/>
              <a:t> </a:t>
            </a:r>
            <a:r>
              <a:rPr lang="fr-FR" dirty="0" err="1" smtClean="0"/>
              <a:t>significant</a:t>
            </a:r>
            <a:r>
              <a:rPr lang="fr-FR" dirty="0" smtClean="0"/>
              <a:t> impact on </a:t>
            </a:r>
            <a:r>
              <a:rPr lang="fr-FR" dirty="0" err="1" smtClean="0"/>
              <a:t>literary</a:t>
            </a:r>
            <a:r>
              <a:rPr lang="fr-FR" dirty="0" smtClean="0"/>
              <a:t> </a:t>
            </a:r>
            <a:r>
              <a:rPr lang="fr-FR" dirty="0" err="1" smtClean="0"/>
              <a:t>criticism</a:t>
            </a:r>
            <a:r>
              <a:rPr lang="fr-FR" dirty="0" smtClean="0"/>
              <a:t>. </a:t>
            </a:r>
          </a:p>
          <a:p>
            <a:r>
              <a:rPr lang="en-US" dirty="0" smtClean="0"/>
              <a:t>He studied psychoanalysis with </a:t>
            </a:r>
            <a:r>
              <a:rPr lang="en-US" b="1" dirty="0" smtClean="0">
                <a:solidFill>
                  <a:srgbClr val="002060"/>
                </a:solidFill>
                <a:effectLst>
                  <a:outerShdw blurRad="38100" dist="38100" dir="2700000" algn="tl">
                    <a:srgbClr val="000000">
                      <a:alpha val="43137"/>
                    </a:srgbClr>
                  </a:outerShdw>
                </a:effectLst>
                <a:hlinkClick r:id="rId2"/>
              </a:rPr>
              <a:t>Melanie Klein</a:t>
            </a:r>
            <a:r>
              <a:rPr lang="en-US" b="1" dirty="0" smtClean="0">
                <a:solidFill>
                  <a:srgbClr val="002060"/>
                </a:solidFill>
                <a:effectLst>
                  <a:outerShdw blurRad="38100" dist="38100" dir="2700000" algn="tl">
                    <a:srgbClr val="000000">
                      <a:alpha val="43137"/>
                    </a:srgbClr>
                  </a:outerShdw>
                </a:effectLst>
              </a:rPr>
              <a:t>. </a:t>
            </a:r>
            <a:r>
              <a:rPr lang="en-US" dirty="0" smtClean="0"/>
              <a:t>Although accepting Klein, he viewed the key aspect of healthy development as rooted in relationships and micro-interactions with other people, thus taking particular interest in </a:t>
            </a:r>
            <a:r>
              <a:rPr lang="en-US" b="1" dirty="0" smtClean="0">
                <a:effectLst>
                  <a:outerShdw blurRad="38100" dist="38100" dir="2700000" algn="tl">
                    <a:srgbClr val="000000">
                      <a:alpha val="43137"/>
                    </a:srgbClr>
                  </a:outerShdw>
                </a:effectLst>
                <a:hlinkClick r:id="rId3"/>
              </a:rPr>
              <a:t>Object Relations Theory</a:t>
            </a:r>
            <a:r>
              <a:rPr lang="en-US" dirty="0" smtClean="0"/>
              <a:t>. He is well-known partly because he used everyday language, and also from his BBC broadcasts.</a:t>
            </a:r>
          </a:p>
          <a:p>
            <a:endParaRPr lang="fr-FR" dirty="0" smtClean="0"/>
          </a:p>
          <a:p>
            <a:endParaRPr lang="fr-FR" dirty="0"/>
          </a:p>
        </p:txBody>
      </p:sp>
    </p:spTree>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810124" y="1428736"/>
            <a:ext cx="4333876" cy="5429264"/>
          </a:xfrm>
          <a:solidFill>
            <a:srgbClr val="92D050"/>
          </a:solidFill>
        </p:spPr>
        <p:txBody>
          <a:bodyPr/>
          <a:lstStyle/>
          <a:p>
            <a:r>
              <a:rPr lang="en-US" sz="2400" b="1" u="sng" dirty="0" smtClean="0">
                <a:effectLst>
                  <a:outerShdw blurRad="38100" dist="38100" dir="2700000" algn="tl">
                    <a:srgbClr val="000000">
                      <a:alpha val="43137"/>
                    </a:srgbClr>
                  </a:outerShdw>
                </a:effectLst>
                <a:latin typeface="Lucida Handwriting" pitchFamily="66" charset="0"/>
              </a:rPr>
              <a:t>The space between:</a:t>
            </a:r>
          </a:p>
          <a:p>
            <a:r>
              <a:rPr lang="en-US" sz="2400" dirty="0" smtClean="0"/>
              <a:t>Rather than considering the outer and inner worlds, </a:t>
            </a:r>
            <a:r>
              <a:rPr lang="en-US" sz="2400" dirty="0" err="1" smtClean="0"/>
              <a:t>Winnicott</a:t>
            </a:r>
            <a:r>
              <a:rPr lang="en-US" sz="2400" dirty="0" smtClean="0"/>
              <a:t> was more interested in the 'transition space' between these domains. </a:t>
            </a:r>
          </a:p>
          <a:p>
            <a:r>
              <a:rPr lang="en-US" sz="2400" dirty="0" smtClean="0"/>
              <a:t>As a virtual world, it is ideal for play and creativity.</a:t>
            </a:r>
          </a:p>
          <a:p>
            <a:pPr>
              <a:buNone/>
            </a:pPr>
            <a:endParaRPr lang="en-US" dirty="0"/>
          </a:p>
        </p:txBody>
      </p:sp>
      <p:sp>
        <p:nvSpPr>
          <p:cNvPr id="5" name="Espace réservé du numéro de diapositive 4"/>
          <p:cNvSpPr>
            <a:spLocks noGrp="1"/>
          </p:cNvSpPr>
          <p:nvPr>
            <p:ph type="sldNum" sz="quarter" idx="12"/>
          </p:nvPr>
        </p:nvSpPr>
        <p:spPr/>
        <p:txBody>
          <a:bodyPr/>
          <a:lstStyle/>
          <a:p>
            <a:pPr>
              <a:defRPr/>
            </a:pPr>
            <a:fld id="{C50A7189-32FD-4A74-BC67-627B9D62BF2D}" type="slidenum">
              <a:rPr lang="en-GB" smtClean="0"/>
              <a:pPr>
                <a:defRPr/>
              </a:pPr>
              <a:t>32</a:t>
            </a:fld>
            <a:endParaRPr lang="en-GB"/>
          </a:p>
        </p:txBody>
      </p:sp>
      <p:sp>
        <p:nvSpPr>
          <p:cNvPr id="6" name="Titre 1"/>
          <p:cNvSpPr>
            <a:spLocks noGrp="1"/>
          </p:cNvSpPr>
          <p:nvPr>
            <p:ph type="title"/>
          </p:nvPr>
        </p:nvSpPr>
        <p:spPr>
          <a:solidFill>
            <a:schemeClr val="bg2">
              <a:lumMod val="75000"/>
            </a:schemeClr>
          </a:solidFill>
        </p:spPr>
        <p:txBody>
          <a:bodyPr/>
          <a:lstStyle/>
          <a:p>
            <a:pPr algn="ctr"/>
            <a:r>
              <a:rPr lang="fr-FR" b="1" dirty="0" err="1" smtClean="0">
                <a:latin typeface="Lucida Handwriting" pitchFamily="66" charset="0"/>
              </a:rPr>
              <a:t>Some</a:t>
            </a:r>
            <a:r>
              <a:rPr lang="fr-FR" b="1" dirty="0" smtClean="0">
                <a:latin typeface="Lucida Handwriting" pitchFamily="66" charset="0"/>
              </a:rPr>
              <a:t> of </a:t>
            </a:r>
            <a:r>
              <a:rPr lang="fr-FR" b="1" dirty="0" err="1" smtClean="0">
                <a:latin typeface="Lucida Handwriting" pitchFamily="66" charset="0"/>
              </a:rPr>
              <a:t>his</a:t>
            </a:r>
            <a:r>
              <a:rPr lang="fr-FR" b="1" dirty="0" smtClean="0">
                <a:latin typeface="Lucida Handwriting" pitchFamily="66" charset="0"/>
              </a:rPr>
              <a:t> main concepts:</a:t>
            </a:r>
            <a:endParaRPr lang="fr-FR" b="1" dirty="0">
              <a:latin typeface="Lucida Handwriting" pitchFamily="66" charset="0"/>
            </a:endParaRPr>
          </a:p>
        </p:txBody>
      </p:sp>
      <p:sp>
        <p:nvSpPr>
          <p:cNvPr id="7" name="Espace réservé du contenu 2"/>
          <p:cNvSpPr>
            <a:spLocks noGrp="1"/>
          </p:cNvSpPr>
          <p:nvPr>
            <p:ph sz="half" idx="1"/>
          </p:nvPr>
        </p:nvSpPr>
        <p:spPr>
          <a:xfrm>
            <a:off x="0" y="1428736"/>
            <a:ext cx="4643438" cy="5429263"/>
          </a:xfrm>
          <a:solidFill>
            <a:schemeClr val="accent5">
              <a:lumMod val="90000"/>
            </a:schemeClr>
          </a:solidFill>
        </p:spPr>
        <p:txBody>
          <a:bodyPr>
            <a:normAutofit fontScale="85000" lnSpcReduction="10000"/>
          </a:bodyPr>
          <a:lstStyle/>
          <a:p>
            <a:r>
              <a:rPr lang="en-US" dirty="0" smtClean="0">
                <a:hlinkClick r:id="rId2"/>
              </a:rPr>
              <a:t>The Transition Object</a:t>
            </a:r>
            <a:endParaRPr lang="en-US" dirty="0" smtClean="0"/>
          </a:p>
          <a:p>
            <a:pPr algn="ctr">
              <a:buNone/>
            </a:pPr>
            <a:r>
              <a:rPr lang="en-US" dirty="0" smtClean="0"/>
              <a:t> For comfort and not-me identification.</a:t>
            </a:r>
          </a:p>
          <a:p>
            <a:r>
              <a:rPr lang="en-US" dirty="0" smtClean="0">
                <a:hlinkClick r:id="rId3"/>
              </a:rPr>
              <a:t>The good-enough mother</a:t>
            </a:r>
            <a:endParaRPr lang="en-US" dirty="0" smtClean="0"/>
          </a:p>
          <a:p>
            <a:pPr algn="ctr">
              <a:buNone/>
            </a:pPr>
            <a:r>
              <a:rPr lang="en-US" dirty="0" smtClean="0"/>
              <a:t> Providing the 'holding environment' and facilitating transition.</a:t>
            </a:r>
          </a:p>
          <a:p>
            <a:pPr algn="ctr"/>
            <a:r>
              <a:rPr lang="en-US" dirty="0" smtClean="0">
                <a:hlinkClick r:id="rId4"/>
              </a:rPr>
              <a:t>True self, false self</a:t>
            </a:r>
            <a:endParaRPr lang="en-US" dirty="0" smtClean="0"/>
          </a:p>
          <a:p>
            <a:pPr algn="ctr">
              <a:buNone/>
            </a:pPr>
            <a:r>
              <a:rPr lang="en-US" dirty="0" smtClean="0"/>
              <a:t> Integrity and growth.</a:t>
            </a:r>
          </a:p>
          <a:p>
            <a:pPr algn="ctr"/>
            <a:r>
              <a:rPr lang="en-US" dirty="0" err="1" smtClean="0">
                <a:hlinkClick r:id="rId5"/>
              </a:rPr>
              <a:t>Winnicott's</a:t>
            </a:r>
            <a:r>
              <a:rPr lang="en-US" dirty="0" smtClean="0">
                <a:hlinkClick r:id="rId5"/>
              </a:rPr>
              <a:t> development stages</a:t>
            </a:r>
            <a:endParaRPr lang="en-US" dirty="0" smtClean="0"/>
          </a:p>
          <a:p>
            <a:pPr algn="ctr">
              <a:buNone/>
            </a:pPr>
            <a:r>
              <a:rPr lang="en-US" dirty="0" smtClean="0"/>
              <a:t> Unity, transition, independence.</a:t>
            </a:r>
          </a:p>
          <a:p>
            <a:pPr algn="ctr"/>
            <a:r>
              <a:rPr lang="en-US" dirty="0" smtClean="0">
                <a:hlinkClick r:id="rId6"/>
              </a:rPr>
              <a:t>Play</a:t>
            </a:r>
            <a:endParaRPr lang="en-US" dirty="0" smtClean="0"/>
          </a:p>
          <a:p>
            <a:pPr algn="ctr">
              <a:buNone/>
            </a:pPr>
            <a:r>
              <a:rPr lang="en-US" dirty="0" smtClean="0"/>
              <a:t>Development and learning.</a:t>
            </a:r>
          </a:p>
          <a:p>
            <a:endParaRPr lang="fr-FR" dirty="0"/>
          </a:p>
        </p:txBody>
      </p:sp>
    </p:spTree>
  </p:cSld>
  <p:clrMapOvr>
    <a:masterClrMapping/>
  </p:clrMapOvr>
  <p:transition>
    <p:wheel spokes="8"/>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BBCBF3"/>
          </a:solidFill>
        </p:spPr>
        <p:txBody>
          <a:bodyPr>
            <a:normAutofit/>
          </a:bodyPr>
          <a:lstStyle/>
          <a:p>
            <a:pPr algn="ctr"/>
            <a:r>
              <a:rPr lang="fr-FR" b="1" dirty="0" smtClean="0">
                <a:latin typeface="Lucida Handwriting" pitchFamily="66" charset="0"/>
              </a:rPr>
              <a:t>Object Relations </a:t>
            </a:r>
            <a:r>
              <a:rPr lang="fr-FR" b="1" dirty="0" err="1" smtClean="0">
                <a:latin typeface="Lucida Handwriting" pitchFamily="66" charset="0"/>
              </a:rPr>
              <a:t>Theory</a:t>
            </a:r>
            <a:r>
              <a:rPr lang="fr-FR" b="1" dirty="0" smtClean="0"/>
              <a:t/>
            </a:r>
            <a:br>
              <a:rPr lang="fr-FR" b="1" dirty="0" smtClean="0"/>
            </a:br>
            <a:endParaRPr lang="fr-FR" dirty="0"/>
          </a:p>
        </p:txBody>
      </p:sp>
      <p:sp>
        <p:nvSpPr>
          <p:cNvPr id="3" name="Espace réservé du contenu 2"/>
          <p:cNvSpPr>
            <a:spLocks noGrp="1"/>
          </p:cNvSpPr>
          <p:nvPr>
            <p:ph idx="1"/>
          </p:nvPr>
        </p:nvSpPr>
        <p:spPr>
          <a:xfrm>
            <a:off x="104775" y="1556792"/>
            <a:ext cx="8929718" cy="5184576"/>
          </a:xfrm>
          <a:solidFill>
            <a:srgbClr val="BBCBF3"/>
          </a:solidFill>
        </p:spPr>
        <p:txBody>
          <a:bodyPr>
            <a:normAutofit/>
          </a:bodyPr>
          <a:lstStyle/>
          <a:p>
            <a:pPr algn="just">
              <a:buNone/>
            </a:pPr>
            <a:r>
              <a:rPr lang="en-US" dirty="0" smtClean="0"/>
              <a:t>   </a:t>
            </a:r>
            <a:r>
              <a:rPr lang="en-US" sz="3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Object  Relations Theory</a:t>
            </a:r>
            <a:r>
              <a:rPr lang="en-US" sz="3200" dirty="0" smtClean="0">
                <a:latin typeface="Arabic Typesetting" panose="03020402040406030203" pitchFamily="66" charset="-78"/>
                <a:cs typeface="Arabic Typesetting" panose="03020402040406030203" pitchFamily="66" charset="-78"/>
              </a:rPr>
              <a:t> is a theory of relationships between people, in particular within a family and especially between the mother and her child. A basic tenet is that we are driven to form relationships with others and that failure to form successful early relationships leads to later problems.</a:t>
            </a:r>
          </a:p>
          <a:p>
            <a:pPr algn="just"/>
            <a:r>
              <a:rPr lang="en-US" sz="3200" dirty="0" smtClean="0">
                <a:latin typeface="Arabic Typesetting" panose="03020402040406030203" pitchFamily="66" charset="-78"/>
                <a:cs typeface="Arabic Typesetting" panose="03020402040406030203" pitchFamily="66" charset="-78"/>
              </a:rPr>
              <a:t>It is also concerned with the relation between the subject and their internalized objects, as well as with external objects. Thus we have a relationship with the internal mother as well as an external one.</a:t>
            </a:r>
          </a:p>
          <a:p>
            <a:pPr algn="just"/>
            <a:r>
              <a:rPr lang="en-US" sz="3200" dirty="0" smtClean="0">
                <a:latin typeface="Arabic Typesetting" panose="03020402040406030203" pitchFamily="66" charset="-78"/>
                <a:cs typeface="Arabic Typesetting" panose="03020402040406030203" pitchFamily="66" charset="-78"/>
              </a:rPr>
              <a:t>The development of male gender identity is seen as more difficult as the first person with whom the infant identifies is female.</a:t>
            </a:r>
          </a:p>
          <a:p>
            <a:pPr algn="just"/>
            <a:endParaRPr lang="en-US" dirty="0" smtClean="0"/>
          </a:p>
          <a:p>
            <a:endParaRPr lang="fr-FR" dirty="0"/>
          </a:p>
        </p:txBody>
      </p:sp>
    </p:spTree>
  </p:cSld>
  <p:clrMapOvr>
    <a:masterClrMapping/>
  </p:clrMapOvr>
  <p:transition>
    <p:wheel spokes="8"/>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BBCBF3"/>
          </a:solidFill>
        </p:spPr>
        <p:txBody>
          <a:bodyPr>
            <a:normAutofit fontScale="90000"/>
          </a:bodyPr>
          <a:lstStyle/>
          <a:p>
            <a:pPr algn="ctr"/>
            <a:r>
              <a:rPr lang="en-US" b="1" dirty="0" smtClean="0">
                <a:solidFill>
                  <a:schemeClr val="accent6">
                    <a:lumMod val="75000"/>
                  </a:schemeClr>
                </a:solidFill>
                <a:latin typeface="Lucida Handwriting" pitchFamily="66" charset="0"/>
              </a:rPr>
              <a:t/>
            </a:r>
            <a:br>
              <a:rPr lang="en-US" b="1" dirty="0" smtClean="0">
                <a:solidFill>
                  <a:schemeClr val="accent6">
                    <a:lumMod val="75000"/>
                  </a:schemeClr>
                </a:solidFill>
                <a:latin typeface="Lucida Handwriting" pitchFamily="66" charset="0"/>
              </a:rPr>
            </a:br>
            <a:r>
              <a:rPr lang="en-US" sz="3600" b="1" dirty="0" smtClean="0">
                <a:solidFill>
                  <a:schemeClr val="accent6">
                    <a:lumMod val="75000"/>
                  </a:schemeClr>
                </a:solidFill>
                <a:latin typeface="Lucida Handwriting" pitchFamily="66" charset="0"/>
              </a:rPr>
              <a:t>Discussion</a:t>
            </a:r>
            <a:r>
              <a:rPr lang="en-US" sz="3600" b="1" dirty="0" smtClean="0">
                <a:solidFill>
                  <a:schemeClr val="accent6">
                    <a:lumMod val="75000"/>
                  </a:schemeClr>
                </a:solidFill>
                <a:latin typeface="Lucida Handwriting" pitchFamily="66" charset="0"/>
              </a:rPr>
              <a:t>:</a:t>
            </a:r>
            <a:r>
              <a:rPr lang="en-US" sz="3600" b="1" dirty="0" smtClean="0">
                <a:solidFill>
                  <a:schemeClr val="accent6">
                    <a:lumMod val="75000"/>
                  </a:schemeClr>
                </a:solidFill>
              </a:rPr>
              <a:t/>
            </a:r>
            <a:br>
              <a:rPr lang="en-US" sz="3600" b="1" dirty="0" smtClean="0">
                <a:solidFill>
                  <a:schemeClr val="accent6">
                    <a:lumMod val="75000"/>
                  </a:schemeClr>
                </a:solidFill>
              </a:rPr>
            </a:br>
            <a:endParaRPr lang="fr-FR" dirty="0">
              <a:solidFill>
                <a:schemeClr val="accent6">
                  <a:lumMod val="75000"/>
                </a:schemeClr>
              </a:solidFill>
            </a:endParaRPr>
          </a:p>
        </p:txBody>
      </p:sp>
      <p:sp>
        <p:nvSpPr>
          <p:cNvPr id="3" name="Espace réservé du contenu 2"/>
          <p:cNvSpPr>
            <a:spLocks noGrp="1"/>
          </p:cNvSpPr>
          <p:nvPr>
            <p:ph idx="1"/>
          </p:nvPr>
        </p:nvSpPr>
        <p:spPr>
          <a:xfrm>
            <a:off x="179512" y="1428736"/>
            <a:ext cx="8784976" cy="5312632"/>
          </a:xfrm>
          <a:solidFill>
            <a:srgbClr val="BBCBF3"/>
          </a:solidFill>
        </p:spPr>
        <p:txBody>
          <a:bodyPr>
            <a:normAutofit/>
          </a:bodyPr>
          <a:lstStyle/>
          <a:p>
            <a:endParaRPr lang="en-US" dirty="0" smtClean="0"/>
          </a:p>
          <a:p>
            <a:pPr algn="just"/>
            <a:r>
              <a:rPr lang="en-US" sz="3600" dirty="0" smtClean="0">
                <a:latin typeface="Arabic Typesetting" panose="03020402040406030203" pitchFamily="66" charset="-78"/>
                <a:cs typeface="Arabic Typesetting" panose="03020402040406030203" pitchFamily="66" charset="-78"/>
              </a:rPr>
              <a:t>The idea of object relations was invented and developed in a paper by Karl Abraham (1927), however</a:t>
            </a:r>
            <a:r>
              <a:rPr lang="en-US" sz="3600" dirty="0" smtClean="0">
                <a:solidFill>
                  <a:srgbClr val="FFFF00"/>
                </a:solidFill>
                <a:latin typeface="Arabic Typesetting" panose="03020402040406030203" pitchFamily="66" charset="-78"/>
                <a:cs typeface="Arabic Typesetting" panose="03020402040406030203" pitchFamily="66" charset="-78"/>
              </a:rPr>
              <a:t> </a:t>
            </a:r>
            <a:r>
              <a:rPr lang="en-US" sz="3600" b="1" dirty="0" smtClean="0">
                <a:solidFill>
                  <a:srgbClr val="FF0000"/>
                </a:solidFill>
                <a:latin typeface="Arabic Typesetting" panose="03020402040406030203" pitchFamily="66" charset="-78"/>
                <a:cs typeface="Arabic Typesetting" panose="03020402040406030203" pitchFamily="66" charset="-78"/>
              </a:rPr>
              <a:t>Melanie Klein</a:t>
            </a:r>
            <a:r>
              <a:rPr lang="en-US" sz="3600" dirty="0" smtClean="0">
                <a:latin typeface="Arabic Typesetting" panose="03020402040406030203" pitchFamily="66" charset="-78"/>
                <a:cs typeface="Arabic Typesetting" panose="03020402040406030203" pitchFamily="66" charset="-78"/>
              </a:rPr>
              <a:t> is largely credited with developing the modern theory, particularly with the mother as the principal object.</a:t>
            </a:r>
          </a:p>
          <a:p>
            <a:pPr algn="just"/>
            <a:r>
              <a:rPr lang="en-US" sz="3600" dirty="0" smtClean="0">
                <a:latin typeface="Arabic Typesetting" panose="03020402040406030203" pitchFamily="66" charset="-78"/>
                <a:cs typeface="Arabic Typesetting" panose="03020402040406030203" pitchFamily="66" charset="-78"/>
              </a:rPr>
              <a:t>Unlike </a:t>
            </a:r>
            <a:r>
              <a:rPr lang="en-US" sz="3600" b="1" dirty="0" smtClean="0">
                <a:solidFill>
                  <a:srgbClr val="FF0000"/>
                </a:solidFill>
                <a:latin typeface="Arabic Typesetting" panose="03020402040406030203" pitchFamily="66" charset="-78"/>
                <a:cs typeface="Arabic Typesetting" panose="03020402040406030203" pitchFamily="66" charset="-78"/>
              </a:rPr>
              <a:t>Freud</a:t>
            </a:r>
            <a:r>
              <a:rPr lang="en-US" sz="3600" dirty="0" smtClean="0">
                <a:latin typeface="Arabic Typesetting" panose="03020402040406030203" pitchFamily="66" charset="-78"/>
                <a:cs typeface="Arabic Typesetting" panose="03020402040406030203" pitchFamily="66" charset="-78"/>
              </a:rPr>
              <a:t>, who focused on </a:t>
            </a:r>
            <a:r>
              <a:rPr lang="en-US" sz="3600" b="1" dirty="0" smtClean="0">
                <a:solidFill>
                  <a:srgbClr val="FF0000"/>
                </a:solidFill>
                <a:latin typeface="Arabic Typesetting" panose="03020402040406030203" pitchFamily="66" charset="-78"/>
                <a:cs typeface="Arabic Typesetting" panose="03020402040406030203" pitchFamily="66" charset="-78"/>
              </a:rPr>
              <a:t>introjection</a:t>
            </a:r>
            <a:r>
              <a:rPr lang="en-US" sz="3600" dirty="0" smtClean="0">
                <a:solidFill>
                  <a:srgbClr val="FFFF00"/>
                </a:solidFill>
                <a:latin typeface="Arabic Typesetting" panose="03020402040406030203" pitchFamily="66" charset="-78"/>
                <a:cs typeface="Arabic Typesetting" panose="03020402040406030203" pitchFamily="66" charset="-78"/>
              </a:rPr>
              <a:t> </a:t>
            </a:r>
            <a:r>
              <a:rPr lang="en-US" sz="3600" dirty="0" smtClean="0">
                <a:latin typeface="Arabic Typesetting" panose="03020402040406030203" pitchFamily="66" charset="-78"/>
                <a:cs typeface="Arabic Typesetting" panose="03020402040406030203" pitchFamily="66" charset="-78"/>
              </a:rPr>
              <a:t>of same-sex parents, Object Relations Theory considers the child having multiple internal objects.</a:t>
            </a:r>
          </a:p>
          <a:p>
            <a:endParaRPr lang="en-US" dirty="0" smtClean="0"/>
          </a:p>
          <a:p>
            <a:endParaRPr lang="en-US" dirty="0" smtClean="0"/>
          </a:p>
          <a:p>
            <a:endParaRPr lang="fr-FR" dirty="0"/>
          </a:p>
        </p:txBody>
      </p:sp>
    </p:spTree>
  </p:cSld>
  <p:clrMapOvr>
    <a:masterClrMapping/>
  </p:clrMapOvr>
  <p:transition>
    <p:wheel spokes="8"/>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76673"/>
            <a:ext cx="8712968" cy="6264696"/>
          </a:xfrm>
          <a:solidFill>
            <a:srgbClr val="BBCBF3"/>
          </a:solidFill>
        </p:spPr>
        <p:txBody>
          <a:bodyPr>
            <a:normAutofit/>
          </a:bodyPr>
          <a:lstStyle/>
          <a:p>
            <a:pPr algn="just"/>
            <a:r>
              <a:rPr lang="en-US" sz="3200" dirty="0" smtClean="0">
                <a:latin typeface="Arabic Typesetting" panose="03020402040406030203" pitchFamily="66" charset="-78"/>
                <a:cs typeface="Arabic Typesetting" panose="03020402040406030203" pitchFamily="66" charset="-78"/>
                <a:hlinkClick r:id="rId2"/>
              </a:rPr>
              <a:t>Klein</a:t>
            </a:r>
            <a:r>
              <a:rPr lang="en-US" sz="3200" dirty="0" smtClean="0">
                <a:latin typeface="Arabic Typesetting" panose="03020402040406030203" pitchFamily="66" charset="-78"/>
                <a:cs typeface="Arabic Typesetting" panose="03020402040406030203" pitchFamily="66" charset="-78"/>
              </a:rPr>
              <a:t> </a:t>
            </a:r>
            <a:r>
              <a:rPr lang="en-US" sz="3200" dirty="0" smtClean="0">
                <a:solidFill>
                  <a:srgbClr val="002060"/>
                </a:solidFill>
                <a:latin typeface="Arabic Typesetting" panose="03020402040406030203" pitchFamily="66" charset="-78"/>
                <a:cs typeface="Arabic Typesetting" panose="03020402040406030203" pitchFamily="66" charset="-78"/>
              </a:rPr>
              <a:t>saw relations with the breast as significant</a:t>
            </a:r>
            <a:r>
              <a:rPr lang="en-US" sz="3200" dirty="0" smtClean="0">
                <a:latin typeface="Arabic Typesetting" panose="03020402040406030203" pitchFamily="66" charset="-78"/>
                <a:cs typeface="Arabic Typesetting" panose="03020402040406030203" pitchFamily="66" charset="-78"/>
              </a:rPr>
              <a:t>. As the child feeds, it feels gratified and satiated when the breast produces sufficient milk, in which case it is loved and cherished. When the child is prematurely withdrawn or the breast does not provide sufficient food, the child is frustrated and the breast is hated and the recipient of hostile thoughts. The mother thus receives love or destructive attack depending on this.</a:t>
            </a:r>
          </a:p>
          <a:p>
            <a:pPr algn="just"/>
            <a:r>
              <a:rPr lang="en-US" sz="3200" dirty="0" smtClean="0">
                <a:latin typeface="Arabic Typesetting" panose="03020402040406030203" pitchFamily="66" charset="-78"/>
                <a:cs typeface="Arabic Typesetting" panose="03020402040406030203" pitchFamily="66" charset="-78"/>
              </a:rPr>
              <a:t>The baby experiences extremes of feeling. When he is angry, it is total anger and rejects and thrusts away the mother. When he is happy, he loves and adores her. He projects his bad feeling and associates her with it.</a:t>
            </a:r>
          </a:p>
        </p:txBody>
      </p:sp>
    </p:spTree>
  </p:cSld>
  <p:clrMapOvr>
    <a:masterClrMapping/>
  </p:clrMapOvr>
  <p:transition>
    <p:wheel spokes="8"/>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152400"/>
            <a:ext cx="6400800" cy="633394"/>
          </a:xfrm>
          <a:solidFill>
            <a:srgbClr val="BBCBF3"/>
          </a:solidFill>
        </p:spPr>
        <p:txBody>
          <a:bodyPr>
            <a:normAutofit fontScale="90000"/>
          </a:bodyPr>
          <a:lstStyle/>
          <a:p>
            <a:pPr algn="ctr"/>
            <a:r>
              <a:rPr lang="fr-FR" b="1" dirty="0" smtClean="0">
                <a:latin typeface="Lucida Handwriting" pitchFamily="66" charset="0"/>
              </a:rPr>
              <a:t/>
            </a:r>
            <a:br>
              <a:rPr lang="fr-FR" b="1" dirty="0" smtClean="0">
                <a:latin typeface="Lucida Handwriting" pitchFamily="66" charset="0"/>
              </a:rPr>
            </a:br>
            <a:r>
              <a:rPr lang="fr-FR" b="1" dirty="0" err="1" smtClean="0">
                <a:latin typeface="Lucida Handwriting" pitchFamily="66" charset="0"/>
              </a:rPr>
              <a:t>Phantasy</a:t>
            </a:r>
            <a:r>
              <a:rPr lang="fr-FR" b="1" dirty="0" smtClean="0">
                <a:latin typeface="Lucida Handwriting" pitchFamily="66" charset="0"/>
              </a:rPr>
              <a:t> vs. </a:t>
            </a:r>
            <a:r>
              <a:rPr lang="fr-FR" b="1" dirty="0" err="1" smtClean="0">
                <a:latin typeface="Lucida Handwriting" pitchFamily="66" charset="0"/>
              </a:rPr>
              <a:t>Fantasy</a:t>
            </a:r>
            <a:r>
              <a:rPr lang="fr-FR" b="1" dirty="0" smtClean="0"/>
              <a:t/>
            </a:r>
            <a:br>
              <a:rPr lang="fr-FR" b="1" dirty="0" smtClean="0"/>
            </a:br>
            <a:endParaRPr lang="fr-FR" dirty="0"/>
          </a:p>
        </p:txBody>
      </p:sp>
      <p:sp>
        <p:nvSpPr>
          <p:cNvPr id="3" name="Espace réservé du contenu 2"/>
          <p:cNvSpPr>
            <a:spLocks noGrp="1"/>
          </p:cNvSpPr>
          <p:nvPr>
            <p:ph idx="1"/>
          </p:nvPr>
        </p:nvSpPr>
        <p:spPr>
          <a:xfrm>
            <a:off x="104774" y="1052736"/>
            <a:ext cx="8859713" cy="5616624"/>
          </a:xfrm>
          <a:solidFill>
            <a:srgbClr val="BBCBF3"/>
          </a:solidFill>
        </p:spPr>
        <p:txBody>
          <a:bodyPr>
            <a:normAutofit/>
          </a:bodyPr>
          <a:lstStyle/>
          <a:p>
            <a:pPr algn="just"/>
            <a:r>
              <a:rPr lang="en-US" dirty="0" smtClean="0">
                <a:latin typeface="Arabic Typesetting" panose="03020402040406030203" pitchFamily="66" charset="-78"/>
                <a:cs typeface="Arabic Typesetting" panose="03020402040406030203" pitchFamily="66" charset="-78"/>
              </a:rPr>
              <a:t>Phantasy is a state of mind of an infant child during the early stages </a:t>
            </a:r>
            <a:r>
              <a:rPr lang="en-US" dirty="0" smtClean="0">
                <a:latin typeface="Arabic Typesetting" panose="03020402040406030203" pitchFamily="66" charset="-78"/>
                <a:cs typeface="Arabic Typesetting" panose="03020402040406030203" pitchFamily="66" charset="-78"/>
              </a:rPr>
              <a:t>of development</a:t>
            </a:r>
            <a:r>
              <a:rPr lang="en-US" dirty="0" smtClean="0">
                <a:latin typeface="Arabic Typesetting" panose="03020402040406030203" pitchFamily="66" charset="-78"/>
                <a:cs typeface="Arabic Typesetting" panose="03020402040406030203" pitchFamily="66" charset="-78"/>
              </a:rPr>
              <a:t>.</a:t>
            </a:r>
          </a:p>
          <a:p>
            <a:pPr algn="just"/>
            <a:r>
              <a:rPr lang="en-US" dirty="0" smtClean="0">
                <a:latin typeface="Arabic Typesetting" panose="03020402040406030203" pitchFamily="66" charset="-78"/>
                <a:cs typeface="Arabic Typesetting" panose="03020402040406030203" pitchFamily="66" charset="-78"/>
              </a:rPr>
              <a:t>They are largely unconscious in that they are not differentiated from conscious reality. In their early, pre-linguistic existence, infants differentiate little, if at all, between reality and imagination.</a:t>
            </a:r>
          </a:p>
          <a:p>
            <a:pPr algn="just"/>
            <a:r>
              <a:rPr lang="en-US" dirty="0" err="1" smtClean="0">
                <a:latin typeface="Arabic Typesetting" panose="03020402040406030203" pitchFamily="66" charset="-78"/>
                <a:cs typeface="Arabic Typesetting" panose="03020402040406030203" pitchFamily="66" charset="-78"/>
              </a:rPr>
              <a:t>Phantasies</a:t>
            </a:r>
            <a:r>
              <a:rPr lang="en-US" dirty="0" smtClean="0">
                <a:latin typeface="Arabic Typesetting" panose="03020402040406030203" pitchFamily="66" charset="-78"/>
                <a:cs typeface="Arabic Typesetting" panose="03020402040406030203" pitchFamily="66" charset="-78"/>
              </a:rPr>
              <a:t> stem from genetic needs, drives and instincts. They appear in symbolic form in dreams, play and neuroses.</a:t>
            </a:r>
          </a:p>
          <a:p>
            <a:pPr algn="just"/>
            <a:r>
              <a:rPr lang="en-US" dirty="0" smtClean="0">
                <a:latin typeface="Arabic Typesetting" panose="03020402040406030203" pitchFamily="66" charset="-78"/>
                <a:cs typeface="Arabic Typesetting" panose="03020402040406030203" pitchFamily="66" charset="-78"/>
              </a:rPr>
              <a:t>They are constructed from internal and external reality, modified by feelings, and emotions, and then projected into both real and imaginary </a:t>
            </a:r>
            <a:r>
              <a:rPr lang="en-US" b="1" dirty="0" smtClean="0">
                <a:solidFill>
                  <a:srgbClr val="FF0000"/>
                </a:solidFill>
                <a:latin typeface="Arabic Typesetting" panose="03020402040406030203" pitchFamily="66" charset="-78"/>
                <a:cs typeface="Arabic Typesetting" panose="03020402040406030203" pitchFamily="66" charset="-78"/>
              </a:rPr>
              <a:t>objects</a:t>
            </a:r>
            <a:r>
              <a:rPr lang="en-US" dirty="0" smtClean="0">
                <a:latin typeface="Arabic Typesetting" panose="03020402040406030203" pitchFamily="66" charset="-78"/>
                <a:cs typeface="Arabic Typesetting" panose="03020402040406030203" pitchFamily="66" charset="-78"/>
              </a:rPr>
              <a:t>.</a:t>
            </a:r>
          </a:p>
          <a:p>
            <a:pPr algn="just"/>
            <a:r>
              <a:rPr lang="en-US" dirty="0" smtClean="0">
                <a:latin typeface="Arabic Typesetting" panose="03020402040406030203" pitchFamily="66" charset="-78"/>
                <a:cs typeface="Arabic Typesetting" panose="03020402040406030203" pitchFamily="66" charset="-78"/>
              </a:rPr>
              <a:t>Phantasies are the means by which infants make sense of the external world and hence relate to it through </a:t>
            </a:r>
            <a:r>
              <a:rPr lang="en-US" b="1" dirty="0" smtClean="0">
                <a:solidFill>
                  <a:srgbClr val="FF0000"/>
                </a:solidFill>
                <a:latin typeface="Arabic Typesetting" panose="03020402040406030203" pitchFamily="66" charset="-78"/>
                <a:cs typeface="Arabic Typesetting" panose="03020402040406030203" pitchFamily="66" charset="-78"/>
              </a:rPr>
              <a:t>projection and </a:t>
            </a:r>
            <a:r>
              <a:rPr lang="en-US" b="1" dirty="0" smtClean="0">
                <a:solidFill>
                  <a:srgbClr val="FF0000"/>
                </a:solidFill>
                <a:latin typeface="Arabic Typesetting" panose="03020402040406030203" pitchFamily="66" charset="-78"/>
                <a:cs typeface="Arabic Typesetting" panose="03020402040406030203" pitchFamily="66" charset="-78"/>
              </a:rPr>
              <a:t>introjection.</a:t>
            </a:r>
            <a:endParaRPr lang="en-US" b="1" dirty="0" smtClean="0">
              <a:solidFill>
                <a:srgbClr val="FF0000"/>
              </a:solidFill>
              <a:latin typeface="Arabic Typesetting" panose="03020402040406030203" pitchFamily="66" charset="-78"/>
              <a:cs typeface="Arabic Typesetting" panose="03020402040406030203" pitchFamily="66" charset="-78"/>
            </a:endParaRPr>
          </a:p>
          <a:p>
            <a:endParaRPr lang="en-US" sz="2400" dirty="0" smtClean="0"/>
          </a:p>
          <a:p>
            <a:endParaRPr lang="fr-FR" sz="2400" dirty="0"/>
          </a:p>
        </p:txBody>
      </p:sp>
    </p:spTree>
  </p:cSld>
  <p:clrMapOvr>
    <a:masterClrMapping/>
  </p:clrMapOvr>
  <p:transition>
    <p:wheel spokes="8"/>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1738313"/>
            <a:ext cx="8382000" cy="3418879"/>
          </a:xfrm>
          <a:solidFill>
            <a:srgbClr val="BBCBF3"/>
          </a:solidFill>
        </p:spPr>
        <p:txBody>
          <a:bodyPr>
            <a:normAutofit/>
          </a:bodyPr>
          <a:lstStyle/>
          <a:p>
            <a:pPr algn="just"/>
            <a:r>
              <a:rPr lang="en-US" sz="3200" dirty="0" smtClean="0">
                <a:latin typeface="Arabic Typesetting" panose="03020402040406030203" pitchFamily="66" charset="-78"/>
                <a:cs typeface="Arabic Typesetting" panose="03020402040406030203" pitchFamily="66" charset="-78"/>
              </a:rPr>
              <a:t>In Klein’s concept, </a:t>
            </a:r>
            <a:r>
              <a:rPr lang="en-US" sz="3200" dirty="0" err="1" smtClean="0">
                <a:latin typeface="Arabic Typesetting" panose="03020402040406030203" pitchFamily="66" charset="-78"/>
                <a:cs typeface="Arabic Typesetting" panose="03020402040406030203" pitchFamily="66" charset="-78"/>
              </a:rPr>
              <a:t>phantasy</a:t>
            </a:r>
            <a:r>
              <a:rPr lang="en-US" sz="3200" dirty="0" smtClean="0">
                <a:latin typeface="Arabic Typesetting" panose="03020402040406030203" pitchFamily="66" charset="-78"/>
                <a:cs typeface="Arabic Typesetting" panose="03020402040406030203" pitchFamily="66" charset="-78"/>
              </a:rPr>
              <a:t>  emanates from within and imagines what is without, it offers an unconscious commentary on instinctual life and links feelings to objects and creates a new amalgam: the world of imagination. Through its ability to </a:t>
            </a:r>
            <a:r>
              <a:rPr lang="en-US" sz="3200" dirty="0" err="1" smtClean="0">
                <a:latin typeface="Arabic Typesetting" panose="03020402040406030203" pitchFamily="66" charset="-78"/>
                <a:cs typeface="Arabic Typesetting" panose="03020402040406030203" pitchFamily="66" charset="-78"/>
              </a:rPr>
              <a:t>phantasize</a:t>
            </a:r>
            <a:r>
              <a:rPr lang="en-US" sz="3200" dirty="0" smtClean="0">
                <a:latin typeface="Arabic Typesetting" panose="03020402040406030203" pitchFamily="66" charset="-78"/>
                <a:cs typeface="Arabic Typesetting" panose="03020402040406030203" pitchFamily="66" charset="-78"/>
              </a:rPr>
              <a:t> the baby tests out, primitively ‘thinks’ about, its experiences of inside and outside (Mitchell, 1986).</a:t>
            </a:r>
          </a:p>
          <a:p>
            <a:endParaRPr lang="fr-FR" dirty="0"/>
          </a:p>
        </p:txBody>
      </p:sp>
    </p:spTree>
  </p:cSld>
  <p:clrMapOvr>
    <a:masterClrMapping/>
  </p:clrMapOvr>
  <p:transition>
    <p:wheel spokes="8"/>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BBCBF3"/>
          </a:solidFill>
        </p:spPr>
        <p:txBody>
          <a:bodyPr>
            <a:normAutofit fontScale="90000"/>
          </a:bodyPr>
          <a:lstStyle/>
          <a:p>
            <a:pPr algn="ctr"/>
            <a:r>
              <a:rPr lang="en-US" b="1" dirty="0" smtClean="0">
                <a:latin typeface="Lucida Handwriting" pitchFamily="66" charset="0"/>
              </a:rPr>
              <a:t/>
            </a:r>
            <a:br>
              <a:rPr lang="en-US" b="1" dirty="0" smtClean="0">
                <a:latin typeface="Lucida Handwriting" pitchFamily="66" charset="0"/>
              </a:rPr>
            </a:br>
            <a:r>
              <a:rPr lang="en-US" b="1" dirty="0" smtClean="0">
                <a:latin typeface="Lucida Handwriting" pitchFamily="66" charset="0"/>
              </a:rPr>
              <a:t>Fantasy:</a:t>
            </a:r>
            <a:br>
              <a:rPr lang="en-US" b="1" dirty="0" smtClean="0">
                <a:latin typeface="Lucida Handwriting" pitchFamily="66" charset="0"/>
              </a:rPr>
            </a:br>
            <a:endParaRPr lang="fr-FR" dirty="0">
              <a:latin typeface="Lucida Handwriting" pitchFamily="66" charset="0"/>
            </a:endParaRPr>
          </a:p>
        </p:txBody>
      </p:sp>
      <p:sp>
        <p:nvSpPr>
          <p:cNvPr id="3" name="Espace réservé du contenu 2"/>
          <p:cNvSpPr>
            <a:spLocks noGrp="1"/>
          </p:cNvSpPr>
          <p:nvPr>
            <p:ph idx="1"/>
          </p:nvPr>
        </p:nvSpPr>
        <p:spPr>
          <a:xfrm>
            <a:off x="104774" y="1484785"/>
            <a:ext cx="8859713" cy="5184576"/>
          </a:xfrm>
          <a:solidFill>
            <a:srgbClr val="BBCBF3"/>
          </a:solidFill>
        </p:spPr>
        <p:txBody>
          <a:bodyPr/>
          <a:lstStyle/>
          <a:p>
            <a:pPr algn="just"/>
            <a:r>
              <a:rPr lang="en-US" dirty="0" smtClean="0">
                <a:latin typeface="Arabic Typesetting" panose="03020402040406030203" pitchFamily="66" charset="-78"/>
                <a:cs typeface="Arabic Typesetting" panose="03020402040406030203" pitchFamily="66" charset="-78"/>
              </a:rPr>
              <a:t>Fantasy is a reverie, a daydream, an imagined unreality that anyone can create.</a:t>
            </a:r>
          </a:p>
          <a:p>
            <a:pPr algn="just"/>
            <a:r>
              <a:rPr lang="en-US" dirty="0" smtClean="0">
                <a:latin typeface="Arabic Typesetting" panose="03020402040406030203" pitchFamily="66" charset="-78"/>
                <a:cs typeface="Arabic Typesetting" panose="03020402040406030203" pitchFamily="66" charset="-78"/>
              </a:rPr>
              <a:t>We fantasize consciously about future possibilities and fulfillment of our basic needs and wishes.</a:t>
            </a:r>
          </a:p>
          <a:p>
            <a:pPr algn="just"/>
            <a:r>
              <a:rPr lang="en-US" dirty="0" smtClean="0">
                <a:latin typeface="Arabic Typesetting" panose="03020402040406030203" pitchFamily="66" charset="-78"/>
                <a:cs typeface="Arabic Typesetting" panose="03020402040406030203" pitchFamily="66" charset="-78"/>
              </a:rPr>
              <a:t>Fantasies may well include elements of the deeper unconscious </a:t>
            </a:r>
            <a:r>
              <a:rPr lang="en-US" dirty="0" err="1" smtClean="0">
                <a:latin typeface="Arabic Typesetting" panose="03020402040406030203" pitchFamily="66" charset="-78"/>
                <a:cs typeface="Arabic Typesetting" panose="03020402040406030203" pitchFamily="66" charset="-78"/>
              </a:rPr>
              <a:t>phantasies</a:t>
            </a:r>
            <a:r>
              <a:rPr lang="en-US" dirty="0" smtClean="0">
                <a:latin typeface="Arabic Typesetting" panose="03020402040406030203" pitchFamily="66" charset="-78"/>
                <a:cs typeface="Arabic Typesetting" panose="03020402040406030203" pitchFamily="66" charset="-78"/>
              </a:rPr>
              <a:t>.</a:t>
            </a:r>
          </a:p>
          <a:p>
            <a:pPr algn="just"/>
            <a:r>
              <a:rPr lang="en-US" b="1" dirty="0" smtClean="0">
                <a:solidFill>
                  <a:srgbClr val="FF0000"/>
                </a:solidFill>
                <a:latin typeface="Arabic Typesetting" panose="03020402040406030203" pitchFamily="66" charset="-78"/>
                <a:cs typeface="Arabic Typesetting" panose="03020402040406030203" pitchFamily="66" charset="-78"/>
              </a:rPr>
              <a:t>Klein</a:t>
            </a:r>
            <a:r>
              <a:rPr lang="en-US" dirty="0" smtClean="0">
                <a:latin typeface="Arabic Typesetting" panose="03020402040406030203" pitchFamily="66" charset="-78"/>
                <a:cs typeface="Arabic Typesetting" panose="03020402040406030203" pitchFamily="66" charset="-78"/>
              </a:rPr>
              <a:t> was particularly interested in the early psychological development. She </a:t>
            </a:r>
            <a:r>
              <a:rPr lang="en-US" dirty="0" smtClean="0">
                <a:latin typeface="Arabic Typesetting" panose="03020402040406030203" pitchFamily="66" charset="-78"/>
                <a:cs typeface="Arabic Typesetting" panose="03020402040406030203" pitchFamily="66" charset="-78"/>
              </a:rPr>
              <a:t>saw </a:t>
            </a:r>
            <a:r>
              <a:rPr lang="en-US" dirty="0" smtClean="0">
                <a:latin typeface="Arabic Typesetting" panose="03020402040406030203" pitchFamily="66" charset="-78"/>
                <a:cs typeface="Arabic Typesetting" panose="03020402040406030203" pitchFamily="66" charset="-78"/>
              </a:rPr>
              <a:t>phantasies as prime motivators and thus as important forces for development.</a:t>
            </a:r>
          </a:p>
          <a:p>
            <a:pPr algn="just"/>
            <a:r>
              <a:rPr lang="en-US" dirty="0" smtClean="0">
                <a:latin typeface="Arabic Typesetting" panose="03020402040406030203" pitchFamily="66" charset="-78"/>
                <a:cs typeface="Arabic Typesetting" panose="03020402040406030203" pitchFamily="66" charset="-78"/>
              </a:rPr>
              <a:t>For Klein, unconscious phantasies underlie not only dreams but all thought and activity, both creative and destructive, including the expression of internal </a:t>
            </a:r>
            <a:r>
              <a:rPr lang="en-US" b="1" dirty="0" smtClean="0">
                <a:solidFill>
                  <a:srgbClr val="FF0000"/>
                </a:solidFill>
                <a:latin typeface="Arabic Typesetting" panose="03020402040406030203" pitchFamily="66" charset="-78"/>
                <a:cs typeface="Arabic Typesetting" panose="03020402040406030203" pitchFamily="66" charset="-78"/>
              </a:rPr>
              <a:t>object relations</a:t>
            </a:r>
            <a:r>
              <a:rPr lang="en-US" dirty="0" smtClean="0">
                <a:solidFill>
                  <a:srgbClr val="FF0000"/>
                </a:solidFill>
                <a:latin typeface="Arabic Typesetting" panose="03020402040406030203" pitchFamily="66" charset="-78"/>
                <a:cs typeface="Arabic Typesetting" panose="03020402040406030203" pitchFamily="66" charset="-78"/>
              </a:rPr>
              <a:t>.</a:t>
            </a:r>
            <a:r>
              <a:rPr lang="en-US" dirty="0" smtClean="0">
                <a:latin typeface="Arabic Typesetting" panose="03020402040406030203" pitchFamily="66" charset="-78"/>
                <a:cs typeface="Arabic Typesetting" panose="03020402040406030203" pitchFamily="66" charset="-78"/>
              </a:rPr>
              <a:t> They modify external events, investing them with significance.</a:t>
            </a:r>
          </a:p>
          <a:p>
            <a:pPr algn="just"/>
            <a:endParaRPr lang="en-US" sz="2400" dirty="0" smtClean="0"/>
          </a:p>
          <a:p>
            <a:pPr algn="just"/>
            <a:endParaRPr lang="fr-FR" sz="2400" dirty="0"/>
          </a:p>
        </p:txBody>
      </p:sp>
    </p:spTree>
  </p:cSld>
  <p:clrMapOvr>
    <a:masterClrMapping/>
  </p:clrMapOvr>
  <p:transition>
    <p:wheel spokes="8"/>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928992" cy="6624736"/>
          </a:xfrm>
          <a:solidFill>
            <a:srgbClr val="BBCBF3"/>
          </a:solidFill>
        </p:spPr>
        <p:txBody>
          <a:bodyPr>
            <a:noAutofit/>
          </a:bodyPr>
          <a:lstStyle/>
          <a:p>
            <a:endParaRPr lang="en-US" sz="2500" dirty="0" smtClean="0"/>
          </a:p>
          <a:p>
            <a:pPr algn="just"/>
            <a:r>
              <a:rPr lang="en-US" dirty="0" err="1" smtClean="0">
                <a:latin typeface="Arabic Typesetting" panose="03020402040406030203" pitchFamily="66" charset="-78"/>
                <a:cs typeface="Arabic Typesetting" panose="03020402040406030203" pitchFamily="66" charset="-78"/>
              </a:rPr>
              <a:t>Phantasy</a:t>
            </a:r>
            <a:r>
              <a:rPr lang="en-US" dirty="0" smtClean="0">
                <a:latin typeface="Arabic Typesetting" panose="03020402040406030203" pitchFamily="66" charset="-78"/>
                <a:cs typeface="Arabic Typesetting" panose="03020402040406030203" pitchFamily="66" charset="-78"/>
              </a:rPr>
              <a:t> enables the ego to perform its most basic function of establishing object relations. A world of good and bad objects are thus constructed through a process of projection and </a:t>
            </a:r>
            <a:r>
              <a:rPr lang="en-US" dirty="0" err="1" smtClean="0">
                <a:latin typeface="Arabic Typesetting" panose="03020402040406030203" pitchFamily="66" charset="-78"/>
                <a:cs typeface="Arabic Typesetting" panose="03020402040406030203" pitchFamily="66" charset="-78"/>
              </a:rPr>
              <a:t>introjection</a:t>
            </a:r>
            <a:r>
              <a:rPr lang="en-US" dirty="0" smtClean="0">
                <a:latin typeface="Arabic Typesetting" panose="03020402040406030203" pitchFamily="66" charset="-78"/>
                <a:cs typeface="Arabic Typesetting" panose="03020402040406030203" pitchFamily="66" charset="-78"/>
              </a:rPr>
              <a:t> between the external and internal worlds. Phantasy thus allows us to construct both our own identity and also, through projection, the construction of </a:t>
            </a:r>
            <a:r>
              <a:rPr lang="en-US" dirty="0" smtClean="0">
                <a:solidFill>
                  <a:srgbClr val="FF0000"/>
                </a:solidFill>
                <a:latin typeface="Arabic Typesetting" panose="03020402040406030203" pitchFamily="66" charset="-78"/>
                <a:cs typeface="Arabic Typesetting" panose="03020402040406030203" pitchFamily="66" charset="-78"/>
              </a:rPr>
              <a:t>Others</a:t>
            </a:r>
            <a:r>
              <a:rPr lang="en-US" dirty="0" smtClean="0">
                <a:latin typeface="Arabic Typesetting" panose="03020402040406030203" pitchFamily="66" charset="-78"/>
                <a:cs typeface="Arabic Typesetting" panose="03020402040406030203" pitchFamily="66" charset="-78"/>
              </a:rPr>
              <a:t>.</a:t>
            </a:r>
          </a:p>
          <a:p>
            <a:pPr algn="just"/>
            <a:r>
              <a:rPr lang="en-US" dirty="0" err="1" smtClean="0">
                <a:latin typeface="Arabic Typesetting" panose="03020402040406030203" pitchFamily="66" charset="-78"/>
                <a:cs typeface="Arabic Typesetting" panose="03020402040406030203" pitchFamily="66" charset="-78"/>
              </a:rPr>
              <a:t>Phantasies</a:t>
            </a:r>
            <a:r>
              <a:rPr lang="en-US" dirty="0" smtClean="0">
                <a:latin typeface="Arabic Typesetting" panose="03020402040406030203" pitchFamily="66" charset="-78"/>
                <a:cs typeface="Arabic Typesetting" panose="03020402040406030203" pitchFamily="66" charset="-78"/>
              </a:rPr>
              <a:t> develop in and into play, and Klein used 'play therapy' to learn about the early development of infants as a more effective method than Freud's use of free association.</a:t>
            </a:r>
          </a:p>
          <a:p>
            <a:pPr algn="just"/>
            <a:r>
              <a:rPr lang="en-US" dirty="0" err="1" smtClean="0">
                <a:latin typeface="Arabic Typesetting" panose="03020402040406030203" pitchFamily="66" charset="-78"/>
                <a:cs typeface="Arabic Typesetting" panose="03020402040406030203" pitchFamily="66" charset="-78"/>
              </a:rPr>
              <a:t>Phantasies</a:t>
            </a:r>
            <a:r>
              <a:rPr lang="en-US" dirty="0" smtClean="0">
                <a:latin typeface="Arabic Typesetting" panose="03020402040406030203" pitchFamily="66" charset="-78"/>
                <a:cs typeface="Arabic Typesetting" panose="03020402040406030203" pitchFamily="66" charset="-78"/>
              </a:rPr>
              <a:t> continue through childhood and into adult life.</a:t>
            </a:r>
          </a:p>
          <a:p>
            <a:pPr algn="just"/>
            <a:r>
              <a:rPr lang="en-US" dirty="0" smtClean="0">
                <a:solidFill>
                  <a:srgbClr val="FF0000"/>
                </a:solidFill>
                <a:latin typeface="Arabic Typesetting" panose="03020402040406030203" pitchFamily="66" charset="-78"/>
                <a:cs typeface="Arabic Typesetting" panose="03020402040406030203" pitchFamily="66" charset="-78"/>
              </a:rPr>
              <a:t>Freud</a:t>
            </a:r>
            <a:r>
              <a:rPr lang="en-US" dirty="0" smtClean="0">
                <a:latin typeface="Arabic Typesetting" panose="03020402040406030203" pitchFamily="66" charset="-78"/>
                <a:cs typeface="Arabic Typesetting" panose="03020402040406030203" pitchFamily="66" charset="-78"/>
              </a:rPr>
              <a:t> recognized phantasies, but looked to the unconscious wish as the prime mover. He saw </a:t>
            </a:r>
            <a:r>
              <a:rPr lang="en-US" dirty="0" err="1" smtClean="0">
                <a:latin typeface="Arabic Typesetting" panose="03020402040406030203" pitchFamily="66" charset="-78"/>
                <a:cs typeface="Arabic Typesetting" panose="03020402040406030203" pitchFamily="66" charset="-78"/>
              </a:rPr>
              <a:t>phantasies</a:t>
            </a:r>
            <a:r>
              <a:rPr lang="en-US" dirty="0" smtClean="0">
                <a:latin typeface="Arabic Typesetting" panose="03020402040406030203" pitchFamily="66" charset="-78"/>
                <a:cs typeface="Arabic Typesetting" panose="03020402040406030203" pitchFamily="66" charset="-78"/>
              </a:rPr>
              <a:t> as imagined fulfillments of frustrated wishes. Klein puts </a:t>
            </a:r>
            <a:r>
              <a:rPr lang="en-US" dirty="0" err="1" smtClean="0">
                <a:latin typeface="Arabic Typesetting" panose="03020402040406030203" pitchFamily="66" charset="-78"/>
                <a:cs typeface="Arabic Typesetting" panose="03020402040406030203" pitchFamily="66" charset="-78"/>
              </a:rPr>
              <a:t>phantasies</a:t>
            </a:r>
            <a:r>
              <a:rPr lang="en-US" dirty="0" smtClean="0">
                <a:latin typeface="Arabic Typesetting" panose="03020402040406030203" pitchFamily="66" charset="-78"/>
                <a:cs typeface="Arabic Typesetting" panose="03020402040406030203" pitchFamily="66" charset="-78"/>
              </a:rPr>
              <a:t> beneath unconscious wishes, rather than alongside them.</a:t>
            </a:r>
            <a:endParaRPr lang="fr-FR" dirty="0" smtClean="0">
              <a:latin typeface="Arabic Typesetting" panose="03020402040406030203" pitchFamily="66" charset="-78"/>
              <a:cs typeface="Arabic Typesetting" panose="03020402040406030203" pitchFamily="66" charset="-78"/>
            </a:endParaRPr>
          </a:p>
          <a:p>
            <a:endParaRPr lang="en-US" dirty="0" smtClean="0">
              <a:latin typeface="Arabic Typesetting" panose="03020402040406030203" pitchFamily="66" charset="-78"/>
              <a:cs typeface="Arabic Typesetting" panose="03020402040406030203" pitchFamily="66" charset="-78"/>
            </a:endParaRPr>
          </a:p>
          <a:p>
            <a:endParaRPr lang="fr-FR" sz="2500" dirty="0"/>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152400"/>
            <a:ext cx="5538795" cy="1062022"/>
          </a:xfrm>
          <a:solidFill>
            <a:srgbClr val="92D050"/>
          </a:solidFill>
        </p:spPr>
        <p:txBody>
          <a:bodyPr/>
          <a:lstStyle/>
          <a:p>
            <a:r>
              <a:rPr lang="fr-FR" b="1" dirty="0" err="1" smtClean="0">
                <a:latin typeface="Arial Rounded MT Bold" pitchFamily="34" charset="0"/>
              </a:rPr>
              <a:t>Psychoanalytic</a:t>
            </a:r>
            <a:r>
              <a:rPr lang="fr-FR" b="1" dirty="0" smtClean="0">
                <a:latin typeface="Arial Rounded MT Bold" pitchFamily="34" charset="0"/>
              </a:rPr>
              <a:t> </a:t>
            </a:r>
            <a:r>
              <a:rPr lang="fr-FR" b="1" dirty="0" err="1" smtClean="0">
                <a:latin typeface="Arial Rounded MT Bold" pitchFamily="34" charset="0"/>
              </a:rPr>
              <a:t>criticism</a:t>
            </a:r>
            <a:endParaRPr lang="fr-FR" b="1" dirty="0">
              <a:latin typeface="Arial Rounded MT Bold" pitchFamily="34" charset="0"/>
            </a:endParaRPr>
          </a:p>
        </p:txBody>
      </p:sp>
      <p:sp>
        <p:nvSpPr>
          <p:cNvPr id="3" name="Espace réservé du contenu 2"/>
          <p:cNvSpPr>
            <a:spLocks noGrp="1"/>
          </p:cNvSpPr>
          <p:nvPr>
            <p:ph idx="1"/>
          </p:nvPr>
        </p:nvSpPr>
        <p:spPr>
          <a:xfrm>
            <a:off x="0" y="1214422"/>
            <a:ext cx="9036496" cy="5643578"/>
          </a:xfrm>
        </p:spPr>
        <p:txBody>
          <a:bodyPr>
            <a:normAutofit fontScale="92500" lnSpcReduction="20000"/>
          </a:bodyPr>
          <a:lstStyle/>
          <a:p>
            <a:endParaRPr lang="fr-FR" dirty="0" smtClean="0"/>
          </a:p>
          <a:p>
            <a:pPr algn="just"/>
            <a:r>
              <a:rPr lang="fr-FR" dirty="0" err="1" smtClean="0"/>
              <a:t>Like</a:t>
            </a:r>
            <a:r>
              <a:rPr lang="fr-FR" dirty="0" smtClean="0"/>
              <a:t> a </a:t>
            </a:r>
            <a:r>
              <a:rPr lang="fr-FR" dirty="0" err="1" smtClean="0">
                <a:solidFill>
                  <a:srgbClr val="002060"/>
                </a:solidFill>
              </a:rPr>
              <a:t>play</a:t>
            </a:r>
            <a:r>
              <a:rPr lang="fr-FR" dirty="0" smtClean="0"/>
              <a:t>, a </a:t>
            </a:r>
            <a:r>
              <a:rPr lang="fr-FR" dirty="0" err="1" smtClean="0">
                <a:solidFill>
                  <a:srgbClr val="002060"/>
                </a:solidFill>
              </a:rPr>
              <a:t>dream</a:t>
            </a:r>
            <a:r>
              <a:rPr lang="fr-FR" dirty="0" smtClean="0"/>
              <a:t> </a:t>
            </a:r>
            <a:r>
              <a:rPr lang="fr-FR" dirty="0" err="1" smtClean="0"/>
              <a:t>may</a:t>
            </a:r>
            <a:r>
              <a:rPr lang="fr-FR" dirty="0" smtClean="0"/>
              <a:t> have some </a:t>
            </a:r>
            <a:r>
              <a:rPr lang="fr-FR" dirty="0" err="1" smtClean="0"/>
              <a:t>truth</a:t>
            </a:r>
            <a:r>
              <a:rPr lang="fr-FR" dirty="0" smtClean="0"/>
              <a:t> to </a:t>
            </a:r>
            <a:r>
              <a:rPr lang="fr-FR" dirty="0" err="1" smtClean="0"/>
              <a:t>tell,but</a:t>
            </a:r>
            <a:r>
              <a:rPr lang="fr-FR" dirty="0" smtClean="0"/>
              <a:t> </a:t>
            </a:r>
            <a:r>
              <a:rPr lang="fr-FR" dirty="0" err="1" smtClean="0"/>
              <a:t>it</a:t>
            </a:r>
            <a:r>
              <a:rPr lang="fr-FR" dirty="0" smtClean="0"/>
              <a:t> </a:t>
            </a:r>
            <a:r>
              <a:rPr lang="fr-FR" dirty="0" err="1" smtClean="0"/>
              <a:t>may</a:t>
            </a:r>
            <a:r>
              <a:rPr lang="fr-FR" dirty="0" smtClean="0"/>
              <a:t> </a:t>
            </a:r>
            <a:r>
              <a:rPr lang="fr-FR" dirty="0" err="1" smtClean="0"/>
              <a:t>need</a:t>
            </a:r>
            <a:r>
              <a:rPr lang="fr-FR" dirty="0" smtClean="0"/>
              <a:t> to </a:t>
            </a:r>
            <a:r>
              <a:rPr lang="fr-FR" dirty="0" err="1" smtClean="0"/>
              <a:t>be</a:t>
            </a:r>
            <a:r>
              <a:rPr lang="fr-FR" dirty="0" smtClean="0"/>
              <a:t> </a:t>
            </a:r>
            <a:r>
              <a:rPr lang="fr-FR" dirty="0" err="1" smtClean="0"/>
              <a:t>interpreted</a:t>
            </a:r>
            <a:r>
              <a:rPr lang="fr-FR" dirty="0" smtClean="0"/>
              <a:t> </a:t>
            </a:r>
            <a:r>
              <a:rPr lang="fr-FR" dirty="0" err="1" smtClean="0"/>
              <a:t>before</a:t>
            </a:r>
            <a:r>
              <a:rPr lang="fr-FR" dirty="0" smtClean="0"/>
              <a:t> that </a:t>
            </a:r>
            <a:r>
              <a:rPr lang="fr-FR" dirty="0" err="1" smtClean="0"/>
              <a:t>truth</a:t>
            </a:r>
            <a:r>
              <a:rPr lang="fr-FR" dirty="0" smtClean="0"/>
              <a:t> </a:t>
            </a:r>
            <a:r>
              <a:rPr lang="fr-FR" dirty="0" err="1" smtClean="0"/>
              <a:t>can</a:t>
            </a:r>
            <a:r>
              <a:rPr lang="fr-FR" dirty="0" smtClean="0"/>
              <a:t> </a:t>
            </a:r>
            <a:r>
              <a:rPr lang="fr-FR" dirty="0" err="1" smtClean="0"/>
              <a:t>be</a:t>
            </a:r>
            <a:r>
              <a:rPr lang="fr-FR" dirty="0" smtClean="0"/>
              <a:t> </a:t>
            </a:r>
            <a:r>
              <a:rPr lang="fr-FR" dirty="0" err="1" smtClean="0"/>
              <a:t>grasped</a:t>
            </a:r>
            <a:r>
              <a:rPr lang="fr-FR" dirty="0" smtClean="0"/>
              <a:t>. </a:t>
            </a:r>
          </a:p>
          <a:p>
            <a:pPr algn="just"/>
            <a:r>
              <a:rPr lang="en-US" b="1" dirty="0" smtClean="0">
                <a:solidFill>
                  <a:srgbClr val="7030A0"/>
                </a:solidFill>
              </a:rPr>
              <a:t>Psychoanalytic literary criticism</a:t>
            </a:r>
            <a:r>
              <a:rPr lang="en-US" dirty="0" smtClean="0">
                <a:solidFill>
                  <a:srgbClr val="7030A0"/>
                </a:solidFill>
              </a:rPr>
              <a:t> </a:t>
            </a:r>
            <a:r>
              <a:rPr lang="en-US" dirty="0" smtClean="0"/>
              <a:t>refers to the literary theory which, in </a:t>
            </a:r>
            <a:r>
              <a:rPr lang="en-US" u="sng" dirty="0" smtClean="0"/>
              <a:t>method</a:t>
            </a:r>
            <a:r>
              <a:rPr lang="en-US" dirty="0" smtClean="0"/>
              <a:t>, </a:t>
            </a:r>
            <a:r>
              <a:rPr lang="en-US" u="sng" dirty="0" smtClean="0"/>
              <a:t>concept</a:t>
            </a:r>
            <a:r>
              <a:rPr lang="en-US" dirty="0" smtClean="0"/>
              <a:t>, or </a:t>
            </a:r>
            <a:r>
              <a:rPr lang="en-US" u="sng" dirty="0" smtClean="0"/>
              <a:t>form</a:t>
            </a:r>
            <a:r>
              <a:rPr lang="en-US" dirty="0" smtClean="0"/>
              <a:t>, is influenced by the tradition  of psychoanalysis begun by Sigmund Freud to interpret texts. It argues that literary texts, like dreams, express the secret unconscious desires and anxieties of the author, that a literary work is a manifestation of the author's own neuroses. </a:t>
            </a:r>
          </a:p>
          <a:p>
            <a:pPr algn="just"/>
            <a:r>
              <a:rPr lang="en-US" dirty="0" smtClean="0"/>
              <a:t>One may psychoanalyze a particular character within a literary work, but it is usually assumed that all such characters are projections of the </a:t>
            </a:r>
            <a:r>
              <a:rPr lang="en-US" u="sng" dirty="0" smtClean="0">
                <a:solidFill>
                  <a:srgbClr val="002060"/>
                </a:solidFill>
              </a:rPr>
              <a:t>author's psyche.</a:t>
            </a:r>
            <a:r>
              <a:rPr lang="en-US" dirty="0" smtClean="0"/>
              <a:t/>
            </a:r>
            <a:br>
              <a:rPr lang="en-US" dirty="0" smtClean="0"/>
            </a:br>
            <a:endParaRPr lang="en-US" dirty="0" smtClean="0"/>
          </a:p>
          <a:p>
            <a:endParaRPr lang="fr-FR" dirty="0"/>
          </a:p>
        </p:txBody>
      </p:sp>
    </p:spTree>
  </p:cSld>
  <p:clrMapOvr>
    <a:masterClrMapping/>
  </p:clrMapOvr>
  <p:transition>
    <p:wedge/>
    <p:sndAc>
      <p:stSnd>
        <p:snd r:embed="rId2" name="chimes.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BBCBF3"/>
          </a:solidFill>
        </p:spPr>
        <p:txBody>
          <a:bodyPr>
            <a:normAutofit fontScale="90000"/>
          </a:bodyPr>
          <a:lstStyle/>
          <a:p>
            <a:pPr algn="ctr"/>
            <a:r>
              <a:rPr lang="fr-FR" b="1" dirty="0" smtClean="0">
                <a:latin typeface="Lucida Handwriting" pitchFamily="66" charset="0"/>
              </a:rPr>
              <a:t/>
            </a:r>
            <a:br>
              <a:rPr lang="fr-FR" b="1" dirty="0" smtClean="0">
                <a:latin typeface="Lucida Handwriting" pitchFamily="66" charset="0"/>
              </a:rPr>
            </a:br>
            <a:r>
              <a:rPr lang="fr-FR" b="1" dirty="0" smtClean="0">
                <a:latin typeface="Lucida Handwriting" pitchFamily="66" charset="0"/>
              </a:rPr>
              <a:t>Play</a:t>
            </a:r>
            <a:r>
              <a:rPr lang="fr-FR" b="1" dirty="0" smtClean="0"/>
              <a:t/>
            </a:r>
            <a:br>
              <a:rPr lang="fr-FR" b="1" dirty="0" smtClean="0"/>
            </a:br>
            <a:endParaRPr lang="fr-FR" dirty="0"/>
          </a:p>
        </p:txBody>
      </p:sp>
      <p:sp>
        <p:nvSpPr>
          <p:cNvPr id="3" name="Espace réservé du contenu 2"/>
          <p:cNvSpPr>
            <a:spLocks noGrp="1"/>
          </p:cNvSpPr>
          <p:nvPr>
            <p:ph idx="1"/>
          </p:nvPr>
        </p:nvSpPr>
        <p:spPr>
          <a:xfrm>
            <a:off x="323528" y="1844824"/>
            <a:ext cx="8424936" cy="4176464"/>
          </a:xfrm>
          <a:solidFill>
            <a:srgbClr val="BBCBF3"/>
          </a:solidFill>
        </p:spPr>
        <p:txBody>
          <a:bodyPr>
            <a:noAutofit/>
          </a:bodyPr>
          <a:lstStyle/>
          <a:p>
            <a:pPr marL="0" indent="0" algn="just">
              <a:buNone/>
            </a:pPr>
            <a:endParaRPr lang="en-US" sz="2400" dirty="0"/>
          </a:p>
          <a:p>
            <a:pPr algn="just"/>
            <a:r>
              <a:rPr lang="en-US" sz="3200" dirty="0" smtClean="0">
                <a:latin typeface="Arabic Typesetting" panose="03020402040406030203" pitchFamily="66" charset="-78"/>
                <a:cs typeface="Arabic Typesetting" panose="03020402040406030203" pitchFamily="66" charset="-78"/>
              </a:rPr>
              <a:t>As a pediatrician and student of </a:t>
            </a:r>
            <a:r>
              <a:rPr lang="en-US" sz="3200" dirty="0" smtClean="0">
                <a:latin typeface="Arabic Typesetting" panose="03020402040406030203" pitchFamily="66" charset="-78"/>
                <a:cs typeface="Arabic Typesetting" panose="03020402040406030203" pitchFamily="66" charset="-78"/>
                <a:hlinkClick r:id="rId2"/>
              </a:rPr>
              <a:t>Melanie Klein</a:t>
            </a:r>
            <a:r>
              <a:rPr lang="en-US" sz="3200" dirty="0" smtClean="0">
                <a:latin typeface="Arabic Typesetting" panose="03020402040406030203" pitchFamily="66" charset="-78"/>
                <a:cs typeface="Arabic Typesetting" panose="03020402040406030203" pitchFamily="66" charset="-78"/>
              </a:rPr>
              <a:t>, </a:t>
            </a:r>
            <a:r>
              <a:rPr lang="en-US" sz="3200" dirty="0" err="1" smtClean="0">
                <a:latin typeface="Arabic Typesetting" panose="03020402040406030203" pitchFamily="66" charset="-78"/>
                <a:cs typeface="Arabic Typesetting" panose="03020402040406030203" pitchFamily="66" charset="-78"/>
                <a:hlinkClick r:id="rId3"/>
              </a:rPr>
              <a:t>Winnicott</a:t>
            </a:r>
            <a:r>
              <a:rPr lang="en-US" sz="3200" dirty="0" smtClean="0">
                <a:latin typeface="Arabic Typesetting" panose="03020402040406030203" pitchFamily="66" charset="-78"/>
                <a:cs typeface="Arabic Typesetting" panose="03020402040406030203" pitchFamily="66" charset="-78"/>
              </a:rPr>
              <a:t> found play to be an important part of the child's </a:t>
            </a:r>
            <a:r>
              <a:rPr lang="en-US" sz="3200" dirty="0" smtClean="0">
                <a:latin typeface="Arabic Typesetting" panose="03020402040406030203" pitchFamily="66" charset="-78"/>
                <a:cs typeface="Arabic Typesetting" panose="03020402040406030203" pitchFamily="66" charset="-78"/>
                <a:hlinkClick r:id="rId4"/>
              </a:rPr>
              <a:t>development </a:t>
            </a:r>
            <a:r>
              <a:rPr lang="en-US" sz="3200" dirty="0" smtClean="0">
                <a:latin typeface="Arabic Typesetting" panose="03020402040406030203" pitchFamily="66" charset="-78"/>
                <a:cs typeface="Arabic Typesetting" panose="03020402040406030203" pitchFamily="66" charset="-78"/>
              </a:rPr>
              <a:t>process.</a:t>
            </a:r>
          </a:p>
          <a:p>
            <a:pPr algn="just"/>
            <a:r>
              <a:rPr lang="en-US" sz="3200" b="1" u="sng" dirty="0" smtClean="0">
                <a:effectLst>
                  <a:glow rad="228600">
                    <a:schemeClr val="accent4">
                      <a:satMod val="175000"/>
                      <a:alpha val="40000"/>
                    </a:schemeClr>
                  </a:glow>
                </a:effectLst>
                <a:latin typeface="Arabic Typesetting" panose="03020402040406030203" pitchFamily="66" charset="-78"/>
                <a:cs typeface="Arabic Typesetting" panose="03020402040406030203" pitchFamily="66" charset="-78"/>
              </a:rPr>
              <a:t>Fort! </a:t>
            </a:r>
            <a:r>
              <a:rPr lang="en-US" sz="3200" b="1" u="sng" dirty="0" err="1" smtClean="0">
                <a:effectLst>
                  <a:glow rad="228600">
                    <a:schemeClr val="accent4">
                      <a:satMod val="175000"/>
                      <a:alpha val="40000"/>
                    </a:schemeClr>
                  </a:glow>
                </a:effectLst>
                <a:latin typeface="Arabic Typesetting" panose="03020402040406030203" pitchFamily="66" charset="-78"/>
                <a:cs typeface="Arabic Typesetting" panose="03020402040406030203" pitchFamily="66" charset="-78"/>
              </a:rPr>
              <a:t>Da</a:t>
            </a:r>
            <a:r>
              <a:rPr lang="en-US" sz="3200" b="1" u="sng" dirty="0" smtClean="0">
                <a:effectLst>
                  <a:glow rad="228600">
                    <a:schemeClr val="accent4">
                      <a:satMod val="175000"/>
                      <a:alpha val="40000"/>
                    </a:schemeClr>
                  </a:glow>
                </a:effectLst>
                <a:latin typeface="Arabic Typesetting" panose="03020402040406030203" pitchFamily="66" charset="-78"/>
                <a:cs typeface="Arabic Typesetting" panose="03020402040406030203" pitchFamily="66" charset="-78"/>
              </a:rPr>
              <a:t>! </a:t>
            </a:r>
            <a:r>
              <a:rPr lang="en-US" sz="3200" b="1" dirty="0" smtClean="0">
                <a:effectLst>
                  <a:glow rad="228600">
                    <a:schemeClr val="accent4">
                      <a:satMod val="175000"/>
                      <a:alpha val="40000"/>
                    </a:schemeClr>
                  </a:glow>
                </a:effectLst>
                <a:latin typeface="Arabic Typesetting" panose="03020402040406030203" pitchFamily="66" charset="-78"/>
                <a:cs typeface="Arabic Typesetting" panose="03020402040406030203" pitchFamily="66" charset="-78"/>
              </a:rPr>
              <a:t> : </a:t>
            </a:r>
            <a:r>
              <a:rPr lang="en-US" sz="3200" dirty="0" smtClean="0">
                <a:latin typeface="Arabic Typesetting" panose="03020402040406030203" pitchFamily="66" charset="-78"/>
                <a:cs typeface="Arabic Typesetting" panose="03020402040406030203" pitchFamily="66" charset="-78"/>
              </a:rPr>
              <a:t>In </a:t>
            </a:r>
            <a:r>
              <a:rPr lang="en-US" sz="3200" dirty="0" smtClean="0">
                <a:latin typeface="Arabic Typesetting" panose="03020402040406030203" pitchFamily="66" charset="-78"/>
                <a:cs typeface="Arabic Typesetting" panose="03020402040406030203" pitchFamily="66" charset="-78"/>
                <a:hlinkClick r:id="rId5"/>
              </a:rPr>
              <a:t>Freud</a:t>
            </a:r>
            <a:r>
              <a:rPr lang="en-US" sz="3200" dirty="0" smtClean="0">
                <a:latin typeface="Arabic Typesetting" panose="03020402040406030203" pitchFamily="66" charset="-78"/>
                <a:cs typeface="Arabic Typesetting" panose="03020402040406030203" pitchFamily="66" charset="-78"/>
              </a:rPr>
              <a:t>'s </a:t>
            </a:r>
            <a:r>
              <a:rPr lang="en-US" sz="3200" i="1" dirty="0" smtClean="0">
                <a:latin typeface="Arabic Typesetting" panose="03020402040406030203" pitchFamily="66" charset="-78"/>
                <a:cs typeface="Arabic Typesetting" panose="03020402040406030203" pitchFamily="66" charset="-78"/>
              </a:rPr>
              <a:t>Fort! </a:t>
            </a:r>
            <a:r>
              <a:rPr lang="en-US" sz="3200" i="1" dirty="0" err="1" smtClean="0">
                <a:latin typeface="Arabic Typesetting" panose="03020402040406030203" pitchFamily="66" charset="-78"/>
                <a:cs typeface="Arabic Typesetting" panose="03020402040406030203" pitchFamily="66" charset="-78"/>
              </a:rPr>
              <a:t>Da</a:t>
            </a:r>
            <a:r>
              <a:rPr lang="en-US" sz="3200" i="1" dirty="0" smtClean="0">
                <a:latin typeface="Arabic Typesetting" panose="03020402040406030203" pitchFamily="66" charset="-78"/>
                <a:cs typeface="Arabic Typesetting" panose="03020402040406030203" pitchFamily="66" charset="-78"/>
              </a:rPr>
              <a:t>!</a:t>
            </a:r>
            <a:r>
              <a:rPr lang="en-US" sz="3200" dirty="0" smtClean="0">
                <a:latin typeface="Arabic Typesetting" panose="03020402040406030203" pitchFamily="66" charset="-78"/>
                <a:cs typeface="Arabic Typesetting" panose="03020402040406030203" pitchFamily="66" charset="-78"/>
              </a:rPr>
              <a:t> game ('Gone! Here!'), the 15 month child throws a cotton reel from its cot and pulls it back into sight</a:t>
            </a:r>
            <a:r>
              <a:rPr lang="en-US" sz="3200" dirty="0" smtClean="0">
                <a:latin typeface="Arabic Typesetting" panose="03020402040406030203" pitchFamily="66" charset="-78"/>
                <a:cs typeface="Arabic Typesetting" panose="03020402040406030203" pitchFamily="66" charset="-78"/>
              </a:rPr>
              <a:t>. This </a:t>
            </a:r>
            <a:r>
              <a:rPr lang="en-US" sz="3200" dirty="0" smtClean="0">
                <a:latin typeface="Arabic Typesetting" panose="03020402040406030203" pitchFamily="66" charset="-78"/>
                <a:cs typeface="Arabic Typesetting" panose="03020402040406030203" pitchFamily="66" charset="-78"/>
              </a:rPr>
              <a:t>symbolizes the mother, disappearing and reappearing. The child is reassuring itself by showing that something that disappears can be brought back at will.</a:t>
            </a:r>
          </a:p>
          <a:p>
            <a:endParaRPr lang="en-US" sz="2400" dirty="0" smtClean="0"/>
          </a:p>
          <a:p>
            <a:endParaRPr lang="en-US" sz="2400" dirty="0" smtClean="0"/>
          </a:p>
          <a:p>
            <a:endParaRPr lang="fr-FR" sz="2400" dirty="0"/>
          </a:p>
        </p:txBody>
      </p:sp>
    </p:spTree>
  </p:cSld>
  <p:clrMapOvr>
    <a:masterClrMapping/>
  </p:clrMapOvr>
  <p:transition>
    <p:wheel spokes="8"/>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rgbClr val="BBCBF3"/>
          </a:solidFill>
        </p:spPr>
        <p:txBody>
          <a:bodyPr>
            <a:normAutofit/>
          </a:bodyPr>
          <a:lstStyle/>
          <a:p>
            <a:pPr algn="just"/>
            <a:r>
              <a:rPr lang="en-US" sz="3200" dirty="0">
                <a:latin typeface="Arabic Typesetting" panose="03020402040406030203" pitchFamily="66" charset="-78"/>
                <a:cs typeface="Arabic Typesetting" panose="03020402040406030203" pitchFamily="66" charset="-78"/>
              </a:rPr>
              <a:t>For Klein, the reel is a symbolization of an internal </a:t>
            </a:r>
            <a:r>
              <a:rPr lang="en-US" sz="3200" dirty="0">
                <a:solidFill>
                  <a:srgbClr val="FFFF00"/>
                </a:solidFill>
                <a:latin typeface="Arabic Typesetting" panose="03020402040406030203" pitchFamily="66" charset="-78"/>
                <a:cs typeface="Arabic Typesetting" panose="03020402040406030203" pitchFamily="66" charset="-78"/>
              </a:rPr>
              <a:t>object</a:t>
            </a:r>
            <a:r>
              <a:rPr lang="en-US" sz="3200" dirty="0">
                <a:latin typeface="Arabic Typesetting" panose="03020402040406030203" pitchFamily="66" charset="-78"/>
                <a:cs typeface="Arabic Typesetting" panose="03020402040406030203" pitchFamily="66" charset="-78"/>
              </a:rPr>
              <a:t> that is the mother who has, in </a:t>
            </a:r>
            <a:r>
              <a:rPr lang="en-US" sz="3200" dirty="0">
                <a:solidFill>
                  <a:srgbClr val="FFFF00"/>
                </a:solidFill>
                <a:latin typeface="Arabic Typesetting" panose="03020402040406030203" pitchFamily="66" charset="-78"/>
                <a:cs typeface="Arabic Typesetting" panose="03020402040406030203" pitchFamily="66" charset="-78"/>
              </a:rPr>
              <a:t>phantasy</a:t>
            </a:r>
            <a:r>
              <a:rPr lang="en-US" sz="3200" dirty="0">
                <a:latin typeface="Arabic Typesetting" panose="03020402040406030203" pitchFamily="66" charset="-78"/>
                <a:cs typeface="Arabic Typesetting" panose="03020402040406030203" pitchFamily="66" charset="-78"/>
              </a:rPr>
              <a:t>, been harmed by the child which leads to her absence and is an anxiety of the  depressive position. The child's actions involve </a:t>
            </a:r>
            <a:r>
              <a:rPr lang="en-US" sz="3200" dirty="0">
                <a:solidFill>
                  <a:srgbClr val="FFFF00"/>
                </a:solidFill>
                <a:latin typeface="Arabic Typesetting" panose="03020402040406030203" pitchFamily="66" charset="-78"/>
                <a:cs typeface="Arabic Typesetting" panose="03020402040406030203" pitchFamily="66" charset="-78"/>
              </a:rPr>
              <a:t>projective identification</a:t>
            </a:r>
            <a:r>
              <a:rPr lang="en-US" sz="3200" dirty="0">
                <a:latin typeface="Arabic Typesetting" panose="03020402040406030203" pitchFamily="66" charset="-78"/>
                <a:cs typeface="Arabic Typesetting" panose="03020402040406030203" pitchFamily="66" charset="-78"/>
              </a:rPr>
              <a:t> towards the reel-mother.</a:t>
            </a:r>
          </a:p>
          <a:p>
            <a:pPr algn="just"/>
            <a:r>
              <a:rPr lang="en-US" sz="3200" dirty="0">
                <a:latin typeface="Arabic Typesetting" panose="03020402040406030203" pitchFamily="66" charset="-78"/>
                <a:cs typeface="Arabic Typesetting" panose="03020402040406030203" pitchFamily="66" charset="-78"/>
              </a:rPr>
              <a:t>For </a:t>
            </a:r>
            <a:r>
              <a:rPr lang="en-US" sz="3200" dirty="0" err="1">
                <a:solidFill>
                  <a:srgbClr val="FFFF00"/>
                </a:solidFill>
                <a:latin typeface="Arabic Typesetting" panose="03020402040406030203" pitchFamily="66" charset="-78"/>
                <a:cs typeface="Arabic Typesetting" panose="03020402040406030203" pitchFamily="66" charset="-78"/>
              </a:rPr>
              <a:t>Winnicot</a:t>
            </a:r>
            <a:r>
              <a:rPr lang="en-US" sz="3200" dirty="0">
                <a:latin typeface="Arabic Typesetting" panose="03020402040406030203" pitchFamily="66" charset="-78"/>
                <a:cs typeface="Arabic Typesetting" panose="03020402040406030203" pitchFamily="66" charset="-78"/>
              </a:rPr>
              <a:t> the reel acts as a </a:t>
            </a:r>
            <a:r>
              <a:rPr lang="en-US" sz="3200" dirty="0">
                <a:solidFill>
                  <a:srgbClr val="FFFF00"/>
                </a:solidFill>
                <a:latin typeface="Arabic Typesetting" panose="03020402040406030203" pitchFamily="66" charset="-78"/>
                <a:cs typeface="Arabic Typesetting" panose="03020402040406030203" pitchFamily="66" charset="-78"/>
              </a:rPr>
              <a:t>transition object</a:t>
            </a:r>
            <a:r>
              <a:rPr lang="en-US" sz="3200" dirty="0">
                <a:latin typeface="Arabic Typesetting" panose="03020402040406030203" pitchFamily="66" charset="-78"/>
                <a:cs typeface="Arabic Typesetting" panose="03020402040406030203" pitchFamily="66" charset="-78"/>
              </a:rPr>
              <a:t>, representing the mother and aiding the transition to independence.</a:t>
            </a:r>
          </a:p>
        </p:txBody>
      </p:sp>
    </p:spTree>
  </p:cSld>
  <p:clrMapOvr>
    <a:masterClrMapping/>
  </p:clrMapOvr>
  <p:transition>
    <p:wheel spokes="8"/>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75E91A36-929D-424A-9D0F-B4F3A4A840DD}" type="slidenum">
              <a:rPr lang="en-GB" smtClean="0"/>
              <a:pPr>
                <a:defRPr/>
              </a:pPr>
              <a:t>42</a:t>
            </a:fld>
            <a:endParaRPr lang="en-GB"/>
          </a:p>
        </p:txBody>
      </p:sp>
      <p:sp>
        <p:nvSpPr>
          <p:cNvPr id="4" name="Sous-titre 2"/>
          <p:cNvSpPr txBox="1">
            <a:spLocks noGrp="1"/>
          </p:cNvSpPr>
          <p:nvPr>
            <p:ph type="title"/>
          </p:nvPr>
        </p:nvSpPr>
        <p:spPr bwMode="auto">
          <a:xfrm>
            <a:off x="0" y="2428868"/>
            <a:ext cx="5786446" cy="2714644"/>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Janet Adelman   </a:t>
            </a:r>
          </a:p>
          <a:p>
            <a:pPr marL="342900" marR="0" lvl="0" indent="-342900" algn="ctr" defTabSz="914400" rtl="0" eaLnBrk="1" fontAlgn="base" latinLnBrk="0" hangingPunct="1">
              <a:lnSpc>
                <a:spcPct val="100000"/>
              </a:lnSpc>
              <a:spcBef>
                <a:spcPct val="20000"/>
              </a:spcBef>
              <a:spcAft>
                <a:spcPct val="0"/>
              </a:spcAft>
              <a:buClrTx/>
              <a:buSzTx/>
              <a:tabLst/>
              <a:defRPr/>
            </a:pPr>
            <a:r>
              <a:rPr kumimoji="0" lang="en-US" sz="2800" b="1"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 Man and Wife Is One Flesh “ </a:t>
            </a: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342900" marR="0" lvl="0" indent="-342900" algn="ctr" defTabSz="914400" rtl="0" eaLnBrk="1" fontAlgn="base" latinLnBrk="0" hangingPunct="1">
              <a:lnSpc>
                <a:spcPct val="100000"/>
              </a:lnSpc>
              <a:spcBef>
                <a:spcPct val="20000"/>
              </a:spcBef>
              <a:spcAft>
                <a:spcPct val="0"/>
              </a:spcAft>
              <a:buClrTx/>
              <a:buSzTx/>
              <a:tabLst/>
              <a:defRPr/>
            </a:pPr>
            <a:r>
              <a:rPr kumimoji="0" lang="en-US" sz="28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Hamlet</a:t>
            </a: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and the </a:t>
            </a: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Confrontation with </a:t>
            </a: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the Maternal Body</a:t>
            </a:r>
            <a:endParaRPr kumimoji="0" lang="en-US" sz="28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5" name="Espace réservé du contenu 13" descr="http://upload.wikimedia.org/wikipedia/commons/thumb/6/6c/Eug%C3%A8ne_Delacroix%2C_Hamlet_and_His_Mother.JPG/220px-Eug%C3%A8ne_Delacroix%2C_Hamlet_and_His_Mother.JPG">
            <a:hlinkClick r:id="rId2"/>
          </p:cNvPr>
          <p:cNvPicPr>
            <a:picLocks/>
          </p:cNvPicPr>
          <p:nvPr/>
        </p:nvPicPr>
        <p:blipFill>
          <a:blip r:embed="rId3"/>
          <a:srcRect/>
          <a:stretch>
            <a:fillRect/>
          </a:stretch>
        </p:blipFill>
        <p:spPr bwMode="auto">
          <a:xfrm>
            <a:off x="5786414" y="1714464"/>
            <a:ext cx="3357586" cy="5143536"/>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4786314" cy="919146"/>
          </a:xfrm>
          <a:solidFill>
            <a:schemeClr val="accent6">
              <a:lumMod val="60000"/>
              <a:lumOff val="40000"/>
            </a:schemeClr>
          </a:solidFill>
        </p:spPr>
        <p:txBody>
          <a:bodyPr/>
          <a:lstStyle/>
          <a:p>
            <a:pPr algn="ctr"/>
            <a:r>
              <a:rPr lang="fr-FR" dirty="0" err="1" smtClean="0">
                <a:latin typeface="Arial Rounded MT Bold" pitchFamily="34" charset="0"/>
              </a:rPr>
              <a:t>Summary</a:t>
            </a:r>
            <a:r>
              <a:rPr lang="fr-FR" dirty="0" smtClean="0">
                <a:latin typeface="Arial Rounded MT Bold" pitchFamily="34" charset="0"/>
              </a:rPr>
              <a:t> of Hamlet</a:t>
            </a:r>
            <a:endParaRPr lang="fr-FR" dirty="0">
              <a:latin typeface="Arial Rounded MT Bold"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14356"/>
            <a:ext cx="9144000" cy="6143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2875251"/>
      </p:ext>
    </p:extLst>
  </p:cSld>
  <p:clrMapOvr>
    <a:masterClrMapping/>
  </p:clrMapOvr>
  <p:transition>
    <p:wheel spokes="8"/>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421934">
            <a:off x="-552725" y="542657"/>
            <a:ext cx="4664730" cy="919146"/>
          </a:xfrm>
          <a:solidFill>
            <a:srgbClr val="00B0F0"/>
          </a:solidFill>
          <a:effectLst>
            <a:glow rad="228600">
              <a:schemeClr val="accent4">
                <a:satMod val="175000"/>
                <a:alpha val="40000"/>
              </a:schemeClr>
            </a:glow>
          </a:effectLst>
        </p:spPr>
        <p:txBody>
          <a:bodyPr/>
          <a:lstStyle/>
          <a:p>
            <a:pPr algn="ctr"/>
            <a:r>
              <a:rPr lang="en-US" b="1" dirty="0" smtClean="0">
                <a:effectLst>
                  <a:glow rad="228600">
                    <a:schemeClr val="accent4">
                      <a:satMod val="175000"/>
                      <a:alpha val="40000"/>
                    </a:schemeClr>
                  </a:glow>
                </a:effectLst>
              </a:rPr>
              <a:t>  The Triangulated </a:t>
            </a:r>
            <a:br>
              <a:rPr lang="en-US" b="1" dirty="0" smtClean="0">
                <a:effectLst>
                  <a:glow rad="228600">
                    <a:schemeClr val="accent4">
                      <a:satMod val="175000"/>
                      <a:alpha val="40000"/>
                    </a:schemeClr>
                  </a:glow>
                </a:effectLst>
              </a:rPr>
            </a:br>
            <a:r>
              <a:rPr lang="en-US" b="1" dirty="0" smtClean="0">
                <a:effectLst>
                  <a:glow rad="228600">
                    <a:schemeClr val="accent4">
                      <a:satMod val="175000"/>
                      <a:alpha val="40000"/>
                    </a:schemeClr>
                  </a:glow>
                </a:effectLst>
              </a:rPr>
              <a:t>Relationship</a:t>
            </a:r>
            <a:endParaRPr lang="en-US" b="1" dirty="0">
              <a:effectLst>
                <a:glow rad="228600">
                  <a:schemeClr val="accent4">
                    <a:satMod val="175000"/>
                    <a:alpha val="40000"/>
                  </a:schemeClr>
                </a:glow>
              </a:effectLst>
            </a:endParaRPr>
          </a:p>
        </p:txBody>
      </p:sp>
      <p:sp>
        <p:nvSpPr>
          <p:cNvPr id="3" name="Espace réservé du numéro de diapositive 2"/>
          <p:cNvSpPr>
            <a:spLocks noGrp="1"/>
          </p:cNvSpPr>
          <p:nvPr>
            <p:ph type="sldNum" sz="quarter" idx="12"/>
          </p:nvPr>
        </p:nvSpPr>
        <p:spPr/>
        <p:txBody>
          <a:bodyPr/>
          <a:lstStyle/>
          <a:p>
            <a:pPr>
              <a:defRPr/>
            </a:pPr>
            <a:fld id="{75E91A36-929D-424A-9D0F-B4F3A4A840DD}" type="slidenum">
              <a:rPr lang="en-GB" smtClean="0"/>
              <a:pPr>
                <a:defRPr/>
              </a:pPr>
              <a:t>44</a:t>
            </a:fld>
            <a:endParaRPr lang="en-GB"/>
          </a:p>
        </p:txBody>
      </p:sp>
      <p:sp>
        <p:nvSpPr>
          <p:cNvPr id="5" name="Triangle isocèle 4"/>
          <p:cNvSpPr/>
          <p:nvPr/>
        </p:nvSpPr>
        <p:spPr>
          <a:xfrm>
            <a:off x="785786" y="1928802"/>
            <a:ext cx="7358114" cy="4286280"/>
          </a:xfrm>
          <a:prstGeom prst="triangle">
            <a:avLst>
              <a:gd name="adj" fmla="val 50563"/>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 5" descr="http://upload.wikimedia.org/wikipedia/commons/b/ba/Delacroix-1834-I2-QueenConsolesHamlet.JPG">
            <a:hlinkClick r:id="rId2"/>
          </p:cNvPr>
          <p:cNvPicPr/>
          <p:nvPr/>
        </p:nvPicPr>
        <p:blipFill>
          <a:blip r:embed="rId3"/>
          <a:srcRect/>
          <a:stretch>
            <a:fillRect/>
          </a:stretch>
        </p:blipFill>
        <p:spPr bwMode="auto">
          <a:xfrm>
            <a:off x="2857488" y="3214686"/>
            <a:ext cx="3571900" cy="3000396"/>
          </a:xfrm>
          <a:prstGeom prst="rect">
            <a:avLst/>
          </a:prstGeom>
          <a:ln>
            <a:noFill/>
          </a:ln>
          <a:effectLst>
            <a:softEdge rad="112500"/>
          </a:effectLst>
        </p:spPr>
      </p:pic>
      <p:sp>
        <p:nvSpPr>
          <p:cNvPr id="9" name="ZoneTexte 8"/>
          <p:cNvSpPr txBox="1"/>
          <p:nvPr/>
        </p:nvSpPr>
        <p:spPr>
          <a:xfrm>
            <a:off x="642910" y="5143512"/>
            <a:ext cx="1785950" cy="954107"/>
          </a:xfrm>
          <a:prstGeom prst="rect">
            <a:avLst/>
          </a:prstGeom>
          <a:noFill/>
        </p:spPr>
        <p:txBody>
          <a:bodyPr wrap="square" rtlCol="0">
            <a:spAutoFit/>
          </a:bodyPr>
          <a:lstStyle/>
          <a:p>
            <a:pPr algn="ctr"/>
            <a:r>
              <a:rPr lang="en-US" sz="2800" b="1" dirty="0" smtClean="0">
                <a:solidFill>
                  <a:schemeClr val="accent3">
                    <a:lumMod val="95000"/>
                  </a:schemeClr>
                </a:solidFill>
                <a:effectLst>
                  <a:glow rad="228600">
                    <a:schemeClr val="accent4">
                      <a:satMod val="175000"/>
                      <a:alpha val="40000"/>
                    </a:schemeClr>
                  </a:glow>
                </a:effectLst>
              </a:rPr>
              <a:t>THE FATHER</a:t>
            </a:r>
            <a:endParaRPr lang="en-US" sz="2800" b="1" dirty="0">
              <a:solidFill>
                <a:schemeClr val="accent3">
                  <a:lumMod val="95000"/>
                </a:schemeClr>
              </a:solidFill>
              <a:effectLst>
                <a:glow rad="228600">
                  <a:schemeClr val="accent4">
                    <a:satMod val="175000"/>
                    <a:alpha val="40000"/>
                  </a:schemeClr>
                </a:glow>
              </a:effectLst>
            </a:endParaRPr>
          </a:p>
        </p:txBody>
      </p:sp>
      <p:sp>
        <p:nvSpPr>
          <p:cNvPr id="10" name="ZoneTexte 9"/>
          <p:cNvSpPr txBox="1"/>
          <p:nvPr/>
        </p:nvSpPr>
        <p:spPr>
          <a:xfrm>
            <a:off x="6643702" y="5143512"/>
            <a:ext cx="1928826" cy="954107"/>
          </a:xfrm>
          <a:prstGeom prst="rect">
            <a:avLst/>
          </a:prstGeom>
          <a:noFill/>
        </p:spPr>
        <p:txBody>
          <a:bodyPr wrap="square" rtlCol="0">
            <a:spAutoFit/>
          </a:bodyPr>
          <a:lstStyle/>
          <a:p>
            <a:pPr algn="ctr"/>
            <a:r>
              <a:rPr lang="en-US" sz="2800" b="1" dirty="0" smtClean="0">
                <a:solidFill>
                  <a:schemeClr val="accent3">
                    <a:lumMod val="95000"/>
                  </a:schemeClr>
                </a:solidFill>
                <a:effectLst>
                  <a:glow rad="228600">
                    <a:schemeClr val="accent4">
                      <a:satMod val="175000"/>
                      <a:alpha val="40000"/>
                    </a:schemeClr>
                  </a:glow>
                </a:effectLst>
              </a:rPr>
              <a:t>THE</a:t>
            </a:r>
          </a:p>
          <a:p>
            <a:pPr algn="ctr"/>
            <a:r>
              <a:rPr lang="en-US" sz="2800" b="1" dirty="0" smtClean="0">
                <a:solidFill>
                  <a:schemeClr val="accent3">
                    <a:lumMod val="95000"/>
                  </a:schemeClr>
                </a:solidFill>
                <a:effectLst>
                  <a:glow rad="228600">
                    <a:schemeClr val="accent4">
                      <a:satMod val="175000"/>
                      <a:alpha val="40000"/>
                    </a:schemeClr>
                  </a:glow>
                </a:effectLst>
              </a:rPr>
              <a:t> SON </a:t>
            </a:r>
          </a:p>
        </p:txBody>
      </p:sp>
      <p:sp>
        <p:nvSpPr>
          <p:cNvPr id="11" name="ZoneTexte 10"/>
          <p:cNvSpPr txBox="1"/>
          <p:nvPr/>
        </p:nvSpPr>
        <p:spPr>
          <a:xfrm>
            <a:off x="3357554" y="1785926"/>
            <a:ext cx="2286016" cy="954107"/>
          </a:xfrm>
          <a:prstGeom prst="rect">
            <a:avLst/>
          </a:prstGeom>
          <a:noFill/>
        </p:spPr>
        <p:txBody>
          <a:bodyPr wrap="square" rtlCol="0">
            <a:spAutoFit/>
          </a:bodyPr>
          <a:lstStyle/>
          <a:p>
            <a:pPr algn="ctr"/>
            <a:r>
              <a:rPr lang="en-US" sz="2800" b="1" dirty="0" smtClean="0">
                <a:solidFill>
                  <a:schemeClr val="accent3">
                    <a:lumMod val="95000"/>
                  </a:schemeClr>
                </a:solidFill>
                <a:effectLst>
                  <a:glow rad="228600">
                    <a:schemeClr val="accent4">
                      <a:satMod val="175000"/>
                      <a:alpha val="40000"/>
                    </a:schemeClr>
                  </a:glow>
                </a:effectLst>
              </a:rPr>
              <a:t>THE MOTHER</a:t>
            </a:r>
            <a:endParaRPr lang="en-US" sz="2800" b="1" dirty="0">
              <a:solidFill>
                <a:schemeClr val="accent3">
                  <a:lumMod val="95000"/>
                </a:schemeClr>
              </a:solidFill>
              <a:effectLst>
                <a:glow rad="228600">
                  <a:schemeClr val="accent4">
                    <a:satMod val="175000"/>
                    <a:alpha val="40000"/>
                  </a:schemeClr>
                </a:glow>
              </a:effectLst>
            </a:endParaRPr>
          </a:p>
        </p:txBody>
      </p:sp>
    </p:spTree>
  </p:cSld>
  <p:clrMapOvr>
    <a:masterClrMapping/>
  </p:clrMapOvr>
  <p:transition>
    <p:wheel spokes="8"/>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45</a:t>
            </a:fld>
            <a:endParaRPr lang="en-GB"/>
          </a:p>
        </p:txBody>
      </p:sp>
      <p:sp>
        <p:nvSpPr>
          <p:cNvPr id="6" name="Titre 1"/>
          <p:cNvSpPr txBox="1">
            <a:spLocks/>
          </p:cNvSpPr>
          <p:nvPr/>
        </p:nvSpPr>
        <p:spPr bwMode="auto">
          <a:xfrm rot="20421934">
            <a:off x="-613493" y="432533"/>
            <a:ext cx="4664730" cy="1230313"/>
          </a:xfrm>
          <a:prstGeom prst="rect">
            <a:avLst/>
          </a:prstGeom>
          <a:solidFill>
            <a:srgbClr val="BBCBF3"/>
          </a:solidFill>
          <a:ln w="9525">
            <a:noFill/>
            <a:miter lim="800000"/>
            <a:headEnd/>
            <a:tailEnd/>
          </a:ln>
          <a:effectLst>
            <a:glow rad="228600">
              <a:schemeClr val="accent4">
                <a:satMod val="175000"/>
                <a:alpha val="40000"/>
              </a:schemeClr>
            </a:glo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1"/>
                </a:solidFill>
                <a:effectLst>
                  <a:glow rad="228600">
                    <a:schemeClr val="accent4">
                      <a:satMod val="175000"/>
                      <a:alpha val="40000"/>
                    </a:schemeClr>
                  </a:glow>
                </a:effectLst>
                <a:uLnTx/>
                <a:uFillTx/>
                <a:latin typeface="+mj-lt"/>
                <a:ea typeface="+mj-ea"/>
                <a:cs typeface="+mj-cs"/>
              </a:rPr>
              <a:t>  The Triangulated </a:t>
            </a:r>
            <a:br>
              <a:rPr kumimoji="0" lang="en-US" sz="3200" b="1" i="0" u="none" strike="noStrike" kern="0" cap="none" spc="0" normalizeH="0" baseline="0" noProof="0" smtClean="0">
                <a:ln>
                  <a:noFill/>
                </a:ln>
                <a:solidFill>
                  <a:schemeClr val="tx1"/>
                </a:solidFill>
                <a:effectLst>
                  <a:glow rad="228600">
                    <a:schemeClr val="accent4">
                      <a:satMod val="175000"/>
                      <a:alpha val="40000"/>
                    </a:schemeClr>
                  </a:glow>
                </a:effectLst>
                <a:uLnTx/>
                <a:uFillTx/>
                <a:latin typeface="+mj-lt"/>
                <a:ea typeface="+mj-ea"/>
                <a:cs typeface="+mj-cs"/>
              </a:rPr>
            </a:br>
            <a:r>
              <a:rPr kumimoji="0" lang="en-US" sz="3200" b="1" i="0" u="none" strike="noStrike" kern="0" cap="none" spc="0" normalizeH="0" baseline="0" noProof="0" smtClean="0">
                <a:ln>
                  <a:noFill/>
                </a:ln>
                <a:solidFill>
                  <a:schemeClr val="tx1"/>
                </a:solidFill>
                <a:effectLst>
                  <a:glow rad="228600">
                    <a:schemeClr val="accent4">
                      <a:satMod val="175000"/>
                      <a:alpha val="40000"/>
                    </a:schemeClr>
                  </a:glow>
                </a:effectLst>
                <a:uLnTx/>
                <a:uFillTx/>
                <a:latin typeface="+mj-lt"/>
                <a:ea typeface="+mj-ea"/>
                <a:cs typeface="+mj-cs"/>
              </a:rPr>
              <a:t>Relationship</a:t>
            </a:r>
            <a:endParaRPr kumimoji="0" lang="en-US" sz="3200" b="1" i="0" u="none" strike="noStrike" kern="0" cap="none" spc="0" normalizeH="0" baseline="0" noProof="0" dirty="0">
              <a:ln>
                <a:noFill/>
              </a:ln>
              <a:solidFill>
                <a:schemeClr val="tx1"/>
              </a:solidFill>
              <a:effectLst>
                <a:glow rad="228600">
                  <a:schemeClr val="accent4">
                    <a:satMod val="175000"/>
                    <a:alpha val="40000"/>
                  </a:schemeClr>
                </a:glow>
              </a:effectLst>
              <a:uLnTx/>
              <a:uFillTx/>
              <a:latin typeface="+mj-lt"/>
              <a:ea typeface="+mj-ea"/>
              <a:cs typeface="+mj-cs"/>
            </a:endParaRPr>
          </a:p>
        </p:txBody>
      </p:sp>
      <p:sp>
        <p:nvSpPr>
          <p:cNvPr id="3" name="Espace réservé du contenu 2"/>
          <p:cNvSpPr>
            <a:spLocks noGrp="1"/>
          </p:cNvSpPr>
          <p:nvPr>
            <p:ph idx="1"/>
          </p:nvPr>
        </p:nvSpPr>
        <p:spPr>
          <a:xfrm>
            <a:off x="179512" y="1988840"/>
            <a:ext cx="8750206" cy="4536504"/>
          </a:xfrm>
          <a:solidFill>
            <a:srgbClr val="BBCBF3"/>
          </a:solidFill>
        </p:spPr>
        <p:txBody>
          <a:bodyPr/>
          <a:lstStyle/>
          <a:p>
            <a:endParaRPr lang="fr-FR" sz="2400" dirty="0" smtClean="0"/>
          </a:p>
          <a:p>
            <a:pPr algn="just"/>
            <a:r>
              <a:rPr lang="fr-FR" sz="3200" dirty="0" err="1" smtClean="0">
                <a:latin typeface="Arabic Typesetting" panose="03020402040406030203" pitchFamily="66" charset="-78"/>
                <a:cs typeface="Arabic Typesetting" panose="03020402040406030203" pitchFamily="66" charset="-78"/>
              </a:rPr>
              <a:t>Adelman</a:t>
            </a:r>
            <a:r>
              <a:rPr lang="fr-FR" sz="3200" dirty="0" smtClean="0">
                <a:latin typeface="Arabic Typesetting" panose="03020402040406030203" pitchFamily="66" charset="-78"/>
                <a:cs typeface="Arabic Typesetting" panose="03020402040406030203" pitchFamily="66" charset="-78"/>
              </a:rPr>
              <a:t> </a:t>
            </a:r>
            <a:r>
              <a:rPr lang="en-GB" sz="3200" dirty="0" smtClean="0">
                <a:latin typeface="Arabic Typesetting" panose="03020402040406030203" pitchFamily="66" charset="-78"/>
                <a:cs typeface="Arabic Typesetting" panose="03020402040406030203" pitchFamily="66" charset="-78"/>
              </a:rPr>
              <a:t>perceives</a:t>
            </a:r>
            <a:r>
              <a:rPr lang="fr-FR" sz="3200" i="1" dirty="0" smtClean="0">
                <a:latin typeface="Arabic Typesetting" panose="03020402040406030203" pitchFamily="66" charset="-78"/>
                <a:cs typeface="Arabic Typesetting" panose="03020402040406030203" pitchFamily="66" charset="-78"/>
              </a:rPr>
              <a:t> </a:t>
            </a:r>
            <a:r>
              <a:rPr lang="fr-FR" sz="3200" i="1" dirty="0" smtClean="0">
                <a:latin typeface="Arabic Typesetting" panose="03020402040406030203" pitchFamily="66" charset="-78"/>
                <a:cs typeface="Arabic Typesetting" panose="03020402040406030203" pitchFamily="66" charset="-78"/>
              </a:rPr>
              <a:t>Hamlet </a:t>
            </a:r>
            <a:r>
              <a:rPr lang="fr-FR" sz="3200" dirty="0" smtClean="0">
                <a:latin typeface="Arabic Typesetting" panose="03020402040406030203" pitchFamily="66" charset="-78"/>
                <a:cs typeface="Arabic Typesetting" panose="03020402040406030203" pitchFamily="66" charset="-78"/>
              </a:rPr>
              <a:t>not in </a:t>
            </a:r>
            <a:r>
              <a:rPr lang="fr-FR" sz="3200" dirty="0" err="1" smtClean="0">
                <a:latin typeface="Arabic Typesetting" panose="03020402040406030203" pitchFamily="66" charset="-78"/>
                <a:cs typeface="Arabic Typesetting" panose="03020402040406030203" pitchFamily="66" charset="-78"/>
              </a:rPr>
              <a:t>oedipal</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terms</a:t>
            </a:r>
            <a:r>
              <a:rPr lang="fr-FR" sz="3200" dirty="0" smtClean="0">
                <a:latin typeface="Arabic Typesetting" panose="03020402040406030203" pitchFamily="66" charset="-78"/>
                <a:cs typeface="Arabic Typesetting" panose="03020402040406030203" pitchFamily="66" charset="-78"/>
              </a:rPr>
              <a:t> « as a </a:t>
            </a:r>
            <a:r>
              <a:rPr lang="fr-FR" sz="3200" dirty="0" err="1" smtClean="0">
                <a:latin typeface="Arabic Typesetting" panose="03020402040406030203" pitchFamily="66" charset="-78"/>
                <a:cs typeface="Arabic Typesetting" panose="03020402040406030203" pitchFamily="66" charset="-78"/>
              </a:rPr>
              <a:t>young</a:t>
            </a:r>
            <a:r>
              <a:rPr lang="fr-FR" sz="3200" dirty="0" smtClean="0">
                <a:latin typeface="Arabic Typesetting" panose="03020402040406030203" pitchFamily="66" charset="-78"/>
                <a:cs typeface="Arabic Typesetting" panose="03020402040406030203" pitchFamily="66" charset="-78"/>
              </a:rPr>
              <a:t> man </a:t>
            </a:r>
            <a:r>
              <a:rPr lang="fr-FR" sz="3200" dirty="0" err="1" smtClean="0">
                <a:latin typeface="Arabic Typesetting" panose="03020402040406030203" pitchFamily="66" charset="-78"/>
                <a:cs typeface="Arabic Typesetting" panose="03020402040406030203" pitchFamily="66" charset="-78"/>
              </a:rPr>
              <a:t>consumed</a:t>
            </a:r>
            <a:r>
              <a:rPr lang="fr-FR" sz="3200" dirty="0" smtClean="0">
                <a:latin typeface="Arabic Typesetting" panose="03020402040406030203" pitchFamily="66" charset="-78"/>
                <a:cs typeface="Arabic Typesetting" panose="03020402040406030203" pitchFamily="66" charset="-78"/>
              </a:rPr>
              <a:t> by </a:t>
            </a:r>
            <a:r>
              <a:rPr lang="fr-FR" sz="3200" dirty="0" err="1" smtClean="0">
                <a:latin typeface="Arabic Typesetting" panose="03020402040406030203" pitchFamily="66" charset="-78"/>
                <a:cs typeface="Arabic Typesetting" panose="03020402040406030203" pitchFamily="66" charset="-78"/>
              </a:rPr>
              <a:t>repressed</a:t>
            </a:r>
            <a:r>
              <a:rPr lang="fr-FR" sz="3200" dirty="0" smtClean="0">
                <a:latin typeface="Arabic Typesetting" panose="03020402040406030203" pitchFamily="66" charset="-78"/>
                <a:cs typeface="Arabic Typesetting" panose="03020402040406030203" pitchFamily="66" charset="-78"/>
              </a:rPr>
              <a:t> passion for the </a:t>
            </a:r>
            <a:r>
              <a:rPr lang="fr-FR" sz="3200" dirty="0" err="1" smtClean="0">
                <a:latin typeface="Arabic Typesetting" panose="03020402040406030203" pitchFamily="66" charset="-78"/>
                <a:cs typeface="Arabic Typesetting" panose="03020402040406030203" pitchFamily="66" charset="-78"/>
              </a:rPr>
              <a:t>mother</a:t>
            </a:r>
            <a:r>
              <a:rPr lang="fr-FR" sz="3200" dirty="0" smtClean="0">
                <a:latin typeface="Arabic Typesetting" panose="03020402040406030203" pitchFamily="66" charset="-78"/>
                <a:cs typeface="Arabic Typesetting" panose="03020402040406030203" pitchFamily="66" charset="-78"/>
              </a:rPr>
              <a:t> »</a:t>
            </a:r>
          </a:p>
          <a:p>
            <a:pPr algn="just"/>
            <a:r>
              <a:rPr lang="fr-FR" sz="3200" dirty="0" err="1" smtClean="0">
                <a:latin typeface="Arabic Typesetting" panose="03020402040406030203" pitchFamily="66" charset="-78"/>
                <a:cs typeface="Arabic Typesetting" panose="03020402040406030203" pitchFamily="66" charset="-78"/>
              </a:rPr>
              <a:t>She</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focuses</a:t>
            </a:r>
            <a:r>
              <a:rPr lang="fr-FR" sz="3200" dirty="0" smtClean="0">
                <a:latin typeface="Arabic Typesetting" panose="03020402040406030203" pitchFamily="66" charset="-78"/>
                <a:cs typeface="Arabic Typesetting" panose="03020402040406030203" pitchFamily="66" charset="-78"/>
              </a:rPr>
              <a:t> on  the </a:t>
            </a:r>
            <a:r>
              <a:rPr lang="fr-FR" sz="3200" dirty="0" err="1" smtClean="0">
                <a:latin typeface="Arabic Typesetting" panose="03020402040406030203" pitchFamily="66" charset="-78"/>
                <a:cs typeface="Arabic Typesetting" panose="03020402040406030203" pitchFamily="66" charset="-78"/>
              </a:rPr>
              <a:t>play’s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psychological</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drama</a:t>
            </a:r>
            <a:r>
              <a:rPr lang="fr-FR" sz="3200" dirty="0" smtClean="0">
                <a:latin typeface="Arabic Typesetting" panose="03020402040406030203" pitchFamily="66" charset="-78"/>
                <a:cs typeface="Arabic Typesetting" panose="03020402040406030203" pitchFamily="66" charset="-78"/>
              </a:rPr>
              <a:t> as </a:t>
            </a:r>
            <a:r>
              <a:rPr lang="fr-FR" sz="3200" dirty="0" err="1" smtClean="0">
                <a:latin typeface="Arabic Typesetting" panose="03020402040406030203" pitchFamily="66" charset="-78"/>
                <a:cs typeface="Arabic Typesetting" panose="03020402040406030203" pitchFamily="66" charset="-78"/>
              </a:rPr>
              <a:t>being</a:t>
            </a:r>
            <a:r>
              <a:rPr lang="fr-FR" sz="3200" dirty="0" smtClean="0">
                <a:latin typeface="Arabic Typesetting" panose="03020402040406030203" pitchFamily="66" charset="-78"/>
                <a:cs typeface="Arabic Typesetting" panose="03020402040406030203" pitchFamily="66" charset="-78"/>
              </a:rPr>
              <a:t> about </a:t>
            </a:r>
            <a:r>
              <a:rPr lang="fr-FR" sz="3200" dirty="0" err="1" smtClean="0">
                <a:latin typeface="Arabic Typesetting" panose="03020402040406030203" pitchFamily="66" charset="-78"/>
                <a:cs typeface="Arabic Typesetting" panose="03020402040406030203" pitchFamily="66" charset="-78"/>
              </a:rPr>
              <a:t>Hamlet’s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complex</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relationships</a:t>
            </a:r>
            <a:r>
              <a:rPr lang="fr-FR" sz="3200" dirty="0" smtClean="0">
                <a:latin typeface="Arabic Typesetting" panose="03020402040406030203" pitchFamily="66" charset="-78"/>
                <a:cs typeface="Arabic Typesetting" panose="03020402040406030203" pitchFamily="66" charset="-78"/>
              </a:rPr>
              <a:t> to </a:t>
            </a:r>
            <a:r>
              <a:rPr lang="fr-FR" sz="3200" dirty="0" err="1" smtClean="0">
                <a:latin typeface="Arabic Typesetting" panose="03020402040406030203" pitchFamily="66" charset="-78"/>
                <a:cs typeface="Arabic Typesetting" panose="03020402040406030203" pitchFamily="66" charset="-78"/>
              </a:rPr>
              <a:t>several</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characters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These</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relationships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ultimately</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involve</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fear</a:t>
            </a:r>
            <a:r>
              <a:rPr lang="fr-FR" sz="3200" dirty="0" smtClean="0">
                <a:latin typeface="Arabic Typesetting" panose="03020402040406030203" pitchFamily="66" charset="-78"/>
                <a:cs typeface="Arabic Typesetting" panose="03020402040406030203" pitchFamily="66" charset="-78"/>
              </a:rPr>
              <a:t> of the </a:t>
            </a:r>
            <a:r>
              <a:rPr lang="fr-FR" sz="3200" dirty="0" err="1" smtClean="0">
                <a:latin typeface="Arabic Typesetting" panose="03020402040406030203" pitchFamily="66" charset="-78"/>
                <a:cs typeface="Arabic Typesetting" panose="03020402040406030203" pitchFamily="66" charset="-78"/>
              </a:rPr>
              <a:t>mother’s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sexuality</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idealization</a:t>
            </a:r>
            <a:r>
              <a:rPr lang="fr-FR" sz="3200" dirty="0" smtClean="0">
                <a:latin typeface="Arabic Typesetting" panose="03020402040406030203" pitchFamily="66" charset="-78"/>
                <a:cs typeface="Arabic Typesetting" panose="03020402040406030203" pitchFamily="66" charset="-78"/>
              </a:rPr>
              <a:t> of the </a:t>
            </a:r>
            <a:r>
              <a:rPr lang="fr-FR" sz="3200" dirty="0" err="1" smtClean="0">
                <a:latin typeface="Arabic Typesetting" panose="03020402040406030203" pitchFamily="66" charset="-78"/>
                <a:cs typeface="Arabic Typesetting" panose="03020402040406030203" pitchFamily="66" charset="-78"/>
              </a:rPr>
              <a:t>father’s</a:t>
            </a:r>
            <a:r>
              <a:rPr lang="fr-FR" sz="3200" dirty="0" smtClean="0">
                <a:latin typeface="Arabic Typesetting" panose="03020402040406030203" pitchFamily="66" charset="-78"/>
                <a:cs typeface="Arabic Typesetting" panose="03020402040406030203" pitchFamily="66" charset="-78"/>
              </a:rPr>
              <a:t> </a:t>
            </a:r>
            <a:r>
              <a:rPr lang="en-GB" sz="3200" dirty="0" smtClean="0">
                <a:latin typeface="Arabic Typesetting" panose="03020402040406030203" pitchFamily="66" charset="-78"/>
                <a:cs typeface="Arabic Typesetting" panose="03020402040406030203" pitchFamily="66" charset="-78"/>
              </a:rPr>
              <a:t>masculinity</a:t>
            </a:r>
            <a:r>
              <a:rPr lang="fr-FR" sz="3200" dirty="0" smtClean="0">
                <a:latin typeface="Arabic Typesetting" panose="03020402040406030203" pitchFamily="66" charset="-78"/>
                <a:cs typeface="Arabic Typesetting" panose="03020402040406030203" pitchFamily="66" charset="-78"/>
              </a:rPr>
              <a:t> </a:t>
            </a:r>
            <a:r>
              <a:rPr lang="fr-FR" sz="3200" dirty="0" smtClean="0">
                <a:latin typeface="Arabic Typesetting" panose="03020402040406030203" pitchFamily="66" charset="-78"/>
                <a:cs typeface="Arabic Typesetting" panose="03020402040406030203" pitchFamily="66" charset="-78"/>
              </a:rPr>
              <a:t>and the </a:t>
            </a:r>
            <a:r>
              <a:rPr lang="fr-FR" sz="3200" dirty="0" err="1" smtClean="0">
                <a:latin typeface="Arabic Typesetting" panose="03020402040406030203" pitchFamily="66" charset="-78"/>
                <a:cs typeface="Arabic Typesetting" panose="03020402040406030203" pitchFamily="66" charset="-78"/>
              </a:rPr>
              <a:t>consequent</a:t>
            </a:r>
            <a:r>
              <a:rPr lang="fr-FR" sz="3200" dirty="0" smtClean="0">
                <a:latin typeface="Arabic Typesetting" panose="03020402040406030203" pitchFamily="66" charset="-78"/>
                <a:cs typeface="Arabic Typesetting" panose="03020402040406030203" pitchFamily="66" charset="-78"/>
              </a:rPr>
              <a:t> struggle to free the masculine </a:t>
            </a:r>
            <a:r>
              <a:rPr lang="fr-FR" sz="3200" dirty="0" err="1" smtClean="0">
                <a:latin typeface="Arabic Typesetting" panose="03020402040406030203" pitchFamily="66" charset="-78"/>
                <a:cs typeface="Arabic Typesetting" panose="03020402040406030203" pitchFamily="66" charset="-78"/>
              </a:rPr>
              <a:t>identity</a:t>
            </a:r>
            <a:r>
              <a:rPr lang="fr-FR" sz="3200" dirty="0" smtClean="0">
                <a:latin typeface="Arabic Typesetting" panose="03020402040406030203" pitchFamily="66" charset="-78"/>
                <a:cs typeface="Arabic Typesetting" panose="03020402040406030203" pitchFamily="66" charset="-78"/>
              </a:rPr>
              <a:t> of </a:t>
            </a:r>
            <a:r>
              <a:rPr lang="fr-FR" sz="3200" dirty="0" err="1" smtClean="0">
                <a:latin typeface="Arabic Typesetting" panose="03020402040406030203" pitchFamily="66" charset="-78"/>
                <a:cs typeface="Arabic Typesetting" panose="03020402040406030203" pitchFamily="66" charset="-78"/>
              </a:rPr>
              <a:t>both</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father</a:t>
            </a:r>
            <a:r>
              <a:rPr lang="fr-FR" sz="3200" dirty="0" smtClean="0">
                <a:latin typeface="Arabic Typesetting" panose="03020402040406030203" pitchFamily="66" charset="-78"/>
                <a:cs typeface="Arabic Typesetting" panose="03020402040406030203" pitchFamily="66" charset="-78"/>
              </a:rPr>
              <a:t> and son </a:t>
            </a:r>
            <a:r>
              <a:rPr lang="fr-FR" sz="3200" dirty="0" err="1" smtClean="0">
                <a:latin typeface="Arabic Typesetting" panose="03020402040406030203" pitchFamily="66" charset="-78"/>
                <a:cs typeface="Arabic Typesetting" panose="03020402040406030203" pitchFamily="66" charset="-78"/>
              </a:rPr>
              <a:t>from</a:t>
            </a:r>
            <a:r>
              <a:rPr lang="fr-FR" sz="3200" dirty="0" smtClean="0">
                <a:latin typeface="Arabic Typesetting" panose="03020402040406030203" pitchFamily="66" charset="-78"/>
                <a:cs typeface="Arabic Typesetting" panose="03020402040406030203" pitchFamily="66" charset="-78"/>
              </a:rPr>
              <a:t> the </a:t>
            </a:r>
            <a:r>
              <a:rPr lang="fr-FR" sz="3200" dirty="0" err="1" smtClean="0">
                <a:latin typeface="Arabic Typesetting" panose="03020402040406030203" pitchFamily="66" charset="-78"/>
                <a:cs typeface="Arabic Typesetting" panose="03020402040406030203" pitchFamily="66" charset="-78"/>
              </a:rPr>
              <a:t>contaminated</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maternal</a:t>
            </a:r>
            <a:r>
              <a:rPr lang="fr-FR" sz="3200" dirty="0" smtClean="0">
                <a:latin typeface="Arabic Typesetting" panose="03020402040406030203" pitchFamily="66" charset="-78"/>
                <a:cs typeface="Arabic Typesetting" panose="03020402040406030203" pitchFamily="66" charset="-78"/>
              </a:rPr>
              <a:t> body.</a:t>
            </a:r>
          </a:p>
          <a:p>
            <a:endParaRPr lang="en-US" dirty="0">
              <a:latin typeface="Arabic Typesetting" panose="03020402040406030203" pitchFamily="66" charset="-78"/>
              <a:cs typeface="Arabic Typesetting" panose="03020402040406030203" pitchFamily="66" charset="-78"/>
            </a:endParaRPr>
          </a:p>
        </p:txBody>
      </p:sp>
    </p:spTree>
  </p:cSld>
  <p:clrMapOvr>
    <a:masterClrMapping/>
  </p:clrMapOvr>
  <p:transition>
    <p:wheel spokes="8"/>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694384">
            <a:off x="-890317" y="170692"/>
            <a:ext cx="6400800" cy="1143000"/>
          </a:xfrm>
          <a:solidFill>
            <a:srgbClr val="BBCBF3"/>
          </a:solidFill>
          <a:effectLst>
            <a:glow rad="228600">
              <a:schemeClr val="accent4">
                <a:satMod val="175000"/>
                <a:alpha val="40000"/>
              </a:schemeClr>
            </a:glow>
          </a:effectLst>
        </p:spPr>
        <p:txBody>
          <a:bodyPr/>
          <a:lstStyle/>
          <a:p>
            <a:pPr algn="ctr"/>
            <a:r>
              <a:rPr lang="en-US" b="1" dirty="0" smtClean="0">
                <a:effectLst>
                  <a:glow rad="228600">
                    <a:schemeClr val="accent4">
                      <a:satMod val="175000"/>
                      <a:alpha val="40000"/>
                    </a:schemeClr>
                  </a:glow>
                </a:effectLst>
                <a:latin typeface="Arial Rounded MT Bold" pitchFamily="34" charset="0"/>
              </a:rPr>
              <a:t>The Problem of Identity</a:t>
            </a:r>
            <a:endParaRPr lang="en-US" b="1" dirty="0">
              <a:effectLst>
                <a:glow rad="228600">
                  <a:schemeClr val="accent4">
                    <a:satMod val="175000"/>
                    <a:alpha val="40000"/>
                  </a:schemeClr>
                </a:glow>
              </a:effectLst>
              <a:latin typeface="Arial Rounded MT Bold" pitchFamily="34" charset="0"/>
            </a:endParaRPr>
          </a:p>
        </p:txBody>
      </p:sp>
      <p:sp>
        <p:nvSpPr>
          <p:cNvPr id="3" name="Espace réservé du contenu 2"/>
          <p:cNvSpPr>
            <a:spLocks noGrp="1"/>
          </p:cNvSpPr>
          <p:nvPr>
            <p:ph idx="1"/>
          </p:nvPr>
        </p:nvSpPr>
        <p:spPr>
          <a:xfrm>
            <a:off x="179512" y="1738313"/>
            <a:ext cx="8821644" cy="4859040"/>
          </a:xfrm>
          <a:solidFill>
            <a:srgbClr val="BBCBF3"/>
          </a:solidFill>
        </p:spPr>
        <p:txBody>
          <a:bodyPr/>
          <a:lstStyle/>
          <a:p>
            <a:pPr algn="just"/>
            <a:r>
              <a:rPr lang="en-US" dirty="0" smtClean="0">
                <a:latin typeface="Arabic Typesetting" panose="03020402040406030203" pitchFamily="66" charset="-78"/>
                <a:cs typeface="Arabic Typesetting" panose="03020402040406030203" pitchFamily="66" charset="-78"/>
              </a:rPr>
              <a:t>The whole weight of the play creates two fathers one true and one false .Despite their differences</a:t>
            </a:r>
            <a:r>
              <a:rPr lang="en-US" i="1" dirty="0" smtClean="0">
                <a:latin typeface="Arabic Typesetting" panose="03020402040406030203" pitchFamily="66" charset="-78"/>
                <a:cs typeface="Arabic Typesetting" panose="03020402040406030203" pitchFamily="66" charset="-78"/>
              </a:rPr>
              <a:t>, </a:t>
            </a:r>
            <a:r>
              <a:rPr lang="en-US" dirty="0" smtClean="0">
                <a:latin typeface="Arabic Typesetting" panose="03020402040406030203" pitchFamily="66" charset="-78"/>
                <a:cs typeface="Arabic Typesetting" panose="03020402040406030203" pitchFamily="66" charset="-78"/>
              </a:rPr>
              <a:t>they keep threatening to collapse into one another, annihilating the son’s assumption of his father’s identity. The main cause of this collapse is Gertrude who :</a:t>
            </a:r>
            <a:endParaRPr lang="en-US" i="1" dirty="0" smtClean="0">
              <a:latin typeface="Arabic Typesetting" panose="03020402040406030203" pitchFamily="66" charset="-78"/>
              <a:cs typeface="Arabic Typesetting" panose="03020402040406030203" pitchFamily="66" charset="-78"/>
            </a:endParaRPr>
          </a:p>
          <a:p>
            <a:pPr algn="just">
              <a:buFont typeface="Wingdings" pitchFamily="2" charset="2"/>
              <a:buChar char="v"/>
            </a:pPr>
            <a:r>
              <a:rPr lang="en-US" dirty="0" smtClean="0">
                <a:latin typeface="Arabic Typesetting" panose="03020402040406030203" pitchFamily="66" charset="-78"/>
                <a:cs typeface="Arabic Typesetting" panose="03020402040406030203" pitchFamily="66" charset="-78"/>
              </a:rPr>
              <a:t> Fails to be a repository of the father’s ideal image  by mourning him appropriately.</a:t>
            </a:r>
          </a:p>
          <a:p>
            <a:pPr algn="just">
              <a:buFont typeface="Wingdings" pitchFamily="2" charset="2"/>
              <a:buChar char="v"/>
            </a:pPr>
            <a:r>
              <a:rPr lang="en-US" dirty="0" smtClean="0">
                <a:latin typeface="Arabic Typesetting" panose="03020402040406030203" pitchFamily="66" charset="-78"/>
                <a:cs typeface="Arabic Typesetting" panose="03020402040406030203" pitchFamily="66" charset="-78"/>
              </a:rPr>
              <a:t>Fails to distinguish properly between Hamlet’s father and his father’s brother.</a:t>
            </a:r>
          </a:p>
          <a:p>
            <a:pPr algn="just">
              <a:buFont typeface="Wingdings" pitchFamily="2" charset="2"/>
              <a:buChar char="v"/>
            </a:pPr>
            <a:r>
              <a:rPr lang="en-US" dirty="0" smtClean="0">
                <a:latin typeface="Arabic Typesetting" panose="03020402040406030203" pitchFamily="66" charset="-78"/>
                <a:cs typeface="Arabic Typesetting" panose="03020402040406030203" pitchFamily="66" charset="-78"/>
              </a:rPr>
              <a:t> Follows her undiscriminating </a:t>
            </a:r>
            <a:r>
              <a:rPr lang="en-US" dirty="0" smtClean="0">
                <a:latin typeface="Arabic Typesetting" panose="03020402040406030203" pitchFamily="66" charset="-78"/>
                <a:cs typeface="Arabic Typesetting" panose="03020402040406030203" pitchFamily="66" charset="-78"/>
              </a:rPr>
              <a:t>sexuality</a:t>
            </a:r>
            <a:r>
              <a:rPr lang="en-US" dirty="0" smtClean="0"/>
              <a:t>.</a:t>
            </a:r>
            <a:endParaRPr lang="en-US"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46</a:t>
            </a:fld>
            <a:endParaRPr lang="en-GB"/>
          </a:p>
        </p:txBody>
      </p:sp>
    </p:spTree>
  </p:cSld>
  <p:clrMapOvr>
    <a:masterClrMapping/>
  </p:clrMapOvr>
  <p:transition>
    <p:wheel spokes="8"/>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924612">
            <a:off x="-236098" y="194268"/>
            <a:ext cx="6400800" cy="1143000"/>
          </a:xfrm>
          <a:solidFill>
            <a:srgbClr val="BBCBF3"/>
          </a:solidFill>
          <a:effectLst>
            <a:glow rad="228600">
              <a:schemeClr val="accent4">
                <a:satMod val="175000"/>
                <a:alpha val="40000"/>
              </a:schemeClr>
            </a:glow>
          </a:effectLst>
        </p:spPr>
        <p:txBody>
          <a:bodyPr/>
          <a:lstStyle/>
          <a:p>
            <a:pPr algn="ctr"/>
            <a:r>
              <a:rPr lang="en-US" dirty="0" smtClean="0">
                <a:effectLst>
                  <a:glow rad="228600">
                    <a:schemeClr val="accent4">
                      <a:satMod val="175000"/>
                      <a:alpha val="40000"/>
                    </a:schemeClr>
                  </a:glow>
                </a:effectLst>
                <a:latin typeface="Arial Rounded MT Bold" pitchFamily="34" charset="0"/>
              </a:rPr>
              <a:t>”</a:t>
            </a:r>
            <a:r>
              <a:rPr lang="en-US" dirty="0" err="1" smtClean="0">
                <a:effectLst>
                  <a:glow rad="228600">
                    <a:schemeClr val="accent4">
                      <a:satMod val="175000"/>
                      <a:alpha val="40000"/>
                    </a:schemeClr>
                  </a:glow>
                </a:effectLst>
                <a:latin typeface="Arial Rounded MT Bold" pitchFamily="34" charset="0"/>
              </a:rPr>
              <a:t>Adieu,Adieu,remember</a:t>
            </a:r>
            <a:r>
              <a:rPr lang="en-US" dirty="0" smtClean="0">
                <a:effectLst>
                  <a:glow rad="228600">
                    <a:schemeClr val="accent4">
                      <a:satMod val="175000"/>
                      <a:alpha val="40000"/>
                    </a:schemeClr>
                  </a:glow>
                </a:effectLst>
                <a:latin typeface="Arial Rounded MT Bold" pitchFamily="34" charset="0"/>
              </a:rPr>
              <a:t> me “</a:t>
            </a:r>
            <a:endParaRPr lang="en-US" dirty="0">
              <a:effectLst>
                <a:glow rad="228600">
                  <a:schemeClr val="accent4">
                    <a:satMod val="175000"/>
                    <a:alpha val="40000"/>
                  </a:schemeClr>
                </a:glow>
              </a:effectLst>
              <a:latin typeface="Arial Rounded MT Bold" pitchFamily="34" charset="0"/>
            </a:endParaRPr>
          </a:p>
        </p:txBody>
      </p:sp>
      <p:sp>
        <p:nvSpPr>
          <p:cNvPr id="3" name="Espace réservé du contenu 2"/>
          <p:cNvSpPr>
            <a:spLocks noGrp="1"/>
          </p:cNvSpPr>
          <p:nvPr>
            <p:ph idx="1"/>
          </p:nvPr>
        </p:nvSpPr>
        <p:spPr>
          <a:xfrm>
            <a:off x="179512" y="1738313"/>
            <a:ext cx="8750206" cy="4931048"/>
          </a:xfrm>
          <a:solidFill>
            <a:srgbClr val="BBCBF3"/>
          </a:solidFill>
        </p:spPr>
        <p:txBody>
          <a:bodyPr/>
          <a:lstStyle/>
          <a:p>
            <a:endParaRPr lang="en-US" dirty="0" smtClean="0"/>
          </a:p>
          <a:p>
            <a:pPr algn="just"/>
            <a:r>
              <a:rPr lang="en-US" sz="3200" dirty="0" smtClean="0">
                <a:latin typeface="Arabic Typesetting" panose="03020402040406030203" pitchFamily="66" charset="-78"/>
                <a:cs typeface="Arabic Typesetting" panose="03020402040406030203" pitchFamily="66" charset="-78"/>
              </a:rPr>
              <a:t>After Gertrude failure of memory, Hamlet bears alone the burden of remembering . He lets the father ghost </a:t>
            </a:r>
            <a:r>
              <a:rPr lang="en-US" sz="3200" dirty="0" smtClean="0">
                <a:latin typeface="Arabic Typesetting" panose="03020402040406030203" pitchFamily="66" charset="-78"/>
                <a:cs typeface="Arabic Typesetting" panose="03020402040406030203" pitchFamily="66" charset="-78"/>
              </a:rPr>
              <a:t>embody </a:t>
            </a:r>
            <a:r>
              <a:rPr lang="en-US" sz="3200" dirty="0" smtClean="0">
                <a:latin typeface="Arabic Typesetting" panose="03020402040406030203" pitchFamily="66" charset="-78"/>
                <a:cs typeface="Arabic Typesetting" panose="03020402040406030203" pitchFamily="66" charset="-78"/>
              </a:rPr>
              <a:t>him and </a:t>
            </a:r>
            <a:r>
              <a:rPr lang="en-US" sz="3200" dirty="0" smtClean="0">
                <a:latin typeface="Arabic Typesetting" panose="03020402040406030203" pitchFamily="66" charset="-78"/>
                <a:cs typeface="Arabic Typesetting" panose="03020402040406030203" pitchFamily="66" charset="-78"/>
              </a:rPr>
              <a:t>spread </a:t>
            </a:r>
            <a:r>
              <a:rPr lang="en-US" sz="3200" dirty="0" smtClean="0">
                <a:latin typeface="Arabic Typesetting" panose="03020402040406030203" pitchFamily="66" charset="-78"/>
                <a:cs typeface="Arabic Typesetting" panose="03020402040406030203" pitchFamily="66" charset="-78"/>
              </a:rPr>
              <a:t>his commandments over his brain. This burden of memory pushes Hamlet  to over idealizing his father , and he becomes aware of his own distance from the idealized father  and of his likeness to Claudius. So Claudius represents the deepest and the hidden part of </a:t>
            </a:r>
            <a:r>
              <a:rPr lang="en-US" sz="3200" dirty="0" smtClean="0">
                <a:latin typeface="Arabic Typesetting" panose="03020402040406030203" pitchFamily="66" charset="-78"/>
                <a:cs typeface="Arabic Typesetting" panose="03020402040406030203" pitchFamily="66" charset="-78"/>
              </a:rPr>
              <a:t>Hamlet‘s </a:t>
            </a:r>
            <a:r>
              <a:rPr lang="en-US" sz="3200" dirty="0" smtClean="0">
                <a:latin typeface="Arabic Typesetting" panose="03020402040406030203" pitchFamily="66" charset="-78"/>
                <a:cs typeface="Arabic Typesetting" panose="03020402040406030203" pitchFamily="66" charset="-78"/>
              </a:rPr>
              <a:t>personality .</a:t>
            </a: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47</a:t>
            </a:fld>
            <a:endParaRPr lang="en-GB"/>
          </a:p>
        </p:txBody>
      </p:sp>
    </p:spTree>
  </p:cSld>
  <p:clrMapOvr>
    <a:masterClrMapping/>
  </p:clrMapOvr>
  <p:transition>
    <p:wheel spokes="8"/>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624968">
            <a:off x="-152512" y="378461"/>
            <a:ext cx="4910482" cy="1143000"/>
          </a:xfrm>
          <a:solidFill>
            <a:srgbClr val="BBCBF3"/>
          </a:solidFill>
          <a:effectLst>
            <a:glow rad="228600">
              <a:schemeClr val="accent4">
                <a:satMod val="175000"/>
                <a:alpha val="40000"/>
              </a:schemeClr>
            </a:glow>
          </a:effectLst>
        </p:spPr>
        <p:txBody>
          <a:bodyPr/>
          <a:lstStyle/>
          <a:p>
            <a:pPr algn="ctr"/>
            <a:r>
              <a:rPr lang="en-US" dirty="0" smtClean="0">
                <a:effectLst>
                  <a:glow rad="228600">
                    <a:schemeClr val="accent4">
                      <a:satMod val="175000"/>
                      <a:alpha val="40000"/>
                    </a:schemeClr>
                  </a:glow>
                </a:effectLst>
                <a:latin typeface="Arial Rounded MT Bold" pitchFamily="34" charset="0"/>
              </a:rPr>
              <a:t>Hamlet wants his father</a:t>
            </a:r>
            <a:br>
              <a:rPr lang="en-US" dirty="0" smtClean="0">
                <a:effectLst>
                  <a:glow rad="228600">
                    <a:schemeClr val="accent4">
                      <a:satMod val="175000"/>
                      <a:alpha val="40000"/>
                    </a:schemeClr>
                  </a:glow>
                </a:effectLst>
                <a:latin typeface="Arial Rounded MT Bold" pitchFamily="34" charset="0"/>
              </a:rPr>
            </a:br>
            <a:r>
              <a:rPr lang="en-US" dirty="0" smtClean="0">
                <a:effectLst>
                  <a:glow rad="228600">
                    <a:schemeClr val="accent4">
                      <a:satMod val="175000"/>
                      <a:alpha val="40000"/>
                    </a:schemeClr>
                  </a:glow>
                </a:effectLst>
                <a:latin typeface="Arial Rounded MT Bold" pitchFamily="34" charset="0"/>
              </a:rPr>
              <a:t>back</a:t>
            </a:r>
            <a:endParaRPr lang="en-US" dirty="0">
              <a:effectLst>
                <a:glow rad="228600">
                  <a:schemeClr val="accent4">
                    <a:satMod val="175000"/>
                    <a:alpha val="40000"/>
                  </a:schemeClr>
                </a:glow>
              </a:effectLst>
              <a:latin typeface="Arial Rounded MT Bold" pitchFamily="34" charset="0"/>
            </a:endParaRPr>
          </a:p>
        </p:txBody>
      </p:sp>
      <p:sp>
        <p:nvSpPr>
          <p:cNvPr id="3" name="Espace réservé du contenu 2"/>
          <p:cNvSpPr>
            <a:spLocks noGrp="1"/>
          </p:cNvSpPr>
          <p:nvPr>
            <p:ph idx="1"/>
          </p:nvPr>
        </p:nvSpPr>
        <p:spPr>
          <a:xfrm>
            <a:off x="179512" y="1981185"/>
            <a:ext cx="8888288" cy="4305335"/>
          </a:xfrm>
          <a:solidFill>
            <a:srgbClr val="BBCBF3"/>
          </a:solidFill>
        </p:spPr>
        <p:txBody>
          <a:bodyPr/>
          <a:lstStyle/>
          <a:p>
            <a:r>
              <a:rPr lang="en-US" sz="3200" dirty="0" smtClean="0">
                <a:latin typeface="Arabic Typesetting" panose="03020402040406030203" pitchFamily="66" charset="-78"/>
                <a:cs typeface="Arabic Typesetting" panose="03020402040406030203" pitchFamily="66" charset="-78"/>
              </a:rPr>
              <a:t>Janet Adelman concentrates on the maternal point of the triangle between Hamlet, his father and his</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mother.</a:t>
            </a:r>
          </a:p>
          <a:p>
            <a:r>
              <a:rPr lang="en-US" sz="3200" dirty="0" smtClean="0">
                <a:latin typeface="Arabic Typesetting" panose="03020402040406030203" pitchFamily="66" charset="-78"/>
                <a:cs typeface="Arabic Typesetting" panose="03020402040406030203" pitchFamily="66" charset="-78"/>
              </a:rPr>
              <a:t> Father's  funeral and mother's remarriage </a:t>
            </a:r>
            <a:r>
              <a:rPr lang="en-US" sz="3200" dirty="0" smtClean="0">
                <a:latin typeface="Arabic Typesetting" panose="03020402040406030203" pitchFamily="66" charset="-78"/>
                <a:cs typeface="Arabic Typesetting" panose="03020402040406030203" pitchFamily="66" charset="-78"/>
              </a:rPr>
              <a:t>tell </a:t>
            </a:r>
            <a:r>
              <a:rPr lang="en-US" sz="3200" dirty="0" smtClean="0">
                <a:latin typeface="Arabic Typesetting" panose="03020402040406030203" pitchFamily="66" charset="-78"/>
                <a:cs typeface="Arabic Typesetting" panose="03020402040406030203" pitchFamily="66" charset="-78"/>
              </a:rPr>
              <a:t>us that the idealized father's absence releases the threat of maternal sexuality, which is subjecting the son to her annihilating power . </a:t>
            </a:r>
          </a:p>
          <a:p>
            <a:r>
              <a:rPr lang="en-US" sz="3200" dirty="0" smtClean="0">
                <a:latin typeface="Arabic Typesetting" panose="03020402040406030203" pitchFamily="66" charset="-78"/>
                <a:cs typeface="Arabic Typesetting" panose="03020402040406030203" pitchFamily="66" charset="-78"/>
              </a:rPr>
              <a:t>So Hamlet needs a strong father to protect him from his own impulses towards his own mother.</a:t>
            </a:r>
            <a:endParaRPr lang="fr-FR" sz="3200" dirty="0" smtClean="0">
              <a:latin typeface="Arabic Typesetting" panose="03020402040406030203" pitchFamily="66" charset="-78"/>
              <a:cs typeface="Arabic Typesetting" panose="03020402040406030203" pitchFamily="66" charset="-78"/>
            </a:endParaRPr>
          </a:p>
          <a:p>
            <a:pPr>
              <a:buNone/>
            </a:pPr>
            <a:endParaRPr lang="en-US" sz="3200" dirty="0">
              <a:latin typeface="Arabic Typesetting" panose="03020402040406030203" pitchFamily="66" charset="-78"/>
              <a:cs typeface="Arabic Typesetting" panose="03020402040406030203" pitchFamily="66" charset="-78"/>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48</a:t>
            </a:fld>
            <a:endParaRPr lang="en-GB"/>
          </a:p>
        </p:txBody>
      </p:sp>
    </p:spTree>
  </p:cSld>
  <p:clrMapOvr>
    <a:masterClrMapping/>
  </p:clrMapOvr>
  <p:transition>
    <p:wheel spokes="8"/>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49</a:t>
            </a:fld>
            <a:endParaRPr lang="en-GB"/>
          </a:p>
        </p:txBody>
      </p:sp>
      <p:sp>
        <p:nvSpPr>
          <p:cNvPr id="6" name="Titre 1"/>
          <p:cNvSpPr>
            <a:spLocks noGrp="1"/>
          </p:cNvSpPr>
          <p:nvPr>
            <p:ph type="title"/>
          </p:nvPr>
        </p:nvSpPr>
        <p:spPr>
          <a:xfrm rot="20624968">
            <a:off x="-152512" y="378461"/>
            <a:ext cx="4910482" cy="1143000"/>
          </a:xfrm>
          <a:solidFill>
            <a:srgbClr val="BBCBF3"/>
          </a:solidFill>
          <a:effectLst>
            <a:glow rad="228600">
              <a:schemeClr val="accent4">
                <a:satMod val="175000"/>
                <a:alpha val="40000"/>
              </a:schemeClr>
            </a:glow>
          </a:effectLst>
        </p:spPr>
        <p:txBody>
          <a:bodyPr/>
          <a:lstStyle/>
          <a:p>
            <a:pPr algn="ctr"/>
            <a:r>
              <a:rPr lang="en-US" dirty="0" smtClean="0">
                <a:effectLst>
                  <a:glow rad="228600">
                    <a:schemeClr val="accent4">
                      <a:satMod val="175000"/>
                      <a:alpha val="40000"/>
                    </a:schemeClr>
                  </a:glow>
                </a:effectLst>
                <a:latin typeface="Arial Rounded MT Bold" pitchFamily="34" charset="0"/>
              </a:rPr>
              <a:t>Contaminated Relationships</a:t>
            </a:r>
            <a:endParaRPr lang="en-US" dirty="0">
              <a:effectLst>
                <a:glow rad="228600">
                  <a:schemeClr val="accent4">
                    <a:satMod val="175000"/>
                    <a:alpha val="40000"/>
                  </a:schemeClr>
                </a:glow>
              </a:effectLst>
              <a:latin typeface="Arial Rounded MT Bold" pitchFamily="34" charset="0"/>
            </a:endParaRPr>
          </a:p>
        </p:txBody>
      </p:sp>
      <p:sp>
        <p:nvSpPr>
          <p:cNvPr id="5" name="Espace réservé du contenu 2"/>
          <p:cNvSpPr>
            <a:spLocks noGrp="1"/>
          </p:cNvSpPr>
          <p:nvPr>
            <p:ph idx="1"/>
          </p:nvPr>
        </p:nvSpPr>
        <p:spPr>
          <a:xfrm>
            <a:off x="251520" y="1738313"/>
            <a:ext cx="8712968" cy="4931048"/>
          </a:xfrm>
          <a:solidFill>
            <a:srgbClr val="BBCBF3"/>
          </a:solidFill>
        </p:spPr>
        <p:txBody>
          <a:bodyPr/>
          <a:lstStyle/>
          <a:p>
            <a:pPr algn="just"/>
            <a:r>
              <a:rPr lang="en-US" sz="3200" dirty="0" smtClean="0">
                <a:latin typeface="Arabic Typesetting" panose="03020402040406030203" pitchFamily="66" charset="-78"/>
                <a:cs typeface="Arabic Typesetting" panose="03020402040406030203" pitchFamily="66" charset="-78"/>
              </a:rPr>
              <a:t>Adelman explores the way in which Gertrude disrupts the familial and sexual</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relationships in </a:t>
            </a:r>
            <a:r>
              <a:rPr lang="en-US" sz="3200" i="1" dirty="0" smtClean="0">
                <a:latin typeface="Arabic Typesetting" panose="03020402040406030203" pitchFamily="66" charset="-78"/>
                <a:cs typeface="Arabic Typesetting" panose="03020402040406030203" pitchFamily="66" charset="-78"/>
              </a:rPr>
              <a:t>Hamlet. </a:t>
            </a:r>
            <a:r>
              <a:rPr lang="en-US" sz="3200" dirty="0" smtClean="0">
                <a:latin typeface="Arabic Typesetting" panose="03020402040406030203" pitchFamily="66" charset="-78"/>
                <a:cs typeface="Arabic Typesetting" panose="03020402040406030203" pitchFamily="66" charset="-78"/>
              </a:rPr>
              <a:t>She argues that her presence disables the son's relationship with the father and with Ophelia too. </a:t>
            </a:r>
          </a:p>
          <a:p>
            <a:pPr algn="just"/>
            <a:r>
              <a:rPr lang="en-US" sz="3200" dirty="0" smtClean="0">
                <a:latin typeface="Arabic Typesetting" panose="03020402040406030203" pitchFamily="66" charset="-78"/>
                <a:cs typeface="Arabic Typesetting" panose="03020402040406030203" pitchFamily="66" charset="-78"/>
              </a:rPr>
              <a:t>Gertrude’s fantasies of maternal malevolence contaminate the idea of </a:t>
            </a:r>
            <a:r>
              <a:rPr lang="en-US" sz="3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“marriage” </a:t>
            </a:r>
            <a:r>
              <a:rPr lang="en-US" sz="3200" dirty="0" smtClean="0">
                <a:latin typeface="Arabic Typesetting" panose="03020402040406030203" pitchFamily="66" charset="-78"/>
                <a:cs typeface="Arabic Typesetting" panose="03020402040406030203" pitchFamily="66" charset="-78"/>
              </a:rPr>
              <a:t>and </a:t>
            </a:r>
            <a:r>
              <a:rPr lang="en-US" sz="3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“the father figure” </a:t>
            </a:r>
            <a:r>
              <a:rPr lang="en-US" sz="3200" dirty="0" smtClean="0">
                <a:latin typeface="Arabic Typesetting" panose="03020402040406030203" pitchFamily="66" charset="-78"/>
                <a:cs typeface="Arabic Typesetting" panose="03020402040406030203" pitchFamily="66" charset="-78"/>
              </a:rPr>
              <a:t>for Hamlet and make him see the whole world as </a:t>
            </a:r>
            <a:r>
              <a:rPr lang="en-US" sz="3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en-US" sz="3200"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unweeded</a:t>
            </a:r>
            <a:r>
              <a:rPr lang="en-US" sz="3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garden” </a:t>
            </a:r>
            <a:r>
              <a:rPr lang="en-US" sz="3200" dirty="0" smtClean="0">
                <a:latin typeface="Arabic Typesetting" panose="03020402040406030203" pitchFamily="66" charset="-78"/>
                <a:cs typeface="Arabic Typesetting" panose="03020402040406030203" pitchFamily="66" charset="-78"/>
              </a:rPr>
              <a:t>which reflects his view of his mother’s body which has been contaminated by an adulterous relationship.</a:t>
            </a:r>
          </a:p>
          <a:p>
            <a:pPr>
              <a:buNone/>
            </a:pPr>
            <a:endParaRPr lang="en-US" dirty="0" smtClean="0"/>
          </a:p>
          <a:p>
            <a:endParaRPr lang="en-US" dirty="0" smtClean="0"/>
          </a:p>
          <a:p>
            <a:endParaRPr lang="en-US" dirty="0" smtClean="0"/>
          </a:p>
          <a:p>
            <a:endParaRPr lang="fr-FR" dirty="0" smtClean="0"/>
          </a:p>
          <a:p>
            <a:pPr>
              <a:buNone/>
            </a:pPr>
            <a:endParaRPr lang="en-US"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pPr>
              <a:defRPr/>
            </a:pPr>
            <a:fld id="{C50A7189-32FD-4A74-BC67-627B9D62BF2D}" type="slidenum">
              <a:rPr lang="en-GB" smtClean="0"/>
              <a:pPr>
                <a:defRPr/>
              </a:pPr>
              <a:t>5</a:t>
            </a:fld>
            <a:endParaRPr lang="en-GB"/>
          </a:p>
        </p:txBody>
      </p:sp>
      <p:sp>
        <p:nvSpPr>
          <p:cNvPr id="6" name="Titre 1"/>
          <p:cNvSpPr>
            <a:spLocks noGrp="1"/>
          </p:cNvSpPr>
          <p:nvPr>
            <p:ph type="title"/>
          </p:nvPr>
        </p:nvSpPr>
        <p:spPr>
          <a:xfrm rot="20798911">
            <a:off x="-517439" y="281471"/>
            <a:ext cx="6291293" cy="1204898"/>
          </a:xfrm>
          <a:solidFill>
            <a:srgbClr val="00B0F0"/>
          </a:solidFill>
          <a:ln>
            <a:solidFill>
              <a:schemeClr val="tx1"/>
            </a:solidFill>
          </a:ln>
          <a:effectLst>
            <a:glow rad="228600">
              <a:schemeClr val="accent2">
                <a:satMod val="175000"/>
                <a:alpha val="40000"/>
              </a:schemeClr>
            </a:glow>
          </a:effectLst>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smtClean="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t>  The Three Levels </a:t>
            </a:r>
            <a:br>
              <a:rPr lang="en-US" b="1" dirty="0" smtClean="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br>
            <a:r>
              <a:rPr lang="en-US" b="1" dirty="0" smtClean="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t>of the Psyche</a:t>
            </a:r>
            <a:r>
              <a:rPr lang="en-US" b="1" dirty="0" smtClean="0">
                <a:ln w="11430">
                  <a:solidFill>
                    <a:schemeClr val="tx1"/>
                  </a:solidFill>
                </a:ln>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t> </a:t>
            </a:r>
            <a:r>
              <a:rPr lang="en-US" b="1" dirty="0" smtClean="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t> </a:t>
            </a:r>
            <a:endParaRPr lang="en-US" b="1" dirty="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endParaRPr>
          </a:p>
        </p:txBody>
      </p:sp>
      <p:sp>
        <p:nvSpPr>
          <p:cNvPr id="8" name="Espace réservé du contenu 7"/>
          <p:cNvSpPr>
            <a:spLocks noGrp="1"/>
          </p:cNvSpPr>
          <p:nvPr>
            <p:ph sz="half" idx="1"/>
          </p:nvPr>
        </p:nvSpPr>
        <p:spPr>
          <a:xfrm>
            <a:off x="381000" y="1738313"/>
            <a:ext cx="8334404" cy="4495800"/>
          </a:xfrm>
        </p:spPr>
        <p:txBody>
          <a:bodyPr/>
          <a:lstStyle/>
          <a:p>
            <a:r>
              <a:rPr lang="en-US" dirty="0" smtClean="0"/>
              <a:t>Freud himself says, “The poets and philosophers before me</a:t>
            </a:r>
            <a:r>
              <a:rPr lang="fr-FR" dirty="0" smtClean="0"/>
              <a:t> </a:t>
            </a:r>
            <a:r>
              <a:rPr lang="en-US" dirty="0" smtClean="0"/>
              <a:t>discovered the unconscious; what I discovered was the scientific method by which the</a:t>
            </a:r>
            <a:r>
              <a:rPr lang="fr-FR" dirty="0" smtClean="0"/>
              <a:t> </a:t>
            </a:r>
            <a:r>
              <a:rPr lang="fr-FR" dirty="0" err="1" smtClean="0"/>
              <a:t>unconscious</a:t>
            </a:r>
            <a:r>
              <a:rPr lang="fr-FR" dirty="0" smtClean="0"/>
              <a:t> </a:t>
            </a:r>
            <a:r>
              <a:rPr lang="fr-FR" dirty="0" err="1" smtClean="0"/>
              <a:t>can</a:t>
            </a:r>
            <a:r>
              <a:rPr lang="fr-FR" dirty="0" smtClean="0"/>
              <a:t> </a:t>
            </a:r>
            <a:r>
              <a:rPr lang="fr-FR" dirty="0" err="1" smtClean="0"/>
              <a:t>be</a:t>
            </a:r>
            <a:r>
              <a:rPr lang="fr-FR" dirty="0" smtClean="0"/>
              <a:t> </a:t>
            </a:r>
            <a:r>
              <a:rPr lang="fr-FR" dirty="0" err="1" smtClean="0"/>
              <a:t>studied</a:t>
            </a:r>
            <a:r>
              <a:rPr lang="fr-FR" dirty="0" smtClean="0"/>
              <a:t>.”</a:t>
            </a:r>
          </a:p>
          <a:p>
            <a:r>
              <a:rPr lang="en-US" dirty="0" smtClean="0"/>
              <a:t>He suggested that the powers motivating both man and woman are mainly unconscious and he developed the idea that the human mind is dual in nature . He divided the human psyche into three main parts .</a:t>
            </a:r>
            <a:endParaRPr lang="en-US" dirty="0"/>
          </a:p>
        </p:txBody>
      </p:sp>
    </p:spTree>
  </p:cSld>
  <p:clrMapOvr>
    <a:masterClrMapping/>
  </p:clrMapOvr>
  <p:transition>
    <p:wheel spokes="8"/>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50</a:t>
            </a:fld>
            <a:endParaRPr lang="en-GB"/>
          </a:p>
        </p:txBody>
      </p:sp>
      <p:sp>
        <p:nvSpPr>
          <p:cNvPr id="5" name="Titre 1"/>
          <p:cNvSpPr>
            <a:spLocks noGrp="1"/>
          </p:cNvSpPr>
          <p:nvPr>
            <p:ph type="title"/>
          </p:nvPr>
        </p:nvSpPr>
        <p:spPr>
          <a:xfrm rot="20624968">
            <a:off x="-223951" y="307022"/>
            <a:ext cx="4910482" cy="1143000"/>
          </a:xfrm>
          <a:solidFill>
            <a:srgbClr val="BBCBF3"/>
          </a:solidFill>
          <a:effectLst>
            <a:glow rad="228600">
              <a:schemeClr val="accent4">
                <a:satMod val="175000"/>
                <a:alpha val="40000"/>
              </a:schemeClr>
            </a:glow>
          </a:effectLst>
        </p:spPr>
        <p:txBody>
          <a:bodyPr/>
          <a:lstStyle/>
          <a:p>
            <a:pPr algn="ctr"/>
            <a:r>
              <a:rPr lang="en-US" dirty="0" smtClean="0">
                <a:effectLst>
                  <a:glow rad="228600">
                    <a:schemeClr val="accent4">
                      <a:satMod val="175000"/>
                      <a:alpha val="40000"/>
                    </a:schemeClr>
                  </a:glow>
                </a:effectLst>
                <a:latin typeface="Arial Rounded MT Bold" pitchFamily="34" charset="0"/>
              </a:rPr>
              <a:t>Contaminated Relationships</a:t>
            </a:r>
            <a:endParaRPr lang="en-US" dirty="0">
              <a:effectLst>
                <a:glow rad="228600">
                  <a:schemeClr val="accent4">
                    <a:satMod val="175000"/>
                    <a:alpha val="40000"/>
                  </a:schemeClr>
                </a:glow>
              </a:effectLst>
              <a:latin typeface="Arial Rounded MT Bold" pitchFamily="34" charset="0"/>
            </a:endParaRPr>
          </a:p>
        </p:txBody>
      </p:sp>
      <p:sp>
        <p:nvSpPr>
          <p:cNvPr id="3" name="Espace réservé du contenu 2"/>
          <p:cNvSpPr>
            <a:spLocks noGrp="1"/>
          </p:cNvSpPr>
          <p:nvPr>
            <p:ph idx="1"/>
          </p:nvPr>
        </p:nvSpPr>
        <p:spPr>
          <a:xfrm>
            <a:off x="251520" y="1738313"/>
            <a:ext cx="8678198" cy="4859040"/>
          </a:xfrm>
          <a:solidFill>
            <a:srgbClr val="BBCBF3"/>
          </a:solidFill>
        </p:spPr>
        <p:txBody>
          <a:bodyPr/>
          <a:lstStyle/>
          <a:p>
            <a:pPr algn="just"/>
            <a:r>
              <a:rPr lang="en-US" dirty="0" smtClean="0">
                <a:latin typeface="Arabic Typesetting" panose="03020402040406030203" pitchFamily="66" charset="-78"/>
                <a:cs typeface="Arabic Typesetting" panose="03020402040406030203" pitchFamily="66" charset="-78"/>
              </a:rPr>
              <a:t>The father’s death is difficult to Hamlet since it returns him to the maternal contaminated body:</a:t>
            </a:r>
          </a:p>
          <a:p>
            <a:pPr marL="457200" indent="-457200" algn="just">
              <a:buFont typeface="Wingdings" pitchFamily="2" charset="2"/>
              <a:buChar char="v"/>
            </a:pPr>
            <a:r>
              <a:rPr lang="en-US" dirty="0" smtClean="0">
                <a:latin typeface="Arabic Typesetting" panose="03020402040406030203" pitchFamily="66" charset="-78"/>
                <a:cs typeface="Arabic Typesetting" panose="03020402040406030203" pitchFamily="66" charset="-78"/>
              </a:rPr>
              <a:t>The father’s death leads to the mother’s sexualized body  =</a:t>
            </a:r>
          </a:p>
          <a:p>
            <a:pPr marL="457200" indent="-457200" algn="just">
              <a:buNone/>
            </a:pPr>
            <a:r>
              <a:rPr lang="en-US" dirty="0" smtClean="0">
                <a:latin typeface="Arabic Typesetting" panose="03020402040406030203" pitchFamily="66" charset="-78"/>
                <a:cs typeface="Arabic Typesetting" panose="03020402040406030203" pitchFamily="66" charset="-78"/>
              </a:rPr>
              <a:t>   the idealized father’s absence leaves Hamlet subject to his mother overwhelming power.</a:t>
            </a:r>
          </a:p>
          <a:p>
            <a:pPr marL="457200" indent="-457200" algn="just">
              <a:buFont typeface="Wingdings" pitchFamily="2" charset="2"/>
              <a:buChar char="v"/>
            </a:pPr>
            <a:r>
              <a:rPr lang="en-US" dirty="0" smtClean="0">
                <a:latin typeface="Arabic Typesetting" panose="03020402040406030203" pitchFamily="66" charset="-78"/>
                <a:cs typeface="Arabic Typesetting" panose="03020402040406030203" pitchFamily="66" charset="-78"/>
              </a:rPr>
              <a:t>The discovery of his mother’s sexuality kills his idealized father for him.</a:t>
            </a:r>
          </a:p>
          <a:p>
            <a:pPr algn="just"/>
            <a:r>
              <a:rPr lang="en-US" dirty="0" smtClean="0">
                <a:latin typeface="Arabic Typesetting" panose="03020402040406030203" pitchFamily="66" charset="-78"/>
                <a:cs typeface="Arabic Typesetting" panose="03020402040406030203" pitchFamily="66" charset="-78"/>
              </a:rPr>
              <a:t> Janet  Adelman is giving a feminist  psychoanalytic reading of </a:t>
            </a:r>
            <a:r>
              <a:rPr lang="en-US" i="1" dirty="0" smtClean="0">
                <a:latin typeface="Arabic Typesetting" panose="03020402040406030203" pitchFamily="66" charset="-78"/>
                <a:cs typeface="Arabic Typesetting" panose="03020402040406030203" pitchFamily="66" charset="-78"/>
              </a:rPr>
              <a:t>Hamlet , </a:t>
            </a:r>
            <a:r>
              <a:rPr lang="en-US" dirty="0" smtClean="0">
                <a:latin typeface="Arabic Typesetting" panose="03020402040406030203" pitchFamily="66" charset="-78"/>
                <a:cs typeface="Arabic Typesetting" panose="03020402040406030203" pitchFamily="66" charset="-78"/>
              </a:rPr>
              <a:t>she combines gender studies with psychoanalytic criticism.</a:t>
            </a:r>
          </a:p>
          <a:p>
            <a:pPr algn="just"/>
            <a:endParaRPr lang="en-US" dirty="0">
              <a:latin typeface="Arabic Typesetting" panose="03020402040406030203" pitchFamily="66" charset="-78"/>
              <a:cs typeface="Arabic Typesetting" panose="03020402040406030203" pitchFamily="66" charset="-78"/>
            </a:endParaRPr>
          </a:p>
        </p:txBody>
      </p:sp>
    </p:spTree>
  </p:cSld>
  <p:clrMapOvr>
    <a:masterClrMapping/>
  </p:clrMapOvr>
  <p:transition>
    <p:wheel spokes="8"/>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847270">
            <a:off x="-282179" y="381865"/>
            <a:ext cx="6051580" cy="1247519"/>
          </a:xfrm>
        </p:spPr>
        <p:style>
          <a:lnRef idx="1">
            <a:schemeClr val="accent2"/>
          </a:lnRef>
          <a:fillRef idx="2">
            <a:schemeClr val="accent2"/>
          </a:fillRef>
          <a:effectRef idx="1">
            <a:schemeClr val="accent2"/>
          </a:effectRef>
          <a:fontRef idx="minor">
            <a:schemeClr val="dk1"/>
          </a:fontRef>
        </p:style>
        <p:txBody>
          <a:bodyPr/>
          <a:lstStyle/>
          <a:p>
            <a:pPr algn="ctr"/>
            <a:r>
              <a:rPr lang="en-GB"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The spoiling of the male body</a:t>
            </a:r>
            <a:endParaRPr lang="en-GB" sz="36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Espace réservé du contenu 2"/>
          <p:cNvSpPr>
            <a:spLocks noGrp="1"/>
          </p:cNvSpPr>
          <p:nvPr>
            <p:ph idx="1"/>
          </p:nvPr>
        </p:nvSpPr>
        <p:spPr>
          <a:xfrm>
            <a:off x="179512" y="2000240"/>
            <a:ext cx="8678768" cy="4669120"/>
          </a:xfrm>
          <a:solidFill>
            <a:srgbClr val="BBCBF3"/>
          </a:solidFill>
        </p:spPr>
        <p:txBody>
          <a:bodyPr/>
          <a:lstStyle/>
          <a:p>
            <a:pPr algn="just">
              <a:buNone/>
            </a:pPr>
            <a:r>
              <a:rPr lang="en-GB" dirty="0" smtClean="0"/>
              <a:t>        </a:t>
            </a:r>
            <a:r>
              <a:rPr lang="en-GB" sz="3200" dirty="0" smtClean="0">
                <a:latin typeface="Arabic Typesetting" panose="03020402040406030203" pitchFamily="66" charset="-78"/>
                <a:cs typeface="Arabic Typesetting" panose="03020402040406030203" pitchFamily="66" charset="-78"/>
              </a:rPr>
              <a:t>Adelman </a:t>
            </a:r>
            <a:r>
              <a:rPr lang="en-GB" sz="3200" dirty="0" smtClean="0">
                <a:latin typeface="Arabic Typesetting" panose="03020402040406030203" pitchFamily="66" charset="-78"/>
                <a:cs typeface="Arabic Typesetting" panose="03020402040406030203" pitchFamily="66" charset="-78"/>
              </a:rPr>
              <a:t>argues that the son is spoiled by his origin in the rank flesh of the maternal body. At first, Hamlet fixes blame on Claudius for the sense of contamination he feels, but as he continues, he relocates it in the maternal body.</a:t>
            </a:r>
          </a:p>
          <a:p>
            <a:pPr algn="just">
              <a:buNone/>
            </a:pPr>
            <a:r>
              <a:rPr lang="en-GB" sz="3200" dirty="0" smtClean="0">
                <a:latin typeface="Arabic Typesetting" panose="03020402040406030203" pitchFamily="66" charset="-78"/>
                <a:cs typeface="Arabic Typesetting" panose="03020402040406030203" pitchFamily="66" charset="-78"/>
              </a:rPr>
              <a:t>         The role of spoiler is not taken by Claudius but by Hamlet’s mother, </a:t>
            </a:r>
            <a:r>
              <a:rPr lang="en-GB" sz="3200" dirty="0" smtClean="0">
                <a:latin typeface="Arabic Typesetting" panose="03020402040406030203" pitchFamily="66" charset="-78"/>
                <a:cs typeface="Arabic Typesetting" panose="03020402040406030203" pitchFamily="66" charset="-78"/>
              </a:rPr>
              <a:t>Gertrude. For </a:t>
            </a:r>
            <a:r>
              <a:rPr lang="en-GB" sz="3200" dirty="0" smtClean="0">
                <a:latin typeface="Arabic Typesetting" panose="03020402040406030203" pitchFamily="66" charset="-78"/>
                <a:cs typeface="Arabic Typesetting" panose="03020402040406030203" pitchFamily="66" charset="-78"/>
              </a:rPr>
              <a:t>Hamlet, man , formed and deformed in his mother’s womb takes his corruption from that particular fault.</a:t>
            </a:r>
          </a:p>
          <a:p>
            <a:pPr algn="just">
              <a:buNone/>
            </a:pPr>
            <a:endParaRPr lang="en-GB"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51</a:t>
            </a:fld>
            <a:endParaRPr lang="en-GB"/>
          </a:p>
        </p:txBody>
      </p:sp>
    </p:spTree>
  </p:cSld>
  <p:clrMapOvr>
    <a:masterClrMapping/>
  </p:clrMapOvr>
  <p:transition>
    <p:wheel spokes="8"/>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844250">
            <a:off x="-65545" y="355734"/>
            <a:ext cx="6361487" cy="1143000"/>
          </a:xfrm>
          <a:ln>
            <a:solidFill>
              <a:schemeClr val="accent2">
                <a:lumMod val="60000"/>
                <a:lumOff val="40000"/>
              </a:schemeClr>
            </a:solidFill>
          </a:ln>
        </p:spPr>
        <p:style>
          <a:lnRef idx="1">
            <a:schemeClr val="accent2"/>
          </a:lnRef>
          <a:fillRef idx="2">
            <a:schemeClr val="accent2"/>
          </a:fillRef>
          <a:effectRef idx="1">
            <a:schemeClr val="accent2"/>
          </a:effectRef>
          <a:fontRef idx="minor">
            <a:schemeClr val="dk1"/>
          </a:fontRef>
        </p:style>
        <p:txBody>
          <a:bodyPr/>
          <a:lstStyle/>
          <a:p>
            <a:pPr algn="ctr"/>
            <a:r>
              <a:rPr lang="en-GB" sz="3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The Subjection of Male to Female</a:t>
            </a:r>
            <a:endParaRPr lang="en-GB" sz="3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Espace réservé du contenu 2"/>
          <p:cNvSpPr>
            <a:spLocks noGrp="1"/>
          </p:cNvSpPr>
          <p:nvPr>
            <p:ph idx="1"/>
          </p:nvPr>
        </p:nvSpPr>
        <p:spPr>
          <a:xfrm>
            <a:off x="142844" y="2214554"/>
            <a:ext cx="8858312" cy="4429156"/>
          </a:xfrm>
          <a:solidFill>
            <a:srgbClr val="BBCBF3"/>
          </a:solidFill>
        </p:spPr>
        <p:txBody>
          <a:bodyPr/>
          <a:lstStyle/>
          <a:p>
            <a:pPr algn="just">
              <a:buNone/>
            </a:pPr>
            <a:r>
              <a:rPr lang="en-GB" dirty="0" smtClean="0"/>
              <a:t>       </a:t>
            </a:r>
            <a:r>
              <a:rPr lang="en-GB" sz="3200" dirty="0" smtClean="0">
                <a:latin typeface="Arabic Typesetting" panose="03020402040406030203" pitchFamily="66" charset="-78"/>
                <a:cs typeface="Arabic Typesetting" panose="03020402040406030203" pitchFamily="66" charset="-78"/>
              </a:rPr>
              <a:t>Adelman </a:t>
            </a:r>
            <a:r>
              <a:rPr lang="en-GB" sz="3200" dirty="0" smtClean="0">
                <a:latin typeface="Arabic Typesetting" panose="03020402040406030203" pitchFamily="66" charset="-78"/>
                <a:cs typeface="Arabic Typesetting" panose="03020402040406030203" pitchFamily="66" charset="-78"/>
              </a:rPr>
              <a:t>thinks that the subjection of male to female is the buried fantasy of </a:t>
            </a:r>
            <a:r>
              <a:rPr lang="en-GB" sz="3200" i="1" dirty="0" smtClean="0">
                <a:latin typeface="Arabic Typesetting" panose="03020402040406030203" pitchFamily="66" charset="-78"/>
                <a:cs typeface="Arabic Typesetting" panose="03020402040406030203" pitchFamily="66" charset="-78"/>
              </a:rPr>
              <a:t>Hamlet.</a:t>
            </a:r>
          </a:p>
          <a:p>
            <a:pPr algn="just">
              <a:buNone/>
            </a:pPr>
            <a:r>
              <a:rPr lang="en-GB" sz="3200" i="1" dirty="0" smtClean="0">
                <a:latin typeface="Arabic Typesetting" panose="03020402040406030203" pitchFamily="66" charset="-78"/>
                <a:cs typeface="Arabic Typesetting" panose="03020402040406030203" pitchFamily="66" charset="-78"/>
              </a:rPr>
              <a:t>   </a:t>
            </a:r>
            <a:r>
              <a:rPr lang="en-GB" sz="3200" dirty="0" smtClean="0">
                <a:latin typeface="Arabic Typesetting" panose="03020402040406030203" pitchFamily="66" charset="-78"/>
                <a:cs typeface="Arabic Typesetting" panose="03020402040406030203" pitchFamily="66" charset="-78"/>
              </a:rPr>
              <a:t>The poisoning of old Hamlet is modelled on Cain’s killing of Abel, but this version of Cain and Abel turns out to be a cover for the more primal story of Adam and Eve.</a:t>
            </a:r>
          </a:p>
          <a:p>
            <a:pPr algn="just">
              <a:buNone/>
            </a:pPr>
            <a:r>
              <a:rPr lang="en-GB" sz="3200" dirty="0" smtClean="0">
                <a:latin typeface="Arabic Typesetting" panose="03020402040406030203" pitchFamily="66" charset="-78"/>
                <a:cs typeface="Arabic Typesetting" panose="03020402040406030203" pitchFamily="66" charset="-78"/>
              </a:rPr>
              <a:t>    The murder here turns not on the winning of a father’s favour but on the body of a woman.</a:t>
            </a:r>
          </a:p>
          <a:p>
            <a:pPr algn="just">
              <a:buNone/>
            </a:pPr>
            <a:endParaRPr lang="en-GB" sz="3200" dirty="0">
              <a:latin typeface="Arabic Typesetting" panose="03020402040406030203" pitchFamily="66" charset="-78"/>
              <a:cs typeface="Arabic Typesetting" panose="03020402040406030203" pitchFamily="66" charset="-78"/>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52</a:t>
            </a:fld>
            <a:endParaRPr lang="en-GB"/>
          </a:p>
        </p:txBody>
      </p:sp>
    </p:spTree>
  </p:cSld>
  <p:clrMapOvr>
    <a:masterClrMapping/>
  </p:clrMapOvr>
  <p:transition>
    <p:wheel spokes="8"/>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772508">
            <a:off x="-172459" y="547217"/>
            <a:ext cx="6407768" cy="1143000"/>
          </a:xfrm>
        </p:spPr>
        <p:style>
          <a:lnRef idx="1">
            <a:schemeClr val="accent6"/>
          </a:lnRef>
          <a:fillRef idx="2">
            <a:schemeClr val="accent6"/>
          </a:fillRef>
          <a:effectRef idx="1">
            <a:schemeClr val="accent6"/>
          </a:effectRef>
          <a:fontRef idx="minor">
            <a:schemeClr val="dk1"/>
          </a:fontRef>
        </p:style>
        <p:txBody>
          <a:bodyPr/>
          <a:lstStyle/>
          <a:p>
            <a:pPr algn="ctr"/>
            <a:r>
              <a:rPr lang="en-GB" sz="3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rPr>
              <a:t>Gertrude’s resemblance to Eve</a:t>
            </a:r>
            <a:endParaRPr lang="en-GB" sz="3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ndParaRPr>
          </a:p>
        </p:txBody>
      </p:sp>
      <p:sp>
        <p:nvSpPr>
          <p:cNvPr id="3" name="Espace réservé du contenu 2"/>
          <p:cNvSpPr>
            <a:spLocks noGrp="1"/>
          </p:cNvSpPr>
          <p:nvPr>
            <p:ph idx="1"/>
          </p:nvPr>
        </p:nvSpPr>
        <p:spPr>
          <a:xfrm>
            <a:off x="251520" y="2071677"/>
            <a:ext cx="8712968" cy="4597683"/>
          </a:xfrm>
          <a:solidFill>
            <a:srgbClr val="BBCBF3"/>
          </a:solidFill>
        </p:spPr>
        <p:txBody>
          <a:bodyPr/>
          <a:lstStyle/>
          <a:p>
            <a:pPr algn="just">
              <a:buNone/>
            </a:pPr>
            <a:r>
              <a:rPr lang="en-GB" dirty="0" smtClean="0"/>
              <a:t>         </a:t>
            </a:r>
            <a:r>
              <a:rPr lang="en-GB" sz="3600" dirty="0" smtClean="0">
                <a:latin typeface="Arabic Typesetting" panose="03020402040406030203" pitchFamily="66" charset="-78"/>
                <a:cs typeface="Arabic Typesetting" panose="03020402040406030203" pitchFamily="66" charset="-78"/>
              </a:rPr>
              <a:t>Adelman </a:t>
            </a:r>
            <a:r>
              <a:rPr lang="en-GB" sz="3600" dirty="0" smtClean="0">
                <a:latin typeface="Arabic Typesetting" panose="03020402040406030203" pitchFamily="66" charset="-78"/>
                <a:cs typeface="Arabic Typesetting" panose="03020402040406030203" pitchFamily="66" charset="-78"/>
              </a:rPr>
              <a:t>thinks that Eve is conspicuously absent from the Cain and Abel version of the fall. But if the plot rewrites the fall as a story of fratricidal rivalry, locating literal agency for the murder in Claudius, a whole network of images and associations replaces his literal agency with Gertrude’s by making her both the agent and the locus of death.</a:t>
            </a:r>
            <a:endParaRPr lang="en-GB" sz="3600" dirty="0">
              <a:latin typeface="Arabic Typesetting" panose="03020402040406030203" pitchFamily="66" charset="-78"/>
              <a:cs typeface="Arabic Typesetting" panose="03020402040406030203" pitchFamily="66" charset="-78"/>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53</a:t>
            </a:fld>
            <a:endParaRPr lang="en-GB"/>
          </a:p>
        </p:txBody>
      </p:sp>
    </p:spTree>
  </p:cSld>
  <p:clrMapOvr>
    <a:masterClrMapping/>
  </p:clrMapOvr>
  <p:transition>
    <p:wheel spokes="8"/>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en-GB" sz="6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glow rad="101600">
                    <a:schemeClr val="accent2">
                      <a:satMod val="175000"/>
                      <a:alpha val="40000"/>
                    </a:schemeClr>
                  </a:glow>
                  <a:outerShdw blurRad="50800" dist="40000" dir="5400000" algn="tl" rotWithShape="0">
                    <a:srgbClr val="000000">
                      <a:shade val="5000"/>
                      <a:satMod val="120000"/>
                      <a:alpha val="33000"/>
                    </a:srgbClr>
                  </a:outerShdw>
                </a:effectLst>
              </a:rPr>
              <a:t>Old Hamlet is poisoned by the “serpent” who wears his crown’</a:t>
            </a:r>
            <a:endParaRPr lang="en-GB" sz="60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glow rad="101600">
                  <a:schemeClr val="accent2">
                    <a:satMod val="175000"/>
                    <a:alpha val="40000"/>
                  </a:schemeClr>
                </a:glow>
                <a:outerShdw blurRad="50800" dist="40000" dir="5400000" algn="tl" rotWithShape="0">
                  <a:srgbClr val="000000">
                    <a:shade val="5000"/>
                    <a:satMod val="120000"/>
                    <a:alpha val="33000"/>
                  </a:srgbClr>
                </a:outerShdw>
              </a:effectLst>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54</a:t>
            </a:fld>
            <a:endParaRPr lang="en-GB"/>
          </a:p>
        </p:txBody>
      </p:sp>
      <p:sp>
        <p:nvSpPr>
          <p:cNvPr id="3074" name="AutoShape 2" descr="https://encrypted-tbn1.gstatic.com/images?q=tbn:ANd9GcRLz1YiLTqBxYg8IC9LPhowrlWwIOVofn7jf1TcVS0cpk0Mkg2yS_vmR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3076" name="AutoShape 4" descr="https://encrypted-tbn1.gstatic.com/images?q=tbn:ANd9GcRLz1YiLTqBxYg8IC9LPhowrlWwIOVofn7jf1TcVS0cpk0Mkg2yS_vmR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3078" name="AutoShape 6" descr="https://encrypted-tbn3.gstatic.com/images?q=tbn:ANd9GcQdEtDdxEWUF6KbvZUQJDxrWn7Kc5TfZtDgsdyXjxtbN18962D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transition>
    <p:wheel spokes="8"/>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1857365"/>
            <a:ext cx="8382000" cy="4376748"/>
          </a:xfrm>
          <a:solidFill>
            <a:srgbClr val="BBCBF3"/>
          </a:solidFill>
        </p:spPr>
        <p:txBody>
          <a:bodyPr/>
          <a:lstStyle/>
          <a:p>
            <a:pPr algn="just"/>
            <a:r>
              <a:rPr lang="en-GB" sz="3600" dirty="0" smtClean="0">
                <a:latin typeface="Arabic Typesetting" panose="03020402040406030203" pitchFamily="66" charset="-78"/>
                <a:cs typeface="Arabic Typesetting" panose="03020402040406030203" pitchFamily="66" charset="-78"/>
              </a:rPr>
              <a:t>Old Hamlet has fallen not through his brother’s treachery but through his subjection to Gertrude.</a:t>
            </a:r>
          </a:p>
          <a:p>
            <a:pPr algn="just"/>
            <a:r>
              <a:rPr lang="en-GB" sz="3600" dirty="0" smtClean="0">
                <a:latin typeface="Arabic Typesetting" panose="03020402040406030203" pitchFamily="66" charset="-78"/>
                <a:cs typeface="Arabic Typesetting" panose="03020402040406030203" pitchFamily="66" charset="-78"/>
              </a:rPr>
              <a:t>Despite Gertrude’s conspicuous absence from the scene in the garden, the vulnerability of the father, and hence of the son , to her poison turns out to be the whole story. </a:t>
            </a:r>
            <a:endParaRPr lang="en-GB" sz="3600" dirty="0">
              <a:latin typeface="Arabic Typesetting" panose="03020402040406030203" pitchFamily="66" charset="-78"/>
              <a:cs typeface="Arabic Typesetting" panose="03020402040406030203" pitchFamily="66" charset="-78"/>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55</a:t>
            </a:fld>
            <a:endParaRPr lang="en-GB"/>
          </a:p>
        </p:txBody>
      </p:sp>
    </p:spTree>
  </p:cSld>
  <p:clrMapOvr>
    <a:masterClrMapping/>
  </p:clrMapOvr>
  <p:transition>
    <p:wheel spokes="8"/>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357298"/>
            <a:ext cx="9358346" cy="5500702"/>
          </a:xfrm>
          <a:solidFill>
            <a:srgbClr val="BBCBF3"/>
          </a:solidFill>
        </p:spPr>
        <p:txBody>
          <a:bodyPr/>
          <a:lstStyle/>
          <a:p>
            <a:r>
              <a:rPr lang="fr-FR" dirty="0" smtClean="0">
                <a:latin typeface="Arabic Typesetting" panose="03020402040406030203" pitchFamily="66" charset="-78"/>
                <a:cs typeface="Arabic Typesetting" panose="03020402040406030203" pitchFamily="66" charset="-78"/>
              </a:rPr>
              <a:t>The </a:t>
            </a:r>
            <a:r>
              <a:rPr lang="fr-FR" dirty="0" err="1" smtClean="0">
                <a:latin typeface="Arabic Typesetting" panose="03020402040406030203" pitchFamily="66" charset="-78"/>
                <a:cs typeface="Arabic Typesetting" panose="03020402040406030203" pitchFamily="66" charset="-78"/>
              </a:rPr>
              <a:t>transfer</a:t>
            </a:r>
            <a:r>
              <a:rPr lang="fr-FR" dirty="0" smtClean="0">
                <a:latin typeface="Arabic Typesetting" panose="03020402040406030203" pitchFamily="66" charset="-78"/>
                <a:cs typeface="Arabic Typesetting" panose="03020402040406030203" pitchFamily="66" charset="-78"/>
              </a:rPr>
              <a:t> of </a:t>
            </a:r>
            <a:r>
              <a:rPr lang="fr-FR" dirty="0" err="1" smtClean="0">
                <a:latin typeface="Arabic Typesetting" panose="03020402040406030203" pitchFamily="66" charset="-78"/>
                <a:cs typeface="Arabic Typesetting" panose="03020402040406030203" pitchFamily="66" charset="-78"/>
              </a:rPr>
              <a:t>agency</a:t>
            </a:r>
            <a:r>
              <a:rPr lang="fr-FR" dirty="0" smtClean="0">
                <a:latin typeface="Arabic Typesetting" panose="03020402040406030203" pitchFamily="66" charset="-78"/>
                <a:cs typeface="Arabic Typesetting" panose="03020402040406030203" pitchFamily="66" charset="-78"/>
              </a:rPr>
              <a:t> shifts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a:t>
            </a:r>
            <a:r>
              <a:rPr lang="fr-FR" dirty="0" smtClean="0">
                <a:solidFill>
                  <a:srgbClr val="FF0000"/>
                </a:solidFill>
                <a:latin typeface="Arabic Typesetting" panose="03020402040406030203" pitchFamily="66" charset="-78"/>
                <a:cs typeface="Arabic Typesetting" panose="03020402040406030203" pitchFamily="66" charset="-78"/>
              </a:rPr>
              <a:t>male</a:t>
            </a:r>
            <a:r>
              <a:rPr lang="fr-FR" dirty="0" smtClean="0">
                <a:latin typeface="Arabic Typesetting" panose="03020402040406030203" pitchFamily="66" charset="-78"/>
                <a:cs typeface="Arabic Typesetting" panose="03020402040406030203" pitchFamily="66" charset="-78"/>
              </a:rPr>
              <a:t> to </a:t>
            </a:r>
            <a:r>
              <a:rPr lang="fr-FR" dirty="0" err="1" smtClean="0">
                <a:solidFill>
                  <a:srgbClr val="FF0000"/>
                </a:solidFill>
                <a:latin typeface="Arabic Typesetting" panose="03020402040406030203" pitchFamily="66" charset="-78"/>
                <a:cs typeface="Arabic Typesetting" panose="03020402040406030203" pitchFamily="66" charset="-78"/>
              </a:rPr>
              <a:t>female</a:t>
            </a:r>
            <a:r>
              <a:rPr lang="fr-FR" dirty="0" smtClean="0">
                <a:solidFill>
                  <a:srgbClr val="FF0000"/>
                </a:solidFill>
                <a:latin typeface="Arabic Typesetting" panose="03020402040406030203" pitchFamily="66" charset="-78"/>
                <a:cs typeface="Arabic Typesetting" panose="03020402040406030203" pitchFamily="66" charset="-78"/>
              </a:rPr>
              <a:t> </a:t>
            </a:r>
          </a:p>
          <a:p>
            <a:r>
              <a:rPr lang="fr-FR" dirty="0" smtClean="0">
                <a:latin typeface="Arabic Typesetting" panose="03020402040406030203" pitchFamily="66" charset="-78"/>
                <a:cs typeface="Arabic Typesetting" panose="03020402040406030203" pitchFamily="66" charset="-78"/>
              </a:rPr>
              <a:t>The </a:t>
            </a:r>
            <a:r>
              <a:rPr lang="fr-FR" dirty="0" err="1" smtClean="0">
                <a:latin typeface="Arabic Typesetting" panose="03020402040406030203" pitchFamily="66" charset="-78"/>
                <a:cs typeface="Arabic Typesetting" panose="03020402040406030203" pitchFamily="66" charset="-78"/>
              </a:rPr>
              <a:t>malevolant</a:t>
            </a:r>
            <a:r>
              <a:rPr lang="fr-FR" dirty="0" smtClean="0">
                <a:latin typeface="Arabic Typesetting" panose="03020402040406030203" pitchFamily="66" charset="-78"/>
                <a:cs typeface="Arabic Typesetting" panose="03020402040406030203" pitchFamily="66" charset="-78"/>
              </a:rPr>
              <a:t> power and </a:t>
            </a:r>
            <a:r>
              <a:rPr lang="fr-FR" dirty="0" err="1" smtClean="0">
                <a:latin typeface="Arabic Typesetting" panose="03020402040406030203" pitchFamily="66" charset="-78"/>
                <a:cs typeface="Arabic Typesetting" panose="03020402040406030203" pitchFamily="66" charset="-78"/>
              </a:rPr>
              <a:t>blame</a:t>
            </a:r>
            <a:r>
              <a:rPr lang="fr-FR" dirty="0" smtClean="0">
                <a:latin typeface="Arabic Typesetting" panose="03020402040406030203" pitchFamily="66" charset="-78"/>
                <a:cs typeface="Arabic Typesetting" panose="03020402040406030203" pitchFamily="66" charset="-78"/>
              </a:rPr>
              <a:t> for the </a:t>
            </a:r>
            <a:r>
              <a:rPr lang="fr-FR" dirty="0" err="1" smtClean="0">
                <a:latin typeface="Arabic Typesetting" panose="03020402040406030203" pitchFamily="66" charset="-78"/>
                <a:cs typeface="Arabic Typesetting" panose="03020402040406030203" pitchFamily="66" charset="-78"/>
              </a:rPr>
              <a:t>murder</a:t>
            </a:r>
            <a:r>
              <a:rPr lang="fr-FR" dirty="0" smtClean="0">
                <a:latin typeface="Arabic Typesetting" panose="03020402040406030203" pitchFamily="66" charset="-78"/>
                <a:cs typeface="Arabic Typesetting" panose="03020402040406030203" pitchFamily="66" charset="-78"/>
              </a:rPr>
              <a:t> shift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Claudius to Gertrude </a:t>
            </a:r>
          </a:p>
          <a:p>
            <a:r>
              <a:rPr lang="fr-FR" dirty="0" smtClean="0">
                <a:latin typeface="Arabic Typesetting" panose="03020402040406030203" pitchFamily="66" charset="-78"/>
                <a:cs typeface="Arabic Typesetting" panose="03020402040406030203" pitchFamily="66" charset="-78"/>
              </a:rPr>
              <a:t>The shift </a:t>
            </a:r>
            <a:r>
              <a:rPr lang="fr-FR" dirty="0" err="1" smtClean="0">
                <a:latin typeface="Arabic Typesetting" panose="03020402040406030203" pitchFamily="66" charset="-78"/>
                <a:cs typeface="Arabic Typesetting" panose="03020402040406030203" pitchFamily="66" charset="-78"/>
              </a:rPr>
              <a:t>starts</a:t>
            </a:r>
            <a:r>
              <a:rPr lang="fr-FR" dirty="0" smtClean="0">
                <a:latin typeface="Arabic Typesetting" panose="03020402040406030203" pitchFamily="66" charset="-78"/>
                <a:cs typeface="Arabic Typesetting" panose="03020402040406030203" pitchFamily="66" charset="-78"/>
              </a:rPr>
              <a:t> first </a:t>
            </a:r>
            <a:r>
              <a:rPr lang="fr-FR" dirty="0" err="1" smtClean="0">
                <a:latin typeface="Arabic Typesetting" panose="03020402040406030203" pitchFamily="66" charset="-78"/>
                <a:cs typeface="Arabic Typesetting" panose="03020402040406030203" pitchFamily="66" charset="-78"/>
              </a:rPr>
              <a:t>with</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ghost’s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account</a:t>
            </a:r>
            <a:r>
              <a:rPr lang="fr-FR" dirty="0" smtClean="0">
                <a:latin typeface="Arabic Typesetting" panose="03020402040406030203" pitchFamily="66" charset="-78"/>
                <a:cs typeface="Arabic Typesetting" panose="03020402040406030203" pitchFamily="66" charset="-78"/>
              </a:rPr>
              <a:t> of the </a:t>
            </a:r>
            <a:r>
              <a:rPr lang="fr-FR" dirty="0" err="1" smtClean="0">
                <a:latin typeface="Arabic Typesetting" panose="03020402040406030203" pitchFamily="66" charset="-78"/>
                <a:cs typeface="Arabic Typesetting" panose="03020402040406030203" pitchFamily="66" charset="-78"/>
              </a:rPr>
              <a:t>murder</a:t>
            </a:r>
            <a:r>
              <a:rPr lang="fr-FR" dirty="0" smtClean="0">
                <a:latin typeface="Arabic Typesetting" panose="03020402040406030203" pitchFamily="66" charset="-78"/>
                <a:cs typeface="Arabic Typesetting" panose="03020402040406030203" pitchFamily="66" charset="-78"/>
              </a:rPr>
              <a:t> when </a:t>
            </a:r>
            <a:r>
              <a:rPr lang="fr-FR" dirty="0" err="1" smtClean="0">
                <a:latin typeface="Arabic Typesetting" panose="03020402040406030203" pitchFamily="66" charset="-78"/>
                <a:cs typeface="Arabic Typesetting" panose="03020402040406030203" pitchFamily="66" charset="-78"/>
              </a:rPr>
              <a:t>hamlet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tansfers</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exoriation</a:t>
            </a:r>
            <a:r>
              <a:rPr lang="fr-FR" dirty="0" smtClean="0">
                <a:latin typeface="Arabic Typesetting" panose="03020402040406030203" pitchFamily="66" charset="-78"/>
                <a:cs typeface="Arabic Typesetting" panose="03020402040406030203" pitchFamily="66" charset="-78"/>
              </a:rPr>
              <a:t> for the </a:t>
            </a:r>
            <a:r>
              <a:rPr lang="fr-FR" dirty="0" err="1" smtClean="0">
                <a:latin typeface="Arabic Typesetting" panose="03020402040406030203" pitchFamily="66" charset="-78"/>
                <a:cs typeface="Arabic Typesetting" panose="03020402040406030203" pitchFamily="66" charset="-78"/>
              </a:rPr>
              <a:t>murder</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powerful</a:t>
            </a:r>
            <a:r>
              <a:rPr lang="fr-FR" dirty="0" smtClean="0">
                <a:latin typeface="Arabic Typesetting" panose="03020402040406030203" pitchFamily="66" charset="-78"/>
                <a:cs typeface="Arabic Typesetting" panose="03020402040406030203" pitchFamily="66" charset="-78"/>
              </a:rPr>
              <a:t> </a:t>
            </a:r>
            <a:r>
              <a:rPr lang="en-GB" dirty="0" smtClean="0">
                <a:latin typeface="Arabic Typesetting" panose="03020402040406030203" pitchFamily="66" charset="-78"/>
                <a:cs typeface="Arabic Typesetting" panose="03020402040406030203" pitchFamily="66" charset="-78"/>
              </a:rPr>
              <a:t>condemnation</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of </a:t>
            </a:r>
            <a:r>
              <a:rPr lang="fr-FR" dirty="0" err="1" smtClean="0">
                <a:latin typeface="Arabic Typesetting" panose="03020402040406030203" pitchFamily="66" charset="-78"/>
                <a:cs typeface="Arabic Typesetting" panose="03020402040406030203" pitchFamily="66" charset="-78"/>
              </a:rPr>
              <a:t>Gertrude’s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sexuality</a:t>
            </a:r>
            <a:r>
              <a:rPr lang="fr-FR" dirty="0" smtClean="0">
                <a:latin typeface="Arabic Typesetting" panose="03020402040406030203" pitchFamily="66" charset="-78"/>
                <a:cs typeface="Arabic Typesetting" panose="03020402040406030203" pitchFamily="66" charset="-78"/>
              </a:rPr>
              <a:t> .</a:t>
            </a:r>
          </a:p>
          <a:p>
            <a:r>
              <a:rPr lang="fr-FR" dirty="0" smtClean="0">
                <a:latin typeface="Arabic Typesetting" panose="03020402040406030203" pitchFamily="66" charset="-78"/>
                <a:cs typeface="Arabic Typesetting" panose="03020402040406030203" pitchFamily="66" charset="-78"/>
              </a:rPr>
              <a:t>In «</a:t>
            </a:r>
            <a:r>
              <a:rPr lang="fr-FR" dirty="0" smtClean="0">
                <a:solidFill>
                  <a:srgbClr val="FF0000"/>
                </a:solidFill>
                <a:latin typeface="Arabic Typesetting" panose="03020402040406030203" pitchFamily="66" charset="-78"/>
                <a:cs typeface="Arabic Typesetting" panose="03020402040406030203" pitchFamily="66" charset="-78"/>
              </a:rPr>
              <a:t> </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the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muder</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of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Gonzago</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Hamlet’s</a:t>
            </a:r>
            <a:r>
              <a:rPr lang="fr-FR" dirty="0" smtClean="0">
                <a:latin typeface="Arabic Typesetting" panose="03020402040406030203" pitchFamily="66" charset="-78"/>
                <a:cs typeface="Arabic Typesetting" panose="03020402040406030203" pitchFamily="66" charset="-78"/>
              </a:rPr>
              <a:t> version of his </a:t>
            </a:r>
            <a:r>
              <a:rPr lang="fr-FR" dirty="0" err="1" smtClean="0">
                <a:latin typeface="Arabic Typesetting" panose="03020402040406030203" pitchFamily="66" charset="-78"/>
                <a:cs typeface="Arabic Typesetting" panose="03020402040406030203" pitchFamily="66" charset="-78"/>
              </a:rPr>
              <a:t>father’s</a:t>
            </a:r>
            <a:r>
              <a:rPr lang="fr-FR" dirty="0" smtClean="0">
                <a:latin typeface="Arabic Typesetting" panose="03020402040406030203" pitchFamily="66" charset="-78"/>
                <a:cs typeface="Arabic Typesetting" panose="03020402040406030203" pitchFamily="66" charset="-78"/>
              </a:rPr>
              <a:t> tale) the </a:t>
            </a:r>
            <a:r>
              <a:rPr lang="fr-FR" dirty="0" err="1" smtClean="0">
                <a:latin typeface="Arabic Typesetting" panose="03020402040406030203" pitchFamily="66" charset="-78"/>
                <a:cs typeface="Arabic Typesetting" panose="03020402040406030203" pitchFamily="66" charset="-78"/>
              </a:rPr>
              <a:t>murderer’s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role</a:t>
            </a:r>
            <a:r>
              <a:rPr lang="fr-FR" dirty="0" smtClean="0">
                <a:latin typeface="Arabic Typesetting" panose="03020402040406030203" pitchFamily="66" charset="-78"/>
                <a:cs typeface="Arabic Typesetting" panose="03020402040406030203" pitchFamily="66" charset="-78"/>
              </a:rPr>
              <a:t> is </a:t>
            </a:r>
            <a:r>
              <a:rPr lang="fr-FR" dirty="0" err="1" smtClean="0">
                <a:latin typeface="Arabic Typesetting" panose="03020402040406030203" pitchFamily="66" charset="-78"/>
                <a:cs typeface="Arabic Typesetting" panose="03020402040406030203" pitchFamily="66" charset="-78"/>
              </a:rPr>
              <a:t>given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less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emphasis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than</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queen’s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protestations </a:t>
            </a:r>
            <a:r>
              <a:rPr lang="fr-FR" dirty="0" err="1" smtClean="0">
                <a:latin typeface="Arabic Typesetting" panose="03020402040406030203" pitchFamily="66" charset="-78"/>
                <a:cs typeface="Arabic Typesetting" panose="03020402040406030203" pitchFamily="66" charset="-78"/>
              </a:rPr>
              <a:t>locate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psychic</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blame</a:t>
            </a:r>
            <a:r>
              <a:rPr lang="fr-FR" dirty="0" smtClean="0">
                <a:latin typeface="Arabic Typesetting" panose="03020402040406030203" pitchFamily="66" charset="-78"/>
                <a:cs typeface="Arabic Typesetting" panose="03020402040406030203" pitchFamily="66" charset="-78"/>
              </a:rPr>
              <a:t> for the </a:t>
            </a:r>
            <a:r>
              <a:rPr lang="fr-FR" dirty="0" err="1" smtClean="0">
                <a:latin typeface="Arabic Typesetting" panose="03020402040406030203" pitchFamily="66" charset="-78"/>
                <a:cs typeface="Arabic Typesetting" panose="03020402040406030203" pitchFamily="66" charset="-78"/>
              </a:rPr>
              <a:t>murder</a:t>
            </a:r>
            <a:r>
              <a:rPr lang="fr-FR" dirty="0" smtClean="0">
                <a:latin typeface="Arabic Typesetting" panose="03020402040406030203" pitchFamily="66" charset="-78"/>
                <a:cs typeface="Arabic Typesetting" panose="03020402040406030203" pitchFamily="66" charset="-78"/>
              </a:rPr>
              <a:t>. </a:t>
            </a:r>
            <a:r>
              <a:rPr lang="fr-FR" u="sng"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Remarriage</a:t>
            </a:r>
            <a:r>
              <a:rPr lang="fr-FR" dirty="0" smtClean="0">
                <a:latin typeface="Arabic Typesetting" panose="03020402040406030203" pitchFamily="66" charset="-78"/>
                <a:cs typeface="Arabic Typesetting" panose="03020402040406030203" pitchFamily="66" charset="-78"/>
              </a:rPr>
              <a:t> is a </a:t>
            </a:r>
            <a:r>
              <a:rPr lang="fr-FR" dirty="0" err="1" smtClean="0">
                <a:latin typeface="Arabic Typesetting" panose="03020402040406030203" pitchFamily="66" charset="-78"/>
                <a:cs typeface="Arabic Typesetting" panose="03020402040406030203" pitchFamily="66" charset="-78"/>
              </a:rPr>
              <a:t>form</a:t>
            </a:r>
            <a:r>
              <a:rPr lang="fr-FR" dirty="0" smtClean="0">
                <a:latin typeface="Arabic Typesetting" panose="03020402040406030203" pitchFamily="66" charset="-78"/>
                <a:cs typeface="Arabic Typesetting" panose="03020402040406030203" pitchFamily="66" charset="-78"/>
              </a:rPr>
              <a:t> of </a:t>
            </a:r>
            <a:r>
              <a:rPr lang="fr-FR" dirty="0" err="1" smtClean="0">
                <a:latin typeface="Arabic Typesetting" panose="03020402040406030203" pitchFamily="66" charset="-78"/>
                <a:cs typeface="Arabic Typesetting" panose="03020402040406030203" pitchFamily="66" charset="-78"/>
              </a:rPr>
              <a:t>muder</a:t>
            </a:r>
            <a:r>
              <a:rPr lang="fr-FR" dirty="0" smtClean="0">
                <a:latin typeface="Arabic Typesetting" panose="03020402040406030203" pitchFamily="66" charset="-78"/>
                <a:cs typeface="Arabic Typesetting" panose="03020402040406030203" pitchFamily="66" charset="-78"/>
              </a:rPr>
              <a:t> «</a:t>
            </a:r>
            <a:r>
              <a:rPr lang="fr-FR" b="1" dirty="0" smtClean="0">
                <a:solidFill>
                  <a:srgbClr val="C00000"/>
                </a:solidFill>
                <a:latin typeface="Arabic Typesetting" panose="03020402040406030203" pitchFamily="66" charset="-78"/>
                <a:cs typeface="Arabic Typesetting" panose="03020402040406030203" pitchFamily="66" charset="-78"/>
              </a:rPr>
              <a:t>a second time i </a:t>
            </a:r>
            <a:r>
              <a:rPr lang="fr-FR" b="1" dirty="0" err="1" smtClean="0">
                <a:solidFill>
                  <a:srgbClr val="C00000"/>
                </a:solidFill>
                <a:latin typeface="Arabic Typesetting" panose="03020402040406030203" pitchFamily="66" charset="-78"/>
                <a:cs typeface="Arabic Typesetting" panose="03020402040406030203" pitchFamily="66" charset="-78"/>
              </a:rPr>
              <a:t>kill</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my</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husband</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dead</a:t>
            </a:r>
            <a:r>
              <a:rPr lang="fr-FR" b="1" dirty="0" smtClean="0">
                <a:solidFill>
                  <a:srgbClr val="C00000"/>
                </a:solidFill>
                <a:latin typeface="Arabic Typesetting" panose="03020402040406030203" pitchFamily="66" charset="-78"/>
                <a:cs typeface="Arabic Typesetting" panose="03020402040406030203" pitchFamily="66" charset="-78"/>
              </a:rPr>
              <a:t> when second </a:t>
            </a:r>
            <a:r>
              <a:rPr lang="fr-FR" b="1" dirty="0" err="1" smtClean="0">
                <a:solidFill>
                  <a:srgbClr val="C00000"/>
                </a:solidFill>
                <a:latin typeface="Arabic Typesetting" panose="03020402040406030203" pitchFamily="66" charset="-78"/>
                <a:cs typeface="Arabic Typesetting" panose="03020402040406030203" pitchFamily="66" charset="-78"/>
              </a:rPr>
              <a:t>husband</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kisses</a:t>
            </a:r>
            <a:r>
              <a:rPr lang="fr-FR" b="1" dirty="0" smtClean="0">
                <a:solidFill>
                  <a:srgbClr val="C00000"/>
                </a:solidFill>
                <a:latin typeface="Arabic Typesetting" panose="03020402040406030203" pitchFamily="66" charset="-78"/>
                <a:cs typeface="Arabic Typesetting" panose="03020402040406030203" pitchFamily="66" charset="-78"/>
              </a:rPr>
              <a:t> me in </a:t>
            </a:r>
            <a:r>
              <a:rPr lang="fr-FR" b="1" dirty="0" err="1" smtClean="0">
                <a:solidFill>
                  <a:srgbClr val="C00000"/>
                </a:solidFill>
                <a:latin typeface="Arabic Typesetting" panose="03020402040406030203" pitchFamily="66" charset="-78"/>
                <a:cs typeface="Arabic Typesetting" panose="03020402040406030203" pitchFamily="66" charset="-78"/>
              </a:rPr>
              <a:t>bed</a:t>
            </a:r>
            <a:r>
              <a:rPr lang="fr-FR" dirty="0" smtClean="0">
                <a:latin typeface="Arabic Typesetting" panose="03020402040406030203" pitchFamily="66" charset="-78"/>
                <a:cs typeface="Arabic Typesetting" panose="03020402040406030203" pitchFamily="66" charset="-78"/>
              </a:rPr>
              <a:t>» </a:t>
            </a:r>
          </a:p>
          <a:p>
            <a:r>
              <a:rPr lang="fr-FR" dirty="0" smtClean="0">
                <a:latin typeface="Arabic Typesetting" panose="03020402040406030203" pitchFamily="66" charset="-78"/>
                <a:cs typeface="Arabic Typesetting" panose="03020402040406030203" pitchFamily="66" charset="-78"/>
              </a:rPr>
              <a:t>When Hamlet </a:t>
            </a:r>
            <a:r>
              <a:rPr lang="fr-FR" dirty="0" err="1" smtClean="0">
                <a:latin typeface="Arabic Typesetting" panose="03020402040406030203" pitchFamily="66" charset="-78"/>
                <a:cs typeface="Arabic Typesetting" panose="03020402040406030203" pitchFamily="66" charset="-78"/>
              </a:rPr>
              <a:t>confronts</a:t>
            </a:r>
            <a:r>
              <a:rPr lang="fr-FR" dirty="0" smtClean="0">
                <a:latin typeface="Arabic Typesetting" panose="03020402040406030203" pitchFamily="66" charset="-78"/>
                <a:cs typeface="Arabic Typesetting" panose="03020402040406030203" pitchFamily="66" charset="-78"/>
              </a:rPr>
              <a:t> his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in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closet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after</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play</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transfer</a:t>
            </a:r>
            <a:r>
              <a:rPr lang="fr-FR" dirty="0" smtClean="0">
                <a:latin typeface="Arabic Typesetting" panose="03020402040406030203" pitchFamily="66" charset="-78"/>
                <a:cs typeface="Arabic Typesetting" panose="03020402040406030203" pitchFamily="66" charset="-78"/>
              </a:rPr>
              <a:t> of </a:t>
            </a:r>
            <a:r>
              <a:rPr lang="fr-FR" dirty="0" err="1" smtClean="0">
                <a:latin typeface="Arabic Typesetting" panose="03020402040406030203" pitchFamily="66" charset="-78"/>
                <a:cs typeface="Arabic Typesetting" panose="03020402040406030203" pitchFamily="66" charset="-78"/>
              </a:rPr>
              <a:t>agency</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is </a:t>
            </a:r>
            <a:r>
              <a:rPr lang="fr-FR" dirty="0" err="1" smtClean="0">
                <a:latin typeface="Arabic Typesetting" panose="03020402040406030203" pitchFamily="66" charset="-78"/>
                <a:cs typeface="Arabic Typesetting" panose="03020402040406030203" pitchFamily="66" charset="-78"/>
              </a:rPr>
              <a:t>then</a:t>
            </a:r>
            <a:r>
              <a:rPr lang="fr-FR" dirty="0" smtClean="0">
                <a:latin typeface="Arabic Typesetting" panose="03020402040406030203" pitchFamily="66" charset="-78"/>
                <a:cs typeface="Arabic Typesetting" panose="03020402040406030203" pitchFamily="66" charset="-78"/>
              </a:rPr>
              <a:t> </a:t>
            </a:r>
            <a:r>
              <a:rPr lang="fr-FR" b="1" u="sng"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confirmed</a:t>
            </a:r>
            <a:r>
              <a:rPr lang="fr-FR"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endParaRPr lang="fr-FR" dirty="0" smtClean="0">
              <a:latin typeface="Arabic Typesetting" panose="03020402040406030203" pitchFamily="66" charset="-78"/>
              <a:cs typeface="Arabic Typesetting" panose="03020402040406030203" pitchFamily="66" charset="-78"/>
            </a:endParaRPr>
          </a:p>
          <a:p>
            <a:pPr>
              <a:buNone/>
            </a:pPr>
            <a:endParaRPr lang="fr-FR" dirty="0" smtClean="0">
              <a:latin typeface="Arabic Typesetting" panose="03020402040406030203" pitchFamily="66" charset="-78"/>
              <a:cs typeface="Arabic Typesetting" panose="03020402040406030203" pitchFamily="66" charset="-78"/>
            </a:endParaRPr>
          </a:p>
          <a:p>
            <a:endParaRPr lang="fr-FR" dirty="0">
              <a:latin typeface="Arabic Typesetting" panose="03020402040406030203" pitchFamily="66" charset="-78"/>
              <a:cs typeface="Arabic Typesetting" panose="03020402040406030203" pitchFamily="66" charset="-78"/>
            </a:endParaRPr>
          </a:p>
        </p:txBody>
      </p:sp>
      <p:sp>
        <p:nvSpPr>
          <p:cNvPr id="4" name="Sous-titre 2"/>
          <p:cNvSpPr txBox="1">
            <a:spLocks/>
          </p:cNvSpPr>
          <p:nvPr/>
        </p:nvSpPr>
        <p:spPr bwMode="auto">
          <a:xfrm rot="21017555">
            <a:off x="-504719" y="62368"/>
            <a:ext cx="5084547" cy="838200"/>
          </a:xfrm>
          <a:prstGeom prst="rect">
            <a:avLst/>
          </a:prstGeom>
          <a:solidFill>
            <a:srgbClr val="BBCBF3"/>
          </a:solid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fr-FR" sz="3600" b="1" u="none" strike="noStrike" kern="0" cap="none" spc="0" normalizeH="0" baseline="0" noProof="0" dirty="0" smtClean="0">
                <a:ln>
                  <a:noFill/>
                </a:ln>
                <a:effectLst/>
                <a:uLnTx/>
                <a:uFillTx/>
                <a:latin typeface="Arial Rounded MT Bold" pitchFamily="34" charset="0"/>
                <a:ea typeface="+mn-ea"/>
                <a:cs typeface="+mn-cs"/>
              </a:rPr>
              <a:t>Transfer of </a:t>
            </a:r>
            <a:r>
              <a:rPr kumimoji="0" lang="fr-FR" sz="3600" b="1" u="none" strike="noStrike" kern="0" cap="none" spc="0" normalizeH="0" baseline="0" noProof="0" dirty="0" err="1" smtClean="0">
                <a:ln>
                  <a:noFill/>
                </a:ln>
                <a:effectLst/>
                <a:uLnTx/>
                <a:uFillTx/>
                <a:latin typeface="Arial Rounded MT Bold" pitchFamily="34" charset="0"/>
                <a:ea typeface="+mn-ea"/>
                <a:cs typeface="+mn-cs"/>
              </a:rPr>
              <a:t>agency</a:t>
            </a:r>
            <a:endParaRPr kumimoji="0" lang="fr-FR" sz="3600" b="1" u="none" strike="noStrike" kern="0" cap="none" spc="0" normalizeH="0" baseline="0" noProof="0" dirty="0">
              <a:ln>
                <a:noFill/>
              </a:ln>
              <a:effectLst/>
              <a:uLnTx/>
              <a:uFillTx/>
              <a:latin typeface="Arial Rounded MT Bold" pitchFamily="34" charset="0"/>
              <a:ea typeface="+mn-ea"/>
              <a:cs typeface="+mn-cs"/>
            </a:endParaRPr>
          </a:p>
        </p:txBody>
      </p:sp>
    </p:spTree>
  </p:cSld>
  <p:clrMapOvr>
    <a:masterClrMapping/>
  </p:clrMapOvr>
  <p:transition>
    <p:strips/>
    <p:sndAc>
      <p:stSnd>
        <p:snd r:embed="rId2" name="chimes.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643050"/>
            <a:ext cx="8712968" cy="4954302"/>
          </a:xfrm>
          <a:solidFill>
            <a:srgbClr val="BBCBF3"/>
          </a:solidFill>
        </p:spPr>
        <p:txBody>
          <a:bodyPr/>
          <a:lstStyle/>
          <a:p>
            <a:r>
              <a:rPr lang="fr-FR" sz="2400" dirty="0" smtClean="0"/>
              <a:t>  </a:t>
            </a:r>
            <a:r>
              <a:rPr lang="fr-FR" dirty="0" smtClean="0">
                <a:latin typeface="Arabic Typesetting" panose="03020402040406030203" pitchFamily="66" charset="-78"/>
                <a:cs typeface="Arabic Typesetting" panose="03020402040406030203" pitchFamily="66" charset="-78"/>
              </a:rPr>
              <a:t>He </a:t>
            </a:r>
            <a:r>
              <a:rPr lang="fr-FR" dirty="0" err="1" smtClean="0">
                <a:latin typeface="Arabic Typesetting" panose="03020402040406030203" pitchFamily="66" charset="-78"/>
                <a:cs typeface="Arabic Typesetting" panose="03020402040406030203" pitchFamily="66" charset="-78"/>
              </a:rPr>
              <a:t>says</a:t>
            </a:r>
            <a:r>
              <a:rPr lang="fr-FR" dirty="0" smtClean="0">
                <a:latin typeface="Arabic Typesetting" panose="03020402040406030203" pitchFamily="66" charset="-78"/>
                <a:cs typeface="Arabic Typesetting" panose="03020402040406030203" pitchFamily="66" charset="-78"/>
              </a:rPr>
              <a:t> « </a:t>
            </a:r>
            <a:r>
              <a:rPr lang="fr-FR" b="1" dirty="0" smtClean="0">
                <a:solidFill>
                  <a:srgbClr val="C00000"/>
                </a:solidFill>
                <a:latin typeface="Arabic Typesetting" panose="03020402040406030203" pitchFamily="66" charset="-78"/>
                <a:cs typeface="Arabic Typesetting" panose="03020402040406030203" pitchFamily="66" charset="-78"/>
              </a:rPr>
              <a:t>a bloody </a:t>
            </a:r>
            <a:r>
              <a:rPr lang="fr-FR" b="1" dirty="0" err="1" smtClean="0">
                <a:solidFill>
                  <a:srgbClr val="C00000"/>
                </a:solidFill>
                <a:latin typeface="Arabic Typesetting" panose="03020402040406030203" pitchFamily="66" charset="-78"/>
                <a:cs typeface="Arabic Typesetting" panose="03020402040406030203" pitchFamily="66" charset="-78"/>
              </a:rPr>
              <a:t>deed</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almost</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smtClean="0">
                <a:solidFill>
                  <a:srgbClr val="C00000"/>
                </a:solidFill>
                <a:latin typeface="Arabic Typesetting" panose="03020402040406030203" pitchFamily="66" charset="-78"/>
                <a:cs typeface="Arabic Typesetting" panose="03020402040406030203" pitchFamily="66" charset="-78"/>
              </a:rPr>
              <a:t>as </a:t>
            </a:r>
            <a:r>
              <a:rPr lang="fr-FR" b="1" dirty="0" err="1" smtClean="0">
                <a:solidFill>
                  <a:srgbClr val="C00000"/>
                </a:solidFill>
                <a:latin typeface="Arabic Typesetting" panose="03020402040406030203" pitchFamily="66" charset="-78"/>
                <a:cs typeface="Arabic Typesetting" panose="03020402040406030203" pitchFamily="66" charset="-78"/>
              </a:rPr>
              <a:t>bad</a:t>
            </a:r>
            <a:r>
              <a:rPr lang="fr-FR" b="1" dirty="0" smtClean="0">
                <a:solidFill>
                  <a:srgbClr val="C00000"/>
                </a:solidFill>
                <a:latin typeface="Arabic Typesetting" panose="03020402040406030203" pitchFamily="66" charset="-78"/>
                <a:cs typeface="Arabic Typesetting" panose="03020402040406030203" pitchFamily="66" charset="-78"/>
              </a:rPr>
              <a:t>, good </a:t>
            </a:r>
            <a:r>
              <a:rPr lang="fr-FR" b="1" dirty="0" err="1" smtClean="0">
                <a:solidFill>
                  <a:srgbClr val="C00000"/>
                </a:solidFill>
                <a:latin typeface="Arabic Typesetting" panose="03020402040406030203" pitchFamily="66" charset="-78"/>
                <a:cs typeface="Arabic Typesetting" panose="03020402040406030203" pitchFamily="66" charset="-78"/>
              </a:rPr>
              <a:t>mother</a:t>
            </a:r>
            <a:r>
              <a:rPr lang="fr-FR" b="1" dirty="0" smtClean="0">
                <a:solidFill>
                  <a:srgbClr val="C00000"/>
                </a:solidFill>
                <a:latin typeface="Arabic Typesetting" panose="03020402040406030203" pitchFamily="66" charset="-78"/>
                <a:cs typeface="Arabic Typesetting" panose="03020402040406030203" pitchFamily="66" charset="-78"/>
              </a:rPr>
              <a:t>, as </a:t>
            </a:r>
            <a:r>
              <a:rPr lang="fr-FR" b="1" dirty="0" err="1" smtClean="0">
                <a:solidFill>
                  <a:srgbClr val="C00000"/>
                </a:solidFill>
                <a:latin typeface="Arabic Typesetting" panose="03020402040406030203" pitchFamily="66" charset="-78"/>
                <a:cs typeface="Arabic Typesetting" panose="03020402040406030203" pitchFamily="66" charset="-78"/>
              </a:rPr>
              <a:t>kill</a:t>
            </a:r>
            <a:r>
              <a:rPr lang="fr-FR" b="1" dirty="0" smtClean="0">
                <a:solidFill>
                  <a:srgbClr val="C00000"/>
                </a:solidFill>
                <a:latin typeface="Arabic Typesetting" panose="03020402040406030203" pitchFamily="66" charset="-78"/>
                <a:cs typeface="Arabic Typesetting" panose="03020402040406030203" pitchFamily="66" charset="-78"/>
              </a:rPr>
              <a:t> a </a:t>
            </a:r>
            <a:r>
              <a:rPr lang="fr-FR" b="1" dirty="0" err="1" smtClean="0">
                <a:solidFill>
                  <a:srgbClr val="C00000"/>
                </a:solidFill>
                <a:latin typeface="Arabic Typesetting" panose="03020402040406030203" pitchFamily="66" charset="-78"/>
                <a:cs typeface="Arabic Typesetting" panose="03020402040406030203" pitchFamily="66" charset="-78"/>
              </a:rPr>
              <a:t>king</a:t>
            </a:r>
            <a:r>
              <a:rPr lang="fr-FR" b="1" dirty="0" smtClean="0">
                <a:solidFill>
                  <a:srgbClr val="C00000"/>
                </a:solidFill>
                <a:latin typeface="Arabic Typesetting" panose="03020402040406030203" pitchFamily="66" charset="-78"/>
                <a:cs typeface="Arabic Typesetting" panose="03020402040406030203" pitchFamily="66" charset="-78"/>
              </a:rPr>
              <a:t> and </a:t>
            </a:r>
            <a:r>
              <a:rPr lang="fr-FR" b="1" dirty="0" err="1" smtClean="0">
                <a:solidFill>
                  <a:srgbClr val="C00000"/>
                </a:solidFill>
                <a:latin typeface="Arabic Typesetting" panose="03020402040406030203" pitchFamily="66" charset="-78"/>
                <a:cs typeface="Arabic Typesetting" panose="03020402040406030203" pitchFamily="66" charset="-78"/>
              </a:rPr>
              <a:t>marry</a:t>
            </a:r>
            <a:r>
              <a:rPr lang="fr-FR" b="1" dirty="0" smtClean="0">
                <a:solidFill>
                  <a:srgbClr val="C00000"/>
                </a:solidFill>
                <a:latin typeface="Arabic Typesetting" panose="03020402040406030203" pitchFamily="66" charset="-78"/>
                <a:cs typeface="Arabic Typesetting" panose="03020402040406030203" pitchFamily="66" charset="-78"/>
              </a:rPr>
              <a:t> his </a:t>
            </a:r>
            <a:r>
              <a:rPr lang="fr-FR" b="1" dirty="0" err="1" smtClean="0">
                <a:solidFill>
                  <a:srgbClr val="C00000"/>
                </a:solidFill>
                <a:latin typeface="Arabic Typesetting" panose="03020402040406030203" pitchFamily="66" charset="-78"/>
                <a:cs typeface="Arabic Typesetting" panose="03020402040406030203" pitchFamily="66" charset="-78"/>
              </a:rPr>
              <a:t>brother</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 </a:t>
            </a:r>
          </a:p>
          <a:p>
            <a:r>
              <a:rPr lang="fr-FR" dirty="0" err="1" smtClean="0">
                <a:latin typeface="Arabic Typesetting" panose="03020402040406030203" pitchFamily="66" charset="-78"/>
                <a:cs typeface="Arabic Typesetting" panose="03020402040406030203" pitchFamily="66" charset="-78"/>
              </a:rPr>
              <a:t>Given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this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parallel</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 Claudius</a:t>
            </a:r>
            <a:r>
              <a:rPr lang="fr-FR" dirty="0" smtClean="0">
                <a:latin typeface="Arabic Typesetting" panose="03020402040406030203" pitchFamily="66" charset="-78"/>
                <a:cs typeface="Arabic Typesetting" panose="03020402040406030203" pitchFamily="66" charset="-78"/>
              </a:rPr>
              <a:t>’ crime is </a:t>
            </a:r>
            <a:r>
              <a:rPr lang="fr-FR" dirty="0" err="1" smtClean="0">
                <a:latin typeface="Arabic Typesetting" panose="03020402040406030203" pitchFamily="66" charset="-78"/>
                <a:cs typeface="Arabic Typesetting" panose="03020402040406030203" pitchFamily="66" charset="-78"/>
              </a:rPr>
              <a:t>nearly</a:t>
            </a:r>
            <a:r>
              <a:rPr lang="fr-FR" dirty="0" smtClean="0">
                <a:latin typeface="Arabic Typesetting" panose="03020402040406030203" pitchFamily="66" charset="-78"/>
                <a:cs typeface="Arabic Typesetting" panose="03020402040406030203" pitchFamily="66" charset="-78"/>
              </a:rPr>
              <a:t> absent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rather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becomes</a:t>
            </a:r>
            <a:r>
              <a:rPr lang="fr-FR" dirty="0" smtClean="0">
                <a:latin typeface="Arabic Typesetting" panose="03020402040406030203" pitchFamily="66" charset="-78"/>
                <a:cs typeface="Arabic Typesetting" panose="03020402040406030203" pitchFamily="66" charset="-78"/>
              </a:rPr>
              <a:t> a passive </a:t>
            </a:r>
            <a:r>
              <a:rPr lang="fr-FR" dirty="0" err="1" smtClean="0">
                <a:latin typeface="Arabic Typesetting" panose="03020402040406030203" pitchFamily="66" charset="-78"/>
                <a:cs typeface="Arabic Typesetting" panose="03020402040406030203" pitchFamily="66" charset="-78"/>
              </a:rPr>
              <a:t>victim</a:t>
            </a:r>
            <a:r>
              <a:rPr lang="fr-FR" dirty="0" smtClean="0">
                <a:latin typeface="Arabic Typesetting" panose="03020402040406030203" pitchFamily="66" charset="-78"/>
                <a:cs typeface="Arabic Typesetting" panose="03020402040406030203" pitchFamily="66" charset="-78"/>
              </a:rPr>
              <a:t> of </a:t>
            </a:r>
            <a:r>
              <a:rPr lang="fr-FR" dirty="0" err="1" smtClean="0">
                <a:latin typeface="Arabic Typesetting" panose="03020402040406030203" pitchFamily="66" charset="-78"/>
                <a:cs typeface="Arabic Typesetting" panose="03020402040406030203" pitchFamily="66" charset="-78"/>
              </a:rPr>
              <a:t>Gertrude’s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sexual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will,by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saying</a:t>
            </a:r>
            <a:r>
              <a:rPr lang="fr-FR" dirty="0" smtClean="0">
                <a:latin typeface="Arabic Typesetting" panose="03020402040406030203" pitchFamily="66" charset="-78"/>
                <a:cs typeface="Arabic Typesetting" panose="03020402040406030203" pitchFamily="66" charset="-78"/>
              </a:rPr>
              <a:t> </a:t>
            </a:r>
            <a:r>
              <a:rPr lang="fr-FR" b="1" dirty="0" smtClean="0">
                <a:latin typeface="Arabic Typesetting" panose="03020402040406030203" pitchFamily="66" charset="-78"/>
                <a:cs typeface="Arabic Typesetting" panose="03020402040406030203" pitchFamily="66" charset="-78"/>
              </a:rPr>
              <a:t>« </a:t>
            </a:r>
            <a:r>
              <a:rPr lang="fr-FR" b="1" dirty="0" err="1" smtClean="0">
                <a:latin typeface="Arabic Typesetting" panose="03020402040406030203" pitchFamily="66" charset="-78"/>
                <a:cs typeface="Arabic Typesetting" panose="03020402040406030203" pitchFamily="66" charset="-78"/>
              </a:rPr>
              <a:t>marry</a:t>
            </a:r>
            <a:r>
              <a:rPr lang="fr-FR" b="1" dirty="0" smtClean="0">
                <a:latin typeface="Arabic Typesetting" panose="03020402040406030203" pitchFamily="66" charset="-78"/>
                <a:cs typeface="Arabic Typesetting" panose="03020402040406030203" pitchFamily="66" charset="-78"/>
              </a:rPr>
              <a:t> his </a:t>
            </a:r>
            <a:r>
              <a:rPr lang="fr-FR" b="1" dirty="0" err="1" smtClean="0">
                <a:latin typeface="Arabic Typesetting" panose="03020402040406030203" pitchFamily="66" charset="-78"/>
                <a:cs typeface="Arabic Typesetting" panose="03020402040406030203" pitchFamily="66" charset="-78"/>
              </a:rPr>
              <a:t>brother</a:t>
            </a:r>
            <a:r>
              <a:rPr lang="fr-FR" b="1" dirty="0" smtClean="0">
                <a:latin typeface="Arabic Typesetting" panose="03020402040406030203" pitchFamily="66" charset="-78"/>
                <a:cs typeface="Arabic Typesetting" panose="03020402040406030203" pitchFamily="66" charset="-78"/>
              </a:rPr>
              <a:t> » </a:t>
            </a:r>
            <a:r>
              <a:rPr lang="fr-FR" dirty="0" smtClean="0">
                <a:latin typeface="Arabic Typesetting" panose="03020402040406030203" pitchFamily="66" charset="-78"/>
                <a:cs typeface="Arabic Typesetting" panose="03020402040406030203" pitchFamily="66" charset="-78"/>
              </a:rPr>
              <a:t>not </a:t>
            </a:r>
            <a:r>
              <a:rPr lang="fr-FR" b="1" dirty="0" smtClean="0">
                <a:latin typeface="Arabic Typesetting" panose="03020402040406030203" pitchFamily="66" charset="-78"/>
                <a:cs typeface="Arabic Typesetting" panose="03020402040406030203" pitchFamily="66" charset="-78"/>
              </a:rPr>
              <a:t>« </a:t>
            </a:r>
            <a:r>
              <a:rPr lang="fr-FR" b="1" dirty="0" err="1" smtClean="0">
                <a:latin typeface="Arabic Typesetting" panose="03020402040406030203" pitchFamily="66" charset="-78"/>
                <a:cs typeface="Arabic Typesetting" panose="03020402040406030203" pitchFamily="66" charset="-78"/>
              </a:rPr>
              <a:t>marry</a:t>
            </a:r>
            <a:r>
              <a:rPr lang="fr-FR" b="1" dirty="0" smtClean="0">
                <a:latin typeface="Arabic Typesetting" panose="03020402040406030203" pitchFamily="66" charset="-78"/>
                <a:cs typeface="Arabic Typesetting" panose="03020402040406030203" pitchFamily="66" charset="-78"/>
              </a:rPr>
              <a:t> his </a:t>
            </a:r>
            <a:r>
              <a:rPr lang="fr-FR" b="1" dirty="0" err="1" smtClean="0">
                <a:latin typeface="Arabic Typesetting" panose="03020402040406030203" pitchFamily="66" charset="-78"/>
                <a:cs typeface="Arabic Typesetting" panose="03020402040406030203" pitchFamily="66" charset="-78"/>
              </a:rPr>
              <a:t>wife</a:t>
            </a:r>
            <a:r>
              <a:rPr lang="fr-FR" b="1" dirty="0" smtClean="0">
                <a:latin typeface="Arabic Typesetting" panose="03020402040406030203" pitchFamily="66" charset="-78"/>
                <a:cs typeface="Arabic Typesetting" panose="03020402040406030203" pitchFamily="66" charset="-78"/>
              </a:rPr>
              <a:t> » </a:t>
            </a:r>
            <a:r>
              <a:rPr lang="fr-FR" b="1" dirty="0" smtClean="0">
                <a:latin typeface="Arabic Typesetting" panose="03020402040406030203" pitchFamily="66" charset="-78"/>
                <a:cs typeface="Arabic Typesetting" panose="03020402040406030203" pitchFamily="66" charset="-78"/>
              </a:rPr>
              <a:t>.</a:t>
            </a:r>
            <a:endParaRPr lang="fr-FR" b="1" dirty="0" smtClean="0">
              <a:latin typeface="Arabic Typesetting" panose="03020402040406030203" pitchFamily="66" charset="-78"/>
              <a:cs typeface="Arabic Typesetting" panose="03020402040406030203" pitchFamily="66" charset="-78"/>
            </a:endParaRPr>
          </a:p>
          <a:p>
            <a:r>
              <a:rPr lang="fr-FR" dirty="0" smtClean="0">
                <a:latin typeface="Arabic Typesetting" panose="03020402040406030203" pitchFamily="66" charset="-78"/>
                <a:cs typeface="Arabic Typesetting" panose="03020402040406030203" pitchFamily="66" charset="-78"/>
              </a:rPr>
              <a:t>In </a:t>
            </a:r>
            <a:r>
              <a:rPr lang="fr-FR" b="1" dirty="0" smtClean="0">
                <a:latin typeface="Arabic Typesetting" panose="03020402040406030203" pitchFamily="66" charset="-78"/>
                <a:cs typeface="Arabic Typesetting" panose="03020402040406030203" pitchFamily="66" charset="-78"/>
              </a:rPr>
              <a:t>« </a:t>
            </a:r>
            <a:r>
              <a:rPr lang="fr-FR" b="1" dirty="0" err="1" smtClean="0">
                <a:latin typeface="Arabic Typesetting" panose="03020402040406030203" pitchFamily="66" charset="-78"/>
                <a:cs typeface="Arabic Typesetting" panose="03020402040406030203" pitchFamily="66" charset="-78"/>
              </a:rPr>
              <a:t>muder</a:t>
            </a:r>
            <a:r>
              <a:rPr lang="fr-FR" b="1" dirty="0" smtClean="0">
                <a:latin typeface="Arabic Typesetting" panose="03020402040406030203" pitchFamily="66" charset="-78"/>
                <a:cs typeface="Arabic Typesetting" panose="03020402040406030203" pitchFamily="66" charset="-78"/>
              </a:rPr>
              <a:t> of </a:t>
            </a:r>
            <a:r>
              <a:rPr lang="fr-FR" b="1" dirty="0" err="1" smtClean="0">
                <a:latin typeface="Arabic Typesetting" panose="03020402040406030203" pitchFamily="66" charset="-78"/>
                <a:cs typeface="Arabic Typesetting" panose="03020402040406030203" pitchFamily="66" charset="-78"/>
              </a:rPr>
              <a:t>Gonzago</a:t>
            </a:r>
            <a:r>
              <a:rPr lang="fr-FR" b="1"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Lucianus</a:t>
            </a:r>
            <a:r>
              <a:rPr lang="fr-FR" dirty="0" smtClean="0">
                <a:latin typeface="Arabic Typesetting" panose="03020402040406030203" pitchFamily="66" charset="-78"/>
                <a:cs typeface="Arabic Typesetting" panose="03020402040406030203" pitchFamily="66" charset="-78"/>
              </a:rPr>
              <a:t> carries the poison on stage and </a:t>
            </a:r>
            <a:r>
              <a:rPr lang="fr-FR" dirty="0" err="1" smtClean="0">
                <a:latin typeface="Arabic Typesetting" panose="03020402040406030203" pitchFamily="66" charset="-78"/>
                <a:cs typeface="Arabic Typesetting" panose="03020402040406030203" pitchFamily="66" charset="-78"/>
              </a:rPr>
              <a:t>addresses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it</a:t>
            </a:r>
            <a:r>
              <a:rPr lang="fr-FR" dirty="0" smtClean="0">
                <a:latin typeface="Arabic Typesetting" panose="03020402040406030203" pitchFamily="66" charset="-78"/>
                <a:cs typeface="Arabic Typesetting" panose="03020402040406030203" pitchFamily="66" charset="-78"/>
              </a:rPr>
              <a:t> in association to the </a:t>
            </a:r>
            <a:r>
              <a:rPr lang="fr-FR" dirty="0" err="1" smtClean="0">
                <a:latin typeface="Arabic Typesetting" panose="03020402040406030203" pitchFamily="66" charset="-78"/>
                <a:cs typeface="Arabic Typesetting" panose="03020402040406030203" pitchFamily="66" charset="-78"/>
              </a:rPr>
              <a:t>weeds</a:t>
            </a:r>
            <a:r>
              <a:rPr lang="fr-FR" dirty="0" smtClean="0">
                <a:latin typeface="Arabic Typesetting" panose="03020402040406030203" pitchFamily="66" charset="-78"/>
                <a:cs typeface="Arabic Typesetting" panose="03020402040406030203" pitchFamily="66" charset="-78"/>
              </a:rPr>
              <a:t> of the </a:t>
            </a:r>
            <a:r>
              <a:rPr lang="fr-FR" dirty="0" err="1" smtClean="0">
                <a:latin typeface="Arabic Typesetting" panose="03020402040406030203" pitchFamily="66" charset="-78"/>
                <a:cs typeface="Arabic Typesetting" panose="03020402040406030203" pitchFamily="66" charset="-78"/>
              </a:rPr>
              <a:t>garden</a:t>
            </a:r>
            <a:r>
              <a:rPr lang="fr-FR" dirty="0" smtClean="0">
                <a:latin typeface="Arabic Typesetting" panose="03020402040406030203" pitchFamily="66" charset="-78"/>
                <a:cs typeface="Arabic Typesetting" panose="03020402040406030203" pitchFamily="66" charset="-78"/>
              </a:rPr>
              <a:t>:</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 Thou mixed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rank</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of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midnight</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weeds</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collected</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With</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Hecate’s</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ban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thrice</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blasted</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thrice</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infected</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thy</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natural</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magic</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and dire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property</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on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wholesome</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life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usurps</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immediately</a:t>
            </a:r>
            <a:r>
              <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(3.2.251-54)  </a:t>
            </a:r>
            <a:endParaRPr lang="fr-FR"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buNone/>
            </a:pPr>
            <a:r>
              <a:rPr lang="fr-FR" dirty="0" smtClean="0">
                <a:latin typeface="Arabic Typesetting" panose="03020402040406030203" pitchFamily="66" charset="-78"/>
                <a:cs typeface="Arabic Typesetting" panose="03020402040406030203" pitchFamily="66" charset="-78"/>
              </a:rPr>
              <a:t>                                                    </a:t>
            </a:r>
            <a:r>
              <a:rPr lang="fr-FR" sz="2400" dirty="0" smtClean="0"/>
              <a:t>    </a:t>
            </a:r>
          </a:p>
          <a:p>
            <a:endParaRPr lang="fr-FR" sz="2400" dirty="0" smtClean="0"/>
          </a:p>
          <a:p>
            <a:pPr>
              <a:buNone/>
            </a:pPr>
            <a:endParaRPr lang="fr-FR" sz="2400" dirty="0" smtClean="0"/>
          </a:p>
          <a:p>
            <a:endParaRPr lang="en-US" sz="2400"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57</a:t>
            </a:fld>
            <a:endParaRPr lang="en-GB"/>
          </a:p>
        </p:txBody>
      </p:sp>
      <p:sp>
        <p:nvSpPr>
          <p:cNvPr id="5" name="Sous-titre 2"/>
          <p:cNvSpPr txBox="1">
            <a:spLocks/>
          </p:cNvSpPr>
          <p:nvPr/>
        </p:nvSpPr>
        <p:spPr bwMode="auto">
          <a:xfrm rot="20753881">
            <a:off x="-515868" y="295101"/>
            <a:ext cx="5715040" cy="909638"/>
          </a:xfrm>
          <a:prstGeom prst="rect">
            <a:avLst/>
          </a:prstGeom>
          <a:solidFill>
            <a:srgbClr val="BBCBF3"/>
          </a:solid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fr-FR" sz="3600" b="1" u="none" strike="noStrike" kern="0" cap="none" spc="0" normalizeH="0" baseline="0" noProof="0" dirty="0" smtClean="0">
                <a:ln>
                  <a:noFill/>
                </a:ln>
                <a:effectLst>
                  <a:outerShdw blurRad="38100" dist="38100" dir="2700000" algn="tl">
                    <a:srgbClr val="000000">
                      <a:alpha val="43137"/>
                    </a:srgbClr>
                  </a:outerShdw>
                </a:effectLst>
                <a:uLnTx/>
                <a:uFillTx/>
                <a:latin typeface="Arial Rounded MT Bold" pitchFamily="34" charset="0"/>
                <a:ea typeface="+mn-ea"/>
                <a:cs typeface="+mn-cs"/>
              </a:rPr>
              <a:t>Transfer of </a:t>
            </a:r>
            <a:r>
              <a:rPr kumimoji="0" lang="fr-FR" sz="3600" b="1" u="none" strike="noStrike" kern="0" cap="none" spc="0" normalizeH="0" baseline="0" noProof="0" dirty="0" err="1" smtClean="0">
                <a:ln>
                  <a:noFill/>
                </a:ln>
                <a:effectLst>
                  <a:outerShdw blurRad="38100" dist="38100" dir="2700000" algn="tl">
                    <a:srgbClr val="000000">
                      <a:alpha val="43137"/>
                    </a:srgbClr>
                  </a:outerShdw>
                </a:effectLst>
                <a:uLnTx/>
                <a:uFillTx/>
                <a:latin typeface="Arial Rounded MT Bold" pitchFamily="34" charset="0"/>
                <a:ea typeface="+mn-ea"/>
                <a:cs typeface="+mn-cs"/>
              </a:rPr>
              <a:t>agency</a:t>
            </a:r>
            <a:endParaRPr kumimoji="0" lang="fr-FR" sz="3600" b="1" u="none" strike="noStrike" kern="0" cap="none" spc="0" normalizeH="0" baseline="0" noProof="0" dirty="0">
              <a:ln>
                <a:noFill/>
              </a:ln>
              <a:effectLst>
                <a:outerShdw blurRad="38100" dist="38100" dir="2700000" algn="tl">
                  <a:srgbClr val="000000">
                    <a:alpha val="43137"/>
                  </a:srgbClr>
                </a:outerShdw>
              </a:effectLst>
              <a:uLnTx/>
              <a:uFillTx/>
              <a:latin typeface="Arial Rounded MT Bold" pitchFamily="34" charset="0"/>
              <a:ea typeface="+mn-ea"/>
              <a:cs typeface="+mn-cs"/>
            </a:endParaRPr>
          </a:p>
        </p:txBody>
      </p:sp>
    </p:spTree>
  </p:cSld>
  <p:clrMapOvr>
    <a:masterClrMapping/>
  </p:clrMapOvr>
  <p:transition>
    <p:wheel spokes="8"/>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239230"/>
            <a:ext cx="8712968" cy="4047290"/>
          </a:xfrm>
          <a:solidFill>
            <a:srgbClr val="BBCBF3"/>
          </a:solidFill>
        </p:spPr>
        <p:txBody>
          <a:bodyPr>
            <a:normAutofit/>
          </a:bodyPr>
          <a:lstStyle/>
          <a:p>
            <a:pPr marL="0" indent="0">
              <a:buNone/>
            </a:pPr>
            <a:endParaRPr lang="fr-FR" sz="2400" dirty="0" smtClean="0">
              <a:latin typeface="+mj-lt"/>
            </a:endParaRPr>
          </a:p>
          <a:p>
            <a:pPr algn="just"/>
            <a:r>
              <a:rPr lang="fr-FR" sz="3200" dirty="0" err="1" smtClean="0">
                <a:latin typeface="Arabic Typesetting" panose="03020402040406030203" pitchFamily="66" charset="-78"/>
                <a:cs typeface="Arabic Typesetting" panose="03020402040406030203" pitchFamily="66" charset="-78"/>
              </a:rPr>
              <a:t>Even</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though</a:t>
            </a:r>
            <a:r>
              <a:rPr lang="fr-FR" sz="3200" dirty="0" smtClean="0">
                <a:latin typeface="Arabic Typesetting" panose="03020402040406030203" pitchFamily="66" charset="-78"/>
                <a:cs typeface="Arabic Typesetting" panose="03020402040406030203" pitchFamily="66" charset="-78"/>
              </a:rPr>
              <a:t> the </a:t>
            </a:r>
            <a:r>
              <a:rPr lang="fr-FR" sz="3200" dirty="0" err="1" smtClean="0">
                <a:latin typeface="Arabic Typesetting" panose="03020402040406030203" pitchFamily="66" charset="-78"/>
                <a:cs typeface="Arabic Typesetting" panose="03020402040406030203" pitchFamily="66" charset="-78"/>
              </a:rPr>
              <a:t>act</a:t>
            </a:r>
            <a:r>
              <a:rPr lang="fr-FR" sz="3200" dirty="0" smtClean="0">
                <a:latin typeface="Arabic Typesetting" panose="03020402040406030203" pitchFamily="66" charset="-78"/>
                <a:cs typeface="Arabic Typesetting" panose="03020402040406030203" pitchFamily="66" charset="-78"/>
              </a:rPr>
              <a:t> of </a:t>
            </a:r>
            <a:r>
              <a:rPr lang="fr-FR" sz="3200" dirty="0" err="1" smtClean="0">
                <a:latin typeface="Arabic Typesetting" panose="03020402040406030203" pitchFamily="66" charset="-78"/>
                <a:cs typeface="Arabic Typesetting" panose="03020402040406030203" pitchFamily="66" charset="-78"/>
              </a:rPr>
              <a:t>poisoning</a:t>
            </a:r>
            <a:r>
              <a:rPr lang="fr-FR" sz="3200" dirty="0" smtClean="0">
                <a:latin typeface="Arabic Typesetting" panose="03020402040406030203" pitchFamily="66" charset="-78"/>
                <a:cs typeface="Arabic Typesetting" panose="03020402040406030203" pitchFamily="66" charset="-78"/>
              </a:rPr>
              <a:t> is</a:t>
            </a:r>
            <a:r>
              <a:rPr lang="fr-FR" sz="3200" dirty="0" smtClean="0">
                <a:solidFill>
                  <a:srgbClr val="FF0000"/>
                </a:solidFill>
                <a:latin typeface="Arabic Typesetting" panose="03020402040406030203" pitchFamily="66" charset="-78"/>
                <a:cs typeface="Arabic Typesetting" panose="03020402040406030203" pitchFamily="66" charset="-78"/>
              </a:rPr>
              <a:t> </a:t>
            </a:r>
            <a:r>
              <a:rPr lang="fr-FR" sz="3200" dirty="0" err="1" smtClean="0">
                <a:solidFill>
                  <a:srgbClr val="FF0000"/>
                </a:solidFill>
                <a:latin typeface="Arabic Typesetting" panose="03020402040406030203" pitchFamily="66" charset="-78"/>
                <a:cs typeface="Arabic Typesetting" panose="03020402040406030203" pitchFamily="66" charset="-78"/>
              </a:rPr>
              <a:t>done</a:t>
            </a:r>
            <a:r>
              <a:rPr lang="fr-FR" sz="3200" dirty="0" smtClean="0">
                <a:solidFill>
                  <a:srgbClr val="FF0000"/>
                </a:solidFill>
                <a:latin typeface="Arabic Typesetting" panose="03020402040406030203" pitchFamily="66" charset="-78"/>
                <a:cs typeface="Arabic Typesetting" panose="03020402040406030203" pitchFamily="66" charset="-78"/>
              </a:rPr>
              <a:t> </a:t>
            </a:r>
            <a:r>
              <a:rPr lang="fr-FR" sz="3200" dirty="0" smtClean="0">
                <a:latin typeface="Arabic Typesetting" panose="03020402040406030203" pitchFamily="66" charset="-78"/>
                <a:cs typeface="Arabic Typesetting" panose="03020402040406030203" pitchFamily="66" charset="-78"/>
              </a:rPr>
              <a:t>by </a:t>
            </a:r>
            <a:r>
              <a:rPr lang="fr-FR" sz="3200" dirty="0" err="1" smtClean="0">
                <a:solidFill>
                  <a:srgbClr val="FF0000"/>
                </a:solidFill>
                <a:latin typeface="Arabic Typesetting" panose="03020402040406030203" pitchFamily="66" charset="-78"/>
                <a:cs typeface="Arabic Typesetting" panose="03020402040406030203" pitchFamily="66" charset="-78"/>
              </a:rPr>
              <a:t>Lucianus</a:t>
            </a:r>
            <a:r>
              <a:rPr lang="fr-FR" sz="3200" dirty="0" smtClean="0">
                <a:latin typeface="Arabic Typesetting" panose="03020402040406030203" pitchFamily="66" charset="-78"/>
                <a:cs typeface="Arabic Typesetting" panose="03020402040406030203" pitchFamily="66" charset="-78"/>
              </a:rPr>
              <a:t>, the </a:t>
            </a:r>
            <a:r>
              <a:rPr lang="fr-FR" sz="3200" dirty="0" err="1" smtClean="0">
                <a:latin typeface="Arabic Typesetting" panose="03020402040406030203" pitchFamily="66" charset="-78"/>
                <a:cs typeface="Arabic Typesetting" panose="03020402040406030203" pitchFamily="66" charset="-78"/>
              </a:rPr>
              <a:t>language</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insists</a:t>
            </a:r>
            <a:r>
              <a:rPr lang="fr-FR" sz="3200" dirty="0" smtClean="0">
                <a:latin typeface="Arabic Typesetting" panose="03020402040406030203" pitchFamily="66" charset="-78"/>
                <a:cs typeface="Arabic Typesetting" panose="03020402040406030203" pitchFamily="66" charset="-78"/>
              </a:rPr>
              <a:t> on « the poison is</a:t>
            </a:r>
            <a:r>
              <a:rPr lang="fr-FR" sz="3200" dirty="0" smtClean="0">
                <a:solidFill>
                  <a:srgbClr val="FF0000"/>
                </a:solidFill>
                <a:latin typeface="Arabic Typesetting" panose="03020402040406030203" pitchFamily="66" charset="-78"/>
                <a:cs typeface="Arabic Typesetting" panose="03020402040406030203" pitchFamily="66" charset="-78"/>
              </a:rPr>
              <a:t> </a:t>
            </a:r>
            <a:r>
              <a:rPr lang="fr-FR" sz="3200" dirty="0" err="1" smtClean="0">
                <a:solidFill>
                  <a:srgbClr val="FF0000"/>
                </a:solidFill>
                <a:latin typeface="Arabic Typesetting" panose="03020402040406030203" pitchFamily="66" charset="-78"/>
                <a:cs typeface="Arabic Typesetting" panose="03020402040406030203" pitchFamily="66" charset="-78"/>
              </a:rPr>
              <a:t>hers</a:t>
            </a:r>
            <a:r>
              <a:rPr lang="fr-FR" sz="3200" dirty="0" smtClean="0">
                <a:solidFill>
                  <a:srgbClr val="FF0000"/>
                </a:solidFill>
                <a:latin typeface="Arabic Typesetting" panose="03020402040406030203" pitchFamily="66" charset="-78"/>
                <a:cs typeface="Arabic Typesetting" panose="03020402040406030203" pitchFamily="66" charset="-78"/>
              </a:rPr>
              <a:t> </a:t>
            </a:r>
            <a:r>
              <a:rPr lang="fr-FR" sz="3200" dirty="0" smtClean="0">
                <a:latin typeface="Arabic Typesetting" panose="03020402040406030203" pitchFamily="66" charset="-78"/>
                <a:cs typeface="Arabic Typesetting" panose="03020402040406030203" pitchFamily="66" charset="-78"/>
              </a:rPr>
              <a:t>not </a:t>
            </a:r>
            <a:r>
              <a:rPr lang="fr-FR" sz="3200" dirty="0" err="1" smtClean="0">
                <a:latin typeface="Arabic Typesetting" panose="03020402040406030203" pitchFamily="66" charset="-78"/>
                <a:cs typeface="Arabic Typesetting" panose="03020402040406030203" pitchFamily="66" charset="-78"/>
              </a:rPr>
              <a:t>his</a:t>
            </a:r>
            <a:r>
              <a:rPr lang="fr-FR" sz="3200" dirty="0" smtClean="0">
                <a:latin typeface="Arabic Typesetting" panose="03020402040406030203" pitchFamily="66" charset="-78"/>
                <a:cs typeface="Arabic Typesetting" panose="03020402040406030203" pitchFamily="66" charset="-78"/>
              </a:rPr>
              <a:t> </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hence</a:t>
            </a:r>
            <a:r>
              <a:rPr lang="fr-FR" sz="3200" dirty="0" smtClean="0">
                <a:latin typeface="Arabic Typesetting" panose="03020402040406030203" pitchFamily="66" charset="-78"/>
                <a:cs typeface="Arabic Typesetting" panose="03020402040406030203" pitchFamily="66" charset="-78"/>
              </a:rPr>
              <a:t>, the </a:t>
            </a:r>
            <a:r>
              <a:rPr lang="fr-FR" sz="3200" dirty="0" err="1" smtClean="0">
                <a:latin typeface="Arabic Typesetting" panose="03020402040406030203" pitchFamily="66" charset="-78"/>
                <a:cs typeface="Arabic Typesetting" panose="03020402040406030203" pitchFamily="66" charset="-78"/>
              </a:rPr>
              <a:t>usurapation</a:t>
            </a:r>
            <a:r>
              <a:rPr lang="fr-FR" sz="3200" dirty="0" smtClean="0">
                <a:latin typeface="Arabic Typesetting" panose="03020402040406030203" pitchFamily="66" charset="-78"/>
                <a:cs typeface="Arabic Typesetting" panose="03020402040406030203" pitchFamily="66" charset="-78"/>
              </a:rPr>
              <a:t> of </a:t>
            </a:r>
            <a:r>
              <a:rPr lang="fr-FR" sz="3200" dirty="0" err="1" smtClean="0">
                <a:latin typeface="Arabic Typesetting" panose="03020402040406030203" pitchFamily="66" charset="-78"/>
                <a:cs typeface="Arabic Typesetting" panose="03020402040406030203" pitchFamily="66" charset="-78"/>
              </a:rPr>
              <a:t>wholsome</a:t>
            </a:r>
            <a:r>
              <a:rPr lang="fr-FR" sz="3200" dirty="0" smtClean="0">
                <a:latin typeface="Arabic Typesetting" panose="03020402040406030203" pitchFamily="66" charset="-78"/>
                <a:cs typeface="Arabic Typesetting" panose="03020402040406030203" pitchFamily="66" charset="-78"/>
              </a:rPr>
              <a:t> life </a:t>
            </a:r>
            <a:r>
              <a:rPr lang="fr-FR" sz="3200" dirty="0" err="1" smtClean="0">
                <a:latin typeface="Arabic Typesetting" panose="03020402040406030203" pitchFamily="66" charset="-78"/>
                <a:cs typeface="Arabic Typesetting" panose="03020402040406030203" pitchFamily="66" charset="-78"/>
              </a:rPr>
              <a:t>derivates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from</a:t>
            </a:r>
            <a:r>
              <a:rPr lang="fr-FR" sz="3200" dirty="0" smtClean="0">
                <a:latin typeface="Arabic Typesetting" panose="03020402040406030203" pitchFamily="66" charset="-78"/>
                <a:cs typeface="Arabic Typesetting" panose="03020402040406030203" pitchFamily="66" charset="-78"/>
              </a:rPr>
              <a:t> the </a:t>
            </a:r>
            <a:r>
              <a:rPr lang="fr-FR" sz="3200" dirty="0" err="1" smtClean="0">
                <a:latin typeface="Arabic Typesetting" panose="03020402040406030203" pitchFamily="66" charset="-78"/>
                <a:cs typeface="Arabic Typesetting" panose="03020402040406030203" pitchFamily="66" charset="-78"/>
              </a:rPr>
              <a:t>weeds</a:t>
            </a:r>
            <a:r>
              <a:rPr lang="fr-FR" sz="3200" dirty="0" smtClean="0">
                <a:latin typeface="Arabic Typesetting" panose="03020402040406030203" pitchFamily="66" charset="-78"/>
                <a:cs typeface="Arabic Typesetting" panose="03020402040406030203" pitchFamily="66" charset="-78"/>
              </a:rPr>
              <a:t> of </a:t>
            </a:r>
            <a:r>
              <a:rPr lang="fr-FR" sz="3200" dirty="0" err="1" smtClean="0">
                <a:latin typeface="Arabic Typesetting" panose="03020402040406030203" pitchFamily="66" charset="-78"/>
                <a:cs typeface="Arabic Typesetting" panose="03020402040406030203" pitchFamily="66" charset="-78"/>
              </a:rPr>
              <a:t>Gertrude’s</a:t>
            </a:r>
            <a:r>
              <a:rPr lang="fr-FR" sz="3200" dirty="0" smtClean="0">
                <a:latin typeface="Arabic Typesetting" panose="03020402040406030203" pitchFamily="66" charset="-78"/>
                <a:cs typeface="Arabic Typesetting" panose="03020402040406030203" pitchFamily="66" charset="-78"/>
              </a:rPr>
              <a:t> body not Claudius’ </a:t>
            </a:r>
            <a:r>
              <a:rPr lang="fr-FR" sz="3200" dirty="0" err="1" smtClean="0">
                <a:latin typeface="Arabic Typesetting" panose="03020402040406030203" pitchFamily="66" charset="-78"/>
                <a:cs typeface="Arabic Typesetting" panose="03020402040406030203" pitchFamily="66" charset="-78"/>
              </a:rPr>
              <a:t>political</a:t>
            </a:r>
            <a:r>
              <a:rPr lang="fr-FR" sz="3200" dirty="0" smtClean="0">
                <a:latin typeface="Arabic Typesetting" panose="03020402040406030203" pitchFamily="66" charset="-78"/>
                <a:cs typeface="Arabic Typesetting" panose="03020402040406030203" pitchFamily="66" charset="-78"/>
              </a:rPr>
              <a:t> ambitions.</a:t>
            </a:r>
          </a:p>
          <a:p>
            <a:pPr algn="just"/>
            <a:r>
              <a:rPr lang="fr-FR" sz="3200" dirty="0" smtClean="0">
                <a:latin typeface="Arabic Typesetting" panose="03020402040406030203" pitchFamily="66" charset="-78"/>
                <a:cs typeface="Arabic Typesetting" panose="03020402040406030203" pitchFamily="66" charset="-78"/>
              </a:rPr>
              <a:t>The </a:t>
            </a:r>
            <a:r>
              <a:rPr lang="fr-FR" sz="3200" dirty="0" err="1" smtClean="0">
                <a:latin typeface="Arabic Typesetting" panose="03020402040406030203" pitchFamily="66" charset="-78"/>
                <a:cs typeface="Arabic Typesetting" panose="03020402040406030203" pitchFamily="66" charset="-78"/>
              </a:rPr>
              <a:t>effects</a:t>
            </a:r>
            <a:r>
              <a:rPr lang="fr-FR" sz="3200" dirty="0" smtClean="0">
                <a:latin typeface="Arabic Typesetting" panose="03020402040406030203" pitchFamily="66" charset="-78"/>
                <a:cs typeface="Arabic Typesetting" panose="03020402040406030203" pitchFamily="66" charset="-78"/>
              </a:rPr>
              <a:t> of poison on the body are the </a:t>
            </a:r>
            <a:r>
              <a:rPr lang="fr-FR" sz="3200" dirty="0" err="1" smtClean="0">
                <a:latin typeface="Arabic Typesetting" panose="03020402040406030203" pitchFamily="66" charset="-78"/>
                <a:cs typeface="Arabic Typesetting" panose="03020402040406030203" pitchFamily="66" charset="-78"/>
              </a:rPr>
              <a:t>same</a:t>
            </a:r>
            <a:r>
              <a:rPr lang="fr-FR" sz="3200" dirty="0" smtClean="0">
                <a:latin typeface="Arabic Typesetting" panose="03020402040406030203" pitchFamily="66" charset="-78"/>
                <a:cs typeface="Arabic Typesetting" panose="03020402040406030203" pitchFamily="66" charset="-78"/>
              </a:rPr>
              <a:t> as the </a:t>
            </a:r>
            <a:r>
              <a:rPr lang="fr-FR" sz="3200" dirty="0" err="1" smtClean="0">
                <a:latin typeface="Arabic Typesetting" panose="03020402040406030203" pitchFamily="66" charset="-78"/>
                <a:cs typeface="Arabic Typesetting" panose="03020402040406030203" pitchFamily="66" charset="-78"/>
              </a:rPr>
              <a:t>effects</a:t>
            </a:r>
            <a:r>
              <a:rPr lang="fr-FR" sz="3200" dirty="0" smtClean="0">
                <a:latin typeface="Arabic Typesetting" panose="03020402040406030203" pitchFamily="66" charset="-78"/>
                <a:cs typeface="Arabic Typesetting" panose="03020402040406030203" pitchFamily="66" charset="-78"/>
              </a:rPr>
              <a:t> of </a:t>
            </a:r>
            <a:r>
              <a:rPr lang="fr-FR" sz="3200" dirty="0" err="1" smtClean="0">
                <a:latin typeface="Arabic Typesetting" panose="03020402040406030203" pitchFamily="66" charset="-78"/>
                <a:cs typeface="Arabic Typesetting" panose="03020402040406030203" pitchFamily="66" charset="-78"/>
              </a:rPr>
              <a:t>venreal</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disease</a:t>
            </a:r>
            <a:r>
              <a:rPr lang="fr-FR" sz="3200" dirty="0" smtClean="0">
                <a:latin typeface="Arabic Typesetting" panose="03020402040406030203" pitchFamily="66" charset="-78"/>
                <a:cs typeface="Arabic Typesetting" panose="03020402040406030203" pitchFamily="66" charset="-78"/>
              </a:rPr>
              <a:t>, Syphilis</a:t>
            </a:r>
            <a:r>
              <a:rPr lang="fr-FR" sz="3200" dirty="0" smtClean="0">
                <a:latin typeface="Arabic Typesetting" panose="03020402040406030203" pitchFamily="66" charset="-78"/>
                <a:cs typeface="Arabic Typesetting" panose="03020402040406030203" pitchFamily="66" charset="-78"/>
              </a:rPr>
              <a:t>, ‘</a:t>
            </a:r>
            <a:r>
              <a:rPr lang="fr-FR" sz="3200" b="1" dirty="0" smtClean="0">
                <a:solidFill>
                  <a:srgbClr val="C00000"/>
                </a:solidFill>
                <a:latin typeface="Arabic Typesetting" panose="03020402040406030203" pitchFamily="66" charset="-78"/>
                <a:cs typeface="Arabic Typesetting" panose="03020402040406030203" pitchFamily="66" charset="-78"/>
              </a:rPr>
              <a:t>vile</a:t>
            </a:r>
            <a:r>
              <a:rPr lang="fr-FR" sz="3200" b="1" dirty="0" smtClean="0">
                <a:solidFill>
                  <a:srgbClr val="C00000"/>
                </a:solidFill>
                <a:latin typeface="Arabic Typesetting" panose="03020402040406030203" pitchFamily="66" charset="-78"/>
                <a:cs typeface="Arabic Typesetting" panose="03020402040406030203" pitchFamily="66" charset="-78"/>
              </a:rPr>
              <a:t>, </a:t>
            </a:r>
            <a:r>
              <a:rPr lang="fr-FR" sz="3200" b="1" dirty="0" err="1" smtClean="0">
                <a:solidFill>
                  <a:srgbClr val="C00000"/>
                </a:solidFill>
                <a:latin typeface="Arabic Typesetting" panose="03020402040406030203" pitchFamily="66" charset="-78"/>
                <a:cs typeface="Arabic Typesetting" panose="03020402040406030203" pitchFamily="66" charset="-78"/>
              </a:rPr>
              <a:t>loathsome</a:t>
            </a:r>
            <a:r>
              <a:rPr lang="fr-FR" sz="3200" b="1" dirty="0" smtClean="0">
                <a:solidFill>
                  <a:srgbClr val="C00000"/>
                </a:solidFill>
                <a:latin typeface="Arabic Typesetting" panose="03020402040406030203" pitchFamily="66" charset="-78"/>
                <a:cs typeface="Arabic Typesetting" panose="03020402040406030203" pitchFamily="66" charset="-78"/>
              </a:rPr>
              <a:t> </a:t>
            </a:r>
            <a:r>
              <a:rPr lang="fr-FR" sz="3200" b="1" dirty="0" err="1" smtClean="0">
                <a:solidFill>
                  <a:srgbClr val="C00000"/>
                </a:solidFill>
                <a:latin typeface="Arabic Typesetting" panose="03020402040406030203" pitchFamily="66" charset="-78"/>
                <a:cs typeface="Arabic Typesetting" panose="03020402040406030203" pitchFamily="66" charset="-78"/>
              </a:rPr>
              <a:t>crust</a:t>
            </a:r>
            <a:r>
              <a:rPr lang="fr-FR" sz="3200" dirty="0" smtClean="0">
                <a:solidFill>
                  <a:srgbClr val="C00000"/>
                </a:solidFill>
                <a:latin typeface="Arabic Typesetting" panose="03020402040406030203" pitchFamily="66" charset="-78"/>
                <a:cs typeface="Arabic Typesetting" panose="03020402040406030203" pitchFamily="66" charset="-78"/>
              </a:rPr>
              <a:t>’  </a:t>
            </a:r>
          </a:p>
          <a:p>
            <a:pPr algn="just"/>
            <a:endParaRPr lang="fr-FR" sz="3200" dirty="0" smtClean="0">
              <a:latin typeface="Arabic Typesetting" panose="03020402040406030203" pitchFamily="66" charset="-78"/>
              <a:cs typeface="Arabic Typesetting" panose="03020402040406030203" pitchFamily="66" charset="-78"/>
            </a:endParaRPr>
          </a:p>
          <a:p>
            <a:pPr algn="just"/>
            <a:endParaRPr lang="fr-FR" sz="3200" dirty="0" smtClean="0">
              <a:latin typeface="Arabic Typesetting" panose="03020402040406030203" pitchFamily="66" charset="-78"/>
              <a:cs typeface="Arabic Typesetting" panose="03020402040406030203" pitchFamily="66" charset="-78"/>
            </a:endParaRPr>
          </a:p>
          <a:p>
            <a:endParaRPr lang="fr-FR" sz="2400" dirty="0">
              <a:latin typeface="+mj-lt"/>
            </a:endParaRPr>
          </a:p>
        </p:txBody>
      </p:sp>
      <p:sp>
        <p:nvSpPr>
          <p:cNvPr id="4" name="Sous-titre 2"/>
          <p:cNvSpPr txBox="1">
            <a:spLocks/>
          </p:cNvSpPr>
          <p:nvPr/>
        </p:nvSpPr>
        <p:spPr bwMode="auto">
          <a:xfrm rot="20665560">
            <a:off x="-451364" y="579096"/>
            <a:ext cx="5715040" cy="909638"/>
          </a:xfrm>
          <a:prstGeom prst="rect">
            <a:avLst/>
          </a:prstGeom>
          <a:solidFill>
            <a:srgbClr val="BBCBF3"/>
          </a:solid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fr-FR" sz="3600" b="1" u="none" strike="noStrike" kern="0" cap="none" spc="0" normalizeH="0" baseline="0" noProof="0" dirty="0" smtClean="0">
                <a:ln>
                  <a:noFill/>
                </a:ln>
                <a:effectLst>
                  <a:outerShdw blurRad="38100" dist="38100" dir="2700000" algn="tl">
                    <a:srgbClr val="000000">
                      <a:alpha val="43137"/>
                    </a:srgbClr>
                  </a:outerShdw>
                </a:effectLst>
                <a:uLnTx/>
                <a:uFillTx/>
                <a:latin typeface="Arial Rounded MT Bold" pitchFamily="34" charset="0"/>
                <a:ea typeface="+mn-ea"/>
                <a:cs typeface="+mn-cs"/>
              </a:rPr>
              <a:t>Transfer of </a:t>
            </a:r>
            <a:r>
              <a:rPr kumimoji="0" lang="fr-FR" sz="3600" b="1" u="none" strike="noStrike" kern="0" cap="none" spc="0" normalizeH="0" baseline="0" noProof="0" dirty="0" err="1" smtClean="0">
                <a:ln>
                  <a:noFill/>
                </a:ln>
                <a:effectLst>
                  <a:outerShdw blurRad="38100" dist="38100" dir="2700000" algn="tl">
                    <a:srgbClr val="000000">
                      <a:alpha val="43137"/>
                    </a:srgbClr>
                  </a:outerShdw>
                </a:effectLst>
                <a:uLnTx/>
                <a:uFillTx/>
                <a:latin typeface="Arial Rounded MT Bold" pitchFamily="34" charset="0"/>
                <a:ea typeface="+mn-ea"/>
                <a:cs typeface="+mn-cs"/>
              </a:rPr>
              <a:t>agency</a:t>
            </a:r>
            <a:endParaRPr kumimoji="0" lang="fr-FR" sz="3600" b="1" u="none" strike="noStrike" kern="0" cap="none" spc="0" normalizeH="0" baseline="0" noProof="0" dirty="0">
              <a:ln>
                <a:noFill/>
              </a:ln>
              <a:effectLst>
                <a:outerShdw blurRad="38100" dist="38100" dir="2700000" algn="tl">
                  <a:srgbClr val="000000">
                    <a:alpha val="43137"/>
                  </a:srgbClr>
                </a:outerShdw>
              </a:effectLst>
              <a:uLnTx/>
              <a:uFillTx/>
              <a:latin typeface="Arial Rounded MT Bold" pitchFamily="34" charset="0"/>
              <a:ea typeface="+mn-ea"/>
              <a:cs typeface="+mn-cs"/>
            </a:endParaRPr>
          </a:p>
        </p:txBody>
      </p:sp>
    </p:spTree>
  </p:cSld>
  <p:clrMapOvr>
    <a:masterClrMapping/>
  </p:clrMapOvr>
  <p:transition>
    <p:cut thruBlk="1"/>
    <p:sndAc>
      <p:stSnd>
        <p:snd r:embed="rId2" name="chimes.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1012087">
            <a:off x="-333261" y="34824"/>
            <a:ext cx="6727381" cy="847708"/>
          </a:xfrm>
          <a:solidFill>
            <a:srgbClr val="BBCBF3"/>
          </a:solidFill>
        </p:spPr>
        <p:txBody>
          <a:bodyPr/>
          <a:lstStyle/>
          <a:p>
            <a:r>
              <a:rPr lang="fr-FR" b="1" i="1" dirty="0" smtClean="0">
                <a:latin typeface="Arial Rounded MT Bold" pitchFamily="34" charset="0"/>
              </a:rPr>
              <a:t>     The </a:t>
            </a:r>
            <a:r>
              <a:rPr lang="fr-FR" b="1" i="1" dirty="0" err="1" smtClean="0">
                <a:latin typeface="Arial Rounded MT Bold" pitchFamily="34" charset="0"/>
              </a:rPr>
              <a:t>Maternal</a:t>
            </a:r>
            <a:r>
              <a:rPr lang="fr-FR" b="1" i="1" dirty="0" smtClean="0">
                <a:latin typeface="Arial Rounded MT Bold" pitchFamily="34" charset="0"/>
              </a:rPr>
              <a:t> Body</a:t>
            </a:r>
            <a:endParaRPr lang="fr-FR" b="1" i="1" dirty="0">
              <a:latin typeface="Arial Rounded MT Bold" pitchFamily="34" charset="0"/>
            </a:endParaRPr>
          </a:p>
        </p:txBody>
      </p:sp>
      <p:sp>
        <p:nvSpPr>
          <p:cNvPr id="3" name="Espace réservé du contenu 2"/>
          <p:cNvSpPr>
            <a:spLocks noGrp="1"/>
          </p:cNvSpPr>
          <p:nvPr>
            <p:ph idx="1"/>
          </p:nvPr>
        </p:nvSpPr>
        <p:spPr>
          <a:xfrm>
            <a:off x="0" y="1124744"/>
            <a:ext cx="9144000" cy="5733256"/>
          </a:xfrm>
          <a:solidFill>
            <a:srgbClr val="BBCBF3"/>
          </a:solidFill>
        </p:spPr>
        <p:txBody>
          <a:bodyPr>
            <a:normAutofit/>
          </a:bodyPr>
          <a:lstStyle/>
          <a:p>
            <a:pPr>
              <a:buNone/>
            </a:pPr>
            <a:endParaRPr lang="fr-FR" sz="2400" dirty="0" smtClean="0">
              <a:latin typeface="+mj-lt"/>
            </a:endParaRPr>
          </a:p>
          <a:p>
            <a:r>
              <a:rPr lang="fr-FR" dirty="0" smtClean="0">
                <a:latin typeface="Arabic Typesetting" panose="03020402040406030203" pitchFamily="66" charset="-78"/>
                <a:cs typeface="Arabic Typesetting" panose="03020402040406030203" pitchFamily="66" charset="-78"/>
              </a:rPr>
              <a:t>The </a:t>
            </a:r>
            <a:r>
              <a:rPr lang="fr-FR" dirty="0" smtClean="0">
                <a:solidFill>
                  <a:srgbClr val="FF0000"/>
                </a:solidFill>
                <a:latin typeface="Arabic Typesetting" panose="03020402040406030203" pitchFamily="66" charset="-78"/>
                <a:cs typeface="Arabic Typesetting" panose="03020402040406030203" pitchFamily="66" charset="-78"/>
              </a:rPr>
              <a:t>night </a:t>
            </a:r>
            <a:r>
              <a:rPr lang="fr-FR" dirty="0" err="1" smtClean="0">
                <a:solidFill>
                  <a:srgbClr val="FF0000"/>
                </a:solidFill>
                <a:latin typeface="Arabic Typesetting" panose="03020402040406030203" pitchFamily="66" charset="-78"/>
                <a:cs typeface="Arabic Typesetting" panose="03020402040406030203" pitchFamily="66" charset="-78"/>
              </a:rPr>
              <a:t>witch</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against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whom</a:t>
            </a:r>
            <a:r>
              <a:rPr lang="fr-FR" dirty="0" smtClean="0">
                <a:latin typeface="Arabic Typesetting" panose="03020402040406030203" pitchFamily="66" charset="-78"/>
                <a:cs typeface="Arabic Typesetting" panose="03020402040406030203" pitchFamily="66" charset="-78"/>
              </a:rPr>
              <a:t> </a:t>
            </a:r>
            <a:r>
              <a:rPr lang="fr-FR" dirty="0" smtClean="0">
                <a:solidFill>
                  <a:srgbClr val="FF0000"/>
                </a:solidFill>
                <a:latin typeface="Arabic Typesetting" panose="03020402040406030203" pitchFamily="66" charset="-78"/>
                <a:cs typeface="Arabic Typesetting" panose="03020402040406030203" pitchFamily="66" charset="-78"/>
              </a:rPr>
              <a:t>Marcellus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had</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protected</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saviour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born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a </a:t>
            </a:r>
            <a:r>
              <a:rPr lang="fr-FR" dirty="0" err="1" smtClean="0">
                <a:latin typeface="Arabic Typesetting" panose="03020402040406030203" pitchFamily="66" charset="-78"/>
                <a:cs typeface="Arabic Typesetting" panose="03020402040406030203" pitchFamily="66" charset="-78"/>
              </a:rPr>
              <a:t>virgin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birth</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is</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the essence of </a:t>
            </a:r>
            <a:r>
              <a:rPr lang="fr-FR" dirty="0" err="1" smtClean="0">
                <a:latin typeface="Arabic Typesetting" panose="03020402040406030203" pitchFamily="66" charset="-78"/>
                <a:cs typeface="Arabic Typesetting" panose="03020402040406030203" pitchFamily="66" charset="-78"/>
              </a:rPr>
              <a:t>midnight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itself</a:t>
            </a:r>
            <a:r>
              <a:rPr lang="fr-FR" dirty="0" smtClean="0">
                <a:latin typeface="Arabic Typesetting" panose="03020402040406030203" pitchFamily="66" charset="-78"/>
                <a:cs typeface="Arabic Typesetting" panose="03020402040406030203" pitchFamily="66" charset="-78"/>
              </a:rPr>
              <a:t>, for </a:t>
            </a:r>
            <a:r>
              <a:rPr lang="fr-FR" dirty="0" smtClean="0">
                <a:latin typeface="Arabic Typesetting" panose="03020402040406030203" pitchFamily="66" charset="-78"/>
                <a:cs typeface="Arabic Typesetting" panose="03020402040406030203" pitchFamily="66" charset="-78"/>
              </a:rPr>
              <a:t>night is the «  </a:t>
            </a:r>
            <a:r>
              <a:rPr lang="fr-FR" dirty="0" err="1" smtClean="0">
                <a:latin typeface="Arabic Typesetting" panose="03020402040406030203" pitchFamily="66" charset="-78"/>
                <a:cs typeface="Arabic Typesetting" panose="03020402040406030203" pitchFamily="66" charset="-78"/>
              </a:rPr>
              <a:t>witching</a:t>
            </a:r>
            <a:r>
              <a:rPr lang="fr-FR" dirty="0" smtClean="0">
                <a:latin typeface="Arabic Typesetting" panose="03020402040406030203" pitchFamily="66" charset="-78"/>
                <a:cs typeface="Arabic Typesetting" panose="03020402040406030203" pitchFamily="66" charset="-78"/>
              </a:rPr>
              <a:t> time </a:t>
            </a:r>
            <a:r>
              <a:rPr lang="fr-FR" dirty="0" smtClean="0">
                <a:latin typeface="Arabic Typesetting" panose="03020402040406030203" pitchFamily="66" charset="-78"/>
                <a:cs typeface="Arabic Typesetting" panose="03020402040406030203" pitchFamily="66" charset="-78"/>
              </a:rPr>
              <a:t>», a </a:t>
            </a:r>
            <a:r>
              <a:rPr lang="fr-FR" dirty="0" smtClean="0">
                <a:latin typeface="Arabic Typesetting" panose="03020402040406030203" pitchFamily="66" charset="-78"/>
                <a:cs typeface="Arabic Typesetting" panose="03020402040406030203" pitchFamily="66" charset="-78"/>
              </a:rPr>
              <a:t>time when </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hell</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itself</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breaths</a:t>
            </a:r>
            <a:r>
              <a:rPr lang="fr-FR" dirty="0" smtClean="0">
                <a:solidFill>
                  <a:srgbClr val="FF0000"/>
                </a:solidFill>
                <a:latin typeface="Arabic Typesetting" panose="03020402040406030203" pitchFamily="66" charset="-78"/>
                <a:cs typeface="Arabic Typesetting" panose="03020402040406030203" pitchFamily="66" charset="-78"/>
              </a:rPr>
              <a:t> out</a:t>
            </a:r>
            <a:r>
              <a:rPr lang="fr-FR" dirty="0" smtClean="0">
                <a:latin typeface="Arabic Typesetting" panose="03020402040406030203" pitchFamily="66" charset="-78"/>
                <a:cs typeface="Arabic Typesetting" panose="03020402040406030203" pitchFamily="66" charset="-78"/>
              </a:rPr>
              <a:t>», contagion </a:t>
            </a:r>
            <a:r>
              <a:rPr lang="fr-FR" dirty="0" smtClean="0">
                <a:latin typeface="Arabic Typesetting" panose="03020402040406030203" pitchFamily="66" charset="-78"/>
                <a:cs typeface="Arabic Typesetting" panose="03020402040406030203" pitchFamily="66" charset="-78"/>
              </a:rPr>
              <a:t>to </a:t>
            </a:r>
            <a:r>
              <a:rPr lang="fr-FR" dirty="0" err="1" smtClean="0">
                <a:latin typeface="Arabic Typesetting" panose="03020402040406030203" pitchFamily="66" charset="-78"/>
                <a:cs typeface="Arabic Typesetting" panose="03020402040406030203" pitchFamily="66" charset="-78"/>
              </a:rPr>
              <a:t>this</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world, </a:t>
            </a:r>
            <a:r>
              <a:rPr lang="fr-FR" dirty="0" err="1" smtClean="0">
                <a:latin typeface="Arabic Typesetting" panose="03020402040406030203" pitchFamily="66" charset="-78"/>
                <a:cs typeface="Arabic Typesetting" panose="03020402040406030203" pitchFamily="66" charset="-78"/>
              </a:rPr>
              <a:t>it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invokes</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the </a:t>
            </a:r>
            <a:r>
              <a:rPr lang="fr-FR" dirty="0" err="1" smtClean="0">
                <a:latin typeface="Arabic Typesetting" panose="03020402040406030203" pitchFamily="66" charset="-78"/>
                <a:cs typeface="Arabic Typesetting" panose="03020402040406030203" pitchFamily="66" charset="-78"/>
              </a:rPr>
              <a:t>presence</a:t>
            </a:r>
            <a:r>
              <a:rPr lang="fr-FR" dirty="0" smtClean="0">
                <a:latin typeface="Arabic Typesetting" panose="03020402040406030203" pitchFamily="66" charset="-78"/>
                <a:cs typeface="Arabic Typesetting" panose="03020402040406030203" pitchFamily="66" charset="-78"/>
              </a:rPr>
              <a:t> of a night body </a:t>
            </a:r>
            <a:r>
              <a:rPr lang="fr-FR" dirty="0" err="1" smtClean="0">
                <a:latin typeface="Arabic Typesetting" panose="03020402040406030203" pitchFamily="66" charset="-78"/>
                <a:cs typeface="Arabic Typesetting" panose="03020402040406030203" pitchFamily="66" charset="-78"/>
              </a:rPr>
              <a:t>breathing</a:t>
            </a:r>
            <a:r>
              <a:rPr lang="fr-FR" dirty="0" smtClean="0">
                <a:latin typeface="Arabic Typesetting" panose="03020402040406030203" pitchFamily="66" charset="-78"/>
                <a:cs typeface="Arabic Typesetting" panose="03020402040406030203" pitchFamily="66" charset="-78"/>
              </a:rPr>
              <a:t> out the contagion of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body (</a:t>
            </a:r>
            <a:r>
              <a:rPr lang="fr-FR" dirty="0" err="1" smtClean="0">
                <a:latin typeface="Arabic Typesetting" panose="03020402040406030203" pitchFamily="66" charset="-78"/>
                <a:cs typeface="Arabic Typesetting" panose="03020402040406030203" pitchFamily="66" charset="-78"/>
              </a:rPr>
              <a:t>poision</a:t>
            </a:r>
            <a:r>
              <a:rPr lang="fr-FR" dirty="0" smtClean="0">
                <a:latin typeface="Arabic Typesetting" panose="03020402040406030203" pitchFamily="66" charset="-78"/>
                <a:cs typeface="Arabic Typesetting" panose="03020402040406030203" pitchFamily="66" charset="-78"/>
              </a:rPr>
              <a:t>). </a:t>
            </a:r>
          </a:p>
          <a:p>
            <a:r>
              <a:rPr lang="fr-FR" dirty="0" smtClean="0">
                <a:solidFill>
                  <a:srgbClr val="FF0000"/>
                </a:solidFill>
                <a:latin typeface="Arabic Typesetting" panose="03020402040406030203" pitchFamily="66" charset="-78"/>
                <a:cs typeface="Arabic Typesetting" panose="03020402040406030203" pitchFamily="66" charset="-78"/>
              </a:rPr>
              <a:t>Horatio</a:t>
            </a:r>
            <a:r>
              <a:rPr lang="fr-FR" dirty="0" smtClean="0">
                <a:latin typeface="Arabic Typesetting" panose="03020402040406030203" pitchFamily="66" charset="-78"/>
                <a:cs typeface="Arabic Typesetting" panose="03020402040406030203" pitchFamily="66" charset="-78"/>
              </a:rPr>
              <a:t> tells </a:t>
            </a:r>
            <a:r>
              <a:rPr lang="fr-FR" dirty="0" err="1" smtClean="0">
                <a:solidFill>
                  <a:srgbClr val="FF0000"/>
                </a:solidFill>
                <a:latin typeface="Arabic Typesetting" panose="03020402040406030203" pitchFamily="66" charset="-78"/>
                <a:cs typeface="Arabic Typesetting" panose="03020402040406030203" pitchFamily="66" charset="-78"/>
              </a:rPr>
              <a:t>hamlet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appeared</a:t>
            </a:r>
            <a:r>
              <a:rPr lang="fr-FR" dirty="0" smtClean="0">
                <a:latin typeface="Arabic Typesetting" panose="03020402040406030203" pitchFamily="66" charset="-78"/>
                <a:cs typeface="Arabic Typesetting" panose="03020402040406030203" pitchFamily="66" charset="-78"/>
              </a:rPr>
              <a:t> in </a:t>
            </a:r>
            <a:r>
              <a:rPr lang="fr-FR" b="1" dirty="0" smtClean="0">
                <a:latin typeface="Arabic Typesetting" panose="03020402040406030203" pitchFamily="66" charset="-78"/>
                <a:cs typeface="Arabic Typesetting" panose="03020402040406030203" pitchFamily="66" charset="-78"/>
              </a:rPr>
              <a:t>« </a:t>
            </a:r>
            <a:r>
              <a:rPr lang="fr-FR" b="1" dirty="0" smtClean="0">
                <a:solidFill>
                  <a:srgbClr val="C00000"/>
                </a:solidFill>
                <a:latin typeface="Arabic Typesetting" panose="03020402040406030203" pitchFamily="66" charset="-78"/>
                <a:cs typeface="Arabic Typesetting" panose="03020402040406030203" pitchFamily="66" charset="-78"/>
              </a:rPr>
              <a:t>the </a:t>
            </a:r>
            <a:r>
              <a:rPr lang="fr-FR" b="1" dirty="0" err="1" smtClean="0">
                <a:solidFill>
                  <a:srgbClr val="C00000"/>
                </a:solidFill>
                <a:latin typeface="Arabic Typesetting" panose="03020402040406030203" pitchFamily="66" charset="-78"/>
                <a:cs typeface="Arabic Typesetting" panose="03020402040406030203" pitchFamily="66" charset="-78"/>
              </a:rPr>
              <a:t>dead</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waste</a:t>
            </a:r>
            <a:r>
              <a:rPr lang="fr-FR" b="1" dirty="0" smtClean="0">
                <a:solidFill>
                  <a:srgbClr val="C00000"/>
                </a:solidFill>
                <a:latin typeface="Arabic Typesetting" panose="03020402040406030203" pitchFamily="66" charset="-78"/>
                <a:cs typeface="Arabic Typesetting" panose="03020402040406030203" pitchFamily="66" charset="-78"/>
              </a:rPr>
              <a:t> and middle of the night </a:t>
            </a:r>
            <a:r>
              <a:rPr lang="fr-FR" dirty="0" smtClean="0">
                <a:latin typeface="Arabic Typesetting" panose="03020402040406030203" pitchFamily="66" charset="-78"/>
                <a:cs typeface="Arabic Typesetting" panose="03020402040406030203" pitchFamily="66" charset="-78"/>
              </a:rPr>
              <a:t>» and </a:t>
            </a:r>
            <a:r>
              <a:rPr lang="fr-FR" dirty="0" err="1" smtClean="0">
                <a:latin typeface="Arabic Typesetting" panose="03020402040406030203" pitchFamily="66" charset="-78"/>
                <a:cs typeface="Arabic Typesetting" panose="03020402040406030203" pitchFamily="66" charset="-78"/>
              </a:rPr>
              <a:t>hamlet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answers</a:t>
            </a:r>
            <a:r>
              <a:rPr lang="fr-FR" dirty="0" smtClean="0">
                <a:latin typeface="Arabic Typesetting" panose="03020402040406030203" pitchFamily="66" charset="-78"/>
                <a:cs typeface="Arabic Typesetting" panose="03020402040406030203" pitchFamily="66" charset="-78"/>
              </a:rPr>
              <a:t> « </a:t>
            </a:r>
            <a:r>
              <a:rPr lang="fr-FR" b="1" dirty="0" err="1" smtClean="0">
                <a:solidFill>
                  <a:srgbClr val="C00000"/>
                </a:solidFill>
                <a:latin typeface="Arabic Typesetting" panose="03020402040406030203" pitchFamily="66" charset="-78"/>
                <a:cs typeface="Arabic Typesetting" panose="03020402040406030203" pitchFamily="66" charset="-78"/>
              </a:rPr>
              <a:t>then</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thou</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smtClean="0">
                <a:solidFill>
                  <a:srgbClr val="C00000"/>
                </a:solidFill>
                <a:latin typeface="Arabic Typesetting" panose="03020402040406030203" pitchFamily="66" charset="-78"/>
                <a:cs typeface="Arabic Typesetting" panose="03020402040406030203" pitchFamily="66" charset="-78"/>
              </a:rPr>
              <a:t>live about </a:t>
            </a:r>
            <a:r>
              <a:rPr lang="fr-FR" b="1" dirty="0" err="1" smtClean="0">
                <a:solidFill>
                  <a:srgbClr val="C00000"/>
                </a:solidFill>
                <a:latin typeface="Arabic Typesetting" panose="03020402040406030203" pitchFamily="66" charset="-78"/>
                <a:cs typeface="Arabic Typesetting" panose="03020402040406030203" pitchFamily="66" charset="-78"/>
              </a:rPr>
              <a:t>her</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waist</a:t>
            </a:r>
            <a:r>
              <a:rPr lang="fr-FR" b="1" dirty="0" smtClean="0">
                <a:solidFill>
                  <a:srgbClr val="C00000"/>
                </a:solidFill>
                <a:latin typeface="Arabic Typesetting" panose="03020402040406030203" pitchFamily="66" charset="-78"/>
                <a:cs typeface="Arabic Typesetting" panose="03020402040406030203" pitchFamily="66" charset="-78"/>
              </a:rPr>
              <a:t> or  in the middle of </a:t>
            </a:r>
            <a:r>
              <a:rPr lang="fr-FR" b="1" dirty="0" err="1" smtClean="0">
                <a:solidFill>
                  <a:srgbClr val="C00000"/>
                </a:solidFill>
                <a:latin typeface="Arabic Typesetting" panose="03020402040406030203" pitchFamily="66" charset="-78"/>
                <a:cs typeface="Arabic Typesetting" panose="03020402040406030203" pitchFamily="66" charset="-78"/>
              </a:rPr>
              <a:t>her</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favours</a:t>
            </a:r>
            <a:r>
              <a:rPr lang="fr-FR" dirty="0" smtClean="0">
                <a:solidFill>
                  <a:srgbClr val="C00000"/>
                </a:solidFill>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a:t>
            </a:r>
          </a:p>
          <a:p>
            <a:r>
              <a:rPr lang="fr-FR" dirty="0" smtClean="0">
                <a:latin typeface="Arabic Typesetting" panose="03020402040406030203" pitchFamily="66" charset="-78"/>
                <a:cs typeface="Arabic Typesetting" panose="03020402040406030203" pitchFamily="66" charset="-78"/>
              </a:rPr>
              <a:t>In </a:t>
            </a:r>
            <a:r>
              <a:rPr lang="fr-FR" dirty="0" err="1" smtClean="0">
                <a:latin typeface="Arabic Typesetting" panose="03020402040406030203" pitchFamily="66" charset="-78"/>
                <a:cs typeface="Arabic Typesetting" panose="03020402040406030203" pitchFamily="66" charset="-78"/>
              </a:rPr>
              <a:t>this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parallel</a:t>
            </a:r>
            <a:r>
              <a:rPr lang="fr-FR" dirty="0" smtClean="0">
                <a:latin typeface="Arabic Typesetting" panose="03020402040406030203" pitchFamily="66" charset="-78"/>
                <a:cs typeface="Arabic Typesetting" panose="03020402040406030203" pitchFamily="66" charset="-78"/>
              </a:rPr>
              <a:t> of</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waste</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and  </a:t>
            </a:r>
            <a:r>
              <a:rPr lang="fr-FR" dirty="0" err="1" smtClean="0">
                <a:solidFill>
                  <a:srgbClr val="FF0000"/>
                </a:solidFill>
                <a:latin typeface="Arabic Typesetting" panose="03020402040406030203" pitchFamily="66" charset="-78"/>
                <a:cs typeface="Arabic Typesetting" panose="03020402040406030203" pitchFamily="66" charset="-78"/>
              </a:rPr>
              <a:t>waist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Gertdude</a:t>
            </a:r>
            <a:r>
              <a:rPr lang="fr-FR" dirty="0" smtClean="0">
                <a:latin typeface="Arabic Typesetting" panose="03020402040406030203" pitchFamily="66" charset="-78"/>
                <a:cs typeface="Arabic Typesetting" panose="03020402040406030203" pitchFamily="66" charset="-78"/>
              </a:rPr>
              <a:t>, in </a:t>
            </a:r>
            <a:r>
              <a:rPr lang="fr-FR" dirty="0" err="1" smtClean="0">
                <a:latin typeface="Arabic Typesetting" panose="03020402040406030203" pitchFamily="66" charset="-78"/>
                <a:cs typeface="Arabic Typesetting" panose="03020402040406030203" pitchFamily="66" charset="-78"/>
              </a:rPr>
              <a:t>fantasy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becomes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this</a:t>
            </a:r>
            <a:r>
              <a:rPr lang="fr-FR" dirty="0" smtClean="0">
                <a:latin typeface="Arabic Typesetting" panose="03020402040406030203" pitchFamily="66" charset="-78"/>
                <a:cs typeface="Arabic Typesetting" panose="03020402040406030203" pitchFamily="66" charset="-78"/>
              </a:rPr>
              <a:t> night body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she</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is the </a:t>
            </a:r>
            <a:r>
              <a:rPr lang="fr-FR" dirty="0" err="1" smtClean="0">
                <a:latin typeface="Arabic Typesetting" panose="03020402040406030203" pitchFamily="66" charset="-78"/>
                <a:cs typeface="Arabic Typesetting" panose="03020402040406030203" pitchFamily="66" charset="-78"/>
              </a:rPr>
              <a:t>embodiement</a:t>
            </a:r>
            <a:r>
              <a:rPr lang="fr-FR" dirty="0" smtClean="0">
                <a:latin typeface="Arabic Typesetting" panose="03020402040406030203" pitchFamily="66" charset="-78"/>
                <a:cs typeface="Arabic Typesetting" panose="03020402040406030203" pitchFamily="66" charset="-78"/>
              </a:rPr>
              <a:t> of </a:t>
            </a:r>
            <a:r>
              <a:rPr lang="fr-FR" dirty="0" err="1" smtClean="0">
                <a:solidFill>
                  <a:srgbClr val="FF0000"/>
                </a:solidFill>
                <a:latin typeface="Arabic Typesetting" panose="03020402040406030203" pitchFamily="66" charset="-78"/>
                <a:cs typeface="Arabic Typesetting" panose="03020402040406030203" pitchFamily="66" charset="-78"/>
              </a:rPr>
              <a:t>hell</a:t>
            </a:r>
            <a:r>
              <a:rPr lang="fr-FR" dirty="0" smtClean="0">
                <a:latin typeface="Arabic Typesetting" panose="03020402040406030203" pitchFamily="66" charset="-78"/>
                <a:cs typeface="Arabic Typesetting" panose="03020402040406030203" pitchFamily="66" charset="-78"/>
              </a:rPr>
              <a:t> and</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death</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causing</a:t>
            </a:r>
            <a:r>
              <a:rPr lang="fr-FR" dirty="0" smtClean="0">
                <a:latin typeface="Arabic Typesetting" panose="03020402040406030203" pitchFamily="66" charset="-78"/>
                <a:cs typeface="Arabic Typesetting" panose="03020402040406030203" pitchFamily="66" charset="-78"/>
              </a:rPr>
              <a:t> Claudius to end up as a </a:t>
            </a:r>
            <a:r>
              <a:rPr lang="fr-FR" dirty="0" err="1" smtClean="0">
                <a:latin typeface="Arabic Typesetting" panose="03020402040406030203" pitchFamily="66" charset="-78"/>
                <a:cs typeface="Arabic Typesetting" panose="03020402040406030203" pitchFamily="66" charset="-78"/>
              </a:rPr>
              <a:t>vulnerable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creature</a:t>
            </a:r>
            <a:r>
              <a:rPr lang="fr-FR" dirty="0" smtClean="0">
                <a:latin typeface="Arabic Typesetting" panose="03020402040406030203" pitchFamily="66" charset="-78"/>
                <a:cs typeface="Arabic Typesetting" panose="03020402040406030203" pitchFamily="66" charset="-78"/>
              </a:rPr>
              <a:t> </a:t>
            </a:r>
          </a:p>
          <a:p>
            <a:pPr>
              <a:buNone/>
            </a:pPr>
            <a:r>
              <a:rPr lang="fr-FR" dirty="0" smtClean="0">
                <a:latin typeface="Arabic Typesetting" panose="03020402040406030203" pitchFamily="66" charset="-78"/>
                <a:cs typeface="Arabic Typesetting" panose="03020402040406030203" pitchFamily="66" charset="-78"/>
              </a:rPr>
              <a:t> </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the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strong</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men are all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slayne</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by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her</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her</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house is the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waie</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unto</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the grave</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which</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goeth</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downe</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to the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chambers</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of </a:t>
            </a:r>
            <a:r>
              <a:rPr lang="fr-FR"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death</a:t>
            </a:r>
            <a:r>
              <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 </a:t>
            </a:r>
            <a:r>
              <a:rPr lang="fr-FR" dirty="0" smtClean="0">
                <a:latin typeface="Arabic Typesetting" panose="03020402040406030203" pitchFamily="66" charset="-78"/>
                <a:cs typeface="Arabic Typesetting" panose="03020402040406030203" pitchFamily="66" charset="-78"/>
              </a:rPr>
              <a:t>(The </a:t>
            </a:r>
            <a:r>
              <a:rPr lang="fr-FR" dirty="0" err="1" smtClean="0">
                <a:latin typeface="Arabic Typesetting" panose="03020402040406030203" pitchFamily="66" charset="-78"/>
                <a:cs typeface="Arabic Typesetting" panose="03020402040406030203" pitchFamily="66" charset="-78"/>
              </a:rPr>
              <a:t>Geneva,Bible</a:t>
            </a:r>
            <a:r>
              <a:rPr lang="fr-FR" dirty="0" smtClean="0">
                <a:latin typeface="Arabic Typesetting" panose="03020402040406030203" pitchFamily="66" charset="-78"/>
                <a:cs typeface="Arabic Typesetting" panose="03020402040406030203" pitchFamily="66" charset="-78"/>
              </a:rPr>
              <a:t> 22:18-19,7:26-27) </a:t>
            </a:r>
            <a:endParaRPr lang="fr-FR"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endParaRPr lang="fr-FR" dirty="0">
              <a:latin typeface="Arabic Typesetting" panose="03020402040406030203" pitchFamily="66" charset="-78"/>
              <a:cs typeface="Arabic Typesetting" panose="03020402040406030203" pitchFamily="66" charset="-78"/>
            </a:endParaRPr>
          </a:p>
        </p:txBody>
      </p:sp>
    </p:spTree>
  </p:cSld>
  <p:clrMapOvr>
    <a:masterClrMapping/>
  </p:clrMapOvr>
  <p:transition>
    <p:plus/>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pPr>
              <a:defRPr/>
            </a:pPr>
            <a:fld id="{C50A7189-32FD-4A74-BC67-627B9D62BF2D}" type="slidenum">
              <a:rPr lang="en-GB" smtClean="0"/>
              <a:pPr>
                <a:defRPr/>
              </a:pPr>
              <a:t>6</a:t>
            </a:fld>
            <a:endParaRPr lang="en-GB"/>
          </a:p>
        </p:txBody>
      </p:sp>
      <p:pic>
        <p:nvPicPr>
          <p:cNvPr id="8" name="Picture 3" descr="F:\1.jpg"/>
          <p:cNvPicPr>
            <a:picLocks noChangeAspect="1" noChangeArrowheads="1"/>
          </p:cNvPicPr>
          <p:nvPr/>
        </p:nvPicPr>
        <p:blipFill>
          <a:blip r:embed="rId2"/>
          <a:srcRect/>
          <a:stretch>
            <a:fillRect/>
          </a:stretch>
        </p:blipFill>
        <p:spPr bwMode="auto">
          <a:xfrm>
            <a:off x="0" y="5429264"/>
            <a:ext cx="9144000" cy="1428736"/>
          </a:xfrm>
          <a:prstGeom prst="rect">
            <a:avLst/>
          </a:prstGeom>
          <a:noFill/>
        </p:spPr>
      </p:pic>
      <p:graphicFrame>
        <p:nvGraphicFramePr>
          <p:cNvPr id="13" name="Diagramme 1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ZoneTexte 15"/>
          <p:cNvSpPr txBox="1"/>
          <p:nvPr/>
        </p:nvSpPr>
        <p:spPr>
          <a:xfrm>
            <a:off x="357158" y="4429132"/>
            <a:ext cx="2143140" cy="646331"/>
          </a:xfrm>
          <a:prstGeom prst="rect">
            <a:avLst/>
          </a:prstGeom>
          <a:noFill/>
        </p:spPr>
        <p:txBody>
          <a:bodyPr wrap="square" rtlCol="0">
            <a:spAutoFit/>
          </a:bodyPr>
          <a:lstStyle/>
          <a:p>
            <a:pPr algn="ctr"/>
            <a:r>
              <a:rPr lang="en-US" b="1" dirty="0" smtClean="0"/>
              <a:t>Sigmund  Freud (1923)</a:t>
            </a:r>
            <a:endParaRPr lang="en-US" b="1" dirty="0"/>
          </a:p>
        </p:txBody>
      </p:sp>
      <p:pic>
        <p:nvPicPr>
          <p:cNvPr id="17" name="Image 16" descr="Unoffical psychoanalysis symbol">
            <a:hlinkClick r:id="rId8" tooltip="&quot;Unoffical psychoanalysis symbol&quot;"/>
          </p:cNvPr>
          <p:cNvPicPr/>
          <p:nvPr/>
        </p:nvPicPr>
        <p:blipFill>
          <a:blip r:embed="rId9"/>
          <a:srcRect/>
          <a:stretch>
            <a:fillRect/>
          </a:stretch>
        </p:blipFill>
        <p:spPr bwMode="auto">
          <a:xfrm>
            <a:off x="-428660" y="3714752"/>
            <a:ext cx="1571636" cy="1619250"/>
          </a:xfrm>
          <a:prstGeom prst="rect">
            <a:avLst/>
          </a:prstGeom>
          <a:noFill/>
          <a:ln w="9525">
            <a:noFill/>
            <a:miter lim="800000"/>
            <a:headEnd/>
            <a:tailEnd/>
          </a:ln>
        </p:spPr>
      </p:pic>
      <p:sp>
        <p:nvSpPr>
          <p:cNvPr id="7" name="Titre 1"/>
          <p:cNvSpPr>
            <a:spLocks noGrp="1"/>
          </p:cNvSpPr>
          <p:nvPr>
            <p:ph type="title"/>
          </p:nvPr>
        </p:nvSpPr>
        <p:spPr>
          <a:xfrm rot="20798911">
            <a:off x="-517439" y="281471"/>
            <a:ext cx="6291293" cy="1204898"/>
          </a:xfrm>
          <a:solidFill>
            <a:srgbClr val="00B0F0"/>
          </a:solidFill>
          <a:ln>
            <a:solidFill>
              <a:schemeClr val="tx1"/>
            </a:solidFill>
          </a:ln>
          <a:effectLst>
            <a:glow rad="228600">
              <a:schemeClr val="accent4">
                <a:satMod val="175000"/>
                <a:alpha val="40000"/>
              </a:schemeClr>
            </a:glow>
          </a:effectLst>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smtClean="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t>  The Three Levels </a:t>
            </a:r>
            <a:br>
              <a:rPr lang="en-US" b="1" dirty="0" smtClean="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br>
            <a:r>
              <a:rPr lang="en-US" b="1" dirty="0" smtClean="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t>of the Psyche</a:t>
            </a:r>
            <a:r>
              <a:rPr lang="en-US" b="1" dirty="0" smtClean="0">
                <a:ln w="11430">
                  <a:solidFill>
                    <a:schemeClr val="tx1"/>
                  </a:solidFill>
                </a:ln>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t> </a:t>
            </a:r>
            <a:r>
              <a:rPr lang="en-US" b="1" dirty="0" smtClean="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rPr>
              <a:t> </a:t>
            </a:r>
            <a:endParaRPr lang="en-US" b="1" dirty="0">
              <a:ln w="11430"/>
              <a:effectLst>
                <a:glow rad="139700">
                  <a:schemeClr val="accent2">
                    <a:satMod val="175000"/>
                    <a:alpha val="40000"/>
                  </a:schemeClr>
                </a:glow>
                <a:outerShdw blurRad="50800" dist="39000" dir="5460000" algn="tl">
                  <a:srgbClr val="000000">
                    <a:alpha val="38000"/>
                  </a:srgbClr>
                </a:outerShdw>
              </a:effectLst>
              <a:latin typeface="Arial Rounded MT Bold" pitchFamily="34" charset="0"/>
            </a:endParaRPr>
          </a:p>
        </p:txBody>
      </p:sp>
    </p:spTree>
  </p:cSld>
  <p:clrMapOvr>
    <a:masterClrMapping/>
  </p:clrMapOvr>
  <p:transition>
    <p:wheel spokes="8"/>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48680"/>
            <a:ext cx="9144000" cy="6309320"/>
          </a:xfrm>
          <a:solidFill>
            <a:srgbClr val="BBCBF3"/>
          </a:solidFill>
        </p:spPr>
        <p:txBody>
          <a:bodyPr>
            <a:noAutofit/>
          </a:bodyPr>
          <a:lstStyle/>
          <a:p>
            <a:r>
              <a:rPr lang="fr-FR" dirty="0" err="1" smtClean="0">
                <a:latin typeface="Arabic Typesetting" panose="03020402040406030203" pitchFamily="66" charset="-78"/>
                <a:cs typeface="Arabic Typesetting" panose="03020402040406030203" pitchFamily="66" charset="-78"/>
              </a:rPr>
              <a:t>Female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sexuality</a:t>
            </a:r>
            <a:r>
              <a:rPr lang="fr-FR" dirty="0" smtClean="0">
                <a:latin typeface="Arabic Typesetting" panose="03020402040406030203" pitchFamily="66" charset="-78"/>
                <a:cs typeface="Arabic Typesetting" panose="03020402040406030203" pitchFamily="66" charset="-78"/>
              </a:rPr>
              <a:t> in </a:t>
            </a:r>
            <a:r>
              <a:rPr lang="fr-FR" dirty="0" err="1" smtClean="0">
                <a:latin typeface="Arabic Typesetting" panose="03020402040406030203" pitchFamily="66" charset="-78"/>
                <a:cs typeface="Arabic Typesetting" panose="03020402040406030203" pitchFamily="66" charset="-78"/>
              </a:rPr>
              <a:t>hamlet</a:t>
            </a:r>
            <a:r>
              <a:rPr lang="fr-FR" dirty="0" smtClean="0">
                <a:latin typeface="Arabic Typesetting" panose="03020402040406030203" pitchFamily="66" charset="-78"/>
                <a:cs typeface="Arabic Typesetting" panose="03020402040406030203" pitchFamily="66" charset="-78"/>
              </a:rPr>
              <a:t> is </a:t>
            </a:r>
            <a:r>
              <a:rPr lang="fr-FR" dirty="0" err="1" smtClean="0">
                <a:latin typeface="Arabic Typesetting" panose="03020402040406030203" pitchFamily="66" charset="-78"/>
                <a:cs typeface="Arabic Typesetting" panose="03020402040406030203" pitchFamily="66" charset="-78"/>
              </a:rPr>
              <a:t>always</a:t>
            </a:r>
            <a:r>
              <a:rPr lang="fr-FR" dirty="0" smtClean="0">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maternal</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mother’s</a:t>
            </a:r>
            <a:r>
              <a:rPr lang="fr-FR" dirty="0" smtClean="0">
                <a:latin typeface="Arabic Typesetting" panose="03020402040406030203" pitchFamily="66" charset="-78"/>
                <a:cs typeface="Arabic Typesetting" panose="03020402040406030203" pitchFamily="66" charset="-78"/>
              </a:rPr>
              <a:t> body is </a:t>
            </a:r>
            <a:r>
              <a:rPr lang="fr-FR" dirty="0" err="1" smtClean="0">
                <a:latin typeface="Arabic Typesetting" panose="03020402040406030203" pitchFamily="66" charset="-78"/>
                <a:cs typeface="Arabic Typesetting" panose="03020402040406030203" pitchFamily="66" charset="-78"/>
              </a:rPr>
              <a:t>already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sexually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corrupted</a:t>
            </a:r>
            <a:r>
              <a:rPr lang="fr-FR" dirty="0" smtClean="0">
                <a:latin typeface="Arabic Typesetting" panose="03020402040406030203" pitchFamily="66" charset="-78"/>
                <a:cs typeface="Arabic Typesetting" panose="03020402040406030203" pitchFamily="66" charset="-78"/>
              </a:rPr>
              <a:t> by </a:t>
            </a:r>
            <a:r>
              <a:rPr lang="fr-FR" dirty="0" err="1" smtClean="0">
                <a:latin typeface="Arabic Typesetting" panose="03020402040406030203" pitchFamily="66" charset="-78"/>
                <a:cs typeface="Arabic Typesetting" panose="03020402040406030203" pitchFamily="66" charset="-78"/>
              </a:rPr>
              <a:t>definition</a:t>
            </a:r>
            <a:r>
              <a:rPr lang="fr-FR" dirty="0" smtClean="0">
                <a:latin typeface="Arabic Typesetting" panose="03020402040406030203" pitchFamily="66" charset="-78"/>
                <a:cs typeface="Arabic Typesetting" panose="03020402040406030203" pitchFamily="66" charset="-78"/>
              </a:rPr>
              <a:t> and </a:t>
            </a:r>
            <a:r>
              <a:rPr lang="fr-FR" dirty="0" err="1" smtClean="0">
                <a:latin typeface="Arabic Typesetting" panose="03020402040406030203" pitchFamily="66" charset="-78"/>
                <a:cs typeface="Arabic Typesetting" panose="03020402040406030203" pitchFamily="66" charset="-78"/>
              </a:rPr>
              <a:t>brings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death</a:t>
            </a:r>
            <a:r>
              <a:rPr lang="fr-FR" dirty="0" smtClean="0">
                <a:latin typeface="Arabic Typesetting" panose="03020402040406030203" pitchFamily="66" charset="-78"/>
                <a:cs typeface="Arabic Typesetting" panose="03020402040406030203" pitchFamily="66" charset="-78"/>
              </a:rPr>
              <a:t> to the world.</a:t>
            </a:r>
          </a:p>
          <a:p>
            <a:r>
              <a:rPr lang="fr-FR" dirty="0" smtClean="0">
                <a:latin typeface="Arabic Typesetting" panose="03020402040406030203" pitchFamily="66" charset="-78"/>
                <a:cs typeface="Arabic Typesetting" panose="03020402040406030203" pitchFamily="66" charset="-78"/>
              </a:rPr>
              <a:t>In </a:t>
            </a:r>
            <a:r>
              <a:rPr lang="fr-FR" dirty="0" err="1" smtClean="0">
                <a:latin typeface="Arabic Typesetting" panose="03020402040406030203" pitchFamily="66" charset="-78"/>
                <a:cs typeface="Arabic Typesetting" panose="03020402040406030203" pitchFamily="66" charset="-78"/>
              </a:rPr>
              <a:t>this</a:t>
            </a:r>
            <a:r>
              <a:rPr lang="fr-FR" dirty="0" smtClean="0">
                <a:latin typeface="Arabic Typesetting" panose="03020402040406030203" pitchFamily="66" charset="-78"/>
                <a:cs typeface="Arabic Typesetting" panose="03020402040406030203" pitchFamily="66" charset="-78"/>
              </a:rPr>
              <a:t> respect </a:t>
            </a:r>
            <a:r>
              <a:rPr lang="fr-FR" dirty="0" err="1" smtClean="0">
                <a:latin typeface="Arabic Typesetting" panose="03020402040406030203" pitchFamily="66" charset="-78"/>
                <a:cs typeface="Arabic Typesetting" panose="03020402040406030203" pitchFamily="66" charset="-78"/>
              </a:rPr>
              <a:t>death</a:t>
            </a:r>
            <a:r>
              <a:rPr lang="fr-FR" dirty="0" smtClean="0">
                <a:latin typeface="Arabic Typesetting" panose="03020402040406030203" pitchFamily="66" charset="-78"/>
                <a:cs typeface="Arabic Typesetting" panose="03020402040406030203" pitchFamily="66" charset="-78"/>
              </a:rPr>
              <a:t> (</a:t>
            </a:r>
            <a:r>
              <a:rPr lang="fr-FR" dirty="0" smtClean="0">
                <a:solidFill>
                  <a:srgbClr val="FF0000"/>
                </a:solidFill>
                <a:latin typeface="Arabic Typesetting" panose="03020402040406030203" pitchFamily="66" charset="-78"/>
                <a:cs typeface="Arabic Typesetting" panose="03020402040406030203" pitchFamily="66" charset="-78"/>
              </a:rPr>
              <a:t>the </a:t>
            </a:r>
            <a:r>
              <a:rPr lang="fr-FR" dirty="0" err="1" smtClean="0">
                <a:solidFill>
                  <a:srgbClr val="FF0000"/>
                </a:solidFill>
                <a:latin typeface="Arabic Typesetting" panose="03020402040406030203" pitchFamily="66" charset="-78"/>
                <a:cs typeface="Arabic Typesetting" panose="03020402040406030203" pitchFamily="66" charset="-78"/>
              </a:rPr>
              <a:t>Earth’s</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womb</a:t>
            </a:r>
            <a:r>
              <a:rPr lang="fr-FR" dirty="0" smtClean="0">
                <a:latin typeface="Arabic Typesetting" panose="03020402040406030203" pitchFamily="66" charset="-78"/>
                <a:cs typeface="Arabic Typesetting" panose="03020402040406030203" pitchFamily="66" charset="-78"/>
              </a:rPr>
              <a:t>) and </a:t>
            </a:r>
            <a:r>
              <a:rPr lang="fr-FR" dirty="0" err="1" smtClean="0">
                <a:latin typeface="Arabic Typesetting" panose="03020402040406030203" pitchFamily="66" charset="-78"/>
                <a:cs typeface="Arabic Typesetting" panose="03020402040406030203" pitchFamily="66" charset="-78"/>
              </a:rPr>
              <a:t>sexuality</a:t>
            </a:r>
            <a:r>
              <a:rPr lang="fr-FR" dirty="0" smtClean="0">
                <a:latin typeface="Arabic Typesetting" panose="03020402040406030203" pitchFamily="66" charset="-78"/>
                <a:cs typeface="Arabic Typesetting" panose="03020402040406030203" pitchFamily="66" charset="-78"/>
              </a:rPr>
              <a:t> (</a:t>
            </a:r>
            <a:r>
              <a:rPr lang="fr-FR" dirty="0" smtClean="0">
                <a:solidFill>
                  <a:srgbClr val="FF0000"/>
                </a:solidFill>
                <a:latin typeface="Arabic Typesetting" panose="03020402040406030203" pitchFamily="66" charset="-78"/>
                <a:cs typeface="Arabic Typesetting" panose="03020402040406030203" pitchFamily="66" charset="-78"/>
              </a:rPr>
              <a:t>the </a:t>
            </a:r>
            <a:r>
              <a:rPr lang="fr-FR" dirty="0" err="1" smtClean="0">
                <a:solidFill>
                  <a:srgbClr val="FF0000"/>
                </a:solidFill>
                <a:latin typeface="Arabic Typesetting" panose="03020402040406030203" pitchFamily="66" charset="-78"/>
                <a:cs typeface="Arabic Typesetting" panose="03020402040406030203" pitchFamily="66" charset="-78"/>
              </a:rPr>
              <a:t>mother’s</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womb</a:t>
            </a:r>
            <a:r>
              <a:rPr lang="fr-FR" dirty="0" smtClean="0">
                <a:latin typeface="Arabic Typesetting" panose="03020402040406030203" pitchFamily="66" charset="-78"/>
                <a:cs typeface="Arabic Typesetting" panose="03020402040406030203" pitchFamily="66" charset="-78"/>
              </a:rPr>
              <a:t>)  are </a:t>
            </a:r>
            <a:r>
              <a:rPr lang="fr-FR" dirty="0" smtClean="0">
                <a:latin typeface="Arabic Typesetting" panose="03020402040406030203" pitchFamily="66" charset="-78"/>
                <a:cs typeface="Arabic Typesetting" panose="03020402040406030203" pitchFamily="66" charset="-78"/>
              </a:rPr>
              <a:t>interchangeable. </a:t>
            </a:r>
            <a:endParaRPr lang="fr-FR" dirty="0" smtClean="0">
              <a:latin typeface="Arabic Typesetting" panose="03020402040406030203" pitchFamily="66" charset="-78"/>
              <a:cs typeface="Arabic Typesetting" panose="03020402040406030203" pitchFamily="66" charset="-78"/>
            </a:endParaRPr>
          </a:p>
          <a:p>
            <a:r>
              <a:rPr lang="fr-FR" dirty="0" smtClean="0">
                <a:latin typeface="Arabic Typesetting" panose="03020402040406030203" pitchFamily="66" charset="-78"/>
                <a:cs typeface="Arabic Typesetting" panose="03020402040406030203" pitchFamily="66" charset="-78"/>
              </a:rPr>
              <a:t>As </a:t>
            </a:r>
            <a:r>
              <a:rPr lang="fr-FR" dirty="0" err="1" smtClean="0">
                <a:latin typeface="Arabic Typesetting" panose="03020402040406030203" pitchFamily="66" charset="-78"/>
                <a:cs typeface="Arabic Typesetting" panose="03020402040406030203" pitchFamily="66" charset="-78"/>
              </a:rPr>
              <a:t>asserted</a:t>
            </a:r>
            <a:r>
              <a:rPr lang="fr-FR" dirty="0" smtClean="0">
                <a:latin typeface="Arabic Typesetting" panose="03020402040406030203" pitchFamily="66" charset="-78"/>
                <a:cs typeface="Arabic Typesetting" panose="03020402040406030203" pitchFamily="66" charset="-78"/>
              </a:rPr>
              <a:t> by the </a:t>
            </a:r>
            <a:r>
              <a:rPr lang="fr-FR" dirty="0" err="1" smtClean="0">
                <a:latin typeface="Arabic Typesetting" panose="03020402040406030203" pitchFamily="66" charset="-78"/>
                <a:cs typeface="Arabic Typesetting" panose="03020402040406030203" pitchFamily="66" charset="-78"/>
              </a:rPr>
              <a:t>deadly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woman</a:t>
            </a:r>
            <a:r>
              <a:rPr lang="fr-FR" dirty="0" smtClean="0">
                <a:latin typeface="Arabic Typesetting" panose="03020402040406030203" pitchFamily="66" charset="-78"/>
                <a:cs typeface="Arabic Typesetting" panose="03020402040406030203" pitchFamily="66" charset="-78"/>
              </a:rPr>
              <a:t> of </a:t>
            </a:r>
            <a:r>
              <a:rPr lang="fr-FR" dirty="0" err="1" smtClean="0">
                <a:latin typeface="Arabic Typesetting" panose="03020402040406030203" pitchFamily="66" charset="-78"/>
                <a:cs typeface="Arabic Typesetting" panose="03020402040406030203" pitchFamily="66" charset="-78"/>
              </a:rPr>
              <a:t>proverbs</a:t>
            </a:r>
            <a:r>
              <a:rPr lang="fr-FR" dirty="0" smtClean="0">
                <a:latin typeface="Arabic Typesetting" panose="03020402040406030203" pitchFamily="66" charset="-78"/>
                <a:cs typeface="Arabic Typesetting" panose="03020402040406030203" pitchFamily="66" charset="-78"/>
              </a:rPr>
              <a:t> </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thei</a:t>
            </a:r>
            <a:r>
              <a:rPr lang="fr-FR" b="1" dirty="0" smtClean="0">
                <a:solidFill>
                  <a:srgbClr val="C00000"/>
                </a:solidFill>
                <a:latin typeface="Arabic Typesetting" panose="03020402040406030203" pitchFamily="66" charset="-78"/>
                <a:cs typeface="Arabic Typesetting" panose="03020402040406030203" pitchFamily="66" charset="-78"/>
              </a:rPr>
              <a:t> that go </a:t>
            </a:r>
            <a:r>
              <a:rPr lang="fr-FR" b="1" dirty="0" err="1" smtClean="0">
                <a:solidFill>
                  <a:srgbClr val="C00000"/>
                </a:solidFill>
                <a:latin typeface="Arabic Typesetting" panose="03020402040406030203" pitchFamily="66" charset="-78"/>
                <a:cs typeface="Arabic Typesetting" panose="03020402040406030203" pitchFamily="66" charset="-78"/>
              </a:rPr>
              <a:t>unto</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her,returne</a:t>
            </a:r>
            <a:r>
              <a:rPr lang="fr-FR" b="1" dirty="0" smtClean="0">
                <a:solidFill>
                  <a:srgbClr val="C00000"/>
                </a:solidFill>
                <a:latin typeface="Arabic Typesetting" panose="03020402040406030203" pitchFamily="66" charset="-78"/>
                <a:cs typeface="Arabic Typesetting" panose="03020402040406030203" pitchFamily="66" charset="-78"/>
              </a:rPr>
              <a:t> not </a:t>
            </a:r>
            <a:r>
              <a:rPr lang="fr-FR" b="1" dirty="0" err="1" smtClean="0">
                <a:solidFill>
                  <a:srgbClr val="C00000"/>
                </a:solidFill>
                <a:latin typeface="Arabic Typesetting" panose="03020402040406030203" pitchFamily="66" charset="-78"/>
                <a:cs typeface="Arabic Typesetting" panose="03020402040406030203" pitchFamily="66" charset="-78"/>
              </a:rPr>
              <a:t>again</a:t>
            </a:r>
            <a:r>
              <a:rPr lang="fr-FR" b="1"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 </a:t>
            </a:r>
          </a:p>
          <a:p>
            <a:r>
              <a:rPr lang="fr-FR" dirty="0" smtClean="0">
                <a:latin typeface="Arabic Typesetting" panose="03020402040406030203" pitchFamily="66" charset="-78"/>
                <a:cs typeface="Arabic Typesetting" panose="03020402040406030203" pitchFamily="66" charset="-78"/>
              </a:rPr>
              <a:t>The </a:t>
            </a:r>
            <a:r>
              <a:rPr lang="fr-FR" dirty="0" err="1" smtClean="0">
                <a:latin typeface="Arabic Typesetting" panose="03020402040406030203" pitchFamily="66" charset="-78"/>
                <a:cs typeface="Arabic Typesetting" panose="03020402040406030203" pitchFamily="66" charset="-78"/>
              </a:rPr>
              <a:t>maternal</a:t>
            </a:r>
            <a:r>
              <a:rPr lang="fr-FR" dirty="0" smtClean="0">
                <a:latin typeface="Arabic Typesetting" panose="03020402040406030203" pitchFamily="66" charset="-78"/>
                <a:cs typeface="Arabic Typesetting" panose="03020402040406030203" pitchFamily="66" charset="-78"/>
              </a:rPr>
              <a:t> body is </a:t>
            </a:r>
            <a:r>
              <a:rPr lang="fr-FR" dirty="0" err="1" smtClean="0">
                <a:latin typeface="Arabic Typesetting" panose="03020402040406030203" pitchFamily="66" charset="-78"/>
                <a:cs typeface="Arabic Typesetting" panose="03020402040406030203" pitchFamily="66" charset="-78"/>
              </a:rPr>
              <a:t>always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threatening</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swallow</a:t>
            </a:r>
            <a:r>
              <a:rPr lang="fr-FR" dirty="0" smtClean="0">
                <a:latin typeface="Arabic Typesetting" panose="03020402040406030203" pitchFamily="66" charset="-78"/>
                <a:cs typeface="Arabic Typesetting" panose="03020402040406030203" pitchFamily="66" charset="-78"/>
              </a:rPr>
              <a:t> up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children</a:t>
            </a:r>
            <a:r>
              <a:rPr lang="fr-FR" dirty="0" smtClean="0">
                <a:latin typeface="Arabic Typesetting" panose="03020402040406030203" pitchFamily="66" charset="-78"/>
                <a:cs typeface="Arabic Typesetting" panose="03020402040406030203" pitchFamily="66" charset="-78"/>
              </a:rPr>
              <a:t> back to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womb</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undoing</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them</a:t>
            </a:r>
            <a:r>
              <a:rPr lang="fr-FR" dirty="0" smtClean="0">
                <a:latin typeface="Arabic Typesetting" panose="03020402040406030203" pitchFamily="66" charset="-78"/>
                <a:cs typeface="Arabic Typesetting" panose="03020402040406030203" pitchFamily="66" charset="-78"/>
              </a:rPr>
              <a:t>.</a:t>
            </a:r>
          </a:p>
          <a:p>
            <a:r>
              <a:rPr lang="fr-FR" dirty="0" err="1" smtClean="0">
                <a:latin typeface="Arabic Typesetting" panose="03020402040406030203" pitchFamily="66" charset="-78"/>
                <a:cs typeface="Arabic Typesetting" panose="03020402040406030203" pitchFamily="66" charset="-78"/>
              </a:rPr>
              <a:t>Death</a:t>
            </a:r>
            <a:r>
              <a:rPr lang="fr-FR" dirty="0" smtClean="0">
                <a:latin typeface="Arabic Typesetting" panose="03020402040406030203" pitchFamily="66" charset="-78"/>
                <a:cs typeface="Arabic Typesetting" panose="03020402040406030203" pitchFamily="66" charset="-78"/>
              </a:rPr>
              <a:t> is </a:t>
            </a:r>
            <a:r>
              <a:rPr lang="fr-FR" dirty="0" err="1" smtClean="0">
                <a:latin typeface="Arabic Typesetting" panose="03020402040406030203" pitchFamily="66" charset="-78"/>
                <a:cs typeface="Arabic Typesetting" panose="03020402040406030203" pitchFamily="66" charset="-78"/>
              </a:rPr>
              <a:t>hell’s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mouth</a:t>
            </a:r>
            <a:r>
              <a:rPr lang="fr-FR" dirty="0" smtClean="0">
                <a:latin typeface="Arabic Typesetting" panose="03020402040406030203" pitchFamily="66" charset="-78"/>
                <a:cs typeface="Arabic Typesetting" panose="03020402040406030203" pitchFamily="66" charset="-78"/>
              </a:rPr>
              <a:t> and Gertrude is </a:t>
            </a:r>
            <a:r>
              <a:rPr lang="fr-FR" dirty="0" err="1" smtClean="0">
                <a:latin typeface="Arabic Typesetting" panose="03020402040406030203" pitchFamily="66" charset="-78"/>
                <a:cs typeface="Arabic Typesetting" panose="03020402040406030203" pitchFamily="66" charset="-78"/>
              </a:rPr>
              <a:t>death’s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mouth</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devouring</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husband</a:t>
            </a:r>
            <a:r>
              <a:rPr lang="fr-FR" dirty="0" smtClean="0">
                <a:latin typeface="Arabic Typesetting" panose="03020402040406030203" pitchFamily="66" charset="-78"/>
                <a:cs typeface="Arabic Typesetting" panose="03020402040406030203" pitchFamily="66" charset="-78"/>
              </a:rPr>
              <a:t> </a:t>
            </a:r>
            <a:r>
              <a:rPr lang="fr-FR" b="1" dirty="0" smtClean="0">
                <a:solidFill>
                  <a:srgbClr val="C00000"/>
                </a:solidFill>
                <a:latin typeface="Arabic Typesetting" panose="03020402040406030203" pitchFamily="66" charset="-78"/>
                <a:cs typeface="Arabic Typesetting" panose="03020402040406030203" pitchFamily="66" charset="-78"/>
              </a:rPr>
              <a:t>« As if </a:t>
            </a:r>
            <a:r>
              <a:rPr lang="fr-FR" b="1" dirty="0" err="1" smtClean="0">
                <a:solidFill>
                  <a:srgbClr val="C00000"/>
                </a:solidFill>
                <a:latin typeface="Arabic Typesetting" panose="03020402040406030203" pitchFamily="66" charset="-78"/>
                <a:cs typeface="Arabic Typesetting" panose="03020402040406030203" pitchFamily="66" charset="-78"/>
              </a:rPr>
              <a:t>increase</a:t>
            </a:r>
            <a:r>
              <a:rPr lang="fr-FR" b="1" dirty="0" smtClean="0">
                <a:solidFill>
                  <a:srgbClr val="C00000"/>
                </a:solidFill>
                <a:latin typeface="Arabic Typesetting" panose="03020402040406030203" pitchFamily="66" charset="-78"/>
                <a:cs typeface="Arabic Typesetting" panose="03020402040406030203" pitchFamily="66" charset="-78"/>
              </a:rPr>
              <a:t> of </a:t>
            </a:r>
            <a:r>
              <a:rPr lang="fr-FR" b="1" dirty="0" err="1" smtClean="0">
                <a:solidFill>
                  <a:srgbClr val="C00000"/>
                </a:solidFill>
                <a:latin typeface="Arabic Typesetting" panose="03020402040406030203" pitchFamily="66" charset="-78"/>
                <a:cs typeface="Arabic Typesetting" panose="03020402040406030203" pitchFamily="66" charset="-78"/>
              </a:rPr>
              <a:t>appetite</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had</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grown</a:t>
            </a:r>
            <a:r>
              <a:rPr lang="fr-FR" b="1" dirty="0" smtClean="0">
                <a:solidFill>
                  <a:srgbClr val="C00000"/>
                </a:solidFill>
                <a:latin typeface="Arabic Typesetting" panose="03020402040406030203" pitchFamily="66" charset="-78"/>
                <a:cs typeface="Arabic Typesetting" panose="03020402040406030203" pitchFamily="66" charset="-78"/>
              </a:rPr>
              <a:t> by </a:t>
            </a:r>
            <a:r>
              <a:rPr lang="fr-FR" b="1" dirty="0" err="1" smtClean="0">
                <a:solidFill>
                  <a:srgbClr val="C00000"/>
                </a:solidFill>
                <a:latin typeface="Arabic Typesetting" panose="03020402040406030203" pitchFamily="66" charset="-78"/>
                <a:cs typeface="Arabic Typesetting" panose="03020402040406030203" pitchFamily="66" charset="-78"/>
              </a:rPr>
              <a:t>what</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it</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fed</a:t>
            </a:r>
            <a:r>
              <a:rPr lang="fr-FR" b="1" dirty="0" smtClean="0">
                <a:solidFill>
                  <a:srgbClr val="C00000"/>
                </a:solidFill>
                <a:latin typeface="Arabic Typesetting" panose="03020402040406030203" pitchFamily="66" charset="-78"/>
                <a:cs typeface="Arabic Typesetting" panose="03020402040406030203" pitchFamily="66" charset="-78"/>
              </a:rPr>
              <a:t> on </a:t>
            </a:r>
            <a:r>
              <a:rPr lang="fr-FR" dirty="0" smtClean="0">
                <a:latin typeface="Arabic Typesetting" panose="03020402040406030203" pitchFamily="66" charset="-78"/>
                <a:cs typeface="Arabic Typesetting" panose="03020402040406030203" pitchFamily="66" charset="-78"/>
              </a:rPr>
              <a:t>» and the return to </a:t>
            </a:r>
            <a:r>
              <a:rPr lang="fr-FR" dirty="0" err="1" smtClean="0">
                <a:latin typeface="Arabic Typesetting" panose="03020402040406030203" pitchFamily="66" charset="-78"/>
                <a:cs typeface="Arabic Typesetting" panose="03020402040406030203" pitchFamily="66" charset="-78"/>
              </a:rPr>
              <a:t>females</a:t>
            </a:r>
            <a:r>
              <a:rPr lang="fr-FR" dirty="0" smtClean="0">
                <a:latin typeface="Arabic Typesetting" panose="03020402040406030203" pitchFamily="66" charset="-78"/>
                <a:cs typeface="Arabic Typesetting" panose="03020402040406030203" pitchFamily="66" charset="-78"/>
              </a:rPr>
              <a:t>’ body is to the </a:t>
            </a:r>
            <a:r>
              <a:rPr lang="fr-FR" dirty="0" err="1" smtClean="0">
                <a:latin typeface="Arabic Typesetting" panose="03020402040406030203" pitchFamily="66" charset="-78"/>
                <a:cs typeface="Arabic Typesetting" panose="03020402040406030203" pitchFamily="66" charset="-78"/>
              </a:rPr>
              <a:t>maternal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womb</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with</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incestuous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nightmare</a:t>
            </a:r>
            <a:endParaRPr lang="fr-FR" dirty="0" smtClean="0">
              <a:latin typeface="Arabic Typesetting" panose="03020402040406030203" pitchFamily="66" charset="-78"/>
              <a:cs typeface="Arabic Typesetting" panose="03020402040406030203" pitchFamily="66" charset="-78"/>
            </a:endParaRPr>
          </a:p>
          <a:p>
            <a:endParaRPr lang="fr-FR" dirty="0">
              <a:latin typeface="Arabic Typesetting" panose="03020402040406030203" pitchFamily="66" charset="-78"/>
              <a:cs typeface="Arabic Typesetting" panose="03020402040406030203" pitchFamily="66" charset="-78"/>
            </a:endParaRPr>
          </a:p>
        </p:txBody>
      </p:sp>
    </p:spTree>
  </p:cSld>
  <p:clrMapOvr>
    <a:masterClrMapping/>
  </p:clrMapOvr>
  <p:transition>
    <p:wheel spokes="8"/>
    <p:sndAc>
      <p:stSnd>
        <p:snd r:embed="rId2" name="chimes.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428736"/>
            <a:ext cx="8784976" cy="4232512"/>
          </a:xfrm>
          <a:solidFill>
            <a:srgbClr val="BBCBF3"/>
          </a:solidFill>
        </p:spPr>
        <p:txBody>
          <a:bodyPr/>
          <a:lstStyle/>
          <a:p>
            <a:endParaRPr lang="fr-FR" sz="2400" dirty="0" smtClean="0"/>
          </a:p>
          <a:p>
            <a:r>
              <a:rPr lang="fr-FR" sz="3200" dirty="0" smtClean="0">
                <a:latin typeface="Arabic Typesetting" panose="03020402040406030203" pitchFamily="66" charset="-78"/>
                <a:cs typeface="Arabic Typesetting" panose="03020402040406030203" pitchFamily="66" charset="-78"/>
              </a:rPr>
              <a:t>For Hamlet</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there</a:t>
            </a:r>
            <a:r>
              <a:rPr lang="fr-FR" sz="3200" dirty="0" smtClean="0">
                <a:latin typeface="Arabic Typesetting" panose="03020402040406030203" pitchFamily="66" charset="-78"/>
                <a:cs typeface="Arabic Typesetting" panose="03020402040406030203" pitchFamily="66" charset="-78"/>
              </a:rPr>
              <a:t> </a:t>
            </a:r>
            <a:r>
              <a:rPr lang="fr-FR" sz="3200" dirty="0" smtClean="0">
                <a:latin typeface="Arabic Typesetting" panose="03020402040406030203" pitchFamily="66" charset="-78"/>
                <a:cs typeface="Arabic Typesetting" panose="03020402040406030203" pitchFamily="66" charset="-78"/>
              </a:rPr>
              <a:t>is a confusion of </a:t>
            </a:r>
            <a:r>
              <a:rPr lang="fr-FR" sz="3200" dirty="0" err="1" smtClean="0">
                <a:latin typeface="Arabic Typesetting" panose="03020402040406030203" pitchFamily="66" charset="-78"/>
                <a:cs typeface="Arabic Typesetting" panose="03020402040406030203" pitchFamily="66" charset="-78"/>
              </a:rPr>
              <a:t>death</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with</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eating</a:t>
            </a:r>
            <a:r>
              <a:rPr lang="fr-FR" sz="3200" dirty="0" smtClean="0">
                <a:latin typeface="Arabic Typesetting" panose="03020402040406030203" pitchFamily="66" charset="-78"/>
                <a:cs typeface="Arabic Typesetting" panose="03020402040406030203" pitchFamily="66" charset="-78"/>
              </a:rPr>
              <a:t> and </a:t>
            </a:r>
            <a:r>
              <a:rPr lang="fr-FR" sz="3200" dirty="0" err="1" smtClean="0">
                <a:latin typeface="Arabic Typesetting" panose="03020402040406030203" pitchFamily="66" charset="-78"/>
                <a:cs typeface="Arabic Typesetting" panose="03020402040406030203" pitchFamily="66" charset="-78"/>
              </a:rPr>
              <a:t>sex</a:t>
            </a:r>
            <a:r>
              <a:rPr lang="fr-FR" sz="3200" dirty="0" smtClean="0">
                <a:latin typeface="Arabic Typesetting" panose="03020402040406030203" pitchFamily="66" charset="-78"/>
                <a:cs typeface="Arabic Typesetting" panose="03020402040406030203" pitchFamily="66" charset="-78"/>
              </a:rPr>
              <a:t> that is </a:t>
            </a:r>
            <a:r>
              <a:rPr lang="fr-FR" sz="3200" dirty="0" err="1" smtClean="0">
                <a:latin typeface="Arabic Typesetting" panose="03020402040406030203" pitchFamily="66" charset="-78"/>
                <a:cs typeface="Arabic Typesetting" panose="03020402040406030203" pitchFamily="66" charset="-78"/>
              </a:rPr>
              <a:t>seen</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beneath</a:t>
            </a:r>
            <a:r>
              <a:rPr lang="fr-FR" sz="3200" dirty="0" smtClean="0">
                <a:latin typeface="Arabic Typesetting" panose="03020402040406030203" pitchFamily="66" charset="-78"/>
                <a:cs typeface="Arabic Typesetting" panose="03020402040406030203" pitchFamily="66" charset="-78"/>
              </a:rPr>
              <a:t> his </a:t>
            </a:r>
            <a:r>
              <a:rPr lang="fr-FR" sz="3200" dirty="0" err="1" smtClean="0">
                <a:latin typeface="Arabic Typesetting" panose="03020402040406030203" pitchFamily="66" charset="-78"/>
                <a:cs typeface="Arabic Typesetting" panose="03020402040406030203" pitchFamily="66" charset="-78"/>
              </a:rPr>
              <a:t>wit</a:t>
            </a:r>
            <a:r>
              <a:rPr lang="fr-FR" sz="3200" dirty="0" smtClean="0">
                <a:latin typeface="Arabic Typesetting" panose="03020402040406030203" pitchFamily="66" charset="-78"/>
                <a:cs typeface="Arabic Typesetting" panose="03020402040406030203" pitchFamily="66" charset="-78"/>
              </a:rPr>
              <a:t> </a:t>
            </a:r>
            <a:r>
              <a:rPr lang="fr-FR" sz="3200" b="1" dirty="0" smtClean="0">
                <a:latin typeface="Arabic Typesetting" panose="03020402040406030203" pitchFamily="66" charset="-78"/>
                <a:cs typeface="Arabic Typesetting" panose="03020402040406030203" pitchFamily="66" charset="-78"/>
              </a:rPr>
              <a:t>« </a:t>
            </a:r>
            <a:r>
              <a:rPr lang="fr-FR" sz="3200" b="1" dirty="0" smtClean="0">
                <a:solidFill>
                  <a:srgbClr val="C00000"/>
                </a:solidFill>
                <a:latin typeface="Arabic Typesetting" panose="03020402040406030203" pitchFamily="66" charset="-78"/>
                <a:cs typeface="Arabic Typesetting" panose="03020402040406030203" pitchFamily="66" charset="-78"/>
              </a:rPr>
              <a:t>the </a:t>
            </a:r>
            <a:r>
              <a:rPr lang="fr-FR" sz="3200" b="1" dirty="0" err="1" smtClean="0">
                <a:solidFill>
                  <a:srgbClr val="C00000"/>
                </a:solidFill>
                <a:latin typeface="Arabic Typesetting" panose="03020402040406030203" pitchFamily="66" charset="-78"/>
                <a:cs typeface="Arabic Typesetting" panose="03020402040406030203" pitchFamily="66" charset="-78"/>
              </a:rPr>
              <a:t>funeral</a:t>
            </a:r>
            <a:r>
              <a:rPr lang="fr-FR" sz="3200" b="1" dirty="0" smtClean="0">
                <a:solidFill>
                  <a:srgbClr val="C00000"/>
                </a:solidFill>
                <a:latin typeface="Arabic Typesetting" panose="03020402040406030203" pitchFamily="66" charset="-78"/>
                <a:cs typeface="Arabic Typesetting" panose="03020402040406030203" pitchFamily="66" charset="-78"/>
              </a:rPr>
              <a:t> </a:t>
            </a:r>
            <a:r>
              <a:rPr lang="fr-FR" sz="3200" b="1" dirty="0" err="1" smtClean="0">
                <a:solidFill>
                  <a:srgbClr val="C00000"/>
                </a:solidFill>
                <a:latin typeface="Arabic Typesetting" panose="03020402040406030203" pitchFamily="66" charset="-78"/>
                <a:cs typeface="Arabic Typesetting" panose="03020402040406030203" pitchFamily="66" charset="-78"/>
              </a:rPr>
              <a:t>baked</a:t>
            </a:r>
            <a:r>
              <a:rPr lang="fr-FR" sz="3200" b="1" dirty="0" smtClean="0">
                <a:solidFill>
                  <a:srgbClr val="C00000"/>
                </a:solidFill>
                <a:latin typeface="Arabic Typesetting" panose="03020402040406030203" pitchFamily="66" charset="-78"/>
                <a:cs typeface="Arabic Typesetting" panose="03020402040406030203" pitchFamily="66" charset="-78"/>
              </a:rPr>
              <a:t> </a:t>
            </a:r>
            <a:r>
              <a:rPr lang="fr-FR" sz="3200" b="1" dirty="0" err="1" smtClean="0">
                <a:solidFill>
                  <a:srgbClr val="C00000"/>
                </a:solidFill>
                <a:latin typeface="Arabic Typesetting" panose="03020402040406030203" pitchFamily="66" charset="-78"/>
                <a:cs typeface="Arabic Typesetting" panose="03020402040406030203" pitchFamily="66" charset="-78"/>
              </a:rPr>
              <a:t>meat</a:t>
            </a:r>
            <a:r>
              <a:rPr lang="fr-FR" sz="3200" b="1" dirty="0" smtClean="0">
                <a:solidFill>
                  <a:srgbClr val="C00000"/>
                </a:solidFill>
                <a:latin typeface="Arabic Typesetting" panose="03020402040406030203" pitchFamily="66" charset="-78"/>
                <a:cs typeface="Arabic Typesetting" panose="03020402040406030203" pitchFamily="66" charset="-78"/>
              </a:rPr>
              <a:t> that </a:t>
            </a:r>
            <a:r>
              <a:rPr lang="fr-FR" sz="3200" b="1" dirty="0" err="1" smtClean="0">
                <a:solidFill>
                  <a:srgbClr val="C00000"/>
                </a:solidFill>
                <a:latin typeface="Arabic Typesetting" panose="03020402040406030203" pitchFamily="66" charset="-78"/>
                <a:cs typeface="Arabic Typesetting" panose="03020402040406030203" pitchFamily="66" charset="-78"/>
              </a:rPr>
              <a:t>did</a:t>
            </a:r>
            <a:r>
              <a:rPr lang="fr-FR" sz="3200" b="1" dirty="0" smtClean="0">
                <a:solidFill>
                  <a:srgbClr val="C00000"/>
                </a:solidFill>
                <a:latin typeface="Arabic Typesetting" panose="03020402040406030203" pitchFamily="66" charset="-78"/>
                <a:cs typeface="Arabic Typesetting" panose="03020402040406030203" pitchFamily="66" charset="-78"/>
              </a:rPr>
              <a:t> </a:t>
            </a:r>
            <a:r>
              <a:rPr lang="fr-FR" sz="3200" b="1" dirty="0" err="1" smtClean="0">
                <a:solidFill>
                  <a:srgbClr val="C00000"/>
                </a:solidFill>
                <a:latin typeface="Arabic Typesetting" panose="03020402040406030203" pitchFamily="66" charset="-78"/>
                <a:cs typeface="Arabic Typesetting" panose="03020402040406030203" pitchFamily="66" charset="-78"/>
              </a:rPr>
              <a:t>coldly</a:t>
            </a:r>
            <a:r>
              <a:rPr lang="fr-FR" sz="3200" b="1" dirty="0" smtClean="0">
                <a:solidFill>
                  <a:srgbClr val="C00000"/>
                </a:solidFill>
                <a:latin typeface="Arabic Typesetting" panose="03020402040406030203" pitchFamily="66" charset="-78"/>
                <a:cs typeface="Arabic Typesetting" panose="03020402040406030203" pitchFamily="66" charset="-78"/>
              </a:rPr>
              <a:t> </a:t>
            </a:r>
            <a:r>
              <a:rPr lang="fr-FR" sz="3200" b="1" dirty="0" err="1" smtClean="0">
                <a:solidFill>
                  <a:srgbClr val="C00000"/>
                </a:solidFill>
                <a:latin typeface="Arabic Typesetting" panose="03020402040406030203" pitchFamily="66" charset="-78"/>
                <a:cs typeface="Arabic Typesetting" panose="03020402040406030203" pitchFamily="66" charset="-78"/>
              </a:rPr>
              <a:t>furnish</a:t>
            </a:r>
            <a:r>
              <a:rPr lang="fr-FR" sz="3200" b="1" dirty="0" smtClean="0">
                <a:solidFill>
                  <a:srgbClr val="C00000"/>
                </a:solidFill>
                <a:latin typeface="Arabic Typesetting" panose="03020402040406030203" pitchFamily="66" charset="-78"/>
                <a:cs typeface="Arabic Typesetting" panose="03020402040406030203" pitchFamily="66" charset="-78"/>
              </a:rPr>
              <a:t> </a:t>
            </a:r>
            <a:r>
              <a:rPr lang="fr-FR" sz="3200" b="1" dirty="0" err="1" smtClean="0">
                <a:solidFill>
                  <a:srgbClr val="C00000"/>
                </a:solidFill>
                <a:latin typeface="Arabic Typesetting" panose="03020402040406030203" pitchFamily="66" charset="-78"/>
                <a:cs typeface="Arabic Typesetting" panose="03020402040406030203" pitchFamily="66" charset="-78"/>
              </a:rPr>
              <a:t>forth</a:t>
            </a:r>
            <a:r>
              <a:rPr lang="fr-FR" sz="3200" b="1" dirty="0" smtClean="0">
                <a:solidFill>
                  <a:srgbClr val="C00000"/>
                </a:solidFill>
                <a:latin typeface="Arabic Typesetting" panose="03020402040406030203" pitchFamily="66" charset="-78"/>
                <a:cs typeface="Arabic Typesetting" panose="03020402040406030203" pitchFamily="66" charset="-78"/>
              </a:rPr>
              <a:t> the </a:t>
            </a:r>
            <a:r>
              <a:rPr lang="fr-FR" sz="3200" b="1" dirty="0" err="1" smtClean="0">
                <a:solidFill>
                  <a:srgbClr val="C00000"/>
                </a:solidFill>
                <a:latin typeface="Arabic Typesetting" panose="03020402040406030203" pitchFamily="66" charset="-78"/>
                <a:cs typeface="Arabic Typesetting" panose="03020402040406030203" pitchFamily="66" charset="-78"/>
              </a:rPr>
              <a:t>marriage</a:t>
            </a:r>
            <a:r>
              <a:rPr lang="fr-FR" sz="3200" b="1" dirty="0" smtClean="0">
                <a:solidFill>
                  <a:srgbClr val="C00000"/>
                </a:solidFill>
                <a:latin typeface="Arabic Typesetting" panose="03020402040406030203" pitchFamily="66" charset="-78"/>
                <a:cs typeface="Arabic Typesetting" panose="03020402040406030203" pitchFamily="66" charset="-78"/>
              </a:rPr>
              <a:t> tables » </a:t>
            </a:r>
          </a:p>
          <a:p>
            <a:r>
              <a:rPr lang="fr-FR" sz="3200" dirty="0" smtClean="0">
                <a:latin typeface="Arabic Typesetting" panose="03020402040406030203" pitchFamily="66" charset="-78"/>
                <a:cs typeface="Arabic Typesetting" panose="03020402040406030203" pitchFamily="66" charset="-78"/>
              </a:rPr>
              <a:t>An alternative </a:t>
            </a:r>
            <a:r>
              <a:rPr lang="fr-FR" sz="3200" dirty="0" err="1" smtClean="0">
                <a:latin typeface="Arabic Typesetting" panose="03020402040406030203" pitchFamily="66" charset="-78"/>
                <a:cs typeface="Arabic Typesetting" panose="03020402040406030203" pitchFamily="66" charset="-78"/>
              </a:rPr>
              <a:t>name</a:t>
            </a:r>
            <a:r>
              <a:rPr lang="fr-FR" sz="3200" dirty="0" smtClean="0">
                <a:latin typeface="Arabic Typesetting" panose="03020402040406030203" pitchFamily="66" charset="-78"/>
                <a:cs typeface="Arabic Typesetting" panose="03020402040406030203" pitchFamily="66" charset="-78"/>
              </a:rPr>
              <a:t> of the poison </a:t>
            </a:r>
            <a:r>
              <a:rPr lang="fr-FR" sz="3200" dirty="0" err="1" smtClean="0">
                <a:latin typeface="Arabic Typesetting" panose="03020402040406030203" pitchFamily="66" charset="-78"/>
                <a:cs typeface="Arabic Typesetting" panose="03020402040406030203" pitchFamily="66" charset="-78"/>
              </a:rPr>
              <a:t>that</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killed</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old</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hamlet</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is</a:t>
            </a:r>
            <a:r>
              <a:rPr lang="fr-FR" sz="3200" dirty="0" smtClean="0">
                <a:latin typeface="Arabic Typesetting" panose="03020402040406030203" pitchFamily="66" charset="-78"/>
                <a:cs typeface="Arabic Typesetting" panose="03020402040406030203" pitchFamily="66" charset="-78"/>
              </a:rPr>
              <a:t> «</a:t>
            </a:r>
            <a:r>
              <a:rPr lang="fr-FR" sz="3200" dirty="0" smtClean="0">
                <a:solidFill>
                  <a:srgbClr val="FF0000"/>
                </a:solidFill>
                <a:latin typeface="Arabic Typesetting" panose="03020402040406030203" pitchFamily="66" charset="-78"/>
                <a:cs typeface="Arabic Typesetting" panose="03020402040406030203" pitchFamily="66" charset="-78"/>
              </a:rPr>
              <a:t> union </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instead</a:t>
            </a:r>
            <a:r>
              <a:rPr lang="fr-FR" sz="3200" dirty="0" smtClean="0">
                <a:latin typeface="Arabic Typesetting" panose="03020402040406030203" pitchFamily="66" charset="-78"/>
                <a:cs typeface="Arabic Typesetting" panose="03020402040406030203" pitchFamily="66" charset="-78"/>
              </a:rPr>
              <a:t> of </a:t>
            </a:r>
            <a:r>
              <a:rPr lang="fr-FR" sz="3200" dirty="0" smtClean="0">
                <a:solidFill>
                  <a:srgbClr val="FF0000"/>
                </a:solidFill>
                <a:latin typeface="Arabic Typesetting" panose="03020402040406030203" pitchFamily="66" charset="-78"/>
                <a:cs typeface="Arabic Typesetting" panose="03020402040406030203" pitchFamily="66" charset="-78"/>
              </a:rPr>
              <a:t>« mixed </a:t>
            </a:r>
            <a:r>
              <a:rPr lang="fr-FR" sz="3200" dirty="0" err="1" smtClean="0">
                <a:solidFill>
                  <a:srgbClr val="FF0000"/>
                </a:solidFill>
                <a:latin typeface="Arabic Typesetting" panose="03020402040406030203" pitchFamily="66" charset="-78"/>
                <a:cs typeface="Arabic Typesetting" panose="03020402040406030203" pitchFamily="66" charset="-78"/>
              </a:rPr>
              <a:t>rank</a:t>
            </a:r>
            <a:r>
              <a:rPr lang="fr-FR" sz="3200" dirty="0" smtClean="0">
                <a:latin typeface="Arabic Typesetting" panose="03020402040406030203" pitchFamily="66" charset="-78"/>
                <a:cs typeface="Arabic Typesetting" panose="03020402040406030203" pitchFamily="66" charset="-78"/>
              </a:rPr>
              <a:t> »,for the </a:t>
            </a:r>
            <a:r>
              <a:rPr lang="fr-FR" sz="3200" dirty="0" err="1" smtClean="0">
                <a:latin typeface="Arabic Typesetting" panose="03020402040406030203" pitchFamily="66" charset="-78"/>
                <a:cs typeface="Arabic Typesetting" panose="03020402040406030203" pitchFamily="66" charset="-78"/>
              </a:rPr>
              <a:t>sexual</a:t>
            </a:r>
            <a:r>
              <a:rPr lang="fr-FR" sz="3200" dirty="0" smtClean="0">
                <a:latin typeface="Arabic Typesetting" panose="03020402040406030203" pitchFamily="66" charset="-78"/>
                <a:cs typeface="Arabic Typesetting" panose="03020402040406030203" pitchFamily="66" charset="-78"/>
              </a:rPr>
              <a:t> union of Gertrude and Claudius </a:t>
            </a:r>
            <a:r>
              <a:rPr lang="fr-FR" sz="3200" dirty="0" err="1" smtClean="0">
                <a:latin typeface="Arabic Typesetting" panose="03020402040406030203" pitchFamily="66" charset="-78"/>
                <a:cs typeface="Arabic Typesetting" panose="03020402040406030203" pitchFamily="66" charset="-78"/>
              </a:rPr>
              <a:t>is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nothing</a:t>
            </a:r>
            <a:r>
              <a:rPr lang="fr-FR" sz="3200" dirty="0" smtClean="0">
                <a:latin typeface="Arabic Typesetting" panose="03020402040406030203" pitchFamily="66" charset="-78"/>
                <a:cs typeface="Arabic Typesetting" panose="03020402040406030203" pitchFamily="66" charset="-78"/>
              </a:rPr>
              <a:t> but a « union » poison. </a:t>
            </a:r>
            <a:endParaRPr lang="fr-FR" sz="3200" dirty="0">
              <a:latin typeface="Arabic Typesetting" panose="03020402040406030203" pitchFamily="66" charset="-78"/>
              <a:cs typeface="Arabic Typesetting" panose="03020402040406030203" pitchFamily="66" charset="-78"/>
            </a:endParaRPr>
          </a:p>
        </p:txBody>
      </p:sp>
    </p:spTree>
  </p:cSld>
  <p:clrMapOvr>
    <a:masterClrMapping/>
  </p:clrMapOvr>
  <p:transition>
    <p:randomBar dir="vert"/>
    <p:sndAc>
      <p:stSnd>
        <p:snd r:embed="rId2" name="chimes.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152400"/>
            <a:ext cx="6400800" cy="919146"/>
          </a:xfrm>
          <a:solidFill>
            <a:srgbClr val="BBCBF3"/>
          </a:solidFill>
        </p:spPr>
        <p:txBody>
          <a:bodyPr/>
          <a:lstStyle/>
          <a:p>
            <a:pPr algn="ctr"/>
            <a:r>
              <a:rPr lang="fr-FR" b="1" dirty="0" err="1" smtClean="0">
                <a:latin typeface="Arial Rounded MT Bold" pitchFamily="34" charset="0"/>
              </a:rPr>
              <a:t>Mother</a:t>
            </a:r>
            <a:r>
              <a:rPr lang="fr-FR" b="1" dirty="0" smtClean="0">
                <a:latin typeface="Arial Rounded MT Bold" pitchFamily="34" charset="0"/>
              </a:rPr>
              <a:t>-</a:t>
            </a:r>
            <a:r>
              <a:rPr lang="fr-FR" b="1" dirty="0" err="1" smtClean="0">
                <a:latin typeface="Arial Rounded MT Bold" pitchFamily="34" charset="0"/>
              </a:rPr>
              <a:t>father</a:t>
            </a:r>
            <a:r>
              <a:rPr lang="fr-FR" b="1" dirty="0" smtClean="0">
                <a:latin typeface="Arial Rounded MT Bold" pitchFamily="34" charset="0"/>
              </a:rPr>
              <a:t> as one </a:t>
            </a:r>
            <a:r>
              <a:rPr lang="fr-FR" b="1" dirty="0" err="1" smtClean="0">
                <a:latin typeface="Arial Rounded MT Bold" pitchFamily="34" charset="0"/>
              </a:rPr>
              <a:t>flesh</a:t>
            </a:r>
            <a:endParaRPr lang="fr-FR" b="1" dirty="0">
              <a:latin typeface="Arial Rounded MT Bold" pitchFamily="34" charset="0"/>
            </a:endParaRPr>
          </a:p>
        </p:txBody>
      </p:sp>
      <p:sp>
        <p:nvSpPr>
          <p:cNvPr id="3" name="Espace réservé du contenu 2"/>
          <p:cNvSpPr>
            <a:spLocks noGrp="1"/>
          </p:cNvSpPr>
          <p:nvPr>
            <p:ph idx="1"/>
          </p:nvPr>
        </p:nvSpPr>
        <p:spPr>
          <a:xfrm>
            <a:off x="0" y="1285860"/>
            <a:ext cx="9144000" cy="5572140"/>
          </a:xfrm>
          <a:solidFill>
            <a:srgbClr val="BBCBF3"/>
          </a:solidFill>
        </p:spPr>
        <p:txBody>
          <a:bodyPr>
            <a:normAutofit/>
          </a:bodyPr>
          <a:lstStyle/>
          <a:p>
            <a:r>
              <a:rPr lang="fr-FR" dirty="0" smtClean="0">
                <a:latin typeface="Arabic Typesetting" panose="03020402040406030203" pitchFamily="66" charset="-78"/>
                <a:cs typeface="Arabic Typesetting" panose="03020402040406030203" pitchFamily="66" charset="-78"/>
              </a:rPr>
              <a:t>Hamlet: </a:t>
            </a:r>
            <a:r>
              <a:rPr lang="fr-FR" b="1" dirty="0" smtClean="0">
                <a:solidFill>
                  <a:srgbClr val="C00000"/>
                </a:solidFill>
                <a:latin typeface="Arabic Typesetting" panose="03020402040406030203" pitchFamily="66" charset="-78"/>
                <a:cs typeface="Arabic Typesetting" panose="03020402040406030203" pitchFamily="66" charset="-78"/>
              </a:rPr>
              <a:t>Farewell</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dear</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mother</a:t>
            </a:r>
            <a:r>
              <a:rPr lang="fr-FR" b="1" dirty="0" smtClean="0">
                <a:solidFill>
                  <a:srgbClr val="C00000"/>
                </a:solidFill>
                <a:latin typeface="Arabic Typesetting" panose="03020402040406030203" pitchFamily="66" charset="-78"/>
                <a:cs typeface="Arabic Typesetting" panose="03020402040406030203" pitchFamily="66" charset="-78"/>
              </a:rPr>
              <a:t> </a:t>
            </a:r>
          </a:p>
          <a:p>
            <a:r>
              <a:rPr lang="fr-FR" dirty="0" smtClean="0">
                <a:latin typeface="Arabic Typesetting" panose="03020402040406030203" pitchFamily="66" charset="-78"/>
                <a:cs typeface="Arabic Typesetting" panose="03020402040406030203" pitchFamily="66" charset="-78"/>
              </a:rPr>
              <a:t>King</a:t>
            </a:r>
            <a:r>
              <a:rPr lang="fr-FR" dirty="0" smtClean="0">
                <a:solidFill>
                  <a:srgbClr val="C00000"/>
                </a:solidFill>
                <a:latin typeface="Arabic Typesetting" panose="03020402040406030203" pitchFamily="66" charset="-78"/>
                <a:cs typeface="Arabic Typesetting" panose="03020402040406030203" pitchFamily="66" charset="-78"/>
              </a:rPr>
              <a:t>: </a:t>
            </a:r>
            <a:r>
              <a:rPr lang="fr-FR" b="1" dirty="0" smtClean="0">
                <a:solidFill>
                  <a:srgbClr val="C00000"/>
                </a:solidFill>
                <a:latin typeface="Arabic Typesetting" panose="03020402040406030203" pitchFamily="66" charset="-78"/>
                <a:cs typeface="Arabic Typesetting" panose="03020402040406030203" pitchFamily="66" charset="-78"/>
              </a:rPr>
              <a:t>The </a:t>
            </a:r>
            <a:r>
              <a:rPr lang="fr-FR" b="1" dirty="0" err="1" smtClean="0">
                <a:solidFill>
                  <a:srgbClr val="C00000"/>
                </a:solidFill>
                <a:latin typeface="Arabic Typesetting" panose="03020402040406030203" pitchFamily="66" charset="-78"/>
                <a:cs typeface="Arabic Typesetting" panose="03020402040406030203" pitchFamily="66" charset="-78"/>
              </a:rPr>
              <a:t>loving</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father</a:t>
            </a:r>
            <a:r>
              <a:rPr lang="fr-FR" b="1" dirty="0" smtClean="0">
                <a:solidFill>
                  <a:srgbClr val="C00000"/>
                </a:solidFill>
                <a:latin typeface="Arabic Typesetting" panose="03020402040406030203" pitchFamily="66" charset="-78"/>
                <a:cs typeface="Arabic Typesetting" panose="03020402040406030203" pitchFamily="66" charset="-78"/>
              </a:rPr>
              <a:t> Hamlet</a:t>
            </a:r>
          </a:p>
          <a:p>
            <a:r>
              <a:rPr lang="fr-FR" dirty="0" err="1" smtClean="0">
                <a:latin typeface="Arabic Typesetting" panose="03020402040406030203" pitchFamily="66" charset="-78"/>
                <a:cs typeface="Arabic Typesetting" panose="03020402040406030203" pitchFamily="66" charset="-78"/>
              </a:rPr>
              <a:t>Hamlet</a:t>
            </a:r>
            <a:r>
              <a:rPr lang="fr-FR" b="1" dirty="0" err="1" smtClean="0">
                <a:solidFill>
                  <a:srgbClr val="C00000"/>
                </a:solidFill>
                <a:latin typeface="Arabic Typesetting" panose="03020402040406030203" pitchFamily="66" charset="-78"/>
                <a:cs typeface="Arabic Typesetting" panose="03020402040406030203" pitchFamily="66" charset="-78"/>
              </a:rPr>
              <a:t>:My</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mother</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Father</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smtClean="0">
                <a:solidFill>
                  <a:srgbClr val="C00000"/>
                </a:solidFill>
                <a:latin typeface="Arabic Typesetting" panose="03020402040406030203" pitchFamily="66" charset="-78"/>
                <a:cs typeface="Arabic Typesetting" panose="03020402040406030203" pitchFamily="66" charset="-78"/>
              </a:rPr>
              <a:t>and </a:t>
            </a:r>
            <a:r>
              <a:rPr lang="fr-FR" b="1" dirty="0" err="1" smtClean="0">
                <a:solidFill>
                  <a:srgbClr val="C00000"/>
                </a:solidFill>
                <a:latin typeface="Arabic Typesetting" panose="03020402040406030203" pitchFamily="66" charset="-78"/>
                <a:cs typeface="Arabic Typesetting" panose="03020402040406030203" pitchFamily="66" charset="-78"/>
              </a:rPr>
              <a:t>mother</a:t>
            </a:r>
            <a:r>
              <a:rPr lang="fr-FR" b="1" dirty="0" smtClean="0">
                <a:solidFill>
                  <a:srgbClr val="C00000"/>
                </a:solidFill>
                <a:latin typeface="Arabic Typesetting" panose="03020402040406030203" pitchFamily="66" charset="-78"/>
                <a:cs typeface="Arabic Typesetting" panose="03020402040406030203" pitchFamily="66" charset="-78"/>
              </a:rPr>
              <a:t> is man and </a:t>
            </a:r>
            <a:r>
              <a:rPr lang="fr-FR" b="1" dirty="0" err="1" smtClean="0">
                <a:solidFill>
                  <a:srgbClr val="C00000"/>
                </a:solidFill>
                <a:latin typeface="Arabic Typesetting" panose="03020402040406030203" pitchFamily="66" charset="-78"/>
                <a:cs typeface="Arabic Typesetting" panose="03020402040406030203" pitchFamily="66" charset="-78"/>
              </a:rPr>
              <a:t>wife</a:t>
            </a:r>
            <a:r>
              <a:rPr lang="fr-FR" b="1" dirty="0" smtClean="0">
                <a:solidFill>
                  <a:srgbClr val="C00000"/>
                </a:solidFill>
                <a:latin typeface="Arabic Typesetting" panose="03020402040406030203" pitchFamily="66" charset="-78"/>
                <a:cs typeface="Arabic Typesetting" panose="03020402040406030203" pitchFamily="66" charset="-78"/>
              </a:rPr>
              <a:t>, man </a:t>
            </a:r>
            <a:r>
              <a:rPr lang="fr-FR" b="1" dirty="0" smtClean="0">
                <a:solidFill>
                  <a:srgbClr val="C00000"/>
                </a:solidFill>
                <a:latin typeface="Arabic Typesetting" panose="03020402040406030203" pitchFamily="66" charset="-78"/>
                <a:cs typeface="Arabic Typesetting" panose="03020402040406030203" pitchFamily="66" charset="-78"/>
              </a:rPr>
              <a:t>and </a:t>
            </a:r>
            <a:r>
              <a:rPr lang="fr-FR" b="1" dirty="0" err="1" smtClean="0">
                <a:solidFill>
                  <a:srgbClr val="C00000"/>
                </a:solidFill>
                <a:latin typeface="Arabic Typesetting" panose="03020402040406030203" pitchFamily="66" charset="-78"/>
                <a:cs typeface="Arabic Typesetting" panose="03020402040406030203" pitchFamily="66" charset="-78"/>
              </a:rPr>
              <a:t>wife</a:t>
            </a:r>
            <a:r>
              <a:rPr lang="fr-FR" b="1" dirty="0" smtClean="0">
                <a:solidFill>
                  <a:srgbClr val="C00000"/>
                </a:solidFill>
                <a:latin typeface="Arabic Typesetting" panose="03020402040406030203" pitchFamily="66" charset="-78"/>
                <a:cs typeface="Arabic Typesetting" panose="03020402040406030203" pitchFamily="66" charset="-78"/>
              </a:rPr>
              <a:t> is one </a:t>
            </a:r>
            <a:r>
              <a:rPr lang="fr-FR" b="1" dirty="0" err="1" smtClean="0">
                <a:solidFill>
                  <a:srgbClr val="C00000"/>
                </a:solidFill>
                <a:latin typeface="Arabic Typesetting" panose="03020402040406030203" pitchFamily="66" charset="-78"/>
                <a:cs typeface="Arabic Typesetting" panose="03020402040406030203" pitchFamily="66" charset="-78"/>
              </a:rPr>
              <a:t>flesh</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so</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my</a:t>
            </a:r>
            <a:r>
              <a:rPr lang="fr-FR" b="1" dirty="0" smtClean="0">
                <a:solidFill>
                  <a:srgbClr val="C00000"/>
                </a:solidFill>
                <a:latin typeface="Arabic Typesetting" panose="03020402040406030203" pitchFamily="66" charset="-78"/>
                <a:cs typeface="Arabic Typesetting" panose="03020402040406030203" pitchFamily="66" charset="-78"/>
              </a:rPr>
              <a:t> </a:t>
            </a:r>
            <a:r>
              <a:rPr lang="fr-FR" b="1" dirty="0" err="1" smtClean="0">
                <a:solidFill>
                  <a:srgbClr val="C00000"/>
                </a:solidFill>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(4.3.52-55) </a:t>
            </a:r>
          </a:p>
          <a:p>
            <a:r>
              <a:rPr lang="fr-FR" dirty="0" smtClean="0">
                <a:latin typeface="Arabic Typesetting" panose="03020402040406030203" pitchFamily="66" charset="-78"/>
                <a:cs typeface="Arabic Typesetting" panose="03020402040406030203" pitchFamily="66" charset="-78"/>
              </a:rPr>
              <a:t>    By </a:t>
            </a:r>
            <a:r>
              <a:rPr lang="fr-FR" dirty="0" err="1" smtClean="0">
                <a:latin typeface="Arabic Typesetting" panose="03020402040406030203" pitchFamily="66" charset="-78"/>
                <a:cs typeface="Arabic Typesetting" panose="03020402040406030203" pitchFamily="66" charset="-78"/>
              </a:rPr>
              <a:t>saying</a:t>
            </a:r>
            <a:r>
              <a:rPr lang="fr-FR" dirty="0" smtClean="0">
                <a:latin typeface="Arabic Typesetting" panose="03020402040406030203" pitchFamily="66" charset="-78"/>
                <a:cs typeface="Arabic Typesetting" panose="03020402040406030203" pitchFamily="66" charset="-78"/>
              </a:rPr>
              <a:t> </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father</a:t>
            </a:r>
            <a:r>
              <a:rPr lang="fr-FR" dirty="0" smtClean="0">
                <a:solidFill>
                  <a:srgbClr val="FF0000"/>
                </a:solidFill>
                <a:latin typeface="Arabic Typesetting" panose="03020402040406030203" pitchFamily="66" charset="-78"/>
                <a:cs typeface="Arabic Typesetting" panose="03020402040406030203" pitchFamily="66" charset="-78"/>
              </a:rPr>
              <a:t> and </a:t>
            </a:r>
            <a:r>
              <a:rPr lang="fr-FR" dirty="0" err="1" smtClean="0">
                <a:solidFill>
                  <a:srgbClr val="FF0000"/>
                </a:solidFill>
                <a:latin typeface="Arabic Typesetting" panose="03020402040406030203" pitchFamily="66" charset="-78"/>
                <a:cs typeface="Arabic Typesetting" panose="03020402040406030203" pitchFamily="66" charset="-78"/>
              </a:rPr>
              <a:t>mother</a:t>
            </a:r>
            <a:r>
              <a:rPr lang="fr-FR" dirty="0" smtClean="0">
                <a:solidFill>
                  <a:srgbClr val="FF0000"/>
                </a:solidFill>
                <a:latin typeface="Arabic Typesetting" panose="03020402040406030203" pitchFamily="66" charset="-78"/>
                <a:cs typeface="Arabic Typesetting" panose="03020402040406030203" pitchFamily="66" charset="-78"/>
              </a:rPr>
              <a:t> is man and </a:t>
            </a:r>
            <a:r>
              <a:rPr lang="fr-FR" dirty="0" err="1" smtClean="0">
                <a:solidFill>
                  <a:srgbClr val="FF0000"/>
                </a:solidFill>
                <a:latin typeface="Arabic Typesetting" panose="03020402040406030203" pitchFamily="66" charset="-78"/>
                <a:cs typeface="Arabic Typesetting" panose="03020402040406030203" pitchFamily="66" charset="-78"/>
              </a:rPr>
              <a:t>wife</a:t>
            </a:r>
            <a:r>
              <a:rPr lang="fr-FR" dirty="0" smtClean="0">
                <a:latin typeface="Arabic Typesetting" panose="03020402040406030203" pitchFamily="66" charset="-78"/>
                <a:cs typeface="Arabic Typesetting" panose="03020402040406030203" pitchFamily="66" charset="-78"/>
              </a:rPr>
              <a:t> » </a:t>
            </a:r>
            <a:r>
              <a:rPr lang="fr-FR" dirty="0" err="1" smtClean="0">
                <a:latin typeface="Arabic Typesetting" panose="03020402040406030203" pitchFamily="66" charset="-78"/>
                <a:cs typeface="Arabic Typesetting" panose="03020402040406030203" pitchFamily="66" charset="-78"/>
              </a:rPr>
              <a:t>instead</a:t>
            </a:r>
            <a:r>
              <a:rPr lang="fr-FR" dirty="0" smtClean="0">
                <a:latin typeface="Arabic Typesetting" panose="03020402040406030203" pitchFamily="66" charset="-78"/>
                <a:cs typeface="Arabic Typesetting" panose="03020402040406030203" pitchFamily="66" charset="-78"/>
              </a:rPr>
              <a:t> of </a:t>
            </a:r>
            <a:r>
              <a:rPr lang="fr-FR" dirty="0" smtClean="0">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husband</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smtClean="0">
                <a:solidFill>
                  <a:srgbClr val="FF0000"/>
                </a:solidFill>
                <a:latin typeface="Arabic Typesetting" panose="03020402040406030203" pitchFamily="66" charset="-78"/>
                <a:cs typeface="Arabic Typesetting" panose="03020402040406030203" pitchFamily="66" charset="-78"/>
              </a:rPr>
              <a:t>and </a:t>
            </a:r>
            <a:r>
              <a:rPr lang="fr-FR" dirty="0" err="1" smtClean="0">
                <a:solidFill>
                  <a:srgbClr val="FF0000"/>
                </a:solidFill>
                <a:latin typeface="Arabic Typesetting" panose="03020402040406030203" pitchFamily="66" charset="-78"/>
                <a:cs typeface="Arabic Typesetting" panose="03020402040406030203" pitchFamily="66" charset="-78"/>
              </a:rPr>
              <a:t>wife</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 Hamlet </a:t>
            </a:r>
            <a:r>
              <a:rPr lang="fr-FR" dirty="0" err="1" smtClean="0">
                <a:latin typeface="Arabic Typesetting" panose="03020402040406030203" pitchFamily="66" charset="-78"/>
                <a:cs typeface="Arabic Typesetting" panose="03020402040406030203" pitchFamily="66" charset="-78"/>
              </a:rPr>
              <a:t>rejects</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possibility</a:t>
            </a:r>
            <a:r>
              <a:rPr lang="fr-FR" dirty="0" smtClean="0">
                <a:latin typeface="Arabic Typesetting" panose="03020402040406030203" pitchFamily="66" charset="-78"/>
                <a:cs typeface="Arabic Typesetting" panose="03020402040406030203" pitchFamily="66" charset="-78"/>
              </a:rPr>
              <a:t> that his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could</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married,or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rather</a:t>
            </a:r>
            <a:r>
              <a:rPr lang="fr-FR" dirty="0" smtClean="0">
                <a:latin typeface="Arabic Typesetting" panose="03020402040406030203" pitchFamily="66" charset="-78"/>
                <a:cs typeface="Arabic Typesetting" panose="03020402040406030203" pitchFamily="66" charset="-78"/>
              </a:rPr>
              <a:t> that </a:t>
            </a:r>
            <a:r>
              <a:rPr lang="fr-FR" dirty="0" err="1" smtClean="0">
                <a:latin typeface="Arabic Typesetting" panose="03020402040406030203" pitchFamily="66" charset="-78"/>
                <a:cs typeface="Arabic Typesetting" panose="03020402040406030203" pitchFamily="66" charset="-78"/>
              </a:rPr>
              <a:t>there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exists</a:t>
            </a:r>
            <a:r>
              <a:rPr lang="fr-FR" dirty="0" smtClean="0">
                <a:latin typeface="Arabic Typesetting" panose="03020402040406030203" pitchFamily="66" charset="-78"/>
                <a:cs typeface="Arabic Typesetting" panose="03020402040406030203" pitchFamily="66" charset="-78"/>
              </a:rPr>
              <a:t> a rival for his </a:t>
            </a:r>
            <a:r>
              <a:rPr lang="fr-FR" dirty="0" err="1" smtClean="0">
                <a:latin typeface="Arabic Typesetting" panose="03020402040406030203" pitchFamily="66" charset="-78"/>
                <a:cs typeface="Arabic Typesetting" panose="03020402040406030203" pitchFamily="66" charset="-78"/>
              </a:rPr>
              <a:t>mother’s</a:t>
            </a:r>
            <a:r>
              <a:rPr lang="fr-FR" dirty="0" smtClean="0">
                <a:latin typeface="Arabic Typesetting" panose="03020402040406030203" pitchFamily="66" charset="-78"/>
                <a:cs typeface="Arabic Typesetting" panose="03020402040406030203" pitchFamily="66" charset="-78"/>
              </a:rPr>
              <a:t> passion, </a:t>
            </a:r>
            <a:r>
              <a:rPr lang="fr-FR" dirty="0" err="1" smtClean="0">
                <a:latin typeface="Arabic Typesetting" panose="03020402040406030203" pitchFamily="66" charset="-78"/>
                <a:cs typeface="Arabic Typesetting" panose="03020402040406030203" pitchFamily="66" charset="-78"/>
              </a:rPr>
              <a:t>which</a:t>
            </a:r>
            <a:r>
              <a:rPr lang="fr-FR" dirty="0" smtClean="0">
                <a:latin typeface="Arabic Typesetting" panose="03020402040406030203" pitchFamily="66" charset="-78"/>
                <a:cs typeface="Arabic Typesetting" panose="03020402040406030203" pitchFamily="66" charset="-78"/>
              </a:rPr>
              <a:t> is a </a:t>
            </a:r>
            <a:r>
              <a:rPr lang="fr-FR" dirty="0" err="1" smtClean="0">
                <a:latin typeface="Arabic Typesetting" panose="03020402040406030203" pitchFamily="66" charset="-78"/>
                <a:cs typeface="Arabic Typesetting" panose="03020402040406030203" pitchFamily="66" charset="-78"/>
              </a:rPr>
              <a:t>striking</a:t>
            </a:r>
            <a:r>
              <a:rPr lang="fr-FR" dirty="0" smtClean="0">
                <a:latin typeface="Arabic Typesetting" panose="03020402040406030203" pitchFamily="66" charset="-78"/>
                <a:cs typeface="Arabic Typesetting" panose="03020402040406030203" pitchFamily="66" charset="-78"/>
              </a:rPr>
              <a:t> instance of </a:t>
            </a:r>
            <a:r>
              <a:rPr lang="fr-FR" dirty="0" err="1" smtClean="0">
                <a:latin typeface="Arabic Typesetting" panose="03020402040406030203" pitchFamily="66" charset="-78"/>
                <a:cs typeface="Arabic Typesetting" panose="03020402040406030203" pitchFamily="66" charset="-78"/>
              </a:rPr>
              <a:t>Hamlet’s</a:t>
            </a:r>
            <a:r>
              <a:rPr lang="fr-FR" dirty="0" smtClean="0">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Oedipal</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complex</a:t>
            </a:r>
            <a:r>
              <a:rPr lang="fr-FR" dirty="0" smtClean="0">
                <a:solidFill>
                  <a:srgbClr val="FF0000"/>
                </a:solidFill>
                <a:latin typeface="Arabic Typesetting" panose="03020402040406030203" pitchFamily="66" charset="-78"/>
                <a:cs typeface="Arabic Typesetting" panose="03020402040406030203" pitchFamily="66" charset="-78"/>
              </a:rPr>
              <a:t>.</a:t>
            </a:r>
          </a:p>
          <a:p>
            <a:r>
              <a:rPr lang="fr-FR" dirty="0" err="1" smtClean="0">
                <a:latin typeface="Arabic Typesetting" panose="03020402040406030203" pitchFamily="66" charset="-78"/>
                <a:cs typeface="Arabic Typesetting" panose="03020402040406030203" pitchFamily="66" charset="-78"/>
              </a:rPr>
              <a:t>Hence</a:t>
            </a:r>
            <a:r>
              <a:rPr lang="fr-FR" dirty="0" smtClean="0">
                <a:latin typeface="Arabic Typesetting" panose="03020402040406030203" pitchFamily="66" charset="-78"/>
                <a:cs typeface="Arabic Typesetting" panose="03020402040406030203" pitchFamily="66" charset="-78"/>
              </a:rPr>
              <a:t>, for </a:t>
            </a:r>
            <a:r>
              <a:rPr lang="fr-FR" dirty="0" err="1" smtClean="0">
                <a:latin typeface="Arabic Typesetting" panose="03020402040406030203" pitchFamily="66" charset="-78"/>
                <a:cs typeface="Arabic Typesetting" panose="03020402040406030203" pitchFamily="66" charset="-78"/>
              </a:rPr>
              <a:t>hamlet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sexuality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whether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licit</a:t>
            </a:r>
            <a:r>
              <a:rPr lang="fr-FR" dirty="0" smtClean="0">
                <a:latin typeface="Arabic Typesetting" panose="03020402040406030203" pitchFamily="66" charset="-78"/>
                <a:cs typeface="Arabic Typesetting" panose="03020402040406030203" pitchFamily="66" charset="-78"/>
              </a:rPr>
              <a:t> or </a:t>
            </a:r>
            <a:r>
              <a:rPr lang="fr-FR" dirty="0" err="1" smtClean="0">
                <a:latin typeface="Arabic Typesetting" panose="03020402040406030203" pitchFamily="66" charset="-78"/>
                <a:cs typeface="Arabic Typesetting" panose="03020402040406030203" pitchFamily="66" charset="-78"/>
              </a:rPr>
              <a:t>illicit</a:t>
            </a:r>
            <a:r>
              <a:rPr lang="fr-FR" dirty="0">
                <a:latin typeface="Arabic Typesetting" panose="03020402040406030203" pitchFamily="66" charset="-78"/>
                <a:cs typeface="Arabic Typesetting" panose="03020402040406030203" pitchFamily="66" charset="-78"/>
              </a:rPr>
              <a: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is</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an </a:t>
            </a:r>
            <a:r>
              <a:rPr lang="fr-FR" dirty="0" err="1" smtClean="0">
                <a:latin typeface="Arabic Typesetting" panose="03020402040406030203" pitchFamily="66" charset="-78"/>
                <a:cs typeface="Arabic Typesetting" panose="03020402040406030203" pitchFamily="66" charset="-78"/>
              </a:rPr>
              <a:t>adultering</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mixture. </a:t>
            </a:r>
            <a:r>
              <a:rPr lang="fr-FR" dirty="0" err="1" smtClean="0">
                <a:latin typeface="Arabic Typesetting" panose="03020402040406030203" pitchFamily="66" charset="-78"/>
                <a:cs typeface="Arabic Typesetting" panose="03020402040406030203" pitchFamily="66" charset="-78"/>
              </a:rPr>
              <a:t>promisicious</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mixture and </a:t>
            </a:r>
            <a:r>
              <a:rPr lang="fr-FR" dirty="0" err="1" smtClean="0">
                <a:latin typeface="Arabic Typesetting" panose="03020402040406030203" pitchFamily="66" charset="-78"/>
                <a:cs typeface="Arabic Typesetting" panose="03020402040406030203" pitchFamily="66" charset="-78"/>
              </a:rPr>
              <a:t>boundary</a:t>
            </a:r>
            <a:r>
              <a:rPr lang="fr-FR" dirty="0" smtClean="0">
                <a:latin typeface="Arabic Typesetting" panose="03020402040406030203" pitchFamily="66" charset="-78"/>
                <a:cs typeface="Arabic Typesetting" panose="03020402040406030203" pitchFamily="66" charset="-78"/>
              </a:rPr>
              <a:t> contamination </a:t>
            </a:r>
            <a:r>
              <a:rPr lang="fr-FR" dirty="0" err="1" smtClean="0">
                <a:latin typeface="Arabic Typesetting" panose="03020402040406030203" pitchFamily="66" charset="-78"/>
                <a:cs typeface="Arabic Typesetting" panose="03020402040406030203" pitchFamily="66" charset="-78"/>
              </a:rPr>
              <a:t>fill</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play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everywhere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the invasion till the </a:t>
            </a:r>
            <a:r>
              <a:rPr lang="fr-FR" dirty="0" err="1" smtClean="0">
                <a:latin typeface="Arabic Typesetting" panose="03020402040406030203" pitchFamily="66" charset="-78"/>
                <a:cs typeface="Arabic Typesetting" panose="03020402040406030203" pitchFamily="66" charset="-78"/>
              </a:rPr>
              <a:t>poisoned</a:t>
            </a:r>
            <a:r>
              <a:rPr lang="fr-FR" dirty="0" smtClean="0">
                <a:latin typeface="Arabic Typesetting" panose="03020402040406030203" pitchFamily="66" charset="-78"/>
                <a:cs typeface="Arabic Typesetting" panose="03020402040406030203" pitchFamily="66" charset="-78"/>
              </a:rPr>
              <a:t> bodies. </a:t>
            </a:r>
          </a:p>
          <a:p>
            <a:endParaRPr lang="fr-FR" dirty="0" smtClean="0">
              <a:solidFill>
                <a:srgbClr val="FF0000"/>
              </a:solidFill>
              <a:latin typeface="Arabic Typesetting" panose="03020402040406030203" pitchFamily="66" charset="-78"/>
              <a:cs typeface="Arabic Typesetting" panose="03020402040406030203" pitchFamily="66" charset="-78"/>
            </a:endParaRPr>
          </a:p>
          <a:p>
            <a:pPr>
              <a:buNone/>
            </a:pPr>
            <a:endParaRPr lang="fr-FR" dirty="0">
              <a:solidFill>
                <a:srgbClr val="FF0000"/>
              </a:solidFill>
              <a:latin typeface="Arabic Typesetting" panose="03020402040406030203" pitchFamily="66" charset="-78"/>
              <a:cs typeface="Arabic Typesetting" panose="03020402040406030203" pitchFamily="66" charset="-78"/>
            </a:endParaRPr>
          </a:p>
        </p:txBody>
      </p:sp>
    </p:spTree>
  </p:cSld>
  <p:clrMapOvr>
    <a:masterClrMapping/>
  </p:clrMapOvr>
  <p:transition>
    <p:randomBar/>
    <p:sndAc>
      <p:stSnd>
        <p:snd r:embed="rId2" name="chimes.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357298"/>
            <a:ext cx="9144000" cy="5500702"/>
          </a:xfrm>
          <a:solidFill>
            <a:srgbClr val="BBCBF3"/>
          </a:solidFill>
        </p:spPr>
        <p:txBody>
          <a:bodyPr>
            <a:normAutofit/>
          </a:bodyPr>
          <a:lstStyle/>
          <a:p>
            <a:r>
              <a:rPr lang="fr-FR" dirty="0" err="1" smtClean="0">
                <a:latin typeface="Arabic Typesetting" panose="03020402040406030203" pitchFamily="66" charset="-78"/>
                <a:cs typeface="Arabic Typesetting" panose="03020402040406030203" pitchFamily="66" charset="-78"/>
              </a:rPr>
              <a:t>Marcellous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associates</a:t>
            </a:r>
            <a:r>
              <a:rPr lang="fr-FR" dirty="0" smtClean="0">
                <a:latin typeface="Arabic Typesetting" panose="03020402040406030203" pitchFamily="66" charset="-78"/>
                <a:cs typeface="Arabic Typesetting" panose="03020402040406030203" pitchFamily="66" charset="-78"/>
              </a:rPr>
              <a:t> </a:t>
            </a:r>
            <a:r>
              <a:rPr lang="fr-FR" dirty="0" smtClean="0">
                <a:solidFill>
                  <a:srgbClr val="FF0000"/>
                </a:solidFill>
                <a:latin typeface="Arabic Typesetting" panose="03020402040406030203" pitchFamily="66" charset="-78"/>
                <a:cs typeface="Arabic Typesetting" panose="03020402040406030203" pitchFamily="66" charset="-78"/>
              </a:rPr>
              <a:t>invasion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with</a:t>
            </a:r>
            <a:r>
              <a:rPr lang="fr-FR" dirty="0" smtClean="0">
                <a:latin typeface="Arabic Typesetting" panose="03020402040406030203" pitchFamily="66" charset="-78"/>
                <a:cs typeface="Arabic Typesetting" panose="03020402040406030203" pitchFamily="66" charset="-78"/>
              </a:rPr>
              <a:t> the </a:t>
            </a:r>
            <a:r>
              <a:rPr lang="fr-FR" dirty="0" err="1" smtClean="0">
                <a:solidFill>
                  <a:srgbClr val="FF0000"/>
                </a:solidFill>
                <a:latin typeface="Arabic Typesetting" panose="03020402040406030203" pitchFamily="66" charset="-78"/>
                <a:cs typeface="Arabic Typesetting" panose="03020402040406030203" pitchFamily="66" charset="-78"/>
              </a:rPr>
              <a:t>sweaty</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activity</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as to symbolise that the </a:t>
            </a:r>
            <a:r>
              <a:rPr lang="fr-FR" dirty="0" err="1" smtClean="0">
                <a:latin typeface="Arabic Typesetting" panose="03020402040406030203" pitchFamily="66" charset="-78"/>
                <a:cs typeface="Arabic Typesetting" panose="03020402040406030203" pitchFamily="66" charset="-78"/>
              </a:rPr>
              <a:t>female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will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always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invade</a:t>
            </a:r>
            <a:r>
              <a:rPr lang="fr-FR" dirty="0" smtClean="0">
                <a:latin typeface="Arabic Typesetting" panose="03020402040406030203" pitchFamily="66" charset="-78"/>
                <a:cs typeface="Arabic Typesetting" panose="03020402040406030203" pitchFamily="66" charset="-78"/>
              </a:rPr>
              <a:t> the male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she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will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always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succeed</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to </a:t>
            </a:r>
            <a:r>
              <a:rPr lang="fr-FR" dirty="0" err="1" smtClean="0">
                <a:latin typeface="Arabic Typesetting" panose="03020402040406030203" pitchFamily="66" charset="-78"/>
                <a:cs typeface="Arabic Typesetting" panose="03020402040406030203" pitchFamily="66" charset="-78"/>
              </a:rPr>
              <a:t>contaminate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him</a:t>
            </a:r>
            <a:r>
              <a:rPr lang="fr-FR" dirty="0" smtClean="0">
                <a:latin typeface="Arabic Typesetting" panose="03020402040406030203" pitchFamily="66" charset="-78"/>
                <a:cs typeface="Arabic Typesetting" panose="03020402040406030203" pitchFamily="66" charset="-78"/>
              </a:rPr>
              <a:t> and </a:t>
            </a:r>
            <a:r>
              <a:rPr lang="fr-FR" dirty="0" err="1" smtClean="0">
                <a:latin typeface="Arabic Typesetting" panose="03020402040406030203" pitchFamily="66" charset="-78"/>
                <a:cs typeface="Arabic Typesetting" panose="03020402040406030203" pitchFamily="66" charset="-78"/>
              </a:rPr>
              <a:t>turn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him</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into</a:t>
            </a:r>
            <a:r>
              <a:rPr lang="fr-FR" dirty="0" smtClean="0">
                <a:latin typeface="Arabic Typesetting" panose="03020402040406030203" pitchFamily="66" charset="-78"/>
                <a:cs typeface="Arabic Typesetting" panose="03020402040406030203" pitchFamily="66" charset="-78"/>
              </a:rPr>
              <a:t> a </a:t>
            </a:r>
            <a:r>
              <a:rPr lang="fr-FR" dirty="0" err="1" smtClean="0">
                <a:latin typeface="Arabic Typesetting" panose="03020402040406030203" pitchFamily="66" charset="-78"/>
                <a:cs typeface="Arabic Typesetting" panose="03020402040406030203" pitchFamily="66" charset="-78"/>
              </a:rPr>
              <a:t>verion</a:t>
            </a:r>
            <a:r>
              <a:rPr lang="fr-FR" dirty="0" smtClean="0">
                <a:latin typeface="Arabic Typesetting" panose="03020402040406030203" pitchFamily="66" charset="-78"/>
                <a:cs typeface="Arabic Typesetting" panose="03020402040406030203" pitchFamily="66" charset="-78"/>
              </a:rPr>
              <a:t> of </a:t>
            </a:r>
            <a:r>
              <a:rPr lang="fr-FR" dirty="0" err="1" smtClean="0">
                <a:latin typeface="Arabic Typesetting" panose="03020402040406030203" pitchFamily="66" charset="-78"/>
                <a:cs typeface="Arabic Typesetting" panose="03020402040406030203" pitchFamily="66" charset="-78"/>
              </a:rPr>
              <a:t>hers</a:t>
            </a:r>
            <a:r>
              <a:rPr lang="fr-FR" dirty="0" smtClean="0">
                <a:latin typeface="Arabic Typesetting" panose="03020402040406030203" pitchFamily="66" charset="-78"/>
                <a:cs typeface="Arabic Typesetting" panose="03020402040406030203" pitchFamily="66" charset="-78"/>
              </a:rPr>
              <a:t>) </a:t>
            </a:r>
          </a:p>
          <a:p>
            <a:r>
              <a:rPr lang="fr-FR" dirty="0" smtClean="0">
                <a:latin typeface="Arabic Typesetting" panose="03020402040406030203" pitchFamily="66" charset="-78"/>
                <a:cs typeface="Arabic Typesetting" panose="03020402040406030203" pitchFamily="66" charset="-78"/>
              </a:rPr>
              <a:t>Hamlet is a </a:t>
            </a:r>
            <a:r>
              <a:rPr lang="fr-FR" dirty="0" err="1" smtClean="0">
                <a:latin typeface="Arabic Typesetting" panose="03020402040406030203" pitchFamily="66" charset="-78"/>
                <a:cs typeface="Arabic Typesetting" panose="03020402040406030203" pitchFamily="66" charset="-78"/>
              </a:rPr>
              <a:t>psychic</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world </a:t>
            </a:r>
            <a:r>
              <a:rPr lang="fr-FR" dirty="0" err="1" smtClean="0">
                <a:latin typeface="Arabic Typesetting" panose="03020402040406030203" pitchFamily="66" charset="-78"/>
                <a:cs typeface="Arabic Typesetting" panose="03020402040406030203" pitchFamily="66" charset="-78"/>
              </a:rPr>
              <a:t>where</a:t>
            </a:r>
            <a:r>
              <a:rPr lang="fr-FR" dirty="0" smtClean="0">
                <a:latin typeface="Arabic Typesetting" panose="03020402040406030203" pitchFamily="66" charset="-78"/>
                <a:cs typeface="Arabic Typesetting" panose="03020402040406030203" pitchFamily="66" charset="-78"/>
              </a:rPr>
              <a:t> the self </a:t>
            </a:r>
            <a:r>
              <a:rPr lang="fr-FR" dirty="0" err="1" smtClean="0">
                <a:latin typeface="Arabic Typesetting" panose="03020402040406030203" pitchFamily="66" charset="-78"/>
                <a:cs typeface="Arabic Typesetting" panose="03020402040406030203" pitchFamily="66" charset="-78"/>
              </a:rPr>
              <a:t>cannot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hold</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it</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is </a:t>
            </a:r>
            <a:r>
              <a:rPr lang="fr-FR" dirty="0" err="1" smtClean="0">
                <a:solidFill>
                  <a:srgbClr val="FF0000"/>
                </a:solidFill>
                <a:latin typeface="Arabic Typesetting" panose="03020402040406030203" pitchFamily="66" charset="-78"/>
                <a:cs typeface="Arabic Typesetting" panose="03020402040406030203" pitchFamily="66" charset="-78"/>
              </a:rPr>
              <a:t>invaded</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Mothers</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aunts</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fathers</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uncles</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become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undistinguishably</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one </a:t>
            </a:r>
            <a:r>
              <a:rPr lang="fr-FR" dirty="0" err="1" smtClean="0">
                <a:latin typeface="Arabic Typesetting" panose="03020402040406030203" pitchFamily="66" charset="-78"/>
                <a:cs typeface="Arabic Typesetting" panose="03020402040406030203" pitchFamily="66" charset="-78"/>
              </a:rPr>
              <a:t>flesh</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identity</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is </a:t>
            </a:r>
            <a:r>
              <a:rPr lang="fr-FR" dirty="0" err="1" smtClean="0">
                <a:latin typeface="Arabic Typesetting" panose="03020402040406030203" pitchFamily="66" charset="-78"/>
                <a:cs typeface="Arabic Typesetting" panose="03020402040406030203" pitchFamily="66" charset="-78"/>
              </a:rPr>
              <a:t>swallowed</a:t>
            </a:r>
            <a:r>
              <a:rPr lang="fr-FR" dirty="0" smtClean="0">
                <a:latin typeface="Arabic Typesetting" panose="03020402040406030203" pitchFamily="66" charset="-78"/>
                <a:cs typeface="Arabic Typesetting" panose="03020402040406030203" pitchFamily="66" charset="-78"/>
              </a:rPr>
              <a:t> up.</a:t>
            </a:r>
          </a:p>
          <a:p>
            <a:r>
              <a:rPr lang="fr-FR" dirty="0" smtClean="0">
                <a:latin typeface="Arabic Typesetting" panose="03020402040406030203" pitchFamily="66" charset="-78"/>
                <a:cs typeface="Arabic Typesetting" panose="03020402040406030203" pitchFamily="66" charset="-78"/>
              </a:rPr>
              <a:t>Hamlet is in panic for </a:t>
            </a:r>
            <a:r>
              <a:rPr lang="fr-FR" dirty="0" smtClean="0">
                <a:solidFill>
                  <a:srgbClr val="FF0000"/>
                </a:solidFill>
                <a:latin typeface="Arabic Typesetting" panose="03020402040406030203" pitchFamily="66" charset="-78"/>
                <a:cs typeface="Arabic Typesetting" panose="03020402040406030203" pitchFamily="66" charset="-78"/>
              </a:rPr>
              <a:t>his </a:t>
            </a:r>
            <a:r>
              <a:rPr lang="fr-FR" dirty="0" err="1" smtClean="0">
                <a:solidFill>
                  <a:srgbClr val="FF0000"/>
                </a:solidFill>
                <a:latin typeface="Arabic Typesetting" panose="03020402040406030203" pitchFamily="66" charset="-78"/>
                <a:cs typeface="Arabic Typesetting" panose="03020402040406030203" pitchFamily="66" charset="-78"/>
              </a:rPr>
              <a:t>incestuous</a:t>
            </a:r>
            <a:r>
              <a:rPr lang="fr-FR" dirty="0" smtClean="0">
                <a:solidFill>
                  <a:srgbClr val="FF0000"/>
                </a:solidFill>
                <a:latin typeface="Arabic Typesetting" panose="03020402040406030203" pitchFamily="66" charset="-78"/>
                <a:cs typeface="Arabic Typesetting" panose="03020402040406030203" pitchFamily="66" charset="-78"/>
              </a:rPr>
              <a:t> stand</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for</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the </a:t>
            </a:r>
            <a:r>
              <a:rPr lang="fr-FR" dirty="0" smtClean="0">
                <a:solidFill>
                  <a:srgbClr val="FF0000"/>
                </a:solidFill>
                <a:latin typeface="Arabic Typesetting" panose="03020402040406030203" pitchFamily="66" charset="-78"/>
                <a:cs typeface="Arabic Typesetting" panose="03020402040406030203" pitchFamily="66" charset="-78"/>
              </a:rPr>
              <a:t>mixed contamination </a:t>
            </a:r>
            <a:r>
              <a:rPr lang="fr-FR" dirty="0" smtClean="0">
                <a:latin typeface="Arabic Typesetting" panose="03020402040406030203" pitchFamily="66" charset="-78"/>
                <a:cs typeface="Arabic Typesetting" panose="03020402040406030203" pitchFamily="66" charset="-78"/>
              </a:rPr>
              <a:t>that </a:t>
            </a:r>
            <a:r>
              <a:rPr lang="fr-FR" dirty="0" err="1" smtClean="0">
                <a:latin typeface="Arabic Typesetting" panose="03020402040406030203" pitchFamily="66" charset="-78"/>
                <a:cs typeface="Arabic Typesetting" panose="03020402040406030203" pitchFamily="66" charset="-78"/>
              </a:rPr>
              <a:t>can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transferred</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his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him</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 and </a:t>
            </a:r>
            <a:r>
              <a:rPr lang="fr-FR" dirty="0" smtClean="0">
                <a:solidFill>
                  <a:srgbClr val="FF0000"/>
                </a:solidFill>
                <a:latin typeface="Arabic Typesetting" panose="03020402040406030203" pitchFamily="66" charset="-78"/>
                <a:cs typeface="Arabic Typesetting" panose="03020402040406030203" pitchFamily="66" charset="-78"/>
              </a:rPr>
              <a:t>his </a:t>
            </a:r>
            <a:r>
              <a:rPr lang="fr-FR" dirty="0" err="1" smtClean="0">
                <a:solidFill>
                  <a:srgbClr val="FF0000"/>
                </a:solidFill>
                <a:latin typeface="Arabic Typesetting" panose="03020402040406030203" pitchFamily="66" charset="-78"/>
                <a:cs typeface="Arabic Typesetting" panose="03020402040406030203" pitchFamily="66" charset="-78"/>
              </a:rPr>
              <a:t>own</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err="1" smtClean="0">
                <a:solidFill>
                  <a:srgbClr val="FF0000"/>
                </a:solidFill>
                <a:latin typeface="Arabic Typesetting" panose="03020402040406030203" pitchFamily="66" charset="-78"/>
                <a:cs typeface="Arabic Typesetting" panose="03020402040406030203" pitchFamily="66" charset="-78"/>
              </a:rPr>
              <a:t>selfhood</a:t>
            </a:r>
            <a:r>
              <a:rPr lang="fr-FR" dirty="0" smtClean="0">
                <a:solidFill>
                  <a:srgbClr val="FF0000"/>
                </a:solidFill>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that he </a:t>
            </a:r>
            <a:r>
              <a:rPr lang="fr-FR" dirty="0" err="1" smtClean="0">
                <a:latin typeface="Arabic Typesetting" panose="03020402040406030203" pitchFamily="66" charset="-78"/>
                <a:cs typeface="Arabic Typesetting" panose="03020402040406030203" pitchFamily="66" charset="-78"/>
              </a:rPr>
              <a:t>constructs</a:t>
            </a:r>
            <a:r>
              <a:rPr lang="fr-FR" dirty="0" smtClean="0">
                <a:latin typeface="Arabic Typesetting" panose="03020402040406030203" pitchFamily="66" charset="-78"/>
                <a:cs typeface="Arabic Typesetting" panose="03020402040406030203" pitchFamily="66" charset="-78"/>
              </a:rPr>
              <a:t> as </a:t>
            </a:r>
            <a:r>
              <a:rPr lang="fr-FR" dirty="0" smtClean="0">
                <a:latin typeface="Arabic Typesetting" panose="03020402040406030203" pitchFamily="66" charset="-78"/>
                <a:cs typeface="Arabic Typesetting" panose="03020402040406030203" pitchFamily="66" charset="-78"/>
              </a:rPr>
              <a:t>a </a:t>
            </a:r>
            <a:r>
              <a:rPr lang="fr-FR" dirty="0" err="1" smtClean="0">
                <a:latin typeface="Arabic Typesetting" panose="03020402040406030203" pitchFamily="66" charset="-78"/>
                <a:cs typeface="Arabic Typesetting" panose="03020402040406030203" pitchFamily="66" charset="-78"/>
              </a:rPr>
              <a:t>response</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to the </a:t>
            </a:r>
            <a:r>
              <a:rPr lang="fr-FR" dirty="0" err="1" smtClean="0">
                <a:latin typeface="Arabic Typesetting" panose="03020402040406030203" pitchFamily="66" charset="-78"/>
                <a:cs typeface="Arabic Typesetting" panose="03020402040406030203" pitchFamily="66" charset="-78"/>
              </a:rPr>
              <a:t>threat</a:t>
            </a:r>
            <a:r>
              <a:rPr lang="fr-FR" dirty="0" smtClean="0">
                <a:latin typeface="Arabic Typesetting" panose="03020402040406030203" pitchFamily="66" charset="-78"/>
                <a:cs typeface="Arabic Typesetting" panose="03020402040406030203" pitchFamily="66" charset="-78"/>
              </a:rPr>
              <a:t> of contamination</a:t>
            </a:r>
            <a:r>
              <a:rPr lang="fr-FR" dirty="0" smtClean="0">
                <a:latin typeface="Arabic Typesetting" panose="03020402040406030203" pitchFamily="66" charset="-78"/>
                <a:cs typeface="Arabic Typesetting" panose="03020402040406030203" pitchFamily="66" charset="-78"/>
              </a:rPr>
              <a:t>. He, </a:t>
            </a:r>
            <a:r>
              <a:rPr lang="fr-FR" dirty="0" err="1" smtClean="0">
                <a:latin typeface="Arabic Typesetting" panose="03020402040406030203" pitchFamily="66" charset="-78"/>
                <a:cs typeface="Arabic Typesetting" panose="03020402040406030203" pitchFamily="66" charset="-78"/>
              </a:rPr>
              <a:t>thus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creates</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a </a:t>
            </a:r>
            <a:r>
              <a:rPr lang="fr-FR" dirty="0" err="1" smtClean="0">
                <a:latin typeface="Arabic Typesetting" panose="03020402040406030203" pitchFamily="66" charset="-78"/>
                <a:cs typeface="Arabic Typesetting" panose="03020402040406030203" pitchFamily="66" charset="-78"/>
              </a:rPr>
              <a:t>barrier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between</a:t>
            </a:r>
            <a:r>
              <a:rPr lang="fr-FR" dirty="0" smtClean="0">
                <a:latin typeface="Arabic Typesetting" panose="03020402040406030203" pitchFamily="66" charset="-78"/>
                <a:cs typeface="Arabic Typesetting" panose="03020402040406030203" pitchFamily="66" charset="-78"/>
              </a:rPr>
              <a:t> his </a:t>
            </a:r>
            <a:r>
              <a:rPr lang="fr-FR" dirty="0" err="1" smtClean="0">
                <a:latin typeface="Arabic Typesetting" panose="03020402040406030203" pitchFamily="66" charset="-78"/>
                <a:cs typeface="Arabic Typesetting" panose="03020402040406030203" pitchFamily="66" charset="-78"/>
              </a:rPr>
              <a:t>inner</a:t>
            </a:r>
            <a:r>
              <a:rPr lang="fr-FR" dirty="0" smtClean="0">
                <a:latin typeface="Arabic Typesetting" panose="03020402040406030203" pitchFamily="66" charset="-78"/>
                <a:cs typeface="Arabic Typesetting" panose="03020402040406030203" pitchFamily="66" charset="-78"/>
              </a:rPr>
              <a:t> and </a:t>
            </a:r>
            <a:r>
              <a:rPr lang="fr-FR" dirty="0" err="1" smtClean="0">
                <a:latin typeface="Arabic Typesetting" panose="03020402040406030203" pitchFamily="66" charset="-78"/>
                <a:cs typeface="Arabic Typesetting" panose="03020402040406030203" pitchFamily="66" charset="-78"/>
              </a:rPr>
              <a:t>outer</a:t>
            </a:r>
            <a:r>
              <a:rPr lang="fr-FR" dirty="0" smtClean="0">
                <a:latin typeface="Arabic Typesetting" panose="03020402040406030203" pitchFamily="66" charset="-78"/>
                <a:cs typeface="Arabic Typesetting" panose="03020402040406030203" pitchFamily="66" charset="-78"/>
              </a:rPr>
              <a:t> self and </a:t>
            </a:r>
            <a:r>
              <a:rPr lang="fr-FR" dirty="0" err="1" smtClean="0">
                <a:latin typeface="Arabic Typesetting" panose="03020402040406030203" pitchFamily="66" charset="-78"/>
                <a:cs typeface="Arabic Typesetting" panose="03020402040406030203" pitchFamily="66" charset="-78"/>
              </a:rPr>
              <a:t>fantasizes</a:t>
            </a:r>
            <a:r>
              <a:rPr lang="fr-FR" dirty="0" smtClean="0">
                <a:latin typeface="Arabic Typesetting" panose="03020402040406030203" pitchFamily="66" charset="-78"/>
                <a:cs typeface="Arabic Typesetting" panose="03020402040406030203" pitchFamily="66" charset="-78"/>
              </a:rPr>
              <a:t> to cross </a:t>
            </a:r>
            <a:r>
              <a:rPr lang="fr-FR" dirty="0" err="1" smtClean="0">
                <a:latin typeface="Arabic Typesetting" panose="03020402040406030203" pitchFamily="66" charset="-78"/>
                <a:cs typeface="Arabic Typesetting" panose="03020402040406030203" pitchFamily="66" charset="-78"/>
              </a:rPr>
              <a:t>it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through</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revenge</a:t>
            </a:r>
            <a:r>
              <a:rPr lang="fr-FR" dirty="0" smtClean="0">
                <a:latin typeface="Arabic Typesetting" panose="03020402040406030203" pitchFamily="66" charset="-78"/>
                <a:cs typeface="Arabic Typesetting" panose="03020402040406030203" pitchFamily="66" charset="-78"/>
              </a:rPr>
              <a:t>.</a:t>
            </a:r>
          </a:p>
          <a:p>
            <a:endParaRPr lang="fr-FR" dirty="0">
              <a:latin typeface="Arabic Typesetting" panose="03020402040406030203" pitchFamily="66" charset="-78"/>
              <a:cs typeface="Arabic Typesetting" panose="03020402040406030203" pitchFamily="66" charset="-78"/>
            </a:endParaRPr>
          </a:p>
        </p:txBody>
      </p:sp>
      <p:sp>
        <p:nvSpPr>
          <p:cNvPr id="4" name="Titre 1"/>
          <p:cNvSpPr>
            <a:spLocks noGrp="1"/>
          </p:cNvSpPr>
          <p:nvPr>
            <p:ph type="title"/>
          </p:nvPr>
        </p:nvSpPr>
        <p:spPr>
          <a:xfrm>
            <a:off x="104775" y="152400"/>
            <a:ext cx="6400800" cy="919146"/>
          </a:xfrm>
          <a:solidFill>
            <a:srgbClr val="BBCBF3"/>
          </a:solidFill>
        </p:spPr>
        <p:txBody>
          <a:bodyPr/>
          <a:lstStyle/>
          <a:p>
            <a:pPr algn="ctr"/>
            <a:r>
              <a:rPr lang="fr-FR" b="1" dirty="0" err="1" smtClean="0">
                <a:latin typeface="Arial Rounded MT Bold" pitchFamily="34" charset="0"/>
              </a:rPr>
              <a:t>Mother</a:t>
            </a:r>
            <a:r>
              <a:rPr lang="fr-FR" b="1" dirty="0" smtClean="0">
                <a:latin typeface="Arial Rounded MT Bold" pitchFamily="34" charset="0"/>
              </a:rPr>
              <a:t>-</a:t>
            </a:r>
            <a:r>
              <a:rPr lang="fr-FR" b="1" dirty="0" err="1" smtClean="0">
                <a:latin typeface="Arial Rounded MT Bold" pitchFamily="34" charset="0"/>
              </a:rPr>
              <a:t>father</a:t>
            </a:r>
            <a:r>
              <a:rPr lang="fr-FR" b="1" dirty="0" smtClean="0">
                <a:latin typeface="Arial Rounded MT Bold" pitchFamily="34" charset="0"/>
              </a:rPr>
              <a:t> as one </a:t>
            </a:r>
            <a:r>
              <a:rPr lang="fr-FR" b="1" dirty="0" err="1" smtClean="0">
                <a:latin typeface="Arial Rounded MT Bold" pitchFamily="34" charset="0"/>
              </a:rPr>
              <a:t>flesh</a:t>
            </a:r>
            <a:endParaRPr lang="fr-FR" b="1" dirty="0">
              <a:latin typeface="Arial Rounded MT Bold" pitchFamily="34" charset="0"/>
            </a:endParaRPr>
          </a:p>
        </p:txBody>
      </p:sp>
    </p:spTree>
  </p:cSld>
  <p:clrMapOvr>
    <a:masterClrMapping/>
  </p:clrMapOvr>
  <p:transition>
    <p:push dir="r"/>
    <p:sndAc>
      <p:stSnd>
        <p:snd r:embed="rId2" name="chimes.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0"/>
            <a:ext cx="6400800" cy="1295400"/>
          </a:xfrm>
          <a:solidFill>
            <a:srgbClr val="BBCBF3"/>
          </a:solidFill>
        </p:spPr>
        <p:txBody>
          <a:bodyPr>
            <a:normAutofit fontScale="90000"/>
          </a:bodyPr>
          <a:lstStyle/>
          <a:p>
            <a:pPr algn="ctr"/>
            <a:r>
              <a:rPr lang="en-US" b="1" dirty="0" smtClean="0">
                <a:latin typeface="Lucida Handwriting" pitchFamily="66" charset="0"/>
              </a:rPr>
              <a:t>Women and Original Sin: Hamlet’s fantasy of maternal malevolence</a:t>
            </a:r>
            <a:endParaRPr lang="fr-FR" dirty="0">
              <a:latin typeface="Lucida Handwriting" pitchFamily="66" charset="0"/>
            </a:endParaRPr>
          </a:p>
        </p:txBody>
      </p:sp>
      <p:sp>
        <p:nvSpPr>
          <p:cNvPr id="3" name="Espace réservé du contenu 2"/>
          <p:cNvSpPr>
            <a:spLocks noGrp="1"/>
          </p:cNvSpPr>
          <p:nvPr>
            <p:ph idx="1"/>
          </p:nvPr>
        </p:nvSpPr>
        <p:spPr>
          <a:xfrm>
            <a:off x="179512" y="1700808"/>
            <a:ext cx="8712968" cy="4733939"/>
          </a:xfrm>
          <a:solidFill>
            <a:srgbClr val="BBCBF3"/>
          </a:solidFill>
        </p:spPr>
        <p:txBody>
          <a:bodyPr/>
          <a:lstStyle/>
          <a:p>
            <a:pPr algn="just"/>
            <a:r>
              <a:rPr lang="fr-FR" sz="3200" dirty="0" smtClean="0">
                <a:latin typeface="Arabic Typesetting" panose="03020402040406030203" pitchFamily="66" charset="-78"/>
                <a:cs typeface="Arabic Typesetting" panose="03020402040406030203" pitchFamily="66" charset="-78"/>
              </a:rPr>
              <a:t>Hamlet has the </a:t>
            </a:r>
            <a:r>
              <a:rPr lang="fr-FR" sz="3200" dirty="0" err="1" smtClean="0">
                <a:latin typeface="Arabic Typesetting" panose="03020402040406030203" pitchFamily="66" charset="-78"/>
                <a:cs typeface="Arabic Typesetting" panose="03020402040406030203" pitchFamily="66" charset="-78"/>
              </a:rPr>
              <a:t>idea</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that</a:t>
            </a:r>
            <a:r>
              <a:rPr lang="fr-FR" sz="3200" dirty="0" smtClean="0">
                <a:latin typeface="Arabic Typesetting" panose="03020402040406030203" pitchFamily="66" charset="-78"/>
                <a:cs typeface="Arabic Typesetting" panose="03020402040406030203" pitchFamily="66" charset="-78"/>
              </a:rPr>
              <a:t> </a:t>
            </a:r>
            <a:r>
              <a:rPr lang="en-US" sz="3200" dirty="0">
                <a:latin typeface="Arabic Typesetting" panose="03020402040406030203" pitchFamily="66" charset="-78"/>
                <a:cs typeface="Arabic Typesetting" panose="03020402040406030203" pitchFamily="66" charset="-78"/>
              </a:rPr>
              <a:t>corruption and contamination come solely from the female body, and that every man’s downfall is his subjection to female </a:t>
            </a:r>
            <a:r>
              <a:rPr lang="en-US" sz="3200" dirty="0" smtClean="0">
                <a:latin typeface="Arabic Typesetting" panose="03020402040406030203" pitchFamily="66" charset="-78"/>
                <a:cs typeface="Arabic Typesetting" panose="03020402040406030203" pitchFamily="66" charset="-78"/>
              </a:rPr>
              <a:t>desire.</a:t>
            </a:r>
          </a:p>
          <a:p>
            <a:pPr algn="just"/>
            <a:r>
              <a:rPr lang="en-US" sz="3200" dirty="0">
                <a:latin typeface="Arabic Typesetting" panose="03020402040406030203" pitchFamily="66" charset="-78"/>
                <a:cs typeface="Arabic Typesetting" panose="03020402040406030203" pitchFamily="66" charset="-78"/>
              </a:rPr>
              <a:t>Hamlet also confronts the idea of original </a:t>
            </a:r>
            <a:r>
              <a:rPr lang="en-US" sz="3200" dirty="0" smtClean="0">
                <a:latin typeface="Arabic Typesetting" panose="03020402040406030203" pitchFamily="66" charset="-78"/>
                <a:cs typeface="Arabic Typesetting" panose="03020402040406030203" pitchFamily="66" charset="-78"/>
              </a:rPr>
              <a:t>sin.</a:t>
            </a:r>
          </a:p>
          <a:p>
            <a:pPr algn="just"/>
            <a:r>
              <a:rPr lang="en-US" sz="3200" dirty="0" smtClean="0">
                <a:latin typeface="Arabic Typesetting" panose="03020402040406030203" pitchFamily="66" charset="-78"/>
                <a:cs typeface="Arabic Typesetting" panose="03020402040406030203" pitchFamily="66" charset="-78"/>
              </a:rPr>
              <a:t>The play displays before us a whole terrain of misogynist fantasies, for example female sexuality in Hamlet’s psyche, seems to be that of corruption and disease. Hamlet even asks Ophelia “Wouldst thou be a breeder of sinners,” as if he goes so far as to blame Gertrude for his birth, and his developing destructive persona.</a:t>
            </a:r>
            <a:endParaRPr lang="fr-FR" sz="3200" dirty="0" smtClean="0">
              <a:latin typeface="Arabic Typesetting" panose="03020402040406030203" pitchFamily="66" charset="-78"/>
              <a:cs typeface="Arabic Typesetting" panose="03020402040406030203" pitchFamily="66" charset="-78"/>
            </a:endParaRPr>
          </a:p>
          <a:p>
            <a:endParaRPr lang="fr-FR" sz="3200" dirty="0">
              <a:latin typeface="Arabic Typesetting" panose="03020402040406030203" pitchFamily="66" charset="-78"/>
              <a:cs typeface="Arabic Typesetting" panose="03020402040406030203" pitchFamily="66" charset="-78"/>
            </a:endParaRPr>
          </a:p>
        </p:txBody>
      </p:sp>
    </p:spTree>
  </p:cSld>
  <p:clrMapOvr>
    <a:masterClrMapping/>
  </p:clrMapOvr>
  <p:transition>
    <p:wheel spokes="8"/>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268760"/>
            <a:ext cx="8712968" cy="5400601"/>
          </a:xfrm>
          <a:solidFill>
            <a:srgbClr val="BBCBF3"/>
          </a:solidFill>
        </p:spPr>
        <p:txBody>
          <a:bodyPr/>
          <a:lstStyle/>
          <a:p>
            <a:r>
              <a:rPr lang="en-US" sz="3200" dirty="0">
                <a:latin typeface="Arabic Typesetting" panose="03020402040406030203" pitchFamily="66" charset="-78"/>
                <a:cs typeface="Arabic Typesetting" panose="03020402040406030203" pitchFamily="66" charset="-78"/>
              </a:rPr>
              <a:t>This goes further to suggest that after the death of her former husband, she has lost control over her sexual desires, referring to how women can’t seem to cope without men by their side. </a:t>
            </a:r>
            <a:endParaRPr lang="en-US" sz="3200" dirty="0" smtClean="0">
              <a:latin typeface="Arabic Typesetting" panose="03020402040406030203" pitchFamily="66" charset="-78"/>
              <a:cs typeface="Arabic Typesetting" panose="03020402040406030203" pitchFamily="66" charset="-78"/>
            </a:endParaRPr>
          </a:p>
          <a:p>
            <a:r>
              <a:rPr lang="en-US" sz="3200" dirty="0" smtClean="0">
                <a:latin typeface="Arabic Typesetting" panose="03020402040406030203" pitchFamily="66" charset="-78"/>
                <a:cs typeface="Arabic Typesetting" panose="03020402040406030203" pitchFamily="66" charset="-78"/>
              </a:rPr>
              <a:t>This interpretation of his mother’s sexuality enforces the </a:t>
            </a:r>
            <a:r>
              <a:rPr lang="en-US" sz="3200" b="1" dirty="0" smtClean="0">
                <a:latin typeface="Arabic Typesetting" panose="03020402040406030203" pitchFamily="66" charset="-78"/>
                <a:cs typeface="Arabic Typesetting" panose="03020402040406030203" pitchFamily="66" charset="-78"/>
              </a:rPr>
              <a:t>patriarchal </a:t>
            </a:r>
            <a:r>
              <a:rPr lang="en-US" sz="3200" dirty="0" smtClean="0">
                <a:latin typeface="Arabic Typesetting" panose="03020402040406030203" pitchFamily="66" charset="-78"/>
                <a:cs typeface="Arabic Typesetting" panose="03020402040406030203" pitchFamily="66" charset="-78"/>
              </a:rPr>
              <a:t>idea that women either come under the category of ‘pure’ or ‘sinner.’ </a:t>
            </a:r>
          </a:p>
          <a:p>
            <a:r>
              <a:rPr lang="en-US" sz="3200" dirty="0" smtClean="0">
                <a:latin typeface="Arabic Typesetting" panose="03020402040406030203" pitchFamily="66" charset="-78"/>
                <a:cs typeface="Arabic Typesetting" panose="03020402040406030203" pitchFamily="66" charset="-78"/>
              </a:rPr>
              <a:t>To Hamlet the uncontrollable state of his mother’s desires forever reminds him of his absent father, and a lack of paternal control, fuelling his anxieties over Claudius as his father’s killer.</a:t>
            </a:r>
            <a:endParaRPr lang="fr-FR" sz="3200" dirty="0" smtClean="0">
              <a:latin typeface="Arabic Typesetting" panose="03020402040406030203" pitchFamily="66" charset="-78"/>
              <a:cs typeface="Arabic Typesetting" panose="03020402040406030203" pitchFamily="66" charset="-78"/>
            </a:endParaRPr>
          </a:p>
          <a:p>
            <a:endParaRPr lang="fr-FR" dirty="0" smtClean="0"/>
          </a:p>
          <a:p>
            <a:endParaRPr lang="fr-FR" dirty="0"/>
          </a:p>
        </p:txBody>
      </p:sp>
    </p:spTree>
  </p:cSld>
  <p:clrMapOvr>
    <a:masterClrMapping/>
  </p:clrMapOvr>
  <p:transition>
    <p:wheel spokes="8"/>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a:r>
            <a:br>
              <a:rPr lang="fr-FR" b="1" dirty="0"/>
            </a:br>
            <a:endParaRPr lang="fr-FR" dirty="0"/>
          </a:p>
        </p:txBody>
      </p:sp>
      <p:sp>
        <p:nvSpPr>
          <p:cNvPr id="3" name="Espace réservé du contenu 2"/>
          <p:cNvSpPr>
            <a:spLocks noGrp="1"/>
          </p:cNvSpPr>
          <p:nvPr>
            <p:ph idx="1"/>
          </p:nvPr>
        </p:nvSpPr>
        <p:spPr>
          <a:xfrm>
            <a:off x="0" y="908720"/>
            <a:ext cx="8820472" cy="5688632"/>
          </a:xfrm>
          <a:solidFill>
            <a:srgbClr val="BBCBF3"/>
          </a:solidFill>
        </p:spPr>
        <p:txBody>
          <a:bodyPr>
            <a:normAutofit/>
          </a:bodyPr>
          <a:lstStyle/>
          <a:p>
            <a:r>
              <a:rPr lang="en-US" dirty="0">
                <a:latin typeface="Arabic Typesetting" panose="03020402040406030203" pitchFamily="66" charset="-78"/>
                <a:cs typeface="Arabic Typesetting" panose="03020402040406030203" pitchFamily="66" charset="-78"/>
              </a:rPr>
              <a:t>The image of women being the breeders of maggots, a typical representation of death, anticipates the inevitable downfall of man, a fate made certain at conception. </a:t>
            </a:r>
            <a:endParaRPr lang="en-US" dirty="0" smtClean="0">
              <a:latin typeface="Arabic Typesetting" panose="03020402040406030203" pitchFamily="66" charset="-78"/>
              <a:cs typeface="Arabic Typesetting" panose="03020402040406030203" pitchFamily="66" charset="-78"/>
            </a:endParaRPr>
          </a:p>
          <a:p>
            <a:r>
              <a:rPr lang="en-US" dirty="0" smtClean="0">
                <a:latin typeface="Arabic Typesetting" panose="03020402040406030203" pitchFamily="66" charset="-78"/>
                <a:cs typeface="Arabic Typesetting" panose="03020402040406030203" pitchFamily="66" charset="-78"/>
              </a:rPr>
              <a:t>Janet </a:t>
            </a:r>
            <a:r>
              <a:rPr lang="en-US" dirty="0">
                <a:latin typeface="Arabic Typesetting" panose="03020402040406030203" pitchFamily="66" charset="-78"/>
                <a:cs typeface="Arabic Typesetting" panose="03020402040406030203" pitchFamily="66" charset="-78"/>
              </a:rPr>
              <a:t>Adelman in her essay </a:t>
            </a:r>
            <a:r>
              <a:rPr lang="en-US" i="1" dirty="0" smtClean="0">
                <a:latin typeface="Arabic Typesetting" panose="03020402040406030203" pitchFamily="66" charset="-78"/>
                <a:cs typeface="Arabic Typesetting" panose="03020402040406030203" pitchFamily="66" charset="-78"/>
              </a:rPr>
              <a:t>"‘ </a:t>
            </a:r>
            <a:r>
              <a:rPr lang="en-US" dirty="0" smtClean="0">
                <a:latin typeface="Arabic Typesetting" panose="03020402040406030203" pitchFamily="66" charset="-78"/>
                <a:cs typeface="Arabic Typesetting" panose="03020402040406030203" pitchFamily="66" charset="-78"/>
              </a:rPr>
              <a:t>Hamlet</a:t>
            </a:r>
            <a:r>
              <a:rPr lang="en-US" dirty="0">
                <a:latin typeface="Arabic Typesetting" panose="03020402040406030203" pitchFamily="66" charset="-78"/>
                <a:cs typeface="Arabic Typesetting" panose="03020402040406030203" pitchFamily="66" charset="-78"/>
              </a:rPr>
              <a:t>’ and the confrontation with the maternal body</a:t>
            </a:r>
            <a:r>
              <a:rPr lang="en-US" i="1" dirty="0">
                <a:latin typeface="Arabic Typesetting" panose="03020402040406030203" pitchFamily="66" charset="-78"/>
                <a:cs typeface="Arabic Typesetting" panose="03020402040406030203" pitchFamily="66" charset="-78"/>
              </a:rPr>
              <a:t>" </a:t>
            </a:r>
            <a:r>
              <a:rPr lang="en-US" dirty="0">
                <a:latin typeface="Arabic Typesetting" panose="03020402040406030203" pitchFamily="66" charset="-78"/>
                <a:cs typeface="Arabic Typesetting" panose="03020402040406030203" pitchFamily="66" charset="-78"/>
              </a:rPr>
              <a:t>(1994), argues that "original sin becomes literally the sin of origin, formed and deformed in his mother’s womb, man takes his corruption from that particular fault</a:t>
            </a:r>
            <a:r>
              <a:rPr lang="en-US" dirty="0" smtClean="0">
                <a:latin typeface="Arabic Typesetting" panose="03020402040406030203" pitchFamily="66" charset="-78"/>
                <a:cs typeface="Arabic Typesetting" panose="03020402040406030203" pitchFamily="66" charset="-78"/>
              </a:rPr>
              <a:t>.“</a:t>
            </a:r>
          </a:p>
          <a:p>
            <a:r>
              <a:rPr lang="en-US" dirty="0" smtClean="0">
                <a:latin typeface="Arabic Typesetting" panose="03020402040406030203" pitchFamily="66" charset="-78"/>
                <a:cs typeface="Arabic Typesetting" panose="03020402040406030203" pitchFamily="66" charset="-78"/>
              </a:rPr>
              <a:t>This belief and depiction of original sin illustrates the danger of a </a:t>
            </a:r>
            <a:r>
              <a:rPr lang="en-US" dirty="0" err="1" smtClean="0">
                <a:latin typeface="Arabic Typesetting" panose="03020402040406030203" pitchFamily="66" charset="-78"/>
                <a:cs typeface="Arabic Typesetting" panose="03020402040406030203" pitchFamily="66" charset="-78"/>
              </a:rPr>
              <a:t>sexualised</a:t>
            </a:r>
            <a:r>
              <a:rPr lang="en-US" dirty="0" smtClean="0">
                <a:latin typeface="Arabic Typesetting" panose="03020402040406030203" pitchFamily="66" charset="-78"/>
                <a:cs typeface="Arabic Typesetting" panose="03020402040406030203" pitchFamily="66" charset="-78"/>
              </a:rPr>
              <a:t> woman, as society’s downfall it seems is initially concerned with man’s subjection to women. Hamlet’s father is deceived not by his brother’s treachery, but by his initial alliance to Gertrude.</a:t>
            </a:r>
            <a:endParaRPr lang="fr-FR" dirty="0" smtClean="0">
              <a:latin typeface="Arabic Typesetting" panose="03020402040406030203" pitchFamily="66" charset="-78"/>
              <a:cs typeface="Arabic Typesetting" panose="03020402040406030203" pitchFamily="66" charset="-78"/>
            </a:endParaRPr>
          </a:p>
          <a:p>
            <a:endParaRPr lang="en-US" sz="2500" dirty="0" smtClean="0"/>
          </a:p>
          <a:p>
            <a:endParaRPr lang="en-US" sz="2500" dirty="0" smtClean="0"/>
          </a:p>
          <a:p>
            <a:endParaRPr lang="fr-FR" sz="2500" dirty="0"/>
          </a:p>
          <a:p>
            <a:endParaRPr lang="fr-FR" sz="2500" dirty="0"/>
          </a:p>
        </p:txBody>
      </p:sp>
    </p:spTree>
  </p:cSld>
  <p:clrMapOvr>
    <a:masterClrMapping/>
  </p:clrMapOvr>
  <p:transition>
    <p:wheel spokes="8"/>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738313"/>
            <a:ext cx="8712968" cy="3994943"/>
          </a:xfrm>
          <a:solidFill>
            <a:srgbClr val="BBCBF3"/>
          </a:solidFill>
        </p:spPr>
        <p:txBody>
          <a:bodyPr/>
          <a:lstStyle/>
          <a:p>
            <a:r>
              <a:rPr lang="en-US" sz="3600" dirty="0">
                <a:latin typeface="Arabic Typesetting" panose="03020402040406030203" pitchFamily="66" charset="-78"/>
                <a:cs typeface="Arabic Typesetting" panose="03020402040406030203" pitchFamily="66" charset="-78"/>
              </a:rPr>
              <a:t>F</a:t>
            </a:r>
            <a:r>
              <a:rPr lang="en-US" sz="3600" dirty="0" smtClean="0">
                <a:latin typeface="Arabic Typesetting" panose="03020402040406030203" pitchFamily="66" charset="-78"/>
                <a:cs typeface="Arabic Typesetting" panose="03020402040406030203" pitchFamily="66" charset="-78"/>
              </a:rPr>
              <a:t>emale </a:t>
            </a:r>
            <a:r>
              <a:rPr lang="en-US" sz="3600" dirty="0">
                <a:latin typeface="Arabic Typesetting" panose="03020402040406030203" pitchFamily="66" charset="-78"/>
                <a:cs typeface="Arabic Typesetting" panose="03020402040406030203" pitchFamily="66" charset="-78"/>
              </a:rPr>
              <a:t>writers as well as female fictional characters, </a:t>
            </a:r>
            <a:r>
              <a:rPr lang="en-US" sz="3600" dirty="0" smtClean="0">
                <a:latin typeface="Arabic Typesetting" panose="03020402040406030203" pitchFamily="66" charset="-78"/>
                <a:cs typeface="Arabic Typesetting" panose="03020402040406030203" pitchFamily="66" charset="-78"/>
              </a:rPr>
              <a:t>conclude </a:t>
            </a:r>
            <a:r>
              <a:rPr lang="en-US" sz="3600" dirty="0">
                <a:latin typeface="Arabic Typesetting" panose="03020402040406030203" pitchFamily="66" charset="-78"/>
                <a:cs typeface="Arabic Typesetting" panose="03020402040406030203" pitchFamily="66" charset="-78"/>
              </a:rPr>
              <a:t>that the woman's position in history-- seen only in relation to men--is problematic because of the hierarchy implicit in the </a:t>
            </a:r>
            <a:r>
              <a:rPr lang="en-US" sz="3600" dirty="0" smtClean="0">
                <a:latin typeface="Arabic Typesetting" panose="03020402040406030203" pitchFamily="66" charset="-78"/>
                <a:cs typeface="Arabic Typesetting" panose="03020402040406030203" pitchFamily="66" charset="-78"/>
              </a:rPr>
              <a:t>relationship</a:t>
            </a:r>
          </a:p>
          <a:p>
            <a:r>
              <a:rPr lang="fr-FR" sz="3600" dirty="0" smtClean="0">
                <a:latin typeface="Arabic Typesetting" panose="03020402040406030203" pitchFamily="66" charset="-78"/>
                <a:cs typeface="Arabic Typesetting" panose="03020402040406030203" pitchFamily="66" charset="-78"/>
              </a:rPr>
              <a:t>The </a:t>
            </a:r>
            <a:r>
              <a:rPr lang="fr-FR" sz="3600" dirty="0" err="1" smtClean="0">
                <a:latin typeface="Arabic Typesetting" panose="03020402040406030203" pitchFamily="66" charset="-78"/>
                <a:cs typeface="Arabic Typesetting" panose="03020402040406030203" pitchFamily="66" charset="-78"/>
              </a:rPr>
              <a:t>mother</a:t>
            </a:r>
            <a:r>
              <a:rPr lang="fr-FR" sz="3600" dirty="0" smtClean="0">
                <a:latin typeface="Arabic Typesetting" panose="03020402040406030203" pitchFamily="66" charset="-78"/>
                <a:cs typeface="Arabic Typesetting" panose="03020402040406030203" pitchFamily="66" charset="-78"/>
              </a:rPr>
              <a:t> in </a:t>
            </a:r>
            <a:r>
              <a:rPr lang="fr-FR" sz="3600" dirty="0" err="1" smtClean="0">
                <a:latin typeface="Arabic Typesetting" panose="03020402040406030203" pitchFamily="66" charset="-78"/>
                <a:cs typeface="Arabic Typesetting" panose="03020402040406030203" pitchFamily="66" charset="-78"/>
              </a:rPr>
              <a:t>this</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play</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is</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adulturous</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because</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it</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is</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seen</a:t>
            </a:r>
            <a:r>
              <a:rPr lang="fr-FR" sz="3600" dirty="0" smtClean="0">
                <a:latin typeface="Arabic Typesetting" panose="03020402040406030203" pitchFamily="66" charset="-78"/>
                <a:cs typeface="Arabic Typesetting" panose="03020402040406030203" pitchFamily="66" charset="-78"/>
              </a:rPr>
              <a:t> as a </a:t>
            </a:r>
            <a:r>
              <a:rPr lang="fr-FR" sz="3600" dirty="0" err="1" smtClean="0">
                <a:latin typeface="Arabic Typesetting" panose="03020402040406030203" pitchFamily="66" charset="-78"/>
                <a:cs typeface="Arabic Typesetting" panose="03020402040406030203" pitchFamily="66" charset="-78"/>
              </a:rPr>
              <a:t>betrayal</a:t>
            </a:r>
            <a:r>
              <a:rPr lang="fr-FR" sz="3600" dirty="0" smtClean="0">
                <a:latin typeface="Arabic Typesetting" panose="03020402040406030203" pitchFamily="66" charset="-78"/>
                <a:cs typeface="Arabic Typesetting" panose="03020402040406030203" pitchFamily="66" charset="-78"/>
              </a:rPr>
              <a:t> of the </a:t>
            </a:r>
            <a:r>
              <a:rPr lang="fr-FR" sz="3600" dirty="0" err="1" smtClean="0">
                <a:latin typeface="Arabic Typesetting" panose="03020402040406030203" pitchFamily="66" charset="-78"/>
                <a:cs typeface="Arabic Typesetting" panose="03020402040406030203" pitchFamily="66" charset="-78"/>
              </a:rPr>
              <a:t>both</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father</a:t>
            </a:r>
            <a:r>
              <a:rPr lang="fr-FR" sz="3600" dirty="0" smtClean="0">
                <a:latin typeface="Arabic Typesetting" panose="03020402040406030203" pitchFamily="66" charset="-78"/>
                <a:cs typeface="Arabic Typesetting" panose="03020402040406030203" pitchFamily="66" charset="-78"/>
              </a:rPr>
              <a:t> and son.</a:t>
            </a:r>
          </a:p>
          <a:p>
            <a:endParaRPr lang="fr-FR" sz="3600" dirty="0">
              <a:latin typeface="Arabic Typesetting" panose="03020402040406030203" pitchFamily="66" charset="-78"/>
              <a:cs typeface="Arabic Typesetting" panose="03020402040406030203" pitchFamily="66" charset="-78"/>
            </a:endParaRPr>
          </a:p>
        </p:txBody>
      </p:sp>
    </p:spTree>
  </p:cSld>
  <p:clrMapOvr>
    <a:masterClrMapping/>
  </p:clrMapOvr>
  <p:transition>
    <p:wheel spokes="8"/>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775" y="214298"/>
            <a:ext cx="6400800" cy="1143000"/>
          </a:xfrm>
          <a:solidFill>
            <a:srgbClr val="BBCBF3"/>
          </a:solidFill>
        </p:spPr>
        <p:txBody>
          <a:bodyPr>
            <a:normAutofit/>
          </a:bodyPr>
          <a:lstStyle/>
          <a:p>
            <a:pPr algn="ctr"/>
            <a:r>
              <a:rPr lang="fr-FR" dirty="0" smtClean="0">
                <a:latin typeface="Lucida Handwriting" pitchFamily="66" charset="0"/>
              </a:rPr>
              <a:t>The shift in </a:t>
            </a:r>
            <a:r>
              <a:rPr lang="fr-FR" dirty="0" err="1" smtClean="0">
                <a:latin typeface="Lucida Handwriting" pitchFamily="66" charset="0"/>
              </a:rPr>
              <a:t>Shakespeare’s</a:t>
            </a:r>
            <a:r>
              <a:rPr lang="fr-FR" dirty="0" smtClean="0">
                <a:latin typeface="Lucida Handwriting" pitchFamily="66" charset="0"/>
              </a:rPr>
              <a:t> </a:t>
            </a:r>
            <a:r>
              <a:rPr lang="fr-FR" dirty="0" err="1" smtClean="0">
                <a:latin typeface="Lucida Handwriting" pitchFamily="66" charset="0"/>
              </a:rPr>
              <a:t>plays</a:t>
            </a:r>
            <a:r>
              <a:rPr lang="fr-FR" dirty="0" smtClean="0">
                <a:latin typeface="Lucida Handwriting" pitchFamily="66" charset="0"/>
              </a:rPr>
              <a:t>:</a:t>
            </a:r>
            <a:endParaRPr lang="fr-FR" dirty="0">
              <a:latin typeface="Lucida Handwriting" pitchFamily="66" charset="0"/>
            </a:endParaRPr>
          </a:p>
        </p:txBody>
      </p:sp>
      <p:sp>
        <p:nvSpPr>
          <p:cNvPr id="3" name="Espace réservé du contenu 2"/>
          <p:cNvSpPr>
            <a:spLocks noGrp="1"/>
          </p:cNvSpPr>
          <p:nvPr>
            <p:ph idx="1"/>
          </p:nvPr>
        </p:nvSpPr>
        <p:spPr>
          <a:xfrm>
            <a:off x="0" y="1571612"/>
            <a:ext cx="9144000" cy="5286387"/>
          </a:xfrm>
          <a:solidFill>
            <a:srgbClr val="BBCBF3"/>
          </a:solidFill>
        </p:spPr>
        <p:txBody>
          <a:bodyPr>
            <a:noAutofit/>
          </a:bodyPr>
          <a:lstStyle/>
          <a:p>
            <a:r>
              <a:rPr lang="fr-FR" sz="3200" dirty="0" smtClean="0">
                <a:latin typeface="Arabic Typesetting" panose="03020402040406030203" pitchFamily="66" charset="-78"/>
                <a:cs typeface="Arabic Typesetting" panose="03020402040406030203" pitchFamily="66" charset="-78"/>
              </a:rPr>
              <a:t>Hamlet </a:t>
            </a:r>
            <a:r>
              <a:rPr lang="fr-FR" sz="3200" dirty="0" err="1" smtClean="0">
                <a:latin typeface="Arabic Typesetting" panose="03020402040406030203" pitchFamily="66" charset="-78"/>
                <a:cs typeface="Arabic Typesetting" panose="03020402040406030203" pitchFamily="66" charset="-78"/>
              </a:rPr>
              <a:t>initiates</a:t>
            </a:r>
            <a:r>
              <a:rPr lang="fr-FR" sz="3200" dirty="0" smtClean="0">
                <a:latin typeface="Arabic Typesetting" panose="03020402040406030203" pitchFamily="66" charset="-78"/>
                <a:cs typeface="Arabic Typesetting" panose="03020402040406030203" pitchFamily="66" charset="-78"/>
              </a:rPr>
              <a:t> the </a:t>
            </a:r>
            <a:r>
              <a:rPr lang="fr-FR" sz="3200" dirty="0" err="1" smtClean="0">
                <a:latin typeface="Arabic Typesetting" panose="03020402040406030203" pitchFamily="66" charset="-78"/>
                <a:cs typeface="Arabic Typesetting" panose="03020402040406030203" pitchFamily="66" charset="-78"/>
              </a:rPr>
              <a:t>period</a:t>
            </a:r>
            <a:r>
              <a:rPr lang="fr-FR" sz="3200" dirty="0" smtClean="0">
                <a:latin typeface="Arabic Typesetting" panose="03020402040406030203" pitchFamily="66" charset="-78"/>
                <a:cs typeface="Arabic Typesetting" panose="03020402040406030203" pitchFamily="66" charset="-78"/>
              </a:rPr>
              <a:t> of </a:t>
            </a:r>
            <a:r>
              <a:rPr lang="fr-FR" sz="3200" dirty="0" err="1" smtClean="0">
                <a:latin typeface="Arabic Typesetting" panose="03020402040406030203" pitchFamily="66" charset="-78"/>
                <a:cs typeface="Arabic Typesetting" panose="03020402040406030203" pitchFamily="66" charset="-78"/>
              </a:rPr>
              <a:t>shakespeare’s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greatest</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tragedies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because</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from </a:t>
            </a:r>
            <a:r>
              <a:rPr lang="en-US" sz="3200" i="1" dirty="0" smtClean="0">
                <a:latin typeface="Arabic Typesetting" panose="03020402040406030203" pitchFamily="66" charset="-78"/>
                <a:cs typeface="Arabic Typesetting" panose="03020402040406030203" pitchFamily="66" charset="-78"/>
              </a:rPr>
              <a:t>Hamlet </a:t>
            </a:r>
            <a:r>
              <a:rPr lang="en-US" sz="3200" dirty="0" smtClean="0">
                <a:latin typeface="Arabic Typesetting" panose="03020402040406030203" pitchFamily="66" charset="-78"/>
                <a:cs typeface="Arabic Typesetting" panose="03020402040406030203" pitchFamily="66" charset="-78"/>
              </a:rPr>
              <a:t> on, the mother becomes the site for</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infantile fantasies of maternal power:</a:t>
            </a:r>
          </a:p>
          <a:p>
            <a:pPr>
              <a:buNone/>
            </a:pPr>
            <a:r>
              <a:rPr lang="en-US" sz="36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"Despite Shakespeare's sometimes</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astonishing moments of sympathetic engagement with his female characters, his</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ability to see the world from their point of view, his women will tend to be</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like Gertrude, more significant as screens for male fantasy than as</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independent characters making their own claim to dramatic reality; as they</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become fused with the mother of infantile need, even their fantasized gestures</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of independence will be read as the signs of adulterate betrayal."</a:t>
            </a:r>
            <a:endParaRPr lang="fr-FR" sz="3200" dirty="0" smtClean="0">
              <a:latin typeface="Arabic Typesetting" panose="03020402040406030203" pitchFamily="66" charset="-78"/>
              <a:cs typeface="Arabic Typesetting" panose="03020402040406030203" pitchFamily="66" charset="-78"/>
            </a:endParaRPr>
          </a:p>
          <a:p>
            <a:pPr lvl="1"/>
            <a:endParaRPr lang="fr-FR" dirty="0" smtClean="0"/>
          </a:p>
          <a:p>
            <a:pPr lvl="1"/>
            <a:endParaRPr lang="fr-FR" dirty="0" smtClean="0"/>
          </a:p>
          <a:p>
            <a:pPr lvl="1"/>
            <a:endParaRPr lang="fr-FR" dirty="0" smtClean="0"/>
          </a:p>
          <a:p>
            <a:pPr lvl="1"/>
            <a:endParaRPr lang="fr-FR" dirty="0"/>
          </a:p>
          <a:p>
            <a:endParaRPr lang="fr-FR" sz="2400" dirty="0" smtClean="0"/>
          </a:p>
        </p:txBody>
      </p:sp>
    </p:spTree>
  </p:cSld>
  <p:clrMapOvr>
    <a:masterClrMapping/>
  </p:clrMapOvr>
  <p:transition>
    <p:wheel spokes="8"/>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500174"/>
            <a:ext cx="8424936" cy="5097178"/>
          </a:xfrm>
          <a:solidFill>
            <a:srgbClr val="BBCBF3"/>
          </a:solidFill>
        </p:spPr>
        <p:txBody>
          <a:bodyPr>
            <a:normAutofit/>
          </a:bodyPr>
          <a:lstStyle/>
          <a:p>
            <a:pPr algn="just"/>
            <a:r>
              <a:rPr lang="en-US" sz="3200" dirty="0" smtClean="0">
                <a:latin typeface="Arabic Typesetting" panose="03020402040406030203" pitchFamily="66" charset="-78"/>
                <a:cs typeface="Arabic Typesetting" panose="03020402040406030203" pitchFamily="66" charset="-78"/>
              </a:rPr>
              <a:t>Shakespeare's women pay heavily for the fantasies invested in them.  Even</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though the female sexual body is dangerous to the males, "the problematic</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maternal body can never quite be occluded or transformed: made into a monster</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or a saint, killed off or banished from the stage, it remains at the center of</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masculine subjectivity, marking its unstable origin.  For the contaminated</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flesh of the maternal body is also home; the home Shakespeare's protagonists</a:t>
            </a:r>
            <a:r>
              <a:rPr lang="fr-FR"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long to return to, the home they can never quite escape."</a:t>
            </a:r>
            <a:endParaRPr lang="fr-FR" sz="3200" dirty="0" smtClean="0">
              <a:latin typeface="Arabic Typesetting" panose="03020402040406030203" pitchFamily="66" charset="-78"/>
              <a:cs typeface="Arabic Typesetting" panose="03020402040406030203" pitchFamily="66" charset="-78"/>
            </a:endParaRPr>
          </a:p>
          <a:p>
            <a:pPr algn="just"/>
            <a:endParaRPr lang="fr-FR" sz="3200" dirty="0">
              <a:latin typeface="Arabic Typesetting" panose="03020402040406030203" pitchFamily="66" charset="-78"/>
              <a:cs typeface="Arabic Typesetting" panose="03020402040406030203" pitchFamily="66" charset="-78"/>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19843094">
            <a:off x="-268014" y="408342"/>
            <a:ext cx="3066593" cy="873789"/>
          </a:xfrm>
          <a:solidFill>
            <a:srgbClr val="FF0000"/>
          </a:solidFill>
          <a:effectLst>
            <a:glow rad="228600">
              <a:schemeClr val="accent4">
                <a:satMod val="175000"/>
                <a:alpha val="40000"/>
              </a:schemeClr>
            </a:glow>
          </a:effectLst>
        </p:spPr>
        <p:txBody>
          <a:bodyPr/>
          <a:lstStyle/>
          <a:p>
            <a:pPr lvl="0" algn="ctr"/>
            <a:r>
              <a:rPr lang="en-US" b="1" dirty="0" smtClean="0">
                <a:effectLst>
                  <a:glow rad="228600">
                    <a:schemeClr val="accent2">
                      <a:satMod val="175000"/>
                      <a:alpha val="40000"/>
                    </a:schemeClr>
                  </a:glow>
                </a:effectLst>
              </a:rPr>
              <a:t/>
            </a:r>
            <a:br>
              <a:rPr lang="en-US" b="1" dirty="0" smtClean="0">
                <a:effectLst>
                  <a:glow rad="228600">
                    <a:schemeClr val="accent2">
                      <a:satMod val="175000"/>
                      <a:alpha val="40000"/>
                    </a:schemeClr>
                  </a:glow>
                </a:effectLst>
              </a:rPr>
            </a:br>
            <a:r>
              <a:rPr lang="en-US" b="1" dirty="0" smtClean="0">
                <a:effectLst>
                  <a:glow rad="228600">
                    <a:schemeClr val="accent2">
                      <a:satMod val="175000"/>
                      <a:alpha val="40000"/>
                    </a:schemeClr>
                  </a:glow>
                </a:effectLst>
                <a:latin typeface="Arial Rounded MT Bold" pitchFamily="34" charset="0"/>
              </a:rPr>
              <a:t>The</a:t>
            </a:r>
            <a:r>
              <a:rPr lang="en-US" b="1" dirty="0" smtClean="0">
                <a:effectLst>
                  <a:glow rad="228600">
                    <a:schemeClr val="accent2">
                      <a:satMod val="175000"/>
                      <a:alpha val="40000"/>
                    </a:schemeClr>
                  </a:glow>
                </a:effectLst>
              </a:rPr>
              <a:t>  Id</a:t>
            </a:r>
            <a:br>
              <a:rPr lang="en-US" b="1" dirty="0" smtClean="0">
                <a:effectLst>
                  <a:glow rad="228600">
                    <a:schemeClr val="accent2">
                      <a:satMod val="175000"/>
                      <a:alpha val="40000"/>
                    </a:schemeClr>
                  </a:glow>
                </a:effectLst>
              </a:rPr>
            </a:br>
            <a:endParaRPr lang="en-US" dirty="0">
              <a:effectLst>
                <a:glow rad="228600">
                  <a:schemeClr val="accent2">
                    <a:satMod val="175000"/>
                    <a:alpha val="40000"/>
                  </a:schemeClr>
                </a:glow>
              </a:effectLst>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7</a:t>
            </a:fld>
            <a:endParaRPr lang="en-GB"/>
          </a:p>
        </p:txBody>
      </p:sp>
      <p:pic>
        <p:nvPicPr>
          <p:cNvPr id="1027" name="Picture 3" descr="F:\1.jpg"/>
          <p:cNvPicPr>
            <a:picLocks noChangeAspect="1" noChangeArrowheads="1"/>
          </p:cNvPicPr>
          <p:nvPr/>
        </p:nvPicPr>
        <p:blipFill>
          <a:blip r:embed="rId2"/>
          <a:srcRect/>
          <a:stretch>
            <a:fillRect/>
          </a:stretch>
        </p:blipFill>
        <p:spPr bwMode="auto">
          <a:xfrm>
            <a:off x="0" y="5072074"/>
            <a:ext cx="9144000" cy="1785926"/>
          </a:xfrm>
          <a:prstGeom prst="rect">
            <a:avLst/>
          </a:prstGeom>
          <a:noFill/>
        </p:spPr>
      </p:pic>
      <p:sp>
        <p:nvSpPr>
          <p:cNvPr id="9" name="Espace réservé du contenu 8"/>
          <p:cNvSpPr>
            <a:spLocks noGrp="1"/>
          </p:cNvSpPr>
          <p:nvPr>
            <p:ph idx="1"/>
          </p:nvPr>
        </p:nvSpPr>
        <p:spPr>
          <a:xfrm>
            <a:off x="107504" y="1428736"/>
            <a:ext cx="8655496" cy="4805377"/>
          </a:xfrm>
        </p:spPr>
        <p:txBody>
          <a:bodyPr/>
          <a:lstStyle/>
          <a:p>
            <a:endParaRPr lang="en-US" sz="2300" dirty="0" smtClean="0"/>
          </a:p>
          <a:p>
            <a:pPr algn="just"/>
            <a:r>
              <a:rPr lang="en-US" sz="2300" dirty="0" smtClean="0"/>
              <a:t>It is the </a:t>
            </a:r>
            <a:r>
              <a:rPr lang="en-US" sz="2300" u="sng" dirty="0" err="1" smtClean="0"/>
              <a:t>passionate</a:t>
            </a:r>
            <a:r>
              <a:rPr lang="en-US" sz="2300" dirty="0" err="1" smtClean="0"/>
              <a:t>,</a:t>
            </a:r>
            <a:r>
              <a:rPr lang="en-US" sz="2300" u="sng" dirty="0" err="1" smtClean="0"/>
              <a:t>irrational</a:t>
            </a:r>
            <a:r>
              <a:rPr lang="en-US" sz="2300" dirty="0" err="1" smtClean="0"/>
              <a:t>,</a:t>
            </a:r>
            <a:r>
              <a:rPr lang="en-US" sz="2300" u="sng" dirty="0" err="1" smtClean="0"/>
              <a:t>disorganized</a:t>
            </a:r>
            <a:r>
              <a:rPr lang="en-US" sz="2300" dirty="0" err="1" smtClean="0"/>
              <a:t>,and</a:t>
            </a:r>
            <a:r>
              <a:rPr lang="en-US" sz="2300" dirty="0" smtClean="0"/>
              <a:t> </a:t>
            </a:r>
            <a:r>
              <a:rPr lang="en-US" sz="2300" u="sng" dirty="0" smtClean="0">
                <a:effectLst>
                  <a:outerShdw blurRad="38100" dist="38100" dir="2700000" algn="tl">
                    <a:srgbClr val="000000">
                      <a:alpha val="43137"/>
                    </a:srgbClr>
                  </a:outerShdw>
                </a:effectLst>
              </a:rPr>
              <a:t>unconscious</a:t>
            </a:r>
            <a:r>
              <a:rPr lang="en-US" sz="2300" dirty="0" smtClean="0"/>
              <a:t> part of the psyche. It contains the human's basic and instinctual drives. It is the only component of personality that is present from birth.</a:t>
            </a:r>
            <a:r>
              <a:rPr lang="en-US" sz="2300" baseline="30000" dirty="0" smtClean="0"/>
              <a:t> </a:t>
            </a:r>
            <a:r>
              <a:rPr lang="en-US" sz="2300" dirty="0" smtClean="0"/>
              <a:t> It  is the source of our bodily needs, wants, desires, and impulses, particularly our sexual and aggressive drives .</a:t>
            </a:r>
            <a:endParaRPr lang="en-US" sz="2300" dirty="0"/>
          </a:p>
        </p:txBody>
      </p:sp>
    </p:spTree>
  </p:cSld>
  <p:clrMapOvr>
    <a:masterClrMapping/>
  </p:clrMapOvr>
  <p:transition>
    <p:wheel spokes="8"/>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BBCBF3"/>
          </a:solidFill>
        </p:spPr>
        <p:txBody>
          <a:bodyPr>
            <a:normAutofit/>
          </a:bodyPr>
          <a:lstStyle/>
          <a:p>
            <a:pPr algn="ctr"/>
            <a:r>
              <a:rPr lang="fr-FR" b="1" dirty="0" smtClean="0">
                <a:latin typeface="Lucida Handwriting" pitchFamily="66" charset="0"/>
              </a:rPr>
              <a:t>Gertrude </a:t>
            </a:r>
            <a:r>
              <a:rPr lang="fr-FR" b="1" dirty="0" err="1" smtClean="0">
                <a:latin typeface="Lucida Handwriting" pitchFamily="66" charset="0"/>
              </a:rPr>
              <a:t>different</a:t>
            </a:r>
            <a:r>
              <a:rPr lang="fr-FR" b="1" dirty="0" smtClean="0">
                <a:latin typeface="Lucida Handwriting" pitchFamily="66" charset="0"/>
              </a:rPr>
              <a:t> positions in the </a:t>
            </a:r>
            <a:r>
              <a:rPr lang="fr-FR" b="1" dirty="0" err="1" smtClean="0">
                <a:latin typeface="Lucida Handwriting" pitchFamily="66" charset="0"/>
              </a:rPr>
              <a:t>play</a:t>
            </a:r>
            <a:r>
              <a:rPr lang="fr-FR" b="1" dirty="0" smtClean="0">
                <a:latin typeface="Lucida Handwriting" pitchFamily="66" charset="0"/>
              </a:rPr>
              <a:t>:</a:t>
            </a:r>
            <a:endParaRPr lang="fr-FR" b="1" dirty="0">
              <a:latin typeface="Lucida Handwriting" pitchFamily="66" charset="0"/>
            </a:endParaRPr>
          </a:p>
        </p:txBody>
      </p:sp>
      <p:sp>
        <p:nvSpPr>
          <p:cNvPr id="3" name="Espace réservé du contenu 2"/>
          <p:cNvSpPr>
            <a:spLocks noGrp="1"/>
          </p:cNvSpPr>
          <p:nvPr>
            <p:ph idx="1"/>
          </p:nvPr>
        </p:nvSpPr>
        <p:spPr>
          <a:xfrm>
            <a:off x="179512" y="1500174"/>
            <a:ext cx="8640960" cy="5169186"/>
          </a:xfrm>
          <a:solidFill>
            <a:srgbClr val="BBCBF3"/>
          </a:solidFill>
        </p:spPr>
        <p:txBody>
          <a:bodyPr>
            <a:noAutofit/>
          </a:bodyPr>
          <a:lstStyle/>
          <a:p>
            <a:r>
              <a:rPr lang="fr-FR" dirty="0" smtClean="0">
                <a:latin typeface="Arabic Typesetting" panose="03020402040406030203" pitchFamily="66" charset="-78"/>
                <a:cs typeface="Arabic Typesetting" panose="03020402040406030203" pitchFamily="66" charset="-78"/>
              </a:rPr>
              <a:t>Gertrude has an </a:t>
            </a:r>
            <a:r>
              <a:rPr lang="fr-FR" dirty="0" err="1" smtClean="0">
                <a:latin typeface="Arabic Typesetting" panose="03020402040406030203" pitchFamily="66" charset="-78"/>
                <a:cs typeface="Arabic Typesetting" panose="03020402040406030203" pitchFamily="66" charset="-78"/>
              </a:rPr>
              <a:t>odd</a:t>
            </a:r>
            <a:r>
              <a:rPr lang="fr-FR" dirty="0" smtClean="0">
                <a:latin typeface="Arabic Typesetting" panose="03020402040406030203" pitchFamily="66" charset="-78"/>
                <a:cs typeface="Arabic Typesetting" panose="03020402040406030203" pitchFamily="66" charset="-78"/>
              </a:rPr>
              <a:t> position; the </a:t>
            </a:r>
            <a:r>
              <a:rPr lang="fr-FR" dirty="0" err="1" smtClean="0">
                <a:latin typeface="Arabic Typesetting" panose="03020402040406030203" pitchFamily="66" charset="-78"/>
                <a:cs typeface="Arabic Typesetting" panose="03020402040406030203" pitchFamily="66" charset="-78"/>
              </a:rPr>
              <a:t>degree</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which</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she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complicit</a:t>
            </a:r>
            <a:r>
              <a:rPr lang="fr-FR" dirty="0" smtClean="0">
                <a:latin typeface="Arabic Typesetting" panose="03020402040406030203" pitchFamily="66" charset="-78"/>
                <a:cs typeface="Arabic Typesetting" panose="03020402040406030203" pitchFamily="66" charset="-78"/>
              </a:rPr>
              <a:t> in the </a:t>
            </a:r>
            <a:r>
              <a:rPr lang="fr-FR" dirty="0" err="1" smtClean="0">
                <a:latin typeface="Arabic Typesetting" panose="03020402040406030203" pitchFamily="66" charset="-78"/>
                <a:cs typeface="Arabic Typesetting" panose="03020402040406030203" pitchFamily="66" charset="-78"/>
              </a:rPr>
              <a:t>murder</a:t>
            </a:r>
            <a:r>
              <a:rPr lang="fr-FR" dirty="0" smtClean="0">
                <a:latin typeface="Arabic Typesetting" panose="03020402040406030203" pitchFamily="66" charset="-78"/>
                <a:cs typeface="Arabic Typesetting" panose="03020402040406030203" pitchFamily="66" charset="-78"/>
              </a:rPr>
              <a:t>.</a:t>
            </a:r>
          </a:p>
          <a:p>
            <a:r>
              <a:rPr lang="fr-FR" dirty="0" err="1" smtClean="0">
                <a:latin typeface="Arabic Typesetting" panose="03020402040406030203" pitchFamily="66" charset="-78"/>
                <a:cs typeface="Arabic Typesetting" panose="03020402040406030203" pitchFamily="66" charset="-78"/>
              </a:rPr>
              <a:t>She</a:t>
            </a:r>
            <a:r>
              <a:rPr lang="fr-FR" dirty="0" smtClean="0">
                <a:latin typeface="Arabic Typesetting" panose="03020402040406030203" pitchFamily="66" charset="-78"/>
                <a:cs typeface="Arabic Typesetting" panose="03020402040406030203" pitchFamily="66" charset="-78"/>
              </a:rPr>
              <a:t> is </a:t>
            </a:r>
            <a:r>
              <a:rPr lang="fr-FR" dirty="0" err="1" smtClean="0">
                <a:latin typeface="Arabic Typesetting" panose="03020402040406030203" pitchFamily="66" charset="-78"/>
                <a:cs typeface="Arabic Typesetting" panose="03020402040406030203" pitchFamily="66" charset="-78"/>
              </a:rPr>
              <a:t>portrayed</a:t>
            </a:r>
            <a:r>
              <a:rPr lang="fr-FR" dirty="0" smtClean="0">
                <a:latin typeface="Arabic Typesetting" panose="03020402040406030203" pitchFamily="66" charset="-78"/>
                <a:cs typeface="Arabic Typesetting" panose="03020402040406030203" pitchFamily="66" charset="-78"/>
              </a:rPr>
              <a:t> as innocent, but in </a:t>
            </a:r>
            <a:r>
              <a:rPr lang="fr-FR" dirty="0" smtClean="0">
                <a:latin typeface="Arabic Typesetting" panose="03020402040406030203" pitchFamily="66" charset="-78"/>
                <a:cs typeface="Arabic Typesetting" panose="03020402040406030203" pitchFamily="66" charset="-78"/>
              </a:rPr>
              <a:t>the </a:t>
            </a:r>
            <a:r>
              <a:rPr lang="fr-FR" dirty="0" err="1" smtClean="0">
                <a:latin typeface="Arabic Typesetting" panose="03020402040406030203" pitchFamily="66" charset="-78"/>
                <a:cs typeface="Arabic Typesetting" panose="03020402040406030203" pitchFamily="66" charset="-78"/>
              </a:rPr>
              <a:t>play’s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deep</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fantasy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she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plays</a:t>
            </a:r>
            <a:r>
              <a:rPr lang="fr-FR" dirty="0" smtClean="0">
                <a:latin typeface="Arabic Typesetting" panose="03020402040406030203" pitchFamily="66" charset="-78"/>
                <a:cs typeface="Arabic Typesetting" panose="03020402040406030203" pitchFamily="66" charset="-78"/>
              </a:rPr>
              <a:t> out the </a:t>
            </a:r>
            <a:r>
              <a:rPr lang="fr-FR" dirty="0" err="1" smtClean="0">
                <a:latin typeface="Arabic Typesetting" panose="03020402040406030203" pitchFamily="66" charset="-78"/>
                <a:cs typeface="Arabic Typesetting" panose="03020402040406030203" pitchFamily="66" charset="-78"/>
              </a:rPr>
              <a:t>role</a:t>
            </a:r>
            <a:r>
              <a:rPr lang="fr-FR" dirty="0" smtClean="0">
                <a:latin typeface="Arabic Typesetting" panose="03020402040406030203" pitchFamily="66" charset="-78"/>
                <a:cs typeface="Arabic Typesetting" panose="03020402040406030203" pitchFamily="66" charset="-78"/>
              </a:rPr>
              <a:t> of the </a:t>
            </a:r>
            <a:r>
              <a:rPr lang="fr-FR" dirty="0" err="1" smtClean="0">
                <a:latin typeface="Arabic Typesetting" panose="03020402040406030203" pitchFamily="66" charset="-78"/>
                <a:cs typeface="Arabic Typesetting" panose="03020402040406030203" pitchFamily="66" charset="-78"/>
              </a:rPr>
              <a:t>missing</a:t>
            </a:r>
            <a:r>
              <a:rPr lang="fr-FR" dirty="0" smtClean="0">
                <a:latin typeface="Arabic Typesetting" panose="03020402040406030203" pitchFamily="66" charset="-78"/>
                <a:cs typeface="Arabic Typesetting" panose="03020402040406030203" pitchFamily="66" charset="-78"/>
              </a:rPr>
              <a:t> Eve</a:t>
            </a:r>
            <a:r>
              <a:rPr lang="fr-FR" dirty="0" smtClean="0">
                <a:latin typeface="Arabic Typesetting" panose="03020402040406030203" pitchFamily="66" charset="-78"/>
                <a:cs typeface="Arabic Typesetting" panose="03020402040406030203" pitchFamily="66" charset="-78"/>
              </a:rPr>
              <a:t>: «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body is the </a:t>
            </a:r>
            <a:r>
              <a:rPr lang="fr-FR" dirty="0" err="1" smtClean="0">
                <a:latin typeface="Arabic Typesetting" panose="03020402040406030203" pitchFamily="66" charset="-78"/>
                <a:cs typeface="Arabic Typesetting" panose="03020402040406030203" pitchFamily="66" charset="-78"/>
              </a:rPr>
              <a:t>garden</a:t>
            </a:r>
            <a:r>
              <a:rPr lang="fr-FR" dirty="0" smtClean="0">
                <a:latin typeface="Arabic Typesetting" panose="03020402040406030203" pitchFamily="66" charset="-78"/>
                <a:cs typeface="Arabic Typesetting" panose="03020402040406030203" pitchFamily="66" charset="-78"/>
              </a:rPr>
              <a:t> in </a:t>
            </a:r>
            <a:r>
              <a:rPr lang="fr-FR" dirty="0" err="1" smtClean="0">
                <a:latin typeface="Arabic Typesetting" panose="03020402040406030203" pitchFamily="66" charset="-78"/>
                <a:cs typeface="Arabic Typesetting" panose="03020402040406030203" pitchFamily="66" charset="-78"/>
              </a:rPr>
              <a:t>which</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husband</a:t>
            </a:r>
            <a:r>
              <a:rPr lang="fr-FR" dirty="0" smtClean="0">
                <a:latin typeface="Arabic Typesetting" panose="03020402040406030203" pitchFamily="66" charset="-78"/>
                <a:cs typeface="Arabic Typesetting" panose="03020402040406030203" pitchFamily="66" charset="-78"/>
              </a:rPr>
              <a:t> dies, and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sexuality</a:t>
            </a:r>
            <a:r>
              <a:rPr lang="fr-FR" dirty="0" smtClean="0">
                <a:latin typeface="Arabic Typesetting" panose="03020402040406030203" pitchFamily="66" charset="-78"/>
                <a:cs typeface="Arabic Typesetting" panose="03020402040406030203" pitchFamily="66" charset="-78"/>
              </a:rPr>
              <a:t> is the </a:t>
            </a:r>
            <a:r>
              <a:rPr lang="fr-FR" dirty="0" err="1" smtClean="0">
                <a:latin typeface="Arabic Typesetting" panose="03020402040406030203" pitchFamily="66" charset="-78"/>
                <a:cs typeface="Arabic Typesetting" panose="03020402040406030203" pitchFamily="66" charset="-78"/>
              </a:rPr>
              <a:t>poisonous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weeds</a:t>
            </a:r>
            <a:r>
              <a:rPr lang="fr-FR" dirty="0" smtClean="0">
                <a:latin typeface="Arabic Typesetting" panose="03020402040406030203" pitchFamily="66" charset="-78"/>
                <a:cs typeface="Arabic Typesetting" panose="03020402040406030203" pitchFamily="66" charset="-78"/>
              </a:rPr>
              <a:t> that </a:t>
            </a:r>
            <a:r>
              <a:rPr lang="fr-FR" dirty="0" err="1" smtClean="0">
                <a:latin typeface="Arabic Typesetting" panose="03020402040406030203" pitchFamily="66" charset="-78"/>
                <a:cs typeface="Arabic Typesetting" panose="03020402040406030203" pitchFamily="66" charset="-78"/>
              </a:rPr>
              <a:t>kill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him</a:t>
            </a:r>
            <a:r>
              <a:rPr lang="fr-FR" dirty="0" smtClean="0">
                <a:latin typeface="Arabic Typesetting" panose="03020402040406030203" pitchFamily="66" charset="-78"/>
                <a:cs typeface="Arabic Typesetting" panose="03020402040406030203" pitchFamily="66" charset="-78"/>
              </a:rPr>
              <a:t> and poison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p>
          <a:p>
            <a:r>
              <a:rPr lang="fr-FR" dirty="0" smtClean="0">
                <a:latin typeface="Arabic Typesetting" panose="03020402040406030203" pitchFamily="66" charset="-78"/>
                <a:cs typeface="Arabic Typesetting" panose="03020402040406030203" pitchFamily="66" charset="-78"/>
              </a:rPr>
              <a:t>The </a:t>
            </a:r>
            <a:r>
              <a:rPr lang="fr-FR" dirty="0" err="1" smtClean="0">
                <a:latin typeface="Arabic Typesetting" panose="03020402040406030203" pitchFamily="66" charset="-78"/>
                <a:cs typeface="Arabic Typesetting" panose="03020402040406030203" pitchFamily="66" charset="-78"/>
              </a:rPr>
              <a:t>garden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metaphor</a:t>
            </a:r>
            <a:r>
              <a:rPr lang="fr-FR" dirty="0" smtClean="0">
                <a:latin typeface="Arabic Typesetting" panose="03020402040406030203" pitchFamily="66" charset="-78"/>
                <a:cs typeface="Arabic Typesetting" panose="03020402040406030203" pitchFamily="66" charset="-78"/>
              </a:rPr>
              <a:t>, for </a:t>
            </a:r>
            <a:r>
              <a:rPr lang="en-US" dirty="0" smtClean="0">
                <a:latin typeface="Arabic Typesetting" panose="03020402040406030203" pitchFamily="66" charset="-78"/>
                <a:cs typeface="Arabic Typesetting" panose="03020402040406030203" pitchFamily="66" charset="-78"/>
              </a:rPr>
              <a:t>Adelman, is a reference to ‘the garden unpossessed’ that is a traditional image of the Virgin Mother. The garden, however, has gone to seed, now it is filled with things ‘rank and gross’ and so Hamlet must attempt to remake the garden so that it can once again be ‘unpossessed’—in effect Hamlet’s ideal version of his mother’s body is one that is </a:t>
            </a:r>
            <a:r>
              <a:rPr lang="fr-FR" dirty="0" smtClean="0">
                <a:latin typeface="Arabic Typesetting" panose="03020402040406030203" pitchFamily="66" charset="-78"/>
                <a:cs typeface="Arabic Typesetting" panose="03020402040406030203" pitchFamily="66" charset="-78"/>
              </a:rPr>
              <a:t>a </a:t>
            </a:r>
            <a:r>
              <a:rPr lang="fr-FR" dirty="0" err="1" smtClean="0">
                <a:latin typeface="Arabic Typesetting" panose="03020402040406030203" pitchFamily="66" charset="-78"/>
                <a:cs typeface="Arabic Typesetting" panose="03020402040406030203" pitchFamily="66" charset="-78"/>
              </a:rPr>
              <a:t>sexual</a:t>
            </a:r>
            <a:r>
              <a:rPr lang="fr-FR" dirty="0" smtClean="0">
                <a:latin typeface="Arabic Typesetting" panose="03020402040406030203" pitchFamily="66" charset="-78"/>
                <a:cs typeface="Arabic Typesetting" panose="03020402040406030203" pitchFamily="66" charset="-78"/>
              </a:rPr>
              <a:t>.</a:t>
            </a:r>
          </a:p>
          <a:p>
            <a:pPr>
              <a:buNone/>
            </a:pPr>
            <a:r>
              <a:rPr lang="fr-FR" sz="2400" dirty="0" smtClean="0"/>
              <a:t> </a:t>
            </a:r>
          </a:p>
          <a:p>
            <a:endParaRPr lang="fr-FR" sz="2400" dirty="0"/>
          </a:p>
        </p:txBody>
      </p:sp>
    </p:spTree>
  </p:cSld>
  <p:clrMapOvr>
    <a:masterClrMapping/>
  </p:clrMapOvr>
  <p:transition>
    <p:wheel spokes="8"/>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28737"/>
            <a:ext cx="8712968" cy="5168616"/>
          </a:xfrm>
          <a:solidFill>
            <a:srgbClr val="BBCBF3"/>
          </a:solidFill>
        </p:spPr>
        <p:txBody>
          <a:bodyPr>
            <a:noAutofit/>
          </a:bodyPr>
          <a:lstStyle/>
          <a:p>
            <a:pPr algn="just"/>
            <a:r>
              <a:rPr lang="en-US" dirty="0">
                <a:latin typeface="Arabic Typesetting" panose="03020402040406030203" pitchFamily="66" charset="-78"/>
                <a:cs typeface="Arabic Typesetting" panose="03020402040406030203" pitchFamily="66" charset="-78"/>
              </a:rPr>
              <a:t>Thus the power of the husband within the </a:t>
            </a:r>
            <a:r>
              <a:rPr lang="en-US" dirty="0" smtClean="0">
                <a:latin typeface="Arabic Typesetting" panose="03020402040406030203" pitchFamily="66" charset="-78"/>
                <a:cs typeface="Arabic Typesetting" panose="03020402040406030203" pitchFamily="66" charset="-78"/>
              </a:rPr>
              <a:t>patriarchal structures </a:t>
            </a:r>
            <a:r>
              <a:rPr lang="en-US" dirty="0">
                <a:latin typeface="Arabic Typesetting" panose="03020402040406030203" pitchFamily="66" charset="-78"/>
                <a:cs typeface="Arabic Typesetting" panose="03020402040406030203" pitchFamily="66" charset="-78"/>
              </a:rPr>
              <a:t>of early modern marriage and family life was at least in part due to </a:t>
            </a:r>
            <a:r>
              <a:rPr lang="en-US" dirty="0" smtClean="0">
                <a:latin typeface="Arabic Typesetting" panose="03020402040406030203" pitchFamily="66" charset="-78"/>
                <a:cs typeface="Arabic Typesetting" panose="03020402040406030203" pitchFamily="66" charset="-78"/>
              </a:rPr>
              <a:t>the husband’s </a:t>
            </a:r>
            <a:r>
              <a:rPr lang="en-US" dirty="0">
                <a:latin typeface="Arabic Typesetting" panose="03020402040406030203" pitchFamily="66" charset="-78"/>
                <a:cs typeface="Arabic Typesetting" panose="03020402040406030203" pitchFamily="66" charset="-78"/>
              </a:rPr>
              <a:t>ability to establish the female body of his wife as his own—making her </a:t>
            </a:r>
            <a:r>
              <a:rPr lang="en-US" dirty="0" smtClean="0">
                <a:latin typeface="Arabic Typesetting" panose="03020402040406030203" pitchFamily="66" charset="-78"/>
                <a:cs typeface="Arabic Typesetting" panose="03020402040406030203" pitchFamily="66" charset="-78"/>
              </a:rPr>
              <a:t>body, which </a:t>
            </a:r>
            <a:r>
              <a:rPr lang="en-US" dirty="0">
                <a:latin typeface="Arabic Typesetting" panose="03020402040406030203" pitchFamily="66" charset="-78"/>
                <a:cs typeface="Arabic Typesetting" panose="03020402040406030203" pitchFamily="66" charset="-78"/>
              </a:rPr>
              <a:t>is initially social and public, into something private and defined through </a:t>
            </a:r>
            <a:r>
              <a:rPr lang="en-US" dirty="0" smtClean="0">
                <a:latin typeface="Arabic Typesetting" panose="03020402040406030203" pitchFamily="66" charset="-78"/>
                <a:cs typeface="Arabic Typesetting" panose="03020402040406030203" pitchFamily="66" charset="-78"/>
              </a:rPr>
              <a:t>the establishment </a:t>
            </a:r>
            <a:r>
              <a:rPr lang="en-US" dirty="0">
                <a:latin typeface="Arabic Typesetting" panose="03020402040406030203" pitchFamily="66" charset="-78"/>
                <a:cs typeface="Arabic Typesetting" panose="03020402040406030203" pitchFamily="66" charset="-78"/>
              </a:rPr>
              <a:t>of boundaries, like perhaps a garden </a:t>
            </a:r>
            <a:r>
              <a:rPr lang="en-US" dirty="0" smtClean="0">
                <a:latin typeface="Arabic Typesetting" panose="03020402040406030203" pitchFamily="66" charset="-78"/>
                <a:cs typeface="Arabic Typesetting" panose="03020402040406030203" pitchFamily="66" charset="-78"/>
              </a:rPr>
              <a:t>.</a:t>
            </a:r>
          </a:p>
          <a:p>
            <a:pPr algn="just"/>
            <a:r>
              <a:rPr lang="en-US" dirty="0" smtClean="0">
                <a:latin typeface="Arabic Typesetting" panose="03020402040406030203" pitchFamily="66" charset="-78"/>
                <a:cs typeface="Arabic Typesetting" panose="03020402040406030203" pitchFamily="66" charset="-78"/>
              </a:rPr>
              <a:t>Therefore, when Old Hamlet, in the fantasy of Hamlet’s memory, establishes the boundaries around Gertrude’s body, whether he is tending to the ‘garden’ or protecting her face, he is enacting a specifically masculine role. In order to establish the proper marital relationship between husband and wife, Old Hamlet must maintain the boundaries in relation to Gertrude’s body—he must control the instability of her body</a:t>
            </a:r>
            <a:r>
              <a:rPr lang="fr-FR" dirty="0" smtClean="0">
                <a:latin typeface="Arabic Typesetting" panose="03020402040406030203" pitchFamily="66" charset="-78"/>
                <a:cs typeface="Arabic Typesetting" panose="03020402040406030203" pitchFamily="66" charset="-78"/>
              </a:rPr>
              <a:t>.</a:t>
            </a:r>
          </a:p>
          <a:p>
            <a:pPr algn="just">
              <a:buNone/>
            </a:pPr>
            <a:r>
              <a:rPr lang="en-US" dirty="0" smtClean="0">
                <a:latin typeface="Arabic Typesetting" panose="03020402040406030203" pitchFamily="66" charset="-78"/>
                <a:cs typeface="Arabic Typesetting" panose="03020402040406030203" pitchFamily="66" charset="-78"/>
              </a:rPr>
              <a:t> </a:t>
            </a:r>
          </a:p>
        </p:txBody>
      </p:sp>
      <p:sp>
        <p:nvSpPr>
          <p:cNvPr id="4" name="Titre 1"/>
          <p:cNvSpPr>
            <a:spLocks noGrp="1"/>
          </p:cNvSpPr>
          <p:nvPr>
            <p:ph type="title"/>
          </p:nvPr>
        </p:nvSpPr>
        <p:spPr>
          <a:xfrm>
            <a:off x="104775" y="152400"/>
            <a:ext cx="6400800" cy="1143000"/>
          </a:xfrm>
          <a:solidFill>
            <a:srgbClr val="BBCBF3"/>
          </a:solidFill>
        </p:spPr>
        <p:txBody>
          <a:bodyPr>
            <a:normAutofit/>
          </a:bodyPr>
          <a:lstStyle/>
          <a:p>
            <a:pPr algn="ctr"/>
            <a:r>
              <a:rPr lang="fr-FR" b="1" dirty="0" smtClean="0">
                <a:latin typeface="Lucida Handwriting" pitchFamily="66" charset="0"/>
              </a:rPr>
              <a:t>Gertrude </a:t>
            </a:r>
            <a:r>
              <a:rPr lang="fr-FR" b="1" dirty="0" err="1" smtClean="0">
                <a:latin typeface="Lucida Handwriting" pitchFamily="66" charset="0"/>
              </a:rPr>
              <a:t>different</a:t>
            </a:r>
            <a:r>
              <a:rPr lang="fr-FR" b="1" dirty="0" smtClean="0">
                <a:latin typeface="Lucida Handwriting" pitchFamily="66" charset="0"/>
              </a:rPr>
              <a:t> positions in the </a:t>
            </a:r>
            <a:r>
              <a:rPr lang="fr-FR" b="1" dirty="0" err="1" smtClean="0">
                <a:latin typeface="Lucida Handwriting" pitchFamily="66" charset="0"/>
              </a:rPr>
              <a:t>play</a:t>
            </a:r>
            <a:r>
              <a:rPr lang="fr-FR" b="1" dirty="0" smtClean="0">
                <a:latin typeface="Lucida Handwriting" pitchFamily="66" charset="0"/>
              </a:rPr>
              <a:t>:</a:t>
            </a:r>
            <a:endParaRPr lang="fr-FR" b="1" dirty="0">
              <a:latin typeface="Lucida Handwriting" pitchFamily="66" charset="0"/>
            </a:endParaRPr>
          </a:p>
        </p:txBody>
      </p:sp>
    </p:spTree>
  </p:cSld>
  <p:clrMapOvr>
    <a:masterClrMapping/>
  </p:clrMapOvr>
  <p:transition>
    <p:wheel spokes="8"/>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908720"/>
            <a:ext cx="8784976" cy="5832649"/>
          </a:xfrm>
          <a:solidFill>
            <a:srgbClr val="BBCBF3"/>
          </a:solidFill>
        </p:spPr>
        <p:txBody>
          <a:bodyPr>
            <a:noAutofit/>
          </a:bodyPr>
          <a:lstStyle/>
          <a:p>
            <a:pPr>
              <a:buNone/>
            </a:pPr>
            <a:r>
              <a:rPr lang="en-US" sz="2200" dirty="0" smtClean="0"/>
              <a:t>    </a:t>
            </a:r>
          </a:p>
          <a:p>
            <a:r>
              <a:rPr lang="en-US" sz="2200" dirty="0" smtClean="0"/>
              <a:t>    </a:t>
            </a:r>
            <a:r>
              <a:rPr lang="en-US" dirty="0" smtClean="0">
                <a:latin typeface="Arabic Typesetting" panose="03020402040406030203" pitchFamily="66" charset="-78"/>
                <a:cs typeface="Arabic Typesetting" panose="03020402040406030203" pitchFamily="66" charset="-78"/>
              </a:rPr>
              <a:t>The </a:t>
            </a:r>
            <a:r>
              <a:rPr lang="en-US" dirty="0">
                <a:latin typeface="Arabic Typesetting" panose="03020402040406030203" pitchFamily="66" charset="-78"/>
                <a:cs typeface="Arabic Typesetting" panose="03020402040406030203" pitchFamily="66" charset="-78"/>
              </a:rPr>
              <a:t>absence of Old Hamlet, the ‘excellent king’, </a:t>
            </a:r>
            <a:r>
              <a:rPr lang="en-US" dirty="0" smtClean="0">
                <a:latin typeface="Arabic Typesetting" panose="03020402040406030203" pitchFamily="66" charset="-78"/>
                <a:cs typeface="Arabic Typesetting" panose="03020402040406030203" pitchFamily="66" charset="-78"/>
              </a:rPr>
              <a:t>whose only </a:t>
            </a:r>
            <a:r>
              <a:rPr lang="en-US" dirty="0">
                <a:latin typeface="Arabic Typesetting" panose="03020402040406030203" pitchFamily="66" charset="-78"/>
                <a:cs typeface="Arabic Typesetting" panose="03020402040406030203" pitchFamily="66" charset="-78"/>
              </a:rPr>
              <a:t>concern seemed to be protecting Gertrude from the harshness of the elements, </a:t>
            </a:r>
            <a:r>
              <a:rPr lang="en-US" dirty="0" smtClean="0">
                <a:latin typeface="Arabic Typesetting" panose="03020402040406030203" pitchFamily="66" charset="-78"/>
                <a:cs typeface="Arabic Typesetting" panose="03020402040406030203" pitchFamily="66" charset="-78"/>
              </a:rPr>
              <a:t>insignificant </a:t>
            </a:r>
            <a:r>
              <a:rPr lang="en-US" dirty="0">
                <a:latin typeface="Arabic Typesetting" panose="03020402040406030203" pitchFamily="66" charset="-78"/>
                <a:cs typeface="Arabic Typesetting" panose="03020402040406030203" pitchFamily="66" charset="-78"/>
              </a:rPr>
              <a:t>in the lines which immediately follow the ‘garden’ metaphor. </a:t>
            </a:r>
            <a:endParaRPr lang="en-US" dirty="0" smtClean="0">
              <a:latin typeface="Arabic Typesetting" panose="03020402040406030203" pitchFamily="66" charset="-78"/>
              <a:cs typeface="Arabic Typesetting" panose="03020402040406030203" pitchFamily="66" charset="-78"/>
            </a:endParaRPr>
          </a:p>
          <a:p>
            <a:pPr algn="just"/>
            <a:r>
              <a:rPr lang="en-US" dirty="0" smtClean="0">
                <a:latin typeface="Arabic Typesetting" panose="03020402040406030203" pitchFamily="66" charset="-78"/>
                <a:cs typeface="Arabic Typesetting" panose="03020402040406030203" pitchFamily="66" charset="-78"/>
              </a:rPr>
              <a:t>For </a:t>
            </a:r>
            <a:r>
              <a:rPr lang="en-US" dirty="0">
                <a:latin typeface="Arabic Typesetting" panose="03020402040406030203" pitchFamily="66" charset="-78"/>
                <a:cs typeface="Arabic Typesetting" panose="03020402040406030203" pitchFamily="66" charset="-78"/>
              </a:rPr>
              <a:t>it seems </a:t>
            </a:r>
            <a:r>
              <a:rPr lang="en-US" dirty="0" smtClean="0">
                <a:latin typeface="Arabic Typesetting" panose="03020402040406030203" pitchFamily="66" charset="-78"/>
                <a:cs typeface="Arabic Typesetting" panose="03020402040406030203" pitchFamily="66" charset="-78"/>
              </a:rPr>
              <a:t>to be </a:t>
            </a:r>
            <a:r>
              <a:rPr lang="en-US" dirty="0">
                <a:latin typeface="Arabic Typesetting" panose="03020402040406030203" pitchFamily="66" charset="-78"/>
                <a:cs typeface="Arabic Typesetting" panose="03020402040406030203" pitchFamily="66" charset="-78"/>
              </a:rPr>
              <a:t>the absence of the father, who cares for the mother (the garden), that allows the </a:t>
            </a:r>
            <a:r>
              <a:rPr lang="en-US" dirty="0" smtClean="0">
                <a:latin typeface="Arabic Typesetting" panose="03020402040406030203" pitchFamily="66" charset="-78"/>
                <a:cs typeface="Arabic Typesetting" panose="03020402040406030203" pitchFamily="66" charset="-78"/>
              </a:rPr>
              <a:t>garden to </a:t>
            </a:r>
            <a:r>
              <a:rPr lang="en-US" dirty="0">
                <a:latin typeface="Arabic Typesetting" panose="03020402040406030203" pitchFamily="66" charset="-78"/>
                <a:cs typeface="Arabic Typesetting" panose="03020402040406030203" pitchFamily="66" charset="-78"/>
              </a:rPr>
              <a:t>become ‘</a:t>
            </a:r>
            <a:r>
              <a:rPr lang="en-US" dirty="0" err="1">
                <a:latin typeface="Arabic Typesetting" panose="03020402040406030203" pitchFamily="66" charset="-78"/>
                <a:cs typeface="Arabic Typesetting" panose="03020402040406030203" pitchFamily="66" charset="-78"/>
              </a:rPr>
              <a:t>unweeded</a:t>
            </a:r>
            <a:r>
              <a:rPr lang="en-US" dirty="0">
                <a:latin typeface="Arabic Typesetting" panose="03020402040406030203" pitchFamily="66" charset="-78"/>
                <a:cs typeface="Arabic Typesetting" panose="03020402040406030203" pitchFamily="66" charset="-78"/>
              </a:rPr>
              <a:t>’—for if it is ‘</a:t>
            </a:r>
            <a:r>
              <a:rPr lang="en-US" dirty="0" err="1">
                <a:latin typeface="Arabic Typesetting" panose="03020402040406030203" pitchFamily="66" charset="-78"/>
                <a:cs typeface="Arabic Typesetting" panose="03020402040406030203" pitchFamily="66" charset="-78"/>
              </a:rPr>
              <a:t>unweeded</a:t>
            </a:r>
            <a:r>
              <a:rPr lang="en-US" dirty="0">
                <a:latin typeface="Arabic Typesetting" panose="03020402040406030203" pitchFamily="66" charset="-78"/>
                <a:cs typeface="Arabic Typesetting" panose="03020402040406030203" pitchFamily="66" charset="-78"/>
              </a:rPr>
              <a:t>’ now, Hamlet seems to imply in </a:t>
            </a:r>
            <a:r>
              <a:rPr lang="en-US" dirty="0" smtClean="0">
                <a:latin typeface="Arabic Typesetting" panose="03020402040406030203" pitchFamily="66" charset="-78"/>
                <a:cs typeface="Arabic Typesetting" panose="03020402040406030203" pitchFamily="66" charset="-78"/>
              </a:rPr>
              <a:t>this passage </a:t>
            </a:r>
            <a:r>
              <a:rPr lang="en-US" dirty="0">
                <a:latin typeface="Arabic Typesetting" panose="03020402040406030203" pitchFamily="66" charset="-78"/>
                <a:cs typeface="Arabic Typesetting" panose="03020402040406030203" pitchFamily="66" charset="-78"/>
              </a:rPr>
              <a:t>that it was weeded at one time. Thus the garden is ‘</a:t>
            </a:r>
            <a:r>
              <a:rPr lang="en-US" dirty="0" err="1">
                <a:latin typeface="Arabic Typesetting" panose="03020402040406030203" pitchFamily="66" charset="-78"/>
                <a:cs typeface="Arabic Typesetting" panose="03020402040406030203" pitchFamily="66" charset="-78"/>
              </a:rPr>
              <a:t>unweeded</a:t>
            </a:r>
            <a:r>
              <a:rPr lang="en-US" dirty="0">
                <a:latin typeface="Arabic Typesetting" panose="03020402040406030203" pitchFamily="66" charset="-78"/>
                <a:cs typeface="Arabic Typesetting" panose="03020402040406030203" pitchFamily="66" charset="-78"/>
              </a:rPr>
              <a:t>’ and ‘grows </a:t>
            </a:r>
            <a:r>
              <a:rPr lang="en-US" dirty="0" smtClean="0">
                <a:latin typeface="Arabic Typesetting" panose="03020402040406030203" pitchFamily="66" charset="-78"/>
                <a:cs typeface="Arabic Typesetting" panose="03020402040406030203" pitchFamily="66" charset="-78"/>
              </a:rPr>
              <a:t>to seed</a:t>
            </a:r>
            <a:r>
              <a:rPr lang="en-US" dirty="0">
                <a:latin typeface="Arabic Typesetting" panose="03020402040406030203" pitchFamily="66" charset="-78"/>
                <a:cs typeface="Arabic Typesetting" panose="03020402040406030203" pitchFamily="66" charset="-78"/>
              </a:rPr>
              <a:t>’ because there is no one to tend to it, when left to its own devices it becomes a </a:t>
            </a:r>
            <a:r>
              <a:rPr lang="en-US" dirty="0" smtClean="0">
                <a:latin typeface="Arabic Typesetting" panose="03020402040406030203" pitchFamily="66" charset="-78"/>
                <a:cs typeface="Arabic Typesetting" panose="03020402040406030203" pitchFamily="66" charset="-78"/>
              </a:rPr>
              <a:t>site </a:t>
            </a:r>
            <a:r>
              <a:rPr lang="fr-FR" dirty="0" smtClean="0">
                <a:latin typeface="Arabic Typesetting" panose="03020402040406030203" pitchFamily="66" charset="-78"/>
                <a:cs typeface="Arabic Typesetting" panose="03020402040406030203" pitchFamily="66" charset="-78"/>
              </a:rPr>
              <a:t>of </a:t>
            </a:r>
            <a:r>
              <a:rPr lang="fr-FR" dirty="0" err="1">
                <a:latin typeface="Arabic Typesetting" panose="03020402040406030203" pitchFamily="66" charset="-78"/>
                <a:cs typeface="Arabic Typesetting" panose="03020402040406030203" pitchFamily="66" charset="-78"/>
              </a:rPr>
              <a:t>instability</a:t>
            </a:r>
            <a:r>
              <a:rPr lang="fr-FR" dirty="0">
                <a:latin typeface="Arabic Typesetting" panose="03020402040406030203" pitchFamily="66" charset="-78"/>
                <a:cs typeface="Arabic Typesetting" panose="03020402040406030203" pitchFamily="66" charset="-78"/>
              </a:rPr>
              <a:t> and </a:t>
            </a:r>
            <a:r>
              <a:rPr lang="fr-FR" dirty="0" err="1">
                <a:latin typeface="Arabic Typesetting" panose="03020402040406030203" pitchFamily="66" charset="-78"/>
                <a:cs typeface="Arabic Typesetting" panose="03020402040406030203" pitchFamily="66" charset="-78"/>
              </a:rPr>
              <a:t>disorder</a:t>
            </a:r>
            <a:r>
              <a:rPr lang="fr-FR" dirty="0" smtClean="0">
                <a:latin typeface="Arabic Typesetting" panose="03020402040406030203" pitchFamily="66" charset="-78"/>
                <a:cs typeface="Arabic Typesetting" panose="03020402040406030203" pitchFamily="66" charset="-78"/>
              </a:rPr>
              <a:t>.</a:t>
            </a:r>
          </a:p>
          <a:p>
            <a:pPr algn="just"/>
            <a:r>
              <a:rPr lang="fr-FR" dirty="0" smtClean="0">
                <a:latin typeface="Arabic Typesetting" panose="03020402040406030203" pitchFamily="66" charset="-78"/>
                <a:cs typeface="Arabic Typesetting" panose="03020402040406030203" pitchFamily="66" charset="-78"/>
              </a:rPr>
              <a:t>In the end, </a:t>
            </a:r>
            <a:r>
              <a:rPr lang="fr-FR" dirty="0" err="1" smtClean="0">
                <a:latin typeface="Arabic Typesetting" panose="03020402040406030203" pitchFamily="66" charset="-78"/>
                <a:cs typeface="Arabic Typesetting" panose="03020402040406030203" pitchFamily="66" charset="-78"/>
              </a:rPr>
              <a:t>it</a:t>
            </a:r>
            <a:r>
              <a:rPr lang="fr-FR" dirty="0" smtClean="0">
                <a:latin typeface="Arabic Typesetting" panose="03020402040406030203" pitchFamily="66" charset="-78"/>
                <a:cs typeface="Arabic Typesetting" panose="03020402040406030203" pitchFamily="66" charset="-78"/>
              </a:rPr>
              <a:t> is not his </a:t>
            </a:r>
            <a:r>
              <a:rPr lang="fr-FR" dirty="0" err="1" smtClean="0">
                <a:latin typeface="Arabic Typesetting" panose="03020402040406030203" pitchFamily="66" charset="-78"/>
                <a:cs typeface="Arabic Typesetting" panose="03020402040406030203" pitchFamily="66" charset="-78"/>
              </a:rPr>
              <a:t>uncle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who</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restrains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him</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doing</a:t>
            </a:r>
            <a:r>
              <a:rPr lang="fr-FR" dirty="0" smtClean="0">
                <a:latin typeface="Arabic Typesetting" panose="03020402040406030203" pitchFamily="66" charset="-78"/>
                <a:cs typeface="Arabic Typesetting" panose="03020402040406030203" pitchFamily="66" charset="-78"/>
              </a:rPr>
              <a:t> the right </a:t>
            </a:r>
            <a:r>
              <a:rPr lang="fr-FR" dirty="0" err="1" smtClean="0">
                <a:latin typeface="Arabic Typesetting" panose="03020402040406030203" pitchFamily="66" charset="-78"/>
                <a:cs typeface="Arabic Typesetting" panose="03020402040406030203" pitchFamily="66" charset="-78"/>
              </a:rPr>
              <a:t>thing</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it</a:t>
            </a:r>
            <a:r>
              <a:rPr lang="fr-FR" dirty="0" smtClean="0">
                <a:latin typeface="Arabic Typesetting" panose="03020402040406030203" pitchFamily="66" charset="-78"/>
                <a:cs typeface="Arabic Typesetting" panose="03020402040406030203" pitchFamily="66" charset="-78"/>
              </a:rPr>
              <a:t> is the </a:t>
            </a:r>
            <a:r>
              <a:rPr lang="fr-FR" dirty="0" err="1" smtClean="0">
                <a:latin typeface="Arabic Typesetting" panose="03020402040406030203" pitchFamily="66" charset="-78"/>
                <a:cs typeface="Arabic Typesetting" panose="03020402040406030203" pitchFamily="66" charset="-78"/>
              </a:rPr>
              <a:t>queen</a:t>
            </a:r>
            <a:r>
              <a:rPr lang="fr-FR" dirty="0" smtClean="0">
                <a:latin typeface="Arabic Typesetting" panose="03020402040406030203" pitchFamily="66" charset="-78"/>
                <a:cs typeface="Arabic Typesetting" panose="03020402040406030203" pitchFamily="66" charset="-78"/>
              </a:rPr>
              <a:t>. </a:t>
            </a:r>
          </a:p>
          <a:p>
            <a:pPr algn="just"/>
            <a:r>
              <a:rPr lang="fr-FR" dirty="0" smtClean="0">
                <a:latin typeface="Arabic Typesetting" panose="03020402040406030203" pitchFamily="66" charset="-78"/>
                <a:cs typeface="Arabic Typesetting" panose="03020402040406030203" pitchFamily="66" charset="-78"/>
              </a:rPr>
              <a:t>Simple </a:t>
            </a:r>
            <a:r>
              <a:rPr lang="fr-FR" dirty="0" err="1" smtClean="0">
                <a:latin typeface="Arabic Typesetting" panose="03020402040406030203" pitchFamily="66" charset="-78"/>
                <a:cs typeface="Arabic Typesetting" panose="03020402040406030203" pitchFamily="66" charset="-78"/>
              </a:rPr>
              <a:t>revenge</a:t>
            </a:r>
            <a:r>
              <a:rPr lang="fr-FR" dirty="0" smtClean="0">
                <a:latin typeface="Arabic Typesetting" panose="03020402040406030203" pitchFamily="66" charset="-78"/>
                <a:cs typeface="Arabic Typesetting" panose="03020402040406030203" pitchFamily="66" charset="-78"/>
              </a:rPr>
              <a:t> is no longer the main </a:t>
            </a:r>
            <a:r>
              <a:rPr lang="fr-FR" dirty="0" err="1" smtClean="0">
                <a:latin typeface="Arabic Typesetting" panose="03020402040406030203" pitchFamily="66" charset="-78"/>
                <a:cs typeface="Arabic Typesetting" panose="03020402040406030203" pitchFamily="66" charset="-78"/>
              </a:rPr>
              <a:t>psychological</a:t>
            </a:r>
            <a:r>
              <a:rPr lang="fr-FR" dirty="0" smtClean="0">
                <a:latin typeface="Arabic Typesetting" panose="03020402040406030203" pitchFamily="66" charset="-78"/>
                <a:cs typeface="Arabic Typesetting" panose="03020402040406030203" pitchFamily="66" charset="-78"/>
              </a:rPr>
              <a:t> task for </a:t>
            </a:r>
            <a:r>
              <a:rPr lang="fr-FR" dirty="0" err="1" smtClean="0">
                <a:latin typeface="Arabic Typesetting" panose="03020402040406030203" pitchFamily="66" charset="-78"/>
                <a:cs typeface="Arabic Typesetting" panose="03020402040406030203" pitchFamily="66" charset="-78"/>
              </a:rPr>
              <a:t>hamlet</a:t>
            </a:r>
            <a:r>
              <a:rPr lang="fr-FR" dirty="0" smtClean="0">
                <a:latin typeface="Arabic Typesetting" panose="03020402040406030203" pitchFamily="66" charset="-78"/>
                <a:cs typeface="Arabic Typesetting" panose="03020402040406030203" pitchFamily="66" charset="-78"/>
              </a:rPr>
              <a:t>, but </a:t>
            </a:r>
            <a:r>
              <a:rPr lang="fr-FR" dirty="0" err="1" smtClean="0">
                <a:latin typeface="Arabic Typesetting" panose="03020402040406030203" pitchFamily="66" charset="-78"/>
                <a:cs typeface="Arabic Typesetting" panose="03020402040406030203" pitchFamily="66" charset="-78"/>
              </a:rPr>
              <a:t>it</a:t>
            </a:r>
            <a:r>
              <a:rPr lang="fr-FR" dirty="0" smtClean="0">
                <a:latin typeface="Arabic Typesetting" panose="03020402040406030203" pitchFamily="66" charset="-78"/>
                <a:cs typeface="Arabic Typesetting" panose="03020402040406030203" pitchFamily="66" charset="-78"/>
              </a:rPr>
              <a:t> is to remake his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in the image of the Virgin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a:t>
            </a:r>
          </a:p>
          <a:p>
            <a:endParaRPr lang="fr-FR" sz="2200" dirty="0"/>
          </a:p>
        </p:txBody>
      </p:sp>
      <p:sp>
        <p:nvSpPr>
          <p:cNvPr id="4" name="Titre 1"/>
          <p:cNvSpPr>
            <a:spLocks noGrp="1"/>
          </p:cNvSpPr>
          <p:nvPr>
            <p:ph type="title"/>
          </p:nvPr>
        </p:nvSpPr>
        <p:spPr>
          <a:xfrm>
            <a:off x="104775" y="152400"/>
            <a:ext cx="6400800" cy="990584"/>
          </a:xfrm>
          <a:solidFill>
            <a:srgbClr val="BBCBF3"/>
          </a:solidFill>
          <a:ln>
            <a:solidFill>
              <a:schemeClr val="accent2"/>
            </a:solidFill>
          </a:ln>
        </p:spPr>
        <p:txBody>
          <a:bodyPr>
            <a:normAutofit fontScale="90000"/>
          </a:bodyPr>
          <a:lstStyle/>
          <a:p>
            <a:pPr algn="ctr"/>
            <a:r>
              <a:rPr lang="fr-FR" b="1" dirty="0" smtClean="0">
                <a:latin typeface="Lucida Handwriting" pitchFamily="66" charset="0"/>
              </a:rPr>
              <a:t>Gertrude </a:t>
            </a:r>
            <a:r>
              <a:rPr lang="fr-FR" b="1" dirty="0" err="1" smtClean="0">
                <a:latin typeface="Lucida Handwriting" pitchFamily="66" charset="0"/>
              </a:rPr>
              <a:t>different</a:t>
            </a:r>
            <a:r>
              <a:rPr lang="fr-FR" b="1" dirty="0" smtClean="0">
                <a:latin typeface="Lucida Handwriting" pitchFamily="66" charset="0"/>
              </a:rPr>
              <a:t> positions in the </a:t>
            </a:r>
            <a:r>
              <a:rPr lang="fr-FR" b="1" dirty="0" err="1" smtClean="0">
                <a:latin typeface="Lucida Handwriting" pitchFamily="66" charset="0"/>
              </a:rPr>
              <a:t>play</a:t>
            </a:r>
            <a:r>
              <a:rPr lang="fr-FR" b="1" dirty="0" smtClean="0">
                <a:latin typeface="Lucida Handwriting" pitchFamily="66" charset="0"/>
              </a:rPr>
              <a:t>:</a:t>
            </a:r>
            <a:endParaRPr lang="fr-FR" b="1" dirty="0">
              <a:latin typeface="Lucida Handwriting" pitchFamily="66" charset="0"/>
            </a:endParaRPr>
          </a:p>
        </p:txBody>
      </p:sp>
    </p:spTree>
  </p:cSld>
  <p:clrMapOvr>
    <a:masterClrMapping/>
  </p:clrMapOvr>
  <p:transition>
    <p:wheel spokes="8"/>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836712"/>
            <a:ext cx="8640960" cy="5760640"/>
          </a:xfrm>
          <a:solidFill>
            <a:srgbClr val="BBCBF3"/>
          </a:solidFill>
        </p:spPr>
        <p:txBody>
          <a:bodyPr>
            <a:normAutofit/>
          </a:bodyPr>
          <a:lstStyle/>
          <a:p>
            <a:endParaRPr lang="en-US" sz="2400" dirty="0" smtClean="0"/>
          </a:p>
          <a:p>
            <a:pPr algn="just"/>
            <a:r>
              <a:rPr lang="en-US" dirty="0" smtClean="0">
                <a:latin typeface="Arabic Typesetting" panose="03020402040406030203" pitchFamily="66" charset="-78"/>
                <a:cs typeface="Arabic Typesetting" panose="03020402040406030203" pitchFamily="66" charset="-78"/>
              </a:rPr>
              <a:t>For </a:t>
            </a:r>
            <a:r>
              <a:rPr lang="en-US" dirty="0">
                <a:latin typeface="Arabic Typesetting" panose="03020402040406030203" pitchFamily="66" charset="-78"/>
                <a:cs typeface="Arabic Typesetting" panose="03020402040406030203" pitchFamily="66" charset="-78"/>
              </a:rPr>
              <a:t>Adelman the ‘Closet’ scene is where Hamlet tries to save his </a:t>
            </a:r>
            <a:r>
              <a:rPr lang="en-US" dirty="0" smtClean="0">
                <a:latin typeface="Arabic Typesetting" panose="03020402040406030203" pitchFamily="66" charset="-78"/>
                <a:cs typeface="Arabic Typesetting" panose="03020402040406030203" pitchFamily="66" charset="-78"/>
              </a:rPr>
              <a:t>mother—who ‘can </a:t>
            </a:r>
            <a:r>
              <a:rPr lang="en-US" dirty="0">
                <a:latin typeface="Arabic Typesetting" panose="03020402040406030203" pitchFamily="66" charset="-78"/>
                <a:cs typeface="Arabic Typesetting" panose="03020402040406030203" pitchFamily="66" charset="-78"/>
              </a:rPr>
              <a:t>be purified only by being separated from her sexuality</a:t>
            </a:r>
            <a:r>
              <a:rPr lang="en-US" dirty="0" smtClean="0">
                <a:latin typeface="Arabic Typesetting" panose="03020402040406030203" pitchFamily="66" charset="-78"/>
                <a:cs typeface="Arabic Typesetting" panose="03020402040406030203" pitchFamily="66" charset="-78"/>
              </a:rPr>
              <a:t>’</a:t>
            </a:r>
          </a:p>
          <a:p>
            <a:pPr algn="just"/>
            <a:r>
              <a:rPr lang="en-US" dirty="0">
                <a:latin typeface="Arabic Typesetting" panose="03020402040406030203" pitchFamily="66" charset="-78"/>
                <a:cs typeface="Arabic Typesetting" panose="03020402040406030203" pitchFamily="66" charset="-78"/>
              </a:rPr>
              <a:t>After all, Hamlet does not exactly suggest </a:t>
            </a:r>
            <a:r>
              <a:rPr lang="en-US" dirty="0" smtClean="0">
                <a:latin typeface="Arabic Typesetting" panose="03020402040406030203" pitchFamily="66" charset="-78"/>
                <a:cs typeface="Arabic Typesetting" panose="03020402040406030203" pitchFamily="66" charset="-78"/>
              </a:rPr>
              <a:t>that Gertrude divorces </a:t>
            </a:r>
            <a:r>
              <a:rPr lang="en-US" dirty="0">
                <a:latin typeface="Arabic Typesetting" panose="03020402040406030203" pitchFamily="66" charset="-78"/>
                <a:cs typeface="Arabic Typesetting" panose="03020402040406030203" pitchFamily="66" charset="-78"/>
              </a:rPr>
              <a:t>Claudius, he is far more concerned with regulating her sexual </a:t>
            </a:r>
            <a:r>
              <a:rPr lang="en-US" dirty="0" smtClean="0">
                <a:latin typeface="Arabic Typesetting" panose="03020402040406030203" pitchFamily="66" charset="-78"/>
                <a:cs typeface="Arabic Typesetting" panose="03020402040406030203" pitchFamily="66" charset="-78"/>
              </a:rPr>
              <a:t>body—he wants </a:t>
            </a:r>
            <a:r>
              <a:rPr lang="en-US" dirty="0">
                <a:latin typeface="Arabic Typesetting" panose="03020402040406030203" pitchFamily="66" charset="-78"/>
                <a:cs typeface="Arabic Typesetting" panose="03020402040406030203" pitchFamily="66" charset="-78"/>
              </a:rPr>
              <a:t>Gertrude to stop sleeping with Claudius, to play the role of chaste widow so as </a:t>
            </a:r>
            <a:r>
              <a:rPr lang="en-US" dirty="0" smtClean="0">
                <a:latin typeface="Arabic Typesetting" panose="03020402040406030203" pitchFamily="66" charset="-78"/>
                <a:cs typeface="Arabic Typesetting" panose="03020402040406030203" pitchFamily="66" charset="-78"/>
              </a:rPr>
              <a:t>to perfectly </a:t>
            </a:r>
            <a:r>
              <a:rPr lang="en-US" dirty="0">
                <a:latin typeface="Arabic Typesetting" panose="03020402040406030203" pitchFamily="66" charset="-78"/>
                <a:cs typeface="Arabic Typesetting" panose="03020402040406030203" pitchFamily="66" charset="-78"/>
              </a:rPr>
              <a:t>preserve the memory of Old </a:t>
            </a:r>
            <a:r>
              <a:rPr lang="en-US" dirty="0" smtClean="0">
                <a:latin typeface="Arabic Typesetting" panose="03020402040406030203" pitchFamily="66" charset="-78"/>
                <a:cs typeface="Arabic Typesetting" panose="03020402040406030203" pitchFamily="66" charset="-78"/>
              </a:rPr>
              <a:t>Hamlet ‘Not </a:t>
            </a:r>
            <a:r>
              <a:rPr lang="en-US" dirty="0">
                <a:latin typeface="Arabic Typesetting" panose="03020402040406030203" pitchFamily="66" charset="-78"/>
                <a:cs typeface="Arabic Typesetting" panose="03020402040406030203" pitchFamily="66" charset="-78"/>
              </a:rPr>
              <a:t>this, by no means, that I bid you do:/Let not the bloat King tempt you again </a:t>
            </a:r>
            <a:r>
              <a:rPr lang="en-US" dirty="0" smtClean="0">
                <a:latin typeface="Arabic Typesetting" panose="03020402040406030203" pitchFamily="66" charset="-78"/>
                <a:cs typeface="Arabic Typesetting" panose="03020402040406030203" pitchFamily="66" charset="-78"/>
              </a:rPr>
              <a:t>to </a:t>
            </a:r>
            <a:r>
              <a:rPr lang="fr-FR" dirty="0" err="1" smtClean="0">
                <a:latin typeface="Arabic Typesetting" panose="03020402040406030203" pitchFamily="66" charset="-78"/>
                <a:cs typeface="Arabic Typesetting" panose="03020402040406030203" pitchFamily="66" charset="-78"/>
              </a:rPr>
              <a:t>bed</a:t>
            </a:r>
            <a:r>
              <a:rPr lang="fr-FR" dirty="0">
                <a:latin typeface="Arabic Typesetting" panose="03020402040406030203" pitchFamily="66" charset="-78"/>
                <a:cs typeface="Arabic Typesetting" panose="03020402040406030203" pitchFamily="66" charset="-78"/>
              </a:rPr>
              <a:t>’ (3.4.183</a:t>
            </a:r>
            <a:r>
              <a:rPr lang="fr-FR" dirty="0" smtClean="0">
                <a:latin typeface="Arabic Typesetting" panose="03020402040406030203" pitchFamily="66" charset="-78"/>
                <a:cs typeface="Arabic Typesetting" panose="03020402040406030203" pitchFamily="66" charset="-78"/>
              </a:rPr>
              <a:t>)</a:t>
            </a:r>
          </a:p>
          <a:p>
            <a:pPr algn="just"/>
            <a:r>
              <a:rPr lang="fr-FR" dirty="0" smtClean="0">
                <a:latin typeface="Arabic Typesetting" panose="03020402040406030203" pitchFamily="66" charset="-78"/>
                <a:cs typeface="Arabic Typesetting" panose="03020402040406030203" pitchFamily="66" charset="-78"/>
              </a:rPr>
              <a:t>For </a:t>
            </a:r>
            <a:r>
              <a:rPr lang="en-US" dirty="0" smtClean="0">
                <a:latin typeface="Arabic Typesetting" panose="03020402040406030203" pitchFamily="66" charset="-78"/>
                <a:cs typeface="Arabic Typesetting" panose="03020402040406030203" pitchFamily="66" charset="-78"/>
              </a:rPr>
              <a:t>if Gertrude plays the role of chaste widow, staying faithful to her husband sexually even after he died, her identity remains stable—and provides a stable source from which Hamlet can seemingly derive his own identity, be it political or personal. </a:t>
            </a:r>
            <a:endParaRPr lang="fr-FR" dirty="0" smtClean="0">
              <a:latin typeface="Arabic Typesetting" panose="03020402040406030203" pitchFamily="66" charset="-78"/>
              <a:cs typeface="Arabic Typesetting" panose="03020402040406030203" pitchFamily="66" charset="-78"/>
            </a:endParaRPr>
          </a:p>
          <a:p>
            <a:endParaRPr lang="fr-FR" sz="2400" dirty="0"/>
          </a:p>
        </p:txBody>
      </p:sp>
    </p:spTree>
  </p:cSld>
  <p:clrMapOvr>
    <a:masterClrMapping/>
  </p:clrMapOvr>
  <p:transition>
    <p:wheel spokes="8"/>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BBCBF3"/>
          </a:solidFill>
        </p:spPr>
        <p:txBody>
          <a:bodyPr>
            <a:normAutofit/>
          </a:bodyPr>
          <a:lstStyle/>
          <a:p>
            <a:pPr algn="ctr"/>
            <a:r>
              <a:rPr lang="fr-FR" b="1" dirty="0" smtClean="0">
                <a:latin typeface="Lucida Handwriting" pitchFamily="66" charset="0"/>
              </a:rPr>
              <a:t>The </a:t>
            </a:r>
            <a:r>
              <a:rPr lang="fr-FR" b="1" dirty="0" err="1" smtClean="0">
                <a:latin typeface="Lucida Handwriting" pitchFamily="66" charset="0"/>
              </a:rPr>
              <a:t>restorated</a:t>
            </a:r>
            <a:r>
              <a:rPr lang="fr-FR" b="1" dirty="0" smtClean="0">
                <a:latin typeface="Lucida Handwriting" pitchFamily="66" charset="0"/>
              </a:rPr>
              <a:t> </a:t>
            </a:r>
            <a:r>
              <a:rPr lang="fr-FR" b="1" dirty="0" err="1" smtClean="0">
                <a:latin typeface="Lucida Handwriting" pitchFamily="66" charset="0"/>
              </a:rPr>
              <a:t>mother’s</a:t>
            </a:r>
            <a:r>
              <a:rPr lang="fr-FR" b="1" dirty="0" smtClean="0">
                <a:latin typeface="Lucida Handwriting" pitchFamily="66" charset="0"/>
              </a:rPr>
              <a:t> figure:</a:t>
            </a:r>
            <a:endParaRPr lang="fr-FR" b="1" dirty="0">
              <a:latin typeface="Lucida Handwriting" pitchFamily="66" charset="0"/>
            </a:endParaRPr>
          </a:p>
        </p:txBody>
      </p:sp>
      <p:sp>
        <p:nvSpPr>
          <p:cNvPr id="3" name="Espace réservé du contenu 2"/>
          <p:cNvSpPr>
            <a:spLocks noGrp="1"/>
          </p:cNvSpPr>
          <p:nvPr>
            <p:ph idx="1"/>
          </p:nvPr>
        </p:nvSpPr>
        <p:spPr>
          <a:xfrm>
            <a:off x="179512" y="1556793"/>
            <a:ext cx="8784976" cy="5112568"/>
          </a:xfrm>
          <a:solidFill>
            <a:srgbClr val="BBCBF3"/>
          </a:solidFill>
        </p:spPr>
        <p:txBody>
          <a:bodyPr>
            <a:noAutofit/>
          </a:bodyPr>
          <a:lstStyle/>
          <a:p>
            <a:pPr algn="just"/>
            <a:r>
              <a:rPr lang="fr-FR" dirty="0" smtClean="0">
                <a:latin typeface="Arabic Typesetting" panose="03020402040406030203" pitchFamily="66" charset="-78"/>
                <a:cs typeface="Arabic Typesetting" panose="03020402040406030203" pitchFamily="66" charset="-78"/>
              </a:rPr>
              <a:t>In the </a:t>
            </a:r>
            <a:r>
              <a:rPr lang="fr-FR" dirty="0" err="1" smtClean="0">
                <a:latin typeface="Arabic Typesetting" panose="03020402040406030203" pitchFamily="66" charset="-78"/>
                <a:cs typeface="Arabic Typesetting" panose="03020402040406030203" pitchFamily="66" charset="-78"/>
              </a:rPr>
              <a:t>play</a:t>
            </a:r>
            <a:r>
              <a:rPr lang="fr-FR" dirty="0" smtClean="0">
                <a:latin typeface="Arabic Typesetting" panose="03020402040406030203" pitchFamily="66" charset="-78"/>
                <a:cs typeface="Arabic Typesetting" panose="03020402040406030203" pitchFamily="66" charset="-78"/>
              </a:rPr>
              <a:t>, Hamlet </a:t>
            </a:r>
            <a:r>
              <a:rPr lang="fr-FR" dirty="0" err="1" smtClean="0">
                <a:latin typeface="Arabic Typesetting" panose="03020402040406030203" pitchFamily="66" charset="-78"/>
                <a:cs typeface="Arabic Typesetting" panose="03020402040406030203" pitchFamily="66" charset="-78"/>
              </a:rPr>
              <a:t>begins</a:t>
            </a:r>
            <a:r>
              <a:rPr lang="fr-FR" dirty="0" smtClean="0">
                <a:latin typeface="Arabic Typesetting" panose="03020402040406030203" pitchFamily="66" charset="-78"/>
                <a:cs typeface="Arabic Typesetting" panose="03020402040406030203" pitchFamily="66" charset="-78"/>
              </a:rPr>
              <a:t> by </a:t>
            </a:r>
            <a:r>
              <a:rPr lang="fr-FR" dirty="0" err="1" smtClean="0">
                <a:latin typeface="Arabic Typesetting" panose="03020402040406030203" pitchFamily="66" charset="-78"/>
                <a:cs typeface="Arabic Typesetting" panose="03020402040406030203" pitchFamily="66" charset="-78"/>
              </a:rPr>
              <a:t>wishing</a:t>
            </a:r>
            <a:r>
              <a:rPr lang="fr-FR" dirty="0" smtClean="0">
                <a:latin typeface="Arabic Typesetting" panose="03020402040406030203" pitchFamily="66" charset="-78"/>
                <a:cs typeface="Arabic Typesetting" panose="03020402040406030203" pitchFamily="66" charset="-78"/>
              </a:rPr>
              <a:t> that Gertrude </a:t>
            </a:r>
            <a:r>
              <a:rPr lang="fr-FR" dirty="0" err="1" smtClean="0">
                <a:latin typeface="Arabic Typesetting" panose="03020402040406030203" pitchFamily="66" charset="-78"/>
                <a:cs typeface="Arabic Typesetting" panose="03020402040406030203" pitchFamily="66" charset="-78"/>
              </a:rPr>
              <a:t>was</a:t>
            </a:r>
            <a:r>
              <a:rPr lang="fr-FR" dirty="0" smtClean="0">
                <a:latin typeface="Arabic Typesetting" panose="03020402040406030203" pitchFamily="66" charset="-78"/>
                <a:cs typeface="Arabic Typesetting" panose="03020402040406030203" pitchFamily="66" charset="-78"/>
              </a:rPr>
              <a:t> not his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and by the end, he is able to imagine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as the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whom</a:t>
            </a:r>
            <a:r>
              <a:rPr lang="fr-FR" dirty="0" smtClean="0">
                <a:latin typeface="Arabic Typesetting" panose="03020402040406030203" pitchFamily="66" charset="-78"/>
                <a:cs typeface="Arabic Typesetting" panose="03020402040406030203" pitchFamily="66" charset="-78"/>
              </a:rPr>
              <a:t> he </a:t>
            </a:r>
            <a:r>
              <a:rPr lang="fr-FR" dirty="0" err="1" smtClean="0">
                <a:latin typeface="Arabic Typesetting" panose="03020402040406030203" pitchFamily="66" charset="-78"/>
                <a:cs typeface="Arabic Typesetting" panose="03020402040406030203" pitchFamily="66" charset="-78"/>
              </a:rPr>
              <a:t>would</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beg</a:t>
            </a:r>
            <a:r>
              <a:rPr lang="fr-FR" dirty="0" smtClean="0">
                <a:latin typeface="Arabic Typesetting" panose="03020402040406030203" pitchFamily="66" charset="-78"/>
                <a:cs typeface="Arabic Typesetting" panose="03020402040406030203" pitchFamily="66" charset="-78"/>
              </a:rPr>
              <a:t> and </a:t>
            </a:r>
            <a:r>
              <a:rPr lang="fr-FR" dirty="0" err="1" smtClean="0">
                <a:latin typeface="Arabic Typesetting" panose="03020402040406030203" pitchFamily="66" charset="-78"/>
                <a:cs typeface="Arabic Typesetting" panose="03020402040406030203" pitchFamily="66" charset="-78"/>
              </a:rPr>
              <a:t>receive</a:t>
            </a:r>
            <a:r>
              <a:rPr lang="fr-FR" dirty="0" smtClean="0">
                <a:latin typeface="Arabic Typesetting" panose="03020402040406030203" pitchFamily="66" charset="-78"/>
                <a:cs typeface="Arabic Typesetting" panose="03020402040406030203" pitchFamily="66" charset="-78"/>
              </a:rPr>
              <a:t> a blessing.</a:t>
            </a:r>
          </a:p>
          <a:p>
            <a:pPr algn="just">
              <a:tabLst>
                <a:tab pos="4301850" algn="l"/>
                <a:tab pos="4392332" algn="l"/>
              </a:tabLst>
            </a:pPr>
            <a:r>
              <a:rPr lang="fr-FR" dirty="0" smtClean="0">
                <a:latin typeface="Arabic Typesetting" panose="03020402040406030203" pitchFamily="66" charset="-78"/>
                <a:cs typeface="Arabic Typesetting" panose="03020402040406030203" pitchFamily="66" charset="-78"/>
              </a:rPr>
              <a:t>Hamlet imagines </a:t>
            </a:r>
            <a:r>
              <a:rPr lang="fr-FR" dirty="0" err="1" smtClean="0">
                <a:latin typeface="Arabic Typesetting" panose="03020402040406030203" pitchFamily="66" charset="-78"/>
                <a:cs typeface="Arabic Typesetting" panose="03020402040406030203" pitchFamily="66" charset="-78"/>
              </a:rPr>
              <a:t>something</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coming</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outside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himself</a:t>
            </a:r>
            <a:r>
              <a:rPr lang="fr-FR" dirty="0" smtClean="0">
                <a:latin typeface="Arabic Typesetting" panose="03020402040406030203" pitchFamily="66" charset="-78"/>
                <a:cs typeface="Arabic Typesetting" panose="03020402040406030203" pitchFamily="66" charset="-78"/>
              </a:rPr>
              <a:t> that is not </a:t>
            </a:r>
            <a:r>
              <a:rPr lang="fr-FR" dirty="0" err="1" smtClean="0">
                <a:latin typeface="Arabic Typesetting" panose="03020402040406030203" pitchFamily="66" charset="-78"/>
                <a:cs typeface="Arabic Typesetting" panose="03020402040406030203" pitchFamily="66" charset="-78"/>
              </a:rPr>
              <a:t>contaminating</a:t>
            </a:r>
            <a:r>
              <a:rPr lang="fr-FR" dirty="0" smtClean="0">
                <a:latin typeface="Arabic Typesetting" panose="03020402040406030203" pitchFamily="66" charset="-78"/>
                <a:cs typeface="Arabic Typesetting" panose="03020402040406030203" pitchFamily="66" charset="-78"/>
              </a:rPr>
              <a:t>. All </a:t>
            </a:r>
            <a:r>
              <a:rPr lang="fr-FR" dirty="0" err="1" smtClean="0">
                <a:latin typeface="Arabic Typesetting" panose="03020402040406030203" pitchFamily="66" charset="-78"/>
                <a:cs typeface="Arabic Typesetting" panose="03020402040406030203" pitchFamily="66" charset="-78"/>
              </a:rPr>
              <a:t>those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terrors</a:t>
            </a:r>
            <a:r>
              <a:rPr lang="fr-FR" dirty="0" smtClean="0">
                <a:latin typeface="Arabic Typesetting" panose="03020402040406030203" pitchFamily="66" charset="-78"/>
                <a:cs typeface="Arabic Typesetting" panose="03020402040406030203" pitchFamily="66" charset="-78"/>
              </a:rPr>
              <a:t> are gone, and his </a:t>
            </a:r>
            <a:r>
              <a:rPr lang="fr-FR" dirty="0" err="1" smtClean="0">
                <a:latin typeface="Arabic Typesetting" panose="03020402040406030203" pitchFamily="66" charset="-78"/>
                <a:cs typeface="Arabic Typesetting" panose="03020402040406030203" pitchFamily="66" charset="-78"/>
              </a:rPr>
              <a:t>relationship</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with</a:t>
            </a:r>
            <a:r>
              <a:rPr lang="fr-FR" dirty="0" smtClean="0">
                <a:latin typeface="Arabic Typesetting" panose="03020402040406030203" pitchFamily="66" charset="-78"/>
                <a:cs typeface="Arabic Typesetting" panose="03020402040406030203" pitchFamily="66" charset="-78"/>
              </a:rPr>
              <a:t> his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is </a:t>
            </a:r>
            <a:r>
              <a:rPr lang="fr-FR" dirty="0" err="1" smtClean="0">
                <a:latin typeface="Arabic Typesetting" panose="03020402040406030203" pitchFamily="66" charset="-78"/>
                <a:cs typeface="Arabic Typesetting" panose="03020402040406030203" pitchFamily="66" charset="-78"/>
              </a:rPr>
              <a:t>restored</a:t>
            </a:r>
            <a:r>
              <a:rPr lang="fr-FR" dirty="0" smtClean="0">
                <a:latin typeface="Arabic Typesetting" panose="03020402040406030203" pitchFamily="66" charset="-78"/>
                <a:cs typeface="Arabic Typesetting" panose="03020402040406030203" pitchFamily="66" charset="-78"/>
              </a:rPr>
              <a:t>.</a:t>
            </a:r>
          </a:p>
          <a:p>
            <a:pPr algn="just">
              <a:tabLst>
                <a:tab pos="4301850" algn="l"/>
                <a:tab pos="4392332" algn="l"/>
              </a:tabLst>
            </a:pPr>
            <a:r>
              <a:rPr lang="fr-FR" dirty="0" smtClean="0">
                <a:latin typeface="Arabic Typesetting" panose="03020402040406030203" pitchFamily="66" charset="-78"/>
                <a:cs typeface="Arabic Typesetting" panose="03020402040406030203" pitchFamily="66" charset="-78"/>
              </a:rPr>
              <a:t>Gertrude </a:t>
            </a:r>
            <a:r>
              <a:rPr lang="fr-FR" dirty="0" err="1" smtClean="0">
                <a:latin typeface="Arabic Typesetting" panose="03020402040406030203" pitchFamily="66" charset="-78"/>
                <a:cs typeface="Arabic Typesetting" panose="03020402040406030203" pitchFamily="66" charset="-78"/>
              </a:rPr>
              <a:t>plays</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role</a:t>
            </a:r>
            <a:r>
              <a:rPr lang="fr-FR" dirty="0" smtClean="0">
                <a:latin typeface="Arabic Typesetting" panose="03020402040406030203" pitchFamily="66" charset="-78"/>
                <a:cs typeface="Arabic Typesetting" panose="03020402040406030203" pitchFamily="66" charset="-78"/>
              </a:rPr>
              <a:t> of the self-</a:t>
            </a:r>
            <a:r>
              <a:rPr lang="fr-FR" dirty="0" err="1" smtClean="0">
                <a:latin typeface="Arabic Typesetting" panose="03020402040406030203" pitchFamily="66" charset="-78"/>
                <a:cs typeface="Arabic Typesetting" panose="03020402040406030203" pitchFamily="66" charset="-78"/>
              </a:rPr>
              <a:t>sacrificing</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a:t>
            </a:r>
            <a:r>
              <a:rPr lang="en-US" dirty="0" smtClean="0">
                <a:latin typeface="Arabic Typesetting" panose="03020402040406030203" pitchFamily="66" charset="-78"/>
                <a:cs typeface="Arabic Typesetting" panose="03020402040406030203" pitchFamily="66" charset="-78"/>
              </a:rPr>
              <a:t>Hamlet has always wanted her to be. But we're not convinced that the rest of the play has shown her to be self-sacrificing at all. If nothing else, this moment reminds us that Gertrude is much more complex than Hamlet understands; she's more than just morally "frail“.</a:t>
            </a:r>
            <a:endParaRPr lang="fr-FR" dirty="0" smtClean="0">
              <a:latin typeface="Arabic Typesetting" panose="03020402040406030203" pitchFamily="66" charset="-78"/>
              <a:cs typeface="Arabic Typesetting" panose="03020402040406030203" pitchFamily="66" charset="-78"/>
            </a:endParaRPr>
          </a:p>
          <a:p>
            <a:pPr>
              <a:tabLst>
                <a:tab pos="4301850" algn="l"/>
                <a:tab pos="4392332" algn="l"/>
              </a:tabLst>
            </a:pPr>
            <a:endParaRPr lang="fr-FR" sz="2500" dirty="0"/>
          </a:p>
        </p:txBody>
      </p:sp>
    </p:spTree>
  </p:cSld>
  <p:clrMapOvr>
    <a:masterClrMapping/>
  </p:clrMapOvr>
  <p:transition>
    <p:wheel spokes="8"/>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2204864"/>
            <a:ext cx="8424936" cy="3274863"/>
          </a:xfrm>
          <a:solidFill>
            <a:srgbClr val="BBCBF3"/>
          </a:solidFill>
        </p:spPr>
        <p:txBody>
          <a:bodyPr/>
          <a:lstStyle/>
          <a:p>
            <a:pPr algn="just"/>
            <a:r>
              <a:rPr lang="fr-FR" sz="3600" dirty="0" smtClean="0">
                <a:latin typeface="Arabic Typesetting" panose="03020402040406030203" pitchFamily="66" charset="-78"/>
                <a:cs typeface="Arabic Typesetting" panose="03020402040406030203" pitchFamily="66" charset="-78"/>
              </a:rPr>
              <a:t>In the end, Hamlet </a:t>
            </a:r>
            <a:r>
              <a:rPr lang="fr-FR" sz="3600" dirty="0" err="1" smtClean="0">
                <a:latin typeface="Arabic Typesetting" panose="03020402040406030203" pitchFamily="66" charset="-78"/>
                <a:cs typeface="Arabic Typesetting" panose="03020402040406030203" pitchFamily="66" charset="-78"/>
              </a:rPr>
              <a:t>securely</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accepts</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her</a:t>
            </a:r>
            <a:r>
              <a:rPr lang="fr-FR" sz="3600" dirty="0" smtClean="0">
                <a:latin typeface="Arabic Typesetting" panose="03020402040406030203" pitchFamily="66" charset="-78"/>
                <a:cs typeface="Arabic Typesetting" panose="03020402040406030203" pitchFamily="66" charset="-78"/>
              </a:rPr>
              <a:t> as a good </a:t>
            </a:r>
            <a:r>
              <a:rPr lang="fr-FR" sz="3600" dirty="0" err="1" smtClean="0">
                <a:latin typeface="Arabic Typesetting" panose="03020402040406030203" pitchFamily="66" charset="-78"/>
                <a:cs typeface="Arabic Typesetting" panose="03020402040406030203" pitchFamily="66" charset="-78"/>
              </a:rPr>
              <a:t>mother</a:t>
            </a:r>
            <a:r>
              <a:rPr lang="fr-FR" sz="3600" dirty="0" smtClean="0">
                <a:latin typeface="Arabic Typesetting" panose="03020402040406030203" pitchFamily="66" charset="-78"/>
                <a:cs typeface="Arabic Typesetting" panose="03020402040406030203" pitchFamily="66" charset="-78"/>
              </a:rPr>
              <a:t>, and </a:t>
            </a:r>
            <a:r>
              <a:rPr lang="fr-FR" sz="3600" dirty="0" err="1" smtClean="0">
                <a:latin typeface="Arabic Typesetting" panose="03020402040406030203" pitchFamily="66" charset="-78"/>
                <a:cs typeface="Arabic Typesetting" panose="03020402040406030203" pitchFamily="66" charset="-78"/>
              </a:rPr>
              <a:t>this</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gives</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him</a:t>
            </a:r>
            <a:r>
              <a:rPr lang="fr-FR" sz="3600" dirty="0" smtClean="0">
                <a:latin typeface="Arabic Typesetting" panose="03020402040406030203" pitchFamily="66" charset="-78"/>
                <a:cs typeface="Arabic Typesetting" panose="03020402040406030203" pitchFamily="66" charset="-78"/>
              </a:rPr>
              <a:t> a new </a:t>
            </a:r>
            <a:r>
              <a:rPr lang="fr-FR" sz="3600" dirty="0" err="1" smtClean="0">
                <a:latin typeface="Arabic Typesetting" panose="03020402040406030203" pitchFamily="66" charset="-78"/>
                <a:cs typeface="Arabic Typesetting" panose="03020402040406030203" pitchFamily="66" charset="-78"/>
              </a:rPr>
              <a:t>calm</a:t>
            </a:r>
            <a:r>
              <a:rPr lang="fr-FR" sz="3600" dirty="0" smtClean="0">
                <a:latin typeface="Arabic Typesetting" panose="03020402040406030203" pitchFamily="66" charset="-78"/>
                <a:cs typeface="Arabic Typesetting" panose="03020402040406030203" pitchFamily="66" charset="-78"/>
              </a:rPr>
              <a:t> about </a:t>
            </a:r>
            <a:r>
              <a:rPr lang="fr-FR" sz="3600" dirty="0" err="1" smtClean="0">
                <a:latin typeface="Arabic Typesetting" panose="03020402040406030203" pitchFamily="66" charset="-78"/>
                <a:cs typeface="Arabic Typesetting" panose="03020402040406030203" pitchFamily="66" charset="-78"/>
              </a:rPr>
              <a:t>his</a:t>
            </a:r>
            <a:r>
              <a:rPr lang="fr-FR" sz="3600" dirty="0" smtClean="0">
                <a:latin typeface="Arabic Typesetting" panose="03020402040406030203" pitchFamily="66" charset="-78"/>
                <a:cs typeface="Arabic Typesetting" panose="03020402040406030203" pitchFamily="66" charset="-78"/>
              </a:rPr>
              <a:t> place in the world and </a:t>
            </a:r>
            <a:r>
              <a:rPr lang="fr-FR" sz="3600" dirty="0" err="1" smtClean="0">
                <a:latin typeface="Arabic Typesetting" panose="03020402040406030203" pitchFamily="66" charset="-78"/>
                <a:cs typeface="Arabic Typesetting" panose="03020402040406030203" pitchFamily="66" charset="-78"/>
              </a:rPr>
              <a:t>he</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can</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rebuild</a:t>
            </a:r>
            <a:r>
              <a:rPr lang="fr-FR" sz="3600" dirty="0" smtClean="0">
                <a:latin typeface="Arabic Typesetting" panose="03020402040406030203" pitchFamily="66" charset="-78"/>
                <a:cs typeface="Arabic Typesetting" panose="03020402040406030203" pitchFamily="66" charset="-78"/>
              </a:rPr>
              <a:t> the masculine </a:t>
            </a:r>
            <a:r>
              <a:rPr lang="fr-FR" sz="3600" dirty="0" err="1" smtClean="0">
                <a:latin typeface="Arabic Typesetting" panose="03020402040406030203" pitchFamily="66" charset="-78"/>
                <a:cs typeface="Arabic Typesetting" panose="03020402040406030203" pitchFamily="66" charset="-78"/>
              </a:rPr>
              <a:t>identity</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spoiled</a:t>
            </a:r>
            <a:r>
              <a:rPr lang="fr-FR" sz="3600" dirty="0" smtClean="0">
                <a:latin typeface="Arabic Typesetting" panose="03020402040406030203" pitchFamily="66" charset="-78"/>
                <a:cs typeface="Arabic Typesetting" panose="03020402040406030203" pitchFamily="66" charset="-78"/>
              </a:rPr>
              <a:t> by </a:t>
            </a:r>
            <a:r>
              <a:rPr lang="fr-FR" sz="3600" dirty="0" err="1" smtClean="0">
                <a:latin typeface="Arabic Typesetting" panose="03020402040406030203" pitchFamily="66" charset="-78"/>
                <a:cs typeface="Arabic Typesetting" panose="03020402040406030203" pitchFamily="66" charset="-78"/>
              </a:rPr>
              <a:t>her</a:t>
            </a:r>
            <a:r>
              <a:rPr lang="fr-FR" sz="3600" dirty="0" smtClean="0">
                <a:latin typeface="Arabic Typesetting" panose="03020402040406030203" pitchFamily="66" charset="-78"/>
                <a:cs typeface="Arabic Typesetting" panose="03020402040406030203" pitchFamily="66" charset="-78"/>
              </a:rPr>
              <a:t> contamination. </a:t>
            </a:r>
            <a:endParaRPr lang="fr-FR" sz="3600" dirty="0">
              <a:latin typeface="Arabic Typesetting" panose="03020402040406030203" pitchFamily="66" charset="-78"/>
              <a:cs typeface="Arabic Typesetting" panose="03020402040406030203" pitchFamily="66" charset="-78"/>
            </a:endParaRPr>
          </a:p>
        </p:txBody>
      </p:sp>
      <p:sp>
        <p:nvSpPr>
          <p:cNvPr id="4" name="Titre 1"/>
          <p:cNvSpPr>
            <a:spLocks noGrp="1"/>
          </p:cNvSpPr>
          <p:nvPr>
            <p:ph type="title"/>
          </p:nvPr>
        </p:nvSpPr>
        <p:spPr>
          <a:xfrm>
            <a:off x="104775" y="152400"/>
            <a:ext cx="6400800" cy="1143000"/>
          </a:xfrm>
          <a:solidFill>
            <a:srgbClr val="BBCBF3"/>
          </a:solidFill>
        </p:spPr>
        <p:txBody>
          <a:bodyPr>
            <a:normAutofit/>
          </a:bodyPr>
          <a:lstStyle/>
          <a:p>
            <a:pPr algn="ctr"/>
            <a:r>
              <a:rPr lang="fr-FR" b="1" dirty="0" smtClean="0">
                <a:latin typeface="Lucida Handwriting" pitchFamily="66" charset="0"/>
              </a:rPr>
              <a:t>The </a:t>
            </a:r>
            <a:r>
              <a:rPr lang="fr-FR" b="1" dirty="0" err="1" smtClean="0">
                <a:latin typeface="Lucida Handwriting" pitchFamily="66" charset="0"/>
              </a:rPr>
              <a:t>restorated</a:t>
            </a:r>
            <a:r>
              <a:rPr lang="fr-FR" b="1" dirty="0" smtClean="0">
                <a:latin typeface="Lucida Handwriting" pitchFamily="66" charset="0"/>
              </a:rPr>
              <a:t> </a:t>
            </a:r>
            <a:r>
              <a:rPr lang="fr-FR" b="1" dirty="0" err="1" smtClean="0">
                <a:latin typeface="Lucida Handwriting" pitchFamily="66" charset="0"/>
              </a:rPr>
              <a:t>mother’s</a:t>
            </a:r>
            <a:r>
              <a:rPr lang="fr-FR" b="1" dirty="0" smtClean="0">
                <a:latin typeface="Lucida Handwriting" pitchFamily="66" charset="0"/>
              </a:rPr>
              <a:t> figure:</a:t>
            </a:r>
            <a:endParaRPr lang="fr-FR" b="1" dirty="0">
              <a:latin typeface="Lucida Handwriting" pitchFamily="66" charset="0"/>
            </a:endParaRPr>
          </a:p>
        </p:txBody>
      </p:sp>
    </p:spTree>
  </p:cSld>
  <p:clrMapOvr>
    <a:masterClrMapping/>
  </p:clrMapOvr>
  <p:transition>
    <p:wheel spokes="8"/>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BBCBF3"/>
          </a:solidFill>
        </p:spPr>
        <p:txBody>
          <a:bodyPr/>
          <a:lstStyle/>
          <a:p>
            <a:pPr algn="ctr"/>
            <a:r>
              <a:rPr lang="fr-FR" b="1" dirty="0" err="1" smtClean="0">
                <a:latin typeface="Lucida Handwriting" pitchFamily="66" charset="0"/>
              </a:rPr>
              <a:t>Adelman’s</a:t>
            </a:r>
            <a:r>
              <a:rPr lang="fr-FR" b="1" dirty="0" smtClean="0">
                <a:latin typeface="Lucida Handwriting" pitchFamily="66" charset="0"/>
              </a:rPr>
              <a:t> </a:t>
            </a:r>
            <a:r>
              <a:rPr lang="fr-FR" b="1" dirty="0" err="1" smtClean="0">
                <a:latin typeface="Lucida Handwriting" pitchFamily="66" charset="0"/>
              </a:rPr>
              <a:t>view</a:t>
            </a:r>
            <a:r>
              <a:rPr lang="fr-FR" b="1" dirty="0" smtClean="0">
                <a:latin typeface="Lucida Handwriting" pitchFamily="66" charset="0"/>
              </a:rPr>
              <a:t> on Hamlet:</a:t>
            </a:r>
            <a:endParaRPr lang="fr-FR" b="1" dirty="0">
              <a:latin typeface="Lucida Handwriting" pitchFamily="66" charset="0"/>
            </a:endParaRPr>
          </a:p>
        </p:txBody>
      </p:sp>
      <p:sp>
        <p:nvSpPr>
          <p:cNvPr id="3" name="Espace réservé du contenu 2"/>
          <p:cNvSpPr>
            <a:spLocks noGrp="1"/>
          </p:cNvSpPr>
          <p:nvPr>
            <p:ph idx="1"/>
          </p:nvPr>
        </p:nvSpPr>
        <p:spPr>
          <a:xfrm>
            <a:off x="179512" y="1428736"/>
            <a:ext cx="8784976" cy="5240624"/>
          </a:xfrm>
          <a:solidFill>
            <a:srgbClr val="BBCBF3"/>
          </a:solidFill>
        </p:spPr>
        <p:txBody>
          <a:bodyPr>
            <a:normAutofit/>
          </a:bodyPr>
          <a:lstStyle/>
          <a:p>
            <a:endParaRPr lang="fr-FR" sz="2400" dirty="0" smtClean="0">
              <a:latin typeface="Arial Unicode MS" pitchFamily="34" charset="-128"/>
              <a:ea typeface="Arial Unicode MS" pitchFamily="34" charset="-128"/>
              <a:cs typeface="Arial Unicode MS" pitchFamily="34" charset="-128"/>
            </a:endParaRPr>
          </a:p>
          <a:p>
            <a:pPr algn="just"/>
            <a:r>
              <a:rPr lang="fr-FR" dirty="0" err="1" smtClean="0">
                <a:latin typeface="Arabic Typesetting" panose="03020402040406030203" pitchFamily="66" charset="-78"/>
                <a:ea typeface="Arial Unicode MS" pitchFamily="34" charset="-128"/>
                <a:cs typeface="Arabic Typesetting" panose="03020402040406030203" pitchFamily="66" charset="-78"/>
              </a:rPr>
              <a:t>Adelman</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begins</a:t>
            </a:r>
            <a:r>
              <a:rPr lang="fr-FR" dirty="0" smtClean="0">
                <a:latin typeface="Arabic Typesetting" panose="03020402040406030203" pitchFamily="66" charset="-78"/>
                <a:ea typeface="Arial Unicode MS" pitchFamily="34" charset="-128"/>
                <a:cs typeface="Arabic Typesetting" panose="03020402040406030203" pitchFamily="66" charset="-78"/>
              </a:rPr>
              <a:t> by </a:t>
            </a:r>
            <a:r>
              <a:rPr lang="fr-FR" dirty="0" err="1" smtClean="0">
                <a:latin typeface="Arabic Typesetting" panose="03020402040406030203" pitchFamily="66" charset="-78"/>
                <a:ea typeface="Arial Unicode MS" pitchFamily="34" charset="-128"/>
                <a:cs typeface="Arabic Typesetting" panose="03020402040406030203" pitchFamily="66" charset="-78"/>
              </a:rPr>
              <a:t>discusssing</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smtClean="0">
                <a:latin typeface="Arabic Typesetting" panose="03020402040406030203" pitchFamily="66" charset="-78"/>
                <a:ea typeface="Arial Unicode MS" pitchFamily="34" charset="-128"/>
                <a:cs typeface="Arabic Typesetting" panose="03020402040406030203" pitchFamily="66" charset="-78"/>
              </a:rPr>
              <a:t>Hamlet </a:t>
            </a:r>
            <a:r>
              <a:rPr lang="fr-FR" dirty="0" smtClean="0">
                <a:latin typeface="Arabic Typesetting" panose="03020402040406030203" pitchFamily="66" charset="-78"/>
                <a:ea typeface="Arial Unicode MS" pitchFamily="34" charset="-128"/>
                <a:cs typeface="Arabic Typesetting" panose="03020402040406030203" pitchFamily="66" charset="-78"/>
              </a:rPr>
              <a:t>in </a:t>
            </a:r>
            <a:r>
              <a:rPr lang="fr-FR" dirty="0" err="1" smtClean="0">
                <a:latin typeface="Arabic Typesetting" panose="03020402040406030203" pitchFamily="66" charset="-78"/>
                <a:ea typeface="Arial Unicode MS" pitchFamily="34" charset="-128"/>
                <a:cs typeface="Arabic Typesetting" panose="03020402040406030203" pitchFamily="66" charset="-78"/>
              </a:rPr>
              <a:t>terms</a:t>
            </a:r>
            <a:r>
              <a:rPr lang="fr-FR" dirty="0" smtClean="0">
                <a:latin typeface="Arabic Typesetting" panose="03020402040406030203" pitchFamily="66" charset="-78"/>
                <a:ea typeface="Arial Unicode MS" pitchFamily="34" charset="-128"/>
                <a:cs typeface="Arabic Typesetting" panose="03020402040406030203" pitchFamily="66" charset="-78"/>
              </a:rPr>
              <a:t> of the return of the </a:t>
            </a:r>
            <a:r>
              <a:rPr lang="fr-FR" dirty="0" err="1" smtClean="0">
                <a:latin typeface="Arabic Typesetting" panose="03020402040406030203" pitchFamily="66" charset="-78"/>
                <a:ea typeface="Arial Unicode MS" pitchFamily="34" charset="-128"/>
                <a:cs typeface="Arabic Typesetting" panose="03020402040406030203" pitchFamily="66" charset="-78"/>
              </a:rPr>
              <a:t>mother</a:t>
            </a:r>
            <a:r>
              <a:rPr lang="fr-FR" dirty="0" smtClean="0">
                <a:latin typeface="Arabic Typesetting" panose="03020402040406030203" pitchFamily="66" charset="-78"/>
                <a:ea typeface="Arial Unicode MS" pitchFamily="34" charset="-128"/>
                <a:cs typeface="Arabic Typesetting" panose="03020402040406030203" pitchFamily="66" charset="-78"/>
              </a:rPr>
              <a:t> and the </a:t>
            </a:r>
            <a:r>
              <a:rPr lang="fr-FR" dirty="0" err="1" smtClean="0">
                <a:latin typeface="Arabic Typesetting" panose="03020402040406030203" pitchFamily="66" charset="-78"/>
                <a:ea typeface="Arial Unicode MS" pitchFamily="34" charset="-128"/>
                <a:cs typeface="Arabic Typesetting" panose="03020402040406030203" pitchFamily="66" charset="-78"/>
              </a:rPr>
              <a:t>mother’s</a:t>
            </a:r>
            <a:r>
              <a:rPr lang="fr-FR" dirty="0" smtClean="0">
                <a:latin typeface="Arabic Typesetting" panose="03020402040406030203" pitchFamily="66" charset="-78"/>
                <a:ea typeface="Arial Unicode MS" pitchFamily="34" charset="-128"/>
                <a:cs typeface="Arabic Typesetting" panose="03020402040406030203" pitchFamily="66" charset="-78"/>
              </a:rPr>
              <a:t> body </a:t>
            </a:r>
            <a:r>
              <a:rPr lang="fr-FR" dirty="0" err="1" smtClean="0">
                <a:latin typeface="Arabic Typesetting" panose="03020402040406030203" pitchFamily="66" charset="-78"/>
                <a:ea typeface="Arial Unicode MS" pitchFamily="34" charset="-128"/>
                <a:cs typeface="Arabic Typesetting" panose="03020402040406030203" pitchFamily="66" charset="-78"/>
              </a:rPr>
              <a:t>into</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shakespeare’s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plays</a:t>
            </a:r>
            <a:r>
              <a:rPr lang="fr-FR" dirty="0" smtClean="0">
                <a:latin typeface="Arabic Typesetting" panose="03020402040406030203" pitchFamily="66" charset="-78"/>
                <a:ea typeface="Arial Unicode MS" pitchFamily="34" charset="-128"/>
                <a:cs typeface="Arabic Typesetting" panose="03020402040406030203" pitchFamily="66" charset="-78"/>
              </a:rPr>
              <a:t>.</a:t>
            </a:r>
          </a:p>
          <a:p>
            <a:pPr algn="just"/>
            <a:r>
              <a:rPr lang="fr-FR" dirty="0" smtClean="0">
                <a:latin typeface="Arabic Typesetting" panose="03020402040406030203" pitchFamily="66" charset="-78"/>
                <a:ea typeface="Arial Unicode MS" pitchFamily="34" charset="-128"/>
                <a:cs typeface="Arabic Typesetting" panose="03020402040406030203" pitchFamily="66" charset="-78"/>
              </a:rPr>
              <a:t>The </a:t>
            </a:r>
            <a:r>
              <a:rPr lang="fr-FR" dirty="0" err="1" smtClean="0">
                <a:latin typeface="Arabic Typesetting" panose="03020402040406030203" pitchFamily="66" charset="-78"/>
                <a:ea typeface="Arial Unicode MS" pitchFamily="34" charset="-128"/>
                <a:cs typeface="Arabic Typesetting" panose="03020402040406030203" pitchFamily="66" charset="-78"/>
              </a:rPr>
              <a:t>mother</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who</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is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sexualised</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is</a:t>
            </a:r>
            <a:r>
              <a:rPr lang="fr-FR" dirty="0" smtClean="0">
                <a:latin typeface="Arabic Typesetting" panose="03020402040406030203" pitchFamily="66" charset="-78"/>
                <a:ea typeface="Arial Unicode MS" pitchFamily="34" charset="-128"/>
                <a:cs typeface="Arabic Typesetting" panose="03020402040406030203" pitchFamily="66" charset="-78"/>
              </a:rPr>
              <a:t> a false figure for Hamlet and a </a:t>
            </a:r>
            <a:r>
              <a:rPr lang="fr-FR" dirty="0" err="1" smtClean="0">
                <a:latin typeface="Arabic Typesetting" panose="03020402040406030203" pitchFamily="66" charset="-78"/>
                <a:ea typeface="Arial Unicode MS" pitchFamily="34" charset="-128"/>
                <a:cs typeface="Arabic Typesetting" panose="03020402040406030203" pitchFamily="66" charset="-78"/>
              </a:rPr>
              <a:t>significant</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representative</a:t>
            </a:r>
            <a:r>
              <a:rPr lang="fr-FR" dirty="0" smtClean="0">
                <a:latin typeface="Arabic Typesetting" panose="03020402040406030203" pitchFamily="66" charset="-78"/>
                <a:ea typeface="Arial Unicode MS" pitchFamily="34" charset="-128"/>
                <a:cs typeface="Arabic Typesetting" panose="03020402040406030203" pitchFamily="66" charset="-78"/>
              </a:rPr>
              <a:t> of </a:t>
            </a:r>
            <a:r>
              <a:rPr lang="fr-FR" dirty="0" err="1" smtClean="0">
                <a:latin typeface="Arabic Typesetting" panose="03020402040406030203" pitchFamily="66" charset="-78"/>
                <a:ea typeface="Arial Unicode MS" pitchFamily="34" charset="-128"/>
                <a:cs typeface="Arabic Typesetting" panose="03020402040406030203" pitchFamily="66" charset="-78"/>
              </a:rPr>
              <a:t>women</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including</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Ophelia</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whom</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he</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sees</a:t>
            </a:r>
            <a:r>
              <a:rPr lang="fr-FR" dirty="0" smtClean="0">
                <a:latin typeface="Arabic Typesetting" panose="03020402040406030203" pitchFamily="66" charset="-78"/>
                <a:ea typeface="Arial Unicode MS" pitchFamily="34" charset="-128"/>
                <a:cs typeface="Arabic Typesetting" panose="03020402040406030203" pitchFamily="66" charset="-78"/>
              </a:rPr>
              <a:t> as a </a:t>
            </a:r>
            <a:r>
              <a:rPr lang="fr-FR" dirty="0" err="1" smtClean="0">
                <a:latin typeface="Arabic Typesetting" panose="03020402040406030203" pitchFamily="66" charset="-78"/>
                <a:ea typeface="Arial Unicode MS" pitchFamily="34" charset="-128"/>
                <a:cs typeface="Arabic Typesetting" panose="03020402040406030203" pitchFamily="66" charset="-78"/>
              </a:rPr>
              <a:t>potential</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threat</a:t>
            </a:r>
            <a:r>
              <a:rPr lang="fr-FR" dirty="0" smtClean="0">
                <a:latin typeface="Arabic Typesetting" panose="03020402040406030203" pitchFamily="66" charset="-78"/>
                <a:ea typeface="Arial Unicode MS" pitchFamily="34" charset="-128"/>
                <a:cs typeface="Arabic Typesetting" panose="03020402040406030203" pitchFamily="66" charset="-78"/>
              </a:rPr>
              <a:t>.</a:t>
            </a:r>
          </a:p>
          <a:p>
            <a:pPr algn="just"/>
            <a:r>
              <a:rPr lang="fr-FR" dirty="0" smtClean="0">
                <a:latin typeface="Arabic Typesetting" panose="03020402040406030203" pitchFamily="66" charset="-78"/>
                <a:ea typeface="Arial Unicode MS" pitchFamily="34" charset="-128"/>
                <a:cs typeface="Arabic Typesetting" panose="03020402040406030203" pitchFamily="66" charset="-78"/>
              </a:rPr>
              <a:t>Hamlet </a:t>
            </a:r>
            <a:r>
              <a:rPr lang="fr-FR" dirty="0" err="1" smtClean="0">
                <a:latin typeface="Arabic Typesetting" panose="03020402040406030203" pitchFamily="66" charset="-78"/>
                <a:ea typeface="Arial Unicode MS" pitchFamily="34" charset="-128"/>
                <a:cs typeface="Arabic Typesetting" panose="03020402040406030203" pitchFamily="66" charset="-78"/>
              </a:rPr>
              <a:t>still</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sees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himself</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associated</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with</a:t>
            </a:r>
            <a:r>
              <a:rPr lang="fr-FR" dirty="0" smtClean="0">
                <a:latin typeface="Arabic Typesetting" panose="03020402040406030203" pitchFamily="66" charset="-78"/>
                <a:ea typeface="Arial Unicode MS" pitchFamily="34" charset="-128"/>
                <a:cs typeface="Arabic Typesetting" panose="03020402040406030203" pitchFamily="66" charset="-78"/>
              </a:rPr>
              <a:t> his </a:t>
            </a:r>
            <a:r>
              <a:rPr lang="fr-FR" dirty="0" err="1" smtClean="0">
                <a:latin typeface="Arabic Typesetting" panose="03020402040406030203" pitchFamily="66" charset="-78"/>
                <a:ea typeface="Arial Unicode MS" pitchFamily="34" charset="-128"/>
                <a:cs typeface="Arabic Typesetting" panose="03020402040406030203" pitchFamily="66" charset="-78"/>
              </a:rPr>
              <a:t>mother’s</a:t>
            </a:r>
            <a:r>
              <a:rPr lang="fr-FR" dirty="0" smtClean="0">
                <a:latin typeface="Arabic Typesetting" panose="03020402040406030203" pitchFamily="66" charset="-78"/>
                <a:ea typeface="Arial Unicode MS" pitchFamily="34" charset="-128"/>
                <a:cs typeface="Arabic Typesetting" panose="03020402040406030203" pitchFamily="66" charset="-78"/>
              </a:rPr>
              <a:t> body and his masculine </a:t>
            </a:r>
            <a:r>
              <a:rPr lang="fr-FR" dirty="0" err="1" smtClean="0">
                <a:latin typeface="Arabic Typesetting" panose="03020402040406030203" pitchFamily="66" charset="-78"/>
                <a:ea typeface="Arial Unicode MS" pitchFamily="34" charset="-128"/>
                <a:cs typeface="Arabic Typesetting" panose="03020402040406030203" pitchFamily="66" charset="-78"/>
              </a:rPr>
              <a:t>identity</a:t>
            </a:r>
            <a:r>
              <a:rPr lang="fr-FR" dirty="0" smtClean="0">
                <a:latin typeface="Arabic Typesetting" panose="03020402040406030203" pitchFamily="66" charset="-78"/>
                <a:ea typeface="Arial Unicode MS" pitchFamily="34" charset="-128"/>
                <a:cs typeface="Arabic Typesetting" panose="03020402040406030203" pitchFamily="66" charset="-78"/>
              </a:rPr>
              <a:t> is </a:t>
            </a:r>
            <a:r>
              <a:rPr lang="fr-FR" dirty="0" err="1" smtClean="0">
                <a:latin typeface="Arabic Typesetting" panose="03020402040406030203" pitchFamily="66" charset="-78"/>
                <a:ea typeface="Arial Unicode MS" pitchFamily="34" charset="-128"/>
                <a:cs typeface="Arabic Typesetting" panose="03020402040406030203" pitchFamily="66" charset="-78"/>
              </a:rPr>
              <a:t>dependent</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upon</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it</a:t>
            </a:r>
            <a:r>
              <a:rPr lang="fr-FR" dirty="0" smtClean="0">
                <a:latin typeface="Arabic Typesetting" panose="03020402040406030203" pitchFamily="66" charset="-78"/>
                <a:ea typeface="Arial Unicode MS" pitchFamily="34" charset="-128"/>
                <a:cs typeface="Arabic Typesetting" panose="03020402040406030203" pitchFamily="66" charset="-78"/>
              </a:rPr>
              <a:t>.</a:t>
            </a:r>
          </a:p>
          <a:p>
            <a:pPr algn="just"/>
            <a:r>
              <a:rPr lang="fr-FR" dirty="0" smtClean="0">
                <a:latin typeface="Arabic Typesetting" panose="03020402040406030203" pitchFamily="66" charset="-78"/>
                <a:ea typeface="Arial Unicode MS" pitchFamily="34" charset="-128"/>
                <a:cs typeface="Arabic Typesetting" panose="03020402040406030203" pitchFamily="66" charset="-78"/>
              </a:rPr>
              <a:t>Hamlet </a:t>
            </a:r>
            <a:r>
              <a:rPr lang="fr-FR" dirty="0" err="1" smtClean="0">
                <a:latin typeface="Arabic Typesetting" panose="03020402040406030203" pitchFamily="66" charset="-78"/>
                <a:ea typeface="Arial Unicode MS" pitchFamily="34" charset="-128"/>
                <a:cs typeface="Arabic Typesetting" panose="03020402040406030203" pitchFamily="66" charset="-78"/>
              </a:rPr>
              <a:t>seeing</a:t>
            </a:r>
            <a:r>
              <a:rPr lang="fr-FR" dirty="0" smtClean="0">
                <a:latin typeface="Arabic Typesetting" panose="03020402040406030203" pitchFamily="66" charset="-78"/>
                <a:ea typeface="Arial Unicode MS" pitchFamily="34" charset="-128"/>
                <a:cs typeface="Arabic Typesetting" panose="03020402040406030203" pitchFamily="66" charset="-78"/>
              </a:rPr>
              <a:t> his masculine </a:t>
            </a:r>
            <a:r>
              <a:rPr lang="fr-FR" dirty="0" err="1" smtClean="0">
                <a:latin typeface="Arabic Typesetting" panose="03020402040406030203" pitchFamily="66" charset="-78"/>
                <a:ea typeface="Arial Unicode MS" pitchFamily="34" charset="-128"/>
                <a:cs typeface="Arabic Typesetting" panose="03020402040406030203" pitchFamily="66" charset="-78"/>
              </a:rPr>
              <a:t>identity</a:t>
            </a:r>
            <a:r>
              <a:rPr lang="fr-FR" dirty="0" smtClean="0">
                <a:latin typeface="Arabic Typesetting" panose="03020402040406030203" pitchFamily="66" charset="-78"/>
                <a:ea typeface="Arial Unicode MS" pitchFamily="34" charset="-128"/>
                <a:cs typeface="Arabic Typesetting" panose="03020402040406030203" pitchFamily="66" charset="-78"/>
              </a:rPr>
              <a:t> as </a:t>
            </a:r>
            <a:r>
              <a:rPr lang="fr-FR" dirty="0" err="1" smtClean="0">
                <a:latin typeface="Arabic Typesetting" panose="03020402040406030203" pitchFamily="66" charset="-78"/>
                <a:ea typeface="Arial Unicode MS" pitchFamily="34" charset="-128"/>
                <a:cs typeface="Arabic Typesetting" panose="03020402040406030203" pitchFamily="66" charset="-78"/>
              </a:rPr>
              <a:t>attached</a:t>
            </a:r>
            <a:r>
              <a:rPr lang="fr-FR" dirty="0" smtClean="0">
                <a:latin typeface="Arabic Typesetting" panose="03020402040406030203" pitchFamily="66" charset="-78"/>
                <a:ea typeface="Arial Unicode MS" pitchFamily="34" charset="-128"/>
                <a:cs typeface="Arabic Typesetting" panose="03020402040406030203" pitchFamily="66" charset="-78"/>
              </a:rPr>
              <a:t> to his </a:t>
            </a:r>
            <a:r>
              <a:rPr lang="fr-FR" dirty="0" err="1" smtClean="0">
                <a:latin typeface="Arabic Typesetting" panose="03020402040406030203" pitchFamily="66" charset="-78"/>
                <a:ea typeface="Arial Unicode MS" pitchFamily="34" charset="-128"/>
                <a:cs typeface="Arabic Typesetting" panose="03020402040406030203" pitchFamily="66" charset="-78"/>
              </a:rPr>
              <a:t>mother</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explains</a:t>
            </a:r>
            <a:r>
              <a:rPr lang="fr-FR" dirty="0" smtClean="0">
                <a:latin typeface="Arabic Typesetting" panose="03020402040406030203" pitchFamily="66" charset="-78"/>
                <a:ea typeface="Arial Unicode MS" pitchFamily="34" charset="-128"/>
                <a:cs typeface="Arabic Typesetting" panose="03020402040406030203" pitchFamily="66" charset="-78"/>
              </a:rPr>
              <a:t> his </a:t>
            </a:r>
            <a:r>
              <a:rPr lang="fr-FR" dirty="0" err="1" smtClean="0">
                <a:latin typeface="Arabic Typesetting" panose="03020402040406030203" pitchFamily="66" charset="-78"/>
                <a:ea typeface="Arial Unicode MS" pitchFamily="34" charset="-128"/>
                <a:cs typeface="Arabic Typesetting" panose="03020402040406030203" pitchFamily="66" charset="-78"/>
              </a:rPr>
              <a:t>virtual</a:t>
            </a:r>
            <a:r>
              <a:rPr lang="fr-FR" dirty="0" smtClean="0">
                <a:latin typeface="Arabic Typesetting" panose="03020402040406030203" pitchFamily="66" charset="-78"/>
                <a:ea typeface="Arial Unicode MS" pitchFamily="34" charset="-128"/>
                <a:cs typeface="Arabic Typesetting" panose="03020402040406030203" pitchFamily="66" charset="-78"/>
              </a:rPr>
              <a:t> possession of </a:t>
            </a:r>
            <a:r>
              <a:rPr lang="fr-FR" dirty="0" err="1" smtClean="0">
                <a:latin typeface="Arabic Typesetting" panose="03020402040406030203" pitchFamily="66" charset="-78"/>
                <a:ea typeface="Arial Unicode MS" pitchFamily="34" charset="-128"/>
                <a:cs typeface="Arabic Typesetting" panose="03020402040406030203" pitchFamily="66" charset="-78"/>
              </a:rPr>
              <a:t>her</a:t>
            </a:r>
            <a:r>
              <a:rPr lang="fr-FR" dirty="0" smtClean="0">
                <a:latin typeface="Arabic Typesetting" panose="03020402040406030203" pitchFamily="66" charset="-78"/>
                <a:ea typeface="Arial Unicode MS" pitchFamily="34" charset="-128"/>
                <a:cs typeface="Arabic Typesetting" panose="03020402040406030203" pitchFamily="66" charset="-78"/>
              </a:rPr>
              <a:t> in </a:t>
            </a:r>
            <a:r>
              <a:rPr lang="fr-FR" dirty="0" err="1" smtClean="0">
                <a:latin typeface="Arabic Typesetting" panose="03020402040406030203" pitchFamily="66" charset="-78"/>
                <a:ea typeface="Arial Unicode MS" pitchFamily="34" charset="-128"/>
                <a:cs typeface="Arabic Typesetting" panose="03020402040406030203" pitchFamily="66" charset="-78"/>
              </a:rPr>
              <a:t>creating</a:t>
            </a:r>
            <a:r>
              <a:rPr lang="fr-FR" dirty="0" smtClean="0">
                <a:latin typeface="Arabic Typesetting" panose="03020402040406030203" pitchFamily="66" charset="-78"/>
                <a:ea typeface="Arial Unicode MS" pitchFamily="34" charset="-128"/>
                <a:cs typeface="Arabic Typesetting" panose="03020402040406030203" pitchFamily="66" charset="-78"/>
              </a:rPr>
              <a:t> his SELF.</a:t>
            </a:r>
          </a:p>
          <a:p>
            <a:pPr algn="just"/>
            <a:r>
              <a:rPr lang="fr-FR" dirty="0" smtClean="0">
                <a:latin typeface="Arabic Typesetting" panose="03020402040406030203" pitchFamily="66" charset="-78"/>
                <a:ea typeface="Arial Unicode MS" pitchFamily="34" charset="-128"/>
                <a:cs typeface="Arabic Typesetting" panose="03020402040406030203" pitchFamily="66" charset="-78"/>
              </a:rPr>
              <a:t>This </a:t>
            </a:r>
            <a:r>
              <a:rPr lang="fr-FR" dirty="0" err="1" smtClean="0">
                <a:latin typeface="Arabic Typesetting" panose="03020402040406030203" pitchFamily="66" charset="-78"/>
                <a:ea typeface="Arial Unicode MS" pitchFamily="34" charset="-128"/>
                <a:cs typeface="Arabic Typesetting" panose="03020402040406030203" pitchFamily="66" charset="-78"/>
              </a:rPr>
              <a:t>treasured</a:t>
            </a:r>
            <a:r>
              <a:rPr lang="fr-FR" dirty="0" smtClean="0">
                <a:latin typeface="Arabic Typesetting" panose="03020402040406030203" pitchFamily="66" charset="-78"/>
                <a:ea typeface="Arial Unicode MS" pitchFamily="34" charset="-128"/>
                <a:cs typeface="Arabic Typesetting" panose="03020402040406030203" pitchFamily="66" charset="-78"/>
              </a:rPr>
              <a:t> possession has a far more </a:t>
            </a:r>
            <a:r>
              <a:rPr lang="fr-FR" dirty="0" err="1" smtClean="0">
                <a:latin typeface="Arabic Typesetting" panose="03020402040406030203" pitchFamily="66" charset="-78"/>
                <a:ea typeface="Arial Unicode MS" pitchFamily="34" charset="-128"/>
                <a:cs typeface="Arabic Typesetting" panose="03020402040406030203" pitchFamily="66" charset="-78"/>
              </a:rPr>
              <a:t>significant</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effect</a:t>
            </a:r>
            <a:r>
              <a:rPr lang="fr-FR" dirty="0" smtClean="0">
                <a:latin typeface="Arabic Typesetting" panose="03020402040406030203" pitchFamily="66" charset="-78"/>
                <a:ea typeface="Arial Unicode MS" pitchFamily="34" charset="-128"/>
                <a:cs typeface="Arabic Typesetting" panose="03020402040406030203" pitchFamily="66" charset="-78"/>
              </a:rPr>
              <a:t> on the ego. </a:t>
            </a:r>
          </a:p>
          <a:p>
            <a:endParaRPr lang="fr-FR" sz="2400" dirty="0" smtClean="0">
              <a:latin typeface="Arial Unicode MS" pitchFamily="34" charset="-128"/>
              <a:ea typeface="Arial Unicode MS" pitchFamily="34" charset="-128"/>
              <a:cs typeface="Arial Unicode MS" pitchFamily="34" charset="-128"/>
            </a:endParaRPr>
          </a:p>
          <a:p>
            <a:endParaRPr lang="fr-FR" sz="2400" dirty="0" smtClean="0">
              <a:latin typeface="Arial Unicode MS" pitchFamily="34" charset="-128"/>
              <a:ea typeface="Arial Unicode MS" pitchFamily="34" charset="-128"/>
              <a:cs typeface="Arial Unicode MS" pitchFamily="34" charset="-128"/>
            </a:endParaRPr>
          </a:p>
          <a:p>
            <a:endParaRPr lang="fr-FR" sz="2400" dirty="0">
              <a:latin typeface="Arial Unicode MS" pitchFamily="34" charset="-128"/>
              <a:ea typeface="Arial Unicode MS" pitchFamily="34" charset="-128"/>
              <a:cs typeface="Arial Unicode MS" pitchFamily="34" charset="-128"/>
            </a:endParaRPr>
          </a:p>
        </p:txBody>
      </p:sp>
    </p:spTree>
  </p:cSld>
  <p:clrMapOvr>
    <a:masterClrMapping/>
  </p:clrMapOvr>
  <p:transition>
    <p:wheel spokes="8"/>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785794"/>
            <a:ext cx="8784976" cy="5865515"/>
          </a:xfrm>
          <a:solidFill>
            <a:srgbClr val="BBCBF3"/>
          </a:solidFill>
        </p:spPr>
        <p:txBody>
          <a:bodyPr>
            <a:normAutofit/>
          </a:bodyPr>
          <a:lstStyle/>
          <a:p>
            <a:endParaRPr lang="fr-FR" sz="2400" dirty="0" smtClean="0"/>
          </a:p>
          <a:p>
            <a:endParaRPr lang="fr-FR" sz="2400" dirty="0" smtClean="0"/>
          </a:p>
          <a:p>
            <a:pPr algn="just"/>
            <a:r>
              <a:rPr lang="fr-FR" dirty="0" smtClean="0">
                <a:latin typeface="Arabic Typesetting" panose="03020402040406030203" pitchFamily="66" charset="-78"/>
                <a:cs typeface="Arabic Typesetting" panose="03020402040406030203" pitchFamily="66" charset="-78"/>
              </a:rPr>
              <a:t>In the </a:t>
            </a:r>
            <a:r>
              <a:rPr lang="fr-FR" dirty="0" err="1" smtClean="0">
                <a:latin typeface="Arabic Typesetting" panose="03020402040406030203" pitchFamily="66" charset="-78"/>
                <a:cs typeface="Arabic Typesetting" panose="03020402040406030203" pitchFamily="66" charset="-78"/>
              </a:rPr>
              <a:t>comedies</a:t>
            </a:r>
            <a:r>
              <a:rPr lang="fr-FR" dirty="0" smtClean="0">
                <a:latin typeface="Arabic Typesetting" panose="03020402040406030203" pitchFamily="66" charset="-78"/>
                <a:cs typeface="Arabic Typesetting" panose="03020402040406030203" pitchFamily="66" charset="-78"/>
              </a:rPr>
              <a:t> and histories that </a:t>
            </a:r>
            <a:r>
              <a:rPr lang="fr-FR" dirty="0" err="1" smtClean="0">
                <a:latin typeface="Arabic Typesetting" panose="03020402040406030203" pitchFamily="66" charset="-78"/>
                <a:cs typeface="Arabic Typesetting" panose="03020402040406030203" pitchFamily="66" charset="-78"/>
              </a:rPr>
              <a:t>precede</a:t>
            </a:r>
            <a:r>
              <a:rPr lang="fr-FR" dirty="0" smtClean="0">
                <a:latin typeface="Arabic Typesetting" panose="03020402040406030203" pitchFamily="66" charset="-78"/>
                <a:cs typeface="Arabic Typesetting" panose="03020402040406030203" pitchFamily="66" charset="-78"/>
              </a:rPr>
              <a:t> Hamlet, </a:t>
            </a:r>
            <a:r>
              <a:rPr lang="fr-FR" dirty="0" err="1" smtClean="0">
                <a:latin typeface="Arabic Typesetting" panose="03020402040406030203" pitchFamily="66" charset="-78"/>
                <a:cs typeface="Arabic Typesetting" panose="03020402040406030203" pitchFamily="66" charset="-78"/>
              </a:rPr>
              <a:t>mothers</a:t>
            </a:r>
            <a:r>
              <a:rPr lang="fr-FR" dirty="0" smtClean="0">
                <a:latin typeface="Arabic Typesetting" panose="03020402040406030203" pitchFamily="66" charset="-78"/>
                <a:cs typeface="Arabic Typesetting" panose="03020402040406030203" pitchFamily="66" charset="-78"/>
              </a:rPr>
              <a:t> are </a:t>
            </a:r>
            <a:r>
              <a:rPr lang="fr-FR" dirty="0" err="1" smtClean="0">
                <a:latin typeface="Arabic Typesetting" panose="03020402040406030203" pitchFamily="66" charset="-78"/>
                <a:cs typeface="Arabic Typesetting" panose="03020402040406030203" pitchFamily="66" charset="-78"/>
              </a:rPr>
              <a:t>surprisingly</a:t>
            </a:r>
            <a:r>
              <a:rPr lang="fr-FR" dirty="0" smtClean="0">
                <a:latin typeface="Arabic Typesetting" panose="03020402040406030203" pitchFamily="66" charset="-78"/>
                <a:cs typeface="Arabic Typesetting" panose="03020402040406030203" pitchFamily="66" charset="-78"/>
              </a:rPr>
              <a:t> absent. Shakespeare </a:t>
            </a:r>
            <a:r>
              <a:rPr lang="fr-FR" dirty="0" err="1" smtClean="0">
                <a:latin typeface="Arabic Typesetting" panose="03020402040406030203" pitchFamily="66" charset="-78"/>
                <a:cs typeface="Arabic Typesetting" panose="03020402040406030203" pitchFamily="66" charset="-78"/>
              </a:rPr>
              <a:t>focuses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instead</a:t>
            </a:r>
            <a:r>
              <a:rPr lang="fr-FR" dirty="0" smtClean="0">
                <a:latin typeface="Arabic Typesetting" panose="03020402040406030203" pitchFamily="66" charset="-78"/>
                <a:cs typeface="Arabic Typesetting" panose="03020402040406030203" pitchFamily="66" charset="-78"/>
              </a:rPr>
              <a:t> on the </a:t>
            </a:r>
            <a:r>
              <a:rPr lang="fr-FR" dirty="0" err="1" smtClean="0">
                <a:latin typeface="Arabic Typesetting" panose="03020402040406030203" pitchFamily="66" charset="-78"/>
                <a:cs typeface="Arabic Typesetting" panose="03020402040406030203" pitchFamily="66" charset="-78"/>
              </a:rPr>
              <a:t>father</a:t>
            </a:r>
            <a:r>
              <a:rPr lang="fr-FR" dirty="0">
                <a:latin typeface="Arabic Typesetting" panose="03020402040406030203" pitchFamily="66" charset="-78"/>
                <a:cs typeface="Arabic Typesetting" panose="03020402040406030203" pitchFamily="66" charset="-78"/>
              </a:rPr>
              <a:t>/</a:t>
            </a:r>
            <a:r>
              <a:rPr lang="fr-FR" dirty="0" smtClean="0">
                <a:latin typeface="Arabic Typesetting" panose="03020402040406030203" pitchFamily="66" charset="-78"/>
                <a:cs typeface="Arabic Typesetting" panose="03020402040406030203" pitchFamily="66" charset="-78"/>
              </a:rPr>
              <a:t>son </a:t>
            </a:r>
            <a:r>
              <a:rPr lang="fr-FR" dirty="0" err="1" smtClean="0">
                <a:latin typeface="Arabic Typesetting" panose="03020402040406030203" pitchFamily="66" charset="-78"/>
                <a:cs typeface="Arabic Typesetting" panose="03020402040406030203" pitchFamily="66" charset="-78"/>
              </a:rPr>
              <a:t>relationships</a:t>
            </a:r>
            <a:r>
              <a:rPr lang="fr-FR" dirty="0" smtClean="0">
                <a:latin typeface="Arabic Typesetting" panose="03020402040406030203" pitchFamily="66" charset="-78"/>
                <a:cs typeface="Arabic Typesetting" panose="03020402040406030203" pitchFamily="66" charset="-78"/>
              </a:rPr>
              <a:t> in </a:t>
            </a:r>
            <a:r>
              <a:rPr lang="fr-FR" dirty="0" err="1" smtClean="0">
                <a:latin typeface="Arabic Typesetting" panose="03020402040406030203" pitchFamily="66" charset="-78"/>
                <a:cs typeface="Arabic Typesetting" panose="03020402040406030203" pitchFamily="66" charset="-78"/>
              </a:rPr>
              <a:t>which</a:t>
            </a:r>
            <a:r>
              <a:rPr lang="fr-FR" dirty="0" smtClean="0">
                <a:latin typeface="Arabic Typesetting" panose="03020402040406030203" pitchFamily="66" charset="-78"/>
                <a:cs typeface="Arabic Typesetting" panose="03020402040406030203" pitchFamily="66" charset="-78"/>
              </a:rPr>
              <a:t> the son </a:t>
            </a:r>
            <a:r>
              <a:rPr lang="fr-FR" dirty="0" err="1" smtClean="0">
                <a:latin typeface="Arabic Typesetting" panose="03020402040406030203" pitchFamily="66" charset="-78"/>
                <a:cs typeface="Arabic Typesetting" panose="03020402040406030203" pitchFamily="66" charset="-78"/>
              </a:rPr>
              <a:t>attempts</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become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fully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himself</a:t>
            </a:r>
            <a:r>
              <a:rPr lang="fr-FR" dirty="0" smtClean="0">
                <a:latin typeface="Arabic Typesetting" panose="03020402040406030203" pitchFamily="66" charset="-78"/>
                <a:cs typeface="Arabic Typesetting" panose="03020402040406030203" pitchFamily="66" charset="-78"/>
              </a:rPr>
              <a:t> by </a:t>
            </a:r>
            <a:r>
              <a:rPr lang="fr-FR" dirty="0" err="1" smtClean="0">
                <a:latin typeface="Arabic Typesetting" panose="03020402040406030203" pitchFamily="66" charset="-78"/>
                <a:cs typeface="Arabic Typesetting" panose="03020402040406030203" pitchFamily="66" charset="-78"/>
              </a:rPr>
              <a:t>identifying</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with</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true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father</a:t>
            </a:r>
            <a:r>
              <a:rPr lang="fr-FR" dirty="0" smtClean="0">
                <a:latin typeface="Arabic Typesetting" panose="03020402040406030203" pitchFamily="66" charset="-78"/>
                <a:cs typeface="Arabic Typesetting" panose="03020402040406030203" pitchFamily="66" charset="-78"/>
              </a:rPr>
              <a:t>, but </a:t>
            </a:r>
            <a:r>
              <a:rPr lang="fr-FR" dirty="0" err="1" smtClean="0">
                <a:latin typeface="Arabic Typesetting" panose="03020402040406030203" pitchFamily="66" charset="-78"/>
                <a:cs typeface="Arabic Typesetting" panose="03020402040406030203" pitchFamily="66" charset="-78"/>
              </a:rPr>
              <a:t>with</a:t>
            </a:r>
            <a:r>
              <a:rPr lang="fr-FR" dirty="0" smtClean="0">
                <a:latin typeface="Arabic Typesetting" panose="03020402040406030203" pitchFamily="66" charset="-78"/>
                <a:cs typeface="Arabic Typesetting" panose="03020402040406030203" pitchFamily="66" charset="-78"/>
              </a:rPr>
              <a:t> Hamlet, </a:t>
            </a:r>
            <a:r>
              <a:rPr lang="fr-FR" dirty="0" err="1" smtClean="0">
                <a:latin typeface="Arabic Typesetting" panose="03020402040406030203" pitchFamily="66" charset="-78"/>
                <a:cs typeface="Arabic Typesetting" panose="03020402040406030203" pitchFamily="66" charset="-78"/>
              </a:rPr>
              <a:t>things</a:t>
            </a:r>
            <a:r>
              <a:rPr lang="fr-FR" dirty="0" smtClean="0">
                <a:latin typeface="Arabic Typesetting" panose="03020402040406030203" pitchFamily="66" charset="-78"/>
                <a:cs typeface="Arabic Typesetting" panose="03020402040406030203" pitchFamily="66" charset="-78"/>
              </a:rPr>
              <a:t> are </a:t>
            </a:r>
            <a:r>
              <a:rPr lang="fr-FR" dirty="0" err="1" smtClean="0">
                <a:latin typeface="Arabic Typesetting" panose="03020402040406030203" pitchFamily="66" charset="-78"/>
                <a:cs typeface="Arabic Typesetting" panose="03020402040406030203" pitchFamily="66" charset="-78"/>
              </a:rPr>
              <a:t>much</a:t>
            </a:r>
            <a:r>
              <a:rPr lang="fr-FR" dirty="0" smtClean="0">
                <a:latin typeface="Arabic Typesetting" panose="03020402040406030203" pitchFamily="66" charset="-78"/>
                <a:cs typeface="Arabic Typesetting" panose="03020402040406030203" pitchFamily="66" charset="-78"/>
              </a:rPr>
              <a:t> more </a:t>
            </a:r>
            <a:r>
              <a:rPr lang="fr-FR" dirty="0" err="1" smtClean="0">
                <a:latin typeface="Arabic Typesetting" panose="03020402040406030203" pitchFamily="66" charset="-78"/>
                <a:cs typeface="Arabic Typesetting" panose="03020402040406030203" pitchFamily="66" charset="-78"/>
              </a:rPr>
              <a:t>complicated</a:t>
            </a:r>
            <a:r>
              <a:rPr lang="fr-FR" dirty="0" smtClean="0">
                <a:latin typeface="Arabic Typesetting" panose="03020402040406030203" pitchFamily="66" charset="-78"/>
                <a:cs typeface="Arabic Typesetting" panose="03020402040406030203" pitchFamily="66" charset="-78"/>
              </a:rPr>
              <a:t> by </a:t>
            </a:r>
            <a:r>
              <a:rPr lang="fr-FR" dirty="0" err="1" smtClean="0">
                <a:latin typeface="Arabic Typesetting" panose="03020402040406030203" pitchFamily="66" charset="-78"/>
                <a:cs typeface="Arabic Typesetting" panose="03020402040406030203" pitchFamily="66" charset="-78"/>
              </a:rPr>
              <a:t>presenting</a:t>
            </a:r>
            <a:r>
              <a:rPr lang="fr-FR" dirty="0" smtClean="0">
                <a:latin typeface="Arabic Typesetting" panose="03020402040406030203" pitchFamily="66" charset="-78"/>
                <a:cs typeface="Arabic Typesetting" panose="03020402040406030203" pitchFamily="66" charset="-78"/>
              </a:rPr>
              <a:t> a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who</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threatens</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annihilate</a:t>
            </a:r>
            <a:r>
              <a:rPr lang="fr-FR" dirty="0" smtClean="0">
                <a:latin typeface="Arabic Typesetting" panose="03020402040406030203" pitchFamily="66" charset="-78"/>
                <a:cs typeface="Arabic Typesetting" panose="03020402040406030203" pitchFamily="66" charset="-78"/>
              </a:rPr>
              <a:t> the distinction </a:t>
            </a:r>
            <a:r>
              <a:rPr lang="fr-FR" dirty="0" err="1" smtClean="0">
                <a:latin typeface="Arabic Typesetting" panose="03020402040406030203" pitchFamily="66" charset="-78"/>
                <a:cs typeface="Arabic Typesetting" panose="03020402040406030203" pitchFamily="66" charset="-78"/>
              </a:rPr>
              <a:t>between</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fathers</a:t>
            </a:r>
            <a:r>
              <a:rPr lang="fr-FR" dirty="0" smtClean="0">
                <a:latin typeface="Arabic Typesetting" panose="03020402040406030203" pitchFamily="66" charset="-78"/>
                <a:cs typeface="Arabic Typesetting" panose="03020402040406030203" pitchFamily="66" charset="-78"/>
              </a:rPr>
              <a:t> by </a:t>
            </a:r>
            <a:r>
              <a:rPr lang="fr-FR" dirty="0" err="1" smtClean="0">
                <a:latin typeface="Arabic Typesetting" panose="03020402040406030203" pitchFamily="66" charset="-78"/>
                <a:cs typeface="Arabic Typesetting" panose="03020402040406030203" pitchFamily="66" charset="-78"/>
              </a:rPr>
              <a:t>making</a:t>
            </a:r>
            <a:r>
              <a:rPr lang="fr-FR" dirty="0" smtClean="0">
                <a:latin typeface="Arabic Typesetting" panose="03020402040406030203" pitchFamily="66" charset="-78"/>
                <a:cs typeface="Arabic Typesetting" panose="03020402040406030203" pitchFamily="66" charset="-78"/>
              </a:rPr>
              <a:t>, in </a:t>
            </a:r>
            <a:r>
              <a:rPr lang="fr-FR" dirty="0" err="1" smtClean="0">
                <a:latin typeface="Arabic Typesetting" panose="03020402040406030203" pitchFamily="66" charset="-78"/>
                <a:cs typeface="Arabic Typesetting" panose="03020402040406030203" pitchFamily="66" charset="-78"/>
              </a:rPr>
              <a:t>Hamlet’s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view</a:t>
            </a:r>
            <a:r>
              <a:rPr lang="fr-FR" dirty="0" smtClean="0">
                <a:latin typeface="Arabic Typesetting" panose="03020402040406030203" pitchFamily="66" charset="-78"/>
                <a:cs typeface="Arabic Typesetting" panose="03020402040406030203" pitchFamily="66" charset="-78"/>
              </a:rPr>
              <a:t> no </a:t>
            </a:r>
            <a:r>
              <a:rPr lang="fr-FR" dirty="0" err="1" smtClean="0">
                <a:latin typeface="Arabic Typesetting" panose="03020402040406030203" pitchFamily="66" charset="-78"/>
                <a:cs typeface="Arabic Typesetting" panose="03020402040406030203" pitchFamily="66" charset="-78"/>
              </a:rPr>
              <a:t>clear</a:t>
            </a:r>
            <a:r>
              <a:rPr lang="fr-FR" dirty="0" smtClean="0">
                <a:latin typeface="Arabic Typesetting" panose="03020402040406030203" pitchFamily="66" charset="-78"/>
                <a:cs typeface="Arabic Typesetting" panose="03020402040406030203" pitchFamily="66" charset="-78"/>
              </a:rPr>
              <a:t> distinction </a:t>
            </a:r>
            <a:r>
              <a:rPr lang="fr-FR" dirty="0" err="1" smtClean="0">
                <a:latin typeface="Arabic Typesetting" panose="03020402040406030203" pitchFamily="66" charset="-78"/>
                <a:cs typeface="Arabic Typesetting" panose="03020402040406030203" pitchFamily="66" charset="-78"/>
              </a:rPr>
              <a:t>between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husband</a:t>
            </a:r>
            <a:r>
              <a:rPr lang="fr-FR" dirty="0" smtClean="0">
                <a:latin typeface="Arabic Typesetting" panose="03020402040406030203" pitchFamily="66" charset="-78"/>
                <a:cs typeface="Arabic Typesetting" panose="03020402040406030203" pitchFamily="66" charset="-78"/>
              </a:rPr>
              <a:t> and </a:t>
            </a:r>
            <a:r>
              <a:rPr lang="fr-FR" dirty="0" err="1" smtClean="0">
                <a:latin typeface="Arabic Typesetting" panose="03020402040406030203" pitchFamily="66" charset="-78"/>
                <a:cs typeface="Arabic Typesetting" panose="03020402040406030203" pitchFamily="66" charset="-78"/>
              </a:rPr>
              <a:t>her</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husband’s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evil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brother</a:t>
            </a:r>
            <a:r>
              <a:rPr lang="fr-FR" dirty="0" smtClean="0">
                <a:latin typeface="Arabic Typesetting" panose="03020402040406030203" pitchFamily="66" charset="-78"/>
                <a:cs typeface="Arabic Typesetting" panose="03020402040406030203" pitchFamily="66" charset="-78"/>
              </a:rPr>
              <a:t>.</a:t>
            </a:r>
          </a:p>
          <a:p>
            <a:pPr algn="just"/>
            <a:r>
              <a:rPr lang="fr-FR" dirty="0" smtClean="0">
                <a:latin typeface="Arabic Typesetting" panose="03020402040406030203" pitchFamily="66" charset="-78"/>
                <a:cs typeface="Arabic Typesetting" panose="03020402040406030203" pitchFamily="66" charset="-78"/>
              </a:rPr>
              <a:t>That distinction </a:t>
            </a:r>
            <a:r>
              <a:rPr lang="fr-FR" dirty="0" err="1" smtClean="0">
                <a:latin typeface="Arabic Typesetting" panose="03020402040406030203" pitchFamily="66" charset="-78"/>
                <a:cs typeface="Arabic Typesetting" panose="03020402040406030203" pitchFamily="66" charset="-78"/>
              </a:rPr>
              <a:t>which</a:t>
            </a:r>
            <a:r>
              <a:rPr lang="fr-FR" dirty="0" smtClean="0">
                <a:latin typeface="Arabic Typesetting" panose="03020402040406030203" pitchFamily="66" charset="-78"/>
                <a:cs typeface="Arabic Typesetting" panose="03020402040406030203" pitchFamily="66" charset="-78"/>
              </a:rPr>
              <a:t> Gertrude </a:t>
            </a:r>
            <a:r>
              <a:rPr lang="fr-FR" dirty="0" err="1" smtClean="0">
                <a:latin typeface="Arabic Typesetting" panose="03020402040406030203" pitchFamily="66" charset="-78"/>
                <a:cs typeface="Arabic Typesetting" panose="03020402040406030203" pitchFamily="66" charset="-78"/>
              </a:rPr>
              <a:t>fails</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recognize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results</a:t>
            </a:r>
            <a:r>
              <a:rPr lang="fr-FR" dirty="0" smtClean="0">
                <a:latin typeface="Arabic Typesetting" panose="03020402040406030203" pitchFamily="66" charset="-78"/>
                <a:cs typeface="Arabic Typesetting" panose="03020402040406030203" pitchFamily="66" charset="-78"/>
              </a:rPr>
              <a:t> in </a:t>
            </a:r>
            <a:r>
              <a:rPr lang="fr-FR" dirty="0" err="1" smtClean="0">
                <a:latin typeface="Arabic Typesetting" panose="03020402040406030203" pitchFamily="66" charset="-78"/>
                <a:cs typeface="Arabic Typesetting" panose="03020402040406030203" pitchFamily="66" charset="-78"/>
              </a:rPr>
              <a:t>Hamlet’s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madness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which</a:t>
            </a:r>
            <a:r>
              <a:rPr lang="fr-FR" dirty="0" smtClean="0">
                <a:latin typeface="Arabic Typesetting" panose="03020402040406030203" pitchFamily="66" charset="-78"/>
                <a:cs typeface="Arabic Typesetting" panose="03020402040406030203" pitchFamily="66" charset="-78"/>
              </a:rPr>
              <a:t> breaks down </a:t>
            </a:r>
            <a:r>
              <a:rPr lang="fr-FR" dirty="0" err="1" smtClean="0">
                <a:latin typeface="Arabic Typesetting" panose="03020402040406030203" pitchFamily="66" charset="-78"/>
                <a:cs typeface="Arabic Typesetting" panose="03020402040406030203" pitchFamily="66" charset="-78"/>
              </a:rPr>
              <a:t>with</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appearance</a:t>
            </a:r>
            <a:r>
              <a:rPr lang="fr-FR" dirty="0" smtClean="0">
                <a:latin typeface="Arabic Typesetting" panose="03020402040406030203" pitchFamily="66" charset="-78"/>
                <a:cs typeface="Arabic Typesetting" panose="03020402040406030203" pitchFamily="66" charset="-78"/>
              </a:rPr>
              <a:t> of the </a:t>
            </a:r>
            <a:r>
              <a:rPr lang="fr-FR" dirty="0" err="1" smtClean="0">
                <a:latin typeface="Arabic Typesetting" panose="03020402040406030203" pitchFamily="66" charset="-78"/>
                <a:cs typeface="Arabic Typesetting" panose="03020402040406030203" pitchFamily="66" charset="-78"/>
              </a:rPr>
              <a:t>ghost</a:t>
            </a:r>
            <a:r>
              <a:rPr lang="fr-FR" dirty="0" smtClean="0">
                <a:latin typeface="Arabic Typesetting" panose="03020402040406030203" pitchFamily="66" charset="-78"/>
                <a:cs typeface="Arabic Typesetting" panose="03020402040406030203" pitchFamily="66" charset="-78"/>
              </a:rPr>
              <a:t> to Hamlet , Gertrude </a:t>
            </a:r>
            <a:r>
              <a:rPr lang="fr-FR" dirty="0" err="1" smtClean="0">
                <a:latin typeface="Arabic Typesetting" panose="03020402040406030203" pitchFamily="66" charset="-78"/>
                <a:cs typeface="Arabic Typesetting" panose="03020402040406030203" pitchFamily="66" charset="-78"/>
              </a:rPr>
              <a:t>doesn’t</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see</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ghost</a:t>
            </a:r>
            <a:r>
              <a:rPr lang="fr-FR" dirty="0" smtClean="0">
                <a:latin typeface="Arabic Typesetting" panose="03020402040406030203" pitchFamily="66" charset="-78"/>
                <a:cs typeface="Arabic Typesetting" panose="03020402040406030203" pitchFamily="66" charset="-78"/>
              </a:rPr>
              <a:t>. Hamlet hallucination </a:t>
            </a:r>
            <a:r>
              <a:rPr lang="fr-FR" dirty="0" err="1" smtClean="0">
                <a:latin typeface="Arabic Typesetting" panose="03020402040406030203" pitchFamily="66" charset="-78"/>
                <a:cs typeface="Arabic Typesetting" panose="03020402040406030203" pitchFamily="66" charset="-78"/>
              </a:rPr>
              <a:t>results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also</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Gertrude not </a:t>
            </a:r>
            <a:r>
              <a:rPr lang="fr-FR" dirty="0" err="1" smtClean="0">
                <a:latin typeface="Arabic Typesetting" panose="03020402040406030203" pitchFamily="66" charset="-78"/>
                <a:cs typeface="Arabic Typesetting" panose="03020402040406030203" pitchFamily="66" charset="-78"/>
              </a:rPr>
              <a:t>asserting</a:t>
            </a:r>
            <a:r>
              <a:rPr lang="fr-FR" dirty="0" smtClean="0">
                <a:latin typeface="Arabic Typesetting" panose="03020402040406030203" pitchFamily="66" charset="-78"/>
                <a:cs typeface="Arabic Typesetting" panose="03020402040406030203" pitchFamily="66" charset="-78"/>
              </a:rPr>
              <a:t> to Hamlet the </a:t>
            </a:r>
            <a:r>
              <a:rPr lang="fr-FR" dirty="0" err="1" smtClean="0">
                <a:latin typeface="Arabic Typesetting" panose="03020402040406030203" pitchFamily="66" charset="-78"/>
                <a:cs typeface="Arabic Typesetting" panose="03020402040406030203" pitchFamily="66" charset="-78"/>
              </a:rPr>
              <a:t>difference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between</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two</a:t>
            </a:r>
            <a:r>
              <a:rPr lang="fr-FR" dirty="0" smtClean="0">
                <a:latin typeface="Arabic Typesetting" panose="03020402040406030203" pitchFamily="66" charset="-78"/>
                <a:cs typeface="Arabic Typesetting" panose="03020402040406030203" pitchFamily="66" charset="-78"/>
              </a:rPr>
              <a:t> men.  </a:t>
            </a:r>
          </a:p>
          <a:p>
            <a:endParaRPr lang="fr-FR" sz="2400" dirty="0"/>
          </a:p>
        </p:txBody>
      </p:sp>
      <p:sp>
        <p:nvSpPr>
          <p:cNvPr id="4" name="Titre 1"/>
          <p:cNvSpPr>
            <a:spLocks noGrp="1"/>
          </p:cNvSpPr>
          <p:nvPr>
            <p:ph type="title"/>
          </p:nvPr>
        </p:nvSpPr>
        <p:spPr>
          <a:xfrm>
            <a:off x="104775" y="152400"/>
            <a:ext cx="6400800" cy="1143000"/>
          </a:xfrm>
          <a:solidFill>
            <a:srgbClr val="BBCBF3"/>
          </a:solidFill>
          <a:ln>
            <a:solidFill>
              <a:schemeClr val="accent2"/>
            </a:solidFill>
          </a:ln>
        </p:spPr>
        <p:txBody>
          <a:bodyPr/>
          <a:lstStyle/>
          <a:p>
            <a:pPr algn="ctr"/>
            <a:r>
              <a:rPr lang="fr-FR" b="1" dirty="0" err="1" smtClean="0">
                <a:latin typeface="Lucida Handwriting" pitchFamily="66" charset="0"/>
              </a:rPr>
              <a:t>Adelman’s</a:t>
            </a:r>
            <a:r>
              <a:rPr lang="fr-FR" b="1" dirty="0" smtClean="0">
                <a:latin typeface="Lucida Handwriting" pitchFamily="66" charset="0"/>
              </a:rPr>
              <a:t> </a:t>
            </a:r>
            <a:r>
              <a:rPr lang="fr-FR" b="1" dirty="0" err="1" smtClean="0">
                <a:latin typeface="Lucida Handwriting" pitchFamily="66" charset="0"/>
              </a:rPr>
              <a:t>view</a:t>
            </a:r>
            <a:r>
              <a:rPr lang="fr-FR" b="1" dirty="0" smtClean="0">
                <a:latin typeface="Lucida Handwriting" pitchFamily="66" charset="0"/>
              </a:rPr>
              <a:t> on Hamlet:</a:t>
            </a:r>
            <a:endParaRPr lang="fr-FR" b="1" dirty="0">
              <a:latin typeface="Lucida Handwriting" pitchFamily="66" charset="0"/>
            </a:endParaRPr>
          </a:p>
        </p:txBody>
      </p:sp>
    </p:spTree>
  </p:cSld>
  <p:clrMapOvr>
    <a:masterClrMapping/>
  </p:clrMapOvr>
  <p:transition>
    <p:wheel spokes="8"/>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775" y="1484784"/>
            <a:ext cx="8859714" cy="5184576"/>
          </a:xfrm>
          <a:solidFill>
            <a:srgbClr val="BBCBF3"/>
          </a:solidFill>
        </p:spPr>
        <p:txBody>
          <a:bodyPr>
            <a:normAutofit/>
          </a:bodyPr>
          <a:lstStyle/>
          <a:p>
            <a:pPr marL="0" indent="0">
              <a:buNone/>
            </a:pPr>
            <a:endParaRPr lang="fr-FR" sz="2400" dirty="0" smtClean="0"/>
          </a:p>
          <a:p>
            <a:r>
              <a:rPr lang="fr-FR" dirty="0" err="1" smtClean="0">
                <a:latin typeface="Arabic Typesetting" panose="03020402040406030203" pitchFamily="66" charset="-78"/>
                <a:cs typeface="Arabic Typesetting" panose="03020402040406030203" pitchFamily="66" charset="-78"/>
              </a:rPr>
              <a:t>Adelman</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sees</a:t>
            </a:r>
            <a:r>
              <a:rPr lang="fr-FR" dirty="0" smtClean="0">
                <a:latin typeface="Arabic Typesetting" panose="03020402040406030203" pitchFamily="66" charset="-78"/>
                <a:cs typeface="Arabic Typesetting" panose="03020402040406030203" pitchFamily="66" charset="-78"/>
              </a:rPr>
              <a:t> Hamlet not in </a:t>
            </a:r>
            <a:r>
              <a:rPr lang="fr-FR" dirty="0" err="1" smtClean="0">
                <a:latin typeface="Arabic Typesetting" panose="03020402040406030203" pitchFamily="66" charset="-78"/>
                <a:cs typeface="Arabic Typesetting" panose="03020402040406030203" pitchFamily="66" charset="-78"/>
              </a:rPr>
              <a:t>oeudipal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terms</a:t>
            </a:r>
            <a:r>
              <a:rPr lang="fr-FR" dirty="0" smtClean="0">
                <a:latin typeface="Arabic Typesetting" panose="03020402040406030203" pitchFamily="66" charset="-78"/>
                <a:cs typeface="Arabic Typesetting" panose="03020402040406030203" pitchFamily="66" charset="-78"/>
              </a:rPr>
              <a:t> i.e a </a:t>
            </a:r>
            <a:r>
              <a:rPr lang="fr-FR" dirty="0" err="1" smtClean="0">
                <a:latin typeface="Arabic Typesetting" panose="03020402040406030203" pitchFamily="66" charset="-78"/>
                <a:cs typeface="Arabic Typesetting" panose="03020402040406030203" pitchFamily="66" charset="-78"/>
              </a:rPr>
              <a:t>young</a:t>
            </a:r>
            <a:r>
              <a:rPr lang="fr-FR" dirty="0" smtClean="0">
                <a:latin typeface="Arabic Typesetting" panose="03020402040406030203" pitchFamily="66" charset="-78"/>
                <a:cs typeface="Arabic Typesetting" panose="03020402040406030203" pitchFamily="66" charset="-78"/>
              </a:rPr>
              <a:t> man </a:t>
            </a:r>
            <a:r>
              <a:rPr lang="fr-FR" dirty="0" err="1" smtClean="0">
                <a:latin typeface="Arabic Typesetting" panose="03020402040406030203" pitchFamily="66" charset="-78"/>
                <a:cs typeface="Arabic Typesetting" panose="03020402040406030203" pitchFamily="66" charset="-78"/>
              </a:rPr>
              <a:t>consumed</a:t>
            </a:r>
            <a:r>
              <a:rPr lang="fr-FR" dirty="0" smtClean="0">
                <a:latin typeface="Arabic Typesetting" panose="03020402040406030203" pitchFamily="66" charset="-78"/>
                <a:cs typeface="Arabic Typesetting" panose="03020402040406030203" pitchFamily="66" charset="-78"/>
              </a:rPr>
              <a:t> by </a:t>
            </a:r>
            <a:r>
              <a:rPr lang="fr-FR" dirty="0" err="1" smtClean="0">
                <a:latin typeface="Arabic Typesetting" panose="03020402040406030203" pitchFamily="66" charset="-78"/>
                <a:cs typeface="Arabic Typesetting" panose="03020402040406030203" pitchFamily="66" charset="-78"/>
              </a:rPr>
              <a:t>repressed</a:t>
            </a:r>
            <a:r>
              <a:rPr lang="fr-FR" dirty="0" smtClean="0">
                <a:latin typeface="Arabic Typesetting" panose="03020402040406030203" pitchFamily="66" charset="-78"/>
                <a:cs typeface="Arabic Typesetting" panose="03020402040406030203" pitchFamily="66" charset="-78"/>
              </a:rPr>
              <a:t> passion for the </a:t>
            </a:r>
            <a:r>
              <a:rPr lang="fr-FR" dirty="0" err="1" smtClean="0">
                <a:latin typeface="Arabic Typesetting" panose="03020402040406030203" pitchFamily="66" charset="-78"/>
                <a:cs typeface="Arabic Typesetting" panose="03020402040406030203" pitchFamily="66" charset="-78"/>
              </a:rPr>
              <a:t>mother</a:t>
            </a:r>
            <a:r>
              <a:rPr lang="fr-FR" dirty="0" smtClean="0">
                <a:latin typeface="Arabic Typesetting" panose="03020402040406030203" pitchFamily="66" charset="-78"/>
                <a:cs typeface="Arabic Typesetting" panose="03020402040406030203" pitchFamily="66" charset="-78"/>
              </a:rPr>
              <a:t>. But </a:t>
            </a:r>
            <a:r>
              <a:rPr lang="fr-FR" dirty="0" err="1" smtClean="0">
                <a:latin typeface="Arabic Typesetting" panose="03020402040406030203" pitchFamily="66" charset="-78"/>
                <a:cs typeface="Arabic Typesetting" panose="03020402040406030203" pitchFamily="66" charset="-78"/>
              </a:rPr>
              <a:t>she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sees</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play’s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psychological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drama</a:t>
            </a:r>
            <a:r>
              <a:rPr lang="fr-FR" dirty="0" smtClean="0">
                <a:latin typeface="Arabic Typesetting" panose="03020402040406030203" pitchFamily="66" charset="-78"/>
                <a:cs typeface="Arabic Typesetting" panose="03020402040406030203" pitchFamily="66" charset="-78"/>
              </a:rPr>
              <a:t> as </a:t>
            </a:r>
            <a:r>
              <a:rPr lang="fr-FR" dirty="0" err="1" smtClean="0">
                <a:latin typeface="Arabic Typesetting" panose="03020402040406030203" pitchFamily="66" charset="-78"/>
                <a:cs typeface="Arabic Typesetting" panose="03020402040406030203" pitchFamily="66" charset="-78"/>
              </a:rPr>
              <a:t>being</a:t>
            </a:r>
            <a:r>
              <a:rPr lang="fr-FR" dirty="0" smtClean="0">
                <a:latin typeface="Arabic Typesetting" panose="03020402040406030203" pitchFamily="66" charset="-78"/>
                <a:cs typeface="Arabic Typesetting" panose="03020402040406030203" pitchFamily="66" charset="-78"/>
              </a:rPr>
              <a:t> about </a:t>
            </a:r>
            <a:r>
              <a:rPr lang="fr-FR" dirty="0" err="1" smtClean="0">
                <a:latin typeface="Arabic Typesetting" panose="03020402040406030203" pitchFamily="66" charset="-78"/>
                <a:cs typeface="Arabic Typesetting" panose="03020402040406030203" pitchFamily="66" charset="-78"/>
              </a:rPr>
              <a:t>Hamlet’s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complex</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relationships</a:t>
            </a:r>
            <a:r>
              <a:rPr lang="fr-FR" dirty="0" smtClean="0">
                <a:latin typeface="Arabic Typesetting" panose="03020402040406030203" pitchFamily="66" charset="-78"/>
                <a:cs typeface="Arabic Typesetting" panose="03020402040406030203" pitchFamily="66" charset="-78"/>
              </a:rPr>
              <a:t> to </a:t>
            </a:r>
            <a:r>
              <a:rPr lang="fr-FR" dirty="0" err="1" smtClean="0">
                <a:latin typeface="Arabic Typesetting" panose="03020402040406030203" pitchFamily="66" charset="-78"/>
                <a:cs typeface="Arabic Typesetting" panose="03020402040406030203" pitchFamily="66" charset="-78"/>
              </a:rPr>
              <a:t>several</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characters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These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relationships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ultimately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involve</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fear</a:t>
            </a:r>
            <a:r>
              <a:rPr lang="fr-FR" dirty="0" smtClean="0">
                <a:latin typeface="Arabic Typesetting" panose="03020402040406030203" pitchFamily="66" charset="-78"/>
                <a:cs typeface="Arabic Typesetting" panose="03020402040406030203" pitchFamily="66" charset="-78"/>
              </a:rPr>
              <a:t> of the </a:t>
            </a:r>
            <a:r>
              <a:rPr lang="fr-FR" dirty="0" err="1" smtClean="0">
                <a:latin typeface="Arabic Typesetting" panose="03020402040406030203" pitchFamily="66" charset="-78"/>
                <a:cs typeface="Arabic Typesetting" panose="03020402040406030203" pitchFamily="66" charset="-78"/>
              </a:rPr>
              <a:t>mother’s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sexuality</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idealization</a:t>
            </a:r>
            <a:r>
              <a:rPr lang="fr-FR" dirty="0" smtClean="0">
                <a:latin typeface="Arabic Typesetting" panose="03020402040406030203" pitchFamily="66" charset="-78"/>
                <a:cs typeface="Arabic Typesetting" panose="03020402040406030203" pitchFamily="66" charset="-78"/>
              </a:rPr>
              <a:t> of the </a:t>
            </a:r>
            <a:r>
              <a:rPr lang="fr-FR" dirty="0" err="1" smtClean="0">
                <a:latin typeface="Arabic Typesetting" panose="03020402040406030203" pitchFamily="66" charset="-78"/>
                <a:cs typeface="Arabic Typesetting" panose="03020402040406030203" pitchFamily="66" charset="-78"/>
              </a:rPr>
              <a:t>father’s</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masculanity</a:t>
            </a:r>
            <a:r>
              <a:rPr lang="fr-FR" dirty="0" smtClean="0">
                <a:latin typeface="Arabic Typesetting" panose="03020402040406030203" pitchFamily="66" charset="-78"/>
                <a:cs typeface="Arabic Typesetting" panose="03020402040406030203" pitchFamily="66" charset="-78"/>
              </a:rPr>
              <a:t> and the </a:t>
            </a:r>
            <a:r>
              <a:rPr lang="fr-FR" dirty="0" err="1" smtClean="0">
                <a:latin typeface="Arabic Typesetting" panose="03020402040406030203" pitchFamily="66" charset="-78"/>
                <a:cs typeface="Arabic Typesetting" panose="03020402040406030203" pitchFamily="66" charset="-78"/>
              </a:rPr>
              <a:t>consequent</a:t>
            </a:r>
            <a:r>
              <a:rPr lang="fr-FR" dirty="0" smtClean="0">
                <a:latin typeface="Arabic Typesetting" panose="03020402040406030203" pitchFamily="66" charset="-78"/>
                <a:cs typeface="Arabic Typesetting" panose="03020402040406030203" pitchFamily="66" charset="-78"/>
              </a:rPr>
              <a:t> struggle to free the masculine </a:t>
            </a:r>
            <a:r>
              <a:rPr lang="fr-FR" dirty="0" err="1" smtClean="0">
                <a:latin typeface="Arabic Typesetting" panose="03020402040406030203" pitchFamily="66" charset="-78"/>
                <a:cs typeface="Arabic Typesetting" panose="03020402040406030203" pitchFamily="66" charset="-78"/>
              </a:rPr>
              <a:t>identity</a:t>
            </a:r>
            <a:r>
              <a:rPr lang="fr-FR" dirty="0" smtClean="0">
                <a:latin typeface="Arabic Typesetting" panose="03020402040406030203" pitchFamily="66" charset="-78"/>
                <a:cs typeface="Arabic Typesetting" panose="03020402040406030203" pitchFamily="66" charset="-78"/>
              </a:rPr>
              <a:t> of </a:t>
            </a:r>
            <a:r>
              <a:rPr lang="fr-FR" dirty="0" err="1" smtClean="0">
                <a:latin typeface="Arabic Typesetting" panose="03020402040406030203" pitchFamily="66" charset="-78"/>
                <a:cs typeface="Arabic Typesetting" panose="03020402040406030203" pitchFamily="66" charset="-78"/>
              </a:rPr>
              <a:t>both</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father</a:t>
            </a:r>
            <a:r>
              <a:rPr lang="fr-FR" dirty="0" smtClean="0">
                <a:latin typeface="Arabic Typesetting" panose="03020402040406030203" pitchFamily="66" charset="-78"/>
                <a:cs typeface="Arabic Typesetting" panose="03020402040406030203" pitchFamily="66" charset="-78"/>
              </a:rPr>
              <a:t> and son </a:t>
            </a:r>
            <a:r>
              <a:rPr lang="fr-FR" dirty="0" err="1" smtClean="0">
                <a:latin typeface="Arabic Typesetting" panose="03020402040406030203" pitchFamily="66" charset="-78"/>
                <a:cs typeface="Arabic Typesetting" panose="03020402040406030203" pitchFamily="66" charset="-78"/>
              </a:rPr>
              <a:t>from</a:t>
            </a:r>
            <a:r>
              <a:rPr lang="fr-FR" dirty="0" smtClean="0">
                <a:latin typeface="Arabic Typesetting" panose="03020402040406030203" pitchFamily="66" charset="-78"/>
                <a:cs typeface="Arabic Typesetting" panose="03020402040406030203" pitchFamily="66" charset="-78"/>
              </a:rPr>
              <a:t> the </a:t>
            </a:r>
            <a:r>
              <a:rPr lang="fr-FR" dirty="0" err="1" smtClean="0">
                <a:latin typeface="Arabic Typesetting" panose="03020402040406030203" pitchFamily="66" charset="-78"/>
                <a:cs typeface="Arabic Typesetting" panose="03020402040406030203" pitchFamily="66" charset="-78"/>
              </a:rPr>
              <a:t>contaminated</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rPr>
              <a:t>maternal</a:t>
            </a:r>
            <a:r>
              <a:rPr lang="fr-FR" dirty="0" smtClean="0">
                <a:latin typeface="Arabic Typesetting" panose="03020402040406030203" pitchFamily="66" charset="-78"/>
                <a:cs typeface="Arabic Typesetting" panose="03020402040406030203" pitchFamily="66" charset="-78"/>
              </a:rPr>
              <a:t> body.</a:t>
            </a:r>
          </a:p>
          <a:p>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She</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also</a:t>
            </a:r>
            <a:r>
              <a:rPr lang="fr-FR" dirty="0" smtClean="0">
                <a:latin typeface="Arabic Typesetting" panose="03020402040406030203" pitchFamily="66" charset="-78"/>
                <a:ea typeface="Arial Unicode MS" pitchFamily="34" charset="-128"/>
                <a:cs typeface="Arabic Typesetting" panose="03020402040406030203" pitchFamily="66" charset="-78"/>
              </a:rPr>
              <a:t> analyses the </a:t>
            </a:r>
            <a:r>
              <a:rPr lang="fr-FR" dirty="0" err="1" smtClean="0">
                <a:latin typeface="Arabic Typesetting" panose="03020402040406030203" pitchFamily="66" charset="-78"/>
                <a:ea typeface="Arial Unicode MS" pitchFamily="34" charset="-128"/>
                <a:cs typeface="Arabic Typesetting" panose="03020402040406030203" pitchFamily="66" charset="-78"/>
              </a:rPr>
              <a:t>character</a:t>
            </a:r>
            <a:r>
              <a:rPr lang="fr-FR" dirty="0" smtClean="0">
                <a:latin typeface="Arabic Typesetting" panose="03020402040406030203" pitchFamily="66" charset="-78"/>
                <a:ea typeface="Arial Unicode MS" pitchFamily="34" charset="-128"/>
                <a:cs typeface="Arabic Typesetting" panose="03020402040406030203" pitchFamily="66" charset="-78"/>
              </a:rPr>
              <a:t> of Hamlet </a:t>
            </a:r>
            <a:r>
              <a:rPr lang="fr-FR" dirty="0" err="1" smtClean="0">
                <a:latin typeface="Arabic Typesetting" panose="03020402040406030203" pitchFamily="66" charset="-78"/>
                <a:ea typeface="Arial Unicode MS" pitchFamily="34" charset="-128"/>
                <a:cs typeface="Arabic Typesetting" panose="03020402040406030203" pitchFamily="66" charset="-78"/>
              </a:rPr>
              <a:t>through</a:t>
            </a:r>
            <a:r>
              <a:rPr lang="fr-FR" dirty="0" smtClean="0">
                <a:latin typeface="Arabic Typesetting" panose="03020402040406030203" pitchFamily="66" charset="-78"/>
                <a:ea typeface="Arial Unicode MS" pitchFamily="34" charset="-128"/>
                <a:cs typeface="Arabic Typesetting" panose="03020402040406030203" pitchFamily="66" charset="-78"/>
              </a:rPr>
              <a:t> the </a:t>
            </a:r>
            <a:r>
              <a:rPr lang="fr-FR" dirty="0" err="1" smtClean="0">
                <a:latin typeface="Arabic Typesetting" panose="03020402040406030203" pitchFamily="66" charset="-78"/>
                <a:ea typeface="Arial Unicode MS" pitchFamily="34" charset="-128"/>
                <a:cs typeface="Arabic Typesetting" panose="03020402040406030203" pitchFamily="66" charset="-78"/>
              </a:rPr>
              <a:t>text’s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language</a:t>
            </a:r>
            <a:r>
              <a:rPr lang="fr-FR" dirty="0" smtClean="0">
                <a:latin typeface="Arabic Typesetting" panose="03020402040406030203" pitchFamily="66" charset="-78"/>
                <a:ea typeface="Arial Unicode MS" pitchFamily="34" charset="-128"/>
                <a:cs typeface="Arabic Typesetting" panose="03020402040406030203" pitchFamily="66" charset="-78"/>
              </a:rPr>
              <a:t> and </a:t>
            </a:r>
            <a:r>
              <a:rPr lang="fr-FR" dirty="0" err="1" smtClean="0">
                <a:latin typeface="Arabic Typesetting" panose="03020402040406030203" pitchFamily="66" charset="-78"/>
                <a:ea typeface="Arial Unicode MS" pitchFamily="34" charset="-128"/>
                <a:cs typeface="Arabic Typesetting" panose="03020402040406030203" pitchFamily="66" charset="-78"/>
              </a:rPr>
              <a:t>its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deep</a:t>
            </a:r>
            <a:r>
              <a:rPr lang="fr-FR" dirty="0" smtClean="0">
                <a:latin typeface="Arabic Typesetting" panose="03020402040406030203" pitchFamily="66" charset="-78"/>
                <a:ea typeface="Arial Unicode MS" pitchFamily="34" charset="-128"/>
                <a:cs typeface="Arabic Typesetting" panose="03020402040406030203" pitchFamily="66" charset="-78"/>
              </a:rPr>
              <a:t> structures to </a:t>
            </a:r>
            <a:r>
              <a:rPr lang="fr-FR" dirty="0" err="1" smtClean="0">
                <a:latin typeface="Arabic Typesetting" panose="03020402040406030203" pitchFamily="66" charset="-78"/>
                <a:ea typeface="Arial Unicode MS" pitchFamily="34" charset="-128"/>
                <a:cs typeface="Arabic Typesetting" panose="03020402040406030203" pitchFamily="66" charset="-78"/>
              </a:rPr>
              <a:t>reveal</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Hamlet’s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repressed</a:t>
            </a:r>
            <a:r>
              <a:rPr lang="fr-FR" dirty="0" smtClean="0">
                <a:latin typeface="Arabic Typesetting" panose="03020402040406030203" pitchFamily="66" charset="-78"/>
                <a:ea typeface="Arial Unicode MS" pitchFamily="34" charset="-128"/>
                <a:cs typeface="Arabic Typesetting" panose="03020402040406030203" pitchFamily="66" charset="-78"/>
              </a:rPr>
              <a:t> infantile </a:t>
            </a:r>
            <a:r>
              <a:rPr lang="fr-FR" dirty="0" err="1" smtClean="0">
                <a:latin typeface="Arabic Typesetting" panose="03020402040406030203" pitchFamily="66" charset="-78"/>
                <a:ea typeface="Arial Unicode MS" pitchFamily="34" charset="-128"/>
                <a:cs typeface="Arabic Typesetting" panose="03020402040406030203" pitchFamily="66" charset="-78"/>
              </a:rPr>
              <a:t>fantasies</a:t>
            </a:r>
            <a:r>
              <a:rPr lang="fr-FR" dirty="0" smtClean="0">
                <a:latin typeface="Arabic Typesetting" panose="03020402040406030203" pitchFamily="66" charset="-78"/>
                <a:ea typeface="Arial Unicode MS" pitchFamily="34" charset="-128"/>
                <a:cs typeface="Arabic Typesetting" panose="03020402040406030203" pitchFamily="66" charset="-78"/>
              </a:rPr>
              <a:t> and </a:t>
            </a:r>
            <a:r>
              <a:rPr lang="fr-FR" dirty="0" err="1" smtClean="0">
                <a:latin typeface="Arabic Typesetting" panose="03020402040406030203" pitchFamily="66" charset="-78"/>
                <a:ea typeface="Arial Unicode MS" pitchFamily="34" charset="-128"/>
                <a:cs typeface="Arabic Typesetting" panose="03020402040406030203" pitchFamily="66" charset="-78"/>
              </a:rPr>
              <a:t>fears</a:t>
            </a:r>
            <a:r>
              <a:rPr lang="fr-FR" dirty="0" smtClean="0">
                <a:latin typeface="Arabic Typesetting" panose="03020402040406030203" pitchFamily="66" charset="-78"/>
                <a:ea typeface="Arial Unicode MS" pitchFamily="34" charset="-128"/>
                <a:cs typeface="Arabic Typesetting" panose="03020402040406030203" pitchFamily="66" charset="-78"/>
              </a:rPr>
              <a:t> (male </a:t>
            </a:r>
            <a:r>
              <a:rPr lang="fr-FR" dirty="0" err="1" smtClean="0">
                <a:latin typeface="Arabic Typesetting" panose="03020402040406030203" pitchFamily="66" charset="-78"/>
                <a:ea typeface="Arial Unicode MS" pitchFamily="34" charset="-128"/>
                <a:cs typeface="Arabic Typesetting" panose="03020402040406030203" pitchFamily="66" charset="-78"/>
              </a:rPr>
              <a:t>subject</a:t>
            </a:r>
            <a:r>
              <a:rPr lang="fr-FR" dirty="0" smtClean="0">
                <a:latin typeface="Arabic Typesetting" panose="03020402040406030203" pitchFamily="66" charset="-78"/>
                <a:ea typeface="Arial Unicode MS" pitchFamily="34" charset="-128"/>
                <a:cs typeface="Arabic Typesetting" panose="03020402040406030203" pitchFamily="66" charset="-78"/>
              </a:rPr>
              <a:t> to </a:t>
            </a:r>
            <a:r>
              <a:rPr lang="fr-FR" dirty="0" err="1" smtClean="0">
                <a:latin typeface="Arabic Typesetting" panose="03020402040406030203" pitchFamily="66" charset="-78"/>
                <a:ea typeface="Arial Unicode MS" pitchFamily="34" charset="-128"/>
                <a:cs typeface="Arabic Typesetting" panose="03020402040406030203" pitchFamily="66" charset="-78"/>
              </a:rPr>
              <a:t>female</a:t>
            </a:r>
            <a:r>
              <a:rPr lang="fr-FR" dirty="0" smtClean="0">
                <a:latin typeface="Arabic Typesetting" panose="03020402040406030203" pitchFamily="66" charset="-78"/>
                <a:ea typeface="Arial Unicode MS" pitchFamily="34" charset="-128"/>
                <a:cs typeface="Arabic Typesetting" panose="03020402040406030203" pitchFamily="66" charset="-78"/>
              </a:rPr>
              <a:t> i.e </a:t>
            </a:r>
            <a:r>
              <a:rPr lang="fr-FR" dirty="0" err="1" smtClean="0">
                <a:latin typeface="Arabic Typesetting" panose="03020402040406030203" pitchFamily="66" charset="-78"/>
                <a:ea typeface="Arial Unicode MS" pitchFamily="34" charset="-128"/>
                <a:cs typeface="Arabic Typesetting" panose="03020402040406030203" pitchFamily="66" charset="-78"/>
              </a:rPr>
              <a:t>blurring</a:t>
            </a:r>
            <a:r>
              <a:rPr lang="fr-FR" dirty="0" smtClean="0">
                <a:latin typeface="Arabic Typesetting" panose="03020402040406030203" pitchFamily="66" charset="-78"/>
                <a:ea typeface="Arial Unicode MS" pitchFamily="34" charset="-128"/>
                <a:cs typeface="Arabic Typesetting" panose="03020402040406030203" pitchFamily="66" charset="-78"/>
              </a:rPr>
              <a:t> of line </a:t>
            </a:r>
            <a:r>
              <a:rPr lang="fr-FR" dirty="0" err="1" smtClean="0">
                <a:latin typeface="Arabic Typesetting" panose="03020402040406030203" pitchFamily="66" charset="-78"/>
                <a:ea typeface="Arial Unicode MS" pitchFamily="34" charset="-128"/>
                <a:cs typeface="Arabic Typesetting" panose="03020402040406030203" pitchFamily="66" charset="-78"/>
              </a:rPr>
              <a:t>between</a:t>
            </a:r>
            <a:r>
              <a:rPr lang="fr-FR" dirty="0" smtClean="0">
                <a:latin typeface="Arabic Typesetting" panose="03020402040406030203" pitchFamily="66" charset="-78"/>
                <a:ea typeface="Arial Unicode MS" pitchFamily="34" charset="-128"/>
                <a:cs typeface="Arabic Typesetting" panose="03020402040406030203" pitchFamily="66" charset="-78"/>
              </a:rPr>
              <a:t> the sexes)</a:t>
            </a:r>
          </a:p>
          <a:p>
            <a:endParaRPr lang="fr-FR" sz="2400" dirty="0" smtClean="0"/>
          </a:p>
          <a:p>
            <a:endParaRPr lang="fr-FR" sz="2400" dirty="0" smtClean="0"/>
          </a:p>
          <a:p>
            <a:endParaRPr lang="fr-FR" sz="2400" dirty="0"/>
          </a:p>
        </p:txBody>
      </p:sp>
      <p:sp>
        <p:nvSpPr>
          <p:cNvPr id="4" name="Titre 1"/>
          <p:cNvSpPr>
            <a:spLocks noGrp="1"/>
          </p:cNvSpPr>
          <p:nvPr>
            <p:ph type="title"/>
          </p:nvPr>
        </p:nvSpPr>
        <p:spPr>
          <a:xfrm>
            <a:off x="104775" y="152400"/>
            <a:ext cx="6400800" cy="1143000"/>
          </a:xfrm>
          <a:solidFill>
            <a:srgbClr val="BBCBF3"/>
          </a:solidFill>
        </p:spPr>
        <p:txBody>
          <a:bodyPr/>
          <a:lstStyle/>
          <a:p>
            <a:pPr algn="ctr"/>
            <a:r>
              <a:rPr lang="fr-FR" b="1" dirty="0" err="1" smtClean="0">
                <a:latin typeface="Lucida Handwriting" pitchFamily="66" charset="0"/>
              </a:rPr>
              <a:t>Adelman’s</a:t>
            </a:r>
            <a:r>
              <a:rPr lang="fr-FR" b="1" dirty="0" smtClean="0">
                <a:latin typeface="Lucida Handwriting" pitchFamily="66" charset="0"/>
              </a:rPr>
              <a:t> </a:t>
            </a:r>
            <a:r>
              <a:rPr lang="fr-FR" b="1" dirty="0" err="1" smtClean="0">
                <a:latin typeface="Lucida Handwriting" pitchFamily="66" charset="0"/>
              </a:rPr>
              <a:t>view</a:t>
            </a:r>
            <a:r>
              <a:rPr lang="fr-FR" b="1" dirty="0" smtClean="0">
                <a:latin typeface="Lucida Handwriting" pitchFamily="66" charset="0"/>
              </a:rPr>
              <a:t> on Hamlet:</a:t>
            </a:r>
            <a:endParaRPr lang="fr-FR" b="1" dirty="0">
              <a:latin typeface="Lucida Handwriting" pitchFamily="66" charset="0"/>
            </a:endParaRPr>
          </a:p>
        </p:txBody>
      </p:sp>
    </p:spTree>
  </p:cSld>
  <p:clrMapOvr>
    <a:masterClrMapping/>
  </p:clrMapOvr>
  <p:transition>
    <p:wheel spokes="8"/>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714488"/>
            <a:ext cx="8640960" cy="5805264"/>
          </a:xfrm>
          <a:solidFill>
            <a:srgbClr val="BBCBF3"/>
          </a:solidFill>
        </p:spPr>
        <p:txBody>
          <a:bodyPr>
            <a:normAutofit/>
          </a:bodyPr>
          <a:lstStyle/>
          <a:p>
            <a:endParaRPr lang="fr-FR" sz="2400" dirty="0" smtClean="0">
              <a:latin typeface="Arial Unicode MS" pitchFamily="34" charset="-128"/>
              <a:ea typeface="Arial Unicode MS" pitchFamily="34" charset="-128"/>
              <a:cs typeface="Arial Unicode MS" pitchFamily="34" charset="-128"/>
            </a:endParaRPr>
          </a:p>
          <a:p>
            <a:pPr algn="just"/>
            <a:r>
              <a:rPr lang="fr-FR" sz="3200" dirty="0" err="1" smtClean="0">
                <a:latin typeface="Arabic Typesetting" panose="03020402040406030203" pitchFamily="66" charset="-78"/>
                <a:ea typeface="Arial Unicode MS" pitchFamily="34" charset="-128"/>
                <a:cs typeface="Arabic Typesetting" panose="03020402040406030203" pitchFamily="66" charset="-78"/>
              </a:rPr>
              <a:t>She</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also</a:t>
            </a:r>
            <a:r>
              <a:rPr lang="fr-FR" sz="3200" dirty="0" smtClean="0">
                <a:latin typeface="Arabic Typesetting" panose="03020402040406030203" pitchFamily="66" charset="-78"/>
                <a:ea typeface="Arial Unicode MS" pitchFamily="34" charset="-128"/>
                <a:cs typeface="Arabic Typesetting" panose="03020402040406030203" pitchFamily="66" charset="-78"/>
              </a:rPr>
              <a:t> analyses the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character</a:t>
            </a:r>
            <a:r>
              <a:rPr lang="fr-FR" sz="3200" dirty="0" smtClean="0">
                <a:latin typeface="Arabic Typesetting" panose="03020402040406030203" pitchFamily="66" charset="-78"/>
                <a:ea typeface="Arial Unicode MS" pitchFamily="34" charset="-128"/>
                <a:cs typeface="Arabic Typesetting" panose="03020402040406030203" pitchFamily="66" charset="-78"/>
              </a:rPr>
              <a:t> of Hamlet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through</a:t>
            </a:r>
            <a:r>
              <a:rPr lang="fr-FR" sz="3200" dirty="0" smtClean="0">
                <a:latin typeface="Arabic Typesetting" panose="03020402040406030203" pitchFamily="66" charset="-78"/>
                <a:ea typeface="Arial Unicode MS" pitchFamily="34" charset="-128"/>
                <a:cs typeface="Arabic Typesetting" panose="03020402040406030203" pitchFamily="66" charset="-78"/>
              </a:rPr>
              <a:t> the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text’s</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language</a:t>
            </a:r>
            <a:r>
              <a:rPr lang="fr-FR" sz="3200" dirty="0" smtClean="0">
                <a:latin typeface="Arabic Typesetting" panose="03020402040406030203" pitchFamily="66" charset="-78"/>
                <a:ea typeface="Arial Unicode MS" pitchFamily="34" charset="-128"/>
                <a:cs typeface="Arabic Typesetting" panose="03020402040406030203" pitchFamily="66" charset="-78"/>
              </a:rPr>
              <a:t> and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its</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deep</a:t>
            </a:r>
            <a:r>
              <a:rPr lang="fr-FR" sz="3200" dirty="0" smtClean="0">
                <a:latin typeface="Arabic Typesetting" panose="03020402040406030203" pitchFamily="66" charset="-78"/>
                <a:ea typeface="Arial Unicode MS" pitchFamily="34" charset="-128"/>
                <a:cs typeface="Arabic Typesetting" panose="03020402040406030203" pitchFamily="66" charset="-78"/>
              </a:rPr>
              <a:t> structures to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reveal</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Hamlet’s</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repressed</a:t>
            </a:r>
            <a:r>
              <a:rPr lang="fr-FR" sz="3200" dirty="0" smtClean="0">
                <a:latin typeface="Arabic Typesetting" panose="03020402040406030203" pitchFamily="66" charset="-78"/>
                <a:ea typeface="Arial Unicode MS" pitchFamily="34" charset="-128"/>
                <a:cs typeface="Arabic Typesetting" panose="03020402040406030203" pitchFamily="66" charset="-78"/>
              </a:rPr>
              <a:t> infantile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fantasies</a:t>
            </a:r>
            <a:r>
              <a:rPr lang="fr-FR" sz="3200" dirty="0" smtClean="0">
                <a:latin typeface="Arabic Typesetting" panose="03020402040406030203" pitchFamily="66" charset="-78"/>
                <a:ea typeface="Arial Unicode MS" pitchFamily="34" charset="-128"/>
                <a:cs typeface="Arabic Typesetting" panose="03020402040406030203" pitchFamily="66" charset="-78"/>
              </a:rPr>
              <a:t> and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fears</a:t>
            </a:r>
            <a:r>
              <a:rPr lang="fr-FR" sz="3200" dirty="0" smtClean="0">
                <a:latin typeface="Arabic Typesetting" panose="03020402040406030203" pitchFamily="66" charset="-78"/>
                <a:ea typeface="Arial Unicode MS" pitchFamily="34" charset="-128"/>
                <a:cs typeface="Arabic Typesetting" panose="03020402040406030203" pitchFamily="66" charset="-78"/>
              </a:rPr>
              <a:t> (male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subject</a:t>
            </a:r>
            <a:r>
              <a:rPr lang="fr-FR" sz="3200" dirty="0" smtClean="0">
                <a:latin typeface="Arabic Typesetting" panose="03020402040406030203" pitchFamily="66" charset="-78"/>
                <a:ea typeface="Arial Unicode MS" pitchFamily="34" charset="-128"/>
                <a:cs typeface="Arabic Typesetting" panose="03020402040406030203" pitchFamily="66" charset="-78"/>
              </a:rPr>
              <a:t> to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female</a:t>
            </a:r>
            <a:r>
              <a:rPr lang="fr-FR" sz="3200" dirty="0" smtClean="0">
                <a:latin typeface="Arabic Typesetting" panose="03020402040406030203" pitchFamily="66" charset="-78"/>
                <a:ea typeface="Arial Unicode MS" pitchFamily="34" charset="-128"/>
                <a:cs typeface="Arabic Typesetting" panose="03020402040406030203" pitchFamily="66" charset="-78"/>
              </a:rPr>
              <a:t> i.e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blurring</a:t>
            </a:r>
            <a:r>
              <a:rPr lang="fr-FR" sz="3200" dirty="0" smtClean="0">
                <a:latin typeface="Arabic Typesetting" panose="03020402040406030203" pitchFamily="66" charset="-78"/>
                <a:ea typeface="Arial Unicode MS" pitchFamily="34" charset="-128"/>
                <a:cs typeface="Arabic Typesetting" panose="03020402040406030203" pitchFamily="66" charset="-78"/>
              </a:rPr>
              <a:t> of line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between</a:t>
            </a:r>
            <a:r>
              <a:rPr lang="fr-FR" sz="3200" dirty="0" smtClean="0">
                <a:latin typeface="Arabic Typesetting" panose="03020402040406030203" pitchFamily="66" charset="-78"/>
                <a:ea typeface="Arial Unicode MS" pitchFamily="34" charset="-128"/>
                <a:cs typeface="Arabic Typesetting" panose="03020402040406030203" pitchFamily="66" charset="-78"/>
              </a:rPr>
              <a:t> the sexes)</a:t>
            </a:r>
          </a:p>
          <a:p>
            <a:pPr algn="just"/>
            <a:r>
              <a:rPr lang="fr-FR" sz="3200" dirty="0" err="1" smtClean="0">
                <a:latin typeface="Arabic Typesetting" panose="03020402040406030203" pitchFamily="66" charset="-78"/>
                <a:ea typeface="Arial Unicode MS" pitchFamily="34" charset="-128"/>
                <a:cs typeface="Arabic Typesetting" panose="03020402040406030203" pitchFamily="66" charset="-78"/>
              </a:rPr>
              <a:t>Moreover</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she</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sees</a:t>
            </a:r>
            <a:r>
              <a:rPr lang="fr-FR" sz="3200" dirty="0" smtClean="0">
                <a:latin typeface="Arabic Typesetting" panose="03020402040406030203" pitchFamily="66" charset="-78"/>
                <a:ea typeface="Arial Unicode MS" pitchFamily="34" charset="-128"/>
                <a:cs typeface="Arabic Typesetting" panose="03020402040406030203" pitchFamily="66" charset="-78"/>
              </a:rPr>
              <a:t> the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text</a:t>
            </a:r>
            <a:r>
              <a:rPr lang="fr-FR" sz="3200" dirty="0" smtClean="0">
                <a:latin typeface="Arabic Typesetting" panose="03020402040406030203" pitchFamily="66" charset="-78"/>
                <a:ea typeface="Arial Unicode MS" pitchFamily="34" charset="-128"/>
                <a:cs typeface="Arabic Typesetting" panose="03020402040406030203" pitchFamily="66" charset="-78"/>
              </a:rPr>
              <a:t> as a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vehicle</a:t>
            </a:r>
            <a:r>
              <a:rPr lang="fr-FR" sz="3200" dirty="0" smtClean="0">
                <a:latin typeface="Arabic Typesetting" panose="03020402040406030203" pitchFamily="66" charset="-78"/>
                <a:ea typeface="Arial Unicode MS" pitchFamily="34" charset="-128"/>
                <a:cs typeface="Arabic Typesetting" panose="03020402040406030203" pitchFamily="66" charset="-78"/>
              </a:rPr>
              <a:t> in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which</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we</a:t>
            </a:r>
            <a:r>
              <a:rPr lang="fr-FR" sz="3200" dirty="0" smtClean="0">
                <a:latin typeface="Arabic Typesetting" panose="03020402040406030203" pitchFamily="66" charset="-78"/>
                <a:ea typeface="Arial Unicode MS" pitchFamily="34" charset="-128"/>
                <a:cs typeface="Arabic Typesetting" panose="03020402040406030203" pitchFamily="66" charset="-78"/>
              </a:rPr>
              <a:t> explore the destructive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prejudices</a:t>
            </a:r>
            <a:r>
              <a:rPr lang="fr-FR" sz="3200" dirty="0" smtClean="0">
                <a:latin typeface="Arabic Typesetting" panose="03020402040406030203" pitchFamily="66" charset="-78"/>
                <a:ea typeface="Arial Unicode MS" pitchFamily="34" charset="-128"/>
                <a:cs typeface="Arabic Typesetting" panose="03020402040406030203" pitchFamily="66" charset="-78"/>
              </a:rPr>
              <a:t> and passions. Hamlet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is</a:t>
            </a:r>
            <a:r>
              <a:rPr lang="fr-FR" sz="3200" dirty="0" smtClean="0">
                <a:latin typeface="Arabic Typesetting" panose="03020402040406030203" pitchFamily="66" charset="-78"/>
                <a:ea typeface="Arial Unicode MS" pitchFamily="34" charset="-128"/>
                <a:cs typeface="Arabic Typesetting" panose="03020402040406030203" pitchFamily="66" charset="-78"/>
              </a:rPr>
              <a:t> a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transitional</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space</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that</a:t>
            </a:r>
            <a:r>
              <a:rPr lang="fr-FR" sz="3200" dirty="0" smtClean="0">
                <a:latin typeface="Arabic Typesetting" panose="03020402040406030203" pitchFamily="66" charset="-78"/>
                <a:ea typeface="Arial Unicode MS" pitchFamily="34" charset="-128"/>
                <a:cs typeface="Arabic Typesetting" panose="03020402040406030203" pitchFamily="66" charset="-78"/>
              </a:rPr>
              <a:t> remakes us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through</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interepretive</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interplay</a:t>
            </a:r>
            <a:r>
              <a:rPr lang="fr-FR" sz="3200" dirty="0" smtClean="0">
                <a:latin typeface="Arabic Typesetting" panose="03020402040406030203" pitchFamily="66" charset="-78"/>
                <a:ea typeface="Arial Unicode MS" pitchFamily="34" charset="-128"/>
                <a:cs typeface="Arabic Typesetting" panose="03020402040406030203" pitchFamily="66" charset="-78"/>
              </a:rPr>
              <a:t> and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even</a:t>
            </a:r>
            <a:r>
              <a:rPr lang="fr-FR" sz="3200" dirty="0" smtClean="0">
                <a:latin typeface="Arabic Typesetting" panose="03020402040406030203" pitchFamily="66" charset="-78"/>
                <a:ea typeface="Arial Unicode MS" pitchFamily="34" charset="-128"/>
                <a:cs typeface="Arabic Typesetting" panose="03020402040406030203" pitchFamily="66" charset="-78"/>
              </a:rPr>
              <a:t> as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we</a:t>
            </a:r>
            <a:r>
              <a:rPr lang="fr-FR" sz="3200" dirty="0" smtClean="0">
                <a:latin typeface="Arabic Typesetting" panose="03020402040406030203" pitchFamily="66" charset="-78"/>
                <a:ea typeface="Arial Unicode MS" pitchFamily="34" charset="-128"/>
                <a:cs typeface="Arabic Typesetting" panose="03020402040406030203" pitchFamily="66" charset="-78"/>
              </a:rPr>
              <a:t> remake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it</a:t>
            </a:r>
            <a:r>
              <a:rPr lang="fr-FR" sz="3200" dirty="0" smtClean="0">
                <a:latin typeface="Arabic Typesetting" panose="03020402040406030203" pitchFamily="66" charset="-78"/>
                <a:ea typeface="Arial Unicode MS" pitchFamily="34" charset="-128"/>
                <a:cs typeface="Arabic Typesetting" panose="03020402040406030203" pitchFamily="66" charset="-78"/>
              </a:rPr>
              <a:t> and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give</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it</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fr-FR" sz="3200" dirty="0" err="1" smtClean="0">
                <a:latin typeface="Arabic Typesetting" panose="03020402040406030203" pitchFamily="66" charset="-78"/>
                <a:ea typeface="Arial Unicode MS" pitchFamily="34" charset="-128"/>
                <a:cs typeface="Arabic Typesetting" panose="03020402040406030203" pitchFamily="66" charset="-78"/>
              </a:rPr>
              <a:t>sense</a:t>
            </a:r>
            <a:r>
              <a:rPr lang="fr-FR" sz="3200" dirty="0" smtClean="0">
                <a:latin typeface="Arabic Typesetting" panose="03020402040406030203" pitchFamily="66" charset="-78"/>
                <a:ea typeface="Arial Unicode MS" pitchFamily="34" charset="-128"/>
                <a:cs typeface="Arabic Typesetting" panose="03020402040406030203" pitchFamily="66" charset="-78"/>
              </a:rPr>
              <a:t> </a:t>
            </a:r>
            <a:r>
              <a:rPr lang="en-US" sz="3200" dirty="0" smtClean="0">
                <a:latin typeface="Arabic Typesetting" panose="03020402040406030203" pitchFamily="66" charset="-78"/>
                <a:ea typeface="Arial Unicode MS" pitchFamily="34" charset="-128"/>
                <a:cs typeface="Arabic Typesetting" panose="03020402040406030203" pitchFamily="66" charset="-78"/>
              </a:rPr>
              <a:t>at a given context. </a:t>
            </a:r>
            <a:endParaRPr lang="fr-FR" sz="3200" dirty="0" smtClean="0">
              <a:latin typeface="Arabic Typesetting" panose="03020402040406030203" pitchFamily="66" charset="-78"/>
              <a:ea typeface="Arial Unicode MS" pitchFamily="34" charset="-128"/>
              <a:cs typeface="Arabic Typesetting" panose="03020402040406030203" pitchFamily="66" charset="-78"/>
            </a:endParaRPr>
          </a:p>
        </p:txBody>
      </p:sp>
      <p:sp>
        <p:nvSpPr>
          <p:cNvPr id="4" name="Titre 1"/>
          <p:cNvSpPr>
            <a:spLocks noGrp="1"/>
          </p:cNvSpPr>
          <p:nvPr>
            <p:ph type="title"/>
          </p:nvPr>
        </p:nvSpPr>
        <p:spPr>
          <a:xfrm>
            <a:off x="104775" y="152400"/>
            <a:ext cx="6400800" cy="1143000"/>
          </a:xfrm>
          <a:solidFill>
            <a:srgbClr val="BBCBF3"/>
          </a:solidFill>
        </p:spPr>
        <p:txBody>
          <a:bodyPr/>
          <a:lstStyle/>
          <a:p>
            <a:pPr algn="ctr"/>
            <a:r>
              <a:rPr lang="fr-FR" b="1" dirty="0" err="1" smtClean="0">
                <a:latin typeface="Lucida Handwriting" pitchFamily="66" charset="0"/>
              </a:rPr>
              <a:t>Adelman’s</a:t>
            </a:r>
            <a:r>
              <a:rPr lang="fr-FR" b="1" dirty="0" smtClean="0">
                <a:latin typeface="Lucida Handwriting" pitchFamily="66" charset="0"/>
              </a:rPr>
              <a:t> </a:t>
            </a:r>
            <a:r>
              <a:rPr lang="fr-FR" b="1" dirty="0" err="1" smtClean="0">
                <a:latin typeface="Lucida Handwriting" pitchFamily="66" charset="0"/>
              </a:rPr>
              <a:t>view</a:t>
            </a:r>
            <a:r>
              <a:rPr lang="fr-FR" b="1" dirty="0" smtClean="0">
                <a:latin typeface="Lucida Handwriting" pitchFamily="66" charset="0"/>
              </a:rPr>
              <a:t> on Hamlet:</a:t>
            </a:r>
            <a:endParaRPr lang="fr-FR" b="1" dirty="0">
              <a:latin typeface="Lucida Handwriting" pitchFamily="66" charset="0"/>
            </a:endParaRPr>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F:\1.jpg"/>
          <p:cNvPicPr>
            <a:picLocks noChangeAspect="1" noChangeArrowheads="1"/>
          </p:cNvPicPr>
          <p:nvPr/>
        </p:nvPicPr>
        <p:blipFill>
          <a:blip r:embed="rId2"/>
          <a:srcRect/>
          <a:stretch>
            <a:fillRect/>
          </a:stretch>
        </p:blipFill>
        <p:spPr bwMode="auto">
          <a:xfrm>
            <a:off x="0" y="5500702"/>
            <a:ext cx="9144000" cy="1357298"/>
          </a:xfrm>
          <a:prstGeom prst="rect">
            <a:avLst/>
          </a:prstGeom>
          <a:noFill/>
        </p:spPr>
      </p:pic>
      <p:sp>
        <p:nvSpPr>
          <p:cNvPr id="2" name="Titre 1"/>
          <p:cNvSpPr>
            <a:spLocks noGrp="1"/>
          </p:cNvSpPr>
          <p:nvPr>
            <p:ph type="title"/>
          </p:nvPr>
        </p:nvSpPr>
        <p:spPr>
          <a:xfrm rot="19327548">
            <a:off x="-576842" y="255987"/>
            <a:ext cx="3048756" cy="1028742"/>
          </a:xfrm>
          <a:solidFill>
            <a:srgbClr val="FFC000"/>
          </a:solidFill>
          <a:effectLst>
            <a:glow rad="228600">
              <a:schemeClr val="accent4">
                <a:satMod val="175000"/>
                <a:alpha val="40000"/>
              </a:schemeClr>
            </a:glow>
          </a:effectLst>
        </p:spPr>
        <p:txBody>
          <a:bodyPr/>
          <a:lstStyle/>
          <a:p>
            <a:pPr algn="ctr"/>
            <a:r>
              <a:rPr lang="en-US" dirty="0" smtClean="0">
                <a:effectLst>
                  <a:glow rad="228600">
                    <a:schemeClr val="accent2">
                      <a:satMod val="175000"/>
                      <a:alpha val="40000"/>
                    </a:schemeClr>
                  </a:glow>
                </a:effectLst>
                <a:latin typeface="Arial Rounded MT Bold" pitchFamily="34" charset="0"/>
              </a:rPr>
              <a:t>The Ego</a:t>
            </a:r>
            <a:endParaRPr lang="en-US" dirty="0">
              <a:effectLst>
                <a:glow rad="228600">
                  <a:schemeClr val="accent2">
                    <a:satMod val="175000"/>
                    <a:alpha val="40000"/>
                  </a:schemeClr>
                </a:glow>
              </a:effectLst>
              <a:latin typeface="Arial Rounded MT Bold" pitchFamily="34" charset="0"/>
            </a:endParaRPr>
          </a:p>
        </p:txBody>
      </p:sp>
      <p:sp>
        <p:nvSpPr>
          <p:cNvPr id="3" name="Espace réservé du contenu 2"/>
          <p:cNvSpPr>
            <a:spLocks noGrp="1"/>
          </p:cNvSpPr>
          <p:nvPr>
            <p:ph idx="1"/>
          </p:nvPr>
        </p:nvSpPr>
        <p:spPr>
          <a:xfrm>
            <a:off x="0" y="1988840"/>
            <a:ext cx="8892480" cy="4007134"/>
          </a:xfrm>
        </p:spPr>
        <p:txBody>
          <a:bodyPr/>
          <a:lstStyle/>
          <a:p>
            <a:pPr algn="just"/>
            <a:r>
              <a:rPr lang="en-US" sz="2400" dirty="0" smtClean="0"/>
              <a:t>It is the rational</a:t>
            </a:r>
            <a:r>
              <a:rPr lang="en-US" sz="2400" dirty="0" smtClean="0"/>
              <a:t>, logical</a:t>
            </a:r>
            <a:r>
              <a:rPr lang="en-US" sz="2400" dirty="0" smtClean="0"/>
              <a:t>, organized and the conscious part. It includes defensive, perceptual, intellectual-cognitive,  and executive functions. Its task is to organize our thoughts  and find a balance between primitive drives and reality .</a:t>
            </a:r>
          </a:p>
          <a:p>
            <a:pPr algn="just"/>
            <a:r>
              <a:rPr lang="en-US" sz="2400" dirty="0" smtClean="0"/>
              <a:t>The ego employs defense mechanisms which reduce the tension of our impulses . They are often used by the ego when id behavior conflicts with reality and society's morals, norms, and taboos .</a:t>
            </a:r>
          </a:p>
          <a:p>
            <a:pPr algn="just"/>
            <a:endParaRPr lang="fr-FR" sz="2400" dirty="0" smtClean="0"/>
          </a:p>
          <a:p>
            <a:endParaRPr lang="en-US" sz="2400" dirty="0"/>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8</a:t>
            </a:fld>
            <a:endParaRPr lang="en-GB"/>
          </a:p>
        </p:txBody>
      </p:sp>
    </p:spTree>
  </p:cSld>
  <p:clrMapOvr>
    <a:masterClrMapping/>
  </p:clrMapOvr>
  <p:transition>
    <p:wheel spokes="8"/>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5037" y="0"/>
            <a:ext cx="5640038" cy="1196752"/>
          </a:xfrm>
          <a:solidFill>
            <a:srgbClr val="BBCBF3"/>
          </a:solidFill>
        </p:spPr>
        <p:txBody>
          <a:bodyPr/>
          <a:lstStyle/>
          <a:p>
            <a:pPr algn="ctr"/>
            <a:r>
              <a:rPr lang="fr-FR" b="1" dirty="0" smtClean="0">
                <a:latin typeface="Lucida Handwriting" pitchFamily="66" charset="0"/>
              </a:rPr>
              <a:t>Conclusion:</a:t>
            </a:r>
            <a:endParaRPr lang="fr-FR" b="1" dirty="0">
              <a:latin typeface="Lucida Handwriting" pitchFamily="66" charset="0"/>
            </a:endParaRPr>
          </a:p>
        </p:txBody>
      </p:sp>
      <p:sp>
        <p:nvSpPr>
          <p:cNvPr id="3" name="Espace réservé du contenu 2"/>
          <p:cNvSpPr>
            <a:spLocks noGrp="1"/>
          </p:cNvSpPr>
          <p:nvPr>
            <p:ph idx="1"/>
          </p:nvPr>
        </p:nvSpPr>
        <p:spPr>
          <a:xfrm>
            <a:off x="251520" y="1340768"/>
            <a:ext cx="8640960" cy="5256584"/>
          </a:xfrm>
          <a:solidFill>
            <a:srgbClr val="BBCBF3"/>
          </a:solidFill>
        </p:spPr>
        <p:txBody>
          <a:bodyPr>
            <a:normAutofit/>
          </a:bodyPr>
          <a:lstStyle/>
          <a:p>
            <a:pPr algn="just"/>
            <a:endParaRPr lang="fr-FR" sz="2400" dirty="0" smtClean="0">
              <a:latin typeface="Arial Unicode MS" pitchFamily="34" charset="-128"/>
              <a:ea typeface="Arial Unicode MS" pitchFamily="34" charset="-128"/>
              <a:cs typeface="Arial Unicode MS" pitchFamily="34" charset="-128"/>
            </a:endParaRPr>
          </a:p>
          <a:p>
            <a:pPr algn="just"/>
            <a:r>
              <a:rPr lang="fr-FR" dirty="0" err="1" smtClean="0">
                <a:latin typeface="Arabic Typesetting" panose="03020402040406030203" pitchFamily="66" charset="-78"/>
                <a:ea typeface="Arial Unicode MS" pitchFamily="34" charset="-128"/>
                <a:cs typeface="Arabic Typesetting" panose="03020402040406030203" pitchFamily="66" charset="-78"/>
              </a:rPr>
              <a:t>Adelman</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sees</a:t>
            </a:r>
            <a:r>
              <a:rPr lang="fr-FR" dirty="0" smtClean="0">
                <a:latin typeface="Arabic Typesetting" panose="03020402040406030203" pitchFamily="66" charset="-78"/>
                <a:ea typeface="Arial Unicode MS" pitchFamily="34" charset="-128"/>
                <a:cs typeface="Arabic Typesetting" panose="03020402040406030203" pitchFamily="66" charset="-78"/>
              </a:rPr>
              <a:t> Hamlet in </a:t>
            </a:r>
            <a:r>
              <a:rPr lang="fr-FR" dirty="0" err="1" smtClean="0">
                <a:latin typeface="Arabic Typesetting" panose="03020402040406030203" pitchFamily="66" charset="-78"/>
                <a:ea typeface="Arial Unicode MS" pitchFamily="34" charset="-128"/>
                <a:cs typeface="Arabic Typesetting" panose="03020402040406030203" pitchFamily="66" charset="-78"/>
              </a:rPr>
              <a:t>terms</a:t>
            </a:r>
            <a:r>
              <a:rPr lang="fr-FR" dirty="0" smtClean="0">
                <a:latin typeface="Arabic Typesetting" panose="03020402040406030203" pitchFamily="66" charset="-78"/>
                <a:ea typeface="Arial Unicode MS" pitchFamily="34" charset="-128"/>
                <a:cs typeface="Arabic Typesetting" panose="03020402040406030203" pitchFamily="66" charset="-78"/>
              </a:rPr>
              <a:t> of </a:t>
            </a:r>
            <a:r>
              <a:rPr lang="fr-FR" dirty="0" err="1" smtClean="0">
                <a:latin typeface="Arabic Typesetting" panose="03020402040406030203" pitchFamily="66" charset="-78"/>
                <a:ea typeface="Arial Unicode MS" pitchFamily="34" charset="-128"/>
                <a:cs typeface="Arabic Typesetting" panose="03020402040406030203" pitchFamily="66" charset="-78"/>
              </a:rPr>
              <a:t>object</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relationship</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theory</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smtClean="0">
                <a:latin typeface="Arabic Typesetting" panose="03020402040406030203" pitchFamily="66" charset="-78"/>
                <a:ea typeface="Arial Unicode MS" pitchFamily="34" charset="-128"/>
                <a:cs typeface="Arabic Typesetting" panose="03020402040406030203" pitchFamily="66" charset="-78"/>
              </a:rPr>
              <a:t>i.e the </a:t>
            </a:r>
            <a:r>
              <a:rPr lang="fr-FR" dirty="0" err="1" smtClean="0">
                <a:latin typeface="Arabic Typesetting" panose="03020402040406030203" pitchFamily="66" charset="-78"/>
                <a:ea typeface="Arial Unicode MS" pitchFamily="34" charset="-128"/>
                <a:cs typeface="Arabic Typesetting" panose="03020402040406030203" pitchFamily="66" charset="-78"/>
              </a:rPr>
              <a:t>sexualised</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mother</a:t>
            </a:r>
            <a:r>
              <a:rPr lang="fr-FR" dirty="0" smtClean="0">
                <a:latin typeface="Arabic Typesetting" panose="03020402040406030203" pitchFamily="66" charset="-78"/>
                <a:ea typeface="Arial Unicode MS" pitchFamily="34" charset="-128"/>
                <a:cs typeface="Arabic Typesetting" panose="03020402040406030203" pitchFamily="66" charset="-78"/>
              </a:rPr>
              <a:t> figure is a false one to Hamlet </a:t>
            </a:r>
            <a:r>
              <a:rPr lang="fr-FR" dirty="0" err="1" smtClean="0">
                <a:latin typeface="Arabic Typesetting" panose="03020402040406030203" pitchFamily="66" charset="-78"/>
                <a:ea typeface="Arial Unicode MS" pitchFamily="34" charset="-128"/>
                <a:cs typeface="Arabic Typesetting" panose="03020402040406030203" pitchFamily="66" charset="-78"/>
              </a:rPr>
              <a:t>who</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wants</a:t>
            </a:r>
            <a:r>
              <a:rPr lang="fr-FR" dirty="0" smtClean="0">
                <a:latin typeface="Arabic Typesetting" panose="03020402040406030203" pitchFamily="66" charset="-78"/>
                <a:ea typeface="Arial Unicode MS" pitchFamily="34" charset="-128"/>
                <a:cs typeface="Arabic Typesetting" panose="03020402040406030203" pitchFamily="66" charset="-78"/>
              </a:rPr>
              <a:t> the original one back. The </a:t>
            </a:r>
            <a:r>
              <a:rPr lang="fr-FR" dirty="0" err="1" smtClean="0">
                <a:latin typeface="Arabic Typesetting" panose="03020402040406030203" pitchFamily="66" charset="-78"/>
                <a:ea typeface="Arial Unicode MS" pitchFamily="34" charset="-128"/>
                <a:cs typeface="Arabic Typesetting" panose="03020402040406030203" pitchFamily="66" charset="-78"/>
              </a:rPr>
              <a:t>father</a:t>
            </a:r>
            <a:r>
              <a:rPr lang="fr-FR" dirty="0" smtClean="0">
                <a:latin typeface="Arabic Typesetting" panose="03020402040406030203" pitchFamily="66" charset="-78"/>
                <a:ea typeface="Arial Unicode MS" pitchFamily="34" charset="-128"/>
                <a:cs typeface="Arabic Typesetting" panose="03020402040406030203" pitchFamily="66" charset="-78"/>
              </a:rPr>
              <a:t> figure </a:t>
            </a:r>
            <a:r>
              <a:rPr lang="fr-FR" dirty="0" err="1" smtClean="0">
                <a:latin typeface="Arabic Typesetting" panose="03020402040406030203" pitchFamily="66" charset="-78"/>
                <a:ea typeface="Arial Unicode MS" pitchFamily="34" charset="-128"/>
                <a:cs typeface="Arabic Typesetting" panose="03020402040406030203" pitchFamily="66" charset="-78"/>
              </a:rPr>
              <a:t>is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Old</a:t>
            </a:r>
            <a:r>
              <a:rPr lang="fr-FR" dirty="0" smtClean="0">
                <a:latin typeface="Arabic Typesetting" panose="03020402040406030203" pitchFamily="66" charset="-78"/>
                <a:ea typeface="Arial Unicode MS" pitchFamily="34" charset="-128"/>
                <a:cs typeface="Arabic Typesetting" panose="03020402040406030203" pitchFamily="66" charset="-78"/>
              </a:rPr>
              <a:t> Hamlet and not the false Claudius. Hamlet </a:t>
            </a:r>
            <a:r>
              <a:rPr lang="fr-FR" dirty="0" err="1" smtClean="0">
                <a:latin typeface="Arabic Typesetting" panose="03020402040406030203" pitchFamily="66" charset="-78"/>
                <a:ea typeface="Arial Unicode MS" pitchFamily="34" charset="-128"/>
                <a:cs typeface="Arabic Typesetting" panose="03020402040406030203" pitchFamily="66" charset="-78"/>
              </a:rPr>
              <a:t>is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dependent</a:t>
            </a:r>
            <a:r>
              <a:rPr lang="fr-FR" dirty="0" smtClean="0">
                <a:latin typeface="Arabic Typesetting" panose="03020402040406030203" pitchFamily="66" charset="-78"/>
                <a:ea typeface="Arial Unicode MS" pitchFamily="34" charset="-128"/>
                <a:cs typeface="Arabic Typesetting" panose="03020402040406030203" pitchFamily="66" charset="-78"/>
              </a:rPr>
              <a:t> on </a:t>
            </a:r>
            <a:r>
              <a:rPr lang="fr-FR" dirty="0" err="1" smtClean="0">
                <a:latin typeface="Arabic Typesetting" panose="03020402040406030203" pitchFamily="66" charset="-78"/>
                <a:ea typeface="Arial Unicode MS" pitchFamily="34" charset="-128"/>
                <a:cs typeface="Arabic Typesetting" panose="03020402040406030203" pitchFamily="66" charset="-78"/>
              </a:rPr>
              <a:t>these</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fantasies</a:t>
            </a:r>
            <a:r>
              <a:rPr lang="fr-FR" dirty="0" smtClean="0">
                <a:latin typeface="Arabic Typesetting" panose="03020402040406030203" pitchFamily="66" charset="-78"/>
                <a:ea typeface="Arial Unicode MS" pitchFamily="34" charset="-128"/>
                <a:cs typeface="Arabic Typesetting" panose="03020402040406030203" pitchFamily="66" charset="-78"/>
              </a:rPr>
              <a:t> and </a:t>
            </a:r>
            <a:r>
              <a:rPr lang="fr-FR" dirty="0" err="1" smtClean="0">
                <a:latin typeface="Arabic Typesetting" panose="03020402040406030203" pitchFamily="66" charset="-78"/>
                <a:ea typeface="Arial Unicode MS" pitchFamily="34" charset="-128"/>
                <a:cs typeface="Arabic Typesetting" panose="03020402040406030203" pitchFamily="66" charset="-78"/>
              </a:rPr>
              <a:t>cannot</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detach</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himself</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from</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them</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his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mother’s</a:t>
            </a:r>
            <a:r>
              <a:rPr lang="fr-FR" dirty="0" smtClean="0">
                <a:latin typeface="Arabic Typesetting" panose="03020402040406030203" pitchFamily="66" charset="-78"/>
                <a:ea typeface="Arial Unicode MS" pitchFamily="34" charset="-128"/>
                <a:cs typeface="Arabic Typesetting" panose="03020402040406030203" pitchFamily="66" charset="-78"/>
              </a:rPr>
              <a:t> quick </a:t>
            </a:r>
            <a:r>
              <a:rPr lang="fr-FR" dirty="0" err="1" smtClean="0">
                <a:latin typeface="Arabic Typesetting" panose="03020402040406030203" pitchFamily="66" charset="-78"/>
                <a:ea typeface="Arial Unicode MS" pitchFamily="34" charset="-128"/>
                <a:cs typeface="Arabic Typesetting" panose="03020402040406030203" pitchFamily="66" charset="-78"/>
              </a:rPr>
              <a:t>remarriage</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makes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him</a:t>
            </a:r>
            <a:r>
              <a:rPr lang="fr-FR" dirty="0" smtClean="0">
                <a:latin typeface="Arabic Typesetting" panose="03020402040406030203" pitchFamily="66" charset="-78"/>
                <a:ea typeface="Arial Unicode MS" pitchFamily="34" charset="-128"/>
                <a:cs typeface="Arabic Typesetting" panose="03020402040406030203" pitchFamily="66" charset="-78"/>
              </a:rPr>
              <a:t> live in </a:t>
            </a:r>
            <a:r>
              <a:rPr lang="fr-FR" dirty="0" err="1" smtClean="0">
                <a:latin typeface="Arabic Typesetting" panose="03020402040406030203" pitchFamily="66" charset="-78"/>
                <a:ea typeface="Arial Unicode MS" pitchFamily="34" charset="-128"/>
                <a:cs typeface="Arabic Typesetting" panose="03020402040406030203" pitchFamily="66" charset="-78"/>
              </a:rPr>
              <a:t>depression</a:t>
            </a:r>
            <a:r>
              <a:rPr lang="fr-FR" dirty="0" smtClean="0">
                <a:latin typeface="Arabic Typesetting" panose="03020402040406030203" pitchFamily="66" charset="-78"/>
                <a:ea typeface="Arial Unicode MS" pitchFamily="34" charset="-128"/>
                <a:cs typeface="Arabic Typesetting" panose="03020402040406030203" pitchFamily="66" charset="-78"/>
              </a:rPr>
              <a:t> and </a:t>
            </a:r>
            <a:r>
              <a:rPr lang="fr-FR" dirty="0" err="1" smtClean="0">
                <a:latin typeface="Arabic Typesetting" panose="03020402040406030203" pitchFamily="66" charset="-78"/>
                <a:ea typeface="Arial Unicode MS" pitchFamily="34" charset="-128"/>
                <a:cs typeface="Arabic Typesetting" panose="03020402040406030203" pitchFamily="66" charset="-78"/>
              </a:rPr>
              <a:t>this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results</a:t>
            </a:r>
            <a:r>
              <a:rPr lang="fr-FR" dirty="0" smtClean="0">
                <a:latin typeface="Arabic Typesetting" panose="03020402040406030203" pitchFamily="66" charset="-78"/>
                <a:ea typeface="Arial Unicode MS" pitchFamily="34" charset="-128"/>
                <a:cs typeface="Arabic Typesetting" panose="03020402040406030203" pitchFamily="66" charset="-78"/>
              </a:rPr>
              <a:t> in </a:t>
            </a:r>
            <a:r>
              <a:rPr lang="fr-FR" dirty="0" err="1" smtClean="0">
                <a:latin typeface="Arabic Typesetting" panose="03020402040406030203" pitchFamily="66" charset="-78"/>
                <a:ea typeface="Arial Unicode MS" pitchFamily="34" charset="-128"/>
                <a:cs typeface="Arabic Typesetting" panose="03020402040406030203" pitchFamily="66" charset="-78"/>
              </a:rPr>
              <a:t>psychological</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depression</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unconscious</a:t>
            </a:r>
            <a:r>
              <a:rPr lang="fr-FR" dirty="0" smtClean="0">
                <a:latin typeface="Arabic Typesetting" panose="03020402040406030203" pitchFamily="66" charset="-78"/>
                <a:ea typeface="Arial Unicode MS" pitchFamily="34" charset="-128"/>
                <a:cs typeface="Arabic Typesetting" panose="03020402040406030203" pitchFamily="66" charset="-78"/>
              </a:rPr>
              <a:t> hallucinations and </a:t>
            </a:r>
            <a:r>
              <a:rPr lang="fr-FR" dirty="0" err="1" smtClean="0">
                <a:latin typeface="Arabic Typesetting" panose="03020402040406030203" pitchFamily="66" charset="-78"/>
                <a:ea typeface="Arial Unicode MS" pitchFamily="34" charset="-128"/>
                <a:cs typeface="Arabic Typesetting" panose="03020402040406030203" pitchFamily="66" charset="-78"/>
              </a:rPr>
              <a:t>eventually</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madness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whether</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he</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is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conscious</a:t>
            </a:r>
            <a:r>
              <a:rPr lang="fr-FR" dirty="0" smtClean="0">
                <a:latin typeface="Arabic Typesetting" panose="03020402040406030203" pitchFamily="66" charset="-78"/>
                <a:ea typeface="Arial Unicode MS" pitchFamily="34" charset="-128"/>
                <a:cs typeface="Arabic Typesetting" panose="03020402040406030203" pitchFamily="66" charset="-78"/>
              </a:rPr>
              <a:t> about </a:t>
            </a:r>
            <a:r>
              <a:rPr lang="fr-FR" dirty="0" err="1" smtClean="0">
                <a:latin typeface="Arabic Typesetting" panose="03020402040406030203" pitchFamily="66" charset="-78"/>
                <a:ea typeface="Arial Unicode MS" pitchFamily="34" charset="-128"/>
                <a:cs typeface="Arabic Typesetting" panose="03020402040406030203" pitchFamily="66" charset="-78"/>
              </a:rPr>
              <a:t>it</a:t>
            </a:r>
            <a:r>
              <a:rPr lang="fr-FR" dirty="0" smtClean="0">
                <a:latin typeface="Arabic Typesetting" panose="03020402040406030203" pitchFamily="66" charset="-78"/>
                <a:ea typeface="Arial Unicode MS" pitchFamily="34" charset="-128"/>
                <a:cs typeface="Arabic Typesetting" panose="03020402040406030203" pitchFamily="66" charset="-78"/>
              </a:rPr>
              <a:t> or not, </a:t>
            </a:r>
            <a:r>
              <a:rPr lang="fr-FR" dirty="0" err="1" smtClean="0">
                <a:latin typeface="Arabic Typesetting" panose="03020402040406030203" pitchFamily="66" charset="-78"/>
                <a:ea typeface="Arial Unicode MS" pitchFamily="34" charset="-128"/>
                <a:cs typeface="Arabic Typesetting" panose="03020402040406030203" pitchFamily="66" charset="-78"/>
              </a:rPr>
              <a:t>he</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intelligently</a:t>
            </a:r>
            <a:r>
              <a:rPr lang="fr-FR" dirty="0" smtClean="0">
                <a:latin typeface="Arabic Typesetting" panose="03020402040406030203" pitchFamily="66" charset="-78"/>
                <a:ea typeface="Arial Unicode MS" pitchFamily="34" charset="-128"/>
                <a:cs typeface="Arabic Typesetting" panose="03020402040406030203" pitchFamily="66" charset="-78"/>
              </a:rPr>
              <a:t> uses </a:t>
            </a:r>
            <a:r>
              <a:rPr lang="fr-FR" dirty="0" err="1" smtClean="0">
                <a:latin typeface="Arabic Typesetting" panose="03020402040406030203" pitchFamily="66" charset="-78"/>
                <a:ea typeface="Arial Unicode MS" pitchFamily="34" charset="-128"/>
                <a:cs typeface="Arabic Typesetting" panose="03020402040406030203" pitchFamily="66" charset="-78"/>
              </a:rPr>
              <a:t>this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madness</a:t>
            </a:r>
            <a:r>
              <a:rPr lang="fr-FR" dirty="0" smtClean="0">
                <a:latin typeface="Arabic Typesetting" panose="03020402040406030203" pitchFamily="66" charset="-78"/>
                <a:ea typeface="Arial Unicode MS" pitchFamily="34" charset="-128"/>
                <a:cs typeface="Arabic Typesetting" panose="03020402040406030203" pitchFamily="66" charset="-78"/>
              </a:rPr>
              <a:t> to </a:t>
            </a:r>
            <a:r>
              <a:rPr lang="fr-FR" dirty="0" err="1" smtClean="0">
                <a:latin typeface="Arabic Typesetting" panose="03020402040406030203" pitchFamily="66" charset="-78"/>
                <a:ea typeface="Arial Unicode MS" pitchFamily="34" charset="-128"/>
                <a:cs typeface="Arabic Typesetting" panose="03020402040406030203" pitchFamily="66" charset="-78"/>
              </a:rPr>
              <a:t>cope</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with</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his</a:t>
            </a:r>
            <a:r>
              <a:rPr lang="fr-FR" dirty="0" smtClean="0">
                <a:latin typeface="Arabic Typesetting" panose="03020402040406030203" pitchFamily="66" charset="-78"/>
                <a:ea typeface="Arial Unicode MS" pitchFamily="34" charset="-128"/>
                <a:cs typeface="Arabic Typesetting" panose="03020402040406030203" pitchFamily="66" charset="-78"/>
              </a:rPr>
              <a:t> bitter reality </a:t>
            </a:r>
            <a:r>
              <a:rPr lang="fr-FR" dirty="0" err="1" smtClean="0">
                <a:latin typeface="Arabic Typesetting" panose="03020402040406030203" pitchFamily="66" charset="-78"/>
                <a:ea typeface="Arial Unicode MS" pitchFamily="34" charset="-128"/>
                <a:cs typeface="Arabic Typesetting" panose="03020402040406030203" pitchFamily="66" charset="-78"/>
              </a:rPr>
              <a:t>which</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he</a:t>
            </a:r>
            <a:r>
              <a:rPr lang="fr-FR" dirty="0" smtClean="0">
                <a:latin typeface="Arabic Typesetting" panose="03020402040406030203" pitchFamily="66" charset="-78"/>
                <a:ea typeface="Arial Unicode MS" pitchFamily="34" charset="-128"/>
                <a:cs typeface="Arabic Typesetting" panose="03020402040406030203" pitchFamily="66" charset="-78"/>
              </a:rPr>
              <a:t> refuses and </a:t>
            </a:r>
            <a:r>
              <a:rPr lang="fr-FR" dirty="0" err="1" smtClean="0">
                <a:latin typeface="Arabic Typesetting" panose="03020402040406030203" pitchFamily="66" charset="-78"/>
                <a:ea typeface="Arial Unicode MS" pitchFamily="34" charset="-128"/>
                <a:cs typeface="Arabic Typesetting" panose="03020402040406030203" pitchFamily="66" charset="-78"/>
              </a:rPr>
              <a:t>prefers</a:t>
            </a:r>
            <a:r>
              <a:rPr lang="fr-FR" dirty="0" smtClean="0">
                <a:latin typeface="Arabic Typesetting" panose="03020402040406030203" pitchFamily="66" charset="-78"/>
                <a:ea typeface="Arial Unicode MS" pitchFamily="34" charset="-128"/>
                <a:cs typeface="Arabic Typesetting" panose="03020402040406030203" pitchFamily="66" charset="-78"/>
              </a:rPr>
              <a:t> to live in </a:t>
            </a:r>
            <a:r>
              <a:rPr lang="fr-FR" dirty="0" err="1" smtClean="0">
                <a:latin typeface="Arabic Typesetting" panose="03020402040406030203" pitchFamily="66" charset="-78"/>
                <a:ea typeface="Arial Unicode MS" pitchFamily="34" charset="-128"/>
                <a:cs typeface="Arabic Typesetting" panose="03020402040406030203" pitchFamily="66" charset="-78"/>
              </a:rPr>
              <a:t>his</a:t>
            </a:r>
            <a:r>
              <a:rPr lang="fr-FR" dirty="0" smtClean="0">
                <a:latin typeface="Arabic Typesetting" panose="03020402040406030203" pitchFamily="66" charset="-78"/>
                <a:ea typeface="Arial Unicode MS" pitchFamily="34" charset="-128"/>
                <a:cs typeface="Arabic Typesetting" panose="03020402040406030203" pitchFamily="66" charset="-78"/>
              </a:rPr>
              <a:t> </a:t>
            </a:r>
            <a:r>
              <a:rPr lang="fr-FR" dirty="0" err="1" smtClean="0">
                <a:latin typeface="Arabic Typesetting" panose="03020402040406030203" pitchFamily="66" charset="-78"/>
                <a:ea typeface="Arial Unicode MS" pitchFamily="34" charset="-128"/>
                <a:cs typeface="Arabic Typesetting" panose="03020402040406030203" pitchFamily="66" charset="-78"/>
              </a:rPr>
              <a:t>fantasy</a:t>
            </a:r>
            <a:r>
              <a:rPr lang="fr-FR" dirty="0" smtClean="0">
                <a:latin typeface="Arabic Typesetting" panose="03020402040406030203" pitchFamily="66" charset="-78"/>
                <a:ea typeface="Arial Unicode MS" pitchFamily="34" charset="-128"/>
                <a:cs typeface="Arabic Typesetting" panose="03020402040406030203" pitchFamily="66" charset="-78"/>
              </a:rPr>
              <a:t>. </a:t>
            </a:r>
            <a:endParaRPr lang="fr-FR" dirty="0">
              <a:latin typeface="Arabic Typesetting" panose="03020402040406030203" pitchFamily="66" charset="-78"/>
              <a:ea typeface="Arial Unicode MS" pitchFamily="34" charset="-128"/>
              <a:cs typeface="Arabic Typesetting" panose="03020402040406030203" pitchFamily="66" charset="-78"/>
            </a:endParaRPr>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19829160">
            <a:off x="-217955" y="342113"/>
            <a:ext cx="3358293" cy="869952"/>
          </a:xfrm>
          <a:solidFill>
            <a:srgbClr val="92D050"/>
          </a:solidFill>
        </p:spPr>
        <p:txBody>
          <a:bodyPr/>
          <a:lstStyle/>
          <a:p>
            <a:pPr algn="ctr"/>
            <a:r>
              <a:rPr lang="en-US" dirty="0" smtClean="0">
                <a:effectLst>
                  <a:glow rad="228600">
                    <a:schemeClr val="accent2">
                      <a:satMod val="175000"/>
                      <a:alpha val="40000"/>
                    </a:schemeClr>
                  </a:glow>
                </a:effectLst>
                <a:latin typeface="Arial Rounded MT Bold" pitchFamily="34" charset="0"/>
              </a:rPr>
              <a:t>The Super - Ego</a:t>
            </a:r>
            <a:endParaRPr lang="en-US" dirty="0">
              <a:effectLst>
                <a:glow rad="228600">
                  <a:schemeClr val="accent2">
                    <a:satMod val="175000"/>
                    <a:alpha val="40000"/>
                  </a:schemeClr>
                </a:glow>
              </a:effectLst>
              <a:latin typeface="Arial Rounded MT Bold" pitchFamily="34" charset="0"/>
            </a:endParaRPr>
          </a:p>
        </p:txBody>
      </p:sp>
      <p:sp>
        <p:nvSpPr>
          <p:cNvPr id="4" name="Espace réservé du numéro de diapositive 3"/>
          <p:cNvSpPr>
            <a:spLocks noGrp="1"/>
          </p:cNvSpPr>
          <p:nvPr>
            <p:ph type="sldNum" sz="quarter" idx="12"/>
          </p:nvPr>
        </p:nvSpPr>
        <p:spPr/>
        <p:txBody>
          <a:bodyPr/>
          <a:lstStyle/>
          <a:p>
            <a:pPr>
              <a:defRPr/>
            </a:pPr>
            <a:fld id="{BD36BC3C-1C58-4C6A-B929-4AC6C09CE65D}" type="slidenum">
              <a:rPr lang="en-GB" smtClean="0"/>
              <a:pPr>
                <a:defRPr/>
              </a:pPr>
              <a:t>9</a:t>
            </a:fld>
            <a:endParaRPr lang="en-GB"/>
          </a:p>
        </p:txBody>
      </p:sp>
      <p:pic>
        <p:nvPicPr>
          <p:cNvPr id="5" name="Picture 3" descr="F:\1.jpg"/>
          <p:cNvPicPr>
            <a:picLocks noGrp="1" noChangeAspect="1" noChangeArrowheads="1"/>
          </p:cNvPicPr>
          <p:nvPr>
            <p:ph idx="1"/>
          </p:nvPr>
        </p:nvPicPr>
        <p:blipFill>
          <a:blip r:embed="rId2"/>
          <a:srcRect/>
          <a:stretch>
            <a:fillRect/>
          </a:stretch>
        </p:blipFill>
        <p:spPr bwMode="auto">
          <a:xfrm>
            <a:off x="0" y="5429264"/>
            <a:ext cx="9144000" cy="1428736"/>
          </a:xfrm>
          <a:prstGeom prst="rect">
            <a:avLst/>
          </a:prstGeom>
          <a:noFill/>
        </p:spPr>
      </p:pic>
      <p:sp>
        <p:nvSpPr>
          <p:cNvPr id="8" name="ZoneTexte 7"/>
          <p:cNvSpPr txBox="1"/>
          <p:nvPr/>
        </p:nvSpPr>
        <p:spPr>
          <a:xfrm>
            <a:off x="214282" y="1857364"/>
            <a:ext cx="8598966" cy="2677656"/>
          </a:xfrm>
          <a:prstGeom prst="rect">
            <a:avLst/>
          </a:prstGeom>
          <a:noFill/>
        </p:spPr>
        <p:txBody>
          <a:bodyPr wrap="square" rtlCol="0">
            <a:spAutoFit/>
          </a:bodyPr>
          <a:lstStyle/>
          <a:p>
            <a:pPr algn="just">
              <a:buFont typeface="Arial" pitchFamily="34" charset="0"/>
              <a:buChar char="•"/>
            </a:pPr>
            <a:r>
              <a:rPr lang="en-US" sz="2400" dirty="0" smtClean="0"/>
              <a:t> It is the projection of Ego , it is a symbolic </a:t>
            </a:r>
            <a:r>
              <a:rPr lang="en-US" sz="2400" dirty="0" err="1" smtClean="0"/>
              <a:t>internalisation</a:t>
            </a:r>
            <a:r>
              <a:rPr lang="en-US" sz="2400" dirty="0" smtClean="0"/>
              <a:t> of the father figure and cultural regulations. </a:t>
            </a:r>
          </a:p>
          <a:p>
            <a:pPr algn="just">
              <a:buFont typeface="Arial" pitchFamily="34" charset="0"/>
              <a:buChar char="•"/>
            </a:pPr>
            <a:r>
              <a:rPr lang="en-US" sz="2400" dirty="0" smtClean="0"/>
              <a:t>It is a type of conscience that punishes misbehavior with feelings of guilt. It controls our sense of right and wrong and guilt. It helps us fit into society by getting us to act in socially acceptable ways.</a:t>
            </a:r>
          </a:p>
          <a:p>
            <a:pPr algn="just"/>
            <a:r>
              <a:rPr lang="en-US" sz="2400" dirty="0" smtClean="0"/>
              <a:t>The super-ego's demands often oppose the id’s.</a:t>
            </a:r>
            <a:endParaRPr lang="en-US" sz="2400" dirty="0"/>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Thème1">
  <a:themeElements>
    <a:clrScheme name="World in hand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orld in hand design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orld in hand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orld in hand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orld in hand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orld in hand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orld in hand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orld in hand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orld in hand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orld in hand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orld in hand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orld in hand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orld in hand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orld in hand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Thème1</Template>
  <TotalTime>5519</TotalTime>
  <Words>6208</Words>
  <Application>Microsoft Office PowerPoint</Application>
  <PresentationFormat>On-screen Show (4:3)</PresentationFormat>
  <Paragraphs>378</Paragraphs>
  <Slides>80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80</vt:i4>
      </vt:variant>
    </vt:vector>
  </HeadingPairs>
  <TitlesOfParts>
    <vt:vector size="89" baseType="lpstr">
      <vt:lpstr>Arial Unicode MS</vt:lpstr>
      <vt:lpstr>Algerian</vt:lpstr>
      <vt:lpstr>Arabic Typesetting</vt:lpstr>
      <vt:lpstr>Arial</vt:lpstr>
      <vt:lpstr>Arial Rounded MT Bold</vt:lpstr>
      <vt:lpstr>Lucida Handwriting</vt:lpstr>
      <vt:lpstr>Times New Roman</vt:lpstr>
      <vt:lpstr>Wingdings</vt:lpstr>
      <vt:lpstr>Thème1</vt:lpstr>
      <vt:lpstr> Psychoanalytic Criticism and Hamlet</vt:lpstr>
      <vt:lpstr>  CONTENT  </vt:lpstr>
      <vt:lpstr>Introduction</vt:lpstr>
      <vt:lpstr>Psychoanalytic criticism</vt:lpstr>
      <vt:lpstr>  The Three Levels  of the Psyche  </vt:lpstr>
      <vt:lpstr>  The Three Levels  of the Psyche  </vt:lpstr>
      <vt:lpstr> The  Id </vt:lpstr>
      <vt:lpstr>The Ego</vt:lpstr>
      <vt:lpstr>The Super - Ego</vt:lpstr>
      <vt:lpstr>Theory of Repression </vt:lpstr>
      <vt:lpstr> The dream work </vt:lpstr>
      <vt:lpstr> The dream work </vt:lpstr>
      <vt:lpstr> Condensation In Dreams </vt:lpstr>
      <vt:lpstr>     Condensation In Dreams </vt:lpstr>
      <vt:lpstr> Condensation In Dreams </vt:lpstr>
      <vt:lpstr> Condensation In Dreams </vt:lpstr>
      <vt:lpstr>Displacement</vt:lpstr>
      <vt:lpstr>Oedipus complex</vt:lpstr>
      <vt:lpstr> </vt:lpstr>
      <vt:lpstr>Oedipus in mythology</vt:lpstr>
      <vt:lpstr>PowerPoint Presentation</vt:lpstr>
      <vt:lpstr>Hamlet  as Oedipus</vt:lpstr>
      <vt:lpstr>PowerPoint Presentation</vt:lpstr>
      <vt:lpstr>PowerPoint Presentation</vt:lpstr>
      <vt:lpstr>        Jacques Lacan</vt:lpstr>
      <vt:lpstr>The imaginary order</vt:lpstr>
      <vt:lpstr>The symbolic order</vt:lpstr>
      <vt:lpstr>The Real</vt:lpstr>
      <vt:lpstr>Carl Gustav Jung</vt:lpstr>
      <vt:lpstr>Jung’s archetypes</vt:lpstr>
      <vt:lpstr>Winnicott’s theory:</vt:lpstr>
      <vt:lpstr>Some of his main concepts:</vt:lpstr>
      <vt:lpstr>Object Relations Theory </vt:lpstr>
      <vt:lpstr> Discussion: </vt:lpstr>
      <vt:lpstr>PowerPoint Presentation</vt:lpstr>
      <vt:lpstr> Phantasy vs. Fantasy </vt:lpstr>
      <vt:lpstr>PowerPoint Presentation</vt:lpstr>
      <vt:lpstr> Fantasy: </vt:lpstr>
      <vt:lpstr>PowerPoint Presentation</vt:lpstr>
      <vt:lpstr> Play </vt:lpstr>
      <vt:lpstr>PowerPoint Presentation</vt:lpstr>
      <vt:lpstr>   Janet Adelman         “ Man and Wife Is One Flesh “ : Hamlet and the Confrontation with the Maternal Body</vt:lpstr>
      <vt:lpstr>Summary of Hamlet</vt:lpstr>
      <vt:lpstr>  The Triangulated  Relationship</vt:lpstr>
      <vt:lpstr>PowerPoint Presentation</vt:lpstr>
      <vt:lpstr>The Problem of Identity</vt:lpstr>
      <vt:lpstr>”Adieu,Adieu,remember me “</vt:lpstr>
      <vt:lpstr>Hamlet wants his father back</vt:lpstr>
      <vt:lpstr>Contaminated Relationships</vt:lpstr>
      <vt:lpstr>Contaminated Relationships</vt:lpstr>
      <vt:lpstr>The spoiling of the male body</vt:lpstr>
      <vt:lpstr>The Subjection of Male to Female</vt:lpstr>
      <vt:lpstr>Gertrude’s resemblance to Eve</vt:lpstr>
      <vt:lpstr>PowerPoint Presentation</vt:lpstr>
      <vt:lpstr>PowerPoint Presentation</vt:lpstr>
      <vt:lpstr>PowerPoint Presentation</vt:lpstr>
      <vt:lpstr>PowerPoint Presentation</vt:lpstr>
      <vt:lpstr>PowerPoint Presentation</vt:lpstr>
      <vt:lpstr>     The Maternal Body</vt:lpstr>
      <vt:lpstr>PowerPoint Presentation</vt:lpstr>
      <vt:lpstr>PowerPoint Presentation</vt:lpstr>
      <vt:lpstr>Mother-father as one flesh</vt:lpstr>
      <vt:lpstr>Mother-father as one flesh</vt:lpstr>
      <vt:lpstr>Women and Original Sin: Hamlet’s fantasy of maternal malevolence</vt:lpstr>
      <vt:lpstr>PowerPoint Presentation</vt:lpstr>
      <vt:lpstr> </vt:lpstr>
      <vt:lpstr>PowerPoint Presentation</vt:lpstr>
      <vt:lpstr>The shift in Shakespeare’s plays:</vt:lpstr>
      <vt:lpstr>PowerPoint Presentation</vt:lpstr>
      <vt:lpstr>Gertrude different positions in the play:</vt:lpstr>
      <vt:lpstr>Gertrude different positions in the play:</vt:lpstr>
      <vt:lpstr>Gertrude different positions in the play:</vt:lpstr>
      <vt:lpstr>PowerPoint Presentation</vt:lpstr>
      <vt:lpstr>The restorated mother’s figure:</vt:lpstr>
      <vt:lpstr>The restorated mother’s figure:</vt:lpstr>
      <vt:lpstr>Adelman’s view on Hamlet:</vt:lpstr>
      <vt:lpstr>Adelman’s view on Hamlet:</vt:lpstr>
      <vt:lpstr>Adelman’s view on Hamlet:</vt:lpstr>
      <vt:lpstr>Adelman’s view on Hamlet:</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Psychoanalytic Criticism and Hamlet</dc:title>
  <dc:creator>SAMSUNG</dc:creator>
  <cp:lastModifiedBy>HP</cp:lastModifiedBy>
  <cp:revision>260</cp:revision>
  <dcterms:created xsi:type="dcterms:W3CDTF">2013-11-22T10:23:12Z</dcterms:created>
  <dcterms:modified xsi:type="dcterms:W3CDTF">2024-01-10T13:20:06Z</dcterms:modified>
</cp:coreProperties>
</file>