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4"/>
  </p:sldMasterIdLst>
  <p:notesMasterIdLst>
    <p:notesMasterId r:id="rId37"/>
  </p:notesMasterIdLst>
  <p:sldIdLst>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80" r:id="rId25"/>
    <p:sldId id="282" r:id="rId26"/>
    <p:sldId id="283" r:id="rId27"/>
    <p:sldId id="284" r:id="rId28"/>
    <p:sldId id="286" r:id="rId29"/>
    <p:sldId id="287" r:id="rId30"/>
    <p:sldId id="289" r:id="rId31"/>
    <p:sldId id="290" r:id="rId32"/>
    <p:sldId id="291"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72"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712FD-3B09-4C18-8038-FA8A7130A4F0}" type="datetimeFigureOut">
              <a:rPr lang="en-US" smtClean="0"/>
              <a:t>01/08/2024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433A2-3251-4893-B302-3AD0A5779CF8}" type="slidenum">
              <a:rPr lang="en-US" smtClean="0"/>
              <a:t>‹N°›</a:t>
            </a:fld>
            <a:endParaRPr lang="en-US"/>
          </a:p>
        </p:txBody>
      </p:sp>
    </p:spTree>
    <p:extLst>
      <p:ext uri="{BB962C8B-B14F-4D97-AF65-F5344CB8AC3E}">
        <p14:creationId xmlns:p14="http://schemas.microsoft.com/office/powerpoint/2010/main" val="421317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86501B0E-0689-4E89-B0C1-516F234D5772}" type="datetime1">
              <a:rPr lang="en-US" smtClean="0"/>
              <a:t>01/08/2024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6E9DB68A-7F3C-4228-B315-1F20408EC1D2}" type="datetime1">
              <a:rPr lang="en-US" smtClean="0"/>
              <a:t>01/08/2024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206A446D-3608-4E7A-B39A-E677172987A4}" type="datetime1">
              <a:rPr lang="en-US" smtClean="0"/>
              <a:t>01/08/2024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D057D06C-DFB3-4AA1-ABA7-3078DEDE3B9C}" type="datetime1">
              <a:rPr lang="en-US" smtClean="0"/>
              <a:t>01/08/2024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0C77B93E-5792-46CB-BC7A-144DBBF6E7CD}" type="datetime1">
              <a:rPr lang="en-US" smtClean="0"/>
              <a:t>01/08/2024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667D3D22-ED1E-4FB1-9B35-A7D5295D150F}" type="datetime1">
              <a:rPr lang="en-US" smtClean="0"/>
              <a:t>01/08/2024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958274"/>
            <a:ext cx="4639736" cy="291082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15944" y="2958273"/>
            <a:ext cx="4639736" cy="291082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FE04832-9C68-4E69-A3CD-2942C1F93E51}" type="datetime1">
              <a:rPr lang="en-US" smtClean="0"/>
              <a:t>01/08/2024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DF0D7406-C61A-4F24-A767-255CB09499BB}" type="datetime1">
              <a:rPr lang="en-US" smtClean="0"/>
              <a:t>01/08/2024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57C983EB-D69E-48AA-87BD-52BB6067D949}" type="datetime1">
              <a:rPr lang="en-US" smtClean="0"/>
              <a:t>01/08/2024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DE05818-DF23-459C-B8E6-8B0F3288B075}" type="datetime1">
              <a:rPr lang="en-US" smtClean="0"/>
              <a:t>01/08/2024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lvl1pPr>
          </a:lstStyle>
          <a:p>
            <a:fld id="{411D4464-C545-40EF-948F-6DC48AC3917E}" type="datetime1">
              <a:rPr lang="en-US" smtClean="0"/>
              <a:t>01/08/2024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0D82FA5D-5717-4C1B-9BA7-B248FCBCD6E5}" type="datetime1">
              <a:rPr lang="en-US" smtClean="0"/>
              <a:t>01/08/2024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Distributed Databases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Rabah </a:t>
            </a:r>
            <a:r>
              <a:rPr lang="en-US" sz="2400" dirty="0" err="1">
                <a:solidFill>
                  <a:schemeClr val="tx1">
                    <a:lumMod val="85000"/>
                    <a:lumOff val="15000"/>
                  </a:schemeClr>
                </a:solidFill>
              </a:rPr>
              <a:t>mokhtari</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647EDEB8-D006-358E-6A3D-F3C5711C53C7}"/>
              </a:ext>
            </a:extLst>
          </p:cNvPr>
          <p:cNvSpPr txBox="1"/>
          <p:nvPr/>
        </p:nvSpPr>
        <p:spPr>
          <a:xfrm>
            <a:off x="5427754" y="835742"/>
            <a:ext cx="5446723" cy="646331"/>
          </a:xfrm>
          <a:prstGeom prst="rect">
            <a:avLst/>
          </a:prstGeom>
          <a:solidFill>
            <a:srgbClr val="FFFF00"/>
          </a:solidFill>
        </p:spPr>
        <p:txBody>
          <a:bodyPr wrap="square" rtlCol="0">
            <a:spAutoFit/>
          </a:bodyPr>
          <a:lstStyle/>
          <a:p>
            <a:pPr algn="ctr"/>
            <a:r>
              <a:rPr lang="ar-DZ" b="1" dirty="0"/>
              <a:t>ملاحظة: تجدون فصلا كاملا خاص بهذا العرض في مطوية الدروس على منصة </a:t>
            </a:r>
            <a:r>
              <a:rPr lang="ar-DZ" b="1" dirty="0" err="1"/>
              <a:t>موودل</a:t>
            </a:r>
            <a:endParaRPr lang="en-US" b="1"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ANSI/SPARC Architecture </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097280" y="2108201"/>
            <a:ext cx="10058400" cy="3565235"/>
          </a:xfrm>
        </p:spPr>
        <p:txBody>
          <a:bodyPr>
            <a:noAutofit/>
          </a:bodyPr>
          <a:lstStyle/>
          <a:p>
            <a:pPr>
              <a:spcBef>
                <a:spcPts val="18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a:t>
            </a:r>
            <a:r>
              <a:rPr lang="en-US" sz="2000" b="1" i="0" dirty="0">
                <a:solidFill>
                  <a:srgbClr val="000000"/>
                </a:solidFill>
                <a:effectLst/>
                <a:latin typeface="Comic Sans MS" panose="030F0702030302020204" pitchFamily="66" charset="0"/>
              </a:rPr>
              <a:t>External level: </a:t>
            </a:r>
            <a:r>
              <a:rPr lang="en-US" sz="2000" b="0" i="0" dirty="0">
                <a:solidFill>
                  <a:srgbClr val="000000"/>
                </a:solidFill>
                <a:effectLst/>
                <a:latin typeface="Comic Sans MS" panose="030F0702030302020204" pitchFamily="66" charset="0"/>
              </a:rPr>
              <a:t>It describes how data is viewed by different users and groups, and how data is accessed and manipulated by applications. Each external schema is tailored to meet the specific needs of a particular user or application.</a:t>
            </a:r>
            <a:endParaRPr lang="en-US" sz="2000" dirty="0">
              <a:solidFill>
                <a:srgbClr val="000000"/>
              </a:solidFill>
              <a:latin typeface="Comic Sans MS" panose="030F0702030302020204" pitchFamily="66" charset="0"/>
            </a:endParaRPr>
          </a:p>
          <a:p>
            <a:pPr>
              <a:spcBef>
                <a:spcPts val="1800"/>
              </a:spcBef>
              <a:buFont typeface="Wingdings" panose="05000000000000000000" pitchFamily="2" charset="2"/>
              <a:buChar char="Ø"/>
            </a:pPr>
            <a:r>
              <a:rPr lang="en-US" sz="2000" b="1" i="0" dirty="0">
                <a:solidFill>
                  <a:srgbClr val="000000"/>
                </a:solidFill>
                <a:effectLst/>
                <a:latin typeface="Comic Sans MS" panose="030F0702030302020204" pitchFamily="66" charset="0"/>
              </a:rPr>
              <a:t> Conceptual level:</a:t>
            </a:r>
            <a:r>
              <a:rPr lang="en-US" sz="2000" b="0" i="0" dirty="0">
                <a:solidFill>
                  <a:srgbClr val="000000"/>
                </a:solidFill>
                <a:effectLst/>
                <a:latin typeface="Comic Sans MS" panose="030F0702030302020204" pitchFamily="66" charset="0"/>
              </a:rPr>
              <a:t> This is the level of the database system that describes the overall logical structure of the database. The conceptual schema is independent of any particular application or user, and is used to ensure that all data in the database is consistent and integrated</a:t>
            </a:r>
            <a:r>
              <a:rPr lang="en-US" sz="2000" dirty="0">
                <a:latin typeface="Comic Sans MS" panose="030F0702030302020204" pitchFamily="66" charset="0"/>
              </a:rPr>
              <a:t> </a:t>
            </a:r>
          </a:p>
          <a:p>
            <a:pPr>
              <a:spcBef>
                <a:spcPts val="1800"/>
              </a:spcBef>
              <a:buFont typeface="Wingdings" panose="05000000000000000000" pitchFamily="2" charset="2"/>
              <a:buChar char="Ø"/>
            </a:pPr>
            <a:r>
              <a:rPr lang="en-US" sz="2000" b="1" dirty="0">
                <a:latin typeface="Comic Sans MS" panose="030F0702030302020204" pitchFamily="66" charset="0"/>
              </a:rPr>
              <a:t> </a:t>
            </a:r>
            <a:r>
              <a:rPr lang="en-US" sz="2000" b="1" i="0" dirty="0">
                <a:solidFill>
                  <a:srgbClr val="000000"/>
                </a:solidFill>
                <a:effectLst/>
                <a:latin typeface="Comic Sans MS" panose="030F0702030302020204" pitchFamily="66" charset="0"/>
              </a:rPr>
              <a:t>Internal level: </a:t>
            </a:r>
            <a:r>
              <a:rPr lang="en-US" sz="2000" b="0" i="0" dirty="0">
                <a:solidFill>
                  <a:srgbClr val="000000"/>
                </a:solidFill>
                <a:effectLst/>
                <a:latin typeface="Comic Sans MS" panose="030F0702030302020204" pitchFamily="66" charset="0"/>
              </a:rPr>
              <a:t>This is the level of the database system that describes how data is physically stored and accessed by the computer system. It defines the storage structures and access methods used by the DBMS to manage the data.</a:t>
            </a:r>
            <a:r>
              <a:rPr lang="en-US" sz="2000" dirty="0">
                <a:latin typeface="Comic Sans MS" panose="030F0702030302020204" pitchFamily="66" charset="0"/>
              </a:rPr>
              <a:t>  </a:t>
            </a:r>
            <a:br>
              <a:rPr lang="en-US" sz="2000" dirty="0">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150612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Architectural Models for Distributed DBMSs  </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097280" y="2108202"/>
            <a:ext cx="10058400" cy="894772"/>
          </a:xfrm>
        </p:spPr>
        <p:txBody>
          <a:bodyPr>
            <a:noAutofit/>
          </a:bodyPr>
          <a:lstStyle/>
          <a:p>
            <a:pPr marL="0" indent="0">
              <a:spcBef>
                <a:spcPts val="1800"/>
              </a:spcBef>
              <a:buNone/>
            </a:pPr>
            <a:r>
              <a:rPr lang="en-US" sz="2000" b="0" i="0" dirty="0">
                <a:solidFill>
                  <a:srgbClr val="000000"/>
                </a:solidFill>
                <a:effectLst/>
                <a:latin typeface="Comic Sans MS" panose="030F0702030302020204" pitchFamily="66" charset="0"/>
              </a:rPr>
              <a:t>The ways in which a distributed DBMS can be architected can be classified in terms of: the </a:t>
            </a:r>
            <a:r>
              <a:rPr lang="en-US" sz="2000" b="1" i="0" dirty="0">
                <a:solidFill>
                  <a:srgbClr val="000000"/>
                </a:solidFill>
                <a:effectLst/>
                <a:latin typeface="Comic Sans MS" panose="030F0702030302020204" pitchFamily="66" charset="0"/>
              </a:rPr>
              <a:t>autonomy</a:t>
            </a:r>
            <a:r>
              <a:rPr lang="en-US" sz="2000" b="0" i="0" dirty="0">
                <a:solidFill>
                  <a:srgbClr val="000000"/>
                </a:solidFill>
                <a:effectLst/>
                <a:latin typeface="Comic Sans MS" panose="030F0702030302020204" pitchFamily="66" charset="0"/>
              </a:rPr>
              <a:t> of local systems, their </a:t>
            </a:r>
            <a:r>
              <a:rPr lang="en-US" sz="2000" b="1" i="0" dirty="0">
                <a:solidFill>
                  <a:srgbClr val="000000"/>
                </a:solidFill>
                <a:effectLst/>
                <a:latin typeface="Comic Sans MS" panose="030F0702030302020204" pitchFamily="66" charset="0"/>
              </a:rPr>
              <a:t>distribution</a:t>
            </a:r>
            <a:r>
              <a:rPr lang="en-US" sz="2000" b="0" i="0" dirty="0">
                <a:solidFill>
                  <a:srgbClr val="000000"/>
                </a:solidFill>
                <a:effectLst/>
                <a:latin typeface="Comic Sans MS" panose="030F0702030302020204" pitchFamily="66" charset="0"/>
              </a:rPr>
              <a:t>, and their </a:t>
            </a:r>
            <a:r>
              <a:rPr lang="en-US" sz="2000" b="1" i="0" dirty="0">
                <a:solidFill>
                  <a:srgbClr val="000000"/>
                </a:solidFill>
                <a:effectLst/>
                <a:latin typeface="Comic Sans MS" panose="030F0702030302020204" pitchFamily="66" charset="0"/>
              </a:rPr>
              <a:t>heterogeneity</a:t>
            </a:r>
            <a:r>
              <a:rPr lang="en-US" sz="2000" b="0" i="0" dirty="0">
                <a:solidFill>
                  <a:srgbClr val="000000"/>
                </a:solidFill>
                <a:effectLst/>
                <a:latin typeface="Comic Sans MS" panose="030F0702030302020204" pitchFamily="66" charset="0"/>
              </a:rPr>
              <a:t>.</a:t>
            </a:r>
            <a:r>
              <a:rPr lang="en-US" sz="2000" dirty="0">
                <a:latin typeface="Comic Sans MS" panose="030F0702030302020204" pitchFamily="66" charset="0"/>
              </a:rPr>
              <a:t>   </a:t>
            </a:r>
            <a:br>
              <a:rPr lang="en-US" sz="2000" dirty="0">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5" name="Image 4">
            <a:extLst>
              <a:ext uri="{FF2B5EF4-FFF2-40B4-BE49-F238E27FC236}">
                <a16:creationId xmlns:a16="http://schemas.microsoft.com/office/drawing/2014/main" id="{6DA1F2E5-D28F-1A3D-6F5E-34AC30976A82}"/>
              </a:ext>
            </a:extLst>
          </p:cNvPr>
          <p:cNvPicPr>
            <a:picLocks noChangeAspect="1"/>
          </p:cNvPicPr>
          <p:nvPr/>
        </p:nvPicPr>
        <p:blipFill>
          <a:blip r:embed="rId2"/>
          <a:stretch>
            <a:fillRect/>
          </a:stretch>
        </p:blipFill>
        <p:spPr>
          <a:xfrm>
            <a:off x="2847521" y="809259"/>
            <a:ext cx="6496957" cy="52394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961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Architectural Models for Distributed DBMSs  </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097280" y="2555010"/>
            <a:ext cx="10058400" cy="873990"/>
          </a:xfrm>
        </p:spPr>
        <p:txBody>
          <a:bodyPr>
            <a:noAutofit/>
          </a:bodyPr>
          <a:lstStyle/>
          <a:p>
            <a:pPr marL="0" indent="0">
              <a:spcBef>
                <a:spcPts val="1800"/>
              </a:spcBef>
              <a:buNone/>
            </a:pPr>
            <a:r>
              <a:rPr lang="en-US" sz="2000" b="0" i="0" dirty="0">
                <a:solidFill>
                  <a:srgbClr val="000000"/>
                </a:solidFill>
                <a:effectLst/>
                <a:latin typeface="Comic Sans MS" panose="030F0702030302020204" pitchFamily="66" charset="0"/>
              </a:rPr>
              <a:t>Autonomy refers to the distribution of </a:t>
            </a:r>
            <a:r>
              <a:rPr lang="en-US" sz="2000" b="1" i="0" dirty="0">
                <a:solidFill>
                  <a:srgbClr val="000000"/>
                </a:solidFill>
                <a:effectLst/>
                <a:latin typeface="Comic Sans MS" panose="030F0702030302020204" pitchFamily="66" charset="0"/>
              </a:rPr>
              <a:t>control</a:t>
            </a:r>
            <a:r>
              <a:rPr lang="en-US" sz="2000" b="0" i="0" dirty="0">
                <a:solidFill>
                  <a:srgbClr val="000000"/>
                </a:solidFill>
                <a:effectLst/>
                <a:latin typeface="Comic Sans MS" panose="030F0702030302020204" pitchFamily="66" charset="0"/>
              </a:rPr>
              <a:t>, not of data. It indicates the degree to which individual DBMSs can operate independently.</a:t>
            </a: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3" name="Espace réservé du contenu 2">
            <a:extLst>
              <a:ext uri="{FF2B5EF4-FFF2-40B4-BE49-F238E27FC236}">
                <a16:creationId xmlns:a16="http://schemas.microsoft.com/office/drawing/2014/main" id="{5D30AADC-B4C4-BFFD-66B3-370A3CA29E04}"/>
              </a:ext>
            </a:extLst>
          </p:cNvPr>
          <p:cNvSpPr txBox="1">
            <a:spLocks/>
          </p:cNvSpPr>
          <p:nvPr/>
        </p:nvSpPr>
        <p:spPr>
          <a:xfrm>
            <a:off x="1104206" y="1990433"/>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Autonomy</a:t>
            </a:r>
            <a:endParaRPr lang="en-US" b="1" dirty="0">
              <a:solidFill>
                <a:srgbClr val="0070C0"/>
              </a:solidFill>
            </a:endParaRPr>
          </a:p>
        </p:txBody>
      </p:sp>
      <p:sp>
        <p:nvSpPr>
          <p:cNvPr id="6" name="Espace réservé du contenu 2">
            <a:extLst>
              <a:ext uri="{FF2B5EF4-FFF2-40B4-BE49-F238E27FC236}">
                <a16:creationId xmlns:a16="http://schemas.microsoft.com/office/drawing/2014/main" id="{F856F258-99CD-9D97-7D3A-8C052058C328}"/>
              </a:ext>
            </a:extLst>
          </p:cNvPr>
          <p:cNvSpPr txBox="1">
            <a:spLocks/>
          </p:cNvSpPr>
          <p:nvPr/>
        </p:nvSpPr>
        <p:spPr>
          <a:xfrm>
            <a:off x="1073033" y="3372424"/>
            <a:ext cx="10058400" cy="2529607"/>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The local operations of the individual DBMSs are not affected by their participation in the distributed system.</a:t>
            </a:r>
            <a:r>
              <a:rPr lang="en-US" sz="2000" dirty="0">
                <a:latin typeface="Comic Sans MS" panose="030F0702030302020204" pitchFamily="66" charset="0"/>
              </a:rPr>
              <a:t> </a:t>
            </a:r>
          </a:p>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The manner in which the individual DBMSs process queries and optimize them should not be affected by the execution of global queries that access multiple databases.</a:t>
            </a:r>
            <a:r>
              <a:rPr lang="en-US" sz="2000" dirty="0">
                <a:latin typeface="Comic Sans MS" panose="030F0702030302020204" pitchFamily="66" charset="0"/>
              </a:rPr>
              <a:t> </a:t>
            </a:r>
          </a:p>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System consistency or operation should not be compromised when individual DBMSs join or leave the distributed system.</a:t>
            </a:r>
            <a:r>
              <a:rPr lang="en-US" sz="2000" dirty="0">
                <a:latin typeface="Comic Sans MS" panose="030F0702030302020204" pitchFamily="66" charset="0"/>
              </a:rPr>
              <a:t> </a:t>
            </a:r>
            <a:endParaRPr lang="en-US"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47632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Architectural Models for Distributed DBMSs  </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134224" y="2555010"/>
            <a:ext cx="10058400" cy="1527464"/>
          </a:xfrm>
        </p:spPr>
        <p:txBody>
          <a:bodyPr>
            <a:noAutofit/>
          </a:bodyPr>
          <a:lstStyle/>
          <a:p>
            <a:pPr>
              <a:spcBef>
                <a:spcPts val="18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Distribution refers to the distribution of </a:t>
            </a:r>
            <a:r>
              <a:rPr lang="en-US" sz="2000" b="1" i="0" dirty="0">
                <a:solidFill>
                  <a:srgbClr val="000000"/>
                </a:solidFill>
                <a:effectLst/>
                <a:latin typeface="Comic Sans MS" panose="030F0702030302020204" pitchFamily="66" charset="0"/>
              </a:rPr>
              <a:t>data </a:t>
            </a:r>
            <a:r>
              <a:rPr lang="en-US" sz="2000" i="0" dirty="0">
                <a:solidFill>
                  <a:srgbClr val="000000"/>
                </a:solidFill>
                <a:effectLst/>
                <a:latin typeface="Comic Sans MS" panose="030F0702030302020204" pitchFamily="66" charset="0"/>
              </a:rPr>
              <a:t>over multiple sites.</a:t>
            </a:r>
            <a:endParaRPr lang="en-US" sz="2000" dirty="0">
              <a:solidFill>
                <a:srgbClr val="000000"/>
              </a:solidFill>
              <a:latin typeface="Comic Sans MS" panose="030F0702030302020204" pitchFamily="66" charset="0"/>
            </a:endParaRPr>
          </a:p>
          <a:p>
            <a:pPr>
              <a:spcBef>
                <a:spcPts val="18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There are two alternatives classes: </a:t>
            </a:r>
            <a:r>
              <a:rPr lang="en-US" sz="2000" b="1" dirty="0">
                <a:solidFill>
                  <a:srgbClr val="000000"/>
                </a:solidFill>
                <a:effectLst/>
                <a:latin typeface="Comic Sans MS" panose="030F0702030302020204" pitchFamily="66" charset="0"/>
              </a:rPr>
              <a:t>client/server</a:t>
            </a:r>
            <a:r>
              <a:rPr lang="en-US" sz="2000" b="0" i="1" dirty="0">
                <a:solidFill>
                  <a:srgbClr val="000000"/>
                </a:solidFill>
                <a:effectLst/>
                <a:latin typeface="Comic Sans MS" panose="030F0702030302020204" pitchFamily="66" charset="0"/>
              </a:rPr>
              <a:t> </a:t>
            </a:r>
            <a:r>
              <a:rPr lang="en-US" sz="2000" b="0" i="0" dirty="0">
                <a:solidFill>
                  <a:srgbClr val="000000"/>
                </a:solidFill>
                <a:effectLst/>
                <a:latin typeface="Comic Sans MS" panose="030F0702030302020204" pitchFamily="66" charset="0"/>
              </a:rPr>
              <a:t>distribution and </a:t>
            </a:r>
            <a:r>
              <a:rPr lang="en-US" sz="2000" b="1" dirty="0">
                <a:solidFill>
                  <a:srgbClr val="000000"/>
                </a:solidFill>
                <a:effectLst/>
                <a:latin typeface="Comic Sans MS" panose="030F0702030302020204" pitchFamily="66" charset="0"/>
              </a:rPr>
              <a:t>peer-to-peer </a:t>
            </a:r>
            <a:r>
              <a:rPr lang="en-US" sz="2000" b="0" i="0" dirty="0">
                <a:solidFill>
                  <a:srgbClr val="000000"/>
                </a:solidFill>
                <a:effectLst/>
                <a:latin typeface="Comic Sans MS" panose="030F0702030302020204" pitchFamily="66" charset="0"/>
              </a:rPr>
              <a:t>distribution (or </a:t>
            </a:r>
            <a:r>
              <a:rPr lang="en-US" sz="2000" b="1" dirty="0">
                <a:solidFill>
                  <a:srgbClr val="000000"/>
                </a:solidFill>
                <a:effectLst/>
                <a:latin typeface="Comic Sans MS" panose="030F0702030302020204" pitchFamily="66" charset="0"/>
              </a:rPr>
              <a:t>full distribution</a:t>
            </a:r>
            <a:r>
              <a:rPr lang="en-US" sz="2000" b="0" i="0" dirty="0">
                <a:solidFill>
                  <a:srgbClr val="000000"/>
                </a:solidFill>
                <a:effectLst/>
                <a:latin typeface="Comic Sans MS" panose="030F0702030302020204" pitchFamily="66" charset="0"/>
              </a:rPr>
              <a:t>).</a:t>
            </a:r>
            <a:r>
              <a:rPr lang="en-US" sz="2000" dirty="0">
                <a:latin typeface="Comic Sans MS" panose="030F0702030302020204" pitchFamily="66" charset="0"/>
              </a:rPr>
              <a:t> </a:t>
            </a:r>
          </a:p>
          <a:p>
            <a:pPr marL="0" indent="0">
              <a:spcBef>
                <a:spcPts val="1800"/>
              </a:spcBef>
              <a:buNone/>
            </a:pPr>
            <a:br>
              <a:rPr lang="en-US" sz="2000" dirty="0">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3" name="Espace réservé du contenu 2">
            <a:extLst>
              <a:ext uri="{FF2B5EF4-FFF2-40B4-BE49-F238E27FC236}">
                <a16:creationId xmlns:a16="http://schemas.microsoft.com/office/drawing/2014/main" id="{5D30AADC-B4C4-BFFD-66B3-370A3CA29E04}"/>
              </a:ext>
            </a:extLst>
          </p:cNvPr>
          <p:cNvSpPr txBox="1">
            <a:spLocks/>
          </p:cNvSpPr>
          <p:nvPr/>
        </p:nvSpPr>
        <p:spPr>
          <a:xfrm>
            <a:off x="1104206" y="1990433"/>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Distribution</a:t>
            </a:r>
            <a:endParaRPr lang="en-US" b="1" dirty="0">
              <a:solidFill>
                <a:srgbClr val="0070C0"/>
              </a:solidFill>
            </a:endParaRPr>
          </a:p>
        </p:txBody>
      </p:sp>
      <p:sp>
        <p:nvSpPr>
          <p:cNvPr id="5" name="Espace réservé du contenu 2">
            <a:extLst>
              <a:ext uri="{FF2B5EF4-FFF2-40B4-BE49-F238E27FC236}">
                <a16:creationId xmlns:a16="http://schemas.microsoft.com/office/drawing/2014/main" id="{6B8784C5-7887-A0A5-70BF-F186AD992ED4}"/>
              </a:ext>
            </a:extLst>
          </p:cNvPr>
          <p:cNvSpPr txBox="1">
            <a:spLocks/>
          </p:cNvSpPr>
          <p:nvPr/>
        </p:nvSpPr>
        <p:spPr>
          <a:xfrm>
            <a:off x="1138846" y="4545440"/>
            <a:ext cx="10058400" cy="1245760"/>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buFont typeface="Wingdings" panose="05000000000000000000" pitchFamily="2" charset="2"/>
              <a:buChar char="Ø"/>
            </a:pPr>
            <a:r>
              <a:rPr lang="en-US" sz="2000" dirty="0">
                <a:solidFill>
                  <a:srgbClr val="000000"/>
                </a:solidFill>
                <a:latin typeface="Comic Sans MS" panose="030F0702030302020204" pitchFamily="66" charset="0"/>
              </a:rPr>
              <a:t> </a:t>
            </a:r>
            <a:r>
              <a:rPr lang="en-US" sz="2000" b="0" i="0" dirty="0">
                <a:solidFill>
                  <a:srgbClr val="000000"/>
                </a:solidFill>
                <a:effectLst/>
                <a:latin typeface="Comic Sans MS" panose="030F0702030302020204" pitchFamily="66" charset="0"/>
              </a:rPr>
              <a:t>Heterogeneity refers to the presence of diversity or differences in a distributed database environment in terms of data models, query languages, and transaction management protocols.</a:t>
            </a:r>
            <a:r>
              <a:rPr lang="en-US" sz="2000" dirty="0">
                <a:latin typeface="Comic Sans MS" panose="030F0702030302020204" pitchFamily="66" charset="0"/>
              </a:rPr>
              <a:t> </a:t>
            </a:r>
            <a:br>
              <a:rPr lang="en-US" sz="2000" dirty="0">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8" name="Espace réservé du contenu 2">
            <a:extLst>
              <a:ext uri="{FF2B5EF4-FFF2-40B4-BE49-F238E27FC236}">
                <a16:creationId xmlns:a16="http://schemas.microsoft.com/office/drawing/2014/main" id="{E8FC830C-E099-B4C6-7269-B8BBFFFEBD92}"/>
              </a:ext>
            </a:extLst>
          </p:cNvPr>
          <p:cNvSpPr txBox="1">
            <a:spLocks/>
          </p:cNvSpPr>
          <p:nvPr/>
        </p:nvSpPr>
        <p:spPr>
          <a:xfrm>
            <a:off x="1108828" y="3980863"/>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Heterogeneity</a:t>
            </a:r>
            <a:endParaRPr lang="en-US" b="1" dirty="0">
              <a:solidFill>
                <a:srgbClr val="0070C0"/>
              </a:solidFill>
            </a:endParaRPr>
          </a:p>
        </p:txBody>
      </p:sp>
    </p:spTree>
    <p:extLst>
      <p:ext uri="{BB962C8B-B14F-4D97-AF65-F5344CB8AC3E}">
        <p14:creationId xmlns:p14="http://schemas.microsoft.com/office/powerpoint/2010/main" val="337031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Client/Server architecture  </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097280" y="1963884"/>
            <a:ext cx="10058400" cy="3882733"/>
          </a:xfrm>
        </p:spPr>
        <p:txBody>
          <a:bodyPr>
            <a:noAutofit/>
          </a:bodyPr>
          <a:lstStyle/>
          <a:p>
            <a:pPr>
              <a:spcBef>
                <a:spcPts val="18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Client/server DBMSs entered the computing scene at the beginning of 1990s and have made a significant impact on both the DBMS technology and the way we do computing.</a:t>
            </a:r>
            <a:r>
              <a:rPr lang="en-US" sz="2000" dirty="0">
                <a:latin typeface="Comic Sans MS" panose="030F0702030302020204" pitchFamily="66" charset="0"/>
              </a:rPr>
              <a:t> </a:t>
            </a:r>
          </a:p>
          <a:p>
            <a:pPr>
              <a:spcBef>
                <a:spcPts val="1800"/>
              </a:spcBef>
              <a:buFont typeface="Wingdings" panose="05000000000000000000" pitchFamily="2" charset="2"/>
              <a:buChar char="Ø"/>
            </a:pPr>
            <a:r>
              <a:rPr lang="en-US" sz="2000" dirty="0">
                <a:latin typeface="Comic Sans MS" panose="030F0702030302020204" pitchFamily="66" charset="0"/>
              </a:rPr>
              <a:t> the </a:t>
            </a:r>
            <a:r>
              <a:rPr lang="en-US" sz="2000" b="0" i="0" dirty="0">
                <a:solidFill>
                  <a:srgbClr val="000000"/>
                </a:solidFill>
                <a:effectLst/>
                <a:latin typeface="Comic Sans MS" panose="030F0702030302020204" pitchFamily="66" charset="0"/>
              </a:rPr>
              <a:t>functions are divided into two classes: server functions and client functions. </a:t>
            </a:r>
          </a:p>
          <a:p>
            <a:pPr>
              <a:spcBef>
                <a:spcPts val="1800"/>
              </a:spcBef>
              <a:buFont typeface="Wingdings" panose="05000000000000000000" pitchFamily="2" charset="2"/>
              <a:buChar char="Ø"/>
            </a:pPr>
            <a:r>
              <a:rPr lang="en-US" sz="2000" dirty="0">
                <a:solidFill>
                  <a:srgbClr val="000000"/>
                </a:solidFill>
                <a:latin typeface="Comic Sans MS" panose="030F0702030302020204" pitchFamily="66" charset="0"/>
              </a:rPr>
              <a:t> </a:t>
            </a:r>
            <a:r>
              <a:rPr lang="en-US" sz="2000" b="0" i="0" dirty="0">
                <a:solidFill>
                  <a:srgbClr val="000000"/>
                </a:solidFill>
                <a:effectLst/>
                <a:latin typeface="Comic Sans MS" panose="030F0702030302020204" pitchFamily="66" charset="0"/>
              </a:rPr>
              <a:t>This provides a two-level architecture which makes it easier to manage the complexity of modern DBMSs and the complexity of distribution. </a:t>
            </a:r>
          </a:p>
          <a:p>
            <a:pPr>
              <a:spcBef>
                <a:spcPts val="1800"/>
              </a:spcBef>
              <a:buFont typeface="Wingdings" panose="05000000000000000000" pitchFamily="2" charset="2"/>
              <a:buChar char="Ø"/>
            </a:pPr>
            <a:r>
              <a:rPr lang="en-US" sz="2000" dirty="0">
                <a:solidFill>
                  <a:srgbClr val="000000"/>
                </a:solidFill>
                <a:latin typeface="Comic Sans MS" panose="030F0702030302020204" pitchFamily="66" charset="0"/>
              </a:rPr>
              <a:t> </a:t>
            </a:r>
            <a:r>
              <a:rPr lang="en-US" sz="2000" b="0" i="0" dirty="0">
                <a:solidFill>
                  <a:srgbClr val="000000"/>
                </a:solidFill>
                <a:effectLst/>
                <a:latin typeface="Comic Sans MS" panose="030F0702030302020204" pitchFamily="66" charset="0"/>
              </a:rPr>
              <a:t>We can cite many examples of DDBMS that use client/server architecture of distributed database systems. One such example is Microsoft SQL Server, Oracle Database, MySQL and PostgreSQL.</a:t>
            </a:r>
            <a:r>
              <a:rPr lang="en-US" sz="2000" dirty="0">
                <a:latin typeface="Comic Sans MS" panose="030F0702030302020204" pitchFamily="66" charset="0"/>
              </a:rPr>
              <a:t> </a:t>
            </a:r>
            <a:br>
              <a:rPr lang="en-US" sz="2000" dirty="0">
                <a:latin typeface="Comic Sans MS" panose="030F0702030302020204" pitchFamily="66" charset="0"/>
              </a:rPr>
            </a:br>
            <a:endParaRPr lang="en-US" sz="2000" dirty="0">
              <a:latin typeface="Comic Sans MS" panose="030F0702030302020204" pitchFamily="66" charset="0"/>
            </a:endParaRPr>
          </a:p>
          <a:p>
            <a:pPr marL="0" indent="0">
              <a:spcBef>
                <a:spcPts val="1800"/>
              </a:spcBef>
              <a:buNone/>
            </a:pPr>
            <a:br>
              <a:rPr lang="en-US" sz="2000" dirty="0">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22619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Client/Server architecture  </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8" name="Espace réservé du contenu 7">
            <a:extLst>
              <a:ext uri="{FF2B5EF4-FFF2-40B4-BE49-F238E27FC236}">
                <a16:creationId xmlns:a16="http://schemas.microsoft.com/office/drawing/2014/main" id="{1974CE0C-F6B9-B2A3-CFEA-20F5E2961FFA}"/>
              </a:ext>
            </a:extLst>
          </p:cNvPr>
          <p:cNvPicPr>
            <a:picLocks noGrp="1" noChangeAspect="1"/>
          </p:cNvPicPr>
          <p:nvPr>
            <p:ph idx="1"/>
          </p:nvPr>
        </p:nvPicPr>
        <p:blipFill>
          <a:blip r:embed="rId2"/>
          <a:stretch>
            <a:fillRect/>
          </a:stretch>
        </p:blipFill>
        <p:spPr>
          <a:xfrm>
            <a:off x="3251200" y="248960"/>
            <a:ext cx="4230201" cy="5869406"/>
          </a:xfrm>
        </p:spPr>
      </p:pic>
    </p:spTree>
    <p:extLst>
      <p:ext uri="{BB962C8B-B14F-4D97-AF65-F5344CB8AC3E}">
        <p14:creationId xmlns:p14="http://schemas.microsoft.com/office/powerpoint/2010/main" val="301627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Peer-To-Peer architecture  </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097280" y="1963884"/>
            <a:ext cx="10058400" cy="2635825"/>
          </a:xfrm>
        </p:spPr>
        <p:txBody>
          <a:bodyPr>
            <a:noAutofit/>
          </a:bodyPr>
          <a:lstStyle/>
          <a:p>
            <a:pPr>
              <a:spcBef>
                <a:spcPts val="18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After a decade of popularity of client/server computing, peer-to-peer have made a comeback in the last few years</a:t>
            </a:r>
            <a:r>
              <a:rPr lang="en-US" sz="2000" dirty="0">
                <a:latin typeface="Comic Sans MS" panose="030F0702030302020204" pitchFamily="66" charset="0"/>
              </a:rPr>
              <a:t> </a:t>
            </a:r>
            <a:r>
              <a:rPr lang="en-US" sz="2000" b="0" i="0" dirty="0">
                <a:solidFill>
                  <a:srgbClr val="000000"/>
                </a:solidFill>
                <a:effectLst/>
                <a:latin typeface="Comic Sans MS" panose="030F0702030302020204" pitchFamily="66" charset="0"/>
              </a:rPr>
              <a:t>as an alternative to distributed DBMSs.</a:t>
            </a:r>
            <a:r>
              <a:rPr lang="en-US" sz="2000" dirty="0">
                <a:latin typeface="Comic Sans MS" panose="030F0702030302020204" pitchFamily="66" charset="0"/>
              </a:rPr>
              <a:t> </a:t>
            </a:r>
          </a:p>
          <a:p>
            <a:pPr>
              <a:spcBef>
                <a:spcPts val="1800"/>
              </a:spcBef>
              <a:buFont typeface="Wingdings" panose="05000000000000000000" pitchFamily="2" charset="2"/>
              <a:buChar char="Ø"/>
            </a:pPr>
            <a:r>
              <a:rPr lang="en-US" sz="2000" dirty="0">
                <a:latin typeface="Comic Sans MS" panose="030F0702030302020204" pitchFamily="66" charset="0"/>
              </a:rPr>
              <a:t> </a:t>
            </a:r>
            <a:r>
              <a:rPr lang="en-US" sz="2000" b="1" i="0" dirty="0">
                <a:solidFill>
                  <a:srgbClr val="000000"/>
                </a:solidFill>
                <a:effectLst/>
                <a:latin typeface="Comic Sans MS" panose="030F0702030302020204" pitchFamily="66" charset="0"/>
              </a:rPr>
              <a:t>Apache Casandra DBMS </a:t>
            </a:r>
            <a:r>
              <a:rPr lang="en-US" sz="2000" b="0" i="0" dirty="0">
                <a:solidFill>
                  <a:srgbClr val="000000"/>
                </a:solidFill>
                <a:effectLst/>
                <a:latin typeface="Comic Sans MS" panose="030F0702030302020204" pitchFamily="66" charset="0"/>
              </a:rPr>
              <a:t>represent a good example of peer-to-peer DDBMS and makes use of an entirely peer-to-peer architecture.</a:t>
            </a:r>
            <a:r>
              <a:rPr lang="en-US" sz="2000" dirty="0">
                <a:latin typeface="Comic Sans MS" panose="030F0702030302020204" pitchFamily="66" charset="0"/>
              </a:rPr>
              <a:t> </a:t>
            </a:r>
          </a:p>
          <a:p>
            <a:pPr>
              <a:spcBef>
                <a:spcPts val="1800"/>
              </a:spcBef>
              <a:buFont typeface="Wingdings" panose="05000000000000000000" pitchFamily="2" charset="2"/>
              <a:buChar char="Ø"/>
            </a:pPr>
            <a:r>
              <a:rPr lang="en-US" sz="2000" dirty="0">
                <a:latin typeface="Comic Sans MS" panose="030F0702030302020204" pitchFamily="66" charset="0"/>
              </a:rPr>
              <a:t> </a:t>
            </a:r>
            <a:r>
              <a:rPr lang="en-US" sz="2000" b="0" i="0" dirty="0">
                <a:solidFill>
                  <a:srgbClr val="000000"/>
                </a:solidFill>
                <a:effectLst/>
                <a:latin typeface="Comic Sans MS" panose="030F0702030302020204" pitchFamily="66" charset="0"/>
              </a:rPr>
              <a:t>All nodes in a Cassandra </a:t>
            </a:r>
            <a:r>
              <a:rPr lang="en-US" sz="2000" b="1" i="0" dirty="0">
                <a:solidFill>
                  <a:srgbClr val="000000"/>
                </a:solidFill>
                <a:effectLst/>
                <a:latin typeface="Comic Sans MS" panose="030F0702030302020204" pitchFamily="66" charset="0"/>
              </a:rPr>
              <a:t>cluster</a:t>
            </a:r>
            <a:r>
              <a:rPr lang="en-US" sz="2000" b="0" i="0" dirty="0">
                <a:solidFill>
                  <a:srgbClr val="000000"/>
                </a:solidFill>
                <a:effectLst/>
                <a:latin typeface="Comic Sans MS" panose="030F0702030302020204" pitchFamily="66" charset="0"/>
              </a:rPr>
              <a:t> can accept reads and writes</a:t>
            </a:r>
            <a:r>
              <a:rPr lang="en-US" sz="2000" dirty="0">
                <a:latin typeface="Comic Sans MS" panose="030F0702030302020204" pitchFamily="66" charset="0"/>
              </a:rPr>
              <a:t> </a:t>
            </a:r>
            <a:br>
              <a:rPr lang="en-US" sz="2000" dirty="0">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1026" name="Picture 2">
            <a:extLst>
              <a:ext uri="{FF2B5EF4-FFF2-40B4-BE49-F238E27FC236}">
                <a16:creationId xmlns:a16="http://schemas.microsoft.com/office/drawing/2014/main" id="{E3A94191-E57B-7040-A8DD-A3296EE21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5942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097280" y="1963884"/>
            <a:ext cx="10058400" cy="3347025"/>
          </a:xfrm>
        </p:spPr>
        <p:txBody>
          <a:bodyPr>
            <a:noAutofit/>
          </a:bodyPr>
          <a:lstStyle/>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Distributed query processing is the process of executing a database query that involves data stored on multiple nodes or servers in a distributed database system.</a:t>
            </a:r>
          </a:p>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When a query is submitted, it must be broken down into smaller subqueries that can be executed on different nodes in parallel.</a:t>
            </a:r>
          </a:p>
          <a:p>
            <a:pPr>
              <a:spcBef>
                <a:spcPts val="600"/>
              </a:spcBef>
              <a:buFont typeface="Wingdings" panose="05000000000000000000" pitchFamily="2" charset="2"/>
              <a:buChar char="Ø"/>
            </a:pPr>
            <a:r>
              <a:rPr lang="en-US" sz="2000" dirty="0">
                <a:solidFill>
                  <a:srgbClr val="000000"/>
                </a:solidFill>
                <a:latin typeface="Comic Sans MS" panose="030F0702030302020204" pitchFamily="66" charset="0"/>
              </a:rPr>
              <a:t> </a:t>
            </a:r>
            <a:r>
              <a:rPr lang="en-US" sz="2000" b="0" i="0" dirty="0">
                <a:solidFill>
                  <a:srgbClr val="000000"/>
                </a:solidFill>
                <a:effectLst/>
                <a:latin typeface="Comic Sans MS" panose="030F0702030302020204" pitchFamily="66" charset="0"/>
              </a:rPr>
              <a:t>The results must be combined to form the final result set.</a:t>
            </a:r>
            <a:r>
              <a:rPr lang="en-US" sz="2000" dirty="0">
                <a:latin typeface="Comic Sans MS" panose="030F0702030302020204" pitchFamily="66" charset="0"/>
              </a:rPr>
              <a:t> </a:t>
            </a:r>
          </a:p>
          <a:p>
            <a:pPr>
              <a:spcBef>
                <a:spcPts val="600"/>
              </a:spcBef>
              <a:buFont typeface="Wingdings" panose="05000000000000000000" pitchFamily="2" charset="2"/>
              <a:buChar char="Ø"/>
            </a:pPr>
            <a:r>
              <a:rPr lang="en-US" sz="2000" dirty="0">
                <a:latin typeface="Comic Sans MS" panose="030F0702030302020204" pitchFamily="66" charset="0"/>
              </a:rPr>
              <a:t> </a:t>
            </a:r>
            <a:r>
              <a:rPr lang="en-US" sz="2000" b="0" i="0" dirty="0">
                <a:solidFill>
                  <a:srgbClr val="000000"/>
                </a:solidFill>
                <a:effectLst/>
                <a:latin typeface="Comic Sans MS" panose="030F0702030302020204" pitchFamily="66" charset="0"/>
              </a:rPr>
              <a:t>Distributed query processing involves several steps, including </a:t>
            </a:r>
            <a:r>
              <a:rPr lang="en-US" sz="2000" i="0" dirty="0">
                <a:solidFill>
                  <a:srgbClr val="000000"/>
                </a:solidFill>
                <a:effectLst/>
                <a:latin typeface="Comic Sans MS" panose="030F0702030302020204" pitchFamily="66" charset="0"/>
              </a:rPr>
              <a:t>query</a:t>
            </a:r>
            <a:r>
              <a:rPr lang="en-US" sz="2000" b="1" i="0" dirty="0">
                <a:solidFill>
                  <a:srgbClr val="000000"/>
                </a:solidFill>
                <a:effectLst/>
                <a:latin typeface="Comic Sans MS" panose="030F0702030302020204" pitchFamily="66" charset="0"/>
              </a:rPr>
              <a:t> optimization</a:t>
            </a:r>
            <a:r>
              <a:rPr lang="en-US" sz="2000" b="0" i="0" dirty="0">
                <a:solidFill>
                  <a:srgbClr val="000000"/>
                </a:solidFill>
                <a:effectLst/>
                <a:latin typeface="Comic Sans MS" panose="030F0702030302020204" pitchFamily="66" charset="0"/>
              </a:rPr>
              <a:t>, query </a:t>
            </a:r>
            <a:r>
              <a:rPr lang="en-US" sz="2000" b="1" i="0" dirty="0">
                <a:solidFill>
                  <a:srgbClr val="000000"/>
                </a:solidFill>
                <a:effectLst/>
                <a:latin typeface="Comic Sans MS" panose="030F0702030302020204" pitchFamily="66" charset="0"/>
              </a:rPr>
              <a:t>decomposition</a:t>
            </a:r>
            <a:r>
              <a:rPr lang="en-US" sz="2000" b="0" i="0" dirty="0">
                <a:solidFill>
                  <a:srgbClr val="000000"/>
                </a:solidFill>
                <a:effectLst/>
                <a:latin typeface="Comic Sans MS" panose="030F0702030302020204" pitchFamily="66" charset="0"/>
              </a:rPr>
              <a:t>, data </a:t>
            </a:r>
            <a:r>
              <a:rPr lang="en-US" sz="2000" b="1" i="0" dirty="0">
                <a:solidFill>
                  <a:srgbClr val="000000"/>
                </a:solidFill>
                <a:effectLst/>
                <a:latin typeface="Comic Sans MS" panose="030F0702030302020204" pitchFamily="66" charset="0"/>
              </a:rPr>
              <a:t>fragmentation</a:t>
            </a:r>
            <a:r>
              <a:rPr lang="en-US" sz="2000" b="0" i="0" dirty="0">
                <a:solidFill>
                  <a:srgbClr val="000000"/>
                </a:solidFill>
                <a:effectLst/>
                <a:latin typeface="Comic Sans MS" panose="030F0702030302020204" pitchFamily="66" charset="0"/>
              </a:rPr>
              <a:t> and </a:t>
            </a:r>
            <a:r>
              <a:rPr lang="en-US" sz="2000" b="1" i="0" dirty="0">
                <a:solidFill>
                  <a:srgbClr val="000000"/>
                </a:solidFill>
                <a:effectLst/>
                <a:latin typeface="Comic Sans MS" panose="030F0702030302020204" pitchFamily="66" charset="0"/>
              </a:rPr>
              <a:t>distribution</a:t>
            </a:r>
            <a:r>
              <a:rPr lang="en-US" sz="2000" b="0" i="0" dirty="0">
                <a:solidFill>
                  <a:srgbClr val="000000"/>
                </a:solidFill>
                <a:effectLst/>
                <a:latin typeface="Comic Sans MS" panose="030F0702030302020204" pitchFamily="66" charset="0"/>
              </a:rPr>
              <a:t>, data </a:t>
            </a:r>
            <a:r>
              <a:rPr lang="en-US" sz="2000" b="1" i="0" dirty="0">
                <a:solidFill>
                  <a:srgbClr val="000000"/>
                </a:solidFill>
                <a:effectLst/>
                <a:latin typeface="Comic Sans MS" panose="030F0702030302020204" pitchFamily="66" charset="0"/>
              </a:rPr>
              <a:t>transfer</a:t>
            </a:r>
            <a:r>
              <a:rPr lang="en-US" sz="2000" b="0" i="0" dirty="0">
                <a:solidFill>
                  <a:srgbClr val="000000"/>
                </a:solidFill>
                <a:effectLst/>
                <a:latin typeface="Comic Sans MS" panose="030F0702030302020204" pitchFamily="66" charset="0"/>
              </a:rPr>
              <a:t>, </a:t>
            </a:r>
            <a:r>
              <a:rPr lang="en-US" sz="2000" b="1" i="0" dirty="0">
                <a:solidFill>
                  <a:srgbClr val="000000"/>
                </a:solidFill>
                <a:effectLst/>
                <a:latin typeface="Comic Sans MS" panose="030F0702030302020204" pitchFamily="66" charset="0"/>
              </a:rPr>
              <a:t>local</a:t>
            </a:r>
            <a:r>
              <a:rPr lang="en-US" sz="2000" b="0" i="0" dirty="0">
                <a:solidFill>
                  <a:srgbClr val="000000"/>
                </a:solidFill>
                <a:effectLst/>
                <a:latin typeface="Comic Sans MS" panose="030F0702030302020204" pitchFamily="66" charset="0"/>
              </a:rPr>
              <a:t> </a:t>
            </a:r>
            <a:r>
              <a:rPr lang="en-US" sz="2000" b="1" i="0" dirty="0">
                <a:solidFill>
                  <a:srgbClr val="000000"/>
                </a:solidFill>
                <a:effectLst/>
                <a:latin typeface="Comic Sans MS" panose="030F0702030302020204" pitchFamily="66" charset="0"/>
              </a:rPr>
              <a:t>processing</a:t>
            </a:r>
            <a:r>
              <a:rPr lang="en-US" sz="2000" b="0" i="0" dirty="0">
                <a:solidFill>
                  <a:srgbClr val="000000"/>
                </a:solidFill>
                <a:effectLst/>
                <a:latin typeface="Comic Sans MS" panose="030F0702030302020204" pitchFamily="66" charset="0"/>
              </a:rPr>
              <a:t>, and </a:t>
            </a:r>
            <a:r>
              <a:rPr lang="en-US" sz="2000" b="1" i="0" dirty="0">
                <a:solidFill>
                  <a:srgbClr val="000000"/>
                </a:solidFill>
                <a:effectLst/>
                <a:latin typeface="Comic Sans MS" panose="030F0702030302020204" pitchFamily="66" charset="0"/>
              </a:rPr>
              <a:t>result consolidation</a:t>
            </a:r>
            <a:r>
              <a:rPr lang="en-US" sz="2000" b="0" i="0" dirty="0">
                <a:solidFill>
                  <a:srgbClr val="000000"/>
                </a:solidFill>
                <a:effectLst/>
                <a:latin typeface="Comic Sans MS" panose="030F0702030302020204" pitchFamily="66" charset="0"/>
              </a:rPr>
              <a:t>.</a:t>
            </a:r>
            <a:r>
              <a:rPr lang="en-US" sz="2000" dirty="0">
                <a:latin typeface="Comic Sans MS" panose="030F0702030302020204" pitchFamily="66" charset="0"/>
              </a:rPr>
              <a:t> </a:t>
            </a:r>
          </a:p>
          <a:p>
            <a:pPr>
              <a:spcBef>
                <a:spcPts val="600"/>
              </a:spcBef>
              <a:buFont typeface="Wingdings" panose="05000000000000000000" pitchFamily="2" charset="2"/>
              <a:buChar char="Ø"/>
            </a:pP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180003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097280" y="1963884"/>
            <a:ext cx="10058400" cy="1250371"/>
          </a:xfrm>
        </p:spPr>
        <p:txBody>
          <a:bodyPr>
            <a:noAutofit/>
          </a:bodyPr>
          <a:lstStyle/>
          <a:p>
            <a:pPr marL="0" indent="0">
              <a:spcBef>
                <a:spcPts val="600"/>
              </a:spcBef>
              <a:buNone/>
            </a:pPr>
            <a:r>
              <a:rPr lang="en-US" sz="2000" b="0" i="0" dirty="0">
                <a:solidFill>
                  <a:srgbClr val="000000"/>
                </a:solidFill>
                <a:effectLst/>
                <a:latin typeface="Comic Sans MS" panose="030F0702030302020204" pitchFamily="66" charset="0"/>
              </a:rPr>
              <a:t>The goal of distributed query processing is to minimize the amount of data that needs to be transferred between nodes and to maximize parallelism in the execution of subqueries</a:t>
            </a:r>
            <a:r>
              <a:rPr lang="en-US" sz="2000" dirty="0">
                <a:solidFill>
                  <a:srgbClr val="000000"/>
                </a:solidFill>
                <a:latin typeface="Comic Sans MS" panose="030F0702030302020204" pitchFamily="66" charset="0"/>
              </a:rPr>
              <a:t> </a:t>
            </a:r>
            <a:r>
              <a:rPr lang="en-US" sz="2000" b="0" i="0" dirty="0">
                <a:solidFill>
                  <a:srgbClr val="000000"/>
                </a:solidFill>
                <a:effectLst/>
                <a:latin typeface="Comic Sans MS" panose="030F0702030302020204" pitchFamily="66" charset="0"/>
              </a:rPr>
              <a:t>in order to improve query performance</a:t>
            </a:r>
            <a:r>
              <a:rPr lang="en-US" sz="2000" dirty="0">
                <a:latin typeface="Comic Sans MS" panose="030F0702030302020204" pitchFamily="66" charset="0"/>
              </a:rPr>
              <a:t> .</a:t>
            </a: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3154210"/>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Query processing problem</a:t>
            </a:r>
            <a:endParaRPr lang="en-US" b="1" dirty="0">
              <a:solidFill>
                <a:srgbClr val="0070C0"/>
              </a:solidFill>
            </a:endParaRPr>
          </a:p>
        </p:txBody>
      </p:sp>
      <p:sp>
        <p:nvSpPr>
          <p:cNvPr id="5" name="Espace réservé du contenu 2">
            <a:extLst>
              <a:ext uri="{FF2B5EF4-FFF2-40B4-BE49-F238E27FC236}">
                <a16:creationId xmlns:a16="http://schemas.microsoft.com/office/drawing/2014/main" id="{D4F09A1A-4439-AA1A-F808-9EF34EBF1E31}"/>
              </a:ext>
            </a:extLst>
          </p:cNvPr>
          <p:cNvSpPr txBox="1">
            <a:spLocks/>
          </p:cNvSpPr>
          <p:nvPr/>
        </p:nvSpPr>
        <p:spPr>
          <a:xfrm>
            <a:off x="1083426" y="3825010"/>
            <a:ext cx="10058400" cy="2113971"/>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The main function of a </a:t>
            </a:r>
            <a:r>
              <a:rPr lang="en-US" sz="2000" b="1" dirty="0">
                <a:solidFill>
                  <a:srgbClr val="000000"/>
                </a:solidFill>
                <a:effectLst/>
                <a:latin typeface="Comic Sans MS" panose="030F0702030302020204" pitchFamily="66" charset="0"/>
              </a:rPr>
              <a:t>relational query processor </a:t>
            </a:r>
            <a:r>
              <a:rPr lang="en-US" sz="2000" b="0" i="0" dirty="0">
                <a:solidFill>
                  <a:srgbClr val="000000"/>
                </a:solidFill>
                <a:effectLst/>
                <a:latin typeface="Comic Sans MS" panose="030F0702030302020204" pitchFamily="66" charset="0"/>
              </a:rPr>
              <a:t>is to transform a high-level query (typically, in relational calculus) into an equivalent lower-level query (typically, in some variation of relational algebra).</a:t>
            </a:r>
          </a:p>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The low-level query actually implements the </a:t>
            </a:r>
            <a:r>
              <a:rPr lang="en-US" sz="2000" b="1" i="0" dirty="0">
                <a:solidFill>
                  <a:srgbClr val="000000"/>
                </a:solidFill>
                <a:effectLst/>
                <a:latin typeface="Comic Sans MS" panose="030F0702030302020204" pitchFamily="66" charset="0"/>
              </a:rPr>
              <a:t>execution</a:t>
            </a:r>
            <a:r>
              <a:rPr lang="en-US" sz="2000" b="0" i="0" dirty="0">
                <a:solidFill>
                  <a:srgbClr val="000000"/>
                </a:solidFill>
                <a:effectLst/>
                <a:latin typeface="Comic Sans MS" panose="030F0702030302020204" pitchFamily="66" charset="0"/>
              </a:rPr>
              <a:t> </a:t>
            </a:r>
            <a:r>
              <a:rPr lang="en-US" sz="2000" b="1" i="0" dirty="0">
                <a:solidFill>
                  <a:srgbClr val="000000"/>
                </a:solidFill>
                <a:effectLst/>
                <a:latin typeface="Comic Sans MS" panose="030F0702030302020204" pitchFamily="66" charset="0"/>
              </a:rPr>
              <a:t>strategy</a:t>
            </a:r>
            <a:r>
              <a:rPr lang="en-US" sz="2000" b="0" i="0" dirty="0">
                <a:solidFill>
                  <a:srgbClr val="000000"/>
                </a:solidFill>
                <a:effectLst/>
                <a:latin typeface="Comic Sans MS" panose="030F0702030302020204" pitchFamily="66" charset="0"/>
              </a:rPr>
              <a:t> for the query and The transformation must achieve both </a:t>
            </a:r>
            <a:r>
              <a:rPr lang="en-US" sz="2000" b="1" dirty="0">
                <a:solidFill>
                  <a:srgbClr val="000000"/>
                </a:solidFill>
                <a:effectLst/>
                <a:latin typeface="Comic Sans MS" panose="030F0702030302020204" pitchFamily="66" charset="0"/>
              </a:rPr>
              <a:t>correctness</a:t>
            </a:r>
            <a:r>
              <a:rPr lang="en-US" sz="2000" b="0" i="1" dirty="0">
                <a:solidFill>
                  <a:srgbClr val="000000"/>
                </a:solidFill>
                <a:effectLst/>
                <a:latin typeface="Comic Sans MS" panose="030F0702030302020204" pitchFamily="66" charset="0"/>
              </a:rPr>
              <a:t> </a:t>
            </a:r>
            <a:r>
              <a:rPr lang="en-US" sz="2000" b="0" i="0" dirty="0">
                <a:solidFill>
                  <a:srgbClr val="000000"/>
                </a:solidFill>
                <a:effectLst/>
                <a:latin typeface="Comic Sans MS" panose="030F0702030302020204" pitchFamily="66" charset="0"/>
              </a:rPr>
              <a:t>and </a:t>
            </a:r>
            <a:r>
              <a:rPr lang="en-US" sz="2000" b="1" dirty="0">
                <a:solidFill>
                  <a:srgbClr val="000000"/>
                </a:solidFill>
                <a:effectLst/>
                <a:latin typeface="Comic Sans MS" panose="030F0702030302020204" pitchFamily="66" charset="0"/>
              </a:rPr>
              <a:t>efficiency</a:t>
            </a:r>
            <a:r>
              <a:rPr lang="en-US" sz="2000" b="0" i="0" dirty="0">
                <a:solidFill>
                  <a:srgbClr val="000000"/>
                </a:solidFill>
                <a:effectLst/>
                <a:latin typeface="Comic Sans MS" panose="030F0702030302020204" pitchFamily="66" charset="0"/>
              </a:rPr>
              <a:t>.</a:t>
            </a:r>
            <a:r>
              <a:rPr lang="en-US" sz="2000" dirty="0">
                <a:latin typeface="Comic Sans MS" panose="030F0702030302020204" pitchFamily="66" charset="0"/>
              </a:rPr>
              <a:t> </a:t>
            </a:r>
            <a:br>
              <a:rPr lang="en-US" sz="2000" dirty="0">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93719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Query processing problem</a:t>
            </a:r>
            <a:endParaRPr lang="en-US" b="1" dirty="0">
              <a:solidFill>
                <a:srgbClr val="0070C0"/>
              </a:solidFill>
            </a:endParaRPr>
          </a:p>
        </p:txBody>
      </p:sp>
      <p:sp>
        <p:nvSpPr>
          <p:cNvPr id="5" name="Espace réservé du contenu 2">
            <a:extLst>
              <a:ext uri="{FF2B5EF4-FFF2-40B4-BE49-F238E27FC236}">
                <a16:creationId xmlns:a16="http://schemas.microsoft.com/office/drawing/2014/main" id="{D4F09A1A-4439-AA1A-F808-9EF34EBF1E31}"/>
              </a:ext>
            </a:extLst>
          </p:cNvPr>
          <p:cNvSpPr txBox="1">
            <a:spLocks/>
          </p:cNvSpPr>
          <p:nvPr/>
        </p:nvSpPr>
        <p:spPr>
          <a:xfrm>
            <a:off x="1083426" y="2707408"/>
            <a:ext cx="10058400" cy="20493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The main function of a </a:t>
            </a:r>
            <a:r>
              <a:rPr lang="en-US" sz="2000" b="1" dirty="0">
                <a:solidFill>
                  <a:srgbClr val="000000"/>
                </a:solidFill>
                <a:effectLst/>
                <a:latin typeface="Comic Sans MS" panose="030F0702030302020204" pitchFamily="66" charset="0"/>
              </a:rPr>
              <a:t>relational query processor </a:t>
            </a:r>
            <a:r>
              <a:rPr lang="en-US" sz="2000" b="0" i="0" dirty="0">
                <a:solidFill>
                  <a:srgbClr val="000000"/>
                </a:solidFill>
                <a:effectLst/>
                <a:latin typeface="Comic Sans MS" panose="030F0702030302020204" pitchFamily="66" charset="0"/>
              </a:rPr>
              <a:t>is to transform a high-level query (typically, in relational calculus) into an equivalent lower-level query (typically, in some variation of relational algebra).</a:t>
            </a:r>
          </a:p>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The low-level query actually implements the execution strategy for the query and The transformation must achieve both </a:t>
            </a:r>
            <a:r>
              <a:rPr lang="en-US" sz="2000" b="1" dirty="0">
                <a:solidFill>
                  <a:srgbClr val="000000"/>
                </a:solidFill>
                <a:effectLst/>
                <a:latin typeface="Comic Sans MS" panose="030F0702030302020204" pitchFamily="66" charset="0"/>
              </a:rPr>
              <a:t>correctness</a:t>
            </a:r>
            <a:r>
              <a:rPr lang="en-US" sz="2000" b="0" i="1" dirty="0">
                <a:solidFill>
                  <a:srgbClr val="000000"/>
                </a:solidFill>
                <a:effectLst/>
                <a:latin typeface="Comic Sans MS" panose="030F0702030302020204" pitchFamily="66" charset="0"/>
              </a:rPr>
              <a:t> </a:t>
            </a:r>
            <a:r>
              <a:rPr lang="en-US" sz="2000" b="0" i="0" dirty="0">
                <a:solidFill>
                  <a:srgbClr val="000000"/>
                </a:solidFill>
                <a:effectLst/>
                <a:latin typeface="Comic Sans MS" panose="030F0702030302020204" pitchFamily="66" charset="0"/>
              </a:rPr>
              <a:t>and </a:t>
            </a:r>
            <a:r>
              <a:rPr lang="en-US" sz="2000" b="1" dirty="0">
                <a:solidFill>
                  <a:srgbClr val="000000"/>
                </a:solidFill>
                <a:effectLst/>
                <a:latin typeface="Comic Sans MS" panose="030F0702030302020204" pitchFamily="66" charset="0"/>
              </a:rPr>
              <a:t>efficiency</a:t>
            </a:r>
            <a:r>
              <a:rPr lang="en-US" sz="2000" b="0" i="0" dirty="0">
                <a:solidFill>
                  <a:srgbClr val="000000"/>
                </a:solidFill>
                <a:effectLst/>
                <a:latin typeface="Comic Sans MS" panose="030F0702030302020204" pitchFamily="66" charset="0"/>
              </a:rPr>
              <a:t>.</a:t>
            </a:r>
            <a:r>
              <a:rPr lang="en-US" sz="2000" dirty="0">
                <a:latin typeface="Comic Sans MS" panose="030F0702030302020204" pitchFamily="66" charset="0"/>
              </a:rPr>
              <a:t> </a:t>
            </a:r>
            <a:br>
              <a:rPr lang="en-US" sz="2000" dirty="0">
                <a:solidFill>
                  <a:srgbClr val="000000"/>
                </a:solidFill>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10" name="ZoneTexte 9">
            <a:extLst>
              <a:ext uri="{FF2B5EF4-FFF2-40B4-BE49-F238E27FC236}">
                <a16:creationId xmlns:a16="http://schemas.microsoft.com/office/drawing/2014/main" id="{B71D3996-AADC-4955-AF73-D1374A3C1681}"/>
              </a:ext>
            </a:extLst>
          </p:cNvPr>
          <p:cNvSpPr txBox="1"/>
          <p:nvPr/>
        </p:nvSpPr>
        <p:spPr>
          <a:xfrm>
            <a:off x="1219200" y="4798534"/>
            <a:ext cx="9936480" cy="132343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r>
              <a:rPr lang="en-US" sz="2000" b="0" i="0" dirty="0">
                <a:solidFill>
                  <a:srgbClr val="0070C0"/>
                </a:solidFill>
                <a:effectLst/>
                <a:latin typeface="Comic Sans MS" panose="030F0702030302020204" pitchFamily="66" charset="0"/>
              </a:rPr>
              <a:t>Since each equivalent execution strategy can lead to very different consumptions of computer resources, the main difficulty is to select the execution strategy that minimizes resource consumption.</a:t>
            </a:r>
            <a:r>
              <a:rPr lang="en-US" sz="2000" dirty="0">
                <a:solidFill>
                  <a:srgbClr val="0070C0"/>
                </a:solidFill>
                <a:latin typeface="Comic Sans MS" panose="030F0702030302020204" pitchFamily="66" charset="0"/>
              </a:rPr>
              <a:t> </a:t>
            </a:r>
            <a:br>
              <a:rPr lang="en-US" sz="2000" dirty="0">
                <a:solidFill>
                  <a:srgbClr val="0070C0"/>
                </a:solidFill>
                <a:latin typeface="Comic Sans MS" panose="030F0702030302020204" pitchFamily="66" charset="0"/>
              </a:rPr>
            </a:br>
            <a:endParaRPr lang="en-US" sz="20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8220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lstStyle/>
          <a:p>
            <a:r>
              <a:rPr lang="en-US" dirty="0"/>
              <a:t>Introduction</a:t>
            </a:r>
          </a:p>
        </p:txBody>
      </p:sp>
      <p:sp>
        <p:nvSpPr>
          <p:cNvPr id="3" name="Espace réservé du contenu 2">
            <a:extLst>
              <a:ext uri="{FF2B5EF4-FFF2-40B4-BE49-F238E27FC236}">
                <a16:creationId xmlns:a16="http://schemas.microsoft.com/office/drawing/2014/main" id="{1F2BF83A-48B7-46CE-4CBB-6C74033D95C1}"/>
              </a:ext>
            </a:extLst>
          </p:cNvPr>
          <p:cNvSpPr>
            <a:spLocks noGrp="1"/>
          </p:cNvSpPr>
          <p:nvPr>
            <p:ph idx="1"/>
          </p:nvPr>
        </p:nvSpPr>
        <p:spPr>
          <a:xfrm>
            <a:off x="1097280" y="2108201"/>
            <a:ext cx="10058400" cy="998681"/>
          </a:xfrm>
        </p:spPr>
        <p:txBody>
          <a:bodyPr>
            <a:noAutofit/>
          </a:bodyPr>
          <a:lstStyle/>
          <a:p>
            <a:pPr algn="just">
              <a:spcBef>
                <a:spcPts val="1800"/>
              </a:spcBef>
            </a:pPr>
            <a:r>
              <a:rPr lang="en-US" sz="2000" b="0" i="0" dirty="0">
                <a:solidFill>
                  <a:srgbClr val="000000"/>
                </a:solidFill>
                <a:effectLst/>
                <a:latin typeface="Comic Sans MS" panose="030F0702030302020204" pitchFamily="66" charset="0"/>
              </a:rPr>
              <a:t>Distributed database system (DDBS) technology is the union of two approaches to data processing: </a:t>
            </a:r>
            <a:r>
              <a:rPr lang="en-US" sz="2000" b="1" i="0" dirty="0">
                <a:solidFill>
                  <a:srgbClr val="000000"/>
                </a:solidFill>
                <a:effectLst/>
                <a:latin typeface="Comic Sans MS" panose="030F0702030302020204" pitchFamily="66" charset="0"/>
              </a:rPr>
              <a:t>database system</a:t>
            </a:r>
            <a:r>
              <a:rPr lang="en-US" sz="2000" b="0" i="0" dirty="0">
                <a:solidFill>
                  <a:srgbClr val="000000"/>
                </a:solidFill>
                <a:effectLst/>
                <a:latin typeface="Comic Sans MS" panose="030F0702030302020204" pitchFamily="66" charset="0"/>
              </a:rPr>
              <a:t> and </a:t>
            </a:r>
            <a:r>
              <a:rPr lang="en-US" sz="2000" b="1" i="0" dirty="0">
                <a:solidFill>
                  <a:srgbClr val="000000"/>
                </a:solidFill>
                <a:effectLst/>
                <a:latin typeface="Comic Sans MS" panose="030F0702030302020204" pitchFamily="66" charset="0"/>
              </a:rPr>
              <a:t>computer network technologies</a:t>
            </a:r>
            <a:r>
              <a:rPr lang="en-US" sz="2000" b="0" i="0" dirty="0">
                <a:solidFill>
                  <a:srgbClr val="000000"/>
                </a:solidFill>
                <a:effectLst/>
                <a:latin typeface="Comic Sans MS" panose="030F0702030302020204" pitchFamily="66" charset="0"/>
              </a:rPr>
              <a:t>.</a:t>
            </a:r>
            <a:r>
              <a:rPr lang="en-US" sz="2000" dirty="0">
                <a:solidFill>
                  <a:srgbClr val="0070C0"/>
                </a:solidFill>
                <a:latin typeface="Comic Sans MS" panose="030F0702030302020204" pitchFamily="66" charset="0"/>
              </a:rPr>
              <a:t> </a:t>
            </a:r>
          </a:p>
        </p:txBody>
      </p:sp>
      <p:sp>
        <p:nvSpPr>
          <p:cNvPr id="4" name="Espace réservé du contenu 2">
            <a:extLst>
              <a:ext uri="{FF2B5EF4-FFF2-40B4-BE49-F238E27FC236}">
                <a16:creationId xmlns:a16="http://schemas.microsoft.com/office/drawing/2014/main" id="{7B768349-7AD2-1969-3E7F-021365D60DD1}"/>
              </a:ext>
            </a:extLst>
          </p:cNvPr>
          <p:cNvSpPr txBox="1">
            <a:spLocks/>
          </p:cNvSpPr>
          <p:nvPr/>
        </p:nvSpPr>
        <p:spPr>
          <a:xfrm>
            <a:off x="1104206" y="2925616"/>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1- Database systems</a:t>
            </a:r>
            <a:endParaRPr lang="en-US" b="1" dirty="0">
              <a:solidFill>
                <a:srgbClr val="0070C0"/>
              </a:solidFill>
            </a:endParaRPr>
          </a:p>
        </p:txBody>
      </p:sp>
      <p:sp>
        <p:nvSpPr>
          <p:cNvPr id="5" name="Espace réservé du contenu 2">
            <a:extLst>
              <a:ext uri="{FF2B5EF4-FFF2-40B4-BE49-F238E27FC236}">
                <a16:creationId xmlns:a16="http://schemas.microsoft.com/office/drawing/2014/main" id="{2DE343EF-7EE2-F07A-8749-4C4008B2F1F4}"/>
              </a:ext>
            </a:extLst>
          </p:cNvPr>
          <p:cNvSpPr txBox="1">
            <a:spLocks/>
          </p:cNvSpPr>
          <p:nvPr/>
        </p:nvSpPr>
        <p:spPr>
          <a:xfrm>
            <a:off x="1093815" y="3445165"/>
            <a:ext cx="10058400" cy="998681"/>
          </a:xfrm>
          <a:prstGeom prst="rect">
            <a:avLst/>
          </a:prstGeom>
        </p:spPr>
        <p:txBody>
          <a:bodyPr vert="horz" lIns="0" tIns="45720" rIns="0" bIns="45720" rtlCol="0">
            <a:noAutofit/>
          </a:bodyPr>
          <a:lstStyle>
            <a:lvl1pPr marL="91440" indent="-91440">
              <a:lnSpc>
                <a:spcPct val="110000"/>
              </a:lnSpc>
              <a:spcBef>
                <a:spcPts val="1800"/>
              </a:spcBef>
              <a:spcAft>
                <a:spcPts val="200"/>
              </a:spcAft>
              <a:buClr>
                <a:schemeClr val="accent1"/>
              </a:buClr>
              <a:buSzPct val="100000"/>
              <a:buFont typeface="Calibri" panose="020F0502020204030204" pitchFamily="34" charset="0"/>
              <a:buChar char=" "/>
              <a:defRPr sz="2400" b="0" i="0">
                <a:solidFill>
                  <a:srgbClr val="000000"/>
                </a:solidFill>
                <a:effectLst/>
                <a:latin typeface="URWPalladioL-Roma"/>
              </a:defRPr>
            </a:lvl1pPr>
            <a:lvl2pPr marL="384048" indent="-182880">
              <a:lnSpc>
                <a:spcPct val="100000"/>
              </a:lnSpc>
              <a:spcBef>
                <a:spcPts val="200"/>
              </a:spcBef>
              <a:spcAft>
                <a:spcPts val="400"/>
              </a:spcAft>
              <a:buClrTx/>
              <a:buFont typeface="Calibri" pitchFamily="34" charset="0"/>
              <a:buChar char="◦"/>
              <a:defRPr sz="1700">
                <a:solidFill>
                  <a:schemeClr val="tx1">
                    <a:lumMod val="75000"/>
                    <a:lumOff val="25000"/>
                  </a:schemeClr>
                </a:solidFill>
              </a:defRPr>
            </a:lvl2pPr>
            <a:lvl3pPr marL="56692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3pPr>
            <a:lvl4pPr marL="74980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4pPr>
            <a:lvl5pPr marL="93268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algn="just"/>
            <a:r>
              <a:rPr lang="en-US" sz="2000" dirty="0">
                <a:latin typeface="Comic Sans MS" panose="030F0702030302020204" pitchFamily="66" charset="0"/>
              </a:rPr>
              <a:t>Database systems have taken us from a paradigm of data processing in which each application defined and maintained its own data to one in which the data are defined and administered centrally.</a:t>
            </a:r>
          </a:p>
        </p:txBody>
      </p:sp>
      <p:sp>
        <p:nvSpPr>
          <p:cNvPr id="6" name="Espace réservé du contenu 2">
            <a:extLst>
              <a:ext uri="{FF2B5EF4-FFF2-40B4-BE49-F238E27FC236}">
                <a16:creationId xmlns:a16="http://schemas.microsoft.com/office/drawing/2014/main" id="{3FD9F86D-D49E-8C25-B95A-026CB16B1063}"/>
              </a:ext>
            </a:extLst>
          </p:cNvPr>
          <p:cNvSpPr txBox="1">
            <a:spLocks/>
          </p:cNvSpPr>
          <p:nvPr/>
        </p:nvSpPr>
        <p:spPr>
          <a:xfrm>
            <a:off x="1111132" y="4553529"/>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2- Computer network technologies</a:t>
            </a:r>
            <a:endParaRPr lang="en-US" b="1" dirty="0">
              <a:solidFill>
                <a:srgbClr val="0070C0"/>
              </a:solidFill>
            </a:endParaRPr>
          </a:p>
        </p:txBody>
      </p:sp>
      <p:sp>
        <p:nvSpPr>
          <p:cNvPr id="7" name="Espace réservé du contenu 2">
            <a:extLst>
              <a:ext uri="{FF2B5EF4-FFF2-40B4-BE49-F238E27FC236}">
                <a16:creationId xmlns:a16="http://schemas.microsoft.com/office/drawing/2014/main" id="{9DA078D3-F50F-2BB3-F551-27F7529B044E}"/>
              </a:ext>
            </a:extLst>
          </p:cNvPr>
          <p:cNvSpPr txBox="1">
            <a:spLocks/>
          </p:cNvSpPr>
          <p:nvPr/>
        </p:nvSpPr>
        <p:spPr>
          <a:xfrm>
            <a:off x="1173477" y="5125033"/>
            <a:ext cx="10048009" cy="998681"/>
          </a:xfrm>
          <a:prstGeom prst="rect">
            <a:avLst/>
          </a:prstGeom>
        </p:spPr>
        <p:txBody>
          <a:bodyPr vert="horz" lIns="0" tIns="45720" rIns="0" bIns="45720" rtlCol="0">
            <a:noAutofit/>
          </a:bodyPr>
          <a:lstStyle>
            <a:lvl1pPr marL="91440" indent="-91440">
              <a:lnSpc>
                <a:spcPct val="110000"/>
              </a:lnSpc>
              <a:spcBef>
                <a:spcPts val="1800"/>
              </a:spcBef>
              <a:spcAft>
                <a:spcPts val="200"/>
              </a:spcAft>
              <a:buClr>
                <a:schemeClr val="accent1"/>
              </a:buClr>
              <a:buSzPct val="100000"/>
              <a:buFont typeface="Calibri" panose="020F0502020204030204" pitchFamily="34" charset="0"/>
              <a:buChar char=" "/>
              <a:defRPr sz="2400" b="0" i="0">
                <a:solidFill>
                  <a:srgbClr val="000000"/>
                </a:solidFill>
                <a:effectLst/>
                <a:latin typeface="URWPalladioL-Roma"/>
              </a:defRPr>
            </a:lvl1pPr>
            <a:lvl2pPr marL="384048" indent="-182880">
              <a:lnSpc>
                <a:spcPct val="100000"/>
              </a:lnSpc>
              <a:spcBef>
                <a:spcPts val="200"/>
              </a:spcBef>
              <a:spcAft>
                <a:spcPts val="400"/>
              </a:spcAft>
              <a:buClrTx/>
              <a:buFont typeface="Calibri" pitchFamily="34" charset="0"/>
              <a:buChar char="◦"/>
              <a:defRPr sz="1700">
                <a:solidFill>
                  <a:schemeClr val="tx1">
                    <a:lumMod val="75000"/>
                    <a:lumOff val="25000"/>
                  </a:schemeClr>
                </a:solidFill>
              </a:defRPr>
            </a:lvl2pPr>
            <a:lvl3pPr marL="56692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3pPr>
            <a:lvl4pPr marL="74980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4pPr>
            <a:lvl5pPr marL="93268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marL="0" indent="0">
              <a:buNone/>
            </a:pPr>
            <a:r>
              <a:rPr lang="en-US" sz="2000" b="0" i="0" dirty="0">
                <a:solidFill>
                  <a:srgbClr val="000000"/>
                </a:solidFill>
                <a:effectLst/>
                <a:latin typeface="Comic Sans MS" panose="030F0702030302020204" pitchFamily="66" charset="0"/>
              </a:rPr>
              <a:t>The technology of </a:t>
            </a:r>
            <a:r>
              <a:rPr lang="en-US" sz="2000" b="0" i="1" dirty="0">
                <a:solidFill>
                  <a:srgbClr val="000000"/>
                </a:solidFill>
                <a:effectLst/>
                <a:latin typeface="Comic Sans MS" panose="030F0702030302020204" pitchFamily="66" charset="0"/>
              </a:rPr>
              <a:t>computer networks</a:t>
            </a:r>
            <a:r>
              <a:rPr lang="en-US" sz="2000" b="0" i="0" dirty="0">
                <a:solidFill>
                  <a:srgbClr val="000000"/>
                </a:solidFill>
                <a:effectLst/>
                <a:latin typeface="Comic Sans MS" panose="030F0702030302020204" pitchFamily="66" charset="0"/>
              </a:rPr>
              <a:t>, on the other hand, promotes a mode of work that goes against all centralization efforts.</a:t>
            </a:r>
            <a:endParaRPr lang="en-US" sz="2000" dirty="0">
              <a:latin typeface="Comic Sans MS" panose="030F0702030302020204" pitchFamily="66" charset="0"/>
            </a:endParaRPr>
          </a:p>
        </p:txBody>
      </p:sp>
      <p:sp>
        <p:nvSpPr>
          <p:cNvPr id="10" name="Espace réservé du numéro de diapositive 9">
            <a:extLst>
              <a:ext uri="{FF2B5EF4-FFF2-40B4-BE49-F238E27FC236}">
                <a16:creationId xmlns:a16="http://schemas.microsoft.com/office/drawing/2014/main" id="{D7EBF733-9B17-5588-F9FC-8879644E6DDE}"/>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190974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Query processing problem (Example)</a:t>
            </a:r>
          </a:p>
          <a:p>
            <a:pPr>
              <a:spcBef>
                <a:spcPts val="1800"/>
              </a:spcBef>
            </a:pPr>
            <a:endParaRPr lang="en-US" b="1" dirty="0">
              <a:solidFill>
                <a:srgbClr val="0070C0"/>
              </a:solidFill>
            </a:endParaRPr>
          </a:p>
        </p:txBody>
      </p:sp>
      <p:pic>
        <p:nvPicPr>
          <p:cNvPr id="8" name="Image 7">
            <a:extLst>
              <a:ext uri="{FF2B5EF4-FFF2-40B4-BE49-F238E27FC236}">
                <a16:creationId xmlns:a16="http://schemas.microsoft.com/office/drawing/2014/main" id="{8C3096AC-83D6-BDAC-A926-B29D58A2862C}"/>
              </a:ext>
            </a:extLst>
          </p:cNvPr>
          <p:cNvPicPr>
            <a:picLocks noChangeAspect="1"/>
          </p:cNvPicPr>
          <p:nvPr/>
        </p:nvPicPr>
        <p:blipFill>
          <a:blip r:embed="rId2"/>
          <a:stretch>
            <a:fillRect/>
          </a:stretch>
        </p:blipFill>
        <p:spPr>
          <a:xfrm>
            <a:off x="1352550" y="66675"/>
            <a:ext cx="9486900" cy="6724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706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Query processing problem (Example)</a:t>
            </a:r>
            <a:endParaRPr lang="en-US" b="1" dirty="0">
              <a:solidFill>
                <a:srgbClr val="0070C0"/>
              </a:solidFill>
            </a:endParaRPr>
          </a:p>
        </p:txBody>
      </p:sp>
      <p:sp>
        <p:nvSpPr>
          <p:cNvPr id="4" name="Espace réservé du contenu 2">
            <a:extLst>
              <a:ext uri="{FF2B5EF4-FFF2-40B4-BE49-F238E27FC236}">
                <a16:creationId xmlns:a16="http://schemas.microsoft.com/office/drawing/2014/main" id="{1F264466-0988-AACD-CD05-397DBB64A22E}"/>
              </a:ext>
            </a:extLst>
          </p:cNvPr>
          <p:cNvSpPr>
            <a:spLocks noGrp="1"/>
          </p:cNvSpPr>
          <p:nvPr>
            <p:ph idx="1"/>
          </p:nvPr>
        </p:nvSpPr>
        <p:spPr>
          <a:xfrm>
            <a:off x="1097280" y="2555009"/>
            <a:ext cx="10058400" cy="622245"/>
          </a:xfrm>
        </p:spPr>
        <p:txBody>
          <a:bodyPr>
            <a:noAutofit/>
          </a:bodyPr>
          <a:lstStyle/>
          <a:p>
            <a:pPr marL="0" indent="0">
              <a:spcBef>
                <a:spcPts val="600"/>
              </a:spcBef>
              <a:buNone/>
            </a:pPr>
            <a:r>
              <a:rPr lang="en-US" b="0" i="0" dirty="0">
                <a:solidFill>
                  <a:srgbClr val="000000"/>
                </a:solidFill>
                <a:effectLst/>
                <a:latin typeface="Comic Sans MS" panose="030F0702030302020204" pitchFamily="66" charset="0"/>
              </a:rPr>
              <a:t>following simple user query: “Find the names of employees who are managing a project”.</a:t>
            </a:r>
            <a:r>
              <a:rPr lang="en-US" dirty="0">
                <a:latin typeface="Comic Sans MS" panose="030F0702030302020204" pitchFamily="66" charset="0"/>
              </a:rPr>
              <a:t> </a:t>
            </a:r>
            <a:br>
              <a:rPr lang="en-US" dirty="0">
                <a:latin typeface="Comic Sans MS" panose="030F0702030302020204" pitchFamily="66" charset="0"/>
              </a:rPr>
            </a:br>
            <a:endParaRPr lang="en-US" dirty="0">
              <a:solidFill>
                <a:srgbClr val="000000"/>
              </a:solidFill>
              <a:latin typeface="Comic Sans MS" panose="030F0702030302020204" pitchFamily="66" charset="0"/>
            </a:endParaRPr>
          </a:p>
        </p:txBody>
      </p:sp>
      <p:pic>
        <p:nvPicPr>
          <p:cNvPr id="8" name="Image 7">
            <a:extLst>
              <a:ext uri="{FF2B5EF4-FFF2-40B4-BE49-F238E27FC236}">
                <a16:creationId xmlns:a16="http://schemas.microsoft.com/office/drawing/2014/main" id="{778466F0-B6BE-BB7B-C31B-D31CD1046B4D}"/>
              </a:ext>
            </a:extLst>
          </p:cNvPr>
          <p:cNvPicPr>
            <a:picLocks noChangeAspect="1"/>
          </p:cNvPicPr>
          <p:nvPr/>
        </p:nvPicPr>
        <p:blipFill>
          <a:blip r:embed="rId2"/>
          <a:stretch>
            <a:fillRect/>
          </a:stretch>
        </p:blipFill>
        <p:spPr>
          <a:xfrm>
            <a:off x="4366971" y="3131074"/>
            <a:ext cx="3458058" cy="762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Espace réservé du contenu 2">
            <a:extLst>
              <a:ext uri="{FF2B5EF4-FFF2-40B4-BE49-F238E27FC236}">
                <a16:creationId xmlns:a16="http://schemas.microsoft.com/office/drawing/2014/main" id="{2D65F815-05B4-BB07-B064-C5E22F4C7349}"/>
              </a:ext>
            </a:extLst>
          </p:cNvPr>
          <p:cNvSpPr txBox="1">
            <a:spLocks/>
          </p:cNvSpPr>
          <p:nvPr/>
        </p:nvSpPr>
        <p:spPr>
          <a:xfrm>
            <a:off x="1092662" y="4046685"/>
            <a:ext cx="10058400" cy="622245"/>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b="0" i="0" dirty="0">
                <a:solidFill>
                  <a:srgbClr val="000000"/>
                </a:solidFill>
                <a:effectLst/>
                <a:latin typeface="Comic Sans MS" panose="030F0702030302020204" pitchFamily="66" charset="0"/>
              </a:rPr>
              <a:t>The expression of the query in relational calculus using the SQL syntax is</a:t>
            </a:r>
            <a:r>
              <a:rPr lang="en-US" dirty="0">
                <a:latin typeface="Comic Sans MS" panose="030F0702030302020204" pitchFamily="66" charset="0"/>
              </a:rPr>
              <a:t> </a:t>
            </a:r>
            <a:br>
              <a:rPr lang="en-US" dirty="0">
                <a:latin typeface="Comic Sans MS" panose="030F0702030302020204" pitchFamily="66" charset="0"/>
              </a:rPr>
            </a:br>
            <a:endParaRPr lang="en-US" dirty="0">
              <a:solidFill>
                <a:srgbClr val="000000"/>
              </a:solidFill>
              <a:latin typeface="Comic Sans MS" panose="030F0702030302020204" pitchFamily="66" charset="0"/>
            </a:endParaRPr>
          </a:p>
        </p:txBody>
      </p:sp>
      <p:pic>
        <p:nvPicPr>
          <p:cNvPr id="12" name="Image 11">
            <a:extLst>
              <a:ext uri="{FF2B5EF4-FFF2-40B4-BE49-F238E27FC236}">
                <a16:creationId xmlns:a16="http://schemas.microsoft.com/office/drawing/2014/main" id="{FEEEC6A0-52E7-86FF-F1AF-E599F5BF7597}"/>
              </a:ext>
            </a:extLst>
          </p:cNvPr>
          <p:cNvPicPr>
            <a:picLocks noChangeAspect="1"/>
          </p:cNvPicPr>
          <p:nvPr/>
        </p:nvPicPr>
        <p:blipFill>
          <a:blip r:embed="rId3"/>
          <a:stretch>
            <a:fillRect/>
          </a:stretch>
        </p:blipFill>
        <p:spPr>
          <a:xfrm>
            <a:off x="4386262" y="4611976"/>
            <a:ext cx="3419475" cy="1476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9824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Query processing problem (Example 1)</a:t>
            </a:r>
            <a:endParaRPr lang="en-US" b="1" dirty="0">
              <a:solidFill>
                <a:srgbClr val="0070C0"/>
              </a:solidFill>
            </a:endParaRPr>
          </a:p>
        </p:txBody>
      </p:sp>
      <p:sp>
        <p:nvSpPr>
          <p:cNvPr id="4" name="Espace réservé du contenu 2">
            <a:extLst>
              <a:ext uri="{FF2B5EF4-FFF2-40B4-BE49-F238E27FC236}">
                <a16:creationId xmlns:a16="http://schemas.microsoft.com/office/drawing/2014/main" id="{1F264466-0988-AACD-CD05-397DBB64A22E}"/>
              </a:ext>
            </a:extLst>
          </p:cNvPr>
          <p:cNvSpPr>
            <a:spLocks noGrp="1"/>
          </p:cNvSpPr>
          <p:nvPr>
            <p:ph idx="1"/>
          </p:nvPr>
        </p:nvSpPr>
        <p:spPr>
          <a:xfrm>
            <a:off x="1097280" y="2555009"/>
            <a:ext cx="10058400" cy="622245"/>
          </a:xfrm>
        </p:spPr>
        <p:txBody>
          <a:bodyPr>
            <a:noAutofit/>
          </a:bodyPr>
          <a:lstStyle/>
          <a:p>
            <a:pPr marL="0" indent="0">
              <a:spcBef>
                <a:spcPts val="600"/>
              </a:spcBef>
              <a:buNone/>
            </a:pPr>
            <a:r>
              <a:rPr lang="en-US" b="0" i="0" dirty="0">
                <a:solidFill>
                  <a:srgbClr val="000000"/>
                </a:solidFill>
                <a:effectLst/>
                <a:latin typeface="Comic Sans MS" panose="030F0702030302020204" pitchFamily="66" charset="0"/>
              </a:rPr>
              <a:t>Two equivalent relational algebra queries that are correct transformations of the query above are:</a:t>
            </a:r>
            <a:br>
              <a:rPr lang="en-US" dirty="0">
                <a:latin typeface="Comic Sans MS" panose="030F0702030302020204" pitchFamily="66" charset="0"/>
              </a:rPr>
            </a:br>
            <a:endParaRPr lang="en-US" dirty="0">
              <a:solidFill>
                <a:srgbClr val="000000"/>
              </a:solidFill>
              <a:latin typeface="Comic Sans MS" panose="030F0702030302020204" pitchFamily="66" charset="0"/>
            </a:endParaRPr>
          </a:p>
        </p:txBody>
      </p:sp>
      <p:pic>
        <p:nvPicPr>
          <p:cNvPr id="6" name="Image 5">
            <a:extLst>
              <a:ext uri="{FF2B5EF4-FFF2-40B4-BE49-F238E27FC236}">
                <a16:creationId xmlns:a16="http://schemas.microsoft.com/office/drawing/2014/main" id="{9159FAC8-743F-6C1C-33C0-1CD6DD075424}"/>
              </a:ext>
            </a:extLst>
          </p:cNvPr>
          <p:cNvPicPr>
            <a:picLocks noChangeAspect="1"/>
          </p:cNvPicPr>
          <p:nvPr/>
        </p:nvPicPr>
        <p:blipFill>
          <a:blip r:embed="rId2"/>
          <a:stretch>
            <a:fillRect/>
          </a:stretch>
        </p:blipFill>
        <p:spPr>
          <a:xfrm>
            <a:off x="2237836" y="3370349"/>
            <a:ext cx="7716327" cy="819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ZoneTexte 10">
            <a:extLst>
              <a:ext uri="{FF2B5EF4-FFF2-40B4-BE49-F238E27FC236}">
                <a16:creationId xmlns:a16="http://schemas.microsoft.com/office/drawing/2014/main" id="{7CEE2E1C-EA36-C3A1-6AE5-5328643780AF}"/>
              </a:ext>
            </a:extLst>
          </p:cNvPr>
          <p:cNvSpPr txBox="1"/>
          <p:nvPr/>
        </p:nvSpPr>
        <p:spPr>
          <a:xfrm>
            <a:off x="1097280" y="4379244"/>
            <a:ext cx="9963730" cy="1246495"/>
          </a:xfrm>
          <a:prstGeom prst="rect">
            <a:avLst/>
          </a:prstGeom>
          <a:noFill/>
        </p:spPr>
        <p:txBody>
          <a:bodyPr wrap="square">
            <a:spAutoFit/>
          </a:bodyPr>
          <a:lstStyle/>
          <a:p>
            <a:r>
              <a:rPr lang="en-US" sz="1900" b="0" i="0" dirty="0">
                <a:solidFill>
                  <a:srgbClr val="000000"/>
                </a:solidFill>
                <a:effectLst/>
                <a:latin typeface="Comic Sans MS" panose="030F0702030302020204" pitchFamily="66" charset="0"/>
              </a:rPr>
              <a:t>It is intuitively obvious that the second query, which avoids the Cartesian product of EMP and ASG, consumes much less computing resources than the first, and thus should be retained.</a:t>
            </a:r>
            <a:r>
              <a:rPr lang="en-US" sz="1900" dirty="0">
                <a:latin typeface="Comic Sans MS" panose="030F0702030302020204" pitchFamily="66" charset="0"/>
              </a:rPr>
              <a:t> </a:t>
            </a:r>
            <a:br>
              <a:rPr lang="en-US" dirty="0">
                <a:latin typeface="Comic Sans MS" panose="030F0702030302020204" pitchFamily="66" charset="0"/>
              </a:rPr>
            </a:br>
            <a:endParaRPr lang="en-US" dirty="0">
              <a:latin typeface="Comic Sans MS" panose="030F0702030302020204" pitchFamily="66" charset="0"/>
            </a:endParaRPr>
          </a:p>
        </p:txBody>
      </p:sp>
    </p:spTree>
    <p:extLst>
      <p:ext uri="{BB962C8B-B14F-4D97-AF65-F5344CB8AC3E}">
        <p14:creationId xmlns:p14="http://schemas.microsoft.com/office/powerpoint/2010/main" val="11740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Query processing problem</a:t>
            </a:r>
            <a:endParaRPr lang="en-US" b="1" dirty="0">
              <a:solidFill>
                <a:srgbClr val="0070C0"/>
              </a:solidFill>
            </a:endParaRPr>
          </a:p>
        </p:txBody>
      </p:sp>
      <p:sp>
        <p:nvSpPr>
          <p:cNvPr id="4" name="Espace réservé du contenu 2">
            <a:extLst>
              <a:ext uri="{FF2B5EF4-FFF2-40B4-BE49-F238E27FC236}">
                <a16:creationId xmlns:a16="http://schemas.microsoft.com/office/drawing/2014/main" id="{1F264466-0988-AACD-CD05-397DBB64A22E}"/>
              </a:ext>
            </a:extLst>
          </p:cNvPr>
          <p:cNvSpPr>
            <a:spLocks noGrp="1"/>
          </p:cNvSpPr>
          <p:nvPr>
            <p:ph idx="1"/>
          </p:nvPr>
        </p:nvSpPr>
        <p:spPr>
          <a:xfrm>
            <a:off x="1097280" y="2555009"/>
            <a:ext cx="10058400" cy="3430155"/>
          </a:xfrm>
        </p:spPr>
        <p:txBody>
          <a:bodyPr>
            <a:noAutofit/>
          </a:bodyPr>
          <a:lstStyle/>
          <a:p>
            <a:pPr>
              <a:spcBef>
                <a:spcPts val="600"/>
              </a:spcBef>
              <a:buFont typeface="Wingdings" panose="05000000000000000000" pitchFamily="2" charset="2"/>
              <a:buChar char="Ø"/>
            </a:pPr>
            <a:r>
              <a:rPr lang="en-US" dirty="0">
                <a:latin typeface="Comic Sans MS" panose="030F0702030302020204" pitchFamily="66" charset="0"/>
              </a:rPr>
              <a:t> In a centralized context, query execution strategies can be well expressed in an extension of relational algebra </a:t>
            </a:r>
          </a:p>
          <a:p>
            <a:pPr>
              <a:spcBef>
                <a:spcPts val="600"/>
              </a:spcBef>
              <a:buFont typeface="Wingdings" panose="05000000000000000000" pitchFamily="2" charset="2"/>
              <a:buChar char="Ø"/>
            </a:pPr>
            <a:r>
              <a:rPr lang="en-US" dirty="0">
                <a:latin typeface="Comic Sans MS" panose="030F0702030302020204" pitchFamily="66" charset="0"/>
              </a:rPr>
              <a:t> The main role of a centralized query processor is to choose, for a given query, the best relational algebra query among all equivalent ones. </a:t>
            </a:r>
          </a:p>
          <a:p>
            <a:pPr>
              <a:spcBef>
                <a:spcPts val="600"/>
              </a:spcBef>
              <a:buFont typeface="Wingdings" panose="05000000000000000000" pitchFamily="2" charset="2"/>
              <a:buChar char="Ø"/>
            </a:pPr>
            <a:r>
              <a:rPr lang="en-US" dirty="0">
                <a:latin typeface="Comic Sans MS" panose="030F0702030302020204" pitchFamily="66" charset="0"/>
              </a:rPr>
              <a:t> In a distributed system, relational algebra is not enough to express execution strategies. It must be supplemented with operators for exchanging data between sites</a:t>
            </a:r>
          </a:p>
          <a:p>
            <a:pPr>
              <a:spcBef>
                <a:spcPts val="600"/>
              </a:spcBef>
              <a:buFont typeface="Wingdings" panose="05000000000000000000" pitchFamily="2" charset="2"/>
              <a:buChar char="Ø"/>
            </a:pPr>
            <a:r>
              <a:rPr lang="en-US" dirty="0">
                <a:latin typeface="Comic Sans MS" panose="030F0702030302020204" pitchFamily="66" charset="0"/>
              </a:rPr>
              <a:t> In addition to the relational algebra operators, the distributed query processor must also select the best sites to process data, and possibly the way data should be transformed. </a:t>
            </a:r>
            <a:br>
              <a:rPr lang="en-US" dirty="0"/>
            </a:br>
            <a:br>
              <a:rPr lang="en-US" dirty="0">
                <a:latin typeface="Comic Sans MS" panose="030F0702030302020204" pitchFamily="66" charset="0"/>
              </a:rPr>
            </a:br>
            <a:endParaRPr lang="en-US"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17979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Query processing problem (Example 2)</a:t>
            </a:r>
            <a:endParaRPr lang="en-US" b="1" dirty="0">
              <a:solidFill>
                <a:srgbClr val="0070C0"/>
              </a:solidFill>
            </a:endParaRPr>
          </a:p>
        </p:txBody>
      </p:sp>
      <p:sp>
        <p:nvSpPr>
          <p:cNvPr id="4" name="Espace réservé du contenu 2">
            <a:extLst>
              <a:ext uri="{FF2B5EF4-FFF2-40B4-BE49-F238E27FC236}">
                <a16:creationId xmlns:a16="http://schemas.microsoft.com/office/drawing/2014/main" id="{1F264466-0988-AACD-CD05-397DBB64A22E}"/>
              </a:ext>
            </a:extLst>
          </p:cNvPr>
          <p:cNvSpPr>
            <a:spLocks noGrp="1"/>
          </p:cNvSpPr>
          <p:nvPr>
            <p:ph idx="1"/>
          </p:nvPr>
        </p:nvSpPr>
        <p:spPr>
          <a:xfrm>
            <a:off x="1097280" y="2555009"/>
            <a:ext cx="10058400" cy="3430155"/>
          </a:xfrm>
        </p:spPr>
        <p:txBody>
          <a:bodyPr>
            <a:noAutofit/>
          </a:bodyPr>
          <a:lstStyle/>
          <a:p>
            <a:pPr>
              <a:spcBef>
                <a:spcPts val="600"/>
              </a:spcBef>
              <a:buFont typeface="Wingdings" panose="05000000000000000000" pitchFamily="2" charset="2"/>
              <a:buChar char="§"/>
            </a:pPr>
            <a:r>
              <a:rPr lang="en-US" b="0" i="0" dirty="0">
                <a:solidFill>
                  <a:srgbClr val="000000"/>
                </a:solidFill>
                <a:effectLst/>
                <a:latin typeface="Comic Sans MS" panose="030F0702030302020204" pitchFamily="66" charset="0"/>
              </a:rPr>
              <a:t> We consider the following query</a:t>
            </a:r>
            <a:r>
              <a:rPr lang="en-US" dirty="0">
                <a:latin typeface="Comic Sans MS" panose="030F0702030302020204" pitchFamily="66" charset="0"/>
              </a:rPr>
              <a:t> </a:t>
            </a:r>
          </a:p>
          <a:p>
            <a:pPr>
              <a:spcBef>
                <a:spcPts val="600"/>
              </a:spcBef>
              <a:buFont typeface="Wingdings" panose="05000000000000000000" pitchFamily="2" charset="2"/>
              <a:buChar char="§"/>
            </a:pPr>
            <a:endParaRPr lang="en-US" dirty="0">
              <a:latin typeface="Comic Sans MS" panose="030F0702030302020204" pitchFamily="66" charset="0"/>
            </a:endParaRPr>
          </a:p>
          <a:p>
            <a:pPr>
              <a:spcBef>
                <a:spcPts val="600"/>
              </a:spcBef>
              <a:buFont typeface="Wingdings" panose="05000000000000000000" pitchFamily="2" charset="2"/>
              <a:buChar char="§"/>
            </a:pPr>
            <a:endParaRPr lang="en-US" dirty="0">
              <a:latin typeface="Comic Sans MS" panose="030F0702030302020204" pitchFamily="66" charset="0"/>
            </a:endParaRPr>
          </a:p>
          <a:p>
            <a:pPr>
              <a:spcBef>
                <a:spcPts val="600"/>
              </a:spcBef>
              <a:buFont typeface="Wingdings" panose="05000000000000000000" pitchFamily="2" charset="2"/>
              <a:buChar char="§"/>
            </a:pPr>
            <a:r>
              <a:rPr lang="en-US" b="0" i="0" dirty="0">
                <a:solidFill>
                  <a:srgbClr val="000000"/>
                </a:solidFill>
                <a:effectLst/>
                <a:latin typeface="Comic Sans MS" panose="030F0702030302020204" pitchFamily="66" charset="0"/>
              </a:rPr>
              <a:t> We assume that relations EMP and ASG are horizontally fragmented as follows</a:t>
            </a:r>
            <a:r>
              <a:rPr lang="en-US" dirty="0">
                <a:latin typeface="Comic Sans MS" panose="030F0702030302020204" pitchFamily="66" charset="0"/>
              </a:rPr>
              <a:t> </a:t>
            </a:r>
            <a:br>
              <a:rPr lang="en-US" dirty="0">
                <a:latin typeface="Comic Sans MS" panose="030F0702030302020204" pitchFamily="66" charset="0"/>
              </a:rPr>
            </a:br>
            <a:br>
              <a:rPr lang="en-US" dirty="0">
                <a:latin typeface="Comic Sans MS" panose="030F0702030302020204" pitchFamily="66" charset="0"/>
              </a:rPr>
            </a:br>
            <a:endParaRPr lang="en-US" dirty="0">
              <a:solidFill>
                <a:srgbClr val="000000"/>
              </a:solidFill>
              <a:latin typeface="Comic Sans MS" panose="030F0702030302020204" pitchFamily="66" charset="0"/>
            </a:endParaRPr>
          </a:p>
        </p:txBody>
      </p:sp>
      <p:pic>
        <p:nvPicPr>
          <p:cNvPr id="9" name="Image 8">
            <a:extLst>
              <a:ext uri="{FF2B5EF4-FFF2-40B4-BE49-F238E27FC236}">
                <a16:creationId xmlns:a16="http://schemas.microsoft.com/office/drawing/2014/main" id="{2298E196-4814-33B4-A6CB-C236EAEFE1C4}"/>
              </a:ext>
            </a:extLst>
          </p:cNvPr>
          <p:cNvPicPr>
            <a:picLocks noChangeAspect="1"/>
          </p:cNvPicPr>
          <p:nvPr/>
        </p:nvPicPr>
        <p:blipFill>
          <a:blip r:embed="rId2"/>
          <a:stretch>
            <a:fillRect/>
          </a:stretch>
        </p:blipFill>
        <p:spPr>
          <a:xfrm>
            <a:off x="3105150" y="3108617"/>
            <a:ext cx="5981700" cy="41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 12">
            <a:extLst>
              <a:ext uri="{FF2B5EF4-FFF2-40B4-BE49-F238E27FC236}">
                <a16:creationId xmlns:a16="http://schemas.microsoft.com/office/drawing/2014/main" id="{4847DECF-068C-155C-B6A9-15C692FF1A24}"/>
              </a:ext>
            </a:extLst>
          </p:cNvPr>
          <p:cNvPicPr>
            <a:picLocks noChangeAspect="1"/>
          </p:cNvPicPr>
          <p:nvPr/>
        </p:nvPicPr>
        <p:blipFill>
          <a:blip r:embed="rId3"/>
          <a:stretch>
            <a:fillRect/>
          </a:stretch>
        </p:blipFill>
        <p:spPr>
          <a:xfrm>
            <a:off x="3907559" y="4270086"/>
            <a:ext cx="3619500" cy="160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824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query processing</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Query processing problem (Example 2)</a:t>
            </a:r>
            <a:endParaRPr lang="en-US" b="1" dirty="0">
              <a:solidFill>
                <a:srgbClr val="0070C0"/>
              </a:solidFill>
            </a:endParaRPr>
          </a:p>
        </p:txBody>
      </p:sp>
      <p:sp>
        <p:nvSpPr>
          <p:cNvPr id="4" name="Espace réservé du contenu 2">
            <a:extLst>
              <a:ext uri="{FF2B5EF4-FFF2-40B4-BE49-F238E27FC236}">
                <a16:creationId xmlns:a16="http://schemas.microsoft.com/office/drawing/2014/main" id="{1F264466-0988-AACD-CD05-397DBB64A22E}"/>
              </a:ext>
            </a:extLst>
          </p:cNvPr>
          <p:cNvSpPr>
            <a:spLocks noGrp="1"/>
          </p:cNvSpPr>
          <p:nvPr>
            <p:ph idx="1"/>
          </p:nvPr>
        </p:nvSpPr>
        <p:spPr>
          <a:xfrm>
            <a:off x="1097280" y="2555009"/>
            <a:ext cx="10058400" cy="1804555"/>
          </a:xfrm>
        </p:spPr>
        <p:txBody>
          <a:bodyPr>
            <a:noAutofit/>
          </a:bodyPr>
          <a:lstStyle/>
          <a:p>
            <a:pPr>
              <a:spcBef>
                <a:spcPts val="600"/>
              </a:spcBef>
              <a:buFont typeface="Wingdings" panose="05000000000000000000" pitchFamily="2" charset="2"/>
              <a:buChar char="§"/>
            </a:pPr>
            <a:r>
              <a:rPr lang="en-US" sz="1800" b="0" i="0" dirty="0">
                <a:solidFill>
                  <a:srgbClr val="000000"/>
                </a:solidFill>
                <a:effectLst/>
                <a:latin typeface="Comic Sans MS" panose="030F0702030302020204" pitchFamily="66" charset="0"/>
              </a:rPr>
              <a:t> Fragments ASG1, ASG2, EMP1, and EMP2 are stored at sites 1, 2, 3, and 4, respectively and the result is expected at site 5.</a:t>
            </a:r>
          </a:p>
          <a:p>
            <a:pPr>
              <a:spcBef>
                <a:spcPts val="600"/>
              </a:spcBef>
              <a:buFont typeface="Wingdings" panose="05000000000000000000" pitchFamily="2" charset="2"/>
              <a:buChar char="§"/>
            </a:pPr>
            <a:r>
              <a:rPr lang="en-US" sz="1800" dirty="0">
                <a:solidFill>
                  <a:srgbClr val="000000"/>
                </a:solidFill>
                <a:latin typeface="Comic Sans MS" panose="030F0702030302020204" pitchFamily="66" charset="0"/>
              </a:rPr>
              <a:t> </a:t>
            </a:r>
            <a:r>
              <a:rPr lang="en-US" sz="1800" b="0" i="0" dirty="0">
                <a:solidFill>
                  <a:srgbClr val="000000"/>
                </a:solidFill>
                <a:effectLst/>
                <a:latin typeface="Comic Sans MS" panose="030F0702030302020204" pitchFamily="66" charset="0"/>
              </a:rPr>
              <a:t>Two equivalent distributed execution strategies for the above query are possibles.</a:t>
            </a:r>
            <a:br>
              <a:rPr lang="en-US" sz="1800" dirty="0">
                <a:latin typeface="Comic Sans MS" panose="030F0702030302020204" pitchFamily="66" charset="0"/>
              </a:rPr>
            </a:br>
            <a:endParaRPr lang="en-US" sz="1800" dirty="0">
              <a:latin typeface="Comic Sans MS" panose="030F0702030302020204" pitchFamily="66" charset="0"/>
            </a:endParaRPr>
          </a:p>
        </p:txBody>
      </p:sp>
      <p:pic>
        <p:nvPicPr>
          <p:cNvPr id="6" name="Image 5">
            <a:extLst>
              <a:ext uri="{FF2B5EF4-FFF2-40B4-BE49-F238E27FC236}">
                <a16:creationId xmlns:a16="http://schemas.microsoft.com/office/drawing/2014/main" id="{BC1A5E0B-79A6-79A8-0A28-A294C9939B9B}"/>
              </a:ext>
            </a:extLst>
          </p:cNvPr>
          <p:cNvPicPr>
            <a:picLocks noChangeAspect="1"/>
          </p:cNvPicPr>
          <p:nvPr/>
        </p:nvPicPr>
        <p:blipFill>
          <a:blip r:embed="rId2"/>
          <a:stretch>
            <a:fillRect/>
          </a:stretch>
        </p:blipFill>
        <p:spPr>
          <a:xfrm>
            <a:off x="0" y="1757896"/>
            <a:ext cx="12192000" cy="3342208"/>
          </a:xfrm>
          <a:prstGeom prst="rect">
            <a:avLst/>
          </a:prstGeom>
        </p:spPr>
      </p:pic>
    </p:spTree>
    <p:extLst>
      <p:ext uri="{BB962C8B-B14F-4D97-AF65-F5344CB8AC3E}">
        <p14:creationId xmlns:p14="http://schemas.microsoft.com/office/powerpoint/2010/main" val="311301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database design</a:t>
            </a: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26</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769703"/>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000" b="0" i="0" dirty="0">
                <a:solidFill>
                  <a:srgbClr val="000000"/>
                </a:solidFill>
                <a:effectLst/>
                <a:latin typeface="Comic Sans MS" panose="030F0702030302020204" pitchFamily="66" charset="0"/>
              </a:rPr>
              <a:t>In the design of a distributed DBMSs, the distribution of applications involves two things</a:t>
            </a:r>
            <a:r>
              <a:rPr lang="en-US" sz="2000" dirty="0">
                <a:latin typeface="Comic Sans MS" panose="030F0702030302020204" pitchFamily="66" charset="0"/>
              </a:rPr>
              <a:t> </a:t>
            </a:r>
            <a:br>
              <a:rPr lang="en-US" sz="2000" dirty="0">
                <a:latin typeface="Comic Sans MS" panose="030F0702030302020204" pitchFamily="66" charset="0"/>
              </a:rPr>
            </a:br>
            <a:endParaRPr lang="en-US" sz="2000" b="1" dirty="0">
              <a:solidFill>
                <a:srgbClr val="0070C0"/>
              </a:solidFill>
              <a:latin typeface="Comic Sans MS" panose="030F0702030302020204" pitchFamily="66" charset="0"/>
            </a:endParaRPr>
          </a:p>
        </p:txBody>
      </p:sp>
      <p:sp>
        <p:nvSpPr>
          <p:cNvPr id="5" name="Espace réservé du contenu 2">
            <a:extLst>
              <a:ext uri="{FF2B5EF4-FFF2-40B4-BE49-F238E27FC236}">
                <a16:creationId xmlns:a16="http://schemas.microsoft.com/office/drawing/2014/main" id="{D4F09A1A-4439-AA1A-F808-9EF34EBF1E31}"/>
              </a:ext>
            </a:extLst>
          </p:cNvPr>
          <p:cNvSpPr txBox="1">
            <a:spLocks/>
          </p:cNvSpPr>
          <p:nvPr/>
        </p:nvSpPr>
        <p:spPr>
          <a:xfrm>
            <a:off x="1083426" y="2863274"/>
            <a:ext cx="10058400" cy="116839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a:t>
            </a:r>
            <a:r>
              <a:rPr lang="en-US" sz="2000" dirty="0">
                <a:solidFill>
                  <a:srgbClr val="000000"/>
                </a:solidFill>
                <a:latin typeface="Comic Sans MS" panose="030F0702030302020204" pitchFamily="66" charset="0"/>
              </a:rPr>
              <a:t>T</a:t>
            </a:r>
            <a:r>
              <a:rPr lang="en-US" sz="2000" b="0" i="0" dirty="0">
                <a:solidFill>
                  <a:srgbClr val="000000"/>
                </a:solidFill>
                <a:effectLst/>
                <a:latin typeface="Comic Sans MS" panose="030F0702030302020204" pitchFamily="66" charset="0"/>
              </a:rPr>
              <a:t>he distribution of the distributed DBMS software, and</a:t>
            </a:r>
            <a:r>
              <a:rPr lang="en-US" sz="2000" dirty="0">
                <a:latin typeface="Comic Sans MS" panose="030F0702030302020204" pitchFamily="66" charset="0"/>
              </a:rPr>
              <a:t> </a:t>
            </a:r>
            <a:endParaRPr lang="en-US" sz="2000" b="0" i="0" dirty="0">
              <a:solidFill>
                <a:srgbClr val="000000"/>
              </a:solidFill>
              <a:effectLst/>
              <a:latin typeface="Comic Sans MS" panose="030F0702030302020204" pitchFamily="66" charset="0"/>
            </a:endParaRPr>
          </a:p>
          <a:p>
            <a:pPr>
              <a:spcBef>
                <a:spcPts val="6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a:t>
            </a:r>
            <a:r>
              <a:rPr lang="en-US" sz="2000" dirty="0">
                <a:solidFill>
                  <a:srgbClr val="000000"/>
                </a:solidFill>
                <a:latin typeface="Comic Sans MS" panose="030F0702030302020204" pitchFamily="66" charset="0"/>
              </a:rPr>
              <a:t>T</a:t>
            </a:r>
            <a:r>
              <a:rPr lang="en-US" sz="2000" b="0" i="0" dirty="0">
                <a:solidFill>
                  <a:srgbClr val="000000"/>
                </a:solidFill>
                <a:effectLst/>
                <a:latin typeface="Comic Sans MS" panose="030F0702030302020204" pitchFamily="66" charset="0"/>
              </a:rPr>
              <a:t>he distribution of the application programs that run on it</a:t>
            </a:r>
            <a:r>
              <a:rPr lang="en-US" sz="2000" dirty="0">
                <a:latin typeface="Comic Sans MS" panose="030F0702030302020204" pitchFamily="66" charset="0"/>
              </a:rPr>
              <a:t> </a:t>
            </a:r>
            <a:endParaRPr lang="en-US" sz="2000" dirty="0">
              <a:solidFill>
                <a:srgbClr val="000000"/>
              </a:solidFill>
              <a:latin typeface="Comic Sans MS" panose="030F0702030302020204" pitchFamily="66" charset="0"/>
            </a:endParaRPr>
          </a:p>
        </p:txBody>
      </p:sp>
      <p:sp>
        <p:nvSpPr>
          <p:cNvPr id="4" name="Espace réservé du contenu 2">
            <a:extLst>
              <a:ext uri="{FF2B5EF4-FFF2-40B4-BE49-F238E27FC236}">
                <a16:creationId xmlns:a16="http://schemas.microsoft.com/office/drawing/2014/main" id="{90D2CBFC-8F15-9ABC-2B67-CF4246C80C5B}"/>
              </a:ext>
            </a:extLst>
          </p:cNvPr>
          <p:cNvSpPr txBox="1">
            <a:spLocks/>
          </p:cNvSpPr>
          <p:nvPr/>
        </p:nvSpPr>
        <p:spPr>
          <a:xfrm>
            <a:off x="1097280" y="3932225"/>
            <a:ext cx="10058400" cy="705814"/>
          </a:xfrm>
          <a:prstGeom prst="rect">
            <a:avLst/>
          </a:prstGeom>
        </p:spPr>
        <p:txBody>
          <a:bodyPr vert="horz" lIns="0" tIns="45720" rIns="0" bIns="45720" rtlCol="0">
            <a:noAutofit/>
          </a:bodyPr>
          <a:lstStyle>
            <a:defPPr>
              <a:defRPr lang="en-US"/>
            </a:defPPr>
            <a:lvl1pPr marL="91440" indent="-91440">
              <a:lnSpc>
                <a:spcPct val="110000"/>
              </a:lnSpc>
              <a:spcBef>
                <a:spcPts val="1800"/>
              </a:spcBef>
              <a:spcAft>
                <a:spcPts val="200"/>
              </a:spcAft>
              <a:buClr>
                <a:schemeClr val="accent1"/>
              </a:buClr>
              <a:buSzPct val="100000"/>
              <a:buFont typeface="Calibri" panose="020F0502020204030204" pitchFamily="34" charset="0"/>
              <a:buChar char=" "/>
              <a:defRPr sz="2000" b="0" i="0">
                <a:solidFill>
                  <a:srgbClr val="000000"/>
                </a:solidFill>
                <a:effectLst/>
                <a:latin typeface="Comic Sans MS" panose="030F0702030302020204" pitchFamily="66" charset="0"/>
              </a:defRPr>
            </a:lvl1pPr>
            <a:lvl2pPr marL="384048" indent="-182880">
              <a:lnSpc>
                <a:spcPct val="100000"/>
              </a:lnSpc>
              <a:spcBef>
                <a:spcPts val="200"/>
              </a:spcBef>
              <a:spcAft>
                <a:spcPts val="400"/>
              </a:spcAft>
              <a:buClrTx/>
              <a:buFont typeface="Calibri" pitchFamily="34" charset="0"/>
              <a:buChar char="◦"/>
              <a:defRPr sz="1700">
                <a:solidFill>
                  <a:schemeClr val="tx1">
                    <a:lumMod val="75000"/>
                    <a:lumOff val="25000"/>
                  </a:schemeClr>
                </a:solidFill>
              </a:defRPr>
            </a:lvl2pPr>
            <a:lvl3pPr marL="56692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3pPr>
            <a:lvl4pPr marL="74980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4pPr>
            <a:lvl5pPr marL="932688" indent="-182880">
              <a:lnSpc>
                <a:spcPct val="100000"/>
              </a:lnSpc>
              <a:spcBef>
                <a:spcPts val="200"/>
              </a:spcBef>
              <a:spcAft>
                <a:spcPts val="400"/>
              </a:spcAft>
              <a:buClrTx/>
              <a:buFont typeface="Calibri" pitchFamily="34" charset="0"/>
              <a:buChar char="◦"/>
              <a:defRPr sz="13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Two major strategies that have been identified for designing distributed databases  </a:t>
            </a:r>
            <a:br>
              <a:rPr lang="en-US" dirty="0"/>
            </a:br>
            <a:endParaRPr lang="en-US" dirty="0"/>
          </a:p>
        </p:txBody>
      </p:sp>
      <p:sp>
        <p:nvSpPr>
          <p:cNvPr id="6" name="Espace réservé du contenu 2">
            <a:extLst>
              <a:ext uri="{FF2B5EF4-FFF2-40B4-BE49-F238E27FC236}">
                <a16:creationId xmlns:a16="http://schemas.microsoft.com/office/drawing/2014/main" id="{C597A329-553A-96ED-9132-20EAF1CFA167}"/>
              </a:ext>
            </a:extLst>
          </p:cNvPr>
          <p:cNvSpPr txBox="1">
            <a:spLocks/>
          </p:cNvSpPr>
          <p:nvPr/>
        </p:nvSpPr>
        <p:spPr>
          <a:xfrm>
            <a:off x="1048788" y="4647046"/>
            <a:ext cx="10058400" cy="510541"/>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600"/>
              </a:spcBef>
              <a:buNone/>
            </a:pPr>
            <a:r>
              <a:rPr lang="en-US" sz="2200" b="0" i="0" dirty="0">
                <a:solidFill>
                  <a:srgbClr val="000000"/>
                </a:solidFill>
                <a:effectLst/>
                <a:latin typeface="Comic Sans MS" panose="030F0702030302020204" pitchFamily="66" charset="0"/>
              </a:rPr>
              <a:t>The </a:t>
            </a:r>
            <a:r>
              <a:rPr lang="en-US" sz="2200" b="1" i="0" dirty="0">
                <a:solidFill>
                  <a:srgbClr val="000000"/>
                </a:solidFill>
                <a:effectLst/>
                <a:latin typeface="Comic Sans MS" panose="030F0702030302020204" pitchFamily="66" charset="0"/>
              </a:rPr>
              <a:t>top-down </a:t>
            </a:r>
            <a:r>
              <a:rPr lang="en-US" sz="2200" i="0" dirty="0">
                <a:solidFill>
                  <a:srgbClr val="000000"/>
                </a:solidFill>
                <a:effectLst/>
                <a:latin typeface="Comic Sans MS" panose="030F0702030302020204" pitchFamily="66" charset="0"/>
              </a:rPr>
              <a:t>approach</a:t>
            </a:r>
            <a:r>
              <a:rPr lang="en-US" sz="2200" b="0" i="0" dirty="0">
                <a:solidFill>
                  <a:srgbClr val="000000"/>
                </a:solidFill>
                <a:effectLst/>
                <a:latin typeface="Comic Sans MS" panose="030F0702030302020204" pitchFamily="66" charset="0"/>
              </a:rPr>
              <a:t> and the </a:t>
            </a:r>
            <a:r>
              <a:rPr lang="en-US" sz="2200" b="1" i="0" dirty="0">
                <a:solidFill>
                  <a:srgbClr val="000000"/>
                </a:solidFill>
                <a:effectLst/>
                <a:latin typeface="Comic Sans MS" panose="030F0702030302020204" pitchFamily="66" charset="0"/>
              </a:rPr>
              <a:t>bottom-up</a:t>
            </a:r>
            <a:r>
              <a:rPr lang="en-US" sz="2200" b="0" i="0" dirty="0">
                <a:solidFill>
                  <a:srgbClr val="000000"/>
                </a:solidFill>
                <a:effectLst/>
                <a:latin typeface="Comic Sans MS" panose="030F0702030302020204" pitchFamily="66" charset="0"/>
              </a:rPr>
              <a:t> approach</a:t>
            </a:r>
            <a:r>
              <a:rPr lang="en-US" sz="2200" dirty="0">
                <a:latin typeface="Comic Sans MS" panose="030F0702030302020204" pitchFamily="66" charset="0"/>
              </a:rPr>
              <a:t> </a:t>
            </a:r>
            <a:br>
              <a:rPr lang="en-US" sz="2200" dirty="0">
                <a:latin typeface="Comic Sans MS" panose="030F0702030302020204" pitchFamily="66" charset="0"/>
              </a:rPr>
            </a:br>
            <a:endParaRPr lang="en-US" sz="22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5271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Top-down approach</a:t>
            </a:r>
            <a:endParaRPr lang="en-US" b="1" dirty="0">
              <a:solidFill>
                <a:srgbClr val="0070C0"/>
              </a:solidFill>
            </a:endParaRPr>
          </a:p>
        </p:txBody>
      </p:sp>
      <p:sp>
        <p:nvSpPr>
          <p:cNvPr id="8" name="Titre 1">
            <a:extLst>
              <a:ext uri="{FF2B5EF4-FFF2-40B4-BE49-F238E27FC236}">
                <a16:creationId xmlns:a16="http://schemas.microsoft.com/office/drawing/2014/main" id="{F153A600-DC73-5996-9399-8605FF647BE1}"/>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dirty="0"/>
              <a:t>Distributed database design</a:t>
            </a:r>
          </a:p>
        </p:txBody>
      </p:sp>
      <p:pic>
        <p:nvPicPr>
          <p:cNvPr id="14" name="Image 13">
            <a:extLst>
              <a:ext uri="{FF2B5EF4-FFF2-40B4-BE49-F238E27FC236}">
                <a16:creationId xmlns:a16="http://schemas.microsoft.com/office/drawing/2014/main" id="{5CD2929D-9ADA-D467-6A67-3BD8DF179631}"/>
              </a:ext>
            </a:extLst>
          </p:cNvPr>
          <p:cNvPicPr>
            <a:picLocks noChangeAspect="1"/>
          </p:cNvPicPr>
          <p:nvPr/>
        </p:nvPicPr>
        <p:blipFill>
          <a:blip r:embed="rId2">
            <a:duotone>
              <a:prstClr val="black"/>
              <a:srgbClr val="D9C3A5">
                <a:tint val="50000"/>
                <a:satMod val="180000"/>
              </a:srgbClr>
            </a:duotone>
          </a:blip>
          <a:stretch>
            <a:fillRect/>
          </a:stretch>
        </p:blipFill>
        <p:spPr>
          <a:xfrm>
            <a:off x="4420808" y="83126"/>
            <a:ext cx="5190784" cy="6338825"/>
          </a:xfrm>
          <a:prstGeom prst="rect">
            <a:avLst/>
          </a:prstGeom>
        </p:spPr>
      </p:pic>
    </p:spTree>
    <p:extLst>
      <p:ext uri="{BB962C8B-B14F-4D97-AF65-F5344CB8AC3E}">
        <p14:creationId xmlns:p14="http://schemas.microsoft.com/office/powerpoint/2010/main" val="19690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28</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400" b="1" dirty="0">
                <a:solidFill>
                  <a:srgbClr val="0070C0"/>
                </a:solidFill>
                <a:latin typeface="URWPalladioL-Roma"/>
              </a:rPr>
              <a:t>Distribution design</a:t>
            </a:r>
            <a:endParaRPr lang="en-US" b="1" dirty="0">
              <a:solidFill>
                <a:srgbClr val="0070C0"/>
              </a:solidFill>
            </a:endParaRPr>
          </a:p>
        </p:txBody>
      </p:sp>
      <p:sp>
        <p:nvSpPr>
          <p:cNvPr id="8" name="Titre 1">
            <a:extLst>
              <a:ext uri="{FF2B5EF4-FFF2-40B4-BE49-F238E27FC236}">
                <a16:creationId xmlns:a16="http://schemas.microsoft.com/office/drawing/2014/main" id="{F153A600-DC73-5996-9399-8605FF647BE1}"/>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dirty="0"/>
              <a:t>Distributed database design</a:t>
            </a:r>
          </a:p>
        </p:txBody>
      </p:sp>
      <p:pic>
        <p:nvPicPr>
          <p:cNvPr id="4" name="Image 3">
            <a:extLst>
              <a:ext uri="{FF2B5EF4-FFF2-40B4-BE49-F238E27FC236}">
                <a16:creationId xmlns:a16="http://schemas.microsoft.com/office/drawing/2014/main" id="{3824B17C-0A17-7867-DF02-5641CAEC7A87}"/>
              </a:ext>
            </a:extLst>
          </p:cNvPr>
          <p:cNvPicPr>
            <a:picLocks noChangeAspect="1"/>
          </p:cNvPicPr>
          <p:nvPr/>
        </p:nvPicPr>
        <p:blipFill>
          <a:blip r:embed="rId2"/>
          <a:stretch>
            <a:fillRect/>
          </a:stretch>
        </p:blipFill>
        <p:spPr>
          <a:xfrm>
            <a:off x="2402404" y="83123"/>
            <a:ext cx="8079379" cy="6213763"/>
          </a:xfrm>
          <a:prstGeom prst="rect">
            <a:avLst/>
          </a:prstGeom>
        </p:spPr>
      </p:pic>
    </p:spTree>
    <p:extLst>
      <p:ext uri="{BB962C8B-B14F-4D97-AF65-F5344CB8AC3E}">
        <p14:creationId xmlns:p14="http://schemas.microsoft.com/office/powerpoint/2010/main" val="70863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29</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b="1" dirty="0">
                <a:solidFill>
                  <a:srgbClr val="0070C0"/>
                </a:solidFill>
              </a:rPr>
              <a:t>Vertical and horizontal fragmentation</a:t>
            </a:r>
          </a:p>
        </p:txBody>
      </p:sp>
      <p:sp>
        <p:nvSpPr>
          <p:cNvPr id="8" name="Titre 1">
            <a:extLst>
              <a:ext uri="{FF2B5EF4-FFF2-40B4-BE49-F238E27FC236}">
                <a16:creationId xmlns:a16="http://schemas.microsoft.com/office/drawing/2014/main" id="{F153A600-DC73-5996-9399-8605FF647BE1}"/>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dirty="0"/>
              <a:t>Fragmentation alternatives</a:t>
            </a:r>
          </a:p>
        </p:txBody>
      </p:sp>
      <p:pic>
        <p:nvPicPr>
          <p:cNvPr id="5" name="Image 4">
            <a:extLst>
              <a:ext uri="{FF2B5EF4-FFF2-40B4-BE49-F238E27FC236}">
                <a16:creationId xmlns:a16="http://schemas.microsoft.com/office/drawing/2014/main" id="{8A43859E-40C5-DD0B-D75C-8EB7AF9E5EA7}"/>
              </a:ext>
            </a:extLst>
          </p:cNvPr>
          <p:cNvPicPr>
            <a:picLocks noChangeAspect="1"/>
          </p:cNvPicPr>
          <p:nvPr/>
        </p:nvPicPr>
        <p:blipFill>
          <a:blip r:embed="rId2"/>
          <a:stretch>
            <a:fillRect/>
          </a:stretch>
        </p:blipFill>
        <p:spPr>
          <a:xfrm>
            <a:off x="2885627" y="633022"/>
            <a:ext cx="6420746" cy="5591955"/>
          </a:xfrm>
          <a:prstGeom prst="rect">
            <a:avLst/>
          </a:prstGeom>
        </p:spPr>
      </p:pic>
    </p:spTree>
    <p:extLst>
      <p:ext uri="{BB962C8B-B14F-4D97-AF65-F5344CB8AC3E}">
        <p14:creationId xmlns:p14="http://schemas.microsoft.com/office/powerpoint/2010/main" val="240779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Data Processing </a:t>
            </a:r>
          </a:p>
        </p:txBody>
      </p:sp>
      <p:sp>
        <p:nvSpPr>
          <p:cNvPr id="3" name="Espace réservé du contenu 2">
            <a:extLst>
              <a:ext uri="{FF2B5EF4-FFF2-40B4-BE49-F238E27FC236}">
                <a16:creationId xmlns:a16="http://schemas.microsoft.com/office/drawing/2014/main" id="{1F2BF83A-48B7-46CE-4CBB-6C74033D95C1}"/>
              </a:ext>
            </a:extLst>
          </p:cNvPr>
          <p:cNvSpPr>
            <a:spLocks noGrp="1"/>
          </p:cNvSpPr>
          <p:nvPr>
            <p:ph idx="1"/>
          </p:nvPr>
        </p:nvSpPr>
        <p:spPr>
          <a:xfrm>
            <a:off x="1097280" y="2108201"/>
            <a:ext cx="10058400" cy="3565235"/>
          </a:xfrm>
        </p:spPr>
        <p:txBody>
          <a:bodyPr>
            <a:noAutofit/>
          </a:bodyPr>
          <a:lstStyle/>
          <a:p>
            <a:pPr>
              <a:spcBef>
                <a:spcPts val="1800"/>
              </a:spcBef>
              <a:buFont typeface="Wingdings" panose="05000000000000000000" pitchFamily="2" charset="2"/>
              <a:buChar char="Ø"/>
            </a:pPr>
            <a:r>
              <a:rPr lang="en-US" sz="2200" b="0" i="0" dirty="0">
                <a:solidFill>
                  <a:srgbClr val="000000"/>
                </a:solidFill>
                <a:effectLst/>
                <a:latin typeface="Comic Sans MS" panose="030F0702030302020204" pitchFamily="66" charset="0"/>
              </a:rPr>
              <a:t> Distributed data processing is a computing model in which data processing is distributed across multiple computers or nodes in a network.</a:t>
            </a:r>
            <a:r>
              <a:rPr lang="en-US" sz="2200" dirty="0">
                <a:latin typeface="Comic Sans MS" panose="030F0702030302020204" pitchFamily="66" charset="0"/>
              </a:rPr>
              <a:t> </a:t>
            </a:r>
          </a:p>
          <a:p>
            <a:pPr>
              <a:spcBef>
                <a:spcPts val="1800"/>
              </a:spcBef>
              <a:buFont typeface="Wingdings" panose="05000000000000000000" pitchFamily="2" charset="2"/>
              <a:buChar char="Ø"/>
            </a:pPr>
            <a:r>
              <a:rPr lang="en-US" sz="2200" b="0" i="0" dirty="0">
                <a:solidFill>
                  <a:srgbClr val="000000"/>
                </a:solidFill>
                <a:effectLst/>
                <a:latin typeface="Comic Sans MS" panose="030F0702030302020204" pitchFamily="66" charset="0"/>
              </a:rPr>
              <a:t> The processing can be done in parallel, allowing for faster and more efficient processing of large amounts of data.</a:t>
            </a:r>
          </a:p>
          <a:p>
            <a:pPr>
              <a:spcBef>
                <a:spcPts val="1800"/>
              </a:spcBef>
              <a:buFont typeface="Wingdings" panose="05000000000000000000" pitchFamily="2" charset="2"/>
              <a:buChar char="Ø"/>
            </a:pPr>
            <a:r>
              <a:rPr lang="en-US" sz="2200" dirty="0">
                <a:solidFill>
                  <a:srgbClr val="000000"/>
                </a:solidFill>
                <a:latin typeface="Comic Sans MS" panose="030F0702030302020204" pitchFamily="66" charset="0"/>
              </a:rPr>
              <a:t> Each node in the network has access to a subset of the data, and the nodes work together to process the data and generate the desired output.  </a:t>
            </a:r>
            <a:endParaRPr lang="en-US" sz="2200" dirty="0">
              <a:solidFill>
                <a:srgbClr val="0070C0"/>
              </a:solidFill>
              <a:latin typeface="Comic Sans MS" panose="030F0702030302020204" pitchFamily="66" charset="0"/>
            </a:endParaRPr>
          </a:p>
        </p:txBody>
      </p:sp>
      <p:sp>
        <p:nvSpPr>
          <p:cNvPr id="10" name="Espace réservé du numéro de diapositive 9">
            <a:extLst>
              <a:ext uri="{FF2B5EF4-FFF2-40B4-BE49-F238E27FC236}">
                <a16:creationId xmlns:a16="http://schemas.microsoft.com/office/drawing/2014/main" id="{CAFB16FD-2E28-1C2E-ACCE-A225B2C2C49B}"/>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36749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000" b="1" dirty="0">
                <a:solidFill>
                  <a:srgbClr val="0070C0"/>
                </a:solidFill>
              </a:rPr>
              <a:t>Completeness</a:t>
            </a:r>
            <a:r>
              <a:rPr lang="en-US" sz="2000" dirty="0"/>
              <a:t> </a:t>
            </a:r>
            <a:br>
              <a:rPr lang="en-US" sz="2000" dirty="0"/>
            </a:br>
            <a:endParaRPr lang="en-US" sz="2000" b="1" dirty="0">
              <a:solidFill>
                <a:srgbClr val="0070C0"/>
              </a:solidFill>
            </a:endParaRPr>
          </a:p>
        </p:txBody>
      </p:sp>
      <p:sp>
        <p:nvSpPr>
          <p:cNvPr id="8" name="Titre 1">
            <a:extLst>
              <a:ext uri="{FF2B5EF4-FFF2-40B4-BE49-F238E27FC236}">
                <a16:creationId xmlns:a16="http://schemas.microsoft.com/office/drawing/2014/main" id="{F153A600-DC73-5996-9399-8605FF647BE1}"/>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i="1" dirty="0"/>
              <a:t>Correctness Rules of Fragmentation</a:t>
            </a:r>
            <a:endParaRPr lang="en-US" dirty="0"/>
          </a:p>
        </p:txBody>
      </p:sp>
      <p:pic>
        <p:nvPicPr>
          <p:cNvPr id="5" name="Image 4">
            <a:extLst>
              <a:ext uri="{FF2B5EF4-FFF2-40B4-BE49-F238E27FC236}">
                <a16:creationId xmlns:a16="http://schemas.microsoft.com/office/drawing/2014/main" id="{B1CB7786-8F0C-8A4F-3A7B-38EF250BF3E1}"/>
              </a:ext>
            </a:extLst>
          </p:cNvPr>
          <p:cNvPicPr>
            <a:picLocks noChangeAspect="1"/>
          </p:cNvPicPr>
          <p:nvPr/>
        </p:nvPicPr>
        <p:blipFill>
          <a:blip r:embed="rId2"/>
          <a:stretch>
            <a:fillRect/>
          </a:stretch>
        </p:blipFill>
        <p:spPr>
          <a:xfrm>
            <a:off x="1084681" y="2574604"/>
            <a:ext cx="10583752" cy="2581635"/>
          </a:xfrm>
          <a:prstGeom prst="rect">
            <a:avLst/>
          </a:prstGeom>
        </p:spPr>
      </p:pic>
    </p:spTree>
    <p:extLst>
      <p:ext uri="{BB962C8B-B14F-4D97-AF65-F5344CB8AC3E}">
        <p14:creationId xmlns:p14="http://schemas.microsoft.com/office/powerpoint/2010/main" val="3771098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000" b="1" dirty="0">
                <a:solidFill>
                  <a:srgbClr val="0070C0"/>
                </a:solidFill>
              </a:rPr>
              <a:t>Reconstruction</a:t>
            </a:r>
            <a:r>
              <a:rPr lang="en-US" sz="2000" dirty="0"/>
              <a:t>  </a:t>
            </a:r>
            <a:br>
              <a:rPr lang="en-US" sz="2000" dirty="0"/>
            </a:br>
            <a:endParaRPr lang="en-US" sz="2000" b="1" dirty="0">
              <a:solidFill>
                <a:srgbClr val="0070C0"/>
              </a:solidFill>
            </a:endParaRPr>
          </a:p>
        </p:txBody>
      </p:sp>
      <p:sp>
        <p:nvSpPr>
          <p:cNvPr id="8" name="Titre 1">
            <a:extLst>
              <a:ext uri="{FF2B5EF4-FFF2-40B4-BE49-F238E27FC236}">
                <a16:creationId xmlns:a16="http://schemas.microsoft.com/office/drawing/2014/main" id="{F153A600-DC73-5996-9399-8605FF647BE1}"/>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i="1" dirty="0"/>
              <a:t>Correctness Rules of Fragmentation</a:t>
            </a:r>
            <a:endParaRPr lang="en-US" dirty="0"/>
          </a:p>
        </p:txBody>
      </p:sp>
      <p:pic>
        <p:nvPicPr>
          <p:cNvPr id="4" name="Image 3">
            <a:extLst>
              <a:ext uri="{FF2B5EF4-FFF2-40B4-BE49-F238E27FC236}">
                <a16:creationId xmlns:a16="http://schemas.microsoft.com/office/drawing/2014/main" id="{8A1B62F2-9329-5040-BB13-4DDEAC834CA6}"/>
              </a:ext>
            </a:extLst>
          </p:cNvPr>
          <p:cNvPicPr>
            <a:picLocks noChangeAspect="1"/>
          </p:cNvPicPr>
          <p:nvPr/>
        </p:nvPicPr>
        <p:blipFill>
          <a:blip r:embed="rId2"/>
          <a:stretch>
            <a:fillRect/>
          </a:stretch>
        </p:blipFill>
        <p:spPr>
          <a:xfrm>
            <a:off x="1130143" y="2618882"/>
            <a:ext cx="10555173" cy="809738"/>
          </a:xfrm>
          <a:prstGeom prst="rect">
            <a:avLst/>
          </a:prstGeom>
        </p:spPr>
      </p:pic>
      <p:pic>
        <p:nvPicPr>
          <p:cNvPr id="9" name="Image 8">
            <a:extLst>
              <a:ext uri="{FF2B5EF4-FFF2-40B4-BE49-F238E27FC236}">
                <a16:creationId xmlns:a16="http://schemas.microsoft.com/office/drawing/2014/main" id="{62C78E82-9CF0-C6B1-B093-1729922140F4}"/>
              </a:ext>
            </a:extLst>
          </p:cNvPr>
          <p:cNvPicPr>
            <a:picLocks noChangeAspect="1"/>
          </p:cNvPicPr>
          <p:nvPr/>
        </p:nvPicPr>
        <p:blipFill>
          <a:blip r:embed="rId3"/>
          <a:stretch>
            <a:fillRect/>
          </a:stretch>
        </p:blipFill>
        <p:spPr>
          <a:xfrm>
            <a:off x="1072560" y="3386496"/>
            <a:ext cx="10545647" cy="1124107"/>
          </a:xfrm>
          <a:prstGeom prst="rect">
            <a:avLst/>
          </a:prstGeom>
        </p:spPr>
      </p:pic>
    </p:spTree>
    <p:extLst>
      <p:ext uri="{BB962C8B-B14F-4D97-AF65-F5344CB8AC3E}">
        <p14:creationId xmlns:p14="http://schemas.microsoft.com/office/powerpoint/2010/main" val="3808925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3" name="Espace réservé du contenu 2">
            <a:extLst>
              <a:ext uri="{FF2B5EF4-FFF2-40B4-BE49-F238E27FC236}">
                <a16:creationId xmlns:a16="http://schemas.microsoft.com/office/drawing/2014/main" id="{3E071A18-0550-EEB2-2EC2-48D7376BEB4E}"/>
              </a:ext>
            </a:extLst>
          </p:cNvPr>
          <p:cNvSpPr txBox="1">
            <a:spLocks/>
          </p:cNvSpPr>
          <p:nvPr/>
        </p:nvSpPr>
        <p:spPr>
          <a:xfrm>
            <a:off x="1002610" y="2036608"/>
            <a:ext cx="10058400" cy="534555"/>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1800"/>
              </a:spcBef>
            </a:pPr>
            <a:r>
              <a:rPr lang="en-US" sz="2000" b="1" dirty="0" err="1">
                <a:solidFill>
                  <a:srgbClr val="0070C0"/>
                </a:solidFill>
              </a:rPr>
              <a:t>Disjointness</a:t>
            </a:r>
            <a:r>
              <a:rPr lang="en-US" sz="2000" dirty="0"/>
              <a:t>   </a:t>
            </a:r>
            <a:br>
              <a:rPr lang="en-US" sz="2000" dirty="0"/>
            </a:br>
            <a:endParaRPr lang="en-US" sz="2000" b="1" dirty="0">
              <a:solidFill>
                <a:srgbClr val="0070C0"/>
              </a:solidFill>
            </a:endParaRPr>
          </a:p>
        </p:txBody>
      </p:sp>
      <p:sp>
        <p:nvSpPr>
          <p:cNvPr id="8" name="Titre 1">
            <a:extLst>
              <a:ext uri="{FF2B5EF4-FFF2-40B4-BE49-F238E27FC236}">
                <a16:creationId xmlns:a16="http://schemas.microsoft.com/office/drawing/2014/main" id="{F153A600-DC73-5996-9399-8605FF647BE1}"/>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i="1" dirty="0"/>
              <a:t>Correctness Rules of Fragmentation</a:t>
            </a:r>
            <a:endParaRPr lang="en-US" dirty="0"/>
          </a:p>
        </p:txBody>
      </p:sp>
      <p:pic>
        <p:nvPicPr>
          <p:cNvPr id="5" name="Image 4">
            <a:extLst>
              <a:ext uri="{FF2B5EF4-FFF2-40B4-BE49-F238E27FC236}">
                <a16:creationId xmlns:a16="http://schemas.microsoft.com/office/drawing/2014/main" id="{E57E40F1-F8F0-A133-1932-87CB470FA4A6}"/>
              </a:ext>
            </a:extLst>
          </p:cNvPr>
          <p:cNvPicPr>
            <a:picLocks noChangeAspect="1"/>
          </p:cNvPicPr>
          <p:nvPr/>
        </p:nvPicPr>
        <p:blipFill>
          <a:blip r:embed="rId2"/>
          <a:stretch>
            <a:fillRect/>
          </a:stretch>
        </p:blipFill>
        <p:spPr>
          <a:xfrm>
            <a:off x="1013673" y="2659916"/>
            <a:ext cx="10621857" cy="2286319"/>
          </a:xfrm>
          <a:prstGeom prst="rect">
            <a:avLst/>
          </a:prstGeom>
        </p:spPr>
      </p:pic>
    </p:spTree>
    <p:extLst>
      <p:ext uri="{BB962C8B-B14F-4D97-AF65-F5344CB8AC3E}">
        <p14:creationId xmlns:p14="http://schemas.microsoft.com/office/powerpoint/2010/main" val="125065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Database system</a:t>
            </a:r>
          </a:p>
        </p:txBody>
      </p:sp>
      <p:sp>
        <p:nvSpPr>
          <p:cNvPr id="3" name="Espace réservé du contenu 2">
            <a:extLst>
              <a:ext uri="{FF2B5EF4-FFF2-40B4-BE49-F238E27FC236}">
                <a16:creationId xmlns:a16="http://schemas.microsoft.com/office/drawing/2014/main" id="{1F2BF83A-48B7-46CE-4CBB-6C74033D95C1}"/>
              </a:ext>
            </a:extLst>
          </p:cNvPr>
          <p:cNvSpPr>
            <a:spLocks noGrp="1"/>
          </p:cNvSpPr>
          <p:nvPr>
            <p:ph idx="1"/>
          </p:nvPr>
        </p:nvSpPr>
        <p:spPr>
          <a:xfrm>
            <a:off x="1097280" y="2108201"/>
            <a:ext cx="10058400" cy="3565235"/>
          </a:xfrm>
        </p:spPr>
        <p:txBody>
          <a:bodyPr>
            <a:noAutofit/>
          </a:bodyPr>
          <a:lstStyle/>
          <a:p>
            <a:pPr>
              <a:spcBef>
                <a:spcPts val="18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A distributed database system is a type of database system that is spread across multiple computers geographically distributed.</a:t>
            </a:r>
            <a:r>
              <a:rPr lang="en-US" sz="2000" dirty="0">
                <a:latin typeface="Comic Sans MS" panose="030F0702030302020204" pitchFamily="66" charset="0"/>
              </a:rPr>
              <a:t> </a:t>
            </a:r>
          </a:p>
          <a:p>
            <a:pPr>
              <a:spcBef>
                <a:spcPts val="1800"/>
              </a:spcBef>
              <a:buFont typeface="Wingdings" panose="05000000000000000000" pitchFamily="2" charset="2"/>
              <a:buChar char="Ø"/>
            </a:pPr>
            <a:r>
              <a:rPr lang="en-US" sz="1800" b="0" i="0" dirty="0">
                <a:solidFill>
                  <a:srgbClr val="000000"/>
                </a:solidFill>
                <a:effectLst/>
                <a:latin typeface="URWPalladioL-Roma"/>
              </a:rPr>
              <a:t> </a:t>
            </a:r>
            <a:r>
              <a:rPr lang="en-US" sz="2000" dirty="0">
                <a:solidFill>
                  <a:srgbClr val="000000"/>
                </a:solidFill>
                <a:latin typeface="Comic Sans MS" panose="030F0702030302020204" pitchFamily="66" charset="0"/>
              </a:rPr>
              <a:t>In a distributed database system, the data is </a:t>
            </a:r>
            <a:r>
              <a:rPr lang="en-US" sz="2000" b="1" dirty="0">
                <a:solidFill>
                  <a:srgbClr val="000000"/>
                </a:solidFill>
                <a:latin typeface="Comic Sans MS" panose="030F0702030302020204" pitchFamily="66" charset="0"/>
              </a:rPr>
              <a:t>partitioned</a:t>
            </a:r>
            <a:r>
              <a:rPr lang="en-US" sz="2000" dirty="0">
                <a:solidFill>
                  <a:srgbClr val="000000"/>
                </a:solidFill>
                <a:latin typeface="Comic Sans MS" panose="030F0702030302020204" pitchFamily="66" charset="0"/>
              </a:rPr>
              <a:t> or </a:t>
            </a:r>
            <a:r>
              <a:rPr lang="en-US" sz="2000" b="1" dirty="0">
                <a:solidFill>
                  <a:srgbClr val="000000"/>
                </a:solidFill>
                <a:latin typeface="Comic Sans MS" panose="030F0702030302020204" pitchFamily="66" charset="0"/>
              </a:rPr>
              <a:t>replicated</a:t>
            </a:r>
            <a:r>
              <a:rPr lang="en-US" sz="2000" dirty="0">
                <a:solidFill>
                  <a:srgbClr val="000000"/>
                </a:solidFill>
                <a:latin typeface="Comic Sans MS" panose="030F0702030302020204" pitchFamily="66" charset="0"/>
              </a:rPr>
              <a:t> across multiple nodes, and the nodes work together to process queries and transactions from clients. </a:t>
            </a:r>
          </a:p>
          <a:p>
            <a:pPr>
              <a:spcBef>
                <a:spcPts val="1800"/>
              </a:spcBef>
              <a:buFont typeface="Wingdings" panose="05000000000000000000" pitchFamily="2" charset="2"/>
              <a:buChar char="Ø"/>
            </a:pPr>
            <a:r>
              <a:rPr lang="en-US" sz="2000" dirty="0">
                <a:solidFill>
                  <a:srgbClr val="000000"/>
                </a:solidFill>
                <a:latin typeface="Comic Sans MS" panose="030F0702030302020204" pitchFamily="66" charset="0"/>
              </a:rPr>
              <a:t> A DDBS is also not a system where, despite the existence of a network, the database resides at only one node of the network. </a:t>
            </a:r>
          </a:p>
        </p:txBody>
      </p:sp>
      <p:sp>
        <p:nvSpPr>
          <p:cNvPr id="6" name="Espace réservé du numéro de diapositive 5">
            <a:extLst>
              <a:ext uri="{FF2B5EF4-FFF2-40B4-BE49-F238E27FC236}">
                <a16:creationId xmlns:a16="http://schemas.microsoft.com/office/drawing/2014/main" id="{D288C932-555A-CA32-33A7-1100C315A248}"/>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92550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Database system</a:t>
            </a:r>
          </a:p>
        </p:txBody>
      </p:sp>
      <p:pic>
        <p:nvPicPr>
          <p:cNvPr id="7" name="Espace réservé du contenu 6">
            <a:extLst>
              <a:ext uri="{FF2B5EF4-FFF2-40B4-BE49-F238E27FC236}">
                <a16:creationId xmlns:a16="http://schemas.microsoft.com/office/drawing/2014/main" id="{906F9532-A250-30DB-9EAA-42BFD6AF9EAC}"/>
              </a:ext>
            </a:extLst>
          </p:cNvPr>
          <p:cNvPicPr>
            <a:picLocks noGrp="1" noChangeAspect="1"/>
          </p:cNvPicPr>
          <p:nvPr>
            <p:ph idx="1"/>
          </p:nvPr>
        </p:nvPicPr>
        <p:blipFill>
          <a:blip r:embed="rId2"/>
          <a:stretch>
            <a:fillRect/>
          </a:stretch>
        </p:blipFill>
        <p:spPr>
          <a:xfrm>
            <a:off x="1549502" y="2108200"/>
            <a:ext cx="9153322" cy="3760788"/>
          </a:xfrm>
        </p:spPr>
      </p:pic>
      <p:sp>
        <p:nvSpPr>
          <p:cNvPr id="10" name="Espace réservé du numéro de diapositive 9">
            <a:extLst>
              <a:ext uri="{FF2B5EF4-FFF2-40B4-BE49-F238E27FC236}">
                <a16:creationId xmlns:a16="http://schemas.microsoft.com/office/drawing/2014/main" id="{9DC971AC-1D9E-8D15-2ECB-006A3442627E}"/>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299296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DDBS benefits</a:t>
            </a:r>
          </a:p>
        </p:txBody>
      </p:sp>
      <p:sp>
        <p:nvSpPr>
          <p:cNvPr id="3" name="Espace réservé du contenu 2">
            <a:extLst>
              <a:ext uri="{FF2B5EF4-FFF2-40B4-BE49-F238E27FC236}">
                <a16:creationId xmlns:a16="http://schemas.microsoft.com/office/drawing/2014/main" id="{1F2BF83A-48B7-46CE-4CBB-6C74033D95C1}"/>
              </a:ext>
            </a:extLst>
          </p:cNvPr>
          <p:cNvSpPr>
            <a:spLocks noGrp="1"/>
          </p:cNvSpPr>
          <p:nvPr>
            <p:ph idx="1"/>
          </p:nvPr>
        </p:nvSpPr>
        <p:spPr>
          <a:xfrm>
            <a:off x="1097280" y="2047009"/>
            <a:ext cx="10058400" cy="3626427"/>
          </a:xfrm>
        </p:spPr>
        <p:txBody>
          <a:bodyPr>
            <a:noAutofit/>
          </a:bodyPr>
          <a:lstStyle/>
          <a:p>
            <a:pPr>
              <a:spcBef>
                <a:spcPts val="1800"/>
              </a:spcBef>
              <a:buFont typeface="Wingdings" panose="05000000000000000000" pitchFamily="2" charset="2"/>
              <a:buChar char="Ø"/>
            </a:pPr>
            <a:r>
              <a:rPr lang="en-US" sz="2000" b="1" i="0" dirty="0">
                <a:solidFill>
                  <a:srgbClr val="000000"/>
                </a:solidFill>
                <a:effectLst/>
                <a:latin typeface="Comic Sans MS" panose="030F0702030302020204" pitchFamily="66" charset="0"/>
              </a:rPr>
              <a:t> Scalability:</a:t>
            </a:r>
            <a:r>
              <a:rPr lang="en-US" sz="2000" b="0" i="0" dirty="0">
                <a:solidFill>
                  <a:srgbClr val="000000"/>
                </a:solidFill>
                <a:effectLst/>
                <a:latin typeface="Comic Sans MS" panose="030F0702030302020204" pitchFamily="66" charset="0"/>
              </a:rPr>
              <a:t> Distributed database systems can scale horizontally by adding more nodes to the network. This allows the system to handle large volumes of data and high transaction rates.</a:t>
            </a:r>
          </a:p>
          <a:p>
            <a:pPr>
              <a:spcBef>
                <a:spcPts val="1800"/>
              </a:spcBef>
              <a:buFont typeface="Wingdings" panose="05000000000000000000" pitchFamily="2" charset="2"/>
              <a:buChar char="Ø"/>
            </a:pPr>
            <a:r>
              <a:rPr lang="en-US" sz="2000" b="1" i="0" dirty="0">
                <a:solidFill>
                  <a:srgbClr val="000000"/>
                </a:solidFill>
                <a:effectLst/>
                <a:latin typeface="Comic Sans MS" panose="030F0702030302020204" pitchFamily="66" charset="0"/>
              </a:rPr>
              <a:t> Fault tolerance:</a:t>
            </a:r>
            <a:r>
              <a:rPr lang="en-US" sz="2000" b="0" i="0" dirty="0">
                <a:solidFill>
                  <a:srgbClr val="000000"/>
                </a:solidFill>
                <a:effectLst/>
                <a:latin typeface="Comic Sans MS" panose="030F0702030302020204" pitchFamily="66" charset="0"/>
              </a:rPr>
              <a:t> Distributed database systems can continue to operate even if one or more nodes fail. Data can be replicated across multiple nodes, so if one node fails, another node can take over without loss of data.</a:t>
            </a:r>
            <a:r>
              <a:rPr lang="en-US" sz="2000" dirty="0">
                <a:latin typeface="Comic Sans MS" panose="030F0702030302020204" pitchFamily="66" charset="0"/>
              </a:rPr>
              <a:t> </a:t>
            </a:r>
          </a:p>
          <a:p>
            <a:pPr>
              <a:spcBef>
                <a:spcPts val="1800"/>
              </a:spcBef>
              <a:buFont typeface="Wingdings" panose="05000000000000000000" pitchFamily="2" charset="2"/>
              <a:buChar char="Ø"/>
            </a:pPr>
            <a:r>
              <a:rPr lang="en-US" sz="2000" b="1" i="0" dirty="0">
                <a:solidFill>
                  <a:srgbClr val="000000"/>
                </a:solidFill>
                <a:effectLst/>
                <a:latin typeface="Comic Sans MS" panose="030F0702030302020204" pitchFamily="66" charset="0"/>
              </a:rPr>
              <a:t> Improved performance:</a:t>
            </a:r>
            <a:r>
              <a:rPr lang="en-US" sz="2000" b="0" i="0" dirty="0">
                <a:solidFill>
                  <a:srgbClr val="000000"/>
                </a:solidFill>
                <a:effectLst/>
                <a:latin typeface="Comic Sans MS" panose="030F0702030302020204" pitchFamily="66" charset="0"/>
              </a:rPr>
              <a:t> By distributing the data and processing across multiple nodes, distributed database systems can improve performance by processing queries and transactions in parallel.</a:t>
            </a:r>
            <a:r>
              <a:rPr lang="en-US" sz="2000" dirty="0">
                <a:latin typeface="Comic Sans MS" panose="030F0702030302020204" pitchFamily="66" charset="0"/>
              </a:rPr>
              <a:t> </a:t>
            </a: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08D8FF31-0C1A-A68B-A4B8-E0FD7B512839}"/>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126062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Distributed DBMS architecture</a:t>
            </a:r>
          </a:p>
        </p:txBody>
      </p:sp>
      <p:sp>
        <p:nvSpPr>
          <p:cNvPr id="3" name="Espace réservé du contenu 2">
            <a:extLst>
              <a:ext uri="{FF2B5EF4-FFF2-40B4-BE49-F238E27FC236}">
                <a16:creationId xmlns:a16="http://schemas.microsoft.com/office/drawing/2014/main" id="{1F2BF83A-48B7-46CE-4CBB-6C74033D95C1}"/>
              </a:ext>
            </a:extLst>
          </p:cNvPr>
          <p:cNvSpPr>
            <a:spLocks noGrp="1"/>
          </p:cNvSpPr>
          <p:nvPr>
            <p:ph idx="1"/>
          </p:nvPr>
        </p:nvSpPr>
        <p:spPr>
          <a:xfrm>
            <a:off x="1097280" y="2108201"/>
            <a:ext cx="10058400" cy="3565235"/>
          </a:xfrm>
        </p:spPr>
        <p:txBody>
          <a:bodyPr>
            <a:noAutofit/>
          </a:bodyPr>
          <a:lstStyle/>
          <a:p>
            <a:pPr>
              <a:spcBef>
                <a:spcPts val="1800"/>
              </a:spcBef>
              <a:buFont typeface="Wingdings" panose="05000000000000000000" pitchFamily="2" charset="2"/>
              <a:buChar char="Ø"/>
            </a:pPr>
            <a:r>
              <a:rPr lang="en-US" sz="2200" b="0" i="0" dirty="0">
                <a:solidFill>
                  <a:srgbClr val="000000"/>
                </a:solidFill>
                <a:effectLst/>
                <a:latin typeface="Comic Sans MS" panose="030F0702030302020204" pitchFamily="66" charset="0"/>
              </a:rPr>
              <a:t> The architecture of a system defines its </a:t>
            </a:r>
            <a:r>
              <a:rPr lang="en-US" sz="2200" b="1" i="0" dirty="0">
                <a:solidFill>
                  <a:srgbClr val="000000"/>
                </a:solidFill>
                <a:effectLst/>
                <a:latin typeface="Comic Sans MS" panose="030F0702030302020204" pitchFamily="66" charset="0"/>
              </a:rPr>
              <a:t>structure</a:t>
            </a:r>
            <a:r>
              <a:rPr lang="en-US" sz="2200" b="0" i="0" dirty="0">
                <a:solidFill>
                  <a:srgbClr val="000000"/>
                </a:solidFill>
                <a:effectLst/>
                <a:latin typeface="Comic Sans MS" panose="030F0702030302020204" pitchFamily="66" charset="0"/>
              </a:rPr>
              <a:t>.</a:t>
            </a:r>
          </a:p>
          <a:p>
            <a:pPr>
              <a:spcBef>
                <a:spcPts val="1800"/>
              </a:spcBef>
              <a:buFont typeface="Wingdings" panose="05000000000000000000" pitchFamily="2" charset="2"/>
              <a:buChar char="Ø"/>
            </a:pPr>
            <a:r>
              <a:rPr lang="en-US" sz="2200" b="0" i="0" dirty="0">
                <a:solidFill>
                  <a:srgbClr val="000000"/>
                </a:solidFill>
                <a:effectLst/>
                <a:latin typeface="Comic Sans MS" panose="030F0702030302020204" pitchFamily="66" charset="0"/>
              </a:rPr>
              <a:t>This means that the components of the system are </a:t>
            </a:r>
            <a:r>
              <a:rPr lang="en-US" sz="2200" b="1" i="0" dirty="0">
                <a:solidFill>
                  <a:srgbClr val="000000"/>
                </a:solidFill>
                <a:effectLst/>
                <a:latin typeface="Comic Sans MS" panose="030F0702030302020204" pitchFamily="66" charset="0"/>
              </a:rPr>
              <a:t>identified</a:t>
            </a:r>
            <a:r>
              <a:rPr lang="en-US" sz="2200" b="0" i="0" dirty="0">
                <a:solidFill>
                  <a:srgbClr val="000000"/>
                </a:solidFill>
                <a:effectLst/>
                <a:latin typeface="Comic Sans MS" panose="030F0702030302020204" pitchFamily="66" charset="0"/>
              </a:rPr>
              <a:t>, the function of each component is </a:t>
            </a:r>
            <a:r>
              <a:rPr lang="en-US" sz="2200" b="1" i="0" dirty="0">
                <a:solidFill>
                  <a:srgbClr val="000000"/>
                </a:solidFill>
                <a:effectLst/>
                <a:latin typeface="Comic Sans MS" panose="030F0702030302020204" pitchFamily="66" charset="0"/>
              </a:rPr>
              <a:t>specified</a:t>
            </a:r>
            <a:r>
              <a:rPr lang="en-US" sz="2200" b="0" i="0" dirty="0">
                <a:solidFill>
                  <a:srgbClr val="000000"/>
                </a:solidFill>
                <a:effectLst/>
                <a:latin typeface="Comic Sans MS" panose="030F0702030302020204" pitchFamily="66" charset="0"/>
              </a:rPr>
              <a:t>, and the </a:t>
            </a:r>
            <a:r>
              <a:rPr lang="en-US" sz="2200" b="1" i="0" dirty="0">
                <a:solidFill>
                  <a:srgbClr val="000000"/>
                </a:solidFill>
                <a:effectLst/>
                <a:latin typeface="Comic Sans MS" panose="030F0702030302020204" pitchFamily="66" charset="0"/>
              </a:rPr>
              <a:t>interrelationships</a:t>
            </a:r>
            <a:r>
              <a:rPr lang="en-US" sz="2200" b="0" i="0" dirty="0">
                <a:solidFill>
                  <a:srgbClr val="000000"/>
                </a:solidFill>
                <a:effectLst/>
                <a:latin typeface="Comic Sans MS" panose="030F0702030302020204" pitchFamily="66" charset="0"/>
              </a:rPr>
              <a:t> and interactions among these components are defined.</a:t>
            </a:r>
            <a:endParaRPr lang="en-US" sz="2200" dirty="0">
              <a:latin typeface="Comic Sans MS" panose="030F0702030302020204" pitchFamily="66" charset="0"/>
            </a:endParaRPr>
          </a:p>
          <a:p>
            <a:pPr>
              <a:spcBef>
                <a:spcPts val="1800"/>
              </a:spcBef>
              <a:buFont typeface="Wingdings" panose="05000000000000000000" pitchFamily="2" charset="2"/>
              <a:buChar char="Ø"/>
            </a:pPr>
            <a:r>
              <a:rPr lang="en-US" sz="2200" dirty="0">
                <a:latin typeface="Comic Sans MS" panose="030F0702030302020204" pitchFamily="66" charset="0"/>
              </a:rPr>
              <a:t> </a:t>
            </a:r>
            <a:r>
              <a:rPr lang="en-US" sz="2200" b="0" i="0" dirty="0">
                <a:solidFill>
                  <a:srgbClr val="000000"/>
                </a:solidFill>
                <a:effectLst/>
                <a:latin typeface="Comic Sans MS" panose="030F0702030302020204" pitchFamily="66" charset="0"/>
              </a:rPr>
              <a:t>The specification of the architecture of a system requires identification of the various modules, with their interfaces and interrelationships, in terms of the data and control flow through the system.</a:t>
            </a:r>
            <a:r>
              <a:rPr lang="en-US" sz="2200" dirty="0">
                <a:latin typeface="Comic Sans MS" panose="030F0702030302020204" pitchFamily="66" charset="0"/>
              </a:rPr>
              <a:t> </a:t>
            </a:r>
            <a:br>
              <a:rPr lang="en-US" sz="2200" dirty="0">
                <a:latin typeface="Comic Sans MS" panose="030F0702030302020204" pitchFamily="66" charset="0"/>
              </a:rPr>
            </a:br>
            <a:endParaRPr lang="en-US" sz="2200" dirty="0">
              <a:solidFill>
                <a:srgbClr val="000000"/>
              </a:solidFill>
              <a:latin typeface="Comic Sans MS" panose="030F0702030302020204" pitchFamily="66" charset="0"/>
            </a:endParaRPr>
          </a:p>
        </p:txBody>
      </p:sp>
      <p:sp>
        <p:nvSpPr>
          <p:cNvPr id="6" name="Espace réservé du numéro de diapositive 5">
            <a:extLst>
              <a:ext uri="{FF2B5EF4-FFF2-40B4-BE49-F238E27FC236}">
                <a16:creationId xmlns:a16="http://schemas.microsoft.com/office/drawing/2014/main" id="{1BF7ECA2-D67C-2B03-DB9A-143EC032CE2E}"/>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420151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ANSI/SPARC Architecture </a:t>
            </a:r>
          </a:p>
        </p:txBody>
      </p:sp>
      <p:sp>
        <p:nvSpPr>
          <p:cNvPr id="4" name="Espace réservé du contenu 2">
            <a:extLst>
              <a:ext uri="{FF2B5EF4-FFF2-40B4-BE49-F238E27FC236}">
                <a16:creationId xmlns:a16="http://schemas.microsoft.com/office/drawing/2014/main" id="{6E514B2D-0C03-574F-F588-934B90AAD05D}"/>
              </a:ext>
            </a:extLst>
          </p:cNvPr>
          <p:cNvSpPr>
            <a:spLocks noGrp="1"/>
          </p:cNvSpPr>
          <p:nvPr>
            <p:ph idx="1"/>
          </p:nvPr>
        </p:nvSpPr>
        <p:spPr>
          <a:xfrm>
            <a:off x="1097280" y="2108201"/>
            <a:ext cx="10058400" cy="3565235"/>
          </a:xfrm>
        </p:spPr>
        <p:txBody>
          <a:bodyPr>
            <a:noAutofit/>
          </a:bodyPr>
          <a:lstStyle/>
          <a:p>
            <a:pPr>
              <a:spcBef>
                <a:spcPts val="1800"/>
              </a:spcBef>
              <a:buFont typeface="Wingdings" panose="05000000000000000000" pitchFamily="2" charset="2"/>
              <a:buChar char="Ø"/>
            </a:pPr>
            <a:r>
              <a:rPr lang="en-US" sz="2000" b="0" i="0" dirty="0">
                <a:solidFill>
                  <a:srgbClr val="000000"/>
                </a:solidFill>
                <a:effectLst/>
                <a:latin typeface="Comic Sans MS" panose="030F0702030302020204" pitchFamily="66" charset="0"/>
              </a:rPr>
              <a:t> ANSI/SPARC Architecture is an early milestone in the field of database systems</a:t>
            </a:r>
            <a:r>
              <a:rPr lang="en-US" sz="2000" dirty="0">
                <a:latin typeface="Comic Sans MS" panose="030F0702030302020204" pitchFamily="66" charset="0"/>
              </a:rPr>
              <a:t> </a:t>
            </a:r>
          </a:p>
          <a:p>
            <a:pPr>
              <a:spcBef>
                <a:spcPts val="1800"/>
              </a:spcBef>
              <a:buFont typeface="Wingdings" panose="05000000000000000000" pitchFamily="2" charset="2"/>
              <a:buChar char="Ø"/>
            </a:pPr>
            <a:r>
              <a:rPr lang="en-US" sz="2000" dirty="0">
                <a:solidFill>
                  <a:srgbClr val="000000"/>
                </a:solidFill>
                <a:latin typeface="Comic Sans MS" panose="030F0702030302020204" pitchFamily="66" charset="0"/>
              </a:rPr>
              <a:t> </a:t>
            </a:r>
            <a:r>
              <a:rPr lang="en-US" sz="2000" b="0" i="0" dirty="0">
                <a:solidFill>
                  <a:srgbClr val="000000"/>
                </a:solidFill>
                <a:effectLst/>
                <a:latin typeface="Comic Sans MS" panose="030F0702030302020204" pitchFamily="66" charset="0"/>
              </a:rPr>
              <a:t>It was developed by the American National Standards Institute (ANSI) and the Standards Planning and Requirements Committee (SPARC) in the 1970s, when the field of database management was still in its early stages.</a:t>
            </a:r>
          </a:p>
          <a:p>
            <a:pPr>
              <a:spcBef>
                <a:spcPts val="1800"/>
              </a:spcBef>
              <a:buFont typeface="Wingdings" panose="05000000000000000000" pitchFamily="2" charset="2"/>
              <a:buChar char="Ø"/>
            </a:pPr>
            <a:r>
              <a:rPr lang="en-US" sz="2000" dirty="0">
                <a:solidFill>
                  <a:srgbClr val="000000"/>
                </a:solidFill>
                <a:latin typeface="Comic Sans MS" panose="030F0702030302020204" pitchFamily="66" charset="0"/>
              </a:rPr>
              <a:t> I</a:t>
            </a:r>
            <a:r>
              <a:rPr lang="en-US" sz="2000" b="0" i="0" dirty="0">
                <a:solidFill>
                  <a:srgbClr val="000000"/>
                </a:solidFill>
                <a:effectLst/>
                <a:latin typeface="Comic Sans MS" panose="030F0702030302020204" pitchFamily="66" charset="0"/>
              </a:rPr>
              <a:t>t helped to establish many of the fundamental concepts and principles that are still used today.</a:t>
            </a:r>
            <a:r>
              <a:rPr lang="en-US" sz="2000" dirty="0">
                <a:latin typeface="Comic Sans MS" panose="030F0702030302020204" pitchFamily="66" charset="0"/>
              </a:rPr>
              <a:t> </a:t>
            </a:r>
          </a:p>
          <a:p>
            <a:pPr>
              <a:spcBef>
                <a:spcPts val="1800"/>
              </a:spcBef>
              <a:buFont typeface="Wingdings" panose="05000000000000000000" pitchFamily="2" charset="2"/>
              <a:buChar char="Ø"/>
            </a:pPr>
            <a:r>
              <a:rPr lang="en-US" sz="2000" dirty="0">
                <a:solidFill>
                  <a:srgbClr val="000000"/>
                </a:solidFill>
                <a:latin typeface="Comic Sans MS" panose="030F0702030302020204" pitchFamily="66" charset="0"/>
              </a:rPr>
              <a:t>The ANSI/SPARC architecture defines three levels of abstraction for a database system </a:t>
            </a:r>
            <a:br>
              <a:rPr lang="en-US" sz="2000" dirty="0">
                <a:latin typeface="Comic Sans MS" panose="030F0702030302020204" pitchFamily="66" charset="0"/>
              </a:rPr>
            </a:br>
            <a:br>
              <a:rPr lang="en-US" sz="2000" dirty="0">
                <a:latin typeface="Comic Sans MS" panose="030F0702030302020204" pitchFamily="66" charset="0"/>
              </a:rPr>
            </a:br>
            <a:endParaRPr lang="en-US" sz="2000" dirty="0">
              <a:solidFill>
                <a:srgbClr val="000000"/>
              </a:solidFill>
              <a:latin typeface="Comic Sans MS" panose="030F0702030302020204" pitchFamily="66" charset="0"/>
            </a:endParaRPr>
          </a:p>
        </p:txBody>
      </p:sp>
      <p:sp>
        <p:nvSpPr>
          <p:cNvPr id="7" name="Espace réservé du numéro de diapositive 6">
            <a:extLst>
              <a:ext uri="{FF2B5EF4-FFF2-40B4-BE49-F238E27FC236}">
                <a16:creationId xmlns:a16="http://schemas.microsoft.com/office/drawing/2014/main" id="{6FAF8508-E085-FB8D-62A6-AE603FDDF2D4}"/>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13201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79FA0-3516-41FC-FCFA-8281C8768252}"/>
              </a:ext>
            </a:extLst>
          </p:cNvPr>
          <p:cNvSpPr>
            <a:spLocks noGrp="1"/>
          </p:cNvSpPr>
          <p:nvPr>
            <p:ph type="title"/>
          </p:nvPr>
        </p:nvSpPr>
        <p:spPr/>
        <p:txBody>
          <a:bodyPr>
            <a:normAutofit/>
          </a:bodyPr>
          <a:lstStyle/>
          <a:p>
            <a:r>
              <a:rPr lang="en-US" dirty="0"/>
              <a:t>ANSI/SPARC Architecture </a:t>
            </a:r>
          </a:p>
        </p:txBody>
      </p:sp>
      <p:pic>
        <p:nvPicPr>
          <p:cNvPr id="7" name="Espace réservé du contenu 6">
            <a:extLst>
              <a:ext uri="{FF2B5EF4-FFF2-40B4-BE49-F238E27FC236}">
                <a16:creationId xmlns:a16="http://schemas.microsoft.com/office/drawing/2014/main" id="{61C681E9-DA1F-D347-13D5-8B952C9270E3}"/>
              </a:ext>
            </a:extLst>
          </p:cNvPr>
          <p:cNvPicPr>
            <a:picLocks noGrp="1" noChangeAspect="1"/>
          </p:cNvPicPr>
          <p:nvPr>
            <p:ph idx="1"/>
          </p:nvPr>
        </p:nvPicPr>
        <p:blipFill>
          <a:blip r:embed="rId2"/>
          <a:stretch>
            <a:fillRect/>
          </a:stretch>
        </p:blipFill>
        <p:spPr>
          <a:xfrm>
            <a:off x="3303937" y="2108200"/>
            <a:ext cx="5644452" cy="3760788"/>
          </a:xfrm>
        </p:spPr>
      </p:pic>
      <p:sp>
        <p:nvSpPr>
          <p:cNvPr id="10" name="Espace réservé du numéro de diapositive 9">
            <a:extLst>
              <a:ext uri="{FF2B5EF4-FFF2-40B4-BE49-F238E27FC236}">
                <a16:creationId xmlns:a16="http://schemas.microsoft.com/office/drawing/2014/main" id="{09C9BC7D-F964-FA1D-F836-10EBFF36F5FF}"/>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389096493"/>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2.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{3E9EE798-6F66-438B-A06A-F43181B3262E}tf56160789_win32</Template>
  <TotalTime>2069</TotalTime>
  <Words>1811</Words>
  <Application>Microsoft Office PowerPoint</Application>
  <PresentationFormat>Grand écran</PresentationFormat>
  <Paragraphs>152</Paragraphs>
  <Slides>32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Bookman Old Style</vt:lpstr>
      <vt:lpstr>Calibri</vt:lpstr>
      <vt:lpstr>Comic Sans MS</vt:lpstr>
      <vt:lpstr>Franklin Gothic Book</vt:lpstr>
      <vt:lpstr>URWPalladioL-Roma</vt:lpstr>
      <vt:lpstr>Wingdings</vt:lpstr>
      <vt:lpstr>Custom</vt:lpstr>
      <vt:lpstr>Distributed Databases</vt:lpstr>
      <vt:lpstr>Introduction</vt:lpstr>
      <vt:lpstr>Distributed Data Processing </vt:lpstr>
      <vt:lpstr>Distributed Database system</vt:lpstr>
      <vt:lpstr>Distributed Database system</vt:lpstr>
      <vt:lpstr>DDBS benefits</vt:lpstr>
      <vt:lpstr>Distributed DBMS architecture</vt:lpstr>
      <vt:lpstr>ANSI/SPARC Architecture </vt:lpstr>
      <vt:lpstr>ANSI/SPARC Architecture </vt:lpstr>
      <vt:lpstr>ANSI/SPARC Architecture </vt:lpstr>
      <vt:lpstr>Architectural Models for Distributed DBMSs  </vt:lpstr>
      <vt:lpstr>Architectural Models for Distributed DBMSs  </vt:lpstr>
      <vt:lpstr>Architectural Models for Distributed DBMSs  </vt:lpstr>
      <vt:lpstr>Client/Server architecture  </vt:lpstr>
      <vt:lpstr>Client/Server architecture  </vt:lpstr>
      <vt:lpstr>Peer-To-Peer architecture  </vt:lpstr>
      <vt:lpstr>Distributed query processing</vt:lpstr>
      <vt:lpstr>Distributed query processing</vt:lpstr>
      <vt:lpstr>Distributed query processing</vt:lpstr>
      <vt:lpstr>Distributed query processing</vt:lpstr>
      <vt:lpstr>Distributed query processing</vt:lpstr>
      <vt:lpstr>Distributed query processing</vt:lpstr>
      <vt:lpstr>Distributed query processing</vt:lpstr>
      <vt:lpstr>Distributed query processing</vt:lpstr>
      <vt:lpstr>Distributed query processing</vt:lpstr>
      <vt:lpstr>Distributed database design</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Databases</dc:title>
  <dc:creator>Rabah</dc:creator>
  <cp:lastModifiedBy>Rabah</cp:lastModifiedBy>
  <cp:revision>5</cp:revision>
  <dcterms:created xsi:type="dcterms:W3CDTF">2023-12-10T07:08:35Z</dcterms:created>
  <dcterms:modified xsi:type="dcterms:W3CDTF">2024-01-08T06:54:28Z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