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7" r:id="rId2"/>
  </p:sldMasterIdLst>
  <p:notesMasterIdLst>
    <p:notesMasterId r:id="rId18"/>
  </p:notesMasterIdLst>
  <p:sldIdLst>
    <p:sldId id="278" r:id="rId3"/>
    <p:sldId id="279" r:id="rId4"/>
    <p:sldId id="308" r:id="rId5"/>
    <p:sldId id="307" r:id="rId6"/>
    <p:sldId id="282" r:id="rId7"/>
    <p:sldId id="284" r:id="rId8"/>
    <p:sldId id="285" r:id="rId9"/>
    <p:sldId id="311" r:id="rId10"/>
    <p:sldId id="313" r:id="rId11"/>
    <p:sldId id="290" r:id="rId12"/>
    <p:sldId id="312" r:id="rId13"/>
    <p:sldId id="291" r:id="rId14"/>
    <p:sldId id="310" r:id="rId15"/>
    <p:sldId id="305" r:id="rId16"/>
    <p:sldId id="306" r:id="rId17"/>
  </p:sldIdLst>
  <p:sldSz cx="9144000" cy="6858000" type="screen4x3"/>
  <p:notesSz cx="67945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110" d="100"/>
          <a:sy n="110" d="100"/>
        </p:scale>
        <p:origin x="103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>
            <a:lvl1pPr algn="l" defTabSz="954088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1" rIns="95423" bIns="47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1" rIns="95423" bIns="47711" numCol="1" anchor="b" anchorCtr="0" compatLnSpc="1">
            <a:prstTxWarp prst="textNoShape">
              <a:avLst/>
            </a:prstTxWarp>
          </a:bodyPr>
          <a:lstStyle>
            <a:lvl1pPr algn="l" defTabSz="954088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1" rIns="95423" bIns="47711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C616A7F-AD2E-4E98-B1EF-B84BA19CAE04}" type="slidenum">
              <a:rPr lang="de-DE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818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94B0F-845F-4084-945F-D89F3A9B16EC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A40C-3989-47FB-A7BC-ADB21E3D49DE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962D-80C5-433B-8E02-4F1F01F2FBBD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D094B0F-845F-4084-945F-D89F3A9B16EC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63DFD-752C-489F-A0BF-F35195A45F44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B543F66-100D-44EA-83D0-FA143EEE8D8C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FC7D2664-E1E8-43F6-AFDC-8190BF033931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9C391D46-3377-4471-906F-C7BAB5F1F822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8470C-7BF5-48CF-B127-5D4697B989A1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902D0-7574-4949-A7DD-B9B10B67E40E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C6BDD8F-5620-4BF7-ABA5-AB799DF87295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3DFD-752C-489F-A0BF-F35195A45F44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EF60C43-2DF7-477D-8102-E822F2051292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4A40C-3989-47FB-A7BC-ADB21E3D49DE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962D-80C5-433B-8E02-4F1F01F2FBBD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43F66-100D-44EA-83D0-FA143EEE8D8C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2664-E1E8-43F6-AFDC-8190BF033931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1D46-3377-4471-906F-C7BAB5F1F822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8470C-7BF5-48CF-B127-5D4697B989A1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02D0-7574-4949-A7DD-B9B10B67E40E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DD8F-5620-4BF7-ABA5-AB799DF87295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0C43-2DF7-477D-8102-E822F2051292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FFFF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latin typeface="+mn-lt"/>
              </a:defRPr>
            </a:lvl1pPr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284AEF-4E1D-4DAB-AEB1-71F06ED3CACF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  <p:pic>
        <p:nvPicPr>
          <p:cNvPr id="5125" name="Grafik 11" descr="LogoIfFG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0"/>
            <a:ext cx="6048375" cy="5492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3" name="Rechteck 12"/>
          <p:cNvSpPr/>
          <p:nvPr userDrawn="1"/>
        </p:nvSpPr>
        <p:spPr>
          <a:xfrm>
            <a:off x="468313" y="2205038"/>
            <a:ext cx="8675687" cy="71437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0"/>
          </a:p>
        </p:txBody>
      </p:sp>
      <p:sp>
        <p:nvSpPr>
          <p:cNvPr id="15" name="Rechteck 14"/>
          <p:cNvSpPr/>
          <p:nvPr userDrawn="1"/>
        </p:nvSpPr>
        <p:spPr>
          <a:xfrm>
            <a:off x="468313" y="1125538"/>
            <a:ext cx="7272337" cy="73025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0"/>
          </a:p>
        </p:txBody>
      </p:sp>
      <p:sp>
        <p:nvSpPr>
          <p:cNvPr id="16" name="Textfeld 15"/>
          <p:cNvSpPr txBox="1"/>
          <p:nvPr userDrawn="1"/>
        </p:nvSpPr>
        <p:spPr>
          <a:xfrm>
            <a:off x="395288" y="765175"/>
            <a:ext cx="3960812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/>
            <a:r>
              <a:rPr lang="de-DE" sz="1200" b="0">
                <a:solidFill>
                  <a:schemeClr val="tx1"/>
                </a:solidFill>
              </a:rPr>
              <a:t>©</a:t>
            </a:r>
            <a:r>
              <a:rPr lang="de-DE" sz="1200" b="0">
                <a:solidFill>
                  <a:srgbClr val="17375E"/>
                </a:solidFill>
              </a:rPr>
              <a:t> Prof. Dr. Ingelore Welpe, Kiel</a:t>
            </a:r>
          </a:p>
        </p:txBody>
      </p:sp>
      <p:sp>
        <p:nvSpPr>
          <p:cNvPr id="5129" name="Text Box 9"/>
          <p:cNvSpPr txBox="1">
            <a:spLocks noChangeArrowheads="1"/>
          </p:cNvSpPr>
          <p:nvPr userDrawn="1"/>
        </p:nvSpPr>
        <p:spPr bwMode="auto">
          <a:xfrm>
            <a:off x="0" y="13414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>
              <a:latin typeface="Arial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 userDrawn="1"/>
        </p:nvSpPr>
        <p:spPr bwMode="auto">
          <a:xfrm>
            <a:off x="0" y="1341438"/>
            <a:ext cx="2251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>
                <a:latin typeface="Arial" charset="0"/>
              </a:rPr>
              <a:t>                    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 userDrawn="1"/>
        </p:nvSpPr>
        <p:spPr bwMode="auto">
          <a:xfrm>
            <a:off x="539750" y="1700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 userDrawn="1"/>
        </p:nvSpPr>
        <p:spPr bwMode="auto">
          <a:xfrm>
            <a:off x="1095375" y="164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 userDrawn="1"/>
        </p:nvSpPr>
        <p:spPr bwMode="auto">
          <a:xfrm>
            <a:off x="663575" y="1589088"/>
            <a:ext cx="1841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/>
          </a:p>
        </p:txBody>
      </p:sp>
      <p:sp>
        <p:nvSpPr>
          <p:cNvPr id="5135" name="Text Box 15"/>
          <p:cNvSpPr txBox="1">
            <a:spLocks noChangeArrowheads="1"/>
          </p:cNvSpPr>
          <p:nvPr userDrawn="1"/>
        </p:nvSpPr>
        <p:spPr bwMode="auto">
          <a:xfrm>
            <a:off x="1095375" y="1660525"/>
            <a:ext cx="1841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de-DE"/>
              <a:t>The relevance of the gender perspective on communication at work and promotion in the workplace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5284AEF-4E1D-4DAB-AEB1-71F06ED3CACF}" type="slidenum">
              <a:rPr lang="de-DE" smtClean="0"/>
              <a:pPr>
                <a:defRPr/>
              </a:pPr>
              <a:t>‹N°›</a:t>
            </a:fld>
            <a:endParaRPr lang="de-DE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8" name="Grafik 11" descr="LogoIfFG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0"/>
            <a:ext cx="6048375" cy="5492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9" name="Rechteck 12"/>
          <p:cNvSpPr/>
          <p:nvPr userDrawn="1"/>
        </p:nvSpPr>
        <p:spPr>
          <a:xfrm>
            <a:off x="468313" y="2205038"/>
            <a:ext cx="8675687" cy="71437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0"/>
          </a:p>
        </p:txBody>
      </p:sp>
      <p:sp>
        <p:nvSpPr>
          <p:cNvPr id="10" name="Rechteck 14"/>
          <p:cNvSpPr/>
          <p:nvPr userDrawn="1"/>
        </p:nvSpPr>
        <p:spPr>
          <a:xfrm>
            <a:off x="468313" y="1125538"/>
            <a:ext cx="7272337" cy="73025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0"/>
          </a:p>
        </p:txBody>
      </p:sp>
      <p:sp>
        <p:nvSpPr>
          <p:cNvPr id="11" name="Textfeld 15"/>
          <p:cNvSpPr txBox="1"/>
          <p:nvPr userDrawn="1"/>
        </p:nvSpPr>
        <p:spPr>
          <a:xfrm>
            <a:off x="395288" y="765175"/>
            <a:ext cx="3960812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/>
            <a:r>
              <a:rPr lang="de-DE" sz="1200" b="0">
                <a:solidFill>
                  <a:schemeClr val="tx1"/>
                </a:solidFill>
              </a:rPr>
              <a:t>©</a:t>
            </a:r>
            <a:r>
              <a:rPr lang="de-DE" sz="1200" b="0">
                <a:solidFill>
                  <a:srgbClr val="17375E"/>
                </a:solidFill>
              </a:rPr>
              <a:t> Prof. Dr. Ingelore Welpe, Kiel</a:t>
            </a:r>
          </a:p>
        </p:txBody>
      </p:sp>
      <p:sp>
        <p:nvSpPr>
          <p:cNvPr id="12" name="Text Box 9"/>
          <p:cNvSpPr txBox="1">
            <a:spLocks noChangeArrowheads="1"/>
          </p:cNvSpPr>
          <p:nvPr userDrawn="1"/>
        </p:nvSpPr>
        <p:spPr bwMode="auto">
          <a:xfrm>
            <a:off x="0" y="13414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>
              <a:latin typeface="Arial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0" y="1341438"/>
            <a:ext cx="2251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de-DE">
                <a:latin typeface="Arial" charset="0"/>
              </a:rPr>
              <a:t>                     </a:t>
            </a:r>
          </a:p>
        </p:txBody>
      </p:sp>
      <p:sp>
        <p:nvSpPr>
          <p:cNvPr id="16" name="Text Box 12"/>
          <p:cNvSpPr txBox="1">
            <a:spLocks noChangeArrowheads="1"/>
          </p:cNvSpPr>
          <p:nvPr userDrawn="1"/>
        </p:nvSpPr>
        <p:spPr bwMode="auto">
          <a:xfrm>
            <a:off x="539750" y="1700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1095375" y="164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 userDrawn="1"/>
        </p:nvSpPr>
        <p:spPr bwMode="auto">
          <a:xfrm>
            <a:off x="663575" y="1589088"/>
            <a:ext cx="1841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/>
          </a:p>
        </p:txBody>
      </p:sp>
      <p:sp>
        <p:nvSpPr>
          <p:cNvPr id="19" name="Text Box 15"/>
          <p:cNvSpPr txBox="1">
            <a:spLocks noChangeArrowheads="1"/>
          </p:cNvSpPr>
          <p:nvPr userDrawn="1"/>
        </p:nvSpPr>
        <p:spPr bwMode="auto">
          <a:xfrm>
            <a:off x="1095375" y="1660525"/>
            <a:ext cx="1841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3789040"/>
            <a:ext cx="9144000" cy="25567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de-DE" sz="32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is „collective programming of the mind that is a manifestation of the value systems of various groups which is able to sustain itself over long periods of time.“</a:t>
            </a:r>
          </a:p>
          <a:p>
            <a:pPr algn="just">
              <a:buFont typeface="Wingdings" pitchFamily="2" charset="2"/>
              <a:buNone/>
            </a:pPr>
            <a:r>
              <a:rPr lang="de-DE" sz="32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Hofstede (1991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49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and Communication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1340768"/>
            <a:ext cx="9144000" cy="50189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disclose more personal information 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collaborative and warm 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more supportive and open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encourage others´ speech 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reinforcing by minimal verbal responses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mitigated speech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less aggressive/assertive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Carli (2000), Mulac (1998), Grob et.al. (1997)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8331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de-DE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communication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7E07ABF0-7EC6-8FC7-26EB-369DA66D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63DFD-752C-489F-A0BF-F35195A45F44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7A0B3692-7956-FCDD-C09A-729479691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06"/>
            <a:ext cx="9238025" cy="68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0" y="836712"/>
            <a:ext cx="9144000" cy="65578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de-DE" b="0" dirty="0"/>
              <a:t>  </a:t>
            </a:r>
            <a:r>
              <a:rPr lang="de-DE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</a:t>
            </a:r>
            <a:r>
              <a:rPr lang="de-DE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</a:t>
            </a:r>
            <a:r>
              <a:rPr lang="de-DE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de-DE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display a more democratic style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encourage people working together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involve others in decisions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mentor and empower the people they lead</a:t>
            </a:r>
          </a:p>
          <a:p>
            <a:pPr algn="just"/>
            <a:endParaRPr lang="de-DE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de-DE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 </a:t>
            </a:r>
            <a:r>
              <a:rPr lang="de-DE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</a:t>
            </a:r>
            <a:r>
              <a:rPr lang="de-DE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de-DE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display a more autocratic style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discourage participation of others in decisions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assert control and authority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reward and punish the people they lead</a:t>
            </a:r>
          </a:p>
          <a:p>
            <a:pPr algn="just"/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</a:t>
            </a:r>
            <a:endParaRPr lang="de-DE" b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de-DE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Eagle et al 2003)</a:t>
            </a:r>
          </a:p>
          <a:p>
            <a:pPr algn="l"/>
            <a:endParaRPr lang="de-DE" b="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and Leadership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CE5401FA-CEEE-AA3A-08B6-7DD8AFFD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63DFD-752C-489F-A0BF-F35195A45F44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D33E4CD8-7E9C-7EBD-D255-FA2FFD672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00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836712"/>
            <a:ext cx="9144000" cy="58191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 algn="just"/>
            <a:r>
              <a:rPr lang="de-DE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relation to (western) values of </a:t>
            </a:r>
            <a:r>
              <a:rPr lang="de-DE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individualism</a:t>
            </a:r>
            <a:r>
              <a:rPr lang="de-DE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gendered</a:t>
            </a:r>
            <a:r>
              <a:rPr lang="de-DE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hierachy in society,men</a:t>
            </a:r>
          </a:p>
          <a:p>
            <a:pPr marL="457200" indent="-457200" algn="just"/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prefer one person to talk at a time</a:t>
            </a:r>
          </a:p>
          <a:p>
            <a:pPr marL="457200" indent="-457200" algn="just"/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interpret any invasion into their turn as violation of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sole- </a:t>
            </a:r>
            <a:r>
              <a:rPr lang="de-DE" sz="32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speaker-right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 competition in talks</a:t>
            </a:r>
          </a:p>
          <a:p>
            <a:pPr marL="457200" indent="-457200"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attempt to become dominant </a:t>
            </a:r>
          </a:p>
          <a:p>
            <a:pPr marL="457200" indent="-457200" algn="l"/>
            <a:endParaRPr lang="de-DE" sz="2000" b="0" dirty="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48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 perceptions </a:t>
            </a:r>
            <a:r>
              <a:rPr lang="de-DE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preferences</a:t>
            </a:r>
            <a:endParaRPr lang="de-DE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8735" y="0"/>
            <a:ext cx="9115265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perceptions and preferences 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8734" y="908720"/>
            <a:ext cx="9115265" cy="58961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de-DE" sz="2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relation to socialization and segregation of private and public spheres in society,women</a:t>
            </a:r>
          </a:p>
          <a:p>
            <a:pPr algn="just"/>
            <a:endParaRPr lang="de-DE" sz="29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prefer inclusivness and egalitarianism</a:t>
            </a:r>
          </a:p>
          <a:p>
            <a:pPr algn="just"/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prefer ensemble or melded conversation floors</a:t>
            </a:r>
          </a:p>
          <a:p>
            <a:pPr algn="just"/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achieve collaborative floors through overlapping speech and 	completion of another woman´s utterane </a:t>
            </a:r>
          </a:p>
          <a:p>
            <a:pPr algn="just"/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share knowledge and experience.</a:t>
            </a:r>
          </a:p>
          <a:p>
            <a:pPr algn="just"/>
            <a:endParaRPr lang="de-DE" sz="29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de-DE" sz="29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9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Coates 1994; Coates 1996)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980728"/>
            <a:ext cx="9144000" cy="54806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5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is</a:t>
            </a:r>
            <a:r>
              <a:rPr lang="en-US" sz="35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</a:t>
            </a:r>
            <a:r>
              <a:rPr lang="en-US" sz="35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set of ideas, behaviors, attitudes and traditions that exist within a large group of people</a:t>
            </a:r>
            <a:r>
              <a:rPr lang="en-US" sz="35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sz="35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5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Biological and cultural determinism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5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Cultural dimensions reflect specific aspects of the two genders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5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Cultural dimensions not only reflect differences in gender roles, but also elements related to the ethics of gender </a:t>
            </a:r>
            <a:r>
              <a:rPr lang="en-US" sz="35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</a:t>
            </a:r>
            <a:endParaRPr lang="en-US" sz="35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32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AND GENDER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663660"/>
            <a:ext cx="9144000" cy="60961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forms the basis of gender which differs in different cultures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Laurie </a:t>
            </a:r>
            <a:r>
              <a:rPr lang="en-US" sz="26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Arliss</a:t>
            </a: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argues that:</a:t>
            </a:r>
          </a:p>
          <a:p>
            <a:pPr marL="0" indent="0" algn="just">
              <a:buNone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"Communication is thought to be, at once, the process by which we learn to be male or female…”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Women being associated with men in occupational titles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Communicative practices not only reflect notions about gender, but they also create cultural concepts of gender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Intercultural communication, as defined by Richard Porter and Larry Samovar is: </a:t>
            </a:r>
          </a:p>
          <a:p>
            <a:pPr marL="0" indent="0" algn="just">
              <a:buNone/>
            </a:pPr>
            <a:r>
              <a:rPr lang="en-US" sz="2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“Whenever a message producer is a member of one culture and a message receiver is a member of another,"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732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AND GENDER </a:t>
            </a:r>
          </a:p>
        </p:txBody>
      </p:sp>
    </p:spTree>
    <p:extLst>
      <p:ext uri="{BB962C8B-B14F-4D97-AF65-F5344CB8AC3E}">
        <p14:creationId xmlns:p14="http://schemas.microsoft.com/office/powerpoint/2010/main" val="9683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496" y="1076811"/>
            <a:ext cx="9108504" cy="5696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defined as the grouping of humans in two biological categories, males and females.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refers the meanings that societies and individuals ascribe to female and male categories and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</a:t>
            </a: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 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those social roles a society defines for women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de-DE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de-DE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de-DE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agentic</a:t>
            </a: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masterful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assertive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competent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de-DE" b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de-DE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Women: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communal</a:t>
            </a: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</a:t>
            </a: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friendly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unselfish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emotionally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expressive).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endParaRPr lang="de-DE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624"/>
            <a:ext cx="9103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Sex, Gender, and Gender Roles</a:t>
            </a:r>
          </a:p>
        </p:txBody>
      </p:sp>
    </p:spTree>
    <p:extLst>
      <p:ext uri="{BB962C8B-B14F-4D97-AF65-F5344CB8AC3E}">
        <p14:creationId xmlns:p14="http://schemas.microsoft.com/office/powerpoint/2010/main" val="7323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5862" y="1484784"/>
            <a:ext cx="9128138" cy="56344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aspects relating to sex and gender </a:t>
            </a:r>
            <a:r>
              <a:rPr lang="de-DE" sz="40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</a:t>
            </a: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probably</a:t>
            </a: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understood</a:t>
            </a: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means of structure and power, established by the „</a:t>
            </a:r>
            <a:r>
              <a:rPr lang="de-DE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gendered substructure“</a:t>
            </a:r>
          </a:p>
          <a:p>
            <a:pPr algn="just">
              <a:buFont typeface="Wingdings" pitchFamily="2" charset="2"/>
              <a:buNone/>
            </a:pPr>
            <a:endParaRPr lang="de-DE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de-DE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de-DE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(Acker 1992:225)</a:t>
            </a:r>
          </a:p>
          <a:p>
            <a:pPr algn="just">
              <a:buFont typeface="Wingdings" pitchFamily="2" charset="2"/>
              <a:buNone/>
            </a:pPr>
            <a:endParaRPr lang="de-DE" sz="40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endParaRPr lang="de-DE" sz="40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3002" y="11088"/>
            <a:ext cx="9167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Gender Differences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0" y="1340768"/>
            <a:ext cx="9144000" cy="52651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de-DE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may be defined as </a:t>
            </a:r>
          </a:p>
          <a:p>
            <a:pPr algn="just">
              <a:buFont typeface="Wingdings" pitchFamily="2" charset="2"/>
              <a:buNone/>
            </a:pPr>
            <a:endParaRPr lang="de-DE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endParaRPr lang="de-DE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„the process of using verbal and nonverbal cues to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negotiate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mutually acceptable meaning between two or more </a:t>
            </a:r>
            <a:r>
              <a:rPr lang="de-DE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particular context and environment.“</a:t>
            </a:r>
          </a:p>
          <a:p>
            <a:pPr algn="just">
              <a:buFont typeface="Wingdings" pitchFamily="2" charset="2"/>
              <a:buNone/>
            </a:pPr>
            <a:endParaRPr lang="de-DE" b="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Lumsden</a:t>
            </a:r>
            <a:r>
              <a:rPr lang="de-DE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Lumsden 2000)</a:t>
            </a:r>
          </a:p>
          <a:p>
            <a:pPr algn="just">
              <a:buFont typeface="Wingdings" pitchFamily="2" charset="2"/>
              <a:buNone/>
            </a:pPr>
            <a:endParaRPr lang="de-DE" b="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None/>
            </a:pPr>
            <a:r>
              <a:rPr lang="de-DE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can be categorized into effective and ineffective methods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endParaRPr lang="en-US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960033"/>
            <a:ext cx="9144000" cy="60038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de-DE" sz="3100" b="0" dirty="0"/>
              <a:t>	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asserting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dominant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negative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display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high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power </a:t>
            </a:r>
            <a:r>
              <a:rPr lang="de-DE" sz="32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</a:t>
            </a:r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keeping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eyecontact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time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intrusive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interruption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floor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conversation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adapted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wide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variety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contexts</a:t>
            </a:r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associated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formal 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</a:t>
            </a:r>
            <a:r>
              <a:rPr lang="de-DE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2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de-DE" sz="32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endParaRPr lang="de-DE" sz="32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0" y="2379"/>
            <a:ext cx="9144000" cy="9255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de-DE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 communication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A5F1BC09-EBC8-5367-2E52-48FFC227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63DFD-752C-489F-A0BF-F35195A45F4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98DD5291-4E66-0614-BD16-DFB4AD4E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3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EAD5551B-5D34-D769-82AE-12280F0C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63DFD-752C-489F-A0BF-F35195A45F44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3643C8C0-5A8E-A138-B8AD-7E7913C68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92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176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-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443</Words>
  <Application>Microsoft Office PowerPoint</Application>
  <PresentationFormat>Affichage à l'écran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Calibri</vt:lpstr>
      <vt:lpstr>Rockwell</vt:lpstr>
      <vt:lpstr>Times New Roman</vt:lpstr>
      <vt:lpstr>Verdana</vt:lpstr>
      <vt:lpstr>Wingdings</vt:lpstr>
      <vt:lpstr>Wingdings 2</vt:lpstr>
      <vt:lpstr>Larissa-Design</vt:lpstr>
      <vt:lpstr>Foundry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EtsMis</dc:creator>
  <cp:lastModifiedBy>YS</cp:lastModifiedBy>
  <cp:revision>36</cp:revision>
  <dcterms:created xsi:type="dcterms:W3CDTF">1601-01-01T00:00:00Z</dcterms:created>
  <dcterms:modified xsi:type="dcterms:W3CDTF">2022-11-23T09:24:50Z</dcterms:modified>
</cp:coreProperties>
</file>