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9" r:id="rId3"/>
    <p:sldId id="257" r:id="rId4"/>
    <p:sldId id="258" r:id="rId5"/>
    <p:sldId id="259" r:id="rId6"/>
    <p:sldId id="260" r:id="rId7"/>
    <p:sldId id="261" r:id="rId8"/>
    <p:sldId id="262" r:id="rId9"/>
    <p:sldId id="263" r:id="rId10"/>
    <p:sldId id="264" r:id="rId11"/>
    <p:sldId id="268" r:id="rId12"/>
    <p:sldId id="270" r:id="rId13"/>
    <p:sldId id="271" r:id="rId14"/>
    <p:sldId id="272" r:id="rId15"/>
    <p:sldId id="273"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7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E32FE-4B66-4659-82AD-09067C3440E5}" type="datetimeFigureOut">
              <a:rPr lang="fr-FR" smtClean="0"/>
              <a:pPr/>
              <a:t>09/01/2024</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E69B7D-9CEA-44C5-91AA-2FBBD2DC648A}"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a:ln>
                  <a:noFill/>
                </a:ln>
                <a:solidFill>
                  <a:srgbClr val="202124"/>
                </a:solidFill>
                <a:effectLst/>
                <a:latin typeface="inherit"/>
                <a:cs typeface="Arial" pitchFamily="34" charset="0"/>
              </a:rPr>
              <a:t>Chaque fois que vous travaillez avec des outils électriques ou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a:ln>
                  <a:noFill/>
                </a:ln>
                <a:solidFill>
                  <a:srgbClr val="202124"/>
                </a:solidFill>
                <a:effectLst/>
                <a:latin typeface="inherit"/>
                <a:cs typeface="Arial" pitchFamily="34" charset="0"/>
              </a:rPr>
              <a:t>sur des circuits électriques, Il existe un risque de danger électrique,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a:ln>
                  <a:noFill/>
                </a:ln>
                <a:solidFill>
                  <a:srgbClr val="202124"/>
                </a:solidFill>
                <a:effectLst/>
                <a:latin typeface="inherit"/>
                <a:cs typeface="Arial" pitchFamily="34" charset="0"/>
              </a:rPr>
              <a:t>en particulier un choc électrique. N'importe qui peuvent être exposés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a:ln>
                  <a:noFill/>
                </a:ln>
                <a:solidFill>
                  <a:srgbClr val="202124"/>
                </a:solidFill>
                <a:effectLst/>
                <a:latin typeface="inherit"/>
                <a:cs typeface="Arial" pitchFamily="34" charset="0"/>
              </a:rPr>
              <a:t>à ces dangers à la maison ou au travail.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a:ln>
                  <a:noFill/>
                </a:ln>
                <a:solidFill>
                  <a:srgbClr val="202124"/>
                </a:solidFill>
                <a:effectLst/>
                <a:latin typeface="inherit"/>
                <a:cs typeface="Arial" pitchFamily="34" charset="0"/>
              </a:rPr>
              <a:t>Les travailleurs sont exposés à plus de dangers car les chantiers peuvent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a:ln>
                  <a:noFill/>
                </a:ln>
                <a:solidFill>
                  <a:srgbClr val="202124"/>
                </a:solidFill>
                <a:effectLst/>
                <a:latin typeface="inherit"/>
                <a:cs typeface="Arial" pitchFamily="34" charset="0"/>
              </a:rPr>
              <a:t>être encombrés de outils et matériaux, rapide et ouvert aux intempéries.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a:ln>
                  <a:noFill/>
                </a:ln>
                <a:solidFill>
                  <a:srgbClr val="202124"/>
                </a:solidFill>
                <a:effectLst/>
                <a:latin typeface="inherit"/>
                <a:cs typeface="Arial" pitchFamily="34" charset="0"/>
              </a:rPr>
              <a:t>Le risque est également plus élevé au travail car de nombreux emplois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a:ln>
                  <a:noFill/>
                </a:ln>
                <a:solidFill>
                  <a:srgbClr val="202124"/>
                </a:solidFill>
                <a:effectLst/>
                <a:latin typeface="inherit"/>
                <a:cs typeface="Arial" pitchFamily="34" charset="0"/>
              </a:rPr>
              <a:t>impliquent des outils électriques.</a:t>
            </a:r>
            <a:r>
              <a:rPr kumimoji="0" lang="fr-FR" sz="300" b="0" i="0" u="none" strike="noStrike" cap="none" normalizeH="0" baseline="0" dirty="0">
                <a:ln>
                  <a:noFill/>
                </a:ln>
                <a:solidFill>
                  <a:schemeClr val="tx1"/>
                </a:solidFill>
                <a:effectLst/>
                <a:latin typeface="Arial" pitchFamily="34" charset="0"/>
                <a:cs typeface="Arial" pitchFamily="34" charset="0"/>
              </a:rPr>
              <a:t> </a:t>
            </a:r>
            <a:r>
              <a:rPr lang="fr-FR" sz="1050" dirty="0"/>
              <a:t>Les travailleurs des métiers de l’électricité doivent porter une attention particulière aux risques électriques car ils travaillent sur des circuits électriques. Entrer en contact avec une tension électrique peut faire circuler du courant à travers le corps, entraînant un choc électrique et des brûlures. Des blessures graves, voire la mort peut se produire. En tant que source d'énergie, l'électricité est utilisée sans trop réfléchi aux dangers que cela peut engendrer. Parce que l'électricité est une chose familière fait partie de notre vie, elle n'est souvent pas traitée avec suffisamment de prudence. Comme un résultat, en moyenne un travailleur est électrocuté au travail chaque jour de chaque année !</a:t>
            </a:r>
            <a:endParaRPr kumimoji="0" lang="fr-FR" sz="1050" b="0" i="0" u="none" strike="noStrike" cap="none" normalizeH="0" baseline="0" dirty="0">
              <a:ln>
                <a:noFill/>
              </a:ln>
              <a:solidFill>
                <a:schemeClr val="tx1"/>
              </a:solidFill>
              <a:effectLst/>
              <a:latin typeface="Arial" pitchFamily="34" charset="0"/>
              <a:cs typeface="Arial" pitchFamily="34" charset="0"/>
            </a:endParaRPr>
          </a:p>
          <a:p>
            <a:endParaRPr lang="fr-FR" dirty="0"/>
          </a:p>
        </p:txBody>
      </p:sp>
      <p:sp>
        <p:nvSpPr>
          <p:cNvPr id="4" name="Slide Number Placeholder 3"/>
          <p:cNvSpPr>
            <a:spLocks noGrp="1"/>
          </p:cNvSpPr>
          <p:nvPr>
            <p:ph type="sldNum" sz="quarter" idx="10"/>
          </p:nvPr>
        </p:nvSpPr>
        <p:spPr/>
        <p:txBody>
          <a:bodyPr/>
          <a:lstStyle/>
          <a:p>
            <a:fld id="{A3E69B7D-9CEA-44C5-91AA-2FBBD2DC648A}" type="slidenum">
              <a:rPr lang="fr-FR" smtClean="0"/>
              <a:pPr/>
              <a:t>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5FBD6BC8-4A82-4B45-8370-C94DEC27F1AD}" type="datetimeFigureOut">
              <a:rPr lang="fr-FR" smtClean="0"/>
              <a:pPr/>
              <a:t>09/01/2024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17518F9-C746-4C7D-B9E0-3124C1EE22B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5FBD6BC8-4A82-4B45-8370-C94DEC27F1AD}" type="datetimeFigureOut">
              <a:rPr lang="fr-FR" smtClean="0"/>
              <a:pPr/>
              <a:t>09/01/2024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17518F9-C746-4C7D-B9E0-3124C1EE22B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5FBD6BC8-4A82-4B45-8370-C94DEC27F1AD}" type="datetimeFigureOut">
              <a:rPr lang="fr-FR" smtClean="0"/>
              <a:pPr/>
              <a:t>09/01/2024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17518F9-C746-4C7D-B9E0-3124C1EE22B5}"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5FBD6BC8-4A82-4B45-8370-C94DEC27F1AD}" type="datetimeFigureOut">
              <a:rPr lang="fr-FR" smtClean="0"/>
              <a:pPr/>
              <a:t>09/01/2024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17518F9-C746-4C7D-B9E0-3124C1EE22B5}"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BD6BC8-4A82-4B45-8370-C94DEC27F1AD}" type="datetimeFigureOut">
              <a:rPr lang="fr-FR" smtClean="0"/>
              <a:pPr/>
              <a:t>09/01/2024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17518F9-C746-4C7D-B9E0-3124C1EE22B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5FBD6BC8-4A82-4B45-8370-C94DEC27F1AD}" type="datetimeFigureOut">
              <a:rPr lang="fr-FR" smtClean="0"/>
              <a:pPr/>
              <a:t>09/01/2024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17518F9-C746-4C7D-B9E0-3124C1EE22B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5FBD6BC8-4A82-4B45-8370-C94DEC27F1AD}" type="datetimeFigureOut">
              <a:rPr lang="fr-FR" smtClean="0"/>
              <a:pPr/>
              <a:t>09/01/2024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17518F9-C746-4C7D-B9E0-3124C1EE22B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5FBD6BC8-4A82-4B45-8370-C94DEC27F1AD}" type="datetimeFigureOut">
              <a:rPr lang="fr-FR" smtClean="0"/>
              <a:pPr/>
              <a:t>09/01/2024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17518F9-C746-4C7D-B9E0-3124C1EE22B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D6BC8-4A82-4B45-8370-C94DEC27F1AD}" type="datetimeFigureOut">
              <a:rPr lang="fr-FR" smtClean="0"/>
              <a:pPr/>
              <a:t>09/01/2024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17518F9-C746-4C7D-B9E0-3124C1EE22B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BD6BC8-4A82-4B45-8370-C94DEC27F1AD}" type="datetimeFigureOut">
              <a:rPr lang="fr-FR" smtClean="0"/>
              <a:pPr/>
              <a:t>09/01/2024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17518F9-C746-4C7D-B9E0-3124C1EE22B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BD6BC8-4A82-4B45-8370-C94DEC27F1AD}" type="datetimeFigureOut">
              <a:rPr lang="fr-FR" smtClean="0"/>
              <a:pPr/>
              <a:t>09/01/2024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17518F9-C746-4C7D-B9E0-3124C1EE22B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D6BC8-4A82-4B45-8370-C94DEC27F1AD}" type="datetimeFigureOut">
              <a:rPr lang="fr-FR" smtClean="0"/>
              <a:pPr/>
              <a:t>09/01/2024</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518F9-C746-4C7D-B9E0-3124C1EE22B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85000" lnSpcReduction="20000"/>
          </a:bodyPr>
          <a:lstStyle/>
          <a:p>
            <a:endParaRPr lang="fr-FR" dirty="0"/>
          </a:p>
          <a:p>
            <a:endParaRPr lang="fr-FR" dirty="0"/>
          </a:p>
          <a:p>
            <a:r>
              <a:rPr lang="fr-FR" sz="6000" dirty="0">
                <a:solidFill>
                  <a:srgbClr val="FF0000"/>
                </a:solidFill>
                <a:latin typeface="Times New Roman" pitchFamily="18" charset="0"/>
                <a:cs typeface="Times New Roman" pitchFamily="18" charset="0"/>
              </a:rPr>
              <a:t> Sécurité électrique </a:t>
            </a:r>
          </a:p>
        </p:txBody>
      </p:sp>
      <p:pic>
        <p:nvPicPr>
          <p:cNvPr id="1026" name="Picture 2"/>
          <p:cNvPicPr>
            <a:picLocks noChangeAspect="1" noChangeArrowheads="1"/>
          </p:cNvPicPr>
          <p:nvPr/>
        </p:nvPicPr>
        <p:blipFill>
          <a:blip r:embed="rId2"/>
          <a:srcRect/>
          <a:stretch>
            <a:fillRect/>
          </a:stretch>
        </p:blipFill>
        <p:spPr bwMode="auto">
          <a:xfrm>
            <a:off x="0" y="0"/>
            <a:ext cx="8982075" cy="2686056"/>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500034" y="285728"/>
            <a:ext cx="7981950" cy="42291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1142984"/>
            <a:ext cx="8515152" cy="287910"/>
          </a:xfrm>
          <a:prstGeom prst="rect">
            <a:avLst/>
          </a:prstGeom>
          <a:solidFill>
            <a:srgbClr val="F8F9FA"/>
          </a:solidFill>
          <a:ln w="9525">
            <a:noFill/>
            <a:miter lim="800000"/>
            <a:headEnd/>
            <a:tailEnd/>
          </a:ln>
          <a:effectLst/>
        </p:spPr>
        <p:txBody>
          <a:bodyPr vert="horz" wrap="none" lIns="0" tIns="-17457" rIns="0" bIns="-1745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b="0" i="0" u="none" strike="noStrike" cap="none" normalizeH="0" baseline="0" dirty="0">
                <a:ln>
                  <a:noFill/>
                </a:ln>
                <a:solidFill>
                  <a:srgbClr val="202124"/>
                </a:solidFill>
                <a:effectLst/>
                <a:latin typeface="inherit"/>
                <a:cs typeface="Arial" pitchFamily="34" charset="0"/>
              </a:rPr>
              <a:t>Le courant traversant un corps peut causer deux problèmes principaux:</a:t>
            </a:r>
            <a:r>
              <a:rPr kumimoji="0" lang="fr-FR" sz="800" b="0" i="0" u="none" strike="noStrike" cap="none" normalizeH="0" baseline="0" dirty="0">
                <a:ln>
                  <a:noFill/>
                </a:ln>
                <a:solidFill>
                  <a:schemeClr val="tx1"/>
                </a:solidFill>
                <a:effectLst/>
                <a:latin typeface="Arial" pitchFamily="34" charset="0"/>
                <a:cs typeface="Arial" pitchFamily="34" charset="0"/>
              </a:rPr>
              <a:t> </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357158" y="2071678"/>
            <a:ext cx="8181663" cy="287910"/>
          </a:xfrm>
          <a:prstGeom prst="rect">
            <a:avLst/>
          </a:prstGeom>
          <a:solidFill>
            <a:srgbClr val="F8F9FA"/>
          </a:solidFill>
          <a:ln w="9525">
            <a:noFill/>
            <a:miter lim="800000"/>
            <a:headEnd/>
            <a:tailEnd/>
          </a:ln>
          <a:effectLst/>
        </p:spPr>
        <p:txBody>
          <a:bodyPr vert="horz" wrap="none" lIns="0" tIns="-17457" rIns="0" bIns="-1745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b="0" i="0" u="none" strike="noStrike" cap="none" normalizeH="0" baseline="0" dirty="0">
                <a:ln>
                  <a:noFill/>
                </a:ln>
                <a:solidFill>
                  <a:srgbClr val="202124"/>
                </a:solidFill>
                <a:effectLst/>
                <a:latin typeface="inherit"/>
                <a:cs typeface="Arial" pitchFamily="34" charset="0"/>
              </a:rPr>
              <a:t>* Surchauffe des cellules entraînant des brûlures internes et externes</a:t>
            </a:r>
            <a:r>
              <a:rPr kumimoji="0" lang="fr-FR" sz="800" b="0" i="0" u="none" strike="noStrike" cap="none" normalizeH="0" baseline="0" dirty="0">
                <a:ln>
                  <a:noFill/>
                </a:ln>
                <a:solidFill>
                  <a:schemeClr val="tx1"/>
                </a:solidFill>
                <a:effectLst/>
                <a:latin typeface="Arial" pitchFamily="34" charset="0"/>
                <a:cs typeface="Arial" pitchFamily="34" charset="0"/>
              </a:rPr>
              <a:t> </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357158" y="3000372"/>
            <a:ext cx="8428589" cy="611076"/>
          </a:xfrm>
          <a:prstGeom prst="rect">
            <a:avLst/>
          </a:prstGeom>
          <a:solidFill>
            <a:srgbClr val="F8F9FA"/>
          </a:solidFill>
          <a:ln w="9525">
            <a:noFill/>
            <a:miter lim="800000"/>
            <a:headEnd/>
            <a:tailEnd/>
          </a:ln>
          <a:effectLst/>
        </p:spPr>
        <p:txBody>
          <a:bodyPr vert="horz" wrap="none" lIns="0" tIns="-17457" rIns="0" bIns="-1745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b="0" i="0" u="none" strike="noStrike" cap="none" normalizeH="0" baseline="0" dirty="0">
                <a:ln>
                  <a:noFill/>
                </a:ln>
                <a:solidFill>
                  <a:srgbClr val="202124"/>
                </a:solidFill>
                <a:effectLst/>
                <a:latin typeface="inherit"/>
                <a:cs typeface="Arial" pitchFamily="34" charset="0"/>
              </a:rPr>
              <a:t>* Interférer avec les signaux rythmiques du corps qui contrôlent le cœur</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b="0" i="0" u="none" strike="noStrike" cap="none" normalizeH="0" baseline="0" dirty="0">
                <a:ln>
                  <a:noFill/>
                </a:ln>
                <a:solidFill>
                  <a:srgbClr val="202124"/>
                </a:solidFill>
                <a:effectLst/>
                <a:latin typeface="inherit"/>
                <a:cs typeface="Arial" pitchFamily="34" charset="0"/>
              </a:rPr>
              <a:t>, les poumons, muscles, etc.</a:t>
            </a:r>
            <a:r>
              <a:rPr kumimoji="0" lang="fr-FR" sz="800" b="0" i="0" u="none" strike="noStrike" cap="none" normalizeH="0" baseline="0" dirty="0">
                <a:ln>
                  <a:noFill/>
                </a:ln>
                <a:solidFill>
                  <a:schemeClr val="tx1"/>
                </a:solidFill>
                <a:effectLst/>
                <a:latin typeface="Arial" pitchFamily="34" charset="0"/>
                <a:cs typeface="Arial" pitchFamily="34" charset="0"/>
              </a:rPr>
              <a:t> </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357159" y="142852"/>
            <a:ext cx="8572560" cy="3565731"/>
          </a:xfrm>
          <a:prstGeom prst="rect">
            <a:avLst/>
          </a:prstGeom>
          <a:solidFill>
            <a:srgbClr val="F8F9FA"/>
          </a:solidFill>
          <a:ln w="9525">
            <a:noFill/>
            <a:miter lim="800000"/>
            <a:headEnd/>
            <a:tailEnd/>
          </a:ln>
          <a:effectLst/>
        </p:spPr>
        <p:txBody>
          <a:bodyPr vert="horz" wrap="square" lIns="0" tIns="-17457" rIns="0" bIns="-17457" numCol="1" anchor="ctr" anchorCtr="0" compatLnSpc="1">
            <a:prstTxWarp prst="textNoShape">
              <a:avLst/>
            </a:prstTxWarp>
            <a:spAutoFit/>
          </a:bodyPr>
          <a:lstStyle/>
          <a:p>
            <a:pPr lvl="0" fontAlgn="base">
              <a:spcBef>
                <a:spcPct val="0"/>
              </a:spcBef>
              <a:spcAft>
                <a:spcPct val="0"/>
              </a:spcAft>
            </a:pPr>
            <a:r>
              <a:rPr kumimoji="0" lang="fr-FR" b="1" i="0" u="none" strike="noStrike" cap="none" normalizeH="0" baseline="0" dirty="0">
                <a:ln>
                  <a:noFill/>
                </a:ln>
                <a:solidFill>
                  <a:srgbClr val="202124"/>
                </a:solidFill>
                <a:effectLst/>
                <a:latin typeface="inherit"/>
                <a:cs typeface="Arial" pitchFamily="34" charset="0"/>
              </a:rPr>
              <a:t>6.Choc de troisième étape </a:t>
            </a:r>
            <a:r>
              <a:rPr lang="fr-FR" dirty="0"/>
              <a:t>C’est un choc primaire. Courant autour de 75 mA, une personne peut souffrir de fibrillation ventriculaire (FV),  qui est la contractions ou tremblements non coordonnés du cœur. Contractions du cœur devient chaotique et le cœur ne pompe plus le sang efficacement, et le sang pourrait même stagner. Quelques secondes de FV peut entraîner des évanouissements parce que le cerveau ne reçoit pas suffisamment quantité de sang. Finalement, la FV peut entraîner un arrêt cardiaque. Les premiers</a:t>
            </a:r>
          </a:p>
          <a:p>
            <a:pPr lvl="0" fontAlgn="base">
              <a:spcBef>
                <a:spcPct val="0"/>
              </a:spcBef>
              <a:spcAft>
                <a:spcPct val="0"/>
              </a:spcAft>
            </a:pPr>
            <a:r>
              <a:rPr lang="fr-FR" dirty="0"/>
              <a:t> symptômes de la FV sont des douleurs thoraciques, des étourdissements, des nausées, rythme cardiaque rapide et essoufflement. Parce que VF continue même après la fin du choc électrique, il s'agit d'une urgence médicale et doit être traité immédiatement pour sauver la vie de la personne. Le fonctionnement synchrone normal du cœur peut être restauré par un défibrillateur, qui produit une impulsion suffisamment forte pour dépolariser tous les tissus nerveux et musculaires du cœur à la fois. Ce est similaire au redémarrage de l'ordinateur.</a:t>
            </a:r>
            <a:r>
              <a:rPr kumimoji="0" lang="fr-FR" b="1" i="0" u="none" strike="noStrike" cap="none" normalizeH="0" baseline="0" dirty="0">
                <a:ln>
                  <a:noFill/>
                </a:ln>
                <a:solidFill>
                  <a:schemeClr val="tx1"/>
                </a:solidFill>
                <a:effectLst/>
                <a:latin typeface="Arial" pitchFamily="34" charset="0"/>
                <a:cs typeface="Arial" pitchFamily="34" charset="0"/>
              </a:rPr>
              <a:t> </a:t>
            </a:r>
          </a:p>
        </p:txBody>
      </p:sp>
      <p:sp>
        <p:nvSpPr>
          <p:cNvPr id="5" name="Rectangle 8"/>
          <p:cNvSpPr>
            <a:spLocks noChangeArrowheads="1"/>
          </p:cNvSpPr>
          <p:nvPr/>
        </p:nvSpPr>
        <p:spPr bwMode="auto">
          <a:xfrm>
            <a:off x="357158" y="3857628"/>
            <a:ext cx="8247290" cy="457188"/>
          </a:xfrm>
          <a:prstGeom prst="rect">
            <a:avLst/>
          </a:prstGeom>
          <a:solidFill>
            <a:srgbClr val="F8F9FA"/>
          </a:solidFill>
          <a:ln w="9525">
            <a:noFill/>
            <a:miter lim="800000"/>
            <a:headEnd/>
            <a:tailEnd/>
          </a:ln>
          <a:effectLst/>
        </p:spPr>
        <p:txBody>
          <a:bodyPr vert="horz" wrap="square" lIns="0" tIns="-17457" rIns="0" bIns="-17457" numCol="1" anchor="ctr" anchorCtr="0" compatLnSpc="1">
            <a:prstTxWarp prst="textNoShape">
              <a:avLst/>
            </a:prstTxWarp>
            <a:spAutoFit/>
          </a:bodyPr>
          <a:lstStyle/>
          <a:p>
            <a:pPr fontAlgn="base">
              <a:spcBef>
                <a:spcPct val="0"/>
              </a:spcBef>
              <a:spcAft>
                <a:spcPct val="0"/>
              </a:spcAft>
            </a:pPr>
            <a:r>
              <a:rPr lang="fr-FR" sz="1600" b="1" dirty="0">
                <a:solidFill>
                  <a:srgbClr val="202124"/>
                </a:solidFill>
                <a:latin typeface="inherit"/>
                <a:cs typeface="Arial" pitchFamily="34" charset="0"/>
              </a:rPr>
              <a:t>7.Choc de quatrième étape </a:t>
            </a:r>
            <a:r>
              <a:rPr lang="fr-FR" sz="1600" dirty="0">
                <a:solidFill>
                  <a:srgbClr val="202124"/>
                </a:solidFill>
                <a:latin typeface="inherit"/>
                <a:cs typeface="Arial" pitchFamily="34" charset="0"/>
              </a:rPr>
              <a:t>: C’est un choc primaire. À environ 200 mA, </a:t>
            </a:r>
          </a:p>
          <a:p>
            <a:pPr fontAlgn="base">
              <a:spcBef>
                <a:spcPct val="0"/>
              </a:spcBef>
              <a:spcAft>
                <a:spcPct val="0"/>
              </a:spcAft>
            </a:pPr>
            <a:r>
              <a:rPr lang="fr-FR" sz="1600" dirty="0">
                <a:solidFill>
                  <a:srgbClr val="202124"/>
                </a:solidFill>
                <a:latin typeface="inherit"/>
                <a:cs typeface="Arial" pitchFamily="34" charset="0"/>
              </a:rPr>
              <a:t>pour aussi peu dès 5 s, le choc est primaire et la FV est mortelle</a:t>
            </a:r>
            <a:r>
              <a:rPr lang="fr-FR" sz="1600" b="1" dirty="0">
                <a:solidFill>
                  <a:srgbClr val="202124"/>
                </a:solidFill>
                <a:latin typeface="inherit"/>
                <a:cs typeface="Arial" pitchFamily="34" charset="0"/>
              </a:rPr>
              <a:t>. </a:t>
            </a:r>
          </a:p>
        </p:txBody>
      </p:sp>
      <p:sp>
        <p:nvSpPr>
          <p:cNvPr id="6" name="Rectangle 9"/>
          <p:cNvSpPr>
            <a:spLocks noChangeArrowheads="1"/>
          </p:cNvSpPr>
          <p:nvPr/>
        </p:nvSpPr>
        <p:spPr bwMode="auto">
          <a:xfrm>
            <a:off x="285720" y="4500570"/>
            <a:ext cx="7233712" cy="457188"/>
          </a:xfrm>
          <a:prstGeom prst="rect">
            <a:avLst/>
          </a:prstGeom>
          <a:solidFill>
            <a:srgbClr val="F8F9FA"/>
          </a:solidFill>
          <a:ln w="9525">
            <a:noFill/>
            <a:miter lim="800000"/>
            <a:headEnd/>
            <a:tailEnd/>
          </a:ln>
          <a:effectLst/>
        </p:spPr>
        <p:txBody>
          <a:bodyPr vert="horz" wrap="none" lIns="0" tIns="-17457" rIns="0" bIns="-17457" numCol="1" anchor="ctr" anchorCtr="0" compatLnSpc="1">
            <a:prstTxWarp prst="textNoShape">
              <a:avLst/>
            </a:prstTxWarp>
            <a:spAutoFit/>
          </a:bodyPr>
          <a:lstStyle/>
          <a:p>
            <a:pPr lvl="0" fontAlgn="base">
              <a:spcBef>
                <a:spcPct val="0"/>
              </a:spcBef>
              <a:spcAft>
                <a:spcPct val="0"/>
              </a:spcAft>
            </a:pPr>
            <a:r>
              <a:rPr kumimoji="0" lang="fr-FR" sz="1600" b="1" i="0" u="none" strike="noStrike" cap="none" normalizeH="0" baseline="0" dirty="0">
                <a:ln>
                  <a:noFill/>
                </a:ln>
                <a:solidFill>
                  <a:srgbClr val="202124"/>
                </a:solidFill>
                <a:effectLst/>
                <a:latin typeface="inherit"/>
                <a:cs typeface="Arial" pitchFamily="34" charset="0"/>
              </a:rPr>
              <a:t>8.Choc de cinquième étape :</a:t>
            </a:r>
            <a:r>
              <a:rPr kumimoji="0" lang="fr-FR" sz="1600" b="1" i="0" u="none" strike="noStrike" cap="none" normalizeH="0" dirty="0">
                <a:ln>
                  <a:noFill/>
                </a:ln>
                <a:solidFill>
                  <a:srgbClr val="202124"/>
                </a:solidFill>
                <a:effectLst/>
                <a:latin typeface="inherit"/>
                <a:cs typeface="Arial" pitchFamily="34" charset="0"/>
              </a:rPr>
              <a:t> </a:t>
            </a:r>
            <a:r>
              <a:rPr lang="fr-FR" sz="1600" dirty="0"/>
              <a:t>C’est un choc primaire. Vers 4 A, le choc est primaire </a:t>
            </a:r>
          </a:p>
          <a:p>
            <a:pPr lvl="0" fontAlgn="base">
              <a:spcBef>
                <a:spcPct val="0"/>
              </a:spcBef>
              <a:spcAft>
                <a:spcPct val="0"/>
              </a:spcAft>
            </a:pPr>
            <a:r>
              <a:rPr lang="fr-FR" sz="1600" dirty="0"/>
              <a:t>et le cœur pourrait être paralysé.</a:t>
            </a:r>
            <a:r>
              <a:rPr kumimoji="0" lang="fr-FR" sz="1600" b="1" i="0" u="none" strike="noStrike" cap="none" normalizeH="0" baseline="0" dirty="0">
                <a:ln>
                  <a:noFill/>
                </a:ln>
                <a:solidFill>
                  <a:schemeClr val="tx1"/>
                </a:solidFill>
                <a:effectLst/>
                <a:latin typeface="Arial" pitchFamily="34" charset="0"/>
                <a:cs typeface="Arial" pitchFamily="34"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857224" y="357165"/>
            <a:ext cx="7358114" cy="2928155"/>
          </a:xfrm>
          <a:prstGeom prst="rect">
            <a:avLst/>
          </a:prstGeom>
          <a:noFill/>
          <a:ln w="9525">
            <a:noFill/>
            <a:miter lim="800000"/>
            <a:headEnd/>
            <a:tailEnd/>
          </a:ln>
          <a:effectLst/>
        </p:spPr>
      </p:pic>
      <p:pic>
        <p:nvPicPr>
          <p:cNvPr id="29700" name="Picture 4"/>
          <p:cNvPicPr>
            <a:picLocks noChangeAspect="1" noChangeArrowheads="1"/>
          </p:cNvPicPr>
          <p:nvPr/>
        </p:nvPicPr>
        <p:blipFill>
          <a:blip r:embed="rId3"/>
          <a:srcRect/>
          <a:stretch>
            <a:fillRect/>
          </a:stretch>
        </p:blipFill>
        <p:spPr bwMode="auto">
          <a:xfrm>
            <a:off x="928662" y="3500438"/>
            <a:ext cx="7072362" cy="3000396"/>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571472" y="0"/>
            <a:ext cx="8341579" cy="386716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85720" y="500042"/>
            <a:ext cx="6545061" cy="287910"/>
          </a:xfrm>
          <a:prstGeom prst="rect">
            <a:avLst/>
          </a:prstGeom>
          <a:solidFill>
            <a:srgbClr val="F8F9FA"/>
          </a:solidFill>
          <a:ln w="9525">
            <a:noFill/>
            <a:miter lim="800000"/>
            <a:headEnd/>
            <a:tailEnd/>
          </a:ln>
          <a:effectLst/>
        </p:spPr>
        <p:txBody>
          <a:bodyPr vert="horz" wrap="none" lIns="0" tIns="-17457" rIns="0" bIns="-1745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b="0" i="0" u="none" strike="noStrike" cap="none" normalizeH="0" baseline="0" dirty="0">
                <a:ln>
                  <a:noFill/>
                </a:ln>
                <a:solidFill>
                  <a:srgbClr val="202124"/>
                </a:solidFill>
                <a:effectLst/>
                <a:latin typeface="inherit"/>
                <a:cs typeface="Arial" pitchFamily="34" charset="0"/>
              </a:rPr>
              <a:t>Facteurs déterminant la gravité des chocs électriques :</a:t>
            </a:r>
            <a:r>
              <a:rPr kumimoji="0" lang="fr-FR" sz="800" b="0" i="0" u="none" strike="noStrike" cap="none" normalizeH="0" baseline="0" dirty="0">
                <a:ln>
                  <a:noFill/>
                </a:ln>
                <a:solidFill>
                  <a:schemeClr val="tx1"/>
                </a:solidFill>
                <a:effectLst/>
                <a:latin typeface="Arial" pitchFamily="34" charset="0"/>
                <a:cs typeface="Arial" pitchFamily="34" charset="0"/>
              </a:rPr>
              <a:t> </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1357290" y="1357298"/>
            <a:ext cx="5485476" cy="1903737"/>
          </a:xfrm>
          <a:prstGeom prst="rect">
            <a:avLst/>
          </a:prstGeom>
          <a:solidFill>
            <a:srgbClr val="F8F9FA"/>
          </a:solidFill>
          <a:ln w="9525">
            <a:noFill/>
            <a:miter lim="800000"/>
            <a:headEnd/>
            <a:tailEnd/>
          </a:ln>
          <a:effectLst/>
        </p:spPr>
        <p:txBody>
          <a:bodyPr vert="horz" wrap="none" lIns="0" tIns="-17457" rIns="0" bIns="-1745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b="0" i="0" u="none" strike="noStrike" cap="none" normalizeH="0" baseline="0" dirty="0">
                <a:ln>
                  <a:noFill/>
                </a:ln>
                <a:solidFill>
                  <a:srgbClr val="202124"/>
                </a:solidFill>
                <a:effectLst/>
                <a:latin typeface="inherit"/>
                <a:cs typeface="Arial" pitchFamily="34" charset="0"/>
              </a:rPr>
              <a:t>1.Niveau de tension de l'équipement touché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b="0" i="0" u="none" strike="noStrike" cap="none" normalizeH="0" baseline="0" dirty="0">
                <a:ln>
                  <a:noFill/>
                </a:ln>
                <a:solidFill>
                  <a:srgbClr val="202124"/>
                </a:solidFill>
                <a:effectLst/>
                <a:latin typeface="inherit"/>
                <a:cs typeface="Arial" pitchFamily="34" charset="0"/>
              </a:rPr>
              <a:t>2. Quantité de courant traversant la personne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b="0" i="0" u="none" strike="noStrike" cap="none" normalizeH="0" baseline="0" dirty="0">
                <a:ln>
                  <a:noFill/>
                </a:ln>
                <a:solidFill>
                  <a:srgbClr val="202124"/>
                </a:solidFill>
                <a:effectLst/>
                <a:latin typeface="inherit"/>
                <a:cs typeface="Arial" pitchFamily="34" charset="0"/>
              </a:rPr>
              <a:t>3. Résistance du corps de la personne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b="0" i="0" u="none" strike="noStrike" cap="none" normalizeH="0" baseline="0" dirty="0">
                <a:ln>
                  <a:noFill/>
                </a:ln>
                <a:solidFill>
                  <a:srgbClr val="202124"/>
                </a:solidFill>
                <a:effectLst/>
                <a:latin typeface="inherit"/>
                <a:cs typeface="Arial" pitchFamily="34" charset="0"/>
              </a:rPr>
              <a:t>4. Parcours du courant à l’intérieur du corps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b="0" i="0" u="none" strike="noStrike" cap="none" normalizeH="0" baseline="0" dirty="0">
                <a:ln>
                  <a:noFill/>
                </a:ln>
                <a:solidFill>
                  <a:srgbClr val="202124"/>
                </a:solidFill>
                <a:effectLst/>
                <a:latin typeface="inherit"/>
                <a:cs typeface="Arial" pitchFamily="34" charset="0"/>
              </a:rPr>
              <a:t>5. Durée du choc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b="0" i="0" u="none" strike="noStrike" cap="none" normalizeH="0" baseline="0" dirty="0">
                <a:ln>
                  <a:noFill/>
                </a:ln>
                <a:solidFill>
                  <a:srgbClr val="202124"/>
                </a:solidFill>
                <a:effectLst/>
                <a:latin typeface="inherit"/>
                <a:cs typeface="Arial" pitchFamily="34" charset="0"/>
              </a:rPr>
              <a:t>6. Fréquence de la source</a:t>
            </a:r>
            <a:r>
              <a:rPr kumimoji="0" lang="fr-FR" sz="800" b="0" i="0" u="none" strike="noStrike" cap="none" normalizeH="0" baseline="0" dirty="0">
                <a:ln>
                  <a:noFill/>
                </a:ln>
                <a:solidFill>
                  <a:schemeClr val="tx1"/>
                </a:solidFill>
                <a:effectLst/>
                <a:latin typeface="Arial" pitchFamily="34" charset="0"/>
                <a:cs typeface="Arial" pitchFamily="34" charset="0"/>
              </a:rPr>
              <a:t> </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31747" name="Picture 3"/>
          <p:cNvPicPr>
            <a:picLocks noChangeAspect="1" noChangeArrowheads="1"/>
          </p:cNvPicPr>
          <p:nvPr/>
        </p:nvPicPr>
        <p:blipFill>
          <a:blip r:embed="rId2"/>
          <a:srcRect/>
          <a:stretch>
            <a:fillRect/>
          </a:stretch>
        </p:blipFill>
        <p:spPr bwMode="auto">
          <a:xfrm>
            <a:off x="4929190" y="3000372"/>
            <a:ext cx="3786217" cy="359473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428596" y="1714488"/>
            <a:ext cx="8358246" cy="718798"/>
          </a:xfrm>
          <a:prstGeom prst="rect">
            <a:avLst/>
          </a:prstGeom>
          <a:solidFill>
            <a:srgbClr val="F8F9FA"/>
          </a:solidFill>
          <a:ln w="9525">
            <a:noFill/>
            <a:miter lim="800000"/>
            <a:headEnd/>
            <a:tailEnd/>
          </a:ln>
          <a:effectLst/>
        </p:spPr>
        <p:txBody>
          <a:bodyPr vert="horz" wrap="square" lIns="0" tIns="-17457" rIns="0" bIns="-17457"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100" b="1" i="0" u="none" strike="noStrike" cap="none" normalizeH="0" baseline="0" dirty="0">
                <a:ln>
                  <a:noFill/>
                </a:ln>
                <a:solidFill>
                  <a:srgbClr val="202124"/>
                </a:solidFill>
                <a:effectLst/>
                <a:latin typeface="inherit"/>
                <a:cs typeface="Arial" pitchFamily="34" charset="0"/>
              </a:rPr>
              <a:t>1</a:t>
            </a:r>
            <a:r>
              <a:rPr kumimoji="0" lang="fr-FR" sz="1400" b="1" i="0" u="none" strike="noStrike" cap="none" normalizeH="0" baseline="0" dirty="0">
                <a:ln>
                  <a:noFill/>
                </a:ln>
                <a:solidFill>
                  <a:srgbClr val="202124"/>
                </a:solidFill>
                <a:effectLst/>
                <a:latin typeface="inherit"/>
                <a:cs typeface="Arial" pitchFamily="34" charset="0"/>
              </a:rPr>
              <a:t>. Légère sensation sur la peau </a:t>
            </a:r>
            <a:r>
              <a:rPr kumimoji="0" lang="fr-FR" sz="1400" b="0" i="0" u="none" strike="noStrike" cap="none" normalizeH="0" baseline="0" dirty="0">
                <a:ln>
                  <a:noFill/>
                </a:ln>
                <a:solidFill>
                  <a:srgbClr val="202124"/>
                </a:solidFill>
                <a:effectLst/>
                <a:latin typeface="inherit"/>
                <a:cs typeface="Arial" pitchFamily="34" charset="0"/>
              </a:rPr>
              <a:t>: C'est le niveau auquel une personne peut devenir conscient de l'existence d'un courant électrique. Cela se produit à un niveau très bas niveau de courants, inférieur à 0,5 mA dans la plupart des cas.</a:t>
            </a:r>
            <a:r>
              <a:rPr kumimoji="0" lang="fr-FR" sz="1400" b="0" i="0" u="none" strike="noStrike" cap="none" normalizeH="0" baseline="0" dirty="0">
                <a:ln>
                  <a:noFill/>
                </a:ln>
                <a:solidFill>
                  <a:schemeClr val="tx1"/>
                </a:solidFill>
                <a:effectLst/>
                <a:latin typeface="Arial" pitchFamily="34" charset="0"/>
                <a:cs typeface="Arial" pitchFamily="34" charset="0"/>
              </a:rPr>
              <a:t> </a:t>
            </a:r>
          </a:p>
        </p:txBody>
      </p:sp>
      <p:sp>
        <p:nvSpPr>
          <p:cNvPr id="28674" name="Rectangle 2"/>
          <p:cNvSpPr>
            <a:spLocks noChangeArrowheads="1"/>
          </p:cNvSpPr>
          <p:nvPr/>
        </p:nvSpPr>
        <p:spPr bwMode="auto">
          <a:xfrm>
            <a:off x="214282" y="428604"/>
            <a:ext cx="5956759" cy="395632"/>
          </a:xfrm>
          <a:prstGeom prst="rect">
            <a:avLst/>
          </a:prstGeom>
          <a:solidFill>
            <a:srgbClr val="F8F9FA"/>
          </a:solidFill>
          <a:ln w="9525">
            <a:noFill/>
            <a:miter lim="800000"/>
            <a:headEnd/>
            <a:tailEnd/>
          </a:ln>
          <a:effectLst/>
        </p:spPr>
        <p:txBody>
          <a:bodyPr vert="horz" wrap="none" lIns="0" tIns="-17457" rIns="0" bIns="-1745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rgbClr val="FF0000"/>
                </a:solidFill>
                <a:effectLst/>
                <a:latin typeface="inherit"/>
                <a:cs typeface="Arial" pitchFamily="34" charset="0"/>
              </a:rPr>
              <a:t>Classifications des chocs électriques</a:t>
            </a:r>
            <a:r>
              <a:rPr kumimoji="0" lang="fr-FR" sz="2800" b="0" i="0" u="none" strike="noStrike" cap="none" normalizeH="0" baseline="0" dirty="0">
                <a:ln>
                  <a:noFill/>
                </a:ln>
                <a:solidFill>
                  <a:srgbClr val="FF0000"/>
                </a:solidFill>
                <a:effectLst/>
                <a:latin typeface="Arial" pitchFamily="34" charset="0"/>
                <a:cs typeface="Arial" pitchFamily="34" charset="0"/>
              </a:rPr>
              <a:t> </a:t>
            </a:r>
          </a:p>
        </p:txBody>
      </p:sp>
      <p:sp>
        <p:nvSpPr>
          <p:cNvPr id="6" name="Rectangle 5"/>
          <p:cNvSpPr/>
          <p:nvPr/>
        </p:nvSpPr>
        <p:spPr>
          <a:xfrm>
            <a:off x="357158" y="1071546"/>
            <a:ext cx="8572528" cy="646331"/>
          </a:xfrm>
          <a:prstGeom prst="rect">
            <a:avLst/>
          </a:prstGeom>
        </p:spPr>
        <p:txBody>
          <a:bodyPr wrap="square">
            <a:spAutoFit/>
          </a:bodyPr>
          <a:lstStyle/>
          <a:p>
            <a:r>
              <a:rPr lang="fr-FR" dirty="0"/>
              <a:t>Les chocs électriques sont souvent classés en fonction de leurs impacts. Secondaire ou les chocs primaires peuvent généralement être regroupés dans les catégories suivantes :</a:t>
            </a:r>
          </a:p>
        </p:txBody>
      </p:sp>
      <p:sp>
        <p:nvSpPr>
          <p:cNvPr id="28675" name="Rectangle 3"/>
          <p:cNvSpPr>
            <a:spLocks noChangeArrowheads="1"/>
          </p:cNvSpPr>
          <p:nvPr/>
        </p:nvSpPr>
        <p:spPr bwMode="auto">
          <a:xfrm>
            <a:off x="428596" y="2571744"/>
            <a:ext cx="8476744" cy="718798"/>
          </a:xfrm>
          <a:prstGeom prst="rect">
            <a:avLst/>
          </a:prstGeom>
          <a:solidFill>
            <a:srgbClr val="F8F9FA"/>
          </a:solidFill>
          <a:ln w="9525">
            <a:noFill/>
            <a:miter lim="800000"/>
            <a:headEnd/>
            <a:tailEnd/>
          </a:ln>
          <a:effectLst/>
        </p:spPr>
        <p:txBody>
          <a:bodyPr vert="horz" wrap="none" lIns="0" tIns="-17457" rIns="0" bIns="-17457" numCol="1" anchor="ctr" anchorCtr="0" compatLnSpc="1">
            <a:prstTxWarp prst="textNoShape">
              <a:avLst/>
            </a:prstTxWarp>
            <a:spAutoFit/>
          </a:bodyPr>
          <a:lstStyle/>
          <a:p>
            <a:pPr lvl="0" fontAlgn="base">
              <a:spcBef>
                <a:spcPct val="0"/>
              </a:spcBef>
              <a:spcAft>
                <a:spcPct val="0"/>
              </a:spcAft>
            </a:pPr>
            <a:r>
              <a:rPr kumimoji="0" lang="fr-FR" sz="2100" b="1" i="0" u="none" strike="noStrike" cap="none" normalizeH="0" baseline="0" dirty="0">
                <a:ln>
                  <a:noFill/>
                </a:ln>
                <a:solidFill>
                  <a:srgbClr val="202124"/>
                </a:solidFill>
                <a:effectLst/>
                <a:latin typeface="inherit"/>
                <a:cs typeface="Arial" pitchFamily="34" charset="0"/>
              </a:rPr>
              <a:t>2</a:t>
            </a:r>
            <a:r>
              <a:rPr kumimoji="0" lang="fr-FR" sz="1400" b="1" i="0" u="none" strike="noStrike" cap="none" normalizeH="0" baseline="0" dirty="0">
                <a:ln>
                  <a:noFill/>
                </a:ln>
                <a:solidFill>
                  <a:srgbClr val="202124"/>
                </a:solidFill>
                <a:effectLst/>
                <a:latin typeface="inherit"/>
                <a:cs typeface="Arial" pitchFamily="34" charset="0"/>
              </a:rPr>
              <a:t>. Seuil de perception</a:t>
            </a:r>
            <a:r>
              <a:rPr lang="fr-FR" sz="1400" dirty="0"/>
              <a:t> C'est le niveau de courant qui fait prendre conscience à une personne de l'existence</a:t>
            </a:r>
          </a:p>
          <a:p>
            <a:pPr lvl="0" fontAlgn="base">
              <a:spcBef>
                <a:spcPct val="0"/>
              </a:spcBef>
              <a:spcAft>
                <a:spcPct val="0"/>
              </a:spcAft>
            </a:pPr>
            <a:r>
              <a:rPr lang="fr-FR" sz="1400" dirty="0"/>
              <a:t> de courant dans son corps. A ce niveau, le courant ne cause aucune gêne à la personne. Pour la plupart des gens,</a:t>
            </a:r>
          </a:p>
          <a:p>
            <a:pPr lvl="0" fontAlgn="base">
              <a:spcBef>
                <a:spcPct val="0"/>
              </a:spcBef>
              <a:spcAft>
                <a:spcPct val="0"/>
              </a:spcAft>
            </a:pPr>
            <a:r>
              <a:rPr lang="fr-FR" sz="1400" dirty="0"/>
              <a:t> un courant de 1 mA induirait cet effet.</a:t>
            </a:r>
            <a:r>
              <a:rPr kumimoji="0" lang="fr-FR" sz="1400" b="1" i="0" u="none" strike="noStrike" cap="none" normalizeH="0" baseline="0" dirty="0">
                <a:ln>
                  <a:noFill/>
                </a:ln>
                <a:solidFill>
                  <a:schemeClr val="tx1"/>
                </a:solidFill>
                <a:effectLst/>
                <a:latin typeface="Arial" pitchFamily="34" charset="0"/>
                <a:cs typeface="Arial" pitchFamily="34" charset="0"/>
              </a:rPr>
              <a:t> </a:t>
            </a:r>
          </a:p>
        </p:txBody>
      </p:sp>
      <p:sp>
        <p:nvSpPr>
          <p:cNvPr id="28676" name="Rectangle 4"/>
          <p:cNvSpPr>
            <a:spLocks noChangeArrowheads="1"/>
          </p:cNvSpPr>
          <p:nvPr/>
        </p:nvSpPr>
        <p:spPr bwMode="auto">
          <a:xfrm>
            <a:off x="500034" y="3357562"/>
            <a:ext cx="7696209" cy="841908"/>
          </a:xfrm>
          <a:prstGeom prst="rect">
            <a:avLst/>
          </a:prstGeom>
          <a:solidFill>
            <a:srgbClr val="F8F9FA"/>
          </a:solidFill>
          <a:ln w="9525">
            <a:noFill/>
            <a:miter lim="800000"/>
            <a:headEnd/>
            <a:tailEnd/>
          </a:ln>
          <a:effectLst/>
        </p:spPr>
        <p:txBody>
          <a:bodyPr vert="horz" wrap="none" lIns="0" tIns="-17457" rIns="0" bIns="-17457" numCol="1" anchor="ctr" anchorCtr="0" compatLnSpc="1">
            <a:prstTxWarp prst="textNoShape">
              <a:avLst/>
            </a:prstTxWarp>
            <a:spAutoFit/>
          </a:bodyPr>
          <a:lstStyle/>
          <a:p>
            <a:pPr lvl="0" fontAlgn="base">
              <a:spcBef>
                <a:spcPct val="0"/>
              </a:spcBef>
              <a:spcAft>
                <a:spcPct val="0"/>
              </a:spcAft>
            </a:pPr>
            <a:r>
              <a:rPr kumimoji="0" lang="fr-FR" sz="2100" b="1" i="0" u="none" strike="noStrike" cap="none" normalizeH="0" baseline="0" dirty="0">
                <a:ln>
                  <a:noFill/>
                </a:ln>
                <a:solidFill>
                  <a:srgbClr val="202124"/>
                </a:solidFill>
                <a:effectLst/>
                <a:latin typeface="inherit"/>
                <a:cs typeface="Arial" pitchFamily="34" charset="0"/>
              </a:rPr>
              <a:t>3. Léger choc </a:t>
            </a:r>
            <a:r>
              <a:rPr lang="fr-FR" dirty="0"/>
              <a:t> Courant compris entre 1 et 2 mA, une personne subit un choc,</a:t>
            </a:r>
          </a:p>
          <a:p>
            <a:pPr lvl="0" fontAlgn="base">
              <a:spcBef>
                <a:spcPct val="0"/>
              </a:spcBef>
              <a:spcAft>
                <a:spcPct val="0"/>
              </a:spcAft>
            </a:pPr>
            <a:r>
              <a:rPr lang="fr-FR" dirty="0"/>
              <a:t> mais le choc n'est pas douloureux et le contrôle musculaire n'est pas perdu. </a:t>
            </a:r>
          </a:p>
          <a:p>
            <a:pPr lvl="0" fontAlgn="base">
              <a:spcBef>
                <a:spcPct val="0"/>
              </a:spcBef>
              <a:spcAft>
                <a:spcPct val="0"/>
              </a:spcAft>
            </a:pPr>
            <a:r>
              <a:rPr lang="fr-FR" dirty="0"/>
              <a:t>Ceci est considéré choc secondaire.</a:t>
            </a:r>
            <a:endParaRPr kumimoji="0" lang="fr-FR" sz="1800" b="1" i="0" u="none" strike="noStrike" cap="none" normalizeH="0" baseline="0" dirty="0">
              <a:ln>
                <a:noFill/>
              </a:ln>
              <a:solidFill>
                <a:schemeClr val="tx1"/>
              </a:solidFill>
              <a:effectLst/>
              <a:latin typeface="Arial" pitchFamily="34" charset="0"/>
              <a:cs typeface="Arial" pitchFamily="34" charset="0"/>
            </a:endParaRPr>
          </a:p>
        </p:txBody>
      </p:sp>
      <p:sp>
        <p:nvSpPr>
          <p:cNvPr id="28677" name="Rectangle 5"/>
          <p:cNvSpPr>
            <a:spLocks noChangeArrowheads="1"/>
          </p:cNvSpPr>
          <p:nvPr/>
        </p:nvSpPr>
        <p:spPr bwMode="auto">
          <a:xfrm>
            <a:off x="500034" y="4357694"/>
            <a:ext cx="8245399" cy="611076"/>
          </a:xfrm>
          <a:prstGeom prst="rect">
            <a:avLst/>
          </a:prstGeom>
          <a:solidFill>
            <a:srgbClr val="F8F9FA"/>
          </a:solidFill>
          <a:ln w="9525">
            <a:noFill/>
            <a:miter lim="800000"/>
            <a:headEnd/>
            <a:tailEnd/>
          </a:ln>
          <a:effectLst/>
        </p:spPr>
        <p:txBody>
          <a:bodyPr vert="horz" wrap="none" lIns="0" tIns="-17457" rIns="0" bIns="-17457" numCol="1" anchor="ctr" anchorCtr="0" compatLnSpc="1">
            <a:prstTxWarp prst="textNoShape">
              <a:avLst/>
            </a:prstTxWarp>
            <a:spAutoFit/>
          </a:bodyPr>
          <a:lstStyle/>
          <a:p>
            <a:pPr lvl="0" fontAlgn="base">
              <a:spcBef>
                <a:spcPct val="0"/>
              </a:spcBef>
              <a:spcAft>
                <a:spcPct val="0"/>
              </a:spcAft>
            </a:pPr>
            <a:r>
              <a:rPr kumimoji="0" lang="fr-FR" sz="1100" b="1" i="0" u="none" strike="noStrike" cap="none" normalizeH="0" baseline="0" dirty="0">
                <a:ln>
                  <a:noFill/>
                </a:ln>
                <a:solidFill>
                  <a:srgbClr val="202124"/>
                </a:solidFill>
                <a:effectLst/>
                <a:latin typeface="inherit"/>
                <a:cs typeface="Arial" pitchFamily="34" charset="0"/>
              </a:rPr>
              <a:t>4. </a:t>
            </a:r>
            <a:r>
              <a:rPr kumimoji="0" lang="fr-FR" sz="1400" b="1" i="0" u="none" strike="noStrike" cap="none" normalizeH="0" baseline="0" dirty="0">
                <a:ln>
                  <a:noFill/>
                </a:ln>
                <a:solidFill>
                  <a:srgbClr val="202124"/>
                </a:solidFill>
                <a:effectLst/>
                <a:latin typeface="inherit"/>
                <a:cs typeface="Arial" pitchFamily="34" charset="0"/>
              </a:rPr>
              <a:t>Choc de première étape </a:t>
            </a:r>
            <a:r>
              <a:rPr lang="fr-FR" sz="1400" dirty="0"/>
              <a:t>Un courant inférieur à 10 mA peut provoquer un choc douloureux, qui a été décrit </a:t>
            </a:r>
          </a:p>
          <a:p>
            <a:pPr lvl="0" fontAlgn="base">
              <a:spcBef>
                <a:spcPct val="0"/>
              </a:spcBef>
              <a:spcAft>
                <a:spcPct val="0"/>
              </a:spcAft>
            </a:pPr>
            <a:r>
              <a:rPr lang="fr-FR" sz="1400" dirty="0"/>
              <a:t>comme donnant l’impression que le muscle d’une personne est frappé par un marteau. A ce niveau de courant</a:t>
            </a:r>
          </a:p>
          <a:p>
            <a:pPr lvl="0" fontAlgn="base">
              <a:spcBef>
                <a:spcPct val="0"/>
              </a:spcBef>
              <a:spcAft>
                <a:spcPct val="0"/>
              </a:spcAft>
            </a:pPr>
            <a:r>
              <a:rPr lang="fr-FR" sz="1400" dirty="0"/>
              <a:t>, la personne est encore capable de libérer sa prise. Cette étape est considérée comme un choc secondaire.</a:t>
            </a:r>
            <a:r>
              <a:rPr kumimoji="0" lang="fr-FR" sz="1400" b="1" i="0" u="none" strike="noStrike" cap="none" normalizeH="0" baseline="0" dirty="0">
                <a:ln>
                  <a:noFill/>
                </a:ln>
                <a:solidFill>
                  <a:schemeClr val="tx1"/>
                </a:solidFill>
                <a:effectLst/>
                <a:latin typeface="Arial" pitchFamily="34" charset="0"/>
                <a:cs typeface="Arial" pitchFamily="34" charset="0"/>
              </a:rPr>
              <a:t> </a:t>
            </a:r>
          </a:p>
        </p:txBody>
      </p:sp>
      <p:sp>
        <p:nvSpPr>
          <p:cNvPr id="28678" name="Rectangle 6"/>
          <p:cNvSpPr>
            <a:spLocks noChangeArrowheads="1"/>
          </p:cNvSpPr>
          <p:nvPr/>
        </p:nvSpPr>
        <p:spPr bwMode="auto">
          <a:xfrm>
            <a:off x="428596" y="5042243"/>
            <a:ext cx="8012258" cy="1672905"/>
          </a:xfrm>
          <a:prstGeom prst="rect">
            <a:avLst/>
          </a:prstGeom>
          <a:solidFill>
            <a:srgbClr val="F8F9FA"/>
          </a:solidFill>
          <a:ln w="9525">
            <a:noFill/>
            <a:miter lim="800000"/>
            <a:headEnd/>
            <a:tailEnd/>
          </a:ln>
          <a:effectLst/>
        </p:spPr>
        <p:txBody>
          <a:bodyPr vert="horz" wrap="none" lIns="0" tIns="-17457" rIns="0" bIns="-17457" numCol="1" anchor="ctr" anchorCtr="0" compatLnSpc="1">
            <a:prstTxWarp prst="textNoShape">
              <a:avLst/>
            </a:prstTxWarp>
            <a:spAutoFit/>
          </a:bodyPr>
          <a:lstStyle/>
          <a:p>
            <a:pPr lvl="0" fontAlgn="base">
              <a:spcBef>
                <a:spcPct val="0"/>
              </a:spcBef>
              <a:spcAft>
                <a:spcPct val="0"/>
              </a:spcAft>
            </a:pPr>
            <a:r>
              <a:rPr kumimoji="0" lang="fr-FR" sz="2100" b="1" i="0" u="none" strike="noStrike" cap="none" normalizeH="0" baseline="0" dirty="0">
                <a:ln>
                  <a:noFill/>
                </a:ln>
                <a:solidFill>
                  <a:srgbClr val="202124"/>
                </a:solidFill>
                <a:effectLst/>
                <a:latin typeface="inherit"/>
                <a:cs typeface="Arial" pitchFamily="34" charset="0"/>
              </a:rPr>
              <a:t>5.Choc de deuxième étape :</a:t>
            </a:r>
            <a:r>
              <a:rPr lang="fr-FR" dirty="0"/>
              <a:t> Courant compris entre 15 et 23 mA, la plupart </a:t>
            </a:r>
          </a:p>
          <a:p>
            <a:pPr lvl="0" fontAlgn="base">
              <a:spcBef>
                <a:spcPct val="0"/>
              </a:spcBef>
              <a:spcAft>
                <a:spcPct val="0"/>
              </a:spcAft>
            </a:pPr>
            <a:r>
              <a:rPr lang="fr-FR" dirty="0"/>
              <a:t>des gens ne pas pouvoir relâcher son emprise sur l'objet sous tension. C'est le niveau </a:t>
            </a:r>
          </a:p>
          <a:p>
            <a:pPr lvl="0" fontAlgn="base">
              <a:spcBef>
                <a:spcPct val="0"/>
              </a:spcBef>
              <a:spcAft>
                <a:spcPct val="0"/>
              </a:spcAft>
            </a:pPr>
            <a:r>
              <a:rPr lang="fr-FR" dirty="0"/>
              <a:t>de courant au-dessus du seuil de lâcher prise pour la plupart des gens. </a:t>
            </a:r>
          </a:p>
          <a:p>
            <a:pPr lvl="0" fontAlgn="base">
              <a:spcBef>
                <a:spcPct val="0"/>
              </a:spcBef>
              <a:spcAft>
                <a:spcPct val="0"/>
              </a:spcAft>
            </a:pPr>
            <a:r>
              <a:rPr lang="fr-FR" dirty="0"/>
              <a:t>Le courant aussi provoque un choc douloureux et grave et peut provoquer </a:t>
            </a:r>
          </a:p>
          <a:p>
            <a:pPr lvl="0" fontAlgn="base">
              <a:spcBef>
                <a:spcPct val="0"/>
              </a:spcBef>
              <a:spcAft>
                <a:spcPct val="0"/>
              </a:spcAft>
            </a:pPr>
            <a:r>
              <a:rPr lang="fr-FR" dirty="0"/>
              <a:t>des difficultés respiratoires. Ce choc est considéré comme secondaire</a:t>
            </a:r>
          </a:p>
          <a:p>
            <a:pPr lvl="0" fontAlgn="base">
              <a:spcBef>
                <a:spcPct val="0"/>
              </a:spcBef>
              <a:spcAft>
                <a:spcPct val="0"/>
              </a:spcAft>
            </a:pPr>
            <a:r>
              <a:rPr lang="fr-FR" dirty="0"/>
              <a:t> sauf si la difficulté respiratoire provoque des dommages physiologiques.</a:t>
            </a:r>
            <a:endParaRPr kumimoji="0" lang="fr-FR" sz="1800" b="1"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457200"/>
          </a:xfrm>
          <a:prstGeom prst="rect">
            <a:avLst/>
          </a:prstGeom>
          <a:solidFill>
            <a:srgbClr val="F8F9FA"/>
          </a:solidFill>
          <a:ln w="9525">
            <a:noFill/>
            <a:miter lim="800000"/>
            <a:headEnd/>
            <a:tailEnd/>
          </a:ln>
          <a:effectLst/>
        </p:spPr>
        <p:txBody>
          <a:bodyPr vert="horz" wrap="none" lIns="0" tIns="-17457" rIns="0" bIns="-1745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b="0" i="0" u="none" strike="noStrike" cap="none" normalizeH="0" baseline="0">
                <a:ln>
                  <a:noFill/>
                </a:ln>
                <a:solidFill>
                  <a:srgbClr val="202124"/>
                </a:solidFill>
                <a:effectLst/>
                <a:latin typeface="inherit"/>
                <a:cs typeface="Arial" pitchFamily="34" charset="0"/>
              </a:rPr>
              <a:t>L'électricité est dangereuse</a:t>
            </a:r>
            <a:r>
              <a:rPr kumimoji="0" lang="fr-FR" sz="800" b="0" i="0" u="none" strike="noStrike" cap="none" normalizeH="0" baseline="0">
                <a:ln>
                  <a:noFill/>
                </a:ln>
                <a:solidFill>
                  <a:schemeClr val="tx1"/>
                </a:solidFill>
                <a:effectLst/>
                <a:latin typeface="Arial" pitchFamily="34" charset="0"/>
                <a:cs typeface="Arial" pitchFamily="34" charset="0"/>
              </a:rPr>
              <a:t> </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329086" y="785794"/>
            <a:ext cx="65" cy="241744"/>
          </a:xfrm>
          <a:prstGeom prst="rect">
            <a:avLst/>
          </a:prstGeom>
          <a:solidFill>
            <a:srgbClr val="F8F9FA"/>
          </a:solidFill>
          <a:ln w="9525">
            <a:noFill/>
            <a:miter lim="800000"/>
            <a:headEnd/>
            <a:tailEnd/>
          </a:ln>
          <a:effectLst/>
        </p:spPr>
        <p:txBody>
          <a:bodyPr vert="horz" wrap="none" lIns="0" tIns="-17457" rIns="0" bIns="-1745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p:nvPr/>
        </p:nvSpPr>
        <p:spPr>
          <a:xfrm>
            <a:off x="928662" y="1071546"/>
            <a:ext cx="6429420" cy="369332"/>
          </a:xfrm>
          <a:prstGeom prst="rect">
            <a:avLst/>
          </a:prstGeom>
        </p:spPr>
        <p:txBody>
          <a:bodyPr wrap="square">
            <a:spAutoFit/>
          </a:bodyPr>
          <a:lstStyle/>
          <a:p>
            <a:r>
              <a:rPr lang="en-US" b="1" dirty="0"/>
              <a:t>* Electrical shock causes injury or </a:t>
            </a:r>
            <a:r>
              <a:rPr lang="fr-FR" b="1" dirty="0" err="1"/>
              <a:t>death</a:t>
            </a:r>
            <a:r>
              <a:rPr lang="fr-FR" b="1" dirty="0"/>
              <a:t>!</a:t>
            </a:r>
            <a:endParaRPr lang="fr-FR" dirty="0"/>
          </a:p>
        </p:txBody>
      </p:sp>
      <p:sp>
        <p:nvSpPr>
          <p:cNvPr id="7" name="Rectangle 6"/>
          <p:cNvSpPr/>
          <p:nvPr/>
        </p:nvSpPr>
        <p:spPr>
          <a:xfrm>
            <a:off x="928662" y="1571612"/>
            <a:ext cx="6429420" cy="369332"/>
          </a:xfrm>
          <a:prstGeom prst="rect">
            <a:avLst/>
          </a:prstGeom>
        </p:spPr>
        <p:txBody>
          <a:bodyPr wrap="square">
            <a:spAutoFit/>
          </a:bodyPr>
          <a:lstStyle/>
          <a:p>
            <a:r>
              <a:rPr lang="fr-FR" b="1" dirty="0"/>
              <a:t>* Un choc électrique provoque des blessures, ou la mort !</a:t>
            </a:r>
          </a:p>
        </p:txBody>
      </p:sp>
      <p:sp>
        <p:nvSpPr>
          <p:cNvPr id="2051" name="Rectangle 3"/>
          <p:cNvSpPr>
            <a:spLocks noChangeArrowheads="1"/>
          </p:cNvSpPr>
          <p:nvPr/>
        </p:nvSpPr>
        <p:spPr bwMode="auto">
          <a:xfrm>
            <a:off x="428596" y="2428868"/>
            <a:ext cx="8418971" cy="1257407"/>
          </a:xfrm>
          <a:prstGeom prst="rect">
            <a:avLst/>
          </a:prstGeom>
          <a:solidFill>
            <a:srgbClr val="F8F9FA"/>
          </a:solidFill>
          <a:ln w="9525">
            <a:noFill/>
            <a:miter lim="800000"/>
            <a:headEnd/>
            <a:tailEnd/>
          </a:ln>
          <a:effectLst/>
        </p:spPr>
        <p:txBody>
          <a:bodyPr vert="horz" wrap="none" lIns="0" tIns="-17457" rIns="0" bIns="-1745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b="0" i="0" u="none" strike="noStrike" cap="none" normalizeH="0" baseline="0" dirty="0">
                <a:ln>
                  <a:noFill/>
                </a:ln>
                <a:solidFill>
                  <a:srgbClr val="202124"/>
                </a:solidFill>
                <a:effectLst/>
                <a:latin typeface="inherit"/>
                <a:cs typeface="Arial" pitchFamily="34" charset="0"/>
              </a:rPr>
              <a:t>L'électrocution est la troisième cause d'accidents du travail décès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b="0" i="0" u="none" strike="noStrike" cap="none" normalizeH="0" baseline="0" dirty="0">
                <a:ln>
                  <a:noFill/>
                </a:ln>
                <a:solidFill>
                  <a:srgbClr val="202124"/>
                </a:solidFill>
                <a:effectLst/>
                <a:latin typeface="inherit"/>
                <a:cs typeface="Arial" pitchFamily="34" charset="0"/>
              </a:rPr>
              <a:t>chez les 16 et 17 ans, après un accident de véhicule décès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b="0" i="0" u="none" strike="noStrike" cap="none" normalizeH="0" baseline="0" dirty="0">
                <a:ln>
                  <a:noFill/>
                </a:ln>
                <a:solidFill>
                  <a:srgbClr val="202124"/>
                </a:solidFill>
                <a:effectLst/>
                <a:latin typeface="inherit"/>
                <a:cs typeface="Arial" pitchFamily="34" charset="0"/>
              </a:rPr>
              <a:t>et homicides sur le lieu de travail. L'électrocution est la cause de 12 %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b="0" i="0" u="none" strike="noStrike" cap="none" normalizeH="0" baseline="0" dirty="0">
                <a:ln>
                  <a:noFill/>
                </a:ln>
                <a:solidFill>
                  <a:srgbClr val="202124"/>
                </a:solidFill>
                <a:effectLst/>
                <a:latin typeface="inherit"/>
                <a:cs typeface="Arial" pitchFamily="34" charset="0"/>
              </a:rPr>
              <a:t>de tous les décès au travail chez les jeunes travailleurs</a:t>
            </a:r>
            <a:r>
              <a:rPr kumimoji="0" lang="fr-FR" sz="800" b="0" i="0" u="none" strike="noStrike" cap="none" normalizeH="0" baseline="0" dirty="0">
                <a:ln>
                  <a:noFill/>
                </a:ln>
                <a:solidFill>
                  <a:schemeClr val="tx1"/>
                </a:solidFill>
                <a:effectLst/>
                <a:latin typeface="Arial" pitchFamily="34" charset="0"/>
                <a:cs typeface="Arial" pitchFamily="34" charset="0"/>
              </a:rPr>
              <a:t> </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2053" name="Picture 5"/>
          <p:cNvPicPr>
            <a:picLocks noChangeAspect="1" noChangeArrowheads="1"/>
          </p:cNvPicPr>
          <p:nvPr/>
        </p:nvPicPr>
        <p:blipFill>
          <a:blip r:embed="rId3"/>
          <a:srcRect/>
          <a:stretch>
            <a:fillRect/>
          </a:stretch>
        </p:blipFill>
        <p:spPr bwMode="auto">
          <a:xfrm>
            <a:off x="2571736" y="4038600"/>
            <a:ext cx="4000500" cy="28194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604838" y="595313"/>
            <a:ext cx="7934325" cy="566737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714348" y="1142984"/>
            <a:ext cx="7486650" cy="401002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757238" y="1066800"/>
            <a:ext cx="7629525" cy="47244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500063" y="500042"/>
            <a:ext cx="8143875" cy="5224483"/>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528638" y="747713"/>
            <a:ext cx="8086725" cy="536257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538163" y="1052513"/>
            <a:ext cx="8067675" cy="475297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1481</TotalTime>
  <Words>928</Words>
  <Application>Microsoft Office PowerPoint</Application>
  <PresentationFormat>On-screen Show (4:3)</PresentationFormat>
  <Paragraphs>54</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inherit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Nici-Info</dc:creator>
  <cp:lastModifiedBy>Bouzidi</cp:lastModifiedBy>
  <cp:revision>27</cp:revision>
  <dcterms:created xsi:type="dcterms:W3CDTF">2023-10-07T23:07:13Z</dcterms:created>
  <dcterms:modified xsi:type="dcterms:W3CDTF">2024-01-09T09:47:02Z</dcterms:modified>
</cp:coreProperties>
</file>