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0" r:id="rId5"/>
    <p:sldId id="261" r:id="rId6"/>
    <p:sldId id="262" r:id="rId7"/>
    <p:sldId id="259"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0" d="100"/>
          <a:sy n="60" d="100"/>
        </p:scale>
        <p:origin x="-1938"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FD23C3-BF96-4BCC-B5C1-A4792F9C5AAF}" type="datetimeFigureOut">
              <a:rPr lang="fr-FR" smtClean="0"/>
              <a:pPr/>
              <a:t>05/03/2022</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0E1A9B-F86D-4CF0-92CB-8ABFFE9D2DD3}"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082876C-CBA8-4205-983B-186A51B59DCF}" type="datetime1">
              <a:rPr lang="fr-FR" smtClean="0"/>
              <a:pPr/>
              <a:t>05/03/2022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706A90A-4941-4A45-AC4A-381E12F6652E}" type="datetime1">
              <a:rPr lang="fr-FR" smtClean="0"/>
              <a:pPr/>
              <a:t>05/03/2022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6355C1C-B6C5-47C5-BB66-FE5F4645E2C6}" type="datetime1">
              <a:rPr lang="fr-FR" smtClean="0"/>
              <a:pPr/>
              <a:t>05/03/2022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B98A744-F01C-44C4-A4AC-7D5D9C500E2A}" type="datetime1">
              <a:rPr lang="fr-FR" smtClean="0"/>
              <a:pPr/>
              <a:t>05/03/2022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908AC3B-5E09-426C-A216-D7068FE552A1}" type="datetime1">
              <a:rPr lang="fr-FR" smtClean="0"/>
              <a:pPr/>
              <a:t>05/03/2022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D6376CB-49D2-4392-96B2-5FFF06DE11F5}" type="datetime1">
              <a:rPr lang="fr-FR" smtClean="0"/>
              <a:pPr/>
              <a:t>05/03/2022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013B088-5BF9-45CD-97E2-752E27C09361}" type="datetime1">
              <a:rPr lang="fr-FR" smtClean="0"/>
              <a:pPr/>
              <a:t>05/03/2022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F7BD562-12B5-4C5C-9595-DD14C6AC734E}" type="datetime1">
              <a:rPr lang="fr-FR" smtClean="0"/>
              <a:pPr/>
              <a:t>05/03/2022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5DCA20F-11E8-4550-A673-3F91F5C57A88}" type="datetime1">
              <a:rPr lang="fr-FR" smtClean="0"/>
              <a:pPr/>
              <a:t>05/03/2022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E20598-C565-4719-87E3-9D06720450EC}" type="datetime1">
              <a:rPr lang="fr-FR" smtClean="0"/>
              <a:pPr/>
              <a:t>05/03/2022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F05B470-2DA5-4A48-9026-DD99D0CDE77F}" type="datetime1">
              <a:rPr lang="fr-FR" smtClean="0"/>
              <a:pPr/>
              <a:t>05/03/2022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A72C2683-7E48-42B2-A6AD-31112DB61622}"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D3C0C-ECCE-47AE-AE06-1F939ECA6665}" type="datetime1">
              <a:rPr lang="fr-FR" smtClean="0"/>
              <a:pPr/>
              <a:t>05/03/2022</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C2683-7E48-42B2-A6AD-31112DB61622}"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fr.wikipedia.org/wiki/Capteur_de_flux_thermiqu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395536" y="-27384"/>
            <a:ext cx="849694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6" name="Rectangle 5"/>
          <p:cNvSpPr/>
          <p:nvPr/>
        </p:nvSpPr>
        <p:spPr>
          <a:xfrm>
            <a:off x="2397209" y="188640"/>
            <a:ext cx="4479047" cy="492443"/>
          </a:xfrm>
          <a:prstGeom prst="rect">
            <a:avLst/>
          </a:prstGeom>
        </p:spPr>
        <p:txBody>
          <a:bodyPr wrap="none">
            <a:spAutoFit/>
          </a:bodyPr>
          <a:lstStyle/>
          <a:p>
            <a:r>
              <a:rPr lang="fr-FR" sz="2600" b="1" dirty="0" smtClean="0">
                <a:solidFill>
                  <a:schemeClr val="tx2"/>
                </a:solidFill>
                <a:latin typeface="Cambria" pitchFamily="18" charset="0"/>
              </a:rPr>
              <a:t>II. Gisement </a:t>
            </a:r>
            <a:r>
              <a:rPr lang="fr-FR" sz="2600" b="1" dirty="0">
                <a:solidFill>
                  <a:schemeClr val="tx2"/>
                </a:solidFill>
                <a:latin typeface="Cambria" pitchFamily="18" charset="0"/>
              </a:rPr>
              <a:t>solaire algérien</a:t>
            </a:r>
            <a:endParaRPr lang="fr-FR" sz="2600" b="1" dirty="0">
              <a:solidFill>
                <a:schemeClr val="tx2"/>
              </a:solidFill>
              <a:effectLst>
                <a:outerShdw blurRad="38100" dist="38100" dir="2700000" algn="tl">
                  <a:srgbClr val="000000">
                    <a:alpha val="43137"/>
                  </a:srgbClr>
                </a:outerShdw>
              </a:effectLst>
              <a:latin typeface="Cambria" pitchFamily="18" charset="0"/>
            </a:endParaRPr>
          </a:p>
        </p:txBody>
      </p:sp>
      <p:sp>
        <p:nvSpPr>
          <p:cNvPr id="7" name="Rectangle 6"/>
          <p:cNvSpPr/>
          <p:nvPr/>
        </p:nvSpPr>
        <p:spPr>
          <a:xfrm>
            <a:off x="0" y="730438"/>
            <a:ext cx="9144000" cy="5093702"/>
          </a:xfrm>
          <a:prstGeom prst="rect">
            <a:avLst/>
          </a:prstGeom>
        </p:spPr>
        <p:txBody>
          <a:bodyPr wrap="square">
            <a:spAutoFit/>
          </a:bodyPr>
          <a:lstStyle/>
          <a:p>
            <a:r>
              <a:rPr lang="fr-FR" sz="2500" dirty="0">
                <a:latin typeface="Cambria" pitchFamily="18" charset="0"/>
              </a:rPr>
              <a:t>L’Algérie est </a:t>
            </a:r>
            <a:r>
              <a:rPr lang="fr-FR" sz="2500" dirty="0" smtClean="0">
                <a:latin typeface="Cambria" pitchFamily="18" charset="0"/>
              </a:rPr>
              <a:t>l’un </a:t>
            </a:r>
            <a:r>
              <a:rPr lang="fr-FR" sz="2500" dirty="0">
                <a:latin typeface="Cambria" pitchFamily="18" charset="0"/>
              </a:rPr>
              <a:t>des plus importants gisements d’énergie solaire au </a:t>
            </a:r>
            <a:r>
              <a:rPr lang="fr-FR" sz="2500" dirty="0" smtClean="0">
                <a:latin typeface="Cambria" pitchFamily="18" charset="0"/>
              </a:rPr>
              <a:t>monde  avec  </a:t>
            </a:r>
            <a:r>
              <a:rPr lang="fr-FR" sz="2500" dirty="0">
                <a:latin typeface="Cambria" pitchFamily="18" charset="0"/>
              </a:rPr>
              <a:t>une </a:t>
            </a:r>
            <a:r>
              <a:rPr lang="fr-FR" sz="2500" dirty="0" smtClean="0">
                <a:latin typeface="Cambria" pitchFamily="18" charset="0"/>
              </a:rPr>
              <a:t> durée  </a:t>
            </a:r>
            <a:r>
              <a:rPr lang="fr-FR" sz="2500" dirty="0">
                <a:latin typeface="Cambria" pitchFamily="18" charset="0"/>
              </a:rPr>
              <a:t>d’insolation </a:t>
            </a:r>
            <a:r>
              <a:rPr lang="fr-FR" sz="2500" dirty="0" smtClean="0">
                <a:latin typeface="Cambria" pitchFamily="18" charset="0"/>
              </a:rPr>
              <a:t> de  </a:t>
            </a:r>
            <a:r>
              <a:rPr lang="fr-FR" sz="2500" dirty="0">
                <a:latin typeface="Cambria" pitchFamily="18" charset="0"/>
              </a:rPr>
              <a:t>2.000 </a:t>
            </a:r>
            <a:r>
              <a:rPr lang="fr-FR" sz="2500" dirty="0" smtClean="0">
                <a:latin typeface="Cambria" pitchFamily="18" charset="0"/>
              </a:rPr>
              <a:t>h/an,  et  peut </a:t>
            </a:r>
            <a:r>
              <a:rPr lang="fr-FR" sz="2500" dirty="0">
                <a:latin typeface="Cambria" pitchFamily="18" charset="0"/>
              </a:rPr>
              <a:t>atteindre 3900 heures </a:t>
            </a:r>
            <a:r>
              <a:rPr lang="fr-FR" sz="2500" dirty="0" smtClean="0">
                <a:latin typeface="Cambria" pitchFamily="18" charset="0"/>
              </a:rPr>
              <a:t>dans </a:t>
            </a:r>
            <a:r>
              <a:rPr lang="fr-FR" sz="2500" dirty="0">
                <a:latin typeface="Cambria" pitchFamily="18" charset="0"/>
              </a:rPr>
              <a:t>les hauts plateaux et le </a:t>
            </a:r>
            <a:r>
              <a:rPr lang="fr-FR" sz="2500" dirty="0" smtClean="0">
                <a:latin typeface="Cambria" pitchFamily="18" charset="0"/>
              </a:rPr>
              <a:t>Sahara, et </a:t>
            </a:r>
            <a:r>
              <a:rPr lang="fr-FR" sz="2500" dirty="0">
                <a:latin typeface="Cambria" pitchFamily="18" charset="0"/>
              </a:rPr>
              <a:t>une irradiation journalière de 3.000 à 6.000 </a:t>
            </a:r>
            <a:r>
              <a:rPr lang="fr-FR" sz="2500" dirty="0" smtClean="0">
                <a:latin typeface="Cambria" pitchFamily="18" charset="0"/>
              </a:rPr>
              <a:t>Wh/</a:t>
            </a:r>
            <a:r>
              <a:rPr lang="fr-FR" sz="2800" dirty="0" smtClean="0">
                <a:latin typeface="Cambria" pitchFamily="18" charset="0"/>
              </a:rPr>
              <a:t>m²</a:t>
            </a:r>
            <a:r>
              <a:rPr lang="fr-FR" sz="2500" dirty="0" smtClean="0">
                <a:latin typeface="Cambria" pitchFamily="18" charset="0"/>
              </a:rPr>
              <a:t>, </a:t>
            </a:r>
            <a:r>
              <a:rPr lang="fr-FR" sz="2500" dirty="0">
                <a:latin typeface="Cambria" pitchFamily="18" charset="0"/>
              </a:rPr>
              <a:t>soit l’équivalent de </a:t>
            </a:r>
            <a:r>
              <a:rPr lang="fr-FR" sz="2500" dirty="0" smtClean="0">
                <a:latin typeface="Cambria" pitchFamily="18" charset="0"/>
              </a:rPr>
              <a:t>10 fois la Consommation </a:t>
            </a:r>
          </a:p>
          <a:p>
            <a:r>
              <a:rPr lang="fr-FR" sz="2500" dirty="0" smtClean="0">
                <a:latin typeface="Cambria" pitchFamily="18" charset="0"/>
              </a:rPr>
              <a:t>Mondiale (Fig. 1) . L’Algérie</a:t>
            </a:r>
          </a:p>
          <a:p>
            <a:r>
              <a:rPr lang="fr-FR" sz="2500" dirty="0" smtClean="0">
                <a:latin typeface="Cambria" pitchFamily="18" charset="0"/>
              </a:rPr>
              <a:t>s’apprête  à construire  des </a:t>
            </a:r>
          </a:p>
          <a:p>
            <a:r>
              <a:rPr lang="fr-FR" sz="2500" dirty="0" smtClean="0">
                <a:latin typeface="Cambria" pitchFamily="18" charset="0"/>
              </a:rPr>
              <a:t>Centrales   solaires   d’une </a:t>
            </a:r>
          </a:p>
          <a:p>
            <a:r>
              <a:rPr lang="fr-FR" sz="2500" dirty="0" smtClean="0">
                <a:latin typeface="Cambria" pitchFamily="18" charset="0"/>
              </a:rPr>
              <a:t>capacité </a:t>
            </a:r>
            <a:r>
              <a:rPr lang="fr-FR" sz="2500" dirty="0">
                <a:latin typeface="Cambria" pitchFamily="18" charset="0"/>
              </a:rPr>
              <a:t>combinée </a:t>
            </a:r>
            <a:r>
              <a:rPr lang="fr-FR" sz="2500" dirty="0" smtClean="0">
                <a:latin typeface="Cambria" pitchFamily="18" charset="0"/>
              </a:rPr>
              <a:t>de 1000</a:t>
            </a:r>
          </a:p>
          <a:p>
            <a:r>
              <a:rPr lang="fr-FR" sz="2500" dirty="0" smtClean="0">
                <a:latin typeface="Cambria" pitchFamily="18" charset="0"/>
              </a:rPr>
              <a:t>MW  en  2021.  Cet </a:t>
            </a:r>
            <a:r>
              <a:rPr lang="fr-FR" sz="2500" dirty="0">
                <a:latin typeface="Cambria" pitchFamily="18" charset="0"/>
              </a:rPr>
              <a:t>objectif, </a:t>
            </a:r>
            <a:endParaRPr lang="fr-FR" sz="2500" dirty="0" smtClean="0">
              <a:latin typeface="Cambria" pitchFamily="18" charset="0"/>
            </a:endParaRPr>
          </a:p>
          <a:p>
            <a:r>
              <a:rPr lang="fr-FR" sz="2500" dirty="0" smtClean="0">
                <a:latin typeface="Cambria" pitchFamily="18" charset="0"/>
              </a:rPr>
              <a:t>permettra au pays </a:t>
            </a:r>
            <a:r>
              <a:rPr lang="fr-FR" sz="2500" dirty="0">
                <a:latin typeface="Cambria" pitchFamily="18" charset="0"/>
              </a:rPr>
              <a:t>d’atteindre son objectif à moyen terme d’avoir une capacité solaire installée </a:t>
            </a:r>
            <a:endParaRPr lang="fr-FR" sz="2500" dirty="0" smtClean="0">
              <a:latin typeface="Cambria" pitchFamily="18" charset="0"/>
            </a:endParaRPr>
          </a:p>
          <a:p>
            <a:r>
              <a:rPr lang="fr-FR" sz="2500" dirty="0" smtClean="0">
                <a:latin typeface="Cambria" pitchFamily="18" charset="0"/>
              </a:rPr>
              <a:t>de </a:t>
            </a:r>
            <a:r>
              <a:rPr lang="fr-FR" sz="2500" dirty="0">
                <a:latin typeface="Cambria" pitchFamily="18" charset="0"/>
              </a:rPr>
              <a:t>15 000 MW en </a:t>
            </a:r>
            <a:r>
              <a:rPr lang="fr-FR" sz="2500" dirty="0" smtClean="0">
                <a:latin typeface="Cambria" pitchFamily="18" charset="0"/>
              </a:rPr>
              <a:t>2035.</a:t>
            </a:r>
          </a:p>
        </p:txBody>
      </p:sp>
      <p:pic>
        <p:nvPicPr>
          <p:cNvPr id="8" name="Image 7" descr="https://www.cder.dz/IMG/jpg/tt.jpg"/>
          <p:cNvPicPr/>
          <p:nvPr/>
        </p:nvPicPr>
        <p:blipFill>
          <a:blip r:embed="rId2" cstate="print"/>
          <a:srcRect/>
          <a:stretch>
            <a:fillRect/>
          </a:stretch>
        </p:blipFill>
        <p:spPr bwMode="auto">
          <a:xfrm>
            <a:off x="4067944" y="2321819"/>
            <a:ext cx="5040560" cy="4419549"/>
          </a:xfrm>
          <a:prstGeom prst="rect">
            <a:avLst/>
          </a:prstGeom>
          <a:noFill/>
          <a:ln w="9525">
            <a:noFill/>
            <a:miter lim="800000"/>
            <a:headEnd/>
            <a:tailEnd/>
          </a:ln>
        </p:spPr>
      </p:pic>
      <p:sp>
        <p:nvSpPr>
          <p:cNvPr id="9" name="Rectangle 8"/>
          <p:cNvSpPr/>
          <p:nvPr/>
        </p:nvSpPr>
        <p:spPr>
          <a:xfrm>
            <a:off x="6876256" y="6488668"/>
            <a:ext cx="886781" cy="461665"/>
          </a:xfrm>
          <a:prstGeom prst="rect">
            <a:avLst/>
          </a:prstGeom>
        </p:spPr>
        <p:txBody>
          <a:bodyPr wrap="none">
            <a:spAutoFit/>
          </a:bodyPr>
          <a:lstStyle/>
          <a:p>
            <a:r>
              <a:rPr lang="fr-FR" sz="2400" dirty="0" smtClean="0">
                <a:latin typeface="Cambria" pitchFamily="18" charset="0"/>
              </a:rPr>
              <a:t>Fig. 1</a:t>
            </a:r>
            <a:endParaRPr lang="fr-FR" sz="2400" dirty="0"/>
          </a:p>
        </p:txBody>
      </p:sp>
      <p:sp>
        <p:nvSpPr>
          <p:cNvPr id="10" name="Espace réservé du numéro de diapositive 9"/>
          <p:cNvSpPr>
            <a:spLocks noGrp="1"/>
          </p:cNvSpPr>
          <p:nvPr>
            <p:ph type="sldNum" sz="quarter" idx="12"/>
          </p:nvPr>
        </p:nvSpPr>
        <p:spPr/>
        <p:txBody>
          <a:bodyPr/>
          <a:lstStyle/>
          <a:p>
            <a:fld id="{A72C2683-7E48-42B2-A6AD-31112DB61622}" type="slidenum">
              <a:rPr lang="fr-FR" smtClean="0"/>
              <a:pPr/>
              <a:t>1</a:t>
            </a:fld>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9240" y="764704"/>
            <a:ext cx="9203240" cy="4924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600" b="1" i="0" u="none" strike="noStrike" cap="none" normalizeH="0" baseline="0" dirty="0" smtClean="0">
                <a:ln>
                  <a:noFill/>
                </a:ln>
                <a:solidFill>
                  <a:srgbClr val="FF0000"/>
                </a:solidFill>
                <a:effectLst/>
                <a:latin typeface="Cambria" pitchFamily="18" charset="0"/>
                <a:ea typeface="Calibri" pitchFamily="34" charset="0"/>
                <a:cs typeface="Helvetica"/>
              </a:rPr>
              <a:t>II.1.</a:t>
            </a:r>
            <a:r>
              <a:rPr kumimoji="0" lang="fr-FR" sz="2600" b="0" i="0" u="none" strike="noStrike" cap="none" normalizeH="0" baseline="0" dirty="0" smtClean="0">
                <a:ln>
                  <a:noFill/>
                </a:ln>
                <a:solidFill>
                  <a:srgbClr val="FF0000"/>
                </a:solidFill>
                <a:effectLst/>
                <a:latin typeface="Cambria" pitchFamily="18" charset="0"/>
                <a:ea typeface="Calibri" pitchFamily="34" charset="0"/>
                <a:cs typeface="Helvetica"/>
              </a:rPr>
              <a:t> </a:t>
            </a:r>
            <a:r>
              <a:rPr kumimoji="0" lang="fr-FR" sz="2600" b="1" i="0" u="none" strike="noStrike" cap="none" normalizeH="0" baseline="0" dirty="0" smtClean="0">
                <a:ln>
                  <a:noFill/>
                </a:ln>
                <a:solidFill>
                  <a:srgbClr val="FF0000"/>
                </a:solidFill>
                <a:effectLst/>
                <a:latin typeface="Cambria" pitchFamily="18" charset="0"/>
                <a:ea typeface="Times New Roman" pitchFamily="18" charset="0"/>
                <a:cs typeface="Arial" pitchFamily="34" charset="0"/>
              </a:rPr>
              <a:t>Données du soleil</a:t>
            </a:r>
            <a:endParaRPr kumimoji="0" lang="fr-FR" sz="2600" b="0" i="0" u="none" strike="noStrike" cap="none" normalizeH="0" baseline="0" dirty="0" smtClean="0">
              <a:ln>
                <a:noFill/>
              </a:ln>
              <a:solidFill>
                <a:srgbClr val="FF0000"/>
              </a:solidFill>
              <a:effectLst/>
              <a:latin typeface="Cambria" pitchFamily="18" charset="0"/>
              <a:cs typeface="Arial" pitchFamily="34" charset="0"/>
            </a:endParaRPr>
          </a:p>
        </p:txBody>
      </p:sp>
      <p:sp>
        <p:nvSpPr>
          <p:cNvPr id="5" name="Rectangle à coins arrondis 4"/>
          <p:cNvSpPr/>
          <p:nvPr/>
        </p:nvSpPr>
        <p:spPr>
          <a:xfrm>
            <a:off x="395536" y="-27384"/>
            <a:ext cx="849694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6" name="Rectangle 5"/>
          <p:cNvSpPr/>
          <p:nvPr/>
        </p:nvSpPr>
        <p:spPr>
          <a:xfrm>
            <a:off x="2397209" y="188640"/>
            <a:ext cx="4479047" cy="492443"/>
          </a:xfrm>
          <a:prstGeom prst="rect">
            <a:avLst/>
          </a:prstGeom>
        </p:spPr>
        <p:txBody>
          <a:bodyPr wrap="none">
            <a:spAutoFit/>
          </a:bodyPr>
          <a:lstStyle/>
          <a:p>
            <a:r>
              <a:rPr lang="fr-FR" sz="2600" b="1" dirty="0" smtClean="0">
                <a:solidFill>
                  <a:schemeClr val="tx2"/>
                </a:solidFill>
                <a:latin typeface="Cambria" pitchFamily="18" charset="0"/>
              </a:rPr>
              <a:t>II. Gisement </a:t>
            </a:r>
            <a:r>
              <a:rPr lang="fr-FR" sz="2600" b="1" dirty="0">
                <a:solidFill>
                  <a:schemeClr val="tx2"/>
                </a:solidFill>
                <a:latin typeface="Cambria" pitchFamily="18" charset="0"/>
              </a:rPr>
              <a:t>solaire algérien</a:t>
            </a:r>
            <a:endParaRPr lang="fr-FR" sz="2600" b="1" dirty="0">
              <a:solidFill>
                <a:schemeClr val="tx2"/>
              </a:solidFill>
              <a:effectLst>
                <a:outerShdw blurRad="38100" dist="38100" dir="2700000" algn="tl">
                  <a:srgbClr val="000000">
                    <a:alpha val="43137"/>
                  </a:srgbClr>
                </a:outerShdw>
              </a:effectLst>
              <a:latin typeface="Cambria" pitchFamily="18" charset="0"/>
            </a:endParaRPr>
          </a:p>
        </p:txBody>
      </p:sp>
      <p:sp>
        <p:nvSpPr>
          <p:cNvPr id="8" name="Rectangle 7"/>
          <p:cNvSpPr/>
          <p:nvPr/>
        </p:nvSpPr>
        <p:spPr>
          <a:xfrm>
            <a:off x="0" y="1241177"/>
            <a:ext cx="9144000" cy="5293757"/>
          </a:xfrm>
          <a:prstGeom prst="rect">
            <a:avLst/>
          </a:prstGeom>
        </p:spPr>
        <p:txBody>
          <a:bodyPr wrap="square">
            <a:spAutoFit/>
          </a:bodyPr>
          <a:lstStyle/>
          <a:p>
            <a:pPr algn="just"/>
            <a:r>
              <a:rPr lang="fr-FR" sz="2600" dirty="0" smtClean="0">
                <a:latin typeface="Cambria" pitchFamily="18" charset="0"/>
              </a:rPr>
              <a:t>La principale source d’énergie est le soleil, c’est une étoile du système solaire à une distance d’environ 150 millions de kilomètres de la terre, le soleil libère d’énormes quantités d’énergies qui, après avoir parcouru cette distance atteignent la surface de la terre en 8 min et 40 secondes. Ce rayonnement émis par le soleil sous forme d’ondes électromagnétiques. Sa lumière, à une vitesse de 300000 km/s, Les 98% de l’énergie émise se situent dans la bande de longueur d’onde comprise entre 0.25 et 3 </a:t>
            </a:r>
            <a:r>
              <a:rPr lang="fr-FR" sz="2600" dirty="0" err="1" smtClean="0">
                <a:latin typeface="Cambria" pitchFamily="18" charset="0"/>
              </a:rPr>
              <a:t>μm</a:t>
            </a:r>
            <a:r>
              <a:rPr lang="fr-FR" sz="2600" dirty="0" smtClean="0">
                <a:latin typeface="Cambria" pitchFamily="18" charset="0"/>
              </a:rPr>
              <a:t>.</a:t>
            </a:r>
          </a:p>
          <a:p>
            <a:pPr algn="just"/>
            <a:r>
              <a:rPr lang="fr-FR" sz="2600" dirty="0" smtClean="0">
                <a:latin typeface="Cambria" pitchFamily="18" charset="0"/>
              </a:rPr>
              <a:t>Le soleil se </a:t>
            </a:r>
            <a:r>
              <a:rPr lang="fr-FR" sz="2600" dirty="0">
                <a:latin typeface="Cambria" pitchFamily="18" charset="0"/>
              </a:rPr>
              <a:t>présente sous la forme d’un </a:t>
            </a:r>
            <a:r>
              <a:rPr lang="fr-FR" sz="2600" dirty="0" smtClean="0">
                <a:latin typeface="Cambria" pitchFamily="18" charset="0"/>
              </a:rPr>
              <a:t>disque, </a:t>
            </a:r>
            <a:r>
              <a:rPr lang="fr-FR" sz="2600" dirty="0">
                <a:latin typeface="Cambria" pitchFamily="18" charset="0"/>
              </a:rPr>
              <a:t>son rayon est 109 fois celui de la Terre (soit 696 000 km) et sa masse 333 000 fois celle de notre planète (soit 2.10 30 kg). Le soleil est composé de 80% </a:t>
            </a:r>
            <a:r>
              <a:rPr lang="fr-FR" sz="2600" dirty="0" smtClean="0">
                <a:latin typeface="Cambria" pitchFamily="18" charset="0"/>
              </a:rPr>
              <a:t>d’hydrogène</a:t>
            </a:r>
            <a:r>
              <a:rPr lang="fr-FR" sz="2600" dirty="0">
                <a:latin typeface="Cambria" pitchFamily="18" charset="0"/>
              </a:rPr>
              <a:t>, de 19% </a:t>
            </a:r>
            <a:r>
              <a:rPr lang="fr-FR" sz="2600" dirty="0" smtClean="0">
                <a:latin typeface="Cambria" pitchFamily="18" charset="0"/>
              </a:rPr>
              <a:t>d’hélium et 1</a:t>
            </a:r>
            <a:r>
              <a:rPr lang="fr-FR" sz="2600" dirty="0">
                <a:latin typeface="Cambria" pitchFamily="18" charset="0"/>
              </a:rPr>
              <a:t>% </a:t>
            </a:r>
            <a:r>
              <a:rPr lang="fr-FR" sz="2600" dirty="0" smtClean="0">
                <a:latin typeface="Cambria" pitchFamily="18" charset="0"/>
              </a:rPr>
              <a:t>restants.</a:t>
            </a:r>
            <a:endParaRPr lang="fr-FR" sz="2600" dirty="0">
              <a:latin typeface="Cambria" pitchFamily="18" charset="0"/>
            </a:endParaRPr>
          </a:p>
        </p:txBody>
      </p:sp>
      <p:sp>
        <p:nvSpPr>
          <p:cNvPr id="9" name="Espace réservé du numéro de diapositive 8"/>
          <p:cNvSpPr>
            <a:spLocks noGrp="1"/>
          </p:cNvSpPr>
          <p:nvPr>
            <p:ph type="sldNum" sz="quarter" idx="12"/>
          </p:nvPr>
        </p:nvSpPr>
        <p:spPr/>
        <p:txBody>
          <a:bodyPr/>
          <a:lstStyle/>
          <a:p>
            <a:fld id="{A72C2683-7E48-42B2-A6AD-31112DB61622}" type="slidenum">
              <a:rPr lang="fr-FR" smtClean="0"/>
              <a:pPr/>
              <a:t>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95536" y="0"/>
            <a:ext cx="849694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5" name="Rectangle 4"/>
          <p:cNvSpPr/>
          <p:nvPr/>
        </p:nvSpPr>
        <p:spPr>
          <a:xfrm>
            <a:off x="2397209" y="188640"/>
            <a:ext cx="4479047" cy="492443"/>
          </a:xfrm>
          <a:prstGeom prst="rect">
            <a:avLst/>
          </a:prstGeom>
        </p:spPr>
        <p:txBody>
          <a:bodyPr wrap="none">
            <a:spAutoFit/>
          </a:bodyPr>
          <a:lstStyle/>
          <a:p>
            <a:r>
              <a:rPr lang="fr-FR" sz="2600" b="1" dirty="0" smtClean="0">
                <a:solidFill>
                  <a:schemeClr val="tx2"/>
                </a:solidFill>
                <a:latin typeface="Cambria" pitchFamily="18" charset="0"/>
              </a:rPr>
              <a:t>II. Gisement </a:t>
            </a:r>
            <a:r>
              <a:rPr lang="fr-FR" sz="2600" b="1" dirty="0">
                <a:solidFill>
                  <a:schemeClr val="tx2"/>
                </a:solidFill>
                <a:latin typeface="Cambria" pitchFamily="18" charset="0"/>
              </a:rPr>
              <a:t>solaire algérien</a:t>
            </a:r>
            <a:endParaRPr lang="fr-FR" sz="2600" b="1" dirty="0">
              <a:solidFill>
                <a:schemeClr val="tx2"/>
              </a:solidFill>
              <a:effectLst>
                <a:outerShdw blurRad="38100" dist="38100" dir="2700000" algn="tl">
                  <a:srgbClr val="000000">
                    <a:alpha val="43137"/>
                  </a:srgbClr>
                </a:outerShdw>
              </a:effectLst>
              <a:latin typeface="Cambria" pitchFamily="18" charset="0"/>
            </a:endParaRPr>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3</a:t>
            </a:fld>
            <a:endParaRPr lang="fr-FR" dirty="0"/>
          </a:p>
        </p:txBody>
      </p:sp>
      <p:sp>
        <p:nvSpPr>
          <p:cNvPr id="21505" name="Rectangle 1"/>
          <p:cNvSpPr>
            <a:spLocks noChangeArrowheads="1"/>
          </p:cNvSpPr>
          <p:nvPr/>
        </p:nvSpPr>
        <p:spPr bwMode="auto">
          <a:xfrm>
            <a:off x="35496" y="848325"/>
            <a:ext cx="4978479" cy="492443"/>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600" b="1" i="0" u="none" strike="noStrike" cap="none" normalizeH="0" baseline="0" dirty="0" smtClean="0">
                <a:ln>
                  <a:noFill/>
                </a:ln>
                <a:solidFill>
                  <a:srgbClr val="FF0000"/>
                </a:solidFill>
                <a:effectLst/>
                <a:latin typeface="Cambria" pitchFamily="18" charset="0"/>
                <a:ea typeface="Times New Roman" pitchFamily="18" charset="0"/>
                <a:cs typeface="Helvetica"/>
              </a:rPr>
              <a:t>II.2. Origine de l’énergie solaire</a:t>
            </a:r>
            <a:endParaRPr kumimoji="0" lang="fr-FR" sz="2600" b="0" i="0" u="none" strike="noStrike" cap="none" normalizeH="0" baseline="0" dirty="0" smtClean="0">
              <a:ln>
                <a:noFill/>
              </a:ln>
              <a:solidFill>
                <a:srgbClr val="FF0000"/>
              </a:solidFill>
              <a:effectLst/>
              <a:latin typeface="Arial" pitchFamily="34" charset="0"/>
              <a:cs typeface="Arial" pitchFamily="34" charset="0"/>
            </a:endParaRPr>
          </a:p>
        </p:txBody>
      </p:sp>
      <p:sp>
        <p:nvSpPr>
          <p:cNvPr id="21506" name="Rectangle 2"/>
          <p:cNvSpPr>
            <a:spLocks noChangeArrowheads="1"/>
          </p:cNvSpPr>
          <p:nvPr/>
        </p:nvSpPr>
        <p:spPr bwMode="auto">
          <a:xfrm>
            <a:off x="0" y="1268760"/>
            <a:ext cx="9144000"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fr-FR" sz="26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Le Soleil est le siège de réactions nucléaires de fusion entre noyaux d’hydrogène en formant de l’Hélium. Ces réactions en chaîne, nécessitent une température minimale de 15 millions de kelvin. </a:t>
            </a:r>
            <a:endParaRPr lang="fr-FR" sz="2600" dirty="0">
              <a:latin typeface="Cambria" pitchFamily="18" charset="0"/>
              <a:ea typeface="Times New Roman" pitchFamily="18" charset="0"/>
              <a:cs typeface="Arial" pitchFamily="34" charset="0"/>
            </a:endParaRPr>
          </a:p>
        </p:txBody>
      </p:sp>
      <p:pic>
        <p:nvPicPr>
          <p:cNvPr id="21507" name="Picture 3"/>
          <p:cNvPicPr>
            <a:picLocks noChangeAspect="1" noChangeArrowheads="1"/>
          </p:cNvPicPr>
          <p:nvPr/>
        </p:nvPicPr>
        <p:blipFill>
          <a:blip r:embed="rId2" cstate="print"/>
          <a:srcRect/>
          <a:stretch>
            <a:fillRect/>
          </a:stretch>
        </p:blipFill>
        <p:spPr bwMode="auto">
          <a:xfrm>
            <a:off x="107504" y="2996952"/>
            <a:ext cx="3168352" cy="504056"/>
          </a:xfrm>
          <a:prstGeom prst="rect">
            <a:avLst/>
          </a:prstGeom>
          <a:noFill/>
          <a:ln w="9525">
            <a:noFill/>
            <a:miter lim="800000"/>
            <a:headEnd/>
            <a:tailEnd/>
          </a:ln>
        </p:spPr>
      </p:pic>
      <p:sp>
        <p:nvSpPr>
          <p:cNvPr id="10" name="Rectangle 9"/>
          <p:cNvSpPr/>
          <p:nvPr/>
        </p:nvSpPr>
        <p:spPr>
          <a:xfrm>
            <a:off x="0" y="3573016"/>
            <a:ext cx="9144000" cy="892552"/>
          </a:xfrm>
          <a:prstGeom prst="rect">
            <a:avLst/>
          </a:prstGeom>
        </p:spPr>
        <p:txBody>
          <a:bodyPr wrap="square">
            <a:spAutoFit/>
          </a:bodyPr>
          <a:lstStyle/>
          <a:p>
            <a:pPr lvl="0" algn="justLow" fontAlgn="base">
              <a:spcBef>
                <a:spcPct val="0"/>
              </a:spcBef>
              <a:spcAft>
                <a:spcPct val="0"/>
              </a:spcAft>
            </a:pPr>
            <a:r>
              <a:rPr kumimoji="0" lang="fr-FR" sz="26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L’énergie  dégagée par le Soleil sous forme de rayonnement. Elle peut se calculer grâce à la fameuse relation d’Einstein :</a:t>
            </a:r>
            <a:endParaRPr kumimoji="0" lang="fr-FR" sz="2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1508" name="Picture 4"/>
          <p:cNvPicPr>
            <a:picLocks noChangeAspect="1" noChangeArrowheads="1"/>
          </p:cNvPicPr>
          <p:nvPr/>
        </p:nvPicPr>
        <p:blipFill>
          <a:blip r:embed="rId3" cstate="print"/>
          <a:srcRect/>
          <a:stretch>
            <a:fillRect/>
          </a:stretch>
        </p:blipFill>
        <p:spPr bwMode="auto">
          <a:xfrm>
            <a:off x="0" y="4437112"/>
            <a:ext cx="1619672" cy="42024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95536" y="-27384"/>
            <a:ext cx="849694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5" name="Rectangle 4"/>
          <p:cNvSpPr/>
          <p:nvPr/>
        </p:nvSpPr>
        <p:spPr>
          <a:xfrm>
            <a:off x="2397209" y="188640"/>
            <a:ext cx="4479047" cy="492443"/>
          </a:xfrm>
          <a:prstGeom prst="rect">
            <a:avLst/>
          </a:prstGeom>
        </p:spPr>
        <p:txBody>
          <a:bodyPr wrap="none">
            <a:spAutoFit/>
          </a:bodyPr>
          <a:lstStyle/>
          <a:p>
            <a:r>
              <a:rPr lang="fr-FR" sz="2600" b="1" dirty="0" smtClean="0">
                <a:solidFill>
                  <a:schemeClr val="tx2"/>
                </a:solidFill>
                <a:latin typeface="Cambria" pitchFamily="18" charset="0"/>
              </a:rPr>
              <a:t>II. Gisement </a:t>
            </a:r>
            <a:r>
              <a:rPr lang="fr-FR" sz="2600" b="1" dirty="0">
                <a:solidFill>
                  <a:schemeClr val="tx2"/>
                </a:solidFill>
                <a:latin typeface="Cambria" pitchFamily="18" charset="0"/>
              </a:rPr>
              <a:t>solaire algérien</a:t>
            </a:r>
            <a:endParaRPr lang="fr-FR" sz="2600" b="1" dirty="0">
              <a:solidFill>
                <a:schemeClr val="tx2"/>
              </a:solidFill>
              <a:effectLst>
                <a:outerShdw blurRad="38100" dist="38100" dir="2700000" algn="tl">
                  <a:srgbClr val="000000">
                    <a:alpha val="43137"/>
                  </a:srgbClr>
                </a:outerShdw>
              </a:effectLst>
              <a:latin typeface="Cambria" pitchFamily="18" charset="0"/>
            </a:endParaRPr>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4</a:t>
            </a:fld>
            <a:endParaRPr lang="fr-FR" dirty="0"/>
          </a:p>
        </p:txBody>
      </p:sp>
      <p:sp>
        <p:nvSpPr>
          <p:cNvPr id="19457" name="Rectangle 1"/>
          <p:cNvSpPr>
            <a:spLocks noChangeArrowheads="1"/>
          </p:cNvSpPr>
          <p:nvPr/>
        </p:nvSpPr>
        <p:spPr bwMode="auto">
          <a:xfrm>
            <a:off x="0" y="764704"/>
            <a:ext cx="7668344" cy="4924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600" b="1" i="0" u="none" strike="noStrike" cap="none" normalizeH="0" baseline="0" dirty="0" smtClean="0">
                <a:ln>
                  <a:noFill/>
                </a:ln>
                <a:solidFill>
                  <a:srgbClr val="FF0000"/>
                </a:solidFill>
                <a:effectLst/>
                <a:latin typeface="Cambria" pitchFamily="18" charset="0"/>
                <a:ea typeface="Calibri" pitchFamily="34" charset="0"/>
                <a:cs typeface="Helvetica"/>
              </a:rPr>
              <a:t>II.2.</a:t>
            </a:r>
            <a:r>
              <a:rPr kumimoji="0" lang="fr-FR" sz="2600" b="0" i="0" u="none" strike="noStrike" cap="none" normalizeH="0" baseline="0" dirty="0" smtClean="0">
                <a:ln>
                  <a:noFill/>
                </a:ln>
                <a:solidFill>
                  <a:srgbClr val="FF0000"/>
                </a:solidFill>
                <a:effectLst/>
                <a:latin typeface="Cambria" pitchFamily="18" charset="0"/>
                <a:ea typeface="Calibri" pitchFamily="34" charset="0"/>
                <a:cs typeface="Helvetica"/>
              </a:rPr>
              <a:t> </a:t>
            </a:r>
            <a:r>
              <a:rPr kumimoji="0" lang="fr-FR" sz="2600" b="1" i="0" u="none" strike="noStrike" cap="none" normalizeH="0" baseline="0" dirty="0" smtClean="0">
                <a:ln>
                  <a:noFill/>
                </a:ln>
                <a:solidFill>
                  <a:srgbClr val="FF0000"/>
                </a:solidFill>
                <a:effectLst/>
                <a:latin typeface="Cambria" pitchFamily="18" charset="0"/>
                <a:ea typeface="Times New Roman" pitchFamily="18" charset="0"/>
                <a:cs typeface="Arial" pitchFamily="34" charset="0"/>
              </a:rPr>
              <a:t>Mouvements de la Terre autour du Soleil</a:t>
            </a:r>
            <a:endParaRPr kumimoji="0" lang="fr-FR" sz="2600" b="0" i="0" u="none" strike="noStrike" cap="none" normalizeH="0" baseline="0" dirty="0" smtClean="0">
              <a:ln>
                <a:noFill/>
              </a:ln>
              <a:solidFill>
                <a:srgbClr val="FF0000"/>
              </a:solidFill>
              <a:effectLst/>
              <a:latin typeface="Cambria" pitchFamily="18" charset="0"/>
              <a:cs typeface="Arial" pitchFamily="34" charset="0"/>
            </a:endParaRPr>
          </a:p>
        </p:txBody>
      </p:sp>
      <p:sp>
        <p:nvSpPr>
          <p:cNvPr id="19458" name="Rectangle 2"/>
          <p:cNvSpPr>
            <a:spLocks noChangeArrowheads="1"/>
          </p:cNvSpPr>
          <p:nvPr/>
        </p:nvSpPr>
        <p:spPr bwMode="auto">
          <a:xfrm>
            <a:off x="0" y="783863"/>
            <a:ext cx="8964488" cy="369331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pP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La Terre fait un tour autour du Soleil en un an, dans un plan appelé «écliptique». Ce mouvement autour du Soleil s'effectue à une vitesse orbitale de 30 km/s</a:t>
            </a:r>
            <a:r>
              <a:rPr kumimoji="0" lang="fr-FR" sz="2600" b="0" i="0" u="none" strike="noStrike" cap="none" normalizeH="0" dirty="0" smtClean="0">
                <a:ln>
                  <a:noFill/>
                </a:ln>
                <a:solidFill>
                  <a:schemeClr val="tx1"/>
                </a:solidFill>
                <a:effectLst/>
                <a:latin typeface="Cambria" pitchFamily="18" charset="0"/>
                <a:ea typeface="Calibri" pitchFamily="34" charset="0"/>
                <a:cs typeface="Helvetica"/>
              </a:rPr>
              <a:t> </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(un parcours de un milliard de km/an). Pendant cette révolution annuelle, l’axe de rotation  de  la  Terre reste</a:t>
            </a:r>
          </a:p>
          <a:p>
            <a:pPr lvl="0" algn="justLow" fontAlgn="base">
              <a:spcBef>
                <a:spcPct val="0"/>
              </a:spcBef>
              <a:spcAft>
                <a:spcPct val="0"/>
              </a:spcAft>
            </a:pP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parallèle à lui-même, mais </a:t>
            </a:r>
          </a:p>
          <a:p>
            <a:pPr lvl="0" algn="justLow" fontAlgn="base">
              <a:spcBef>
                <a:spcPct val="0"/>
              </a:spcBef>
              <a:spcAft>
                <a:spcPct val="0"/>
              </a:spcAft>
            </a:pPr>
            <a:r>
              <a:rPr lang="fr-FR" sz="2600" dirty="0">
                <a:latin typeface="Cambria" pitchFamily="18" charset="0"/>
                <a:ea typeface="Calibri" pitchFamily="34" charset="0"/>
                <a:cs typeface="Helvetica"/>
              </a:rPr>
              <a:t>e</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st  incliné  de  23.5°  par</a:t>
            </a:r>
          </a:p>
          <a:p>
            <a:pPr lvl="0" algn="justLow" fontAlgn="base">
              <a:spcBef>
                <a:spcPct val="0"/>
              </a:spcBef>
              <a:spcAft>
                <a:spcPct val="0"/>
              </a:spcAft>
            </a:pP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rapport  à  la normale au </a:t>
            </a:r>
          </a:p>
          <a:p>
            <a:pPr lvl="0" algn="justLow" fontAlgn="base">
              <a:spcBef>
                <a:spcPct val="0"/>
              </a:spcBef>
              <a:spcAft>
                <a:spcPct val="0"/>
              </a:spcAft>
            </a:pP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plan de l’écliptique (Fig. 2). </a:t>
            </a:r>
            <a:endPar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sym typeface="Symbol" pitchFamily="18" charset="2"/>
            </a:endParaRPr>
          </a:p>
        </p:txBody>
      </p:sp>
      <p:pic>
        <p:nvPicPr>
          <p:cNvPr id="9" name="Picture 1"/>
          <p:cNvPicPr>
            <a:picLocks noChangeAspect="1" noChangeArrowheads="1"/>
          </p:cNvPicPr>
          <p:nvPr/>
        </p:nvPicPr>
        <p:blipFill>
          <a:blip r:embed="rId2" cstate="print"/>
          <a:srcRect/>
          <a:stretch>
            <a:fillRect/>
          </a:stretch>
        </p:blipFill>
        <p:spPr bwMode="auto">
          <a:xfrm>
            <a:off x="4283968" y="2420888"/>
            <a:ext cx="4896544" cy="4320480"/>
          </a:xfrm>
          <a:prstGeom prst="rect">
            <a:avLst/>
          </a:prstGeom>
          <a:noFill/>
          <a:ln w="9525">
            <a:noFill/>
            <a:miter lim="800000"/>
            <a:headEnd/>
            <a:tailEnd/>
          </a:ln>
        </p:spPr>
      </p:pic>
      <p:sp>
        <p:nvSpPr>
          <p:cNvPr id="10" name="Rectangle 9"/>
          <p:cNvSpPr/>
          <p:nvPr/>
        </p:nvSpPr>
        <p:spPr>
          <a:xfrm>
            <a:off x="6012160" y="6381328"/>
            <a:ext cx="949299" cy="492443"/>
          </a:xfrm>
          <a:prstGeom prst="rect">
            <a:avLst/>
          </a:prstGeom>
        </p:spPr>
        <p:txBody>
          <a:bodyPr wrap="none">
            <a:spAutoFit/>
          </a:bodyPr>
          <a:lstStyle/>
          <a:p>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Fig. 2</a:t>
            </a:r>
            <a:endParaRPr lang="fr-FR"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95536" y="-27384"/>
            <a:ext cx="849694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5" name="Rectangle 4"/>
          <p:cNvSpPr/>
          <p:nvPr/>
        </p:nvSpPr>
        <p:spPr>
          <a:xfrm>
            <a:off x="2397209" y="188640"/>
            <a:ext cx="4479047" cy="492443"/>
          </a:xfrm>
          <a:prstGeom prst="rect">
            <a:avLst/>
          </a:prstGeom>
        </p:spPr>
        <p:txBody>
          <a:bodyPr wrap="none">
            <a:spAutoFit/>
          </a:bodyPr>
          <a:lstStyle/>
          <a:p>
            <a:r>
              <a:rPr lang="fr-FR" sz="2600" b="1" dirty="0" smtClean="0">
                <a:solidFill>
                  <a:schemeClr val="tx2"/>
                </a:solidFill>
                <a:latin typeface="Cambria" pitchFamily="18" charset="0"/>
              </a:rPr>
              <a:t>II. Gisement </a:t>
            </a:r>
            <a:r>
              <a:rPr lang="fr-FR" sz="2600" b="1" dirty="0">
                <a:solidFill>
                  <a:schemeClr val="tx2"/>
                </a:solidFill>
                <a:latin typeface="Cambria" pitchFamily="18" charset="0"/>
              </a:rPr>
              <a:t>solaire algérien</a:t>
            </a:r>
            <a:endParaRPr lang="fr-FR" sz="2600" b="1" dirty="0">
              <a:solidFill>
                <a:schemeClr val="tx2"/>
              </a:solidFill>
              <a:effectLst>
                <a:outerShdw blurRad="38100" dist="38100" dir="2700000" algn="tl">
                  <a:srgbClr val="000000">
                    <a:alpha val="43137"/>
                  </a:srgbClr>
                </a:outerShdw>
              </a:effectLst>
              <a:latin typeface="Cambria" pitchFamily="18" charset="0"/>
            </a:endParaRPr>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5</a:t>
            </a:fld>
            <a:endParaRPr lang="fr-FR" dirty="0"/>
          </a:p>
        </p:txBody>
      </p:sp>
      <p:sp>
        <p:nvSpPr>
          <p:cNvPr id="8" name="Rectangle 7"/>
          <p:cNvSpPr/>
          <p:nvPr/>
        </p:nvSpPr>
        <p:spPr>
          <a:xfrm>
            <a:off x="0" y="839609"/>
            <a:ext cx="9144000" cy="4893647"/>
          </a:xfrm>
          <a:prstGeom prst="rect">
            <a:avLst/>
          </a:prstGeom>
        </p:spPr>
        <p:txBody>
          <a:bodyPr wrap="square">
            <a:spAutoFit/>
          </a:bodyPr>
          <a:lstStyle/>
          <a:p>
            <a:pPr algn="just"/>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Au solstice d’hiver (21 décembre) que la terre est le plus prés du soleil: 147 millions de Km et au solstice d’été qu’elle en est le plus éloigné: 153 millions de Km. L’axe de rotation de la Terre sur elle-même est incliné par rapport au plan de l’écliptique céleste. On appelle déclinaison </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sym typeface="Symbol" pitchFamily="18" charset="2"/>
              </a:rPr>
              <a:t></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 l’angle formé par l’axe Terre -Soleil avec le plan équatorial. La déclinaison varie de +23o 27 solstice d’été (21 juin), à -23o 27 solstice d’hiver (21 décembre) elle s’annule deux fois par an les 21 Mars et 21 Septembre (ce sont les équinoxes) et elle est responsable des saisons. Les parties diurnes et nocturnes de la journée ont alors la même durée aux équinoxes la déclinaison passe par 0o (-23o 27 &lt; </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sym typeface="Symbol" pitchFamily="18" charset="2"/>
              </a:rPr>
              <a:t></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Helvetica"/>
              </a:rPr>
              <a:t> &lt; + 23o 27) </a:t>
            </a:r>
            <a:endParaRPr lang="fr-FR"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95536" y="-27384"/>
            <a:ext cx="849694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5" name="Rectangle 4"/>
          <p:cNvSpPr/>
          <p:nvPr/>
        </p:nvSpPr>
        <p:spPr>
          <a:xfrm>
            <a:off x="2397209" y="188640"/>
            <a:ext cx="4479047" cy="492443"/>
          </a:xfrm>
          <a:prstGeom prst="rect">
            <a:avLst/>
          </a:prstGeom>
        </p:spPr>
        <p:txBody>
          <a:bodyPr wrap="none">
            <a:spAutoFit/>
          </a:bodyPr>
          <a:lstStyle/>
          <a:p>
            <a:r>
              <a:rPr lang="fr-FR" sz="2600" b="1" dirty="0" smtClean="0">
                <a:solidFill>
                  <a:schemeClr val="tx2"/>
                </a:solidFill>
                <a:latin typeface="Cambria" pitchFamily="18" charset="0"/>
              </a:rPr>
              <a:t>II. Gisement </a:t>
            </a:r>
            <a:r>
              <a:rPr lang="fr-FR" sz="2600" b="1" dirty="0">
                <a:solidFill>
                  <a:schemeClr val="tx2"/>
                </a:solidFill>
                <a:latin typeface="Cambria" pitchFamily="18" charset="0"/>
              </a:rPr>
              <a:t>solaire algérien</a:t>
            </a:r>
            <a:endParaRPr lang="fr-FR" sz="2600" b="1" dirty="0">
              <a:solidFill>
                <a:schemeClr val="tx2"/>
              </a:solidFill>
              <a:effectLst>
                <a:outerShdw blurRad="38100" dist="38100" dir="2700000" algn="tl">
                  <a:srgbClr val="000000">
                    <a:alpha val="43137"/>
                  </a:srgbClr>
                </a:outerShdw>
              </a:effectLst>
              <a:latin typeface="Cambria" pitchFamily="18" charset="0"/>
            </a:endParaRPr>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6</a:t>
            </a:fld>
            <a:endParaRPr lang="fr-FR" dirty="0"/>
          </a:p>
        </p:txBody>
      </p:sp>
      <p:sp>
        <p:nvSpPr>
          <p:cNvPr id="7" name="Rectangle 6"/>
          <p:cNvSpPr/>
          <p:nvPr/>
        </p:nvSpPr>
        <p:spPr>
          <a:xfrm>
            <a:off x="0" y="1196752"/>
            <a:ext cx="9144000" cy="3293209"/>
          </a:xfrm>
          <a:prstGeom prst="rect">
            <a:avLst/>
          </a:prstGeom>
        </p:spPr>
        <p:txBody>
          <a:bodyPr wrap="square">
            <a:spAutoFit/>
          </a:bodyPr>
          <a:lstStyle/>
          <a:p>
            <a:pPr algn="just"/>
            <a:r>
              <a:rPr lang="fr-FR" sz="2600" dirty="0">
                <a:latin typeface="Cambria" pitchFamily="18" charset="0"/>
              </a:rPr>
              <a:t>Le rayonnement solaire reçu sur une surface varie </a:t>
            </a:r>
            <a:r>
              <a:rPr lang="fr-FR" sz="2600" dirty="0" smtClean="0">
                <a:latin typeface="Cambria" pitchFamily="18" charset="0"/>
              </a:rPr>
              <a:t>au cours </a:t>
            </a:r>
            <a:r>
              <a:rPr lang="fr-FR" sz="2600" dirty="0">
                <a:latin typeface="Cambria" pitchFamily="18" charset="0"/>
              </a:rPr>
              <a:t>du temps en fonction de la position du Soleil et de la couverture nuageuse. La puissance solaire maximale à </a:t>
            </a:r>
            <a:r>
              <a:rPr lang="fr-FR" sz="2600" dirty="0" smtClean="0">
                <a:latin typeface="Cambria" pitchFamily="18" charset="0"/>
              </a:rPr>
              <a:t>la surface </a:t>
            </a:r>
            <a:r>
              <a:rPr lang="fr-FR" sz="2600" dirty="0">
                <a:latin typeface="Cambria" pitchFamily="18" charset="0"/>
              </a:rPr>
              <a:t>de la Terre est d’environ 1 </a:t>
            </a:r>
            <a:r>
              <a:rPr lang="fr-FR" sz="2600" dirty="0" smtClean="0">
                <a:latin typeface="Cambria" pitchFamily="18" charset="0"/>
              </a:rPr>
              <a:t>000</a:t>
            </a:r>
            <a:r>
              <a:rPr lang="fr-FR" sz="2600" dirty="0">
                <a:latin typeface="Cambria" pitchFamily="18" charset="0"/>
              </a:rPr>
              <a:t> W/m² pour une surface perpendiculaire aux </a:t>
            </a:r>
            <a:r>
              <a:rPr lang="fr-FR" sz="2600" dirty="0" smtClean="0">
                <a:latin typeface="Cambria" pitchFamily="18" charset="0"/>
              </a:rPr>
              <a:t>rayons (Fig. 3). </a:t>
            </a:r>
          </a:p>
          <a:p>
            <a:pPr>
              <a:buFontTx/>
              <a:buChar char="-"/>
            </a:pPr>
            <a:r>
              <a:rPr lang="fr-FR" sz="2600" dirty="0" smtClean="0">
                <a:latin typeface="Cambria" pitchFamily="18" charset="0"/>
              </a:rPr>
              <a:t> plus de surface ensoleillée à l’équateur et moins de surface ensoleillée aux pôles nord et sud</a:t>
            </a:r>
          </a:p>
          <a:p>
            <a:endParaRPr lang="fr-FR" sz="2600" dirty="0">
              <a:latin typeface="Cambria" pitchFamily="18" charset="0"/>
            </a:endParaRPr>
          </a:p>
        </p:txBody>
      </p:sp>
      <p:sp>
        <p:nvSpPr>
          <p:cNvPr id="8" name="Rectangle 7"/>
          <p:cNvSpPr/>
          <p:nvPr/>
        </p:nvSpPr>
        <p:spPr>
          <a:xfrm>
            <a:off x="0" y="764704"/>
            <a:ext cx="9144000" cy="492443"/>
          </a:xfrm>
          <a:prstGeom prst="rect">
            <a:avLst/>
          </a:prstGeom>
        </p:spPr>
        <p:txBody>
          <a:bodyPr wrap="square">
            <a:spAutoFit/>
          </a:bodyPr>
          <a:lstStyle/>
          <a:p>
            <a:r>
              <a:rPr lang="fr-FR" sz="2600" b="1" dirty="0" smtClean="0">
                <a:solidFill>
                  <a:srgbClr val="FF0000"/>
                </a:solidFill>
                <a:latin typeface="Cambria" pitchFamily="18" charset="0"/>
              </a:rPr>
              <a:t>II.3. Répartition </a:t>
            </a:r>
            <a:r>
              <a:rPr lang="fr-FR" sz="2600" b="1" dirty="0">
                <a:solidFill>
                  <a:srgbClr val="FF0000"/>
                </a:solidFill>
                <a:latin typeface="Cambria" pitchFamily="18" charset="0"/>
              </a:rPr>
              <a:t>de la surface ensoleillée sur la terre</a:t>
            </a:r>
          </a:p>
        </p:txBody>
      </p:sp>
      <p:pic>
        <p:nvPicPr>
          <p:cNvPr id="17410" name="Picture 2"/>
          <p:cNvPicPr>
            <a:picLocks noChangeAspect="1" noChangeArrowheads="1"/>
          </p:cNvPicPr>
          <p:nvPr/>
        </p:nvPicPr>
        <p:blipFill>
          <a:blip r:embed="rId2" cstate="print"/>
          <a:srcRect/>
          <a:stretch>
            <a:fillRect/>
          </a:stretch>
        </p:blipFill>
        <p:spPr bwMode="auto">
          <a:xfrm>
            <a:off x="1619672" y="3933056"/>
            <a:ext cx="6876256" cy="2880321"/>
          </a:xfrm>
          <a:prstGeom prst="rect">
            <a:avLst/>
          </a:prstGeom>
          <a:noFill/>
          <a:ln w="9525">
            <a:noFill/>
            <a:miter lim="800000"/>
            <a:headEnd/>
            <a:tailEnd/>
          </a:ln>
        </p:spPr>
      </p:pic>
      <p:sp>
        <p:nvSpPr>
          <p:cNvPr id="11" name="Rectangle 10"/>
          <p:cNvSpPr/>
          <p:nvPr/>
        </p:nvSpPr>
        <p:spPr>
          <a:xfrm>
            <a:off x="4716016" y="6424473"/>
            <a:ext cx="949299" cy="492443"/>
          </a:xfrm>
          <a:prstGeom prst="rect">
            <a:avLst/>
          </a:prstGeom>
        </p:spPr>
        <p:txBody>
          <a:bodyPr wrap="none">
            <a:spAutoFit/>
          </a:bodyPr>
          <a:lstStyle/>
          <a:p>
            <a:r>
              <a:rPr lang="fr-FR" sz="2600" dirty="0" smtClean="0">
                <a:latin typeface="Cambria" pitchFamily="18" charset="0"/>
              </a:rPr>
              <a:t>Fig. 3</a:t>
            </a:r>
            <a:endParaRPr lang="fr-FR"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95536" y="-27384"/>
            <a:ext cx="849694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5" name="Rectangle 4"/>
          <p:cNvSpPr/>
          <p:nvPr/>
        </p:nvSpPr>
        <p:spPr>
          <a:xfrm>
            <a:off x="2397209" y="188640"/>
            <a:ext cx="4479047" cy="492443"/>
          </a:xfrm>
          <a:prstGeom prst="rect">
            <a:avLst/>
          </a:prstGeom>
        </p:spPr>
        <p:txBody>
          <a:bodyPr wrap="none">
            <a:spAutoFit/>
          </a:bodyPr>
          <a:lstStyle/>
          <a:p>
            <a:r>
              <a:rPr lang="fr-FR" sz="2600" b="1" dirty="0" smtClean="0">
                <a:solidFill>
                  <a:schemeClr val="tx2"/>
                </a:solidFill>
                <a:latin typeface="Cambria" pitchFamily="18" charset="0"/>
              </a:rPr>
              <a:t>II. Gisement </a:t>
            </a:r>
            <a:r>
              <a:rPr lang="fr-FR" sz="2600" b="1" dirty="0">
                <a:solidFill>
                  <a:schemeClr val="tx2"/>
                </a:solidFill>
                <a:latin typeface="Cambria" pitchFamily="18" charset="0"/>
              </a:rPr>
              <a:t>solaire algérien</a:t>
            </a:r>
            <a:endParaRPr lang="fr-FR" sz="2600" b="1" dirty="0">
              <a:solidFill>
                <a:schemeClr val="tx2"/>
              </a:solidFill>
              <a:effectLst>
                <a:outerShdw blurRad="38100" dist="38100" dir="2700000" algn="tl">
                  <a:srgbClr val="000000">
                    <a:alpha val="43137"/>
                  </a:srgbClr>
                </a:outerShdw>
              </a:effectLst>
              <a:latin typeface="Cambria" pitchFamily="18" charset="0"/>
            </a:endParaRPr>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7</a:t>
            </a:fld>
            <a:endParaRPr lang="fr-FR" dirty="0"/>
          </a:p>
        </p:txBody>
      </p:sp>
      <p:sp>
        <p:nvSpPr>
          <p:cNvPr id="7" name="Rectangle 6"/>
          <p:cNvSpPr/>
          <p:nvPr/>
        </p:nvSpPr>
        <p:spPr>
          <a:xfrm>
            <a:off x="0" y="764704"/>
            <a:ext cx="4090351" cy="492443"/>
          </a:xfrm>
          <a:prstGeom prst="rect">
            <a:avLst/>
          </a:prstGeom>
        </p:spPr>
        <p:txBody>
          <a:bodyPr wrap="none">
            <a:spAutoFit/>
          </a:bodyPr>
          <a:lstStyle/>
          <a:p>
            <a:r>
              <a:rPr lang="fr-FR" sz="2600" b="1" dirty="0" smtClean="0">
                <a:solidFill>
                  <a:srgbClr val="FF0000"/>
                </a:solidFill>
                <a:latin typeface="Cambria" pitchFamily="18" charset="0"/>
              </a:rPr>
              <a:t>II.4. Rayonnement </a:t>
            </a:r>
            <a:r>
              <a:rPr lang="fr-FR" sz="2600" b="1" dirty="0">
                <a:solidFill>
                  <a:srgbClr val="FF0000"/>
                </a:solidFill>
                <a:latin typeface="Cambria" pitchFamily="18" charset="0"/>
              </a:rPr>
              <a:t>solaire</a:t>
            </a:r>
            <a:endParaRPr lang="fr-FR" sz="2600" dirty="0">
              <a:solidFill>
                <a:srgbClr val="FF0000"/>
              </a:solidFill>
              <a:latin typeface="Cambria" pitchFamily="18" charset="0"/>
            </a:endParaRPr>
          </a:p>
        </p:txBody>
      </p:sp>
      <p:sp>
        <p:nvSpPr>
          <p:cNvPr id="8" name="Rectangle 7"/>
          <p:cNvSpPr/>
          <p:nvPr/>
        </p:nvSpPr>
        <p:spPr>
          <a:xfrm>
            <a:off x="0" y="1268760"/>
            <a:ext cx="9144000" cy="2893100"/>
          </a:xfrm>
          <a:prstGeom prst="rect">
            <a:avLst/>
          </a:prstGeom>
        </p:spPr>
        <p:txBody>
          <a:bodyPr wrap="square">
            <a:spAutoFit/>
          </a:bodyPr>
          <a:lstStyle/>
          <a:p>
            <a:pPr algn="just"/>
            <a:r>
              <a:rPr lang="fr-FR" sz="2600" dirty="0">
                <a:latin typeface="Cambria" pitchFamily="18" charset="0"/>
              </a:rPr>
              <a:t>Désigne l'ensemble des ondes électromagnétiques émises par le Soleil. Il se compose donc d'ultraviolets, de la lumière visible, mais également d'ondes radio en plus de rayons cosmiques</a:t>
            </a:r>
            <a:r>
              <a:rPr lang="fr-FR" sz="2600" dirty="0" smtClean="0">
                <a:latin typeface="Cambria" pitchFamily="18" charset="0"/>
              </a:rPr>
              <a:t>.</a:t>
            </a:r>
          </a:p>
          <a:p>
            <a:pPr algn="just"/>
            <a:r>
              <a:rPr lang="fr-FR" sz="2600" dirty="0" smtClean="0">
                <a:latin typeface="Cambria" pitchFamily="18" charset="0"/>
              </a:rPr>
              <a:t>Le rayonnement solaire est classé en trois types :</a:t>
            </a:r>
          </a:p>
          <a:p>
            <a:pPr algn="just">
              <a:buFontTx/>
              <a:buChar char="-"/>
            </a:pPr>
            <a:r>
              <a:rPr lang="fr-FR" sz="2600" dirty="0" smtClean="0">
                <a:latin typeface="Cambria" pitchFamily="18" charset="0"/>
              </a:rPr>
              <a:t>Rayonnement direct</a:t>
            </a:r>
          </a:p>
          <a:p>
            <a:pPr algn="just">
              <a:buFontTx/>
              <a:buChar char="-"/>
            </a:pPr>
            <a:r>
              <a:rPr lang="fr-FR" sz="2600" dirty="0" smtClean="0">
                <a:latin typeface="Cambria" pitchFamily="18" charset="0"/>
              </a:rPr>
              <a:t>Rayonnement diffus</a:t>
            </a:r>
          </a:p>
          <a:p>
            <a:pPr algn="just">
              <a:buFontTx/>
              <a:buChar char="-"/>
            </a:pPr>
            <a:r>
              <a:rPr lang="fr-FR" sz="2600" dirty="0" smtClean="0">
                <a:latin typeface="Cambria" pitchFamily="18" charset="0"/>
              </a:rPr>
              <a:t>Rayonnement réfléchi</a:t>
            </a:r>
            <a:endParaRPr lang="fr-FR" sz="2600" dirty="0">
              <a:latin typeface="Cambria" pitchFamily="18" charset="0"/>
            </a:endParaRPr>
          </a:p>
        </p:txBody>
      </p:sp>
      <p:pic>
        <p:nvPicPr>
          <p:cNvPr id="9" name="Image 8" descr="Ensoleillement en Belgique"/>
          <p:cNvPicPr/>
          <p:nvPr/>
        </p:nvPicPr>
        <p:blipFill>
          <a:blip r:embed="rId2" cstate="print"/>
          <a:srcRect/>
          <a:stretch>
            <a:fillRect/>
          </a:stretch>
        </p:blipFill>
        <p:spPr bwMode="auto">
          <a:xfrm>
            <a:off x="3347864" y="2924944"/>
            <a:ext cx="5040560" cy="393305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95536" y="-27384"/>
            <a:ext cx="849694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5" name="Rectangle 4"/>
          <p:cNvSpPr/>
          <p:nvPr/>
        </p:nvSpPr>
        <p:spPr>
          <a:xfrm>
            <a:off x="2397209" y="188640"/>
            <a:ext cx="4479047" cy="492443"/>
          </a:xfrm>
          <a:prstGeom prst="rect">
            <a:avLst/>
          </a:prstGeom>
        </p:spPr>
        <p:txBody>
          <a:bodyPr wrap="none">
            <a:spAutoFit/>
          </a:bodyPr>
          <a:lstStyle/>
          <a:p>
            <a:r>
              <a:rPr lang="fr-FR" sz="2600" b="1" dirty="0" smtClean="0">
                <a:solidFill>
                  <a:schemeClr val="tx2"/>
                </a:solidFill>
                <a:latin typeface="Cambria" pitchFamily="18" charset="0"/>
              </a:rPr>
              <a:t>II. Gisement </a:t>
            </a:r>
            <a:r>
              <a:rPr lang="fr-FR" sz="2600" b="1" dirty="0">
                <a:solidFill>
                  <a:schemeClr val="tx2"/>
                </a:solidFill>
                <a:latin typeface="Cambria" pitchFamily="18" charset="0"/>
              </a:rPr>
              <a:t>solaire algérien</a:t>
            </a:r>
            <a:endParaRPr lang="fr-FR" sz="2600" b="1" dirty="0">
              <a:solidFill>
                <a:schemeClr val="tx2"/>
              </a:solidFill>
              <a:effectLst>
                <a:outerShdw blurRad="38100" dist="38100" dir="2700000" algn="tl">
                  <a:srgbClr val="000000">
                    <a:alpha val="43137"/>
                  </a:srgbClr>
                </a:outerShdw>
              </a:effectLst>
              <a:latin typeface="Cambria" pitchFamily="18" charset="0"/>
            </a:endParaRPr>
          </a:p>
        </p:txBody>
      </p:sp>
      <p:sp>
        <p:nvSpPr>
          <p:cNvPr id="6" name="Espace réservé du numéro de diapositive 5"/>
          <p:cNvSpPr>
            <a:spLocks noGrp="1"/>
          </p:cNvSpPr>
          <p:nvPr>
            <p:ph type="sldNum" sz="quarter" idx="12"/>
          </p:nvPr>
        </p:nvSpPr>
        <p:spPr/>
        <p:txBody>
          <a:bodyPr/>
          <a:lstStyle/>
          <a:p>
            <a:fld id="{A72C2683-7E48-42B2-A6AD-31112DB61622}" type="slidenum">
              <a:rPr lang="fr-FR" smtClean="0"/>
              <a:pPr/>
              <a:t>8</a:t>
            </a:fld>
            <a:endParaRPr lang="fr-FR" dirty="0"/>
          </a:p>
        </p:txBody>
      </p:sp>
      <p:sp>
        <p:nvSpPr>
          <p:cNvPr id="7" name="Rectangle 6"/>
          <p:cNvSpPr/>
          <p:nvPr/>
        </p:nvSpPr>
        <p:spPr>
          <a:xfrm>
            <a:off x="0" y="764704"/>
            <a:ext cx="5698804" cy="492443"/>
          </a:xfrm>
          <a:prstGeom prst="rect">
            <a:avLst/>
          </a:prstGeom>
        </p:spPr>
        <p:txBody>
          <a:bodyPr wrap="none">
            <a:spAutoFit/>
          </a:bodyPr>
          <a:lstStyle/>
          <a:p>
            <a:r>
              <a:rPr lang="fr-FR" sz="2600" b="1" dirty="0" smtClean="0">
                <a:solidFill>
                  <a:srgbClr val="FF0000"/>
                </a:solidFill>
                <a:latin typeface="Cambria" pitchFamily="18" charset="0"/>
              </a:rPr>
              <a:t>II.5. Masure du rayonnement solaire</a:t>
            </a:r>
            <a:endParaRPr lang="fr-FR" sz="2600" dirty="0"/>
          </a:p>
        </p:txBody>
      </p:sp>
      <p:sp>
        <p:nvSpPr>
          <p:cNvPr id="10" name="Rectangle 9"/>
          <p:cNvSpPr/>
          <p:nvPr/>
        </p:nvSpPr>
        <p:spPr>
          <a:xfrm>
            <a:off x="-108520" y="1124744"/>
            <a:ext cx="9324529" cy="2400657"/>
          </a:xfrm>
          <a:prstGeom prst="rect">
            <a:avLst/>
          </a:prstGeom>
        </p:spPr>
        <p:txBody>
          <a:bodyPr wrap="square">
            <a:spAutoFit/>
          </a:bodyPr>
          <a:lstStyle/>
          <a:p>
            <a:pPr algn="just"/>
            <a:r>
              <a:rPr lang="fr-FR" sz="2500" dirty="0" smtClean="0">
                <a:latin typeface="Cambria" pitchFamily="18" charset="0"/>
              </a:rPr>
              <a:t>Le rayonnement solaire correspond à la quantité d’énergie reçue sur une surface donnée pendant une durée définie, exprimé en </a:t>
            </a:r>
            <a:r>
              <a:rPr lang="fr-FR" sz="2500" dirty="0" smtClean="0">
                <a:latin typeface="Cambria" pitchFamily="18" charset="0"/>
              </a:rPr>
              <a:t>kWh/m2 /(jour, mois, an</a:t>
            </a:r>
            <a:r>
              <a:rPr lang="fr-FR" sz="2500" dirty="0" smtClean="0">
                <a:latin typeface="Cambria" pitchFamily="18" charset="0"/>
              </a:rPr>
              <a:t>). Le </a:t>
            </a:r>
            <a:r>
              <a:rPr lang="fr-FR" sz="2500" dirty="0" smtClean="0">
                <a:latin typeface="Cambria" pitchFamily="18" charset="0"/>
              </a:rPr>
              <a:t>rayonnement ou l’irradiation solaire se mesure par un  instrument </a:t>
            </a:r>
            <a:r>
              <a:rPr lang="fr-FR" sz="2500" dirty="0" err="1" smtClean="0">
                <a:latin typeface="Cambria" pitchFamily="18" charset="0"/>
              </a:rPr>
              <a:t>appellé</a:t>
            </a:r>
            <a:r>
              <a:rPr lang="fr-FR" sz="2500" dirty="0" smtClean="0">
                <a:latin typeface="Cambria" pitchFamily="18" charset="0"/>
              </a:rPr>
              <a:t> « pyranomètre </a:t>
            </a:r>
            <a:r>
              <a:rPr lang="fr-FR" sz="2500" dirty="0" smtClean="0">
                <a:latin typeface="Cambria" pitchFamily="18" charset="0"/>
              </a:rPr>
              <a:t>» (Fig. 4). </a:t>
            </a:r>
            <a:endParaRPr lang="fr-FR" sz="2500" dirty="0" smtClean="0">
              <a:latin typeface="Cambria" pitchFamily="18" charset="0"/>
            </a:endParaRPr>
          </a:p>
          <a:p>
            <a:pPr algn="just">
              <a:buFontTx/>
              <a:buChar char="-"/>
            </a:pPr>
            <a:r>
              <a:rPr lang="fr-FR" sz="2500" dirty="0" smtClean="0">
                <a:latin typeface="Cambria" pitchFamily="18" charset="0"/>
              </a:rPr>
              <a:t>Le pyranomètre est un </a:t>
            </a:r>
            <a:r>
              <a:rPr lang="fr-FR" sz="2500" dirty="0" smtClean="0">
                <a:latin typeface="Cambria" pitchFamily="18" charset="0"/>
                <a:hlinkClick r:id="rId2" tooltip="Capteur de flux thermique"/>
              </a:rPr>
              <a:t>capteur de flux thermique</a:t>
            </a:r>
            <a:r>
              <a:rPr lang="fr-FR" sz="2500" dirty="0" smtClean="0">
                <a:latin typeface="Cambria" pitchFamily="18" charset="0"/>
              </a:rPr>
              <a:t> </a:t>
            </a:r>
            <a:r>
              <a:rPr lang="fr-FR" sz="2500" dirty="0" smtClean="0">
                <a:latin typeface="Cambria" pitchFamily="18" charset="0"/>
              </a:rPr>
              <a:t>sur surface données.</a:t>
            </a:r>
            <a:endParaRPr lang="fr-FR" sz="2500" dirty="0" smtClean="0">
              <a:latin typeface="Cambria"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3131840" y="3212976"/>
            <a:ext cx="4638675" cy="3496816"/>
          </a:xfrm>
          <a:prstGeom prst="rect">
            <a:avLst/>
          </a:prstGeom>
          <a:noFill/>
          <a:ln w="9525">
            <a:noFill/>
            <a:miter lim="800000"/>
            <a:headEnd/>
            <a:tailEnd/>
          </a:ln>
        </p:spPr>
      </p:pic>
      <p:sp>
        <p:nvSpPr>
          <p:cNvPr id="11" name="Rectangle 10"/>
          <p:cNvSpPr/>
          <p:nvPr/>
        </p:nvSpPr>
        <p:spPr>
          <a:xfrm>
            <a:off x="5076056" y="6381328"/>
            <a:ext cx="918841" cy="477054"/>
          </a:xfrm>
          <a:prstGeom prst="rect">
            <a:avLst/>
          </a:prstGeom>
        </p:spPr>
        <p:txBody>
          <a:bodyPr wrap="none">
            <a:spAutoFit/>
          </a:bodyPr>
          <a:lstStyle/>
          <a:p>
            <a:r>
              <a:rPr lang="fr-FR" sz="2500" dirty="0" smtClean="0">
                <a:latin typeface="Cambria" pitchFamily="18" charset="0"/>
              </a:rPr>
              <a:t>Fig. </a:t>
            </a:r>
            <a:r>
              <a:rPr lang="fr-FR" sz="2500" dirty="0" smtClean="0">
                <a:latin typeface="Cambria" pitchFamily="18" charset="0"/>
              </a:rPr>
              <a:t>4</a:t>
            </a:r>
            <a:endParaRPr lang="fr-FR"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A72C2683-7E48-42B2-A6AD-31112DB61622}" type="slidenum">
              <a:rPr lang="fr-FR" smtClean="0"/>
              <a:pPr/>
              <a:t>9</a:t>
            </a:fld>
            <a:endParaRPr lang="fr-FR" dirty="0"/>
          </a:p>
        </p:txBody>
      </p:sp>
      <p:sp>
        <p:nvSpPr>
          <p:cNvPr id="5" name="Rectangle à coins arrondis 4"/>
          <p:cNvSpPr/>
          <p:nvPr/>
        </p:nvSpPr>
        <p:spPr>
          <a:xfrm>
            <a:off x="395536" y="-27384"/>
            <a:ext cx="8496944"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p>
        </p:txBody>
      </p:sp>
      <p:sp>
        <p:nvSpPr>
          <p:cNvPr id="6" name="Rectangle 5"/>
          <p:cNvSpPr/>
          <p:nvPr/>
        </p:nvSpPr>
        <p:spPr>
          <a:xfrm>
            <a:off x="2397209" y="188640"/>
            <a:ext cx="4479047" cy="492443"/>
          </a:xfrm>
          <a:prstGeom prst="rect">
            <a:avLst/>
          </a:prstGeom>
        </p:spPr>
        <p:txBody>
          <a:bodyPr wrap="none">
            <a:spAutoFit/>
          </a:bodyPr>
          <a:lstStyle/>
          <a:p>
            <a:r>
              <a:rPr lang="fr-FR" sz="2600" b="1" dirty="0" smtClean="0">
                <a:solidFill>
                  <a:schemeClr val="tx2"/>
                </a:solidFill>
                <a:latin typeface="Cambria" pitchFamily="18" charset="0"/>
              </a:rPr>
              <a:t>II. Gisement </a:t>
            </a:r>
            <a:r>
              <a:rPr lang="fr-FR" sz="2600" b="1" dirty="0">
                <a:solidFill>
                  <a:schemeClr val="tx2"/>
                </a:solidFill>
                <a:latin typeface="Cambria" pitchFamily="18" charset="0"/>
              </a:rPr>
              <a:t>solaire algérien</a:t>
            </a:r>
            <a:endParaRPr lang="fr-FR" sz="2600" b="1" dirty="0">
              <a:solidFill>
                <a:schemeClr val="tx2"/>
              </a:solidFill>
              <a:effectLst>
                <a:outerShdw blurRad="38100" dist="38100" dir="2700000" algn="tl">
                  <a:srgbClr val="000000">
                    <a:alpha val="43137"/>
                  </a:srgbClr>
                </a:outerShdw>
              </a:effectLst>
              <a:latin typeface="Cambria" pitchFamily="18" charset="0"/>
            </a:endParaRPr>
          </a:p>
        </p:txBody>
      </p:sp>
      <p:sp>
        <p:nvSpPr>
          <p:cNvPr id="7" name="Rectangle 6"/>
          <p:cNvSpPr/>
          <p:nvPr/>
        </p:nvSpPr>
        <p:spPr>
          <a:xfrm>
            <a:off x="0" y="1340768"/>
            <a:ext cx="9144000" cy="2185214"/>
          </a:xfrm>
          <a:prstGeom prst="rect">
            <a:avLst/>
          </a:prstGeom>
        </p:spPr>
        <p:txBody>
          <a:bodyPr wrap="square">
            <a:spAutoFit/>
          </a:bodyPr>
          <a:lstStyle/>
          <a:p>
            <a:pPr algn="just"/>
            <a:r>
              <a:rPr lang="fr-FR" sz="2600" dirty="0" smtClean="0">
                <a:latin typeface="Cambria" pitchFamily="18" charset="0"/>
              </a:rPr>
              <a:t>Le </a:t>
            </a:r>
            <a:r>
              <a:rPr lang="fr-FR" sz="2600" i="1" dirty="0" smtClean="0">
                <a:latin typeface="Cambria" pitchFamily="18" charset="0"/>
              </a:rPr>
              <a:t>gisement solaire</a:t>
            </a:r>
            <a:r>
              <a:rPr lang="fr-FR" sz="2600" dirty="0" smtClean="0">
                <a:latin typeface="Cambria" pitchFamily="18" charset="0"/>
              </a:rPr>
              <a:t> </a:t>
            </a:r>
            <a:r>
              <a:rPr lang="fr-FR" sz="2600" dirty="0" smtClean="0">
                <a:latin typeface="Cambria" pitchFamily="18" charset="0"/>
              </a:rPr>
              <a:t>est</a:t>
            </a:r>
            <a:r>
              <a:rPr lang="fr-FR" sz="2800" dirty="0" smtClean="0"/>
              <a:t> </a:t>
            </a:r>
            <a:r>
              <a:rPr lang="fr-FR" sz="2800" dirty="0" smtClean="0"/>
              <a:t>la quantité théorique d'énergie </a:t>
            </a:r>
            <a:r>
              <a:rPr lang="fr-FR" sz="2800" dirty="0" smtClean="0"/>
              <a:t>solaire </a:t>
            </a:r>
            <a:r>
              <a:rPr lang="fr-FR" sz="2800" dirty="0" smtClean="0"/>
              <a:t>disponible sur un territoire </a:t>
            </a:r>
            <a:r>
              <a:rPr lang="fr-FR" sz="2800" dirty="0" smtClean="0"/>
              <a:t>donné </a:t>
            </a:r>
            <a:r>
              <a:rPr lang="fr-FR" sz="2800" dirty="0" smtClean="0">
                <a:latin typeface="Cambria" pitchFamily="18" charset="0"/>
              </a:rPr>
              <a:t>au </a:t>
            </a:r>
            <a:r>
              <a:rPr lang="fr-FR" sz="2800" dirty="0" smtClean="0">
                <a:latin typeface="Cambria" pitchFamily="18" charset="0"/>
              </a:rPr>
              <a:t>cours d’une période donnée</a:t>
            </a:r>
            <a:r>
              <a:rPr lang="fr-FR" sz="2800" dirty="0" smtClean="0"/>
              <a:t>.</a:t>
            </a:r>
            <a:r>
              <a:rPr lang="fr-FR" sz="2800" dirty="0" smtClean="0"/>
              <a:t> </a:t>
            </a:r>
            <a:r>
              <a:rPr lang="fr-FR" sz="2800" dirty="0" smtClean="0"/>
              <a:t>Les</a:t>
            </a:r>
            <a:r>
              <a:rPr lang="fr-FR" sz="2600" dirty="0" smtClean="0">
                <a:latin typeface="Cambria" pitchFamily="18" charset="0"/>
              </a:rPr>
              <a:t> données du gisement solaire sont </a:t>
            </a:r>
            <a:r>
              <a:rPr lang="fr-FR" sz="2600" dirty="0" smtClean="0">
                <a:latin typeface="Cambria" pitchFamily="18" charset="0"/>
              </a:rPr>
              <a:t>indispensables pour la conception, le dimensionnement, la réalisation, de systèmes énergétiques utilisant le flux solaire. </a:t>
            </a:r>
            <a:endParaRPr lang="fr-FR" sz="2600" dirty="0">
              <a:latin typeface="Cambria" pitchFamily="18" charset="0"/>
            </a:endParaRPr>
          </a:p>
        </p:txBody>
      </p:sp>
      <p:sp>
        <p:nvSpPr>
          <p:cNvPr id="8" name="Rectangle 7"/>
          <p:cNvSpPr/>
          <p:nvPr/>
        </p:nvSpPr>
        <p:spPr>
          <a:xfrm>
            <a:off x="0" y="908720"/>
            <a:ext cx="3486788" cy="492443"/>
          </a:xfrm>
          <a:prstGeom prst="rect">
            <a:avLst/>
          </a:prstGeom>
        </p:spPr>
        <p:txBody>
          <a:bodyPr wrap="none">
            <a:spAutoFit/>
          </a:bodyPr>
          <a:lstStyle/>
          <a:p>
            <a:r>
              <a:rPr lang="fr-FR" sz="2600" b="1" dirty="0" smtClean="0">
                <a:solidFill>
                  <a:srgbClr val="FF0000"/>
                </a:solidFill>
                <a:latin typeface="Cambria" pitchFamily="18" charset="0"/>
              </a:rPr>
              <a:t>II.6.  Gisement solaire</a:t>
            </a:r>
            <a:endParaRPr lang="fr-FR" sz="26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1098</TotalTime>
  <Words>757</Words>
  <Application>Microsoft Office PowerPoint</Application>
  <PresentationFormat>Affichage à l'écran (4:3)</PresentationFormat>
  <Paragraphs>57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ZERGANE</dc:creator>
  <cp:lastModifiedBy>ZERGANE</cp:lastModifiedBy>
  <cp:revision>44</cp:revision>
  <dcterms:created xsi:type="dcterms:W3CDTF">2022-03-04T20:34:53Z</dcterms:created>
  <dcterms:modified xsi:type="dcterms:W3CDTF">2022-03-05T18:52:52Z</dcterms:modified>
</cp:coreProperties>
</file>