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 id="2147483690" r:id="rId3"/>
  </p:sldMasterIdLst>
  <p:notesMasterIdLst>
    <p:notesMasterId r:id="rId57"/>
  </p:notesMasterIdLst>
  <p:sldIdLst>
    <p:sldId id="256" r:id="rId4"/>
    <p:sldId id="288" r:id="rId5"/>
    <p:sldId id="257" r:id="rId6"/>
    <p:sldId id="292" r:id="rId7"/>
    <p:sldId id="289" r:id="rId8"/>
    <p:sldId id="275" r:id="rId9"/>
    <p:sldId id="290" r:id="rId10"/>
    <p:sldId id="258" r:id="rId11"/>
    <p:sldId id="259" r:id="rId12"/>
    <p:sldId id="291" r:id="rId13"/>
    <p:sldId id="276" r:id="rId14"/>
    <p:sldId id="293" r:id="rId15"/>
    <p:sldId id="260" r:id="rId16"/>
    <p:sldId id="294" r:id="rId17"/>
    <p:sldId id="277" r:id="rId18"/>
    <p:sldId id="261" r:id="rId19"/>
    <p:sldId id="262" r:id="rId20"/>
    <p:sldId id="295" r:id="rId21"/>
    <p:sldId id="278" r:id="rId22"/>
    <p:sldId id="296" r:id="rId23"/>
    <p:sldId id="263" r:id="rId24"/>
    <p:sldId id="298" r:id="rId25"/>
    <p:sldId id="273" r:id="rId26"/>
    <p:sldId id="297" r:id="rId27"/>
    <p:sldId id="264" r:id="rId28"/>
    <p:sldId id="299" r:id="rId29"/>
    <p:sldId id="279" r:id="rId30"/>
    <p:sldId id="265" r:id="rId31"/>
    <p:sldId id="308" r:id="rId32"/>
    <p:sldId id="280" r:id="rId33"/>
    <p:sldId id="266" r:id="rId34"/>
    <p:sldId id="300" r:id="rId35"/>
    <p:sldId id="281" r:id="rId36"/>
    <p:sldId id="282" r:id="rId37"/>
    <p:sldId id="283" r:id="rId38"/>
    <p:sldId id="267" r:id="rId39"/>
    <p:sldId id="301" r:id="rId40"/>
    <p:sldId id="268" r:id="rId41"/>
    <p:sldId id="302" r:id="rId42"/>
    <p:sldId id="303" r:id="rId43"/>
    <p:sldId id="284" r:id="rId44"/>
    <p:sldId id="269" r:id="rId45"/>
    <p:sldId id="304" r:id="rId46"/>
    <p:sldId id="285" r:id="rId47"/>
    <p:sldId id="270" r:id="rId48"/>
    <p:sldId id="305" r:id="rId49"/>
    <p:sldId id="286" r:id="rId50"/>
    <p:sldId id="271" r:id="rId51"/>
    <p:sldId id="287" r:id="rId52"/>
    <p:sldId id="272" r:id="rId53"/>
    <p:sldId id="306" r:id="rId54"/>
    <p:sldId id="274" r:id="rId55"/>
    <p:sldId id="307" r:id="rId56"/>
  </p:sldIdLst>
  <p:sldSz cx="10693400" cy="7562850"/>
  <p:notesSz cx="9945688"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936" y="-3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897" cy="342612"/>
          </a:xfrm>
          <a:prstGeom prst="rect">
            <a:avLst/>
          </a:prstGeom>
        </p:spPr>
        <p:txBody>
          <a:bodyPr vert="horz" lIns="84161" tIns="42081" rIns="84161" bIns="42081" rtlCol="0"/>
          <a:lstStyle>
            <a:lvl1pPr algn="l">
              <a:defRPr sz="1100"/>
            </a:lvl1pPr>
          </a:lstStyle>
          <a:p>
            <a:endParaRPr lang="fr-FR"/>
          </a:p>
        </p:txBody>
      </p:sp>
      <p:sp>
        <p:nvSpPr>
          <p:cNvPr id="3" name="Date Placeholder 2"/>
          <p:cNvSpPr>
            <a:spLocks noGrp="1"/>
          </p:cNvSpPr>
          <p:nvPr>
            <p:ph type="dt" idx="1"/>
          </p:nvPr>
        </p:nvSpPr>
        <p:spPr>
          <a:xfrm>
            <a:off x="5634315" y="0"/>
            <a:ext cx="4308420" cy="342612"/>
          </a:xfrm>
          <a:prstGeom prst="rect">
            <a:avLst/>
          </a:prstGeom>
        </p:spPr>
        <p:txBody>
          <a:bodyPr vert="horz" lIns="84161" tIns="42081" rIns="84161" bIns="42081" rtlCol="0"/>
          <a:lstStyle>
            <a:lvl1pPr algn="r">
              <a:defRPr sz="1100"/>
            </a:lvl1pPr>
          </a:lstStyle>
          <a:p>
            <a:fld id="{C364BBD7-06F0-4AEC-B025-333FC6FBB197}" type="datetimeFigureOut">
              <a:rPr lang="fr-FR" smtClean="0"/>
              <a:t>28/02/2019</a:t>
            </a:fld>
            <a:endParaRPr lang="fr-FR"/>
          </a:p>
        </p:txBody>
      </p:sp>
      <p:sp>
        <p:nvSpPr>
          <p:cNvPr id="4" name="Slide Image Placeholder 3"/>
          <p:cNvSpPr>
            <a:spLocks noGrp="1" noRot="1" noChangeAspect="1"/>
          </p:cNvSpPr>
          <p:nvPr>
            <p:ph type="sldImg" idx="2"/>
          </p:nvPr>
        </p:nvSpPr>
        <p:spPr>
          <a:xfrm>
            <a:off x="3154363" y="514350"/>
            <a:ext cx="3636962" cy="2571750"/>
          </a:xfrm>
          <a:prstGeom prst="rect">
            <a:avLst/>
          </a:prstGeom>
          <a:noFill/>
          <a:ln w="12700">
            <a:solidFill>
              <a:prstClr val="black"/>
            </a:solidFill>
          </a:ln>
        </p:spPr>
        <p:txBody>
          <a:bodyPr vert="horz" lIns="84161" tIns="42081" rIns="84161" bIns="42081" rtlCol="0" anchor="ctr"/>
          <a:lstStyle/>
          <a:p>
            <a:endParaRPr lang="fr-FR"/>
          </a:p>
        </p:txBody>
      </p:sp>
      <p:sp>
        <p:nvSpPr>
          <p:cNvPr id="5" name="Notes Placeholder 4"/>
          <p:cNvSpPr>
            <a:spLocks noGrp="1"/>
          </p:cNvSpPr>
          <p:nvPr>
            <p:ph type="body" sz="quarter" idx="3"/>
          </p:nvPr>
        </p:nvSpPr>
        <p:spPr>
          <a:xfrm>
            <a:off x="995160" y="3257694"/>
            <a:ext cx="7955369" cy="3086388"/>
          </a:xfrm>
          <a:prstGeom prst="rect">
            <a:avLst/>
          </a:prstGeom>
        </p:spPr>
        <p:txBody>
          <a:bodyPr vert="horz" lIns="84161" tIns="42081" rIns="84161" bIns="420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6513949"/>
            <a:ext cx="4309897" cy="342612"/>
          </a:xfrm>
          <a:prstGeom prst="rect">
            <a:avLst/>
          </a:prstGeom>
        </p:spPr>
        <p:txBody>
          <a:bodyPr vert="horz" lIns="84161" tIns="42081" rIns="84161" bIns="42081" rtlCol="0" anchor="b"/>
          <a:lstStyle>
            <a:lvl1pPr algn="l">
              <a:defRPr sz="1100"/>
            </a:lvl1pPr>
          </a:lstStyle>
          <a:p>
            <a:endParaRPr lang="fr-FR"/>
          </a:p>
        </p:txBody>
      </p:sp>
      <p:sp>
        <p:nvSpPr>
          <p:cNvPr id="7" name="Slide Number Placeholder 6"/>
          <p:cNvSpPr>
            <a:spLocks noGrp="1"/>
          </p:cNvSpPr>
          <p:nvPr>
            <p:ph type="sldNum" sz="quarter" idx="5"/>
          </p:nvPr>
        </p:nvSpPr>
        <p:spPr>
          <a:xfrm>
            <a:off x="5634315" y="6513949"/>
            <a:ext cx="4308420" cy="342612"/>
          </a:xfrm>
          <a:prstGeom prst="rect">
            <a:avLst/>
          </a:prstGeom>
        </p:spPr>
        <p:txBody>
          <a:bodyPr vert="horz" lIns="84161" tIns="42081" rIns="84161" bIns="42081" rtlCol="0" anchor="b"/>
          <a:lstStyle>
            <a:lvl1pPr algn="r">
              <a:defRPr sz="1100"/>
            </a:lvl1pPr>
          </a:lstStyle>
          <a:p>
            <a:fld id="{1093985F-3B2C-435B-BD06-CB86C10EE8DF}" type="slidenum">
              <a:rPr lang="fr-FR" smtClean="0"/>
              <a:t>‹#›</a:t>
            </a:fld>
            <a:endParaRPr lang="fr-FR"/>
          </a:p>
        </p:txBody>
      </p:sp>
    </p:spTree>
    <p:extLst>
      <p:ext uri="{BB962C8B-B14F-4D97-AF65-F5344CB8AC3E}">
        <p14:creationId xmlns:p14="http://schemas.microsoft.com/office/powerpoint/2010/main" val="130035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093985F-3B2C-435B-BD06-CB86C10EE8DF}" type="slidenum">
              <a:rPr lang="fr-FR" smtClean="0"/>
              <a:t>1</a:t>
            </a:fld>
            <a:endParaRPr lang="fr-FR"/>
          </a:p>
        </p:txBody>
      </p:sp>
    </p:spTree>
    <p:extLst>
      <p:ext uri="{BB962C8B-B14F-4D97-AF65-F5344CB8AC3E}">
        <p14:creationId xmlns:p14="http://schemas.microsoft.com/office/powerpoint/2010/main" val="143355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093985F-3B2C-435B-BD06-CB86C10EE8DF}" type="slidenum">
              <a:rPr lang="fr-FR" smtClean="0"/>
              <a:t>13</a:t>
            </a:fld>
            <a:endParaRPr lang="fr-FR"/>
          </a:p>
        </p:txBody>
      </p:sp>
    </p:spTree>
    <p:extLst>
      <p:ext uri="{BB962C8B-B14F-4D97-AF65-F5344CB8AC3E}">
        <p14:creationId xmlns:p14="http://schemas.microsoft.com/office/powerpoint/2010/main" val="296973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118908" y="420159"/>
            <a:ext cx="7396268" cy="1621111"/>
          </a:xfrm>
        </p:spPr>
        <p:txBody>
          <a:bodyPr/>
          <a:lstStyle>
            <a:lvl1pPr>
              <a:defRPr/>
            </a:lvl1pPr>
          </a:lstStyle>
          <a:p>
            <a:pPr lvl="0"/>
            <a:r>
              <a:rPr lang="fr-FR" noProof="0" smtClean="0"/>
              <a:t>Click to edit Master title style</a:t>
            </a:r>
          </a:p>
        </p:txBody>
      </p:sp>
      <p:sp>
        <p:nvSpPr>
          <p:cNvPr id="8195" name="Rectangle 3"/>
          <p:cNvSpPr>
            <a:spLocks noGrp="1" noChangeArrowheads="1"/>
          </p:cNvSpPr>
          <p:nvPr>
            <p:ph type="subTitle" idx="1"/>
          </p:nvPr>
        </p:nvSpPr>
        <p:spPr>
          <a:xfrm>
            <a:off x="3118908" y="2184823"/>
            <a:ext cx="7396268" cy="756285"/>
          </a:xfrm>
        </p:spPr>
        <p:txBody>
          <a:bodyPr/>
          <a:lstStyle>
            <a:lvl1pPr marL="0" indent="0" algn="ctr">
              <a:buFontTx/>
              <a:buNone/>
              <a:defRPr/>
            </a:lvl1pPr>
          </a:lstStyle>
          <a:p>
            <a:pPr lvl="0"/>
            <a:r>
              <a:rPr lang="fr-FR" noProof="0" smtClean="0"/>
              <a:t>Click to edit Master subtitle style</a:t>
            </a:r>
          </a:p>
        </p:txBody>
      </p:sp>
      <p:sp>
        <p:nvSpPr>
          <p:cNvPr id="8196" name="Rectangle 4"/>
          <p:cNvSpPr>
            <a:spLocks noGrp="1" noChangeArrowheads="1"/>
          </p:cNvSpPr>
          <p:nvPr>
            <p:ph type="dt" sz="half" idx="2"/>
          </p:nvPr>
        </p:nvSpPr>
        <p:spPr/>
        <p:txBody>
          <a:bodyPr/>
          <a:lstStyle>
            <a:lvl1pPr>
              <a:defRPr/>
            </a:lvl1pPr>
          </a:lstStyle>
          <a:p>
            <a:fld id="{1D8BD707-D9CF-40AE-B4C6-C98DA3205C09}" type="datetimeFigureOut">
              <a:rPr lang="en-US" smtClean="0"/>
              <a:t>2/28/2019</a:t>
            </a:fld>
            <a:endParaRPr lang="en-US"/>
          </a:p>
        </p:txBody>
      </p:sp>
      <p:sp>
        <p:nvSpPr>
          <p:cNvPr id="8197" name="Rectangle 5"/>
          <p:cNvSpPr>
            <a:spLocks noGrp="1" noChangeArrowheads="1"/>
          </p:cNvSpPr>
          <p:nvPr>
            <p:ph type="ftr" sz="quarter" idx="3"/>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8198" name="Rectangle 6"/>
          <p:cNvSpPr>
            <a:spLocks noGrp="1" noChangeArrowheads="1"/>
          </p:cNvSpPr>
          <p:nvPr>
            <p:ph type="sldNum" sz="quarter" idx="4"/>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5" name="Footer Placeholder 4"/>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6" name="Slide Number Placeholder 5"/>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72180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5995" y="1848697"/>
            <a:ext cx="1982735" cy="4907100"/>
          </a:xfrm>
        </p:spPr>
        <p:txBody>
          <a:bodyPr vert="eaVert"/>
          <a:lstStyle/>
          <a:p>
            <a:r>
              <a:rPr lang="fr-FR" smtClean="0"/>
              <a:t>Click to edit Master title style</a:t>
            </a:r>
            <a:endParaRPr lang="fr-FR"/>
          </a:p>
        </p:txBody>
      </p:sp>
      <p:sp>
        <p:nvSpPr>
          <p:cNvPr id="3" name="Vertical Text Placeholder 2"/>
          <p:cNvSpPr>
            <a:spLocks noGrp="1"/>
          </p:cNvSpPr>
          <p:nvPr>
            <p:ph type="body" orient="vert" idx="1"/>
          </p:nvPr>
        </p:nvSpPr>
        <p:spPr>
          <a:xfrm>
            <a:off x="2227792" y="1848697"/>
            <a:ext cx="5769980" cy="4907100"/>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5" name="Footer Placeholder 4"/>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6" name="Slide Number Placeholder 5"/>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917416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9388"/>
            <a:ext cx="9089390" cy="1621111"/>
          </a:xfrm>
        </p:spPr>
        <p:txBody>
          <a:bodyPr/>
          <a:lstStyle/>
          <a:p>
            <a:r>
              <a:rPr lang="fr-FR" smtClean="0"/>
              <a:t>Click to edit Master title style</a:t>
            </a:r>
            <a:endParaRPr lang="fr-FR"/>
          </a:p>
        </p:txBody>
      </p:sp>
      <p:sp>
        <p:nvSpPr>
          <p:cNvPr id="3" name="Subtitle 2"/>
          <p:cNvSpPr>
            <a:spLocks noGrp="1"/>
          </p:cNvSpPr>
          <p:nvPr>
            <p:ph type="subTitle" idx="1"/>
          </p:nvPr>
        </p:nvSpPr>
        <p:spPr>
          <a:xfrm>
            <a:off x="1604010" y="4285615"/>
            <a:ext cx="7485380" cy="1932728"/>
          </a:xfrm>
        </p:spPr>
        <p:txBody>
          <a:bodyPr/>
          <a:lstStyle>
            <a:lvl1pPr marL="0" indent="0" algn="ctr">
              <a:buNone/>
              <a:defRPr/>
            </a:lvl1pPr>
            <a:lvl2pPr marL="521481" indent="0" algn="ctr">
              <a:buNone/>
              <a:defRPr/>
            </a:lvl2pPr>
            <a:lvl3pPr marL="1042963" indent="0" algn="ctr">
              <a:buNone/>
              <a:defRPr/>
            </a:lvl3pPr>
            <a:lvl4pPr marL="1564443" indent="0" algn="ctr">
              <a:buNone/>
              <a:defRPr/>
            </a:lvl4pPr>
            <a:lvl5pPr marL="2085924" indent="0" algn="ctr">
              <a:buNone/>
              <a:defRPr/>
            </a:lvl5pPr>
            <a:lvl6pPr marL="2607406" indent="0" algn="ctr">
              <a:buNone/>
              <a:defRPr/>
            </a:lvl6pPr>
            <a:lvl7pPr marL="3128887" indent="0" algn="ctr">
              <a:buNone/>
              <a:defRPr/>
            </a:lvl7pPr>
            <a:lvl8pPr marL="3650368" indent="0" algn="ctr">
              <a:buNone/>
              <a:defRPr/>
            </a:lvl8pPr>
            <a:lvl9pPr marL="4171849" indent="0" algn="ctr">
              <a:buNone/>
              <a:defRPr/>
            </a:lvl9pPr>
          </a:lstStyle>
          <a:p>
            <a:r>
              <a:rPr lang="fr-FR"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57F3141-38BC-4BAF-94E5-FFFCDB9C98D9}" type="slidenum">
              <a:rPr lang="fr-FR" smtClean="0"/>
              <a:pPr/>
              <a:t>‹#›</a:t>
            </a:fld>
            <a:endParaRPr lang="fr-FR"/>
          </a:p>
        </p:txBody>
      </p:sp>
    </p:spTree>
    <p:extLst>
      <p:ext uri="{BB962C8B-B14F-4D97-AF65-F5344CB8AC3E}">
        <p14:creationId xmlns:p14="http://schemas.microsoft.com/office/powerpoint/2010/main" val="2149175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7FB59253-EF83-4A70-A801-D634F534C5BD}" type="slidenum">
              <a:rPr lang="fr-FR" smtClean="0"/>
              <a:pPr/>
              <a:t>‹#›</a:t>
            </a:fld>
            <a:endParaRPr lang="fr-FR"/>
          </a:p>
        </p:txBody>
      </p:sp>
    </p:spTree>
    <p:extLst>
      <p:ext uri="{BB962C8B-B14F-4D97-AF65-F5344CB8AC3E}">
        <p14:creationId xmlns:p14="http://schemas.microsoft.com/office/powerpoint/2010/main" val="229285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9833"/>
            <a:ext cx="9089390" cy="1502066"/>
          </a:xfrm>
        </p:spPr>
        <p:txBody>
          <a:bodyPr anchor="t"/>
          <a:lstStyle>
            <a:lvl1pPr algn="l">
              <a:defRPr sz="4600" b="1" cap="all"/>
            </a:lvl1pPr>
          </a:lstStyle>
          <a:p>
            <a:r>
              <a:rPr lang="fr-FR" smtClean="0"/>
              <a:t>Click to edit Master title style</a:t>
            </a:r>
            <a:endParaRPr lang="fr-FR"/>
          </a:p>
        </p:txBody>
      </p:sp>
      <p:sp>
        <p:nvSpPr>
          <p:cNvPr id="3" name="Text Placeholder 2"/>
          <p:cNvSpPr>
            <a:spLocks noGrp="1"/>
          </p:cNvSpPr>
          <p:nvPr>
            <p:ph type="body" idx="1"/>
          </p:nvPr>
        </p:nvSpPr>
        <p:spPr>
          <a:xfrm>
            <a:off x="844705" y="3205461"/>
            <a:ext cx="9089390" cy="1654373"/>
          </a:xfrm>
        </p:spPr>
        <p:txBody>
          <a:bodyPr anchor="b"/>
          <a:lstStyle>
            <a:lvl1pPr marL="0" indent="0">
              <a:buNone/>
              <a:defRPr sz="2300"/>
            </a:lvl1pPr>
            <a:lvl2pPr marL="521481" indent="0">
              <a:buNone/>
              <a:defRPr sz="2100"/>
            </a:lvl2pPr>
            <a:lvl3pPr marL="1042963" indent="0">
              <a:buNone/>
              <a:defRPr sz="1800"/>
            </a:lvl3pPr>
            <a:lvl4pPr marL="1564443" indent="0">
              <a:buNone/>
              <a:defRPr sz="1600"/>
            </a:lvl4pPr>
            <a:lvl5pPr marL="2085924" indent="0">
              <a:buNone/>
              <a:defRPr sz="1600"/>
            </a:lvl5pPr>
            <a:lvl6pPr marL="2607406" indent="0">
              <a:buNone/>
              <a:defRPr sz="1600"/>
            </a:lvl6pPr>
            <a:lvl7pPr marL="3128887" indent="0">
              <a:buNone/>
              <a:defRPr sz="1600"/>
            </a:lvl7pPr>
            <a:lvl8pPr marL="3650368" indent="0">
              <a:buNone/>
              <a:defRPr sz="1600"/>
            </a:lvl8pPr>
            <a:lvl9pPr marL="4171849" indent="0">
              <a:buNone/>
              <a:defRPr sz="1600"/>
            </a:lvl9pPr>
          </a:lstStyle>
          <a:p>
            <a:pPr lvl="0"/>
            <a:r>
              <a:rPr lang="fr-FR"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2EAA0907-76AA-4AB3-85EC-756B2469FDFA}" type="slidenum">
              <a:rPr lang="fr-FR" smtClean="0"/>
              <a:pPr/>
              <a:t>‹#›</a:t>
            </a:fld>
            <a:endParaRPr lang="fr-FR"/>
          </a:p>
        </p:txBody>
      </p:sp>
    </p:spTree>
    <p:extLst>
      <p:ext uri="{BB962C8B-B14F-4D97-AF65-F5344CB8AC3E}">
        <p14:creationId xmlns:p14="http://schemas.microsoft.com/office/powerpoint/2010/main" val="360593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sz="half" idx="1"/>
          </p:nvPr>
        </p:nvSpPr>
        <p:spPr>
          <a:xfrm>
            <a:off x="2049568" y="3109172"/>
            <a:ext cx="4054581" cy="3445298"/>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Content Placeholder 3"/>
          <p:cNvSpPr>
            <a:spLocks noGrp="1"/>
          </p:cNvSpPr>
          <p:nvPr>
            <p:ph sz="half" idx="2"/>
          </p:nvPr>
        </p:nvSpPr>
        <p:spPr>
          <a:xfrm>
            <a:off x="6282372" y="3109172"/>
            <a:ext cx="4054581" cy="3445298"/>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0066B231-7A9D-49B5-94A8-606AD82A19BF}" type="slidenum">
              <a:rPr lang="fr-FR" smtClean="0"/>
              <a:pPr/>
              <a:t>‹#›</a:t>
            </a:fld>
            <a:endParaRPr lang="fr-FR"/>
          </a:p>
        </p:txBody>
      </p:sp>
    </p:spTree>
    <p:extLst>
      <p:ext uri="{BB962C8B-B14F-4D97-AF65-F5344CB8AC3E}">
        <p14:creationId xmlns:p14="http://schemas.microsoft.com/office/powerpoint/2010/main" val="1344272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67"/>
            <a:ext cx="9624060" cy="1260475"/>
          </a:xfrm>
        </p:spPr>
        <p:txBody>
          <a:bodyPr/>
          <a:lstStyle>
            <a:lvl1pPr>
              <a:defRPr/>
            </a:lvl1pPr>
          </a:lstStyle>
          <a:p>
            <a:r>
              <a:rPr lang="fr-FR" smtClean="0"/>
              <a:t>Click to edit Master title style</a:t>
            </a:r>
            <a:endParaRPr lang="fr-FR"/>
          </a:p>
        </p:txBody>
      </p:sp>
      <p:sp>
        <p:nvSpPr>
          <p:cNvPr id="3" name="Text Placeholder 2"/>
          <p:cNvSpPr>
            <a:spLocks noGrp="1"/>
          </p:cNvSpPr>
          <p:nvPr>
            <p:ph type="body" idx="1"/>
          </p:nvPr>
        </p:nvSpPr>
        <p:spPr>
          <a:xfrm>
            <a:off x="534670" y="1692891"/>
            <a:ext cx="4724775" cy="705515"/>
          </a:xfrm>
        </p:spPr>
        <p:txBody>
          <a:bodyPr anchor="b"/>
          <a:lstStyle>
            <a:lvl1pPr marL="0" indent="0">
              <a:buNone/>
              <a:defRPr sz="2700" b="1"/>
            </a:lvl1pPr>
            <a:lvl2pPr marL="521481" indent="0">
              <a:buNone/>
              <a:defRPr sz="2300" b="1"/>
            </a:lvl2pPr>
            <a:lvl3pPr marL="1042963" indent="0">
              <a:buNone/>
              <a:defRPr sz="2100" b="1"/>
            </a:lvl3pPr>
            <a:lvl4pPr marL="1564443" indent="0">
              <a:buNone/>
              <a:defRPr sz="1800" b="1"/>
            </a:lvl4pPr>
            <a:lvl5pPr marL="2085924" indent="0">
              <a:buNone/>
              <a:defRPr sz="1800" b="1"/>
            </a:lvl5pPr>
            <a:lvl6pPr marL="2607406" indent="0">
              <a:buNone/>
              <a:defRPr sz="1800" b="1"/>
            </a:lvl6pPr>
            <a:lvl7pPr marL="3128887" indent="0">
              <a:buNone/>
              <a:defRPr sz="1800" b="1"/>
            </a:lvl7pPr>
            <a:lvl8pPr marL="3650368" indent="0">
              <a:buNone/>
              <a:defRPr sz="1800" b="1"/>
            </a:lvl8pPr>
            <a:lvl9pPr marL="4171849" indent="0">
              <a:buNone/>
              <a:defRPr sz="1800" b="1"/>
            </a:lvl9pPr>
          </a:lstStyle>
          <a:p>
            <a:pPr lvl="0"/>
            <a:r>
              <a:rPr lang="fr-FR" smtClean="0"/>
              <a:t>Click to edit Master text styles</a:t>
            </a:r>
          </a:p>
        </p:txBody>
      </p:sp>
      <p:sp>
        <p:nvSpPr>
          <p:cNvPr id="4" name="Content Placeholder 3"/>
          <p:cNvSpPr>
            <a:spLocks noGrp="1"/>
          </p:cNvSpPr>
          <p:nvPr>
            <p:ph sz="half" idx="2"/>
          </p:nvPr>
        </p:nvSpPr>
        <p:spPr>
          <a:xfrm>
            <a:off x="534670" y="2398406"/>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Text Placeholder 4"/>
          <p:cNvSpPr>
            <a:spLocks noGrp="1"/>
          </p:cNvSpPr>
          <p:nvPr>
            <p:ph type="body" sz="quarter" idx="3"/>
          </p:nvPr>
        </p:nvSpPr>
        <p:spPr>
          <a:xfrm>
            <a:off x="5432102" y="1692891"/>
            <a:ext cx="4726631" cy="705515"/>
          </a:xfrm>
        </p:spPr>
        <p:txBody>
          <a:bodyPr anchor="b"/>
          <a:lstStyle>
            <a:lvl1pPr marL="0" indent="0">
              <a:buNone/>
              <a:defRPr sz="2700" b="1"/>
            </a:lvl1pPr>
            <a:lvl2pPr marL="521481" indent="0">
              <a:buNone/>
              <a:defRPr sz="2300" b="1"/>
            </a:lvl2pPr>
            <a:lvl3pPr marL="1042963" indent="0">
              <a:buNone/>
              <a:defRPr sz="2100" b="1"/>
            </a:lvl3pPr>
            <a:lvl4pPr marL="1564443" indent="0">
              <a:buNone/>
              <a:defRPr sz="1800" b="1"/>
            </a:lvl4pPr>
            <a:lvl5pPr marL="2085924" indent="0">
              <a:buNone/>
              <a:defRPr sz="1800" b="1"/>
            </a:lvl5pPr>
            <a:lvl6pPr marL="2607406" indent="0">
              <a:buNone/>
              <a:defRPr sz="1800" b="1"/>
            </a:lvl6pPr>
            <a:lvl7pPr marL="3128887" indent="0">
              <a:buNone/>
              <a:defRPr sz="1800" b="1"/>
            </a:lvl7pPr>
            <a:lvl8pPr marL="3650368" indent="0">
              <a:buNone/>
              <a:defRPr sz="1800" b="1"/>
            </a:lvl8pPr>
            <a:lvl9pPr marL="4171849" indent="0">
              <a:buNone/>
              <a:defRPr sz="1800" b="1"/>
            </a:lvl9pPr>
          </a:lstStyle>
          <a:p>
            <a:pPr lvl="0"/>
            <a:r>
              <a:rPr lang="fr-FR" smtClean="0"/>
              <a:t>Click to edit Master text styles</a:t>
            </a:r>
          </a:p>
        </p:txBody>
      </p:sp>
      <p:sp>
        <p:nvSpPr>
          <p:cNvPr id="6" name="Content Placeholder 5"/>
          <p:cNvSpPr>
            <a:spLocks noGrp="1"/>
          </p:cNvSpPr>
          <p:nvPr>
            <p:ph sz="quarter" idx="4"/>
          </p:nvPr>
        </p:nvSpPr>
        <p:spPr>
          <a:xfrm>
            <a:off x="5432102" y="2398406"/>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FF527298-B5CF-4D3D-B512-EBEE1FE994E1}" type="slidenum">
              <a:rPr lang="fr-FR" smtClean="0"/>
              <a:pPr/>
              <a:t>‹#›</a:t>
            </a:fld>
            <a:endParaRPr lang="fr-FR"/>
          </a:p>
        </p:txBody>
      </p:sp>
    </p:spTree>
    <p:extLst>
      <p:ext uri="{BB962C8B-B14F-4D97-AF65-F5344CB8AC3E}">
        <p14:creationId xmlns:p14="http://schemas.microsoft.com/office/powerpoint/2010/main" val="321311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FCFAB1A2-769B-4980-825A-128C153725B2}" type="slidenum">
              <a:rPr lang="fr-FR" smtClean="0"/>
              <a:pPr/>
              <a:t>‹#›</a:t>
            </a:fld>
            <a:endParaRPr lang="fr-FR"/>
          </a:p>
        </p:txBody>
      </p:sp>
    </p:spTree>
    <p:extLst>
      <p:ext uri="{BB962C8B-B14F-4D97-AF65-F5344CB8AC3E}">
        <p14:creationId xmlns:p14="http://schemas.microsoft.com/office/powerpoint/2010/main" val="3391772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08964235-0879-4319-A795-8ACE2B816CF9}" type="slidenum">
              <a:rPr lang="fr-FR" smtClean="0"/>
              <a:pPr/>
              <a:t>‹#›</a:t>
            </a:fld>
            <a:endParaRPr lang="fr-FR"/>
          </a:p>
        </p:txBody>
      </p:sp>
    </p:spTree>
    <p:extLst>
      <p:ext uri="{BB962C8B-B14F-4D97-AF65-F5344CB8AC3E}">
        <p14:creationId xmlns:p14="http://schemas.microsoft.com/office/powerpoint/2010/main" val="2519642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3" y="301113"/>
            <a:ext cx="3518055" cy="1281483"/>
          </a:xfrm>
        </p:spPr>
        <p:txBody>
          <a:bodyPr anchor="b"/>
          <a:lstStyle>
            <a:lvl1pPr algn="l">
              <a:defRPr sz="2300" b="1"/>
            </a:lvl1pPr>
          </a:lstStyle>
          <a:p>
            <a:r>
              <a:rPr lang="fr-FR" smtClean="0"/>
              <a:t>Click to edit Master title style</a:t>
            </a:r>
            <a:endParaRPr lang="fr-FR"/>
          </a:p>
        </p:txBody>
      </p:sp>
      <p:sp>
        <p:nvSpPr>
          <p:cNvPr id="3" name="Content Placeholder 2"/>
          <p:cNvSpPr>
            <a:spLocks noGrp="1"/>
          </p:cNvSpPr>
          <p:nvPr>
            <p:ph idx="1"/>
          </p:nvPr>
        </p:nvSpPr>
        <p:spPr>
          <a:xfrm>
            <a:off x="4180822" y="301116"/>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Text Placeholder 3"/>
          <p:cNvSpPr>
            <a:spLocks noGrp="1"/>
          </p:cNvSpPr>
          <p:nvPr>
            <p:ph type="body" sz="half" idx="2"/>
          </p:nvPr>
        </p:nvSpPr>
        <p:spPr>
          <a:xfrm>
            <a:off x="534673" y="1582598"/>
            <a:ext cx="3518055" cy="5173200"/>
          </a:xfrm>
        </p:spPr>
        <p:txBody>
          <a:bodyPr/>
          <a:lstStyle>
            <a:lvl1pPr marL="0" indent="0">
              <a:buNone/>
              <a:defRPr sz="1600"/>
            </a:lvl1pPr>
            <a:lvl2pPr marL="521481" indent="0">
              <a:buNone/>
              <a:defRPr sz="1400"/>
            </a:lvl2pPr>
            <a:lvl3pPr marL="1042963" indent="0">
              <a:buNone/>
              <a:defRPr sz="1100"/>
            </a:lvl3pPr>
            <a:lvl4pPr marL="1564443" indent="0">
              <a:buNone/>
              <a:defRPr sz="1000"/>
            </a:lvl4pPr>
            <a:lvl5pPr marL="2085924" indent="0">
              <a:buNone/>
              <a:defRPr sz="1000"/>
            </a:lvl5pPr>
            <a:lvl6pPr marL="2607406" indent="0">
              <a:buNone/>
              <a:defRPr sz="1000"/>
            </a:lvl6pPr>
            <a:lvl7pPr marL="3128887" indent="0">
              <a:buNone/>
              <a:defRPr sz="1000"/>
            </a:lvl7pPr>
            <a:lvl8pPr marL="3650368" indent="0">
              <a:buNone/>
              <a:defRPr sz="1000"/>
            </a:lvl8pPr>
            <a:lvl9pPr marL="4171849" indent="0">
              <a:buNone/>
              <a:defRPr sz="10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F92EE0C9-0C71-492B-8179-BE12DBC46AB7}" type="slidenum">
              <a:rPr lang="fr-FR" smtClean="0"/>
              <a:pPr/>
              <a:t>‹#›</a:t>
            </a:fld>
            <a:endParaRPr lang="fr-FR"/>
          </a:p>
        </p:txBody>
      </p:sp>
    </p:spTree>
    <p:extLst>
      <p:ext uri="{BB962C8B-B14F-4D97-AF65-F5344CB8AC3E}">
        <p14:creationId xmlns:p14="http://schemas.microsoft.com/office/powerpoint/2010/main" val="311285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5" name="Footer Placeholder 4"/>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6" name="Slide Number Placeholder 5"/>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181942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3995"/>
            <a:ext cx="6416040" cy="624986"/>
          </a:xfrm>
        </p:spPr>
        <p:txBody>
          <a:bodyPr anchor="b"/>
          <a:lstStyle>
            <a:lvl1pPr algn="l">
              <a:defRPr sz="2300" b="1"/>
            </a:lvl1pPr>
          </a:lstStyle>
          <a:p>
            <a:r>
              <a:rPr lang="fr-FR" smtClean="0"/>
              <a:t>Click to edit Master title style</a:t>
            </a:r>
            <a:endParaRPr lang="fr-FR"/>
          </a:p>
        </p:txBody>
      </p:sp>
      <p:sp>
        <p:nvSpPr>
          <p:cNvPr id="3" name="Picture Placeholder 2"/>
          <p:cNvSpPr>
            <a:spLocks noGrp="1"/>
          </p:cNvSpPr>
          <p:nvPr>
            <p:ph type="pic" idx="1"/>
          </p:nvPr>
        </p:nvSpPr>
        <p:spPr>
          <a:xfrm>
            <a:off x="2095981" y="675755"/>
            <a:ext cx="6416040" cy="4537710"/>
          </a:xfrm>
        </p:spPr>
        <p:txBody>
          <a:bodyPr/>
          <a:lstStyle>
            <a:lvl1pPr marL="0" indent="0">
              <a:buNone/>
              <a:defRPr sz="3700"/>
            </a:lvl1pPr>
            <a:lvl2pPr marL="521481" indent="0">
              <a:buNone/>
              <a:defRPr sz="3200"/>
            </a:lvl2pPr>
            <a:lvl3pPr marL="1042963" indent="0">
              <a:buNone/>
              <a:defRPr sz="2700"/>
            </a:lvl3pPr>
            <a:lvl4pPr marL="1564443" indent="0">
              <a:buNone/>
              <a:defRPr sz="2300"/>
            </a:lvl4pPr>
            <a:lvl5pPr marL="2085924" indent="0">
              <a:buNone/>
              <a:defRPr sz="2300"/>
            </a:lvl5pPr>
            <a:lvl6pPr marL="2607406" indent="0">
              <a:buNone/>
              <a:defRPr sz="2300"/>
            </a:lvl6pPr>
            <a:lvl7pPr marL="3128887" indent="0">
              <a:buNone/>
              <a:defRPr sz="2300"/>
            </a:lvl7pPr>
            <a:lvl8pPr marL="3650368" indent="0">
              <a:buNone/>
              <a:defRPr sz="2300"/>
            </a:lvl8pPr>
            <a:lvl9pPr marL="4171849" indent="0">
              <a:buNone/>
              <a:defRPr sz="2300"/>
            </a:lvl9pPr>
          </a:lstStyle>
          <a:p>
            <a:r>
              <a:rPr lang="fr-FR" smtClean="0"/>
              <a:t>Click icon to add picture</a:t>
            </a:r>
            <a:endParaRPr lang="fr-FR"/>
          </a:p>
        </p:txBody>
      </p:sp>
      <p:sp>
        <p:nvSpPr>
          <p:cNvPr id="4" name="Text Placeholder 3"/>
          <p:cNvSpPr>
            <a:spLocks noGrp="1"/>
          </p:cNvSpPr>
          <p:nvPr>
            <p:ph type="body" sz="half" idx="2"/>
          </p:nvPr>
        </p:nvSpPr>
        <p:spPr>
          <a:xfrm>
            <a:off x="2095981" y="5918981"/>
            <a:ext cx="6416040" cy="887584"/>
          </a:xfrm>
        </p:spPr>
        <p:txBody>
          <a:bodyPr/>
          <a:lstStyle>
            <a:lvl1pPr marL="0" indent="0">
              <a:buNone/>
              <a:defRPr sz="1600"/>
            </a:lvl1pPr>
            <a:lvl2pPr marL="521481" indent="0">
              <a:buNone/>
              <a:defRPr sz="1400"/>
            </a:lvl2pPr>
            <a:lvl3pPr marL="1042963" indent="0">
              <a:buNone/>
              <a:defRPr sz="1100"/>
            </a:lvl3pPr>
            <a:lvl4pPr marL="1564443" indent="0">
              <a:buNone/>
              <a:defRPr sz="1000"/>
            </a:lvl4pPr>
            <a:lvl5pPr marL="2085924" indent="0">
              <a:buNone/>
              <a:defRPr sz="1000"/>
            </a:lvl5pPr>
            <a:lvl6pPr marL="2607406" indent="0">
              <a:buNone/>
              <a:defRPr sz="1000"/>
            </a:lvl6pPr>
            <a:lvl7pPr marL="3128887" indent="0">
              <a:buNone/>
              <a:defRPr sz="1000"/>
            </a:lvl7pPr>
            <a:lvl8pPr marL="3650368" indent="0">
              <a:buNone/>
              <a:defRPr sz="1000"/>
            </a:lvl8pPr>
            <a:lvl9pPr marL="4171849" indent="0">
              <a:buNone/>
              <a:defRPr sz="10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DE34974A-B729-4CA0-B0ED-502EB08F62BF}" type="slidenum">
              <a:rPr lang="fr-FR" smtClean="0"/>
              <a:pPr/>
              <a:t>‹#›</a:t>
            </a:fld>
            <a:endParaRPr lang="fr-FR"/>
          </a:p>
        </p:txBody>
      </p:sp>
    </p:spTree>
    <p:extLst>
      <p:ext uri="{BB962C8B-B14F-4D97-AF65-F5344CB8AC3E}">
        <p14:creationId xmlns:p14="http://schemas.microsoft.com/office/powerpoint/2010/main" val="2242727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D4533E82-9905-4EEE-8BFB-5BC84877EC8B}" type="slidenum">
              <a:rPr lang="fr-FR" smtClean="0"/>
              <a:pPr/>
              <a:t>‹#›</a:t>
            </a:fld>
            <a:endParaRPr lang="fr-FR"/>
          </a:p>
        </p:txBody>
      </p:sp>
    </p:spTree>
    <p:extLst>
      <p:ext uri="{BB962C8B-B14F-4D97-AF65-F5344CB8AC3E}">
        <p14:creationId xmlns:p14="http://schemas.microsoft.com/office/powerpoint/2010/main" val="1328048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65107" y="1848699"/>
            <a:ext cx="2071846" cy="4705773"/>
          </a:xfrm>
        </p:spPr>
        <p:txBody>
          <a:bodyPr vert="eaVert"/>
          <a:lstStyle/>
          <a:p>
            <a:r>
              <a:rPr lang="fr-FR" smtClean="0"/>
              <a:t>Click to edit Master title style</a:t>
            </a:r>
            <a:endParaRPr lang="fr-FR"/>
          </a:p>
        </p:txBody>
      </p:sp>
      <p:sp>
        <p:nvSpPr>
          <p:cNvPr id="3" name="Vertical Text Placeholder 2"/>
          <p:cNvSpPr>
            <a:spLocks noGrp="1"/>
          </p:cNvSpPr>
          <p:nvPr>
            <p:ph type="body" orient="vert" idx="1"/>
          </p:nvPr>
        </p:nvSpPr>
        <p:spPr>
          <a:xfrm>
            <a:off x="2049571" y="1848699"/>
            <a:ext cx="6037315" cy="4705773"/>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12AA920C-3A4C-4E40-8A88-71F85D88FFAA}" type="slidenum">
              <a:rPr lang="fr-FR" smtClean="0"/>
              <a:pPr/>
              <a:t>‹#›</a:t>
            </a:fld>
            <a:endParaRPr lang="fr-FR"/>
          </a:p>
        </p:txBody>
      </p:sp>
    </p:spTree>
    <p:extLst>
      <p:ext uri="{BB962C8B-B14F-4D97-AF65-F5344CB8AC3E}">
        <p14:creationId xmlns:p14="http://schemas.microsoft.com/office/powerpoint/2010/main" val="464725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01504" y="5899753"/>
            <a:ext cx="10091896" cy="262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29" name="Title 28"/>
          <p:cNvSpPr>
            <a:spLocks noGrp="1"/>
          </p:cNvSpPr>
          <p:nvPr>
            <p:ph type="ctrTitle"/>
          </p:nvPr>
        </p:nvSpPr>
        <p:spPr>
          <a:xfrm>
            <a:off x="445558" y="5352234"/>
            <a:ext cx="9891395" cy="1348008"/>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45558" y="4285615"/>
            <a:ext cx="9891395" cy="1008380"/>
          </a:xfrm>
        </p:spPr>
        <p:txBody>
          <a:bodyPr anchor="b"/>
          <a:lstStyle>
            <a:lvl1pPr marL="0" indent="0" algn="l">
              <a:buNone/>
              <a:defRPr sz="2700">
                <a:solidFill>
                  <a:schemeClr val="tx2">
                    <a:shade val="75000"/>
                  </a:schemeClr>
                </a:solidFill>
              </a:defRPr>
            </a:lvl1pPr>
            <a:lvl2pPr marL="521574" indent="0" algn="ctr">
              <a:buNone/>
            </a:lvl2pPr>
            <a:lvl3pPr marL="1043148" indent="0" algn="ctr">
              <a:buNone/>
            </a:lvl3pPr>
            <a:lvl4pPr marL="1564721" indent="0" algn="ctr">
              <a:buNone/>
            </a:lvl4pPr>
            <a:lvl5pPr marL="2086295" indent="0" algn="ctr">
              <a:buNone/>
            </a:lvl5pPr>
            <a:lvl6pPr marL="2607869" indent="0" algn="ctr">
              <a:buNone/>
            </a:lvl6pPr>
            <a:lvl7pPr marL="3129443" indent="0" algn="ctr">
              <a:buNone/>
            </a:lvl7pPr>
            <a:lvl8pPr marL="3651016" indent="0" algn="ctr">
              <a:buNone/>
            </a:lvl8pPr>
            <a:lvl9pPr marL="417259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t>2/28/2019</a:t>
            </a:fld>
            <a:endParaRPr lang="en-US"/>
          </a:p>
        </p:txBody>
      </p:sp>
      <p:sp>
        <p:nvSpPr>
          <p:cNvPr id="2" name="Footer Placeholder 1"/>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15" name="Slide Number Placeholder 14"/>
          <p:cNvSpPr>
            <a:spLocks noGrp="1"/>
          </p:cNvSpPr>
          <p:nvPr>
            <p:ph type="sldNum" sz="quarter" idx="12"/>
          </p:nvPr>
        </p:nvSpPr>
        <p:spPr>
          <a:xfrm>
            <a:off x="9624060" y="7139330"/>
            <a:ext cx="887552" cy="272263"/>
          </a:xfrm>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t>2/28/2019</a:t>
            </a:fld>
            <a:endParaRPr lang="en-US"/>
          </a:p>
        </p:txBody>
      </p:sp>
      <p:sp>
        <p:nvSpPr>
          <p:cNvPr id="19" name="Footer Placeholder 18"/>
          <p:cNvSpPr>
            <a:spLocks noGrp="1"/>
          </p:cNvSpPr>
          <p:nvPr>
            <p:ph type="ftr" sz="quarter" idx="11"/>
          </p:nvPr>
        </p:nvSpPr>
        <p:spPr>
          <a:xfrm>
            <a:off x="4188249" y="84032"/>
            <a:ext cx="3386243" cy="318620"/>
          </a:xfrm>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16" name="Slide Number Placeholder 15"/>
          <p:cNvSpPr>
            <a:spLocks noGrp="1"/>
          </p:cNvSpPr>
          <p:nvPr>
            <p:ph type="sldNum" sz="quarter" idx="12"/>
          </p:nvPr>
        </p:nvSpPr>
        <p:spPr>
          <a:xfrm>
            <a:off x="9624060" y="7139330"/>
            <a:ext cx="887552" cy="272263"/>
          </a:xfrm>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01504" y="3798962"/>
            <a:ext cx="10091896" cy="262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6" name="Text Placeholder 5"/>
          <p:cNvSpPr>
            <a:spLocks noGrp="1"/>
          </p:cNvSpPr>
          <p:nvPr>
            <p:ph type="body" idx="1"/>
          </p:nvPr>
        </p:nvSpPr>
        <p:spPr>
          <a:xfrm>
            <a:off x="445558" y="1848697"/>
            <a:ext cx="9891395" cy="1344507"/>
          </a:xfrm>
        </p:spPr>
        <p:txBody>
          <a:bodyPr anchor="b"/>
          <a:lstStyle>
            <a:lvl1pPr marL="0" indent="0" algn="r">
              <a:buNone/>
              <a:defRPr sz="2300">
                <a:solidFill>
                  <a:schemeClr val="tx2">
                    <a:shade val="75000"/>
                  </a:schemeClr>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t>2/28/2019</a:t>
            </a:fld>
            <a:endParaRPr lang="en-US"/>
          </a:p>
        </p:txBody>
      </p:sp>
      <p:sp>
        <p:nvSpPr>
          <p:cNvPr id="11" name="Footer Placeholder 10"/>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16" name="Slide Number Placeholder 15"/>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
        <p:nvSpPr>
          <p:cNvPr id="8" name="Title 7"/>
          <p:cNvSpPr>
            <a:spLocks noGrp="1"/>
          </p:cNvSpPr>
          <p:nvPr>
            <p:ph type="title"/>
          </p:nvPr>
        </p:nvSpPr>
        <p:spPr>
          <a:xfrm>
            <a:off x="211055" y="3249980"/>
            <a:ext cx="10158730" cy="1306599"/>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52882" y="504190"/>
            <a:ext cx="10158730" cy="927710"/>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56447" y="1764665"/>
            <a:ext cx="4901142" cy="5209963"/>
          </a:xfrm>
        </p:spPr>
        <p:txBody>
          <a:bodyPr/>
          <a:lstStyle>
            <a:lvl1pPr>
              <a:defRPr sz="3200"/>
            </a:lvl1pPr>
            <a:lvl2pPr>
              <a:defRPr sz="2700"/>
            </a:lvl2pPr>
            <a:lvl3pPr>
              <a:defRPr sz="2300"/>
            </a:lvl3pPr>
            <a:lvl4pPr>
              <a:defRPr sz="2100"/>
            </a:lvl4pPr>
            <a:lvl5pPr>
              <a:defRPr sz="2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435812" y="1764665"/>
            <a:ext cx="5079365" cy="5209963"/>
          </a:xfrm>
        </p:spPr>
        <p:txBody>
          <a:bodyPr/>
          <a:lstStyle>
            <a:lvl1pPr>
              <a:defRPr sz="3200"/>
            </a:lvl1pPr>
            <a:lvl2pPr>
              <a:defRPr sz="2700"/>
            </a:lvl2pPr>
            <a:lvl3pPr>
              <a:defRPr sz="2300"/>
            </a:lvl3pPr>
            <a:lvl4pPr>
              <a:defRPr sz="2100"/>
            </a:lvl4pPr>
            <a:lvl5pPr>
              <a:defRPr sz="2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t>2/28/2019</a:t>
            </a:fld>
            <a:endParaRPr lang="en-US"/>
          </a:p>
        </p:txBody>
      </p:sp>
      <p:sp>
        <p:nvSpPr>
          <p:cNvPr id="10" name="Footer Placeholder 9"/>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31" name="Slide Number Placeholder 30"/>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56447" y="5966248"/>
            <a:ext cx="10069618" cy="973367"/>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29133" y="735277"/>
            <a:ext cx="5017567" cy="705515"/>
          </a:xfrm>
        </p:spPr>
        <p:txBody>
          <a:bodyPr anchor="ctr"/>
          <a:lstStyle>
            <a:lvl1pPr marL="0" indent="0">
              <a:buNone/>
              <a:defRPr sz="2100" b="0" cap="all" baseline="0">
                <a:solidFill>
                  <a:schemeClr val="accent1">
                    <a:shade val="50000"/>
                  </a:schemeClr>
                </a:solidFill>
                <a:latin typeface="+mj-lt"/>
                <a:ea typeface="+mj-ea"/>
                <a:cs typeface="+mj-cs"/>
              </a:defRPr>
            </a:lvl1pPr>
            <a:lvl2pPr>
              <a:buNone/>
              <a:defRPr sz="2300" b="1"/>
            </a:lvl2pPr>
            <a:lvl3pPr>
              <a:buNone/>
              <a:defRPr sz="2100" b="1"/>
            </a:lvl3pPr>
            <a:lvl4pPr>
              <a:buNone/>
              <a:defRPr sz="1800" b="1"/>
            </a:lvl4pPr>
            <a:lvl5pPr>
              <a:buNone/>
              <a:defRPr sz="18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5432099" y="735277"/>
            <a:ext cx="5019537" cy="705515"/>
          </a:xfrm>
        </p:spPr>
        <p:txBody>
          <a:bodyPr anchor="ctr"/>
          <a:lstStyle>
            <a:lvl1pPr marL="0" indent="0">
              <a:buNone/>
              <a:defRPr sz="2100" b="0" cap="all" baseline="0">
                <a:solidFill>
                  <a:schemeClr val="accent1">
                    <a:shade val="50000"/>
                  </a:schemeClr>
                </a:solidFill>
                <a:latin typeface="+mj-lt"/>
                <a:ea typeface="+mj-ea"/>
                <a:cs typeface="+mj-cs"/>
              </a:defRPr>
            </a:lvl1pPr>
            <a:lvl2pPr>
              <a:buNone/>
              <a:defRPr sz="2300" b="1"/>
            </a:lvl2pPr>
            <a:lvl3pPr>
              <a:buNone/>
              <a:defRPr sz="21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29133" y="1451297"/>
            <a:ext cx="5017567" cy="4346889"/>
          </a:xfrm>
        </p:spPr>
        <p:txBody>
          <a:bodyPr/>
          <a:lstStyle>
            <a:lvl1pPr>
              <a:defRPr sz="2700"/>
            </a:lvl1pPr>
            <a:lvl2pPr>
              <a:defRPr sz="2300"/>
            </a:lvl2pPr>
            <a:lvl3pPr>
              <a:defRPr sz="21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5436431" y="1451297"/>
            <a:ext cx="5015205" cy="4346889"/>
          </a:xfrm>
        </p:spPr>
        <p:txBody>
          <a:bodyPr/>
          <a:lstStyle>
            <a:lvl1pPr>
              <a:defRPr sz="2700"/>
            </a:lvl1pPr>
            <a:lvl2pPr>
              <a:defRPr sz="2300"/>
            </a:lvl2pPr>
            <a:lvl3pPr>
              <a:defRPr sz="21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t>2/28/2019</a:t>
            </a:fld>
            <a:endParaRPr lang="en-US"/>
          </a:p>
        </p:txBody>
      </p:sp>
      <p:sp>
        <p:nvSpPr>
          <p:cNvPr id="6" name="Footer Placeholder 5"/>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7" name="Slide Number Placeholder 6"/>
          <p:cNvSpPr>
            <a:spLocks noGrp="1"/>
          </p:cNvSpPr>
          <p:nvPr>
            <p:ph type="sldNum" sz="quarter" idx="12"/>
          </p:nvPr>
        </p:nvSpPr>
        <p:spPr>
          <a:xfrm>
            <a:off x="9624060" y="7142691"/>
            <a:ext cx="891117" cy="272263"/>
          </a:xfrm>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
        <p:nvSpPr>
          <p:cNvPr id="11" name="Straight Connector 10"/>
          <p:cNvSpPr>
            <a:spLocks noChangeShapeType="1"/>
          </p:cNvSpPr>
          <p:nvPr/>
        </p:nvSpPr>
        <p:spPr bwMode="auto">
          <a:xfrm>
            <a:off x="601504" y="6638502"/>
            <a:ext cx="10091896" cy="262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315" tIns="52157" rIns="104315" bIns="52157"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52882" y="504190"/>
            <a:ext cx="10158730" cy="927710"/>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t>2/28/2019</a:t>
            </a:fld>
            <a:endParaRPr lang="en-US"/>
          </a:p>
        </p:txBody>
      </p:sp>
      <p:sp>
        <p:nvSpPr>
          <p:cNvPr id="21" name="Footer Placeholder 20"/>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6" name="Slide Number Placeholder 5"/>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t>2/28/2019</a:t>
            </a:fld>
            <a:endParaRPr lang="en-US"/>
          </a:p>
        </p:txBody>
      </p:sp>
      <p:sp>
        <p:nvSpPr>
          <p:cNvPr id="24" name="Footer Placeholder 23"/>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7" name="Slide Number Placeholder 6"/>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9832"/>
            <a:ext cx="9089390" cy="1502066"/>
          </a:xfrm>
        </p:spPr>
        <p:txBody>
          <a:bodyPr anchor="t"/>
          <a:lstStyle>
            <a:lvl1pPr algn="l">
              <a:defRPr sz="4600" b="1" cap="all"/>
            </a:lvl1pPr>
          </a:lstStyle>
          <a:p>
            <a:r>
              <a:rPr lang="fr-FR" smtClean="0"/>
              <a:t>Click to edit Master title style</a:t>
            </a:r>
            <a:endParaRPr lang="fr-FR"/>
          </a:p>
        </p:txBody>
      </p:sp>
      <p:sp>
        <p:nvSpPr>
          <p:cNvPr id="3" name="Text Placeholder 2"/>
          <p:cNvSpPr>
            <a:spLocks noGrp="1"/>
          </p:cNvSpPr>
          <p:nvPr>
            <p:ph type="body" idx="1"/>
          </p:nvPr>
        </p:nvSpPr>
        <p:spPr>
          <a:xfrm>
            <a:off x="844705" y="3205459"/>
            <a:ext cx="9089390" cy="1654373"/>
          </a:xfrm>
        </p:spPr>
        <p:txBody>
          <a:bodyPr anchor="b"/>
          <a:lstStyle>
            <a:lvl1pPr marL="0" indent="0">
              <a:buNone/>
              <a:defRPr sz="2300"/>
            </a:lvl1pPr>
            <a:lvl2pPr marL="521574" indent="0">
              <a:buNone/>
              <a:defRPr sz="2100"/>
            </a:lvl2pPr>
            <a:lvl3pPr marL="1043148" indent="0">
              <a:buNone/>
              <a:defRPr sz="1800"/>
            </a:lvl3pPr>
            <a:lvl4pPr marL="1564721" indent="0">
              <a:buNone/>
              <a:defRPr sz="1600"/>
            </a:lvl4pPr>
            <a:lvl5pPr marL="2086295" indent="0">
              <a:buNone/>
              <a:defRPr sz="1600"/>
            </a:lvl5pPr>
            <a:lvl6pPr marL="2607869" indent="0">
              <a:buNone/>
              <a:defRPr sz="1600"/>
            </a:lvl6pPr>
            <a:lvl7pPr marL="3129443" indent="0">
              <a:buNone/>
              <a:defRPr sz="1600"/>
            </a:lvl7pPr>
            <a:lvl8pPr marL="3651016" indent="0">
              <a:buNone/>
              <a:defRPr sz="1600"/>
            </a:lvl8pPr>
            <a:lvl9pPr marL="4172590" indent="0">
              <a:buNone/>
              <a:defRPr sz="1600"/>
            </a:lvl9pPr>
          </a:lstStyle>
          <a:p>
            <a:pPr lvl="0"/>
            <a:r>
              <a:rPr lang="fr-FR"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5" name="Footer Placeholder 4"/>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6" name="Slide Number Placeholder 5"/>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414386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01504" y="6450277"/>
            <a:ext cx="10091896" cy="262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2" name="Title 11"/>
          <p:cNvSpPr>
            <a:spLocks noGrp="1"/>
          </p:cNvSpPr>
          <p:nvPr>
            <p:ph type="title"/>
          </p:nvPr>
        </p:nvSpPr>
        <p:spPr>
          <a:xfrm>
            <a:off x="534670" y="6050280"/>
            <a:ext cx="9891395" cy="574216"/>
          </a:xfrm>
        </p:spPr>
        <p:txBody>
          <a:bodyPr anchor="ctr"/>
          <a:lstStyle>
            <a:lvl1pPr algn="l">
              <a:buNone/>
              <a:defRPr sz="23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534671" y="672253"/>
            <a:ext cx="3518055" cy="5293995"/>
          </a:xfrm>
        </p:spPr>
        <p:txBody>
          <a:bodyPr/>
          <a:lstStyle>
            <a:lvl1pPr marL="0" indent="0">
              <a:buNone/>
              <a:defRPr sz="1600"/>
            </a:lvl1pPr>
            <a:lvl2pPr>
              <a:buNone/>
              <a:defRPr sz="1400"/>
            </a:lvl2pPr>
            <a:lvl3pPr>
              <a:buNone/>
              <a:defRPr sz="1100"/>
            </a:lvl3pPr>
            <a:lvl4pPr>
              <a:buNone/>
              <a:defRPr sz="1000"/>
            </a:lvl4pPr>
            <a:lvl5pPr>
              <a:buNone/>
              <a:defRPr sz="10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180822" y="672253"/>
            <a:ext cx="6245243" cy="5293995"/>
          </a:xfrm>
        </p:spPr>
        <p:txBody>
          <a:bodyPr/>
          <a:lstStyle>
            <a:lvl1pPr>
              <a:defRPr sz="3700"/>
            </a:lvl1pPr>
            <a:lvl2pPr>
              <a:defRPr sz="3200"/>
            </a:lvl2pPr>
            <a:lvl3pPr>
              <a:defRPr sz="27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t>2/28/2019</a:t>
            </a:fld>
            <a:endParaRPr lang="en-US"/>
          </a:p>
        </p:txBody>
      </p:sp>
      <p:sp>
        <p:nvSpPr>
          <p:cNvPr id="29" name="Footer Placeholder 28"/>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7" name="Slide Number Placeholder 6"/>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099137" y="680010"/>
            <a:ext cx="5881370" cy="40335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7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2/28/2019</a:t>
            </a:fld>
            <a:endParaRPr lang="en-US"/>
          </a:p>
        </p:txBody>
      </p:sp>
      <p:sp>
        <p:nvSpPr>
          <p:cNvPr id="5" name="Footer Placeholder 4"/>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31" name="Slide Number Placeholder 30"/>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
        <p:nvSpPr>
          <p:cNvPr id="17" name="Title 16"/>
          <p:cNvSpPr>
            <a:spLocks noGrp="1"/>
          </p:cNvSpPr>
          <p:nvPr>
            <p:ph type="title"/>
          </p:nvPr>
        </p:nvSpPr>
        <p:spPr>
          <a:xfrm>
            <a:off x="445559" y="5507007"/>
            <a:ext cx="6861598" cy="575968"/>
          </a:xfrm>
        </p:spPr>
        <p:txBody>
          <a:bodyPr anchor="ctr"/>
          <a:lstStyle>
            <a:lvl1pPr algn="l">
              <a:buNone/>
              <a:defRPr sz="23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45559" y="6101910"/>
            <a:ext cx="6861598" cy="847319"/>
          </a:xfrm>
        </p:spPr>
        <p:txBody>
          <a:bodyPr lIns="125178" tIns="0"/>
          <a:lstStyle>
            <a:lvl1pPr marL="0" indent="0">
              <a:buNone/>
              <a:defRPr sz="1600"/>
            </a:lvl1pPr>
            <a:lvl2pPr>
              <a:defRPr sz="1400"/>
            </a:lvl2pPr>
            <a:lvl3pPr>
              <a:defRPr sz="1100"/>
            </a:lvl3pPr>
            <a:lvl4pPr>
              <a:defRPr sz="1000"/>
            </a:lvl4pPr>
            <a:lvl5pPr>
              <a:defRPr sz="1000"/>
            </a:lvl5pPr>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2/28/2019</a:t>
            </a:fld>
            <a:endParaRPr lang="en-US"/>
          </a:p>
        </p:txBody>
      </p:sp>
      <p:sp>
        <p:nvSpPr>
          <p:cNvPr id="5" name="Footer Placeholder 4"/>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6" name="Slide Number Placeholder 5"/>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605730"/>
            <a:ext cx="2138680" cy="645293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4670" y="605730"/>
            <a:ext cx="7307157" cy="645293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2/28/2019</a:t>
            </a:fld>
            <a:endParaRPr lang="en-US"/>
          </a:p>
        </p:txBody>
      </p:sp>
      <p:sp>
        <p:nvSpPr>
          <p:cNvPr id="5" name="Footer Placeholder 4"/>
          <p:cNvSpPr>
            <a:spLocks noGrp="1"/>
          </p:cNvSpPr>
          <p:nvPr>
            <p:ph type="ftr" sz="quarter" idx="11"/>
          </p:nvPr>
        </p:nvSpPr>
        <p:spPr/>
        <p:txBody>
          <a:body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6" name="Slide Number Placeholder 5"/>
          <p:cNvSpPr>
            <a:spLocks noGrp="1"/>
          </p:cNvSpPr>
          <p:nvPr>
            <p:ph type="sldNum" sz="quarter" idx="12"/>
          </p:nvPr>
        </p:nvSpPr>
        <p:spPr/>
        <p:txBody>
          <a:body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sz="half" idx="1"/>
          </p:nvPr>
        </p:nvSpPr>
        <p:spPr>
          <a:xfrm>
            <a:off x="2227791" y="3109172"/>
            <a:ext cx="3876358" cy="3646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Content Placeholder 3"/>
          <p:cNvSpPr>
            <a:spLocks noGrp="1"/>
          </p:cNvSpPr>
          <p:nvPr>
            <p:ph sz="half" idx="2"/>
          </p:nvPr>
        </p:nvSpPr>
        <p:spPr>
          <a:xfrm>
            <a:off x="6282372" y="3109172"/>
            <a:ext cx="3876358" cy="3646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6" name="Footer Placeholder 5"/>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7" name="Slide Number Placeholder 6"/>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258074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65"/>
            <a:ext cx="9624060" cy="1260475"/>
          </a:xfrm>
        </p:spPr>
        <p:txBody>
          <a:bodyPr/>
          <a:lstStyle>
            <a:lvl1pPr>
              <a:defRPr/>
            </a:lvl1pPr>
          </a:lstStyle>
          <a:p>
            <a:r>
              <a:rPr lang="fr-FR" smtClean="0"/>
              <a:t>Click to edit Master title style</a:t>
            </a:r>
            <a:endParaRPr lang="fr-FR"/>
          </a:p>
        </p:txBody>
      </p:sp>
      <p:sp>
        <p:nvSpPr>
          <p:cNvPr id="3" name="Text Placeholder 2"/>
          <p:cNvSpPr>
            <a:spLocks noGrp="1"/>
          </p:cNvSpPr>
          <p:nvPr>
            <p:ph type="body" idx="1"/>
          </p:nvPr>
        </p:nvSpPr>
        <p:spPr>
          <a:xfrm>
            <a:off x="534670" y="1692889"/>
            <a:ext cx="4724775" cy="705515"/>
          </a:xfrm>
        </p:spPr>
        <p:txBody>
          <a:bodyPr anchor="b"/>
          <a:lstStyle>
            <a:lvl1pPr marL="0" indent="0">
              <a:buNone/>
              <a:defRPr sz="2700" b="1"/>
            </a:lvl1pPr>
            <a:lvl2pPr marL="521574" indent="0">
              <a:buNone/>
              <a:defRPr sz="2300" b="1"/>
            </a:lvl2pPr>
            <a:lvl3pPr marL="1043148" indent="0">
              <a:buNone/>
              <a:defRPr sz="2100" b="1"/>
            </a:lvl3pPr>
            <a:lvl4pPr marL="1564721" indent="0">
              <a:buNone/>
              <a:defRPr sz="1800" b="1"/>
            </a:lvl4pPr>
            <a:lvl5pPr marL="2086295" indent="0">
              <a:buNone/>
              <a:defRPr sz="1800" b="1"/>
            </a:lvl5pPr>
            <a:lvl6pPr marL="2607869" indent="0">
              <a:buNone/>
              <a:defRPr sz="1800" b="1"/>
            </a:lvl6pPr>
            <a:lvl7pPr marL="3129443" indent="0">
              <a:buNone/>
              <a:defRPr sz="1800" b="1"/>
            </a:lvl7pPr>
            <a:lvl8pPr marL="3651016" indent="0">
              <a:buNone/>
              <a:defRPr sz="1800" b="1"/>
            </a:lvl8pPr>
            <a:lvl9pPr marL="4172590" indent="0">
              <a:buNone/>
              <a:defRPr sz="1800" b="1"/>
            </a:lvl9pPr>
          </a:lstStyle>
          <a:p>
            <a:pPr lvl="0"/>
            <a:r>
              <a:rPr lang="fr-FR" smtClean="0"/>
              <a:t>Click to edit Master text styles</a:t>
            </a:r>
          </a:p>
        </p:txBody>
      </p:sp>
      <p:sp>
        <p:nvSpPr>
          <p:cNvPr id="4" name="Content Placeholder 3"/>
          <p:cNvSpPr>
            <a:spLocks noGrp="1"/>
          </p:cNvSpPr>
          <p:nvPr>
            <p:ph sz="half" idx="2"/>
          </p:nvPr>
        </p:nvSpPr>
        <p:spPr>
          <a:xfrm>
            <a:off x="534670" y="2398404"/>
            <a:ext cx="4724775"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Text Placeholder 4"/>
          <p:cNvSpPr>
            <a:spLocks noGrp="1"/>
          </p:cNvSpPr>
          <p:nvPr>
            <p:ph type="body" sz="quarter" idx="3"/>
          </p:nvPr>
        </p:nvSpPr>
        <p:spPr>
          <a:xfrm>
            <a:off x="5432099" y="1692889"/>
            <a:ext cx="4726631" cy="705515"/>
          </a:xfrm>
        </p:spPr>
        <p:txBody>
          <a:bodyPr anchor="b"/>
          <a:lstStyle>
            <a:lvl1pPr marL="0" indent="0">
              <a:buNone/>
              <a:defRPr sz="2700" b="1"/>
            </a:lvl1pPr>
            <a:lvl2pPr marL="521574" indent="0">
              <a:buNone/>
              <a:defRPr sz="2300" b="1"/>
            </a:lvl2pPr>
            <a:lvl3pPr marL="1043148" indent="0">
              <a:buNone/>
              <a:defRPr sz="2100" b="1"/>
            </a:lvl3pPr>
            <a:lvl4pPr marL="1564721" indent="0">
              <a:buNone/>
              <a:defRPr sz="1800" b="1"/>
            </a:lvl4pPr>
            <a:lvl5pPr marL="2086295" indent="0">
              <a:buNone/>
              <a:defRPr sz="1800" b="1"/>
            </a:lvl5pPr>
            <a:lvl6pPr marL="2607869" indent="0">
              <a:buNone/>
              <a:defRPr sz="1800" b="1"/>
            </a:lvl6pPr>
            <a:lvl7pPr marL="3129443" indent="0">
              <a:buNone/>
              <a:defRPr sz="1800" b="1"/>
            </a:lvl7pPr>
            <a:lvl8pPr marL="3651016" indent="0">
              <a:buNone/>
              <a:defRPr sz="1800" b="1"/>
            </a:lvl8pPr>
            <a:lvl9pPr marL="4172590" indent="0">
              <a:buNone/>
              <a:defRPr sz="1800" b="1"/>
            </a:lvl9pPr>
          </a:lstStyle>
          <a:p>
            <a:pPr lvl="0"/>
            <a:r>
              <a:rPr lang="fr-FR" smtClean="0"/>
              <a:t>Click to edit Master text styles</a:t>
            </a:r>
          </a:p>
        </p:txBody>
      </p:sp>
      <p:sp>
        <p:nvSpPr>
          <p:cNvPr id="6" name="Content Placeholder 5"/>
          <p:cNvSpPr>
            <a:spLocks noGrp="1"/>
          </p:cNvSpPr>
          <p:nvPr>
            <p:ph sz="quarter" idx="4"/>
          </p:nvPr>
        </p:nvSpPr>
        <p:spPr>
          <a:xfrm>
            <a:off x="5432099" y="2398404"/>
            <a:ext cx="472663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8" name="Footer Placeholder 7"/>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9" name="Slide Number Placeholder 8"/>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8250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4" name="Footer Placeholder 3"/>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5" name="Slide Number Placeholder 4"/>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323337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3" name="Footer Placeholder 2"/>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4" name="Slide Number Placeholder 3"/>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13805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113"/>
            <a:ext cx="3518055" cy="1281483"/>
          </a:xfrm>
        </p:spPr>
        <p:txBody>
          <a:bodyPr anchor="b"/>
          <a:lstStyle>
            <a:lvl1pPr algn="l">
              <a:defRPr sz="2300" b="1"/>
            </a:lvl1pPr>
          </a:lstStyle>
          <a:p>
            <a:r>
              <a:rPr lang="fr-FR" smtClean="0"/>
              <a:t>Click to edit Master title style</a:t>
            </a:r>
            <a:endParaRPr lang="fr-FR"/>
          </a:p>
        </p:txBody>
      </p:sp>
      <p:sp>
        <p:nvSpPr>
          <p:cNvPr id="3" name="Content Placeholder 2"/>
          <p:cNvSpPr>
            <a:spLocks noGrp="1"/>
          </p:cNvSpPr>
          <p:nvPr>
            <p:ph idx="1"/>
          </p:nvPr>
        </p:nvSpPr>
        <p:spPr>
          <a:xfrm>
            <a:off x="4180822" y="301114"/>
            <a:ext cx="5977908" cy="645468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Text Placeholder 3"/>
          <p:cNvSpPr>
            <a:spLocks noGrp="1"/>
          </p:cNvSpPr>
          <p:nvPr>
            <p:ph type="body" sz="half" idx="2"/>
          </p:nvPr>
        </p:nvSpPr>
        <p:spPr>
          <a:xfrm>
            <a:off x="534671" y="1582597"/>
            <a:ext cx="3518055" cy="5173200"/>
          </a:xfrm>
        </p:spPr>
        <p:txBody>
          <a:bodyPr/>
          <a:lstStyle>
            <a:lvl1pPr marL="0" indent="0">
              <a:buNone/>
              <a:defRPr sz="1600"/>
            </a:lvl1pPr>
            <a:lvl2pPr marL="521574" indent="0">
              <a:buNone/>
              <a:defRPr sz="1400"/>
            </a:lvl2pPr>
            <a:lvl3pPr marL="1043148" indent="0">
              <a:buNone/>
              <a:defRPr sz="1100"/>
            </a:lvl3pPr>
            <a:lvl4pPr marL="1564721" indent="0">
              <a:buNone/>
              <a:defRPr sz="1000"/>
            </a:lvl4pPr>
            <a:lvl5pPr marL="2086295" indent="0">
              <a:buNone/>
              <a:defRPr sz="1000"/>
            </a:lvl5pPr>
            <a:lvl6pPr marL="2607869" indent="0">
              <a:buNone/>
              <a:defRPr sz="1000"/>
            </a:lvl6pPr>
            <a:lvl7pPr marL="3129443" indent="0">
              <a:buNone/>
              <a:defRPr sz="1000"/>
            </a:lvl7pPr>
            <a:lvl8pPr marL="3651016" indent="0">
              <a:buNone/>
              <a:defRPr sz="1000"/>
            </a:lvl8pPr>
            <a:lvl9pPr marL="4172590" indent="0">
              <a:buNone/>
              <a:defRPr sz="10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6" name="Footer Placeholder 5"/>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7" name="Slide Number Placeholder 6"/>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231946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3995"/>
            <a:ext cx="6416040" cy="624986"/>
          </a:xfrm>
        </p:spPr>
        <p:txBody>
          <a:bodyPr anchor="b"/>
          <a:lstStyle>
            <a:lvl1pPr algn="l">
              <a:defRPr sz="2300" b="1"/>
            </a:lvl1pPr>
          </a:lstStyle>
          <a:p>
            <a:r>
              <a:rPr lang="fr-FR" smtClean="0"/>
              <a:t>Click to edit Master title style</a:t>
            </a:r>
            <a:endParaRPr lang="fr-FR"/>
          </a:p>
        </p:txBody>
      </p:sp>
      <p:sp>
        <p:nvSpPr>
          <p:cNvPr id="3" name="Picture Placeholder 2"/>
          <p:cNvSpPr>
            <a:spLocks noGrp="1"/>
          </p:cNvSpPr>
          <p:nvPr>
            <p:ph type="pic" idx="1"/>
          </p:nvPr>
        </p:nvSpPr>
        <p:spPr>
          <a:xfrm>
            <a:off x="2095981" y="675755"/>
            <a:ext cx="6416040" cy="4537710"/>
          </a:xfrm>
        </p:spPr>
        <p:txBody>
          <a:bodyPr/>
          <a:lstStyle>
            <a:lvl1pPr marL="0" indent="0">
              <a:buNone/>
              <a:defRPr sz="3700"/>
            </a:lvl1pPr>
            <a:lvl2pPr marL="521574" indent="0">
              <a:buNone/>
              <a:defRPr sz="3200"/>
            </a:lvl2pPr>
            <a:lvl3pPr marL="1043148" indent="0">
              <a:buNone/>
              <a:defRPr sz="2700"/>
            </a:lvl3pPr>
            <a:lvl4pPr marL="1564721" indent="0">
              <a:buNone/>
              <a:defRPr sz="2300"/>
            </a:lvl4pPr>
            <a:lvl5pPr marL="2086295" indent="0">
              <a:buNone/>
              <a:defRPr sz="2300"/>
            </a:lvl5pPr>
            <a:lvl6pPr marL="2607869" indent="0">
              <a:buNone/>
              <a:defRPr sz="2300"/>
            </a:lvl6pPr>
            <a:lvl7pPr marL="3129443" indent="0">
              <a:buNone/>
              <a:defRPr sz="2300"/>
            </a:lvl7pPr>
            <a:lvl8pPr marL="3651016" indent="0">
              <a:buNone/>
              <a:defRPr sz="2300"/>
            </a:lvl8pPr>
            <a:lvl9pPr marL="4172590" indent="0">
              <a:buNone/>
              <a:defRPr sz="2300"/>
            </a:lvl9pPr>
          </a:lstStyle>
          <a:p>
            <a:r>
              <a:rPr lang="fr-FR" smtClean="0"/>
              <a:t>Click icon to add picture</a:t>
            </a:r>
            <a:endParaRPr lang="fr-FR"/>
          </a:p>
        </p:txBody>
      </p:sp>
      <p:sp>
        <p:nvSpPr>
          <p:cNvPr id="4" name="Text Placeholder 3"/>
          <p:cNvSpPr>
            <a:spLocks noGrp="1"/>
          </p:cNvSpPr>
          <p:nvPr>
            <p:ph type="body" sz="half" idx="2"/>
          </p:nvPr>
        </p:nvSpPr>
        <p:spPr>
          <a:xfrm>
            <a:off x="2095981" y="5918981"/>
            <a:ext cx="6416040" cy="887584"/>
          </a:xfrm>
        </p:spPr>
        <p:txBody>
          <a:bodyPr/>
          <a:lstStyle>
            <a:lvl1pPr marL="0" indent="0">
              <a:buNone/>
              <a:defRPr sz="1600"/>
            </a:lvl1pPr>
            <a:lvl2pPr marL="521574" indent="0">
              <a:buNone/>
              <a:defRPr sz="1400"/>
            </a:lvl2pPr>
            <a:lvl3pPr marL="1043148" indent="0">
              <a:buNone/>
              <a:defRPr sz="1100"/>
            </a:lvl3pPr>
            <a:lvl4pPr marL="1564721" indent="0">
              <a:buNone/>
              <a:defRPr sz="1000"/>
            </a:lvl4pPr>
            <a:lvl5pPr marL="2086295" indent="0">
              <a:buNone/>
              <a:defRPr sz="1000"/>
            </a:lvl5pPr>
            <a:lvl6pPr marL="2607869" indent="0">
              <a:buNone/>
              <a:defRPr sz="1000"/>
            </a:lvl6pPr>
            <a:lvl7pPr marL="3129443" indent="0">
              <a:buNone/>
              <a:defRPr sz="1000"/>
            </a:lvl7pPr>
            <a:lvl8pPr marL="3651016" indent="0">
              <a:buNone/>
              <a:defRPr sz="1000"/>
            </a:lvl8pPr>
            <a:lvl9pPr marL="4172590" indent="0">
              <a:buNone/>
              <a:defRPr sz="1000"/>
            </a:lvl9pPr>
          </a:lstStyle>
          <a:p>
            <a:pPr lvl="0"/>
            <a:r>
              <a:rPr lang="fr-FR"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2/28/2019</a:t>
            </a:fld>
            <a:endParaRPr lang="en-US"/>
          </a:p>
        </p:txBody>
      </p:sp>
      <p:sp>
        <p:nvSpPr>
          <p:cNvPr id="6" name="Footer Placeholder 5"/>
          <p:cNvSpPr>
            <a:spLocks noGrp="1"/>
          </p:cNvSpPr>
          <p:nvPr>
            <p:ph type="ftr" sz="quarter" idx="11"/>
          </p:nvPr>
        </p:nvSpPr>
        <p:spPr/>
        <p:txBody>
          <a:bodyPr/>
          <a:lstStyle>
            <a:lvl1pPr>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7" name="Slide Number Placeholder 6"/>
          <p:cNvSpPr>
            <a:spLocks noGrp="1"/>
          </p:cNvSpPr>
          <p:nvPr>
            <p:ph type="sldNum" sz="quarter" idx="12"/>
          </p:nvPr>
        </p:nvSpPr>
        <p:spPr/>
        <p:txBody>
          <a:bodyPr/>
          <a:lstStyle>
            <a:lvl1pPr>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Tree>
    <p:extLst>
      <p:ext uri="{BB962C8B-B14F-4D97-AF65-F5344CB8AC3E}">
        <p14:creationId xmlns:p14="http://schemas.microsoft.com/office/powerpoint/2010/main" val="44808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27792" y="1848697"/>
            <a:ext cx="7930938" cy="10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15" tIns="52157" rIns="104315" bIns="52157" numCol="1" anchor="ctr" anchorCtr="0" compatLnSpc="1">
            <a:prstTxWarp prst="textNoShape">
              <a:avLst/>
            </a:prstTxWarp>
          </a:bodyPr>
          <a:lstStyle/>
          <a:p>
            <a:pPr lvl="0"/>
            <a:r>
              <a:rPr lang="fr-FR" smtClean="0"/>
              <a:t>Click to edit Master title style</a:t>
            </a:r>
          </a:p>
        </p:txBody>
      </p:sp>
      <p:sp>
        <p:nvSpPr>
          <p:cNvPr id="4099" name="Rectangle 3"/>
          <p:cNvSpPr>
            <a:spLocks noGrp="1" noChangeArrowheads="1"/>
          </p:cNvSpPr>
          <p:nvPr>
            <p:ph type="body" idx="1"/>
          </p:nvPr>
        </p:nvSpPr>
        <p:spPr bwMode="auto">
          <a:xfrm>
            <a:off x="2227792" y="3109172"/>
            <a:ext cx="7930938" cy="36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15" tIns="52157" rIns="104315" bIns="52157"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4100" name="Rectangle 4"/>
          <p:cNvSpPr>
            <a:spLocks noGrp="1" noChangeArrowheads="1"/>
          </p:cNvSpPr>
          <p:nvPr>
            <p:ph type="dt" sz="half" idx="2"/>
          </p:nvPr>
        </p:nvSpPr>
        <p:spPr bwMode="auto">
          <a:xfrm>
            <a:off x="534670" y="6887095"/>
            <a:ext cx="2495127" cy="5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15" tIns="52157" rIns="104315" bIns="52157" numCol="1" anchor="t" anchorCtr="0" compatLnSpc="1">
            <a:prstTxWarp prst="textNoShape">
              <a:avLst/>
            </a:prstTxWarp>
          </a:bodyPr>
          <a:lstStyle>
            <a:lvl1pPr eaLnBrk="1" hangingPunct="1">
              <a:defRPr sz="1100"/>
            </a:lvl1pPr>
          </a:lstStyle>
          <a:p>
            <a:fld id="{1D8BD707-D9CF-40AE-B4C6-C98DA3205C09}" type="datetimeFigureOut">
              <a:rPr lang="en-US" smtClean="0"/>
              <a:t>2/28/2019</a:t>
            </a:fld>
            <a:endParaRPr lang="en-US"/>
          </a:p>
        </p:txBody>
      </p:sp>
      <p:sp>
        <p:nvSpPr>
          <p:cNvPr id="4101" name="Rectangle 5"/>
          <p:cNvSpPr>
            <a:spLocks noGrp="1" noChangeArrowheads="1"/>
          </p:cNvSpPr>
          <p:nvPr>
            <p:ph type="ftr" sz="quarter" idx="3"/>
          </p:nvPr>
        </p:nvSpPr>
        <p:spPr bwMode="auto">
          <a:xfrm>
            <a:off x="3653579" y="6887095"/>
            <a:ext cx="3386243" cy="5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15" tIns="52157" rIns="104315" bIns="52157" numCol="1" anchor="t" anchorCtr="0" compatLnSpc="1">
            <a:prstTxWarp prst="textNoShape">
              <a:avLst/>
            </a:prstTxWarp>
          </a:bodyPr>
          <a:lstStyle>
            <a:lvl1pPr algn="ctr" eaLnBrk="1" hangingPunct="1">
              <a:defRPr sz="1100"/>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4102" name="Rectangle 6"/>
          <p:cNvSpPr>
            <a:spLocks noGrp="1" noChangeArrowheads="1"/>
          </p:cNvSpPr>
          <p:nvPr>
            <p:ph type="sldNum" sz="quarter" idx="4"/>
          </p:nvPr>
        </p:nvSpPr>
        <p:spPr bwMode="auto">
          <a:xfrm>
            <a:off x="7663603" y="6887095"/>
            <a:ext cx="2495127" cy="5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15" tIns="52157" rIns="104315" bIns="52157" numCol="1" anchor="t" anchorCtr="0" compatLnSpc="1">
            <a:prstTxWarp prst="textNoShape">
              <a:avLst/>
            </a:prstTxWarp>
          </a:bodyPr>
          <a:lstStyle>
            <a:lvl1pPr algn="r" eaLnBrk="1" hangingPunct="1">
              <a:defRPr sz="1100"/>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err="1" smtClean="0"/>
              <a:t>ge</a:t>
            </a:r>
            <a:r>
              <a:rPr lang="fr-FR" spc="-10" smtClean="0"/>
              <a:t> </a:t>
            </a:r>
            <a:endParaRPr lang="fr-FR" spc="-1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fontAlgn="base" hangingPunct="1">
        <a:spcBef>
          <a:spcPct val="0"/>
        </a:spcBef>
        <a:spcAft>
          <a:spcPct val="0"/>
        </a:spcAft>
        <a:defRPr sz="50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Arial Black" pitchFamily="34" charset="0"/>
        </a:defRPr>
      </a:lvl2pPr>
      <a:lvl3pPr algn="l" rtl="0" eaLnBrk="1" fontAlgn="base" hangingPunct="1">
        <a:spcBef>
          <a:spcPct val="0"/>
        </a:spcBef>
        <a:spcAft>
          <a:spcPct val="0"/>
        </a:spcAft>
        <a:defRPr sz="5000">
          <a:solidFill>
            <a:schemeClr val="tx2"/>
          </a:solidFill>
          <a:latin typeface="Arial Black" pitchFamily="34" charset="0"/>
        </a:defRPr>
      </a:lvl3pPr>
      <a:lvl4pPr algn="l" rtl="0" eaLnBrk="1" fontAlgn="base" hangingPunct="1">
        <a:spcBef>
          <a:spcPct val="0"/>
        </a:spcBef>
        <a:spcAft>
          <a:spcPct val="0"/>
        </a:spcAft>
        <a:defRPr sz="5000">
          <a:solidFill>
            <a:schemeClr val="tx2"/>
          </a:solidFill>
          <a:latin typeface="Arial Black" pitchFamily="34" charset="0"/>
        </a:defRPr>
      </a:lvl4pPr>
      <a:lvl5pPr algn="l" rtl="0" eaLnBrk="1" fontAlgn="base" hangingPunct="1">
        <a:spcBef>
          <a:spcPct val="0"/>
        </a:spcBef>
        <a:spcAft>
          <a:spcPct val="0"/>
        </a:spcAft>
        <a:defRPr sz="5000">
          <a:solidFill>
            <a:schemeClr val="tx2"/>
          </a:solidFill>
          <a:latin typeface="Arial Black" pitchFamily="34" charset="0"/>
        </a:defRPr>
      </a:lvl5pPr>
      <a:lvl6pPr marL="521574" algn="l" rtl="0" eaLnBrk="1" fontAlgn="base" hangingPunct="1">
        <a:spcBef>
          <a:spcPct val="0"/>
        </a:spcBef>
        <a:spcAft>
          <a:spcPct val="0"/>
        </a:spcAft>
        <a:defRPr sz="5000">
          <a:solidFill>
            <a:schemeClr val="tx2"/>
          </a:solidFill>
          <a:latin typeface="Arial Black" pitchFamily="34" charset="0"/>
        </a:defRPr>
      </a:lvl6pPr>
      <a:lvl7pPr marL="1043148" algn="l" rtl="0" eaLnBrk="1" fontAlgn="base" hangingPunct="1">
        <a:spcBef>
          <a:spcPct val="0"/>
        </a:spcBef>
        <a:spcAft>
          <a:spcPct val="0"/>
        </a:spcAft>
        <a:defRPr sz="5000">
          <a:solidFill>
            <a:schemeClr val="tx2"/>
          </a:solidFill>
          <a:latin typeface="Arial Black" pitchFamily="34" charset="0"/>
        </a:defRPr>
      </a:lvl7pPr>
      <a:lvl8pPr marL="1564721" algn="l" rtl="0" eaLnBrk="1" fontAlgn="base" hangingPunct="1">
        <a:spcBef>
          <a:spcPct val="0"/>
        </a:spcBef>
        <a:spcAft>
          <a:spcPct val="0"/>
        </a:spcAft>
        <a:defRPr sz="5000">
          <a:solidFill>
            <a:schemeClr val="tx2"/>
          </a:solidFill>
          <a:latin typeface="Arial Black" pitchFamily="34" charset="0"/>
        </a:defRPr>
      </a:lvl8pPr>
      <a:lvl9pPr marL="2086295" algn="l" rtl="0" eaLnBrk="1" fontAlgn="base" hangingPunct="1">
        <a:spcBef>
          <a:spcPct val="0"/>
        </a:spcBef>
        <a:spcAft>
          <a:spcPct val="0"/>
        </a:spcAft>
        <a:defRPr sz="5000">
          <a:solidFill>
            <a:schemeClr val="tx2"/>
          </a:solidFill>
          <a:latin typeface="Arial Black" pitchFamily="34" charset="0"/>
        </a:defRPr>
      </a:lvl9pPr>
    </p:titleStyle>
    <p:bodyStyle>
      <a:lvl1pPr marL="391180" indent="-391180" algn="l" rtl="0" eaLnBrk="1" fontAlgn="base" hangingPunct="1">
        <a:spcBef>
          <a:spcPct val="20000"/>
        </a:spcBef>
        <a:spcAft>
          <a:spcPct val="0"/>
        </a:spcAft>
        <a:buChar char="•"/>
        <a:defRPr sz="3700">
          <a:solidFill>
            <a:schemeClr val="tx1"/>
          </a:solidFill>
          <a:latin typeface="+mn-lt"/>
          <a:ea typeface="+mn-ea"/>
          <a:cs typeface="+mn-cs"/>
        </a:defRPr>
      </a:lvl1pPr>
      <a:lvl2pPr marL="847557" indent="-325984" algn="l" rtl="0" eaLnBrk="1" fontAlgn="base" hangingPunct="1">
        <a:spcBef>
          <a:spcPct val="20000"/>
        </a:spcBef>
        <a:spcAft>
          <a:spcPct val="0"/>
        </a:spcAft>
        <a:buChar char="–"/>
        <a:defRPr sz="3200">
          <a:solidFill>
            <a:schemeClr val="tx1"/>
          </a:solidFill>
          <a:latin typeface="+mn-lt"/>
        </a:defRPr>
      </a:lvl2pPr>
      <a:lvl3pPr marL="1303934" indent="-260787" algn="l" rtl="0" eaLnBrk="1" fontAlgn="base" hangingPunct="1">
        <a:spcBef>
          <a:spcPct val="20000"/>
        </a:spcBef>
        <a:spcAft>
          <a:spcPct val="0"/>
        </a:spcAft>
        <a:buChar char="•"/>
        <a:defRPr sz="2700">
          <a:solidFill>
            <a:schemeClr val="tx1"/>
          </a:solidFill>
          <a:latin typeface="+mn-lt"/>
        </a:defRPr>
      </a:lvl3pPr>
      <a:lvl4pPr marL="1825508" indent="-260787" algn="l" rtl="0" eaLnBrk="1" fontAlgn="base" hangingPunct="1">
        <a:spcBef>
          <a:spcPct val="20000"/>
        </a:spcBef>
        <a:spcAft>
          <a:spcPct val="0"/>
        </a:spcAft>
        <a:buChar char="–"/>
        <a:defRPr sz="2300">
          <a:solidFill>
            <a:schemeClr val="tx1"/>
          </a:solidFill>
          <a:latin typeface="+mn-lt"/>
        </a:defRPr>
      </a:lvl4pPr>
      <a:lvl5pPr marL="2347082" indent="-260787" algn="l" rtl="0" eaLnBrk="1" fontAlgn="base" hangingPunct="1">
        <a:spcBef>
          <a:spcPct val="20000"/>
        </a:spcBef>
        <a:spcAft>
          <a:spcPct val="0"/>
        </a:spcAft>
        <a:buChar char="»"/>
        <a:defRPr sz="2300">
          <a:solidFill>
            <a:schemeClr val="tx1"/>
          </a:solidFill>
          <a:latin typeface="+mn-lt"/>
        </a:defRPr>
      </a:lvl5pPr>
      <a:lvl6pPr marL="2868656" indent="-260787" algn="l" rtl="0" eaLnBrk="1" fontAlgn="base" hangingPunct="1">
        <a:spcBef>
          <a:spcPct val="20000"/>
        </a:spcBef>
        <a:spcAft>
          <a:spcPct val="0"/>
        </a:spcAft>
        <a:buChar char="»"/>
        <a:defRPr sz="2300">
          <a:solidFill>
            <a:schemeClr val="tx1"/>
          </a:solidFill>
          <a:latin typeface="+mn-lt"/>
        </a:defRPr>
      </a:lvl6pPr>
      <a:lvl7pPr marL="3390229" indent="-260787" algn="l" rtl="0" eaLnBrk="1" fontAlgn="base" hangingPunct="1">
        <a:spcBef>
          <a:spcPct val="20000"/>
        </a:spcBef>
        <a:spcAft>
          <a:spcPct val="0"/>
        </a:spcAft>
        <a:buChar char="»"/>
        <a:defRPr sz="2300">
          <a:solidFill>
            <a:schemeClr val="tx1"/>
          </a:solidFill>
          <a:latin typeface="+mn-lt"/>
        </a:defRPr>
      </a:lvl7pPr>
      <a:lvl8pPr marL="3911803" indent="-260787" algn="l" rtl="0" eaLnBrk="1" fontAlgn="base" hangingPunct="1">
        <a:spcBef>
          <a:spcPct val="20000"/>
        </a:spcBef>
        <a:spcAft>
          <a:spcPct val="0"/>
        </a:spcAft>
        <a:buChar char="»"/>
        <a:defRPr sz="2300">
          <a:solidFill>
            <a:schemeClr val="tx1"/>
          </a:solidFill>
          <a:latin typeface="+mn-lt"/>
        </a:defRPr>
      </a:lvl8pPr>
      <a:lvl9pPr marL="4433377" indent="-260787" algn="l" rtl="0" eaLnBrk="1" fontAlgn="base" hangingPunct="1">
        <a:spcBef>
          <a:spcPct val="20000"/>
        </a:spcBef>
        <a:spcAft>
          <a:spcPct val="0"/>
        </a:spcAft>
        <a:buChar char="»"/>
        <a:defRPr sz="2300">
          <a:solidFill>
            <a:schemeClr val="tx1"/>
          </a:solidFill>
          <a:latin typeface="+mn-lt"/>
        </a:defRPr>
      </a:lvl9pPr>
    </p:bodyStyle>
    <p:otherStyle>
      <a:defPPr>
        <a:defRPr lang="fr-FR"/>
      </a:defPPr>
      <a:lvl1pPr marL="0" algn="l" defTabSz="1043148" rtl="0" eaLnBrk="1" latinLnBrk="0" hangingPunct="1">
        <a:defRPr sz="2100" kern="1200">
          <a:solidFill>
            <a:schemeClr val="tx1"/>
          </a:solidFill>
          <a:latin typeface="+mn-lt"/>
          <a:ea typeface="+mn-ea"/>
          <a:cs typeface="+mn-cs"/>
        </a:defRPr>
      </a:lvl1pPr>
      <a:lvl2pPr marL="521574" algn="l" defTabSz="1043148" rtl="0" eaLnBrk="1" latinLnBrk="0" hangingPunct="1">
        <a:defRPr sz="2100" kern="1200">
          <a:solidFill>
            <a:schemeClr val="tx1"/>
          </a:solidFill>
          <a:latin typeface="+mn-lt"/>
          <a:ea typeface="+mn-ea"/>
          <a:cs typeface="+mn-cs"/>
        </a:defRPr>
      </a:lvl2pPr>
      <a:lvl3pPr marL="1043148" algn="l" defTabSz="1043148" rtl="0" eaLnBrk="1" latinLnBrk="0" hangingPunct="1">
        <a:defRPr sz="2100" kern="1200">
          <a:solidFill>
            <a:schemeClr val="tx1"/>
          </a:solidFill>
          <a:latin typeface="+mn-lt"/>
          <a:ea typeface="+mn-ea"/>
          <a:cs typeface="+mn-cs"/>
        </a:defRPr>
      </a:lvl3pPr>
      <a:lvl4pPr marL="1564721" algn="l" defTabSz="1043148" rtl="0" eaLnBrk="1" latinLnBrk="0" hangingPunct="1">
        <a:defRPr sz="2100" kern="1200">
          <a:solidFill>
            <a:schemeClr val="tx1"/>
          </a:solidFill>
          <a:latin typeface="+mn-lt"/>
          <a:ea typeface="+mn-ea"/>
          <a:cs typeface="+mn-cs"/>
        </a:defRPr>
      </a:lvl4pPr>
      <a:lvl5pPr marL="2086295" algn="l" defTabSz="1043148" rtl="0" eaLnBrk="1" latinLnBrk="0" hangingPunct="1">
        <a:defRPr sz="2100" kern="1200">
          <a:solidFill>
            <a:schemeClr val="tx1"/>
          </a:solidFill>
          <a:latin typeface="+mn-lt"/>
          <a:ea typeface="+mn-ea"/>
          <a:cs typeface="+mn-cs"/>
        </a:defRPr>
      </a:lvl5pPr>
      <a:lvl6pPr marL="2607869" algn="l" defTabSz="1043148" rtl="0" eaLnBrk="1" latinLnBrk="0" hangingPunct="1">
        <a:defRPr sz="2100" kern="1200">
          <a:solidFill>
            <a:schemeClr val="tx1"/>
          </a:solidFill>
          <a:latin typeface="+mn-lt"/>
          <a:ea typeface="+mn-ea"/>
          <a:cs typeface="+mn-cs"/>
        </a:defRPr>
      </a:lvl6pPr>
      <a:lvl7pPr marL="3129443" algn="l" defTabSz="1043148" rtl="0" eaLnBrk="1" latinLnBrk="0" hangingPunct="1">
        <a:defRPr sz="2100" kern="1200">
          <a:solidFill>
            <a:schemeClr val="tx1"/>
          </a:solidFill>
          <a:latin typeface="+mn-lt"/>
          <a:ea typeface="+mn-ea"/>
          <a:cs typeface="+mn-cs"/>
        </a:defRPr>
      </a:lvl7pPr>
      <a:lvl8pPr marL="3651016" algn="l" defTabSz="1043148" rtl="0" eaLnBrk="1" latinLnBrk="0" hangingPunct="1">
        <a:defRPr sz="2100" kern="1200">
          <a:solidFill>
            <a:schemeClr val="tx1"/>
          </a:solidFill>
          <a:latin typeface="+mn-lt"/>
          <a:ea typeface="+mn-ea"/>
          <a:cs typeface="+mn-cs"/>
        </a:defRPr>
      </a:lvl8pPr>
      <a:lvl9pPr marL="4172590" algn="l" defTabSz="104314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049568" y="1848697"/>
            <a:ext cx="8287385" cy="97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ctr" anchorCtr="0" compatLnSpc="1">
            <a:prstTxWarp prst="textNoShape">
              <a:avLst/>
            </a:prstTxWarp>
          </a:bodyPr>
          <a:lstStyle/>
          <a:p>
            <a:pPr lvl="0"/>
            <a:r>
              <a:rPr lang="fr-FR" smtClean="0"/>
              <a:t>Click to edit Master title style</a:t>
            </a:r>
          </a:p>
        </p:txBody>
      </p:sp>
      <p:sp>
        <p:nvSpPr>
          <p:cNvPr id="10243" name="Rectangle 3"/>
          <p:cNvSpPr>
            <a:spLocks noGrp="1" noChangeArrowheads="1"/>
          </p:cNvSpPr>
          <p:nvPr>
            <p:ph type="body" idx="1"/>
          </p:nvPr>
        </p:nvSpPr>
        <p:spPr bwMode="auto">
          <a:xfrm>
            <a:off x="2049568" y="3109172"/>
            <a:ext cx="8287385" cy="344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44" name="Rectangle 4"/>
          <p:cNvSpPr>
            <a:spLocks noGrp="1" noChangeArrowheads="1"/>
          </p:cNvSpPr>
          <p:nvPr>
            <p:ph type="dt" sz="half" idx="2"/>
          </p:nvPr>
        </p:nvSpPr>
        <p:spPr bwMode="auto">
          <a:xfrm>
            <a:off x="534671" y="6887095"/>
            <a:ext cx="2495127" cy="5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eaLnBrk="1" hangingPunct="1">
              <a:defRPr sz="1100"/>
            </a:lvl1pPr>
          </a:lstStyle>
          <a:p>
            <a:endParaRPr lang="fr-FR"/>
          </a:p>
        </p:txBody>
      </p:sp>
      <p:sp>
        <p:nvSpPr>
          <p:cNvPr id="10245" name="Rectangle 5"/>
          <p:cNvSpPr>
            <a:spLocks noGrp="1" noChangeArrowheads="1"/>
          </p:cNvSpPr>
          <p:nvPr>
            <p:ph type="ftr" sz="quarter" idx="3"/>
          </p:nvPr>
        </p:nvSpPr>
        <p:spPr bwMode="auto">
          <a:xfrm>
            <a:off x="3653580" y="6887095"/>
            <a:ext cx="3386243" cy="5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ctr" eaLnBrk="1" hangingPunct="1">
              <a:defRPr sz="1100"/>
            </a:lvl1pPr>
          </a:lstStyle>
          <a:p>
            <a:endParaRPr lang="fr-FR"/>
          </a:p>
        </p:txBody>
      </p:sp>
      <p:sp>
        <p:nvSpPr>
          <p:cNvPr id="10246" name="Rectangle 6"/>
          <p:cNvSpPr>
            <a:spLocks noGrp="1" noChangeArrowheads="1"/>
          </p:cNvSpPr>
          <p:nvPr>
            <p:ph type="sldNum" sz="quarter" idx="4"/>
          </p:nvPr>
        </p:nvSpPr>
        <p:spPr bwMode="auto">
          <a:xfrm>
            <a:off x="7663603" y="6887095"/>
            <a:ext cx="2495127" cy="52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306" tIns="52153" rIns="104306" bIns="52153" numCol="1" anchor="t" anchorCtr="0" compatLnSpc="1">
            <a:prstTxWarp prst="textNoShape">
              <a:avLst/>
            </a:prstTxWarp>
          </a:bodyPr>
          <a:lstStyle>
            <a:lvl1pPr algn="r" eaLnBrk="1" hangingPunct="1">
              <a:defRPr sz="1100"/>
            </a:lvl1pPr>
          </a:lstStyle>
          <a:p>
            <a:fld id="{D425E02D-9966-4946-9217-6CB2A3DDB0B2}" type="slidenum">
              <a:rPr lang="fr-FR" smtClean="0"/>
              <a:pPr/>
              <a:t>‹#›</a:t>
            </a:fld>
            <a:endParaRPr lang="fr-FR"/>
          </a:p>
        </p:txBody>
      </p:sp>
    </p:spTree>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fontAlgn="base" hangingPunct="1">
        <a:spcBef>
          <a:spcPct val="0"/>
        </a:spcBef>
        <a:spcAft>
          <a:spcPct val="0"/>
        </a:spcAft>
        <a:defRPr sz="46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Arial Black" pitchFamily="34" charset="0"/>
        </a:defRPr>
      </a:lvl2pPr>
      <a:lvl3pPr algn="l" rtl="0" eaLnBrk="1" fontAlgn="base" hangingPunct="1">
        <a:spcBef>
          <a:spcPct val="0"/>
        </a:spcBef>
        <a:spcAft>
          <a:spcPct val="0"/>
        </a:spcAft>
        <a:defRPr sz="4600">
          <a:solidFill>
            <a:schemeClr val="tx2"/>
          </a:solidFill>
          <a:latin typeface="Arial Black" pitchFamily="34" charset="0"/>
        </a:defRPr>
      </a:lvl3pPr>
      <a:lvl4pPr algn="l" rtl="0" eaLnBrk="1" fontAlgn="base" hangingPunct="1">
        <a:spcBef>
          <a:spcPct val="0"/>
        </a:spcBef>
        <a:spcAft>
          <a:spcPct val="0"/>
        </a:spcAft>
        <a:defRPr sz="4600">
          <a:solidFill>
            <a:schemeClr val="tx2"/>
          </a:solidFill>
          <a:latin typeface="Arial Black" pitchFamily="34" charset="0"/>
        </a:defRPr>
      </a:lvl4pPr>
      <a:lvl5pPr algn="l" rtl="0" eaLnBrk="1" fontAlgn="base" hangingPunct="1">
        <a:spcBef>
          <a:spcPct val="0"/>
        </a:spcBef>
        <a:spcAft>
          <a:spcPct val="0"/>
        </a:spcAft>
        <a:defRPr sz="4600">
          <a:solidFill>
            <a:schemeClr val="tx2"/>
          </a:solidFill>
          <a:latin typeface="Arial Black" pitchFamily="34" charset="0"/>
        </a:defRPr>
      </a:lvl5pPr>
      <a:lvl6pPr marL="521528" algn="l" rtl="0" eaLnBrk="1" fontAlgn="base" hangingPunct="1">
        <a:spcBef>
          <a:spcPct val="0"/>
        </a:spcBef>
        <a:spcAft>
          <a:spcPct val="0"/>
        </a:spcAft>
        <a:defRPr sz="4600">
          <a:solidFill>
            <a:schemeClr val="tx2"/>
          </a:solidFill>
          <a:latin typeface="Arial Black" pitchFamily="34" charset="0"/>
        </a:defRPr>
      </a:lvl6pPr>
      <a:lvl7pPr marL="1043055" algn="l" rtl="0" eaLnBrk="1" fontAlgn="base" hangingPunct="1">
        <a:spcBef>
          <a:spcPct val="0"/>
        </a:spcBef>
        <a:spcAft>
          <a:spcPct val="0"/>
        </a:spcAft>
        <a:defRPr sz="4600">
          <a:solidFill>
            <a:schemeClr val="tx2"/>
          </a:solidFill>
          <a:latin typeface="Arial Black" pitchFamily="34" charset="0"/>
        </a:defRPr>
      </a:lvl7pPr>
      <a:lvl8pPr marL="1564582" algn="l" rtl="0" eaLnBrk="1" fontAlgn="base" hangingPunct="1">
        <a:spcBef>
          <a:spcPct val="0"/>
        </a:spcBef>
        <a:spcAft>
          <a:spcPct val="0"/>
        </a:spcAft>
        <a:defRPr sz="4600">
          <a:solidFill>
            <a:schemeClr val="tx2"/>
          </a:solidFill>
          <a:latin typeface="Arial Black" pitchFamily="34" charset="0"/>
        </a:defRPr>
      </a:lvl8pPr>
      <a:lvl9pPr marL="2086110" algn="l" rtl="0" eaLnBrk="1" fontAlgn="base" hangingPunct="1">
        <a:spcBef>
          <a:spcPct val="0"/>
        </a:spcBef>
        <a:spcAft>
          <a:spcPct val="0"/>
        </a:spcAft>
        <a:defRPr sz="4600">
          <a:solidFill>
            <a:schemeClr val="tx2"/>
          </a:solidFill>
          <a:latin typeface="Arial Black" pitchFamily="34" charset="0"/>
        </a:defRPr>
      </a:lvl9pPr>
    </p:titleStyle>
    <p:bodyStyle>
      <a:lvl1pPr marL="391145" indent="-391145" algn="l" rtl="0" eaLnBrk="1" fontAlgn="base" hangingPunct="1">
        <a:spcBef>
          <a:spcPct val="20000"/>
        </a:spcBef>
        <a:spcAft>
          <a:spcPct val="0"/>
        </a:spcAft>
        <a:buChar char="•"/>
        <a:defRPr sz="3700">
          <a:solidFill>
            <a:schemeClr val="tx1"/>
          </a:solidFill>
          <a:latin typeface="+mn-lt"/>
          <a:ea typeface="+mn-ea"/>
          <a:cs typeface="+mn-cs"/>
        </a:defRPr>
      </a:lvl1pPr>
      <a:lvl2pPr marL="847482" indent="-325955" algn="l" rtl="0" eaLnBrk="1" fontAlgn="base" hangingPunct="1">
        <a:spcBef>
          <a:spcPct val="20000"/>
        </a:spcBef>
        <a:spcAft>
          <a:spcPct val="0"/>
        </a:spcAft>
        <a:buChar char="–"/>
        <a:defRPr sz="3200">
          <a:solidFill>
            <a:schemeClr val="tx1"/>
          </a:solidFill>
          <a:latin typeface="+mn-lt"/>
        </a:defRPr>
      </a:lvl2pPr>
      <a:lvl3pPr marL="1303818" indent="-260764" algn="l" rtl="0" eaLnBrk="1" fontAlgn="base" hangingPunct="1">
        <a:spcBef>
          <a:spcPct val="20000"/>
        </a:spcBef>
        <a:spcAft>
          <a:spcPct val="0"/>
        </a:spcAft>
        <a:buChar char="•"/>
        <a:defRPr sz="2700">
          <a:solidFill>
            <a:schemeClr val="tx1"/>
          </a:solidFill>
          <a:latin typeface="+mn-lt"/>
        </a:defRPr>
      </a:lvl3pPr>
      <a:lvl4pPr marL="1825346" indent="-260764" algn="l" rtl="0" eaLnBrk="1" fontAlgn="base" hangingPunct="1">
        <a:spcBef>
          <a:spcPct val="20000"/>
        </a:spcBef>
        <a:spcAft>
          <a:spcPct val="0"/>
        </a:spcAft>
        <a:buChar char="–"/>
        <a:defRPr sz="2300">
          <a:solidFill>
            <a:schemeClr val="tx1"/>
          </a:solidFill>
          <a:latin typeface="+mn-lt"/>
        </a:defRPr>
      </a:lvl4pPr>
      <a:lvl5pPr marL="2346873" indent="-260764" algn="l" rtl="0" eaLnBrk="1" fontAlgn="base" hangingPunct="1">
        <a:spcBef>
          <a:spcPct val="20000"/>
        </a:spcBef>
        <a:spcAft>
          <a:spcPct val="0"/>
        </a:spcAft>
        <a:buChar char="»"/>
        <a:defRPr sz="2300">
          <a:solidFill>
            <a:schemeClr val="tx1"/>
          </a:solidFill>
          <a:latin typeface="+mn-lt"/>
        </a:defRPr>
      </a:lvl5pPr>
      <a:lvl6pPr marL="2868401" indent="-260764" algn="l" rtl="0" eaLnBrk="1" fontAlgn="base" hangingPunct="1">
        <a:spcBef>
          <a:spcPct val="20000"/>
        </a:spcBef>
        <a:spcAft>
          <a:spcPct val="0"/>
        </a:spcAft>
        <a:buChar char="»"/>
        <a:defRPr sz="2300">
          <a:solidFill>
            <a:schemeClr val="tx1"/>
          </a:solidFill>
          <a:latin typeface="+mn-lt"/>
        </a:defRPr>
      </a:lvl6pPr>
      <a:lvl7pPr marL="3389928" indent="-260764" algn="l" rtl="0" eaLnBrk="1" fontAlgn="base" hangingPunct="1">
        <a:spcBef>
          <a:spcPct val="20000"/>
        </a:spcBef>
        <a:spcAft>
          <a:spcPct val="0"/>
        </a:spcAft>
        <a:buChar char="»"/>
        <a:defRPr sz="2300">
          <a:solidFill>
            <a:schemeClr val="tx1"/>
          </a:solidFill>
          <a:latin typeface="+mn-lt"/>
        </a:defRPr>
      </a:lvl7pPr>
      <a:lvl8pPr marL="3911455" indent="-260764" algn="l" rtl="0" eaLnBrk="1" fontAlgn="base" hangingPunct="1">
        <a:spcBef>
          <a:spcPct val="20000"/>
        </a:spcBef>
        <a:spcAft>
          <a:spcPct val="0"/>
        </a:spcAft>
        <a:buChar char="»"/>
        <a:defRPr sz="2300">
          <a:solidFill>
            <a:schemeClr val="tx1"/>
          </a:solidFill>
          <a:latin typeface="+mn-lt"/>
        </a:defRPr>
      </a:lvl8pPr>
      <a:lvl9pPr marL="4432983" indent="-260764" algn="l" rtl="0" eaLnBrk="1" fontAlgn="base" hangingPunct="1">
        <a:spcBef>
          <a:spcPct val="20000"/>
        </a:spcBef>
        <a:spcAft>
          <a:spcPct val="0"/>
        </a:spcAft>
        <a:buChar char="»"/>
        <a:defRPr sz="2300">
          <a:solidFill>
            <a:schemeClr val="tx1"/>
          </a:solidFill>
          <a:latin typeface="+mn-lt"/>
        </a:defRPr>
      </a:lvl9pPr>
    </p:bodyStyle>
    <p:otherStyle>
      <a:defPPr>
        <a:defRPr lang="fr-FR"/>
      </a:defPPr>
      <a:lvl1pPr marL="0" algn="l" defTabSz="1043055" rtl="0" eaLnBrk="1" latinLnBrk="0" hangingPunct="1">
        <a:defRPr sz="2100" kern="1200">
          <a:solidFill>
            <a:schemeClr val="tx1"/>
          </a:solidFill>
          <a:latin typeface="+mn-lt"/>
          <a:ea typeface="+mn-ea"/>
          <a:cs typeface="+mn-cs"/>
        </a:defRPr>
      </a:lvl1pPr>
      <a:lvl2pPr marL="521528" algn="l" defTabSz="1043055" rtl="0" eaLnBrk="1" latinLnBrk="0" hangingPunct="1">
        <a:defRPr sz="2100" kern="1200">
          <a:solidFill>
            <a:schemeClr val="tx1"/>
          </a:solidFill>
          <a:latin typeface="+mn-lt"/>
          <a:ea typeface="+mn-ea"/>
          <a:cs typeface="+mn-cs"/>
        </a:defRPr>
      </a:lvl2pPr>
      <a:lvl3pPr marL="1043055" algn="l" defTabSz="1043055" rtl="0" eaLnBrk="1" latinLnBrk="0" hangingPunct="1">
        <a:defRPr sz="2100" kern="1200">
          <a:solidFill>
            <a:schemeClr val="tx1"/>
          </a:solidFill>
          <a:latin typeface="+mn-lt"/>
          <a:ea typeface="+mn-ea"/>
          <a:cs typeface="+mn-cs"/>
        </a:defRPr>
      </a:lvl3pPr>
      <a:lvl4pPr marL="1564582" algn="l" defTabSz="1043055" rtl="0" eaLnBrk="1" latinLnBrk="0" hangingPunct="1">
        <a:defRPr sz="2100" kern="1200">
          <a:solidFill>
            <a:schemeClr val="tx1"/>
          </a:solidFill>
          <a:latin typeface="+mn-lt"/>
          <a:ea typeface="+mn-ea"/>
          <a:cs typeface="+mn-cs"/>
        </a:defRPr>
      </a:lvl4pPr>
      <a:lvl5pPr marL="2086110" algn="l" defTabSz="1043055" rtl="0" eaLnBrk="1" latinLnBrk="0" hangingPunct="1">
        <a:defRPr sz="2100" kern="1200">
          <a:solidFill>
            <a:schemeClr val="tx1"/>
          </a:solidFill>
          <a:latin typeface="+mn-lt"/>
          <a:ea typeface="+mn-ea"/>
          <a:cs typeface="+mn-cs"/>
        </a:defRPr>
      </a:lvl5pPr>
      <a:lvl6pPr marL="2607637" algn="l" defTabSz="1043055" rtl="0" eaLnBrk="1" latinLnBrk="0" hangingPunct="1">
        <a:defRPr sz="2100" kern="1200">
          <a:solidFill>
            <a:schemeClr val="tx1"/>
          </a:solidFill>
          <a:latin typeface="+mn-lt"/>
          <a:ea typeface="+mn-ea"/>
          <a:cs typeface="+mn-cs"/>
        </a:defRPr>
      </a:lvl6pPr>
      <a:lvl7pPr marL="3129165" algn="l" defTabSz="1043055" rtl="0" eaLnBrk="1" latinLnBrk="0" hangingPunct="1">
        <a:defRPr sz="2100" kern="1200">
          <a:solidFill>
            <a:schemeClr val="tx1"/>
          </a:solidFill>
          <a:latin typeface="+mn-lt"/>
          <a:ea typeface="+mn-ea"/>
          <a:cs typeface="+mn-cs"/>
        </a:defRPr>
      </a:lvl7pPr>
      <a:lvl8pPr marL="3650692" algn="l" defTabSz="1043055" rtl="0" eaLnBrk="1" latinLnBrk="0" hangingPunct="1">
        <a:defRPr sz="2100" kern="1200">
          <a:solidFill>
            <a:schemeClr val="tx1"/>
          </a:solidFill>
          <a:latin typeface="+mn-lt"/>
          <a:ea typeface="+mn-ea"/>
          <a:cs typeface="+mn-cs"/>
        </a:defRPr>
      </a:lvl8pPr>
      <a:lvl9pPr marL="4172219" algn="l" defTabSz="104305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01504" y="1158907"/>
            <a:ext cx="10091896" cy="262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8" name="Text Placeholder 7"/>
          <p:cNvSpPr>
            <a:spLocks noGrp="1"/>
          </p:cNvSpPr>
          <p:nvPr>
            <p:ph type="body" idx="1"/>
          </p:nvPr>
        </p:nvSpPr>
        <p:spPr>
          <a:xfrm>
            <a:off x="356447" y="1713896"/>
            <a:ext cx="10158730" cy="4991131"/>
          </a:xfrm>
          <a:prstGeom prst="rect">
            <a:avLst/>
          </a:prstGeom>
        </p:spPr>
        <p:txBody>
          <a:bodyPr vert="horz" lIns="104315" tIns="52157" rIns="104315" bIns="5215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7574492" y="84032"/>
            <a:ext cx="2940685" cy="318620"/>
          </a:xfrm>
          <a:prstGeom prst="rect">
            <a:avLst/>
          </a:prstGeom>
        </p:spPr>
        <p:txBody>
          <a:bodyPr vert="horz" lIns="104315" tIns="52157" rIns="104315" bIns="52157"/>
          <a:lstStyle>
            <a:lvl1pPr algn="l" eaLnBrk="1" latinLnBrk="0" hangingPunct="1">
              <a:defRPr kumimoji="0" sz="1400">
                <a:solidFill>
                  <a:schemeClr val="accent1">
                    <a:shade val="75000"/>
                  </a:schemeClr>
                </a:solidFill>
              </a:defRPr>
            </a:lvl1pPr>
          </a:lstStyle>
          <a:p>
            <a:fld id="{1D8BD707-D9CF-40AE-B4C6-C98DA3205C09}" type="datetimeFigureOut">
              <a:rPr lang="en-US" smtClean="0"/>
              <a:t>2/28/2019</a:t>
            </a:fld>
            <a:endParaRPr lang="en-US"/>
          </a:p>
        </p:txBody>
      </p:sp>
      <p:sp>
        <p:nvSpPr>
          <p:cNvPr id="28" name="Footer Placeholder 27"/>
          <p:cNvSpPr>
            <a:spLocks noGrp="1"/>
          </p:cNvSpPr>
          <p:nvPr>
            <p:ph type="ftr" sz="quarter" idx="3"/>
          </p:nvPr>
        </p:nvSpPr>
        <p:spPr>
          <a:xfrm>
            <a:off x="3653579" y="84032"/>
            <a:ext cx="3920913" cy="318620"/>
          </a:xfrm>
          <a:prstGeom prst="rect">
            <a:avLst/>
          </a:prstGeom>
        </p:spPr>
        <p:txBody>
          <a:bodyPr vert="horz" lIns="104315" tIns="52157" rIns="104315" bIns="52157"/>
          <a:lstStyle>
            <a:lvl1pPr algn="r" eaLnBrk="1" latinLnBrk="0" hangingPunct="1">
              <a:defRPr kumimoji="0" sz="1400">
                <a:solidFill>
                  <a:schemeClr val="accent1">
                    <a:shade val="75000"/>
                  </a:schemeClr>
                </a:solidFill>
              </a:defRPr>
            </a:lvl1pPr>
          </a:lstStyle>
          <a:p>
            <a:pPr marL="12700">
              <a:lnSpc>
                <a:spcPts val="1150"/>
              </a:lnSpc>
            </a:pPr>
            <a:r>
              <a:rPr lang="fr-FR" spc="-85" smtClean="0"/>
              <a:t>B.</a:t>
            </a:r>
            <a:r>
              <a:rPr lang="fr-FR" spc="-95" smtClean="0"/>
              <a:t> </a:t>
            </a:r>
            <a:r>
              <a:rPr lang="fr-FR" spc="-55" smtClean="0"/>
              <a:t>Hichem</a:t>
            </a:r>
          </a:p>
          <a:p>
            <a:pPr marL="12700">
              <a:lnSpc>
                <a:spcPct val="100000"/>
              </a:lnSpc>
            </a:pPr>
            <a:r>
              <a:rPr lang="fr-FR" spc="-60" smtClean="0"/>
              <a:t>2017-2018</a:t>
            </a:r>
            <a:endParaRPr lang="fr-FR" spc="-60"/>
          </a:p>
        </p:txBody>
      </p:sp>
      <p:sp>
        <p:nvSpPr>
          <p:cNvPr id="5" name="Slide Number Placeholder 4"/>
          <p:cNvSpPr>
            <a:spLocks noGrp="1"/>
          </p:cNvSpPr>
          <p:nvPr>
            <p:ph type="sldNum" sz="quarter" idx="4"/>
          </p:nvPr>
        </p:nvSpPr>
        <p:spPr>
          <a:xfrm>
            <a:off x="9624060" y="7142692"/>
            <a:ext cx="891117" cy="269602"/>
          </a:xfrm>
          <a:prstGeom prst="rect">
            <a:avLst/>
          </a:prstGeom>
        </p:spPr>
        <p:txBody>
          <a:bodyPr vert="horz" lIns="104315" tIns="52157" rIns="104315" bIns="52157"/>
          <a:lstStyle>
            <a:lvl1pPr algn="r" eaLnBrk="1" latinLnBrk="0" hangingPunct="1">
              <a:defRPr kumimoji="0" sz="1400">
                <a:solidFill>
                  <a:schemeClr val="accent1">
                    <a:shade val="75000"/>
                  </a:schemeClr>
                </a:solidFill>
              </a:defRPr>
            </a:lvl1pPr>
          </a:lstStyle>
          <a:p>
            <a:pPr marL="25400">
              <a:lnSpc>
                <a:spcPts val="1150"/>
              </a:lnSpc>
            </a:pPr>
            <a:fld id="{81D60167-4931-47E6-BA6A-407CBD079E47}" type="slidenum">
              <a:rPr lang="fr-FR" b="1" spc="-85" smtClean="0">
                <a:solidFill>
                  <a:srgbClr val="000000"/>
                </a:solidFill>
                <a:latin typeface="Trebuchet MS"/>
                <a:cs typeface="Trebuchet MS"/>
              </a:rPr>
              <a:t>‹#›</a:t>
            </a:fld>
            <a:r>
              <a:rPr lang="fr-FR" b="1" spc="-85" smtClean="0">
                <a:solidFill>
                  <a:srgbClr val="000000"/>
                </a:solidFill>
                <a:latin typeface="Trebuchet MS"/>
                <a:cs typeface="Trebuchet MS"/>
              </a:rPr>
              <a:t> </a:t>
            </a:r>
            <a:r>
              <a:rPr lang="fr-FR" b="1" spc="-120" smtClean="0">
                <a:solidFill>
                  <a:srgbClr val="000000"/>
                </a:solidFill>
                <a:latin typeface="Trebuchet MS"/>
                <a:cs typeface="Trebuchet MS"/>
              </a:rPr>
              <a:t>| </a:t>
            </a:r>
            <a:r>
              <a:rPr lang="fr-FR" spc="-165" smtClean="0"/>
              <a:t>P </a:t>
            </a:r>
            <a:r>
              <a:rPr lang="fr-FR" spc="-85" smtClean="0"/>
              <a:t>a</a:t>
            </a:r>
            <a:r>
              <a:rPr lang="fr-FR" spc="-15" smtClean="0"/>
              <a:t> </a:t>
            </a:r>
            <a:r>
              <a:rPr lang="fr-FR" spc="70" smtClean="0"/>
              <a:t>ge</a:t>
            </a:r>
            <a:r>
              <a:rPr lang="fr-FR" spc="-10" smtClean="0"/>
              <a:t> </a:t>
            </a:r>
            <a:endParaRPr lang="fr-FR" spc="-10"/>
          </a:p>
        </p:txBody>
      </p:sp>
      <p:sp>
        <p:nvSpPr>
          <p:cNvPr id="10" name="Title Placeholder 9"/>
          <p:cNvSpPr>
            <a:spLocks noGrp="1"/>
          </p:cNvSpPr>
          <p:nvPr>
            <p:ph type="title"/>
          </p:nvPr>
        </p:nvSpPr>
        <p:spPr>
          <a:xfrm>
            <a:off x="356447" y="504190"/>
            <a:ext cx="10158730" cy="924348"/>
          </a:xfrm>
          <a:prstGeom prst="rect">
            <a:avLst/>
          </a:prstGeom>
        </p:spPr>
        <p:txBody>
          <a:bodyPr vert="horz" lIns="104315" tIns="52157" rIns="104315" bIns="52157"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01504" y="1158907"/>
            <a:ext cx="10091896" cy="262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2" name="Straight Connector 11"/>
          <p:cNvSpPr>
            <a:spLocks noChangeShapeType="1"/>
          </p:cNvSpPr>
          <p:nvPr/>
        </p:nvSpPr>
        <p:spPr bwMode="auto">
          <a:xfrm>
            <a:off x="601504" y="1166724"/>
            <a:ext cx="10091896" cy="262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04315" tIns="52157" rIns="104315" bIns="52157"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4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91180" indent="-391180" algn="l" rtl="0" eaLnBrk="1" latinLnBrk="0" hangingPunct="1">
        <a:spcBef>
          <a:spcPct val="20000"/>
        </a:spcBef>
        <a:buClr>
          <a:schemeClr val="accent1"/>
        </a:buClr>
        <a:buSzPct val="70000"/>
        <a:buFont typeface="Wingdings 2"/>
        <a:buChar char=""/>
        <a:defRPr kumimoji="0" sz="3700" kern="1200">
          <a:solidFill>
            <a:schemeClr val="tx2"/>
          </a:solidFill>
          <a:latin typeface="+mn-lt"/>
          <a:ea typeface="+mn-ea"/>
          <a:cs typeface="+mn-cs"/>
        </a:defRPr>
      </a:lvl1pPr>
      <a:lvl2pPr marL="847557" indent="-325984"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2pPr>
      <a:lvl3pPr marL="1303934" indent="-260787" algn="l" rtl="0" eaLnBrk="1" latinLnBrk="0" hangingPunct="1">
        <a:spcBef>
          <a:spcPct val="20000"/>
        </a:spcBef>
        <a:buClr>
          <a:schemeClr val="accent1"/>
        </a:buClr>
        <a:buSzPct val="70000"/>
        <a:buFont typeface="Wingdings 2"/>
        <a:buChar char=""/>
        <a:defRPr kumimoji="0" sz="2700" kern="1200">
          <a:solidFill>
            <a:schemeClr val="tx2"/>
          </a:solidFill>
          <a:latin typeface="+mn-lt"/>
          <a:ea typeface="+mn-ea"/>
          <a:cs typeface="+mn-cs"/>
        </a:defRPr>
      </a:lvl3pPr>
      <a:lvl4pPr marL="1825508" indent="-260787" algn="l" rtl="0" eaLnBrk="1" latinLnBrk="0" hangingPunct="1">
        <a:spcBef>
          <a:spcPct val="20000"/>
        </a:spcBef>
        <a:buClr>
          <a:schemeClr val="accent1"/>
        </a:buClr>
        <a:buSzPct val="70000"/>
        <a:buFont typeface="Wingdings 2"/>
        <a:buChar char=""/>
        <a:defRPr kumimoji="0" sz="2300" kern="1200">
          <a:solidFill>
            <a:schemeClr val="tx2"/>
          </a:solidFill>
          <a:latin typeface="+mn-lt"/>
          <a:ea typeface="+mn-ea"/>
          <a:cs typeface="+mn-cs"/>
        </a:defRPr>
      </a:lvl4pPr>
      <a:lvl5pPr marL="2347082" indent="-260787" algn="l" rtl="0" eaLnBrk="1" latinLnBrk="0" hangingPunct="1">
        <a:spcBef>
          <a:spcPct val="20000"/>
        </a:spcBef>
        <a:buClr>
          <a:schemeClr val="accent1"/>
        </a:buClr>
        <a:buSzPct val="60000"/>
        <a:buFont typeface="Wingdings 2"/>
        <a:buChar char=""/>
        <a:defRPr kumimoji="0" sz="2100" kern="1200">
          <a:solidFill>
            <a:schemeClr val="tx2"/>
          </a:solidFill>
          <a:latin typeface="+mn-lt"/>
          <a:ea typeface="+mn-ea"/>
          <a:cs typeface="+mn-cs"/>
        </a:defRPr>
      </a:lvl5pPr>
      <a:lvl6pPr marL="2868656" indent="-260787" algn="l" rtl="0" eaLnBrk="1" latinLnBrk="0" hangingPunct="1">
        <a:spcBef>
          <a:spcPct val="20000"/>
        </a:spcBef>
        <a:buClr>
          <a:schemeClr val="accent1"/>
        </a:buClr>
        <a:buSzPct val="60000"/>
        <a:buFont typeface="Wingdings 2"/>
        <a:buChar char=""/>
        <a:defRPr kumimoji="0" sz="2100" kern="1200">
          <a:solidFill>
            <a:schemeClr val="tx2"/>
          </a:solidFill>
          <a:latin typeface="+mn-lt"/>
          <a:ea typeface="+mn-ea"/>
          <a:cs typeface="+mn-cs"/>
        </a:defRPr>
      </a:lvl6pPr>
      <a:lvl7pPr marL="3390229" indent="-260787"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7pPr>
      <a:lvl8pPr marL="3911803" indent="-260787" algn="l" rtl="0" eaLnBrk="1" latinLnBrk="0" hangingPunct="1">
        <a:spcBef>
          <a:spcPct val="20000"/>
        </a:spcBef>
        <a:buClr>
          <a:schemeClr val="accent1"/>
        </a:buClr>
        <a:buSzPct val="60000"/>
        <a:buFont typeface="Wingdings 2"/>
        <a:buChar char=""/>
        <a:defRPr kumimoji="0" sz="1800" kern="1200" baseline="0">
          <a:solidFill>
            <a:schemeClr val="tx2"/>
          </a:solidFill>
          <a:latin typeface="+mn-lt"/>
          <a:ea typeface="+mn-ea"/>
          <a:cs typeface="+mn-cs"/>
        </a:defRPr>
      </a:lvl8pPr>
      <a:lvl9pPr marL="4433377" indent="-260787"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74" algn="l" rtl="0" eaLnBrk="1" latinLnBrk="0" hangingPunct="1">
        <a:defRPr kumimoji="0" kern="1200">
          <a:solidFill>
            <a:schemeClr val="tx1"/>
          </a:solidFill>
          <a:latin typeface="+mn-lt"/>
          <a:ea typeface="+mn-ea"/>
          <a:cs typeface="+mn-cs"/>
        </a:defRPr>
      </a:lvl2pPr>
      <a:lvl3pPr marL="1043148" algn="l" rtl="0" eaLnBrk="1" latinLnBrk="0" hangingPunct="1">
        <a:defRPr kumimoji="0" kern="1200">
          <a:solidFill>
            <a:schemeClr val="tx1"/>
          </a:solidFill>
          <a:latin typeface="+mn-lt"/>
          <a:ea typeface="+mn-ea"/>
          <a:cs typeface="+mn-cs"/>
        </a:defRPr>
      </a:lvl3pPr>
      <a:lvl4pPr marL="1564721" algn="l" rtl="0" eaLnBrk="1" latinLnBrk="0" hangingPunct="1">
        <a:defRPr kumimoji="0" kern="1200">
          <a:solidFill>
            <a:schemeClr val="tx1"/>
          </a:solidFill>
          <a:latin typeface="+mn-lt"/>
          <a:ea typeface="+mn-ea"/>
          <a:cs typeface="+mn-cs"/>
        </a:defRPr>
      </a:lvl4pPr>
      <a:lvl5pPr marL="2086295" algn="l" rtl="0" eaLnBrk="1" latinLnBrk="0" hangingPunct="1">
        <a:defRPr kumimoji="0" kern="1200">
          <a:solidFill>
            <a:schemeClr val="tx1"/>
          </a:solidFill>
          <a:latin typeface="+mn-lt"/>
          <a:ea typeface="+mn-ea"/>
          <a:cs typeface="+mn-cs"/>
        </a:defRPr>
      </a:lvl5pPr>
      <a:lvl6pPr marL="2607869" algn="l" rtl="0" eaLnBrk="1" latinLnBrk="0" hangingPunct="1">
        <a:defRPr kumimoji="0" kern="1200">
          <a:solidFill>
            <a:schemeClr val="tx1"/>
          </a:solidFill>
          <a:latin typeface="+mn-lt"/>
          <a:ea typeface="+mn-ea"/>
          <a:cs typeface="+mn-cs"/>
        </a:defRPr>
      </a:lvl6pPr>
      <a:lvl7pPr marL="3129443" algn="l" rtl="0" eaLnBrk="1" latinLnBrk="0" hangingPunct="1">
        <a:defRPr kumimoji="0" kern="1200">
          <a:solidFill>
            <a:schemeClr val="tx1"/>
          </a:solidFill>
          <a:latin typeface="+mn-lt"/>
          <a:ea typeface="+mn-ea"/>
          <a:cs typeface="+mn-cs"/>
        </a:defRPr>
      </a:lvl7pPr>
      <a:lvl8pPr marL="3651016" algn="l" rtl="0" eaLnBrk="1" latinLnBrk="0" hangingPunct="1">
        <a:defRPr kumimoji="0" kern="1200">
          <a:solidFill>
            <a:schemeClr val="tx1"/>
          </a:solidFill>
          <a:latin typeface="+mn-lt"/>
          <a:ea typeface="+mn-ea"/>
          <a:cs typeface="+mn-cs"/>
        </a:defRPr>
      </a:lvl8pPr>
      <a:lvl9pPr marL="417259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460500" y="47625"/>
            <a:ext cx="6930520" cy="1378583"/>
          </a:xfrm>
          <a:prstGeom prst="rect">
            <a:avLst/>
          </a:prstGeom>
        </p:spPr>
        <p:txBody>
          <a:bodyPr vert="horz" wrap="square" lIns="0" tIns="12700" rIns="0" bIns="0" rtlCol="0">
            <a:spAutoFit/>
          </a:bodyPr>
          <a:lstStyle/>
          <a:p>
            <a:pPr marL="929640" marR="26034" indent="-896619" algn="ctr">
              <a:lnSpc>
                <a:spcPct val="156700"/>
              </a:lnSpc>
              <a:spcBef>
                <a:spcPts val="100"/>
              </a:spcBef>
            </a:pPr>
            <a:r>
              <a:rPr sz="2800" b="1" u="sng" spc="-5" dirty="0">
                <a:uFill>
                  <a:solidFill>
                    <a:srgbClr val="000000"/>
                  </a:solidFill>
                </a:uFill>
                <a:latin typeface="Times New Roman"/>
                <a:cs typeface="Times New Roman"/>
              </a:rPr>
              <a:t>La Conversion Photovoltaïque </a:t>
            </a:r>
            <a:r>
              <a:rPr sz="2800" b="1" u="sng" spc="-5" dirty="0">
                <a:latin typeface="Times New Roman"/>
                <a:cs typeface="Times New Roman"/>
              </a:rPr>
              <a:t> </a:t>
            </a:r>
            <a:endParaRPr lang="en-US" sz="2800" b="1" u="sng" spc="-5" dirty="0" smtClean="0">
              <a:latin typeface="Times New Roman"/>
              <a:cs typeface="Times New Roman"/>
            </a:endParaRPr>
          </a:p>
          <a:p>
            <a:pPr marL="929640" marR="26034" indent="-896619" algn="ctr">
              <a:lnSpc>
                <a:spcPct val="156700"/>
              </a:lnSpc>
              <a:spcBef>
                <a:spcPts val="100"/>
              </a:spcBef>
            </a:pPr>
            <a:r>
              <a:rPr sz="2800" b="1" u="sng" spc="-10" dirty="0" err="1" smtClean="0">
                <a:uFill>
                  <a:solidFill>
                    <a:srgbClr val="000000"/>
                  </a:solidFill>
                </a:uFill>
                <a:latin typeface="Times New Roman"/>
                <a:cs typeface="Times New Roman"/>
              </a:rPr>
              <a:t>Chapitre</a:t>
            </a:r>
            <a:r>
              <a:rPr sz="2800" b="1" u="sng" spc="-10" dirty="0" smtClean="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1</a:t>
            </a:r>
            <a:r>
              <a:rPr sz="2800" b="1" u="sng" spc="10" dirty="0">
                <a:uFill>
                  <a:solidFill>
                    <a:srgbClr val="000000"/>
                  </a:solidFill>
                </a:uFill>
                <a:latin typeface="Times New Roman"/>
                <a:cs typeface="Times New Roman"/>
              </a:rPr>
              <a:t> </a:t>
            </a:r>
            <a:r>
              <a:rPr sz="2800" b="1" u="sng" dirty="0" smtClean="0">
                <a:uFill>
                  <a:solidFill>
                    <a:srgbClr val="000000"/>
                  </a:solidFill>
                </a:uFill>
                <a:latin typeface="Times New Roman"/>
                <a:cs typeface="Times New Roman"/>
              </a:rPr>
              <a:t>:</a:t>
            </a:r>
            <a:r>
              <a:rPr lang="en-US" sz="2800" b="1" u="sng" dirty="0">
                <a:latin typeface="Times New Roman"/>
                <a:cs typeface="Times New Roman"/>
              </a:rPr>
              <a:t> </a:t>
            </a:r>
            <a:r>
              <a:rPr sz="2800" b="1" u="sng" spc="-5" dirty="0" err="1" smtClean="0">
                <a:uFill>
                  <a:solidFill>
                    <a:srgbClr val="000000"/>
                  </a:solidFill>
                </a:uFill>
                <a:latin typeface="Times New Roman"/>
                <a:cs typeface="Times New Roman"/>
              </a:rPr>
              <a:t>Généralité</a:t>
            </a:r>
            <a:r>
              <a:rPr sz="2800" b="1" u="sng" spc="-5" dirty="0" smtClean="0">
                <a:uFill>
                  <a:solidFill>
                    <a:srgbClr val="000000"/>
                  </a:solidFill>
                </a:uFill>
                <a:latin typeface="Times New Roman"/>
                <a:cs typeface="Times New Roman"/>
              </a:rPr>
              <a:t> </a:t>
            </a:r>
            <a:r>
              <a:rPr sz="2800" b="1" u="sng" spc="-5" dirty="0">
                <a:uFill>
                  <a:solidFill>
                    <a:srgbClr val="000000"/>
                  </a:solidFill>
                </a:uFill>
                <a:latin typeface="Times New Roman"/>
                <a:cs typeface="Times New Roman"/>
              </a:rPr>
              <a:t>sur l’énergie</a:t>
            </a:r>
            <a:r>
              <a:rPr sz="2800" b="1" u="sng" spc="-55" dirty="0">
                <a:uFill>
                  <a:solidFill>
                    <a:srgbClr val="000000"/>
                  </a:solidFill>
                </a:uFill>
                <a:latin typeface="Times New Roman"/>
                <a:cs typeface="Times New Roman"/>
              </a:rPr>
              <a:t> </a:t>
            </a:r>
            <a:r>
              <a:rPr sz="2800" b="1" u="sng" spc="-5" dirty="0" err="1">
                <a:uFill>
                  <a:solidFill>
                    <a:srgbClr val="000000"/>
                  </a:solidFill>
                </a:uFill>
                <a:latin typeface="Times New Roman"/>
                <a:cs typeface="Times New Roman"/>
              </a:rPr>
              <a:t>solaire</a:t>
            </a:r>
            <a:endParaRPr sz="2800" b="1" u="sng" dirty="0">
              <a:latin typeface="Times New Roman"/>
              <a:cs typeface="Times New Roman"/>
            </a:endParaRPr>
          </a:p>
        </p:txBody>
      </p:sp>
      <p:sp>
        <p:nvSpPr>
          <p:cNvPr id="5" name="object 5"/>
          <p:cNvSpPr txBox="1"/>
          <p:nvPr/>
        </p:nvSpPr>
        <p:spPr>
          <a:xfrm>
            <a:off x="857972" y="2181225"/>
            <a:ext cx="8679728" cy="4042132"/>
          </a:xfrm>
          <a:prstGeom prst="rect">
            <a:avLst/>
          </a:prstGeom>
        </p:spPr>
        <p:txBody>
          <a:bodyPr vert="horz" wrap="square" lIns="0" tIns="12700" rIns="0" bIns="0" rtlCol="0">
            <a:spAutoFit/>
          </a:bodyPr>
          <a:lstStyle/>
          <a:p>
            <a:pPr marL="12700">
              <a:lnSpc>
                <a:spcPct val="100000"/>
              </a:lnSpc>
              <a:spcBef>
                <a:spcPts val="100"/>
              </a:spcBef>
            </a:pPr>
            <a:r>
              <a:rPr sz="3200" spc="-5" dirty="0">
                <a:latin typeface="Times New Roman"/>
                <a:cs typeface="Times New Roman"/>
              </a:rPr>
              <a:t>Contenu</a:t>
            </a:r>
            <a:r>
              <a:rPr sz="3200" spc="5" dirty="0">
                <a:latin typeface="Times New Roman"/>
                <a:cs typeface="Times New Roman"/>
              </a:rPr>
              <a:t> </a:t>
            </a:r>
            <a:r>
              <a:rPr sz="3200" dirty="0" smtClean="0">
                <a:latin typeface="Times New Roman"/>
                <a:cs typeface="Times New Roman"/>
              </a:rPr>
              <a:t>:</a:t>
            </a:r>
            <a:endParaRPr sz="3200" dirty="0">
              <a:latin typeface="Times New Roman"/>
              <a:cs typeface="Times New Roman"/>
            </a:endParaRPr>
          </a:p>
          <a:p>
            <a:pPr marL="927100" lvl="1" indent="-228600">
              <a:buAutoNum type="arabicPlain"/>
              <a:tabLst>
                <a:tab pos="469900" algn="l"/>
              </a:tabLst>
            </a:pPr>
            <a:r>
              <a:rPr lang="en-US" sz="3200" spc="-5" dirty="0" smtClean="0">
                <a:latin typeface="Times New Roman"/>
                <a:cs typeface="Times New Roman"/>
              </a:rPr>
              <a:t>- </a:t>
            </a:r>
            <a:r>
              <a:rPr sz="3200" spc="-5" dirty="0" smtClean="0">
                <a:latin typeface="Times New Roman"/>
                <a:cs typeface="Times New Roman"/>
              </a:rPr>
              <a:t>Introduction</a:t>
            </a:r>
            <a:endParaRPr lang="en-US" sz="3200" dirty="0">
              <a:latin typeface="Times New Roman"/>
              <a:cs typeface="Times New Roman"/>
            </a:endParaRPr>
          </a:p>
          <a:p>
            <a:pPr marL="927100" lvl="1" indent="-228600">
              <a:buAutoNum type="arabicPlain"/>
              <a:tabLst>
                <a:tab pos="469900" algn="l"/>
              </a:tabLst>
            </a:pPr>
            <a:r>
              <a:rPr lang="en-US" sz="3200" spc="-10" dirty="0" smtClean="0">
                <a:latin typeface="Times New Roman"/>
                <a:cs typeface="Times New Roman"/>
              </a:rPr>
              <a:t>- </a:t>
            </a:r>
            <a:r>
              <a:rPr sz="3200" spc="-10" dirty="0" smtClean="0">
                <a:latin typeface="Times New Roman"/>
                <a:cs typeface="Times New Roman"/>
              </a:rPr>
              <a:t>L’énergie</a:t>
            </a:r>
            <a:r>
              <a:rPr sz="3200" dirty="0" smtClean="0">
                <a:latin typeface="Times New Roman"/>
                <a:cs typeface="Times New Roman"/>
              </a:rPr>
              <a:t> </a:t>
            </a:r>
            <a:r>
              <a:rPr sz="3200" spc="-5" dirty="0" err="1">
                <a:latin typeface="Times New Roman"/>
                <a:cs typeface="Times New Roman"/>
              </a:rPr>
              <a:t>solaire</a:t>
            </a:r>
            <a:endParaRPr sz="3200" dirty="0">
              <a:latin typeface="Times New Roman"/>
              <a:cs typeface="Times New Roman"/>
            </a:endParaRPr>
          </a:p>
          <a:p>
            <a:pPr marL="698499" lvl="1">
              <a:lnSpc>
                <a:spcPct val="100000"/>
              </a:lnSpc>
              <a:spcBef>
                <a:spcPts val="145"/>
              </a:spcBef>
              <a:tabLst>
                <a:tab pos="966469" algn="l"/>
                <a:tab pos="967105" algn="l"/>
              </a:tabLst>
            </a:pPr>
            <a:r>
              <a:rPr lang="en-US" sz="3200" spc="-10" dirty="0" smtClean="0">
                <a:latin typeface="Times New Roman"/>
                <a:cs typeface="Times New Roman"/>
              </a:rPr>
              <a:t>	a- </a:t>
            </a:r>
            <a:r>
              <a:rPr sz="3200" spc="-10" dirty="0" smtClean="0">
                <a:latin typeface="Times New Roman"/>
                <a:cs typeface="Times New Roman"/>
              </a:rPr>
              <a:t>Le</a:t>
            </a:r>
            <a:r>
              <a:rPr sz="3200" dirty="0" smtClean="0">
                <a:latin typeface="Times New Roman"/>
                <a:cs typeface="Times New Roman"/>
              </a:rPr>
              <a:t> </a:t>
            </a:r>
            <a:r>
              <a:rPr sz="3200" spc="-5" dirty="0">
                <a:latin typeface="Times New Roman"/>
                <a:cs typeface="Times New Roman"/>
              </a:rPr>
              <a:t>soleil</a:t>
            </a:r>
            <a:endParaRPr sz="3200" dirty="0">
              <a:latin typeface="Times New Roman"/>
              <a:cs typeface="Times New Roman"/>
            </a:endParaRPr>
          </a:p>
          <a:p>
            <a:pPr marL="1384300" lvl="2" indent="-195580">
              <a:lnSpc>
                <a:spcPct val="100000"/>
              </a:lnSpc>
              <a:spcBef>
                <a:spcPts val="140"/>
              </a:spcBef>
              <a:buAutoNum type="romanLcPeriod"/>
              <a:tabLst>
                <a:tab pos="1384300" algn="l"/>
              </a:tabLst>
            </a:pPr>
            <a:r>
              <a:rPr sz="3200" spc="-10" dirty="0">
                <a:latin typeface="Times New Roman"/>
                <a:cs typeface="Times New Roman"/>
              </a:rPr>
              <a:t>Le </a:t>
            </a:r>
            <a:r>
              <a:rPr sz="3200" dirty="0" err="1">
                <a:latin typeface="Times New Roman"/>
                <a:cs typeface="Times New Roman"/>
              </a:rPr>
              <a:t>spectre</a:t>
            </a:r>
            <a:r>
              <a:rPr sz="3200" spc="15" dirty="0">
                <a:latin typeface="Times New Roman"/>
                <a:cs typeface="Times New Roman"/>
              </a:rPr>
              <a:t> </a:t>
            </a:r>
            <a:r>
              <a:rPr sz="3200" spc="-10" dirty="0" err="1">
                <a:latin typeface="Times New Roman"/>
                <a:cs typeface="Times New Roman"/>
              </a:rPr>
              <a:t>solaire</a:t>
            </a:r>
            <a:endParaRPr sz="3200" dirty="0">
              <a:latin typeface="Times New Roman"/>
              <a:cs typeface="Times New Roman"/>
            </a:endParaRPr>
          </a:p>
          <a:p>
            <a:pPr marL="1384300" lvl="2" indent="-238125">
              <a:lnSpc>
                <a:spcPct val="100000"/>
              </a:lnSpc>
              <a:spcBef>
                <a:spcPts val="170"/>
              </a:spcBef>
              <a:buAutoNum type="romanLcPeriod"/>
              <a:tabLst>
                <a:tab pos="1384300" algn="l"/>
              </a:tabLst>
            </a:pPr>
            <a:r>
              <a:rPr sz="3200" spc="-5" dirty="0" err="1">
                <a:latin typeface="Times New Roman"/>
                <a:cs typeface="Times New Roman"/>
              </a:rPr>
              <a:t>Rayonnement</a:t>
            </a:r>
            <a:r>
              <a:rPr sz="3200" spc="-5" dirty="0">
                <a:latin typeface="Times New Roman"/>
                <a:cs typeface="Times New Roman"/>
              </a:rPr>
              <a:t> </a:t>
            </a:r>
            <a:r>
              <a:rPr sz="3200" spc="-10" dirty="0">
                <a:latin typeface="Times New Roman"/>
                <a:cs typeface="Times New Roman"/>
              </a:rPr>
              <a:t>d'un </a:t>
            </a:r>
            <a:r>
              <a:rPr sz="3200" dirty="0">
                <a:latin typeface="Times New Roman"/>
                <a:cs typeface="Times New Roman"/>
              </a:rPr>
              <a:t>corps</a:t>
            </a:r>
            <a:r>
              <a:rPr sz="3200" spc="30" dirty="0">
                <a:latin typeface="Times New Roman"/>
                <a:cs typeface="Times New Roman"/>
              </a:rPr>
              <a:t> </a:t>
            </a:r>
            <a:r>
              <a:rPr sz="3200" spc="-15" dirty="0">
                <a:latin typeface="Times New Roman"/>
                <a:cs typeface="Times New Roman"/>
              </a:rPr>
              <a:t>noir</a:t>
            </a:r>
            <a:endParaRPr sz="3200" dirty="0">
              <a:latin typeface="Times New Roman"/>
              <a:cs typeface="Times New Roman"/>
            </a:endParaRPr>
          </a:p>
          <a:p>
            <a:pPr marL="1384300" lvl="2" indent="-280670">
              <a:lnSpc>
                <a:spcPct val="100000"/>
              </a:lnSpc>
              <a:spcBef>
                <a:spcPts val="145"/>
              </a:spcBef>
              <a:buAutoNum type="romanLcPeriod"/>
              <a:tabLst>
                <a:tab pos="1384300" algn="l"/>
              </a:tabLst>
            </a:pPr>
            <a:r>
              <a:rPr sz="3200" spc="-10" dirty="0" err="1">
                <a:latin typeface="Times New Roman"/>
                <a:cs typeface="Times New Roman"/>
              </a:rPr>
              <a:t>Couleur</a:t>
            </a:r>
            <a:r>
              <a:rPr sz="3200" spc="-10" dirty="0">
                <a:latin typeface="Times New Roman"/>
                <a:cs typeface="Times New Roman"/>
              </a:rPr>
              <a:t> </a:t>
            </a:r>
            <a:r>
              <a:rPr sz="3200" spc="-5" dirty="0">
                <a:latin typeface="Times New Roman"/>
                <a:cs typeface="Times New Roman"/>
              </a:rPr>
              <a:t>et </a:t>
            </a:r>
            <a:r>
              <a:rPr sz="3200" spc="-10" dirty="0" err="1">
                <a:latin typeface="Times New Roman"/>
                <a:cs typeface="Times New Roman"/>
              </a:rPr>
              <a:t>longueur</a:t>
            </a:r>
            <a:r>
              <a:rPr sz="3200" spc="85" dirty="0">
                <a:latin typeface="Times New Roman"/>
                <a:cs typeface="Times New Roman"/>
              </a:rPr>
              <a:t> </a:t>
            </a:r>
            <a:r>
              <a:rPr sz="3200" spc="-5" dirty="0" err="1">
                <a:latin typeface="Times New Roman"/>
                <a:cs typeface="Times New Roman"/>
              </a:rPr>
              <a:t>d’onde</a:t>
            </a:r>
            <a:endParaRPr sz="3200" dirty="0">
              <a:latin typeface="Times New Roman"/>
              <a:cs typeface="Times New Roman"/>
            </a:endParaRPr>
          </a:p>
          <a:p>
            <a:pPr marL="927100" lvl="1" indent="-228600">
              <a:lnSpc>
                <a:spcPct val="100000"/>
              </a:lnSpc>
              <a:spcBef>
                <a:spcPts val="165"/>
              </a:spcBef>
              <a:buAutoNum type="alphaLcPeriod"/>
              <a:tabLst>
                <a:tab pos="927100" algn="l"/>
              </a:tabLst>
            </a:pPr>
            <a:endParaRPr sz="32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1750353"/>
            <a:ext cx="9601200" cy="2793072"/>
          </a:xfrm>
          <a:prstGeom prst="rect">
            <a:avLst/>
          </a:prstGeom>
        </p:spPr>
        <p:txBody>
          <a:bodyPr wrap="square">
            <a:spAutoFit/>
          </a:bodyPr>
          <a:lstStyle/>
          <a:p>
            <a:pPr marL="12700" marR="10160" algn="just">
              <a:spcBef>
                <a:spcPts val="994"/>
              </a:spcBef>
            </a:pPr>
            <a:r>
              <a:rPr lang="fr-FR" sz="2800" spc="-10" dirty="0">
                <a:latin typeface="Times New Roman"/>
                <a:cs typeface="Times New Roman"/>
              </a:rPr>
              <a:t>Le </a:t>
            </a:r>
            <a:r>
              <a:rPr lang="fr-FR" sz="2800" spc="-5" dirty="0">
                <a:latin typeface="Times New Roman"/>
                <a:cs typeface="Times New Roman"/>
              </a:rPr>
              <a:t>rayonnement </a:t>
            </a:r>
            <a:r>
              <a:rPr lang="fr-FR" sz="2800" spc="-10" dirty="0">
                <a:latin typeface="Times New Roman"/>
                <a:cs typeface="Times New Roman"/>
              </a:rPr>
              <a:t>solaire </a:t>
            </a:r>
            <a:r>
              <a:rPr lang="fr-FR" sz="2800" spc="-5" dirty="0">
                <a:latin typeface="Times New Roman"/>
                <a:cs typeface="Times New Roman"/>
              </a:rPr>
              <a:t>peut </a:t>
            </a:r>
            <a:r>
              <a:rPr lang="fr-FR" sz="2800" spc="5" dirty="0">
                <a:latin typeface="Times New Roman"/>
                <a:cs typeface="Times New Roman"/>
              </a:rPr>
              <a:t>être </a:t>
            </a:r>
            <a:r>
              <a:rPr lang="fr-FR" sz="2800" spc="-10" dirty="0">
                <a:latin typeface="Times New Roman"/>
                <a:cs typeface="Times New Roman"/>
              </a:rPr>
              <a:t>considéré </a:t>
            </a:r>
            <a:r>
              <a:rPr lang="fr-FR" sz="2800" spc="-5" dirty="0">
                <a:latin typeface="Times New Roman"/>
                <a:cs typeface="Times New Roman"/>
              </a:rPr>
              <a:t>comme </a:t>
            </a:r>
            <a:r>
              <a:rPr lang="fr-FR" sz="2800" spc="10" dirty="0">
                <a:latin typeface="Times New Roman"/>
                <a:cs typeface="Times New Roman"/>
              </a:rPr>
              <a:t>un </a:t>
            </a:r>
            <a:r>
              <a:rPr lang="fr-FR" sz="2800" spc="-5" dirty="0">
                <a:latin typeface="Times New Roman"/>
                <a:cs typeface="Times New Roman"/>
              </a:rPr>
              <a:t>ensemble </a:t>
            </a:r>
            <a:r>
              <a:rPr lang="fr-FR" sz="2800" dirty="0">
                <a:latin typeface="Times New Roman"/>
                <a:cs typeface="Times New Roman"/>
              </a:rPr>
              <a:t>de </a:t>
            </a:r>
            <a:r>
              <a:rPr lang="fr-FR" sz="2800" spc="-5" dirty="0">
                <a:latin typeface="Times New Roman"/>
                <a:cs typeface="Times New Roman"/>
              </a:rPr>
              <a:t>photons, particules transportant chacune une </a:t>
            </a:r>
            <a:r>
              <a:rPr lang="fr-FR" sz="2800" dirty="0">
                <a:latin typeface="Times New Roman"/>
                <a:cs typeface="Times New Roman"/>
              </a:rPr>
              <a:t>quantité </a:t>
            </a:r>
            <a:r>
              <a:rPr lang="fr-FR" sz="2800" spc="-5" dirty="0">
                <a:latin typeface="Times New Roman"/>
                <a:cs typeface="Times New Roman"/>
              </a:rPr>
              <a:t>d'énergie appelée  </a:t>
            </a:r>
            <a:r>
              <a:rPr lang="fr-FR" sz="2800" dirty="0">
                <a:latin typeface="Times New Roman"/>
                <a:cs typeface="Times New Roman"/>
              </a:rPr>
              <a:t>"quantum </a:t>
            </a:r>
            <a:r>
              <a:rPr lang="fr-FR" sz="2800" spc="-5" dirty="0">
                <a:latin typeface="Times New Roman"/>
                <a:cs typeface="Times New Roman"/>
              </a:rPr>
              <a:t>d'énergie" et </a:t>
            </a:r>
            <a:r>
              <a:rPr lang="fr-FR" sz="2800" dirty="0">
                <a:latin typeface="Times New Roman"/>
                <a:cs typeface="Times New Roman"/>
              </a:rPr>
              <a:t>notée </a:t>
            </a:r>
            <a:r>
              <a:rPr lang="fr-FR" sz="2800" spc="-5" dirty="0">
                <a:latin typeface="Times New Roman"/>
                <a:cs typeface="Times New Roman"/>
              </a:rPr>
              <a:t>"ΔE ". L'énergie </a:t>
            </a:r>
            <a:r>
              <a:rPr lang="fr-FR" sz="2800" dirty="0">
                <a:latin typeface="Times New Roman"/>
                <a:cs typeface="Times New Roman"/>
              </a:rPr>
              <a:t>d'un </a:t>
            </a:r>
            <a:r>
              <a:rPr lang="fr-FR" sz="2800" spc="5" dirty="0">
                <a:latin typeface="Times New Roman"/>
                <a:cs typeface="Times New Roman"/>
              </a:rPr>
              <a:t>photon </a:t>
            </a:r>
            <a:r>
              <a:rPr lang="fr-FR" sz="2800" dirty="0">
                <a:latin typeface="Times New Roman"/>
                <a:cs typeface="Times New Roman"/>
              </a:rPr>
              <a:t>de </a:t>
            </a:r>
            <a:r>
              <a:rPr lang="fr-FR" sz="2800" spc="-5" dirty="0">
                <a:latin typeface="Times New Roman"/>
                <a:cs typeface="Times New Roman"/>
              </a:rPr>
              <a:t>fréquence </a:t>
            </a:r>
            <a:r>
              <a:rPr lang="fr-FR" sz="2800" dirty="0">
                <a:latin typeface="Times New Roman"/>
                <a:cs typeface="Times New Roman"/>
              </a:rPr>
              <a:t>υ </a:t>
            </a:r>
            <a:r>
              <a:rPr lang="fr-FR" sz="2800" spc="5" dirty="0">
                <a:latin typeface="Times New Roman"/>
                <a:cs typeface="Times New Roman"/>
              </a:rPr>
              <a:t>(en </a:t>
            </a:r>
            <a:r>
              <a:rPr lang="fr-FR" sz="2800" dirty="0">
                <a:latin typeface="Times New Roman"/>
                <a:cs typeface="Times New Roman"/>
              </a:rPr>
              <a:t>hertz), </a:t>
            </a:r>
            <a:r>
              <a:rPr lang="fr-FR" sz="2800" spc="-10" dirty="0">
                <a:latin typeface="Times New Roman"/>
                <a:cs typeface="Times New Roman"/>
              </a:rPr>
              <a:t>dont </a:t>
            </a:r>
            <a:r>
              <a:rPr lang="fr-FR" sz="2800" spc="-25" dirty="0">
                <a:latin typeface="Times New Roman"/>
                <a:cs typeface="Times New Roman"/>
              </a:rPr>
              <a:t>la </a:t>
            </a:r>
            <a:r>
              <a:rPr lang="fr-FR" sz="2800" spc="-5" dirty="0">
                <a:latin typeface="Times New Roman"/>
                <a:cs typeface="Times New Roman"/>
              </a:rPr>
              <a:t>longueur d'onde </a:t>
            </a:r>
            <a:r>
              <a:rPr lang="fr-FR" sz="2800" dirty="0">
                <a:latin typeface="Times New Roman"/>
                <a:cs typeface="Times New Roman"/>
              </a:rPr>
              <a:t>λ </a:t>
            </a:r>
            <a:r>
              <a:rPr lang="fr-FR" sz="2800" spc="5" dirty="0">
                <a:latin typeface="Times New Roman"/>
                <a:cs typeface="Times New Roman"/>
              </a:rPr>
              <a:t>(en </a:t>
            </a:r>
            <a:r>
              <a:rPr lang="fr-FR" sz="2800" spc="-5" dirty="0">
                <a:latin typeface="Times New Roman"/>
                <a:cs typeface="Times New Roman"/>
              </a:rPr>
              <a:t>mètre) </a:t>
            </a:r>
            <a:r>
              <a:rPr lang="fr-FR" sz="2800" spc="-10" dirty="0">
                <a:latin typeface="Times New Roman"/>
                <a:cs typeface="Times New Roman"/>
              </a:rPr>
              <a:t>est exprimée </a:t>
            </a:r>
            <a:r>
              <a:rPr lang="fr-FR" sz="2800" spc="-5" dirty="0">
                <a:latin typeface="Times New Roman"/>
                <a:cs typeface="Times New Roman"/>
              </a:rPr>
              <a:t>par </a:t>
            </a:r>
            <a:r>
              <a:rPr lang="fr-FR" sz="2800" spc="-25" dirty="0">
                <a:latin typeface="Times New Roman"/>
                <a:cs typeface="Times New Roman"/>
              </a:rPr>
              <a:t>la</a:t>
            </a:r>
            <a:r>
              <a:rPr lang="fr-FR" sz="2800" spc="114" dirty="0">
                <a:latin typeface="Times New Roman"/>
                <a:cs typeface="Times New Roman"/>
              </a:rPr>
              <a:t> </a:t>
            </a:r>
            <a:r>
              <a:rPr lang="fr-FR" sz="2800" spc="-5" dirty="0">
                <a:latin typeface="Times New Roman"/>
                <a:cs typeface="Times New Roman"/>
              </a:rPr>
              <a:t>relation suivante:</a:t>
            </a:r>
            <a:endParaRPr lang="fr-FR" sz="2800" dirty="0">
              <a:latin typeface="Times New Roman"/>
              <a:cs typeface="Times New Roman"/>
            </a:endParaRPr>
          </a:p>
          <a:p>
            <a:pPr marL="1673860">
              <a:lnSpc>
                <a:spcPct val="100000"/>
              </a:lnSpc>
              <a:spcBef>
                <a:spcPts val="925"/>
              </a:spcBef>
            </a:pPr>
            <a:r>
              <a:rPr lang="fr-FR" sz="2800" spc="-15" dirty="0">
                <a:latin typeface="Times New Roman"/>
                <a:cs typeface="Times New Roman"/>
              </a:rPr>
              <a:t>                     </a:t>
            </a:r>
            <a:r>
              <a:rPr lang="fr-FR" sz="2800" spc="-15" dirty="0">
                <a:solidFill>
                  <a:srgbClr val="FF0000"/>
                </a:solidFill>
                <a:latin typeface="Times New Roman"/>
                <a:cs typeface="Times New Roman"/>
              </a:rPr>
              <a:t>ΔE= </a:t>
            </a:r>
            <a:r>
              <a:rPr lang="fr-FR" sz="2800" i="1" spc="-5" dirty="0" err="1">
                <a:solidFill>
                  <a:srgbClr val="FF0000"/>
                </a:solidFill>
                <a:latin typeface="Times New Roman"/>
                <a:cs typeface="Times New Roman"/>
              </a:rPr>
              <a:t>h</a:t>
            </a:r>
            <a:r>
              <a:rPr lang="fr-FR" sz="2800" spc="-5" dirty="0" err="1">
                <a:solidFill>
                  <a:srgbClr val="FF0000"/>
                </a:solidFill>
                <a:latin typeface="Times New Roman"/>
                <a:cs typeface="Times New Roman"/>
              </a:rPr>
              <a:t>×υ</a:t>
            </a:r>
            <a:r>
              <a:rPr lang="fr-FR" sz="2800" spc="-5" dirty="0">
                <a:solidFill>
                  <a:srgbClr val="FF0000"/>
                </a:solidFill>
                <a:latin typeface="Times New Roman"/>
                <a:cs typeface="Times New Roman"/>
              </a:rPr>
              <a:t> = (</a:t>
            </a:r>
            <a:r>
              <a:rPr lang="fr-FR" sz="2800" i="1" spc="-5" dirty="0" err="1">
                <a:solidFill>
                  <a:srgbClr val="FF0000"/>
                </a:solidFill>
                <a:latin typeface="Times New Roman"/>
                <a:cs typeface="Times New Roman"/>
              </a:rPr>
              <a:t>h</a:t>
            </a:r>
            <a:r>
              <a:rPr lang="fr-FR" sz="2800" spc="-5" dirty="0" err="1">
                <a:solidFill>
                  <a:srgbClr val="FF0000"/>
                </a:solidFill>
                <a:latin typeface="Times New Roman"/>
                <a:cs typeface="Times New Roman"/>
              </a:rPr>
              <a:t>×c</a:t>
            </a:r>
            <a:r>
              <a:rPr lang="fr-FR" sz="2800" spc="-5" dirty="0">
                <a:solidFill>
                  <a:srgbClr val="FF0000"/>
                </a:solidFill>
                <a:latin typeface="Times New Roman"/>
                <a:cs typeface="Times New Roman"/>
              </a:rPr>
              <a:t>) /</a:t>
            </a:r>
            <a:r>
              <a:rPr lang="fr-FR" sz="2800" spc="75" dirty="0">
                <a:solidFill>
                  <a:srgbClr val="FF0000"/>
                </a:solidFill>
                <a:latin typeface="Times New Roman"/>
                <a:cs typeface="Times New Roman"/>
              </a:rPr>
              <a:t> </a:t>
            </a:r>
            <a:r>
              <a:rPr lang="fr-FR" sz="2800" spc="-5" dirty="0" smtClean="0">
                <a:solidFill>
                  <a:srgbClr val="FF0000"/>
                </a:solidFill>
                <a:latin typeface="Times New Roman"/>
                <a:cs typeface="Times New Roman"/>
              </a:rPr>
              <a:t>λ</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4543425"/>
            <a:ext cx="961548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938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581025"/>
            <a:ext cx="9372600" cy="5262979"/>
          </a:xfrm>
          <a:prstGeom prst="rect">
            <a:avLst/>
          </a:prstGeom>
        </p:spPr>
        <p:txBody>
          <a:bodyPr wrap="square">
            <a:spAutoFit/>
          </a:bodyPr>
          <a:lstStyle/>
          <a:p>
            <a:pPr algn="just"/>
            <a:r>
              <a:rPr lang="fr-FR" sz="2800" b="1" u="sng" dirty="0">
                <a:latin typeface="Times New Roman" pitchFamily="18" charset="0"/>
                <a:cs typeface="Times New Roman" pitchFamily="18" charset="0"/>
              </a:rPr>
              <a:t>ii) Rayonnement d'un corps </a:t>
            </a:r>
            <a:r>
              <a:rPr lang="fr-FR" sz="2800" b="1" u="sng" dirty="0" smtClean="0">
                <a:latin typeface="Times New Roman" pitchFamily="18" charset="0"/>
                <a:cs typeface="Times New Roman" pitchFamily="18" charset="0"/>
              </a:rPr>
              <a:t>noir</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Le spectre du rayonnement solaire s’avère donc similaire à celui d’un corps noir de  5800 K. Un corps noir est un corps idéal pour lequel l'exitance (émittance)  (qui correspond aux flux lumineux émis par unité de surface) est maximale et  ne dépend que de la température. </a:t>
            </a:r>
            <a:endParaRPr lang="fr-FR" sz="2800" dirty="0" smtClean="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Pour </a:t>
            </a:r>
            <a:r>
              <a:rPr lang="fr-FR" sz="2800" dirty="0">
                <a:latin typeface="Times New Roman" pitchFamily="18" charset="0"/>
                <a:cs typeface="Times New Roman" pitchFamily="18" charset="0"/>
              </a:rPr>
              <a:t>une température donnée T(kelvin) un corps noir  rayonne à une longueur d'onde </a:t>
            </a:r>
            <a:r>
              <a:rPr lang="fr-FR" sz="2800" dirty="0">
                <a:solidFill>
                  <a:prstClr val="black"/>
                </a:solidFill>
                <a:latin typeface="Symbol"/>
                <a:cs typeface="Symbol"/>
              </a:rPr>
              <a:t></a:t>
            </a: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(mètre) bien précise. Le corps noir rayonne  à une longueur d'onde d'autant plus courte que la température est élevée.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252" y="5991225"/>
            <a:ext cx="583530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72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352425"/>
            <a:ext cx="8069159" cy="577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17599" y="6303228"/>
            <a:ext cx="8602559" cy="830997"/>
          </a:xfrm>
          <a:prstGeom prst="rect">
            <a:avLst/>
          </a:prstGeom>
        </p:spPr>
        <p:txBody>
          <a:bodyPr wrap="square">
            <a:spAutoFit/>
          </a:bodyPr>
          <a:lstStyle/>
          <a:p>
            <a:r>
              <a:rPr lang="fr-FR" sz="2400" dirty="0">
                <a:latin typeface="Times New Roman" pitchFamily="18" charset="0"/>
                <a:cs typeface="Times New Roman" pitchFamily="18" charset="0"/>
              </a:rPr>
              <a:t>La répartition énergétique des différentes longueurs d'ondes du rayonnement  électromagnétique du Soleil est appelé spectre solaire. </a:t>
            </a:r>
          </a:p>
        </p:txBody>
      </p:sp>
    </p:spTree>
    <p:extLst>
      <p:ext uri="{BB962C8B-B14F-4D97-AF65-F5344CB8AC3E}">
        <p14:creationId xmlns:p14="http://schemas.microsoft.com/office/powerpoint/2010/main" val="1541100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46100" y="504825"/>
            <a:ext cx="9601200" cy="5643853"/>
          </a:xfrm>
          <a:prstGeom prst="rect">
            <a:avLst/>
          </a:prstGeom>
        </p:spPr>
        <p:txBody>
          <a:bodyPr vert="horz" wrap="square" lIns="0" tIns="11430" rIns="0" bIns="0" rtlCol="0">
            <a:spAutoFit/>
          </a:bodyPr>
          <a:lstStyle/>
          <a:p>
            <a:pPr marL="469900">
              <a:spcBef>
                <a:spcPts val="90"/>
              </a:spcBef>
            </a:pPr>
            <a:r>
              <a:rPr sz="2800" b="1" spc="-10" dirty="0">
                <a:latin typeface="Times New Roman"/>
                <a:cs typeface="Times New Roman"/>
              </a:rPr>
              <a:t>iii) </a:t>
            </a:r>
            <a:r>
              <a:rPr sz="2800" b="1" spc="-10" dirty="0" err="1">
                <a:latin typeface="Times New Roman"/>
                <a:cs typeface="Times New Roman"/>
              </a:rPr>
              <a:t>Couleur</a:t>
            </a:r>
            <a:r>
              <a:rPr sz="2800" b="1" spc="-10" dirty="0">
                <a:latin typeface="Times New Roman"/>
                <a:cs typeface="Times New Roman"/>
              </a:rPr>
              <a:t> </a:t>
            </a:r>
            <a:r>
              <a:rPr sz="2800" b="1" spc="-5" dirty="0">
                <a:latin typeface="Times New Roman"/>
                <a:cs typeface="Times New Roman"/>
              </a:rPr>
              <a:t>et </a:t>
            </a:r>
            <a:r>
              <a:rPr sz="2800" b="1" spc="-10" dirty="0" err="1">
                <a:latin typeface="Times New Roman"/>
                <a:cs typeface="Times New Roman"/>
              </a:rPr>
              <a:t>longueur</a:t>
            </a:r>
            <a:r>
              <a:rPr sz="2800" b="1" spc="-120" dirty="0">
                <a:latin typeface="Times New Roman"/>
                <a:cs typeface="Times New Roman"/>
              </a:rPr>
              <a:t> </a:t>
            </a:r>
            <a:r>
              <a:rPr sz="2800" b="1" spc="-5" dirty="0" err="1">
                <a:latin typeface="Times New Roman"/>
                <a:cs typeface="Times New Roman"/>
              </a:rPr>
              <a:t>d’onde</a:t>
            </a:r>
            <a:endParaRPr sz="2800" dirty="0">
              <a:latin typeface="Times New Roman"/>
              <a:cs typeface="Times New Roman"/>
            </a:endParaRPr>
          </a:p>
          <a:p>
            <a:pPr marL="12700" marR="5080" algn="just">
              <a:spcBef>
                <a:spcPts val="1245"/>
              </a:spcBef>
            </a:pPr>
            <a:r>
              <a:rPr sz="2800" spc="-10" dirty="0">
                <a:latin typeface="Times New Roman"/>
                <a:cs typeface="Times New Roman"/>
              </a:rPr>
              <a:t>Le </a:t>
            </a:r>
            <a:r>
              <a:rPr sz="2800" dirty="0" err="1">
                <a:latin typeface="Times New Roman"/>
                <a:cs typeface="Times New Roman"/>
              </a:rPr>
              <a:t>spectre</a:t>
            </a:r>
            <a:r>
              <a:rPr sz="2800" dirty="0">
                <a:latin typeface="Times New Roman"/>
                <a:cs typeface="Times New Roman"/>
              </a:rPr>
              <a:t> de </a:t>
            </a:r>
            <a:r>
              <a:rPr sz="2800" spc="-15" dirty="0">
                <a:latin typeface="Times New Roman"/>
                <a:cs typeface="Times New Roman"/>
              </a:rPr>
              <a:t>la </a:t>
            </a:r>
            <a:r>
              <a:rPr sz="2800" spc="-10" dirty="0">
                <a:latin typeface="Times New Roman"/>
                <a:cs typeface="Times New Roman"/>
              </a:rPr>
              <a:t>lumière </a:t>
            </a:r>
            <a:r>
              <a:rPr sz="2800" dirty="0" err="1">
                <a:latin typeface="Times New Roman"/>
                <a:cs typeface="Times New Roman"/>
              </a:rPr>
              <a:t>est</a:t>
            </a:r>
            <a:r>
              <a:rPr sz="2800" dirty="0">
                <a:latin typeface="Times New Roman"/>
                <a:cs typeface="Times New Roman"/>
              </a:rPr>
              <a:t> </a:t>
            </a:r>
            <a:r>
              <a:rPr sz="2800" spc="-5" dirty="0" err="1">
                <a:latin typeface="Times New Roman"/>
                <a:cs typeface="Times New Roman"/>
              </a:rPr>
              <a:t>représenté</a:t>
            </a:r>
            <a:r>
              <a:rPr sz="2800" spc="-5" dirty="0">
                <a:latin typeface="Times New Roman"/>
                <a:cs typeface="Times New Roman"/>
              </a:rPr>
              <a:t> par </a:t>
            </a:r>
            <a:r>
              <a:rPr sz="2800" spc="-10" dirty="0" err="1">
                <a:latin typeface="Times New Roman"/>
                <a:cs typeface="Times New Roman"/>
              </a:rPr>
              <a:t>l'ensemble</a:t>
            </a:r>
            <a:r>
              <a:rPr sz="2800" spc="-10" dirty="0">
                <a:latin typeface="Times New Roman"/>
                <a:cs typeface="Times New Roman"/>
              </a:rPr>
              <a:t> </a:t>
            </a:r>
            <a:r>
              <a:rPr sz="2800" spc="-5" dirty="0">
                <a:latin typeface="Times New Roman"/>
                <a:cs typeface="Times New Roman"/>
              </a:rPr>
              <a:t>des </a:t>
            </a:r>
            <a:r>
              <a:rPr sz="2800" spc="-5" dirty="0" err="1">
                <a:latin typeface="Times New Roman"/>
                <a:cs typeface="Times New Roman"/>
              </a:rPr>
              <a:t>longueurs</a:t>
            </a:r>
            <a:r>
              <a:rPr sz="2800" spc="-5" dirty="0">
                <a:latin typeface="Times New Roman"/>
                <a:cs typeface="Times New Roman"/>
              </a:rPr>
              <a:t> </a:t>
            </a:r>
            <a:r>
              <a:rPr sz="2800" dirty="0" err="1">
                <a:latin typeface="Times New Roman"/>
                <a:cs typeface="Times New Roman"/>
              </a:rPr>
              <a:t>d'onde</a:t>
            </a:r>
            <a:r>
              <a:rPr sz="2800" dirty="0">
                <a:latin typeface="Times New Roman"/>
                <a:cs typeface="Times New Roman"/>
              </a:rPr>
              <a:t> </a:t>
            </a:r>
            <a:r>
              <a:rPr sz="2800" spc="-5" dirty="0" err="1">
                <a:latin typeface="Times New Roman"/>
                <a:cs typeface="Times New Roman"/>
              </a:rPr>
              <a:t>dont</a:t>
            </a:r>
            <a:r>
              <a:rPr sz="2800" spc="-5" dirty="0">
                <a:latin typeface="Times New Roman"/>
                <a:cs typeface="Times New Roman"/>
              </a:rPr>
              <a:t> </a:t>
            </a:r>
            <a:r>
              <a:rPr sz="2800" spc="-15" dirty="0" err="1">
                <a:latin typeface="Times New Roman"/>
                <a:cs typeface="Times New Roman"/>
              </a:rPr>
              <a:t>elle</a:t>
            </a:r>
            <a:r>
              <a:rPr sz="2800" spc="-15" dirty="0">
                <a:latin typeface="Times New Roman"/>
                <a:cs typeface="Times New Roman"/>
              </a:rPr>
              <a:t> </a:t>
            </a:r>
            <a:r>
              <a:rPr sz="2800" spc="-10" dirty="0" err="1">
                <a:latin typeface="Times New Roman"/>
                <a:cs typeface="Times New Roman"/>
              </a:rPr>
              <a:t>est</a:t>
            </a:r>
            <a:r>
              <a:rPr sz="2800" spc="-10" dirty="0">
                <a:latin typeface="Times New Roman"/>
                <a:cs typeface="Times New Roman"/>
              </a:rPr>
              <a:t> </a:t>
            </a:r>
            <a:r>
              <a:rPr sz="2800" spc="-5" dirty="0" err="1">
                <a:latin typeface="Times New Roman"/>
                <a:cs typeface="Times New Roman"/>
              </a:rPr>
              <a:t>constituée</a:t>
            </a:r>
            <a:r>
              <a:rPr sz="2800" spc="-5" dirty="0">
                <a:latin typeface="Times New Roman"/>
                <a:cs typeface="Times New Roman"/>
              </a:rPr>
              <a:t>. </a:t>
            </a:r>
            <a:r>
              <a:rPr sz="2800" spc="-5" dirty="0" err="1">
                <a:latin typeface="Times New Roman"/>
                <a:cs typeface="Times New Roman"/>
              </a:rPr>
              <a:t>Chacune</a:t>
            </a:r>
            <a:r>
              <a:rPr sz="2800" spc="-5" dirty="0">
                <a:latin typeface="Times New Roman"/>
                <a:cs typeface="Times New Roman"/>
              </a:rPr>
              <a:t> </a:t>
            </a:r>
            <a:r>
              <a:rPr sz="2800" dirty="0">
                <a:latin typeface="Times New Roman"/>
                <a:cs typeface="Times New Roman"/>
              </a:rPr>
              <a:t>de </a:t>
            </a:r>
            <a:r>
              <a:rPr sz="2800" dirty="0" err="1">
                <a:latin typeface="Times New Roman"/>
                <a:cs typeface="Times New Roman"/>
              </a:rPr>
              <a:t>ces</a:t>
            </a:r>
            <a:r>
              <a:rPr sz="2800" dirty="0">
                <a:latin typeface="Times New Roman"/>
                <a:cs typeface="Times New Roman"/>
              </a:rPr>
              <a:t> </a:t>
            </a:r>
            <a:r>
              <a:rPr sz="2800" spc="-5" dirty="0" err="1">
                <a:latin typeface="Times New Roman"/>
                <a:cs typeface="Times New Roman"/>
              </a:rPr>
              <a:t>longueurs</a:t>
            </a:r>
            <a:r>
              <a:rPr sz="2800" spc="-5" dirty="0">
                <a:latin typeface="Times New Roman"/>
                <a:cs typeface="Times New Roman"/>
              </a:rPr>
              <a:t> </a:t>
            </a:r>
            <a:r>
              <a:rPr sz="2800" dirty="0" err="1">
                <a:latin typeface="Times New Roman"/>
                <a:cs typeface="Times New Roman"/>
              </a:rPr>
              <a:t>d'onde</a:t>
            </a:r>
            <a:r>
              <a:rPr sz="2800" dirty="0">
                <a:latin typeface="Times New Roman"/>
                <a:cs typeface="Times New Roman"/>
              </a:rPr>
              <a:t>  </a:t>
            </a:r>
            <a:r>
              <a:rPr sz="2800" spc="-5" dirty="0" err="1">
                <a:latin typeface="Times New Roman"/>
                <a:cs typeface="Times New Roman"/>
              </a:rPr>
              <a:t>correspondant</a:t>
            </a:r>
            <a:r>
              <a:rPr sz="2800" spc="-5" dirty="0">
                <a:latin typeface="Times New Roman"/>
                <a:cs typeface="Times New Roman"/>
              </a:rPr>
              <a:t> </a:t>
            </a:r>
            <a:r>
              <a:rPr sz="2800" dirty="0">
                <a:latin typeface="Times New Roman"/>
                <a:cs typeface="Times New Roman"/>
              </a:rPr>
              <a:t>à </a:t>
            </a:r>
            <a:r>
              <a:rPr sz="2800" spc="-10" dirty="0" err="1">
                <a:latin typeface="Times New Roman"/>
                <a:cs typeface="Times New Roman"/>
              </a:rPr>
              <a:t>une</a:t>
            </a:r>
            <a:r>
              <a:rPr sz="2800" spc="-10" dirty="0">
                <a:latin typeface="Times New Roman"/>
                <a:cs typeface="Times New Roman"/>
              </a:rPr>
              <a:t> </a:t>
            </a:r>
            <a:r>
              <a:rPr sz="2800" spc="-5" dirty="0" err="1">
                <a:latin typeface="Times New Roman"/>
                <a:cs typeface="Times New Roman"/>
              </a:rPr>
              <a:t>couleur</a:t>
            </a:r>
            <a:r>
              <a:rPr sz="2800" spc="-5" dirty="0">
                <a:latin typeface="Times New Roman"/>
                <a:cs typeface="Times New Roman"/>
              </a:rPr>
              <a:t>, </a:t>
            </a:r>
            <a:r>
              <a:rPr sz="2800" spc="10" dirty="0">
                <a:latin typeface="Times New Roman"/>
                <a:cs typeface="Times New Roman"/>
              </a:rPr>
              <a:t>on </a:t>
            </a:r>
            <a:r>
              <a:rPr sz="2800" spc="-10" dirty="0" err="1">
                <a:latin typeface="Times New Roman"/>
                <a:cs typeface="Times New Roman"/>
              </a:rPr>
              <a:t>dit</a:t>
            </a:r>
            <a:r>
              <a:rPr sz="2800" spc="-10" dirty="0">
                <a:latin typeface="Times New Roman"/>
                <a:cs typeface="Times New Roman"/>
              </a:rPr>
              <a:t> </a:t>
            </a:r>
            <a:r>
              <a:rPr sz="2800" spc="-5" dirty="0" err="1">
                <a:latin typeface="Times New Roman"/>
                <a:cs typeface="Times New Roman"/>
              </a:rPr>
              <a:t>souvent</a:t>
            </a:r>
            <a:r>
              <a:rPr sz="2800" spc="-5" dirty="0">
                <a:latin typeface="Times New Roman"/>
                <a:cs typeface="Times New Roman"/>
              </a:rPr>
              <a:t>, </a:t>
            </a:r>
            <a:r>
              <a:rPr sz="2800" spc="-10" dirty="0">
                <a:latin typeface="Times New Roman"/>
                <a:cs typeface="Times New Roman"/>
              </a:rPr>
              <a:t>par </a:t>
            </a:r>
            <a:r>
              <a:rPr sz="2800" spc="-10" dirty="0" err="1">
                <a:latin typeface="Times New Roman"/>
                <a:cs typeface="Times New Roman"/>
              </a:rPr>
              <a:t>abus</a:t>
            </a:r>
            <a:r>
              <a:rPr sz="2800" spc="-10" dirty="0">
                <a:latin typeface="Times New Roman"/>
                <a:cs typeface="Times New Roman"/>
              </a:rPr>
              <a:t> </a:t>
            </a:r>
            <a:r>
              <a:rPr sz="2800" dirty="0">
                <a:latin typeface="Times New Roman"/>
                <a:cs typeface="Times New Roman"/>
              </a:rPr>
              <a:t>de </a:t>
            </a:r>
            <a:r>
              <a:rPr sz="2800" spc="-10" dirty="0" err="1">
                <a:latin typeface="Times New Roman"/>
                <a:cs typeface="Times New Roman"/>
              </a:rPr>
              <a:t>langage</a:t>
            </a:r>
            <a:r>
              <a:rPr sz="2800" spc="-10" dirty="0">
                <a:latin typeface="Times New Roman"/>
                <a:cs typeface="Times New Roman"/>
              </a:rPr>
              <a:t>, </a:t>
            </a:r>
            <a:r>
              <a:rPr sz="2800" dirty="0" err="1">
                <a:latin typeface="Times New Roman"/>
                <a:cs typeface="Times New Roman"/>
              </a:rPr>
              <a:t>que</a:t>
            </a:r>
            <a:r>
              <a:rPr sz="2800" dirty="0">
                <a:latin typeface="Times New Roman"/>
                <a:cs typeface="Times New Roman"/>
              </a:rPr>
              <a:t> </a:t>
            </a:r>
            <a:r>
              <a:rPr sz="2800" spc="-15" dirty="0">
                <a:latin typeface="Times New Roman"/>
                <a:cs typeface="Times New Roman"/>
              </a:rPr>
              <a:t>le </a:t>
            </a:r>
            <a:r>
              <a:rPr sz="2800" dirty="0" err="1">
                <a:latin typeface="Times New Roman"/>
                <a:cs typeface="Times New Roman"/>
              </a:rPr>
              <a:t>spectre</a:t>
            </a:r>
            <a:r>
              <a:rPr sz="2800" dirty="0">
                <a:latin typeface="Times New Roman"/>
                <a:cs typeface="Times New Roman"/>
              </a:rPr>
              <a:t> de </a:t>
            </a:r>
            <a:r>
              <a:rPr sz="2800" spc="-25" dirty="0">
                <a:latin typeface="Times New Roman"/>
                <a:cs typeface="Times New Roman"/>
              </a:rPr>
              <a:t>la </a:t>
            </a:r>
            <a:r>
              <a:rPr sz="2800" spc="-5" dirty="0">
                <a:latin typeface="Times New Roman"/>
                <a:cs typeface="Times New Roman"/>
              </a:rPr>
              <a:t>lumière </a:t>
            </a:r>
            <a:r>
              <a:rPr sz="2800" spc="-10" dirty="0">
                <a:latin typeface="Times New Roman"/>
                <a:cs typeface="Times New Roman"/>
              </a:rPr>
              <a:t>blanche </a:t>
            </a:r>
            <a:r>
              <a:rPr sz="2800" dirty="0" err="1">
                <a:latin typeface="Times New Roman"/>
                <a:cs typeface="Times New Roman"/>
              </a:rPr>
              <a:t>est</a:t>
            </a:r>
            <a:r>
              <a:rPr sz="2800" dirty="0">
                <a:latin typeface="Times New Roman"/>
                <a:cs typeface="Times New Roman"/>
              </a:rPr>
              <a:t> </a:t>
            </a:r>
            <a:r>
              <a:rPr sz="2800" spc="-10" dirty="0" err="1">
                <a:latin typeface="Times New Roman"/>
                <a:cs typeface="Times New Roman"/>
              </a:rPr>
              <a:t>l'ensemble</a:t>
            </a:r>
            <a:r>
              <a:rPr sz="2800" spc="-10" dirty="0">
                <a:latin typeface="Times New Roman"/>
                <a:cs typeface="Times New Roman"/>
              </a:rPr>
              <a:t> </a:t>
            </a:r>
            <a:r>
              <a:rPr sz="2800" spc="-5" dirty="0">
                <a:latin typeface="Times New Roman"/>
                <a:cs typeface="Times New Roman"/>
              </a:rPr>
              <a:t>des "</a:t>
            </a:r>
            <a:r>
              <a:rPr sz="2800" spc="-5" dirty="0" err="1">
                <a:latin typeface="Times New Roman"/>
                <a:cs typeface="Times New Roman"/>
              </a:rPr>
              <a:t>couleurs</a:t>
            </a:r>
            <a:r>
              <a:rPr sz="2800" spc="-5" dirty="0">
                <a:latin typeface="Times New Roman"/>
                <a:cs typeface="Times New Roman"/>
              </a:rPr>
              <a:t>"  </a:t>
            </a:r>
            <a:r>
              <a:rPr sz="2800" spc="-5" dirty="0" err="1">
                <a:latin typeface="Times New Roman"/>
                <a:cs typeface="Times New Roman"/>
              </a:rPr>
              <a:t>correspondant</a:t>
            </a:r>
            <a:r>
              <a:rPr sz="2800" spc="-5" dirty="0">
                <a:latin typeface="Times New Roman"/>
                <a:cs typeface="Times New Roman"/>
              </a:rPr>
              <a:t> aux </a:t>
            </a:r>
            <a:r>
              <a:rPr sz="2800" spc="-5" dirty="0" err="1">
                <a:latin typeface="Times New Roman"/>
                <a:cs typeface="Times New Roman"/>
              </a:rPr>
              <a:t>longueurs</a:t>
            </a:r>
            <a:r>
              <a:rPr sz="2800" spc="-5" dirty="0">
                <a:latin typeface="Times New Roman"/>
                <a:cs typeface="Times New Roman"/>
              </a:rPr>
              <a:t> </a:t>
            </a:r>
            <a:r>
              <a:rPr sz="2800" spc="-5" dirty="0" err="1">
                <a:latin typeface="Times New Roman"/>
                <a:cs typeface="Times New Roman"/>
              </a:rPr>
              <a:t>d'onde</a:t>
            </a:r>
            <a:r>
              <a:rPr sz="2800" spc="-5" dirty="0">
                <a:latin typeface="Times New Roman"/>
                <a:cs typeface="Times New Roman"/>
              </a:rPr>
              <a:t> </a:t>
            </a:r>
            <a:r>
              <a:rPr sz="2800" dirty="0">
                <a:latin typeface="Times New Roman"/>
                <a:cs typeface="Times New Roman"/>
              </a:rPr>
              <a:t>du </a:t>
            </a:r>
            <a:r>
              <a:rPr sz="2800" spc="-10" dirty="0" err="1">
                <a:latin typeface="Times New Roman"/>
                <a:cs typeface="Times New Roman"/>
              </a:rPr>
              <a:t>domaine</a:t>
            </a:r>
            <a:r>
              <a:rPr sz="2800" spc="-10" dirty="0">
                <a:latin typeface="Times New Roman"/>
                <a:cs typeface="Times New Roman"/>
              </a:rPr>
              <a:t> </a:t>
            </a:r>
            <a:r>
              <a:rPr sz="2800" spc="-5" dirty="0">
                <a:latin typeface="Times New Roman"/>
                <a:cs typeface="Times New Roman"/>
              </a:rPr>
              <a:t>"visible", </a:t>
            </a:r>
            <a:r>
              <a:rPr sz="2800" spc="5" dirty="0">
                <a:latin typeface="Times New Roman"/>
                <a:cs typeface="Times New Roman"/>
              </a:rPr>
              <a:t>qui </a:t>
            </a:r>
            <a:r>
              <a:rPr sz="2800" spc="-5" dirty="0" err="1">
                <a:latin typeface="Times New Roman"/>
                <a:cs typeface="Times New Roman"/>
              </a:rPr>
              <a:t>s'étalent</a:t>
            </a:r>
            <a:r>
              <a:rPr sz="2800" spc="-5" dirty="0">
                <a:latin typeface="Times New Roman"/>
                <a:cs typeface="Times New Roman"/>
              </a:rPr>
              <a:t> sur </a:t>
            </a:r>
            <a:r>
              <a:rPr sz="2800" dirty="0" err="1">
                <a:latin typeface="Times New Roman"/>
                <a:cs typeface="Times New Roman"/>
              </a:rPr>
              <a:t>toutes</a:t>
            </a:r>
            <a:r>
              <a:rPr sz="2800" dirty="0">
                <a:latin typeface="Times New Roman"/>
                <a:cs typeface="Times New Roman"/>
              </a:rPr>
              <a:t> </a:t>
            </a:r>
            <a:r>
              <a:rPr sz="2800" spc="-10" dirty="0">
                <a:latin typeface="Times New Roman"/>
                <a:cs typeface="Times New Roman"/>
              </a:rPr>
              <a:t>les </a:t>
            </a:r>
            <a:r>
              <a:rPr sz="2800" spc="-5" dirty="0">
                <a:latin typeface="Times New Roman"/>
                <a:cs typeface="Times New Roman"/>
              </a:rPr>
              <a:t>nuances </a:t>
            </a:r>
            <a:r>
              <a:rPr sz="2800" dirty="0">
                <a:latin typeface="Times New Roman"/>
                <a:cs typeface="Times New Roman"/>
              </a:rPr>
              <a:t>: </a:t>
            </a:r>
            <a:endParaRPr lang="en-US" sz="2800" dirty="0" smtClean="0">
              <a:latin typeface="Times New Roman"/>
              <a:cs typeface="Times New Roman"/>
            </a:endParaRPr>
          </a:p>
          <a:p>
            <a:pPr marL="12700" marR="5080" algn="just">
              <a:spcBef>
                <a:spcPts val="1245"/>
              </a:spcBef>
            </a:pPr>
            <a:r>
              <a:rPr sz="2800" dirty="0" smtClean="0">
                <a:latin typeface="Times New Roman"/>
                <a:cs typeface="Times New Roman"/>
              </a:rPr>
              <a:t>du </a:t>
            </a:r>
            <a:r>
              <a:rPr sz="2800" spc="-5" dirty="0">
                <a:latin typeface="Times New Roman"/>
                <a:cs typeface="Times New Roman"/>
              </a:rPr>
              <a:t>rouge au violet, en </a:t>
            </a:r>
            <a:r>
              <a:rPr sz="2800" spc="-10" dirty="0">
                <a:latin typeface="Times New Roman"/>
                <a:cs typeface="Times New Roman"/>
              </a:rPr>
              <a:t>passant </a:t>
            </a:r>
            <a:r>
              <a:rPr sz="2800" spc="-5" dirty="0">
                <a:latin typeface="Times New Roman"/>
                <a:cs typeface="Times New Roman"/>
              </a:rPr>
              <a:t>par </a:t>
            </a:r>
            <a:r>
              <a:rPr sz="2800" spc="-20" dirty="0">
                <a:latin typeface="Times New Roman"/>
                <a:cs typeface="Times New Roman"/>
              </a:rPr>
              <a:t>les </a:t>
            </a:r>
            <a:r>
              <a:rPr sz="2800" dirty="0">
                <a:latin typeface="Times New Roman"/>
                <a:cs typeface="Times New Roman"/>
              </a:rPr>
              <a:t>"</a:t>
            </a:r>
            <a:r>
              <a:rPr sz="2800" dirty="0" err="1">
                <a:latin typeface="Times New Roman"/>
                <a:cs typeface="Times New Roman"/>
              </a:rPr>
              <a:t>couleurs</a:t>
            </a:r>
            <a:r>
              <a:rPr sz="2800" dirty="0">
                <a:latin typeface="Times New Roman"/>
                <a:cs typeface="Times New Roman"/>
              </a:rPr>
              <a:t> de  </a:t>
            </a:r>
            <a:r>
              <a:rPr sz="2800" spc="-5" dirty="0" err="1">
                <a:latin typeface="Times New Roman"/>
                <a:cs typeface="Times New Roman"/>
              </a:rPr>
              <a:t>l'arc</a:t>
            </a:r>
            <a:r>
              <a:rPr sz="2800" spc="-5" dirty="0">
                <a:latin typeface="Times New Roman"/>
                <a:cs typeface="Times New Roman"/>
              </a:rPr>
              <a:t>-en-</a:t>
            </a:r>
            <a:r>
              <a:rPr sz="2800" spc="-5" dirty="0" err="1">
                <a:latin typeface="Times New Roman"/>
                <a:cs typeface="Times New Roman"/>
              </a:rPr>
              <a:t>ciel</a:t>
            </a:r>
            <a:r>
              <a:rPr sz="2800" spc="-5" dirty="0">
                <a:latin typeface="Times New Roman"/>
                <a:cs typeface="Times New Roman"/>
              </a:rPr>
              <a:t>" (violet, indigo, </a:t>
            </a:r>
            <a:r>
              <a:rPr sz="2800" spc="-15" dirty="0">
                <a:latin typeface="Times New Roman"/>
                <a:cs typeface="Times New Roman"/>
              </a:rPr>
              <a:t>bleu, </a:t>
            </a:r>
            <a:r>
              <a:rPr sz="2800" spc="5" dirty="0" err="1">
                <a:latin typeface="Times New Roman"/>
                <a:cs typeface="Times New Roman"/>
              </a:rPr>
              <a:t>vert</a:t>
            </a:r>
            <a:r>
              <a:rPr sz="2800" spc="5" dirty="0">
                <a:latin typeface="Times New Roman"/>
                <a:cs typeface="Times New Roman"/>
              </a:rPr>
              <a:t>, </a:t>
            </a:r>
            <a:r>
              <a:rPr sz="2800" spc="-15" dirty="0" err="1">
                <a:latin typeface="Times New Roman"/>
                <a:cs typeface="Times New Roman"/>
              </a:rPr>
              <a:t>jaune</a:t>
            </a:r>
            <a:r>
              <a:rPr sz="2800" spc="-15" dirty="0">
                <a:latin typeface="Times New Roman"/>
                <a:cs typeface="Times New Roman"/>
              </a:rPr>
              <a:t>, </a:t>
            </a:r>
            <a:r>
              <a:rPr sz="2800" spc="-5" dirty="0" err="1">
                <a:latin typeface="Times New Roman"/>
                <a:cs typeface="Times New Roman"/>
              </a:rPr>
              <a:t>orangé</a:t>
            </a:r>
            <a:r>
              <a:rPr sz="2800" spc="-5" dirty="0">
                <a:latin typeface="Times New Roman"/>
                <a:cs typeface="Times New Roman"/>
              </a:rPr>
              <a:t> et rouge). </a:t>
            </a:r>
            <a:endParaRPr lang="en-US" sz="2800" spc="-5" dirty="0" smtClean="0">
              <a:latin typeface="Times New Roman"/>
              <a:cs typeface="Times New Roman"/>
            </a:endParaRPr>
          </a:p>
          <a:p>
            <a:pPr marL="12700" marR="5080" algn="just">
              <a:spcBef>
                <a:spcPts val="1245"/>
              </a:spcBef>
            </a:pPr>
            <a:r>
              <a:rPr sz="2800" spc="-5" dirty="0" err="1" smtClean="0">
                <a:latin typeface="Times New Roman"/>
                <a:cs typeface="Times New Roman"/>
              </a:rPr>
              <a:t>Ainsi</a:t>
            </a:r>
            <a:r>
              <a:rPr sz="2800" spc="-5" dirty="0" smtClean="0">
                <a:latin typeface="Times New Roman"/>
                <a:cs typeface="Times New Roman"/>
              </a:rPr>
              <a:t> </a:t>
            </a:r>
            <a:r>
              <a:rPr sz="2800" spc="-15" dirty="0">
                <a:latin typeface="Times New Roman"/>
                <a:cs typeface="Times New Roman"/>
              </a:rPr>
              <a:t>le </a:t>
            </a:r>
            <a:r>
              <a:rPr sz="2800" dirty="0" err="1">
                <a:latin typeface="Times New Roman"/>
                <a:cs typeface="Times New Roman"/>
              </a:rPr>
              <a:t>spectre</a:t>
            </a:r>
            <a:r>
              <a:rPr sz="2800" dirty="0">
                <a:latin typeface="Times New Roman"/>
                <a:cs typeface="Times New Roman"/>
              </a:rPr>
              <a:t> </a:t>
            </a:r>
            <a:r>
              <a:rPr sz="2800" spc="-5" dirty="0">
                <a:latin typeface="Times New Roman"/>
                <a:cs typeface="Times New Roman"/>
              </a:rPr>
              <a:t>de </a:t>
            </a:r>
            <a:r>
              <a:rPr sz="2800" spc="-25" dirty="0">
                <a:latin typeface="Times New Roman"/>
                <a:cs typeface="Times New Roman"/>
              </a:rPr>
              <a:t>la </a:t>
            </a:r>
            <a:r>
              <a:rPr sz="2800" spc="-5" dirty="0">
                <a:latin typeface="Times New Roman"/>
                <a:cs typeface="Times New Roman"/>
              </a:rPr>
              <a:t>lumière </a:t>
            </a:r>
            <a:r>
              <a:rPr sz="2800" spc="-10" dirty="0">
                <a:latin typeface="Times New Roman"/>
                <a:cs typeface="Times New Roman"/>
              </a:rPr>
              <a:t>visible </a:t>
            </a:r>
            <a:r>
              <a:rPr sz="2800" dirty="0" err="1">
                <a:latin typeface="Times New Roman"/>
                <a:cs typeface="Times New Roman"/>
              </a:rPr>
              <a:t>est</a:t>
            </a:r>
            <a:r>
              <a:rPr sz="2800" dirty="0">
                <a:latin typeface="Times New Roman"/>
                <a:cs typeface="Times New Roman"/>
              </a:rPr>
              <a:t> </a:t>
            </a:r>
            <a:r>
              <a:rPr sz="2800" dirty="0" err="1">
                <a:latin typeface="Times New Roman"/>
                <a:cs typeface="Times New Roman"/>
              </a:rPr>
              <a:t>cette</a:t>
            </a:r>
            <a:r>
              <a:rPr sz="2800" dirty="0">
                <a:latin typeface="Times New Roman"/>
                <a:cs typeface="Times New Roman"/>
              </a:rPr>
              <a:t> </a:t>
            </a:r>
            <a:r>
              <a:rPr sz="2800" spc="-10" dirty="0">
                <a:latin typeface="Times New Roman"/>
                <a:cs typeface="Times New Roman"/>
              </a:rPr>
              <a:t>"</a:t>
            </a:r>
            <a:r>
              <a:rPr sz="2800" spc="-10" dirty="0" err="1">
                <a:latin typeface="Times New Roman"/>
                <a:cs typeface="Times New Roman"/>
              </a:rPr>
              <a:t>tache</a:t>
            </a:r>
            <a:r>
              <a:rPr sz="2800" spc="-10" dirty="0">
                <a:latin typeface="Times New Roman"/>
                <a:cs typeface="Times New Roman"/>
              </a:rPr>
              <a:t>" </a:t>
            </a:r>
            <a:r>
              <a:rPr sz="2800" spc="-5" dirty="0" err="1">
                <a:latin typeface="Times New Roman"/>
                <a:cs typeface="Times New Roman"/>
              </a:rPr>
              <a:t>allongée</a:t>
            </a:r>
            <a:r>
              <a:rPr sz="2800" spc="-5" dirty="0">
                <a:latin typeface="Times New Roman"/>
                <a:cs typeface="Times New Roman"/>
              </a:rPr>
              <a:t> et </a:t>
            </a:r>
            <a:r>
              <a:rPr sz="2800" spc="-5" dirty="0" err="1">
                <a:latin typeface="Times New Roman"/>
                <a:cs typeface="Times New Roman"/>
              </a:rPr>
              <a:t>multicolore</a:t>
            </a:r>
            <a:r>
              <a:rPr sz="2800" spc="-5" dirty="0">
                <a:latin typeface="Times New Roman"/>
                <a:cs typeface="Times New Roman"/>
              </a:rPr>
              <a:t>  </a:t>
            </a:r>
            <a:r>
              <a:rPr sz="2800" dirty="0" err="1">
                <a:latin typeface="Times New Roman"/>
                <a:cs typeface="Times New Roman"/>
              </a:rPr>
              <a:t>que</a:t>
            </a:r>
            <a:r>
              <a:rPr sz="2800" dirty="0">
                <a:latin typeface="Times New Roman"/>
                <a:cs typeface="Times New Roman"/>
              </a:rPr>
              <a:t> </a:t>
            </a:r>
            <a:r>
              <a:rPr sz="2800" spc="-10" dirty="0" err="1">
                <a:latin typeface="Times New Roman"/>
                <a:cs typeface="Times New Roman"/>
              </a:rPr>
              <a:t>l'on</a:t>
            </a:r>
            <a:r>
              <a:rPr sz="2800" spc="-10" dirty="0">
                <a:latin typeface="Times New Roman"/>
                <a:cs typeface="Times New Roman"/>
              </a:rPr>
              <a:t> </a:t>
            </a:r>
            <a:r>
              <a:rPr sz="2800" spc="-5" dirty="0" err="1">
                <a:latin typeface="Times New Roman"/>
                <a:cs typeface="Times New Roman"/>
              </a:rPr>
              <a:t>peut</a:t>
            </a:r>
            <a:r>
              <a:rPr sz="2800" spc="-5" dirty="0">
                <a:latin typeface="Times New Roman"/>
                <a:cs typeface="Times New Roman"/>
              </a:rPr>
              <a:t> </a:t>
            </a:r>
            <a:r>
              <a:rPr sz="2800" spc="-10" dirty="0">
                <a:latin typeface="Times New Roman"/>
                <a:cs typeface="Times New Roman"/>
              </a:rPr>
              <a:t>observer </a:t>
            </a:r>
            <a:r>
              <a:rPr sz="2800" spc="-5" dirty="0" err="1">
                <a:latin typeface="Times New Roman"/>
                <a:cs typeface="Times New Roman"/>
              </a:rPr>
              <a:t>lorsqu'on</a:t>
            </a:r>
            <a:r>
              <a:rPr sz="2800" spc="-5" dirty="0">
                <a:latin typeface="Times New Roman"/>
                <a:cs typeface="Times New Roman"/>
              </a:rPr>
              <a:t> </a:t>
            </a:r>
            <a:r>
              <a:rPr sz="2800" spc="-5" dirty="0" err="1">
                <a:latin typeface="Times New Roman"/>
                <a:cs typeface="Times New Roman"/>
              </a:rPr>
              <a:t>décompose</a:t>
            </a:r>
            <a:r>
              <a:rPr sz="2800" spc="-5" dirty="0">
                <a:latin typeface="Times New Roman"/>
                <a:cs typeface="Times New Roman"/>
              </a:rPr>
              <a:t> </a:t>
            </a:r>
            <a:r>
              <a:rPr sz="2800" spc="-25" dirty="0">
                <a:latin typeface="Times New Roman"/>
                <a:cs typeface="Times New Roman"/>
              </a:rPr>
              <a:t>la </a:t>
            </a:r>
            <a:r>
              <a:rPr sz="2800" spc="-10" dirty="0">
                <a:latin typeface="Times New Roman"/>
                <a:cs typeface="Times New Roman"/>
              </a:rPr>
              <a:t>lumière </a:t>
            </a:r>
            <a:r>
              <a:rPr sz="2800" spc="-5" dirty="0">
                <a:latin typeface="Times New Roman"/>
                <a:cs typeface="Times New Roman"/>
              </a:rPr>
              <a:t>blanche, </a:t>
            </a:r>
            <a:r>
              <a:rPr sz="2800" dirty="0">
                <a:latin typeface="Times New Roman"/>
                <a:cs typeface="Times New Roman"/>
              </a:rPr>
              <a:t>à </a:t>
            </a:r>
            <a:r>
              <a:rPr sz="2800" spc="-10" dirty="0" err="1">
                <a:latin typeface="Times New Roman"/>
                <a:cs typeface="Times New Roman"/>
              </a:rPr>
              <a:t>l'aide</a:t>
            </a:r>
            <a:r>
              <a:rPr sz="2800" spc="-10" dirty="0">
                <a:latin typeface="Times New Roman"/>
                <a:cs typeface="Times New Roman"/>
              </a:rPr>
              <a:t> </a:t>
            </a:r>
            <a:r>
              <a:rPr sz="2800" spc="-5" dirty="0">
                <a:latin typeface="Times New Roman"/>
                <a:cs typeface="Times New Roman"/>
              </a:rPr>
              <a:t>d'un </a:t>
            </a:r>
            <a:r>
              <a:rPr sz="2800" spc="-5" dirty="0" err="1">
                <a:latin typeface="Times New Roman"/>
                <a:cs typeface="Times New Roman"/>
              </a:rPr>
              <a:t>prisme</a:t>
            </a:r>
            <a:r>
              <a:rPr sz="2800" spc="-5" dirty="0">
                <a:latin typeface="Times New Roman"/>
                <a:cs typeface="Times New Roman"/>
              </a:rPr>
              <a:t> par</a:t>
            </a:r>
            <a:r>
              <a:rPr sz="2800" spc="265" dirty="0">
                <a:latin typeface="Times New Roman"/>
                <a:cs typeface="Times New Roman"/>
              </a:rPr>
              <a:t> </a:t>
            </a:r>
            <a:r>
              <a:rPr sz="2800" spc="-10" dirty="0" err="1">
                <a:latin typeface="Times New Roman"/>
                <a:cs typeface="Times New Roman"/>
              </a:rPr>
              <a:t>exemple</a:t>
            </a:r>
            <a:r>
              <a:rPr sz="2800" spc="-10" dirty="0" smtClean="0">
                <a:latin typeface="Times New Roman"/>
                <a:cs typeface="Times New Roman"/>
              </a:rPr>
              <a:t>.</a:t>
            </a:r>
            <a:endParaRPr lang="en-US" sz="2800" spc="-1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Grp="1"/>
          </p:cNvGraphicFramePr>
          <p:nvPr>
            <p:extLst>
              <p:ext uri="{D42A27DB-BD31-4B8C-83A1-F6EECF244321}">
                <p14:modId xmlns:p14="http://schemas.microsoft.com/office/powerpoint/2010/main" val="1406842738"/>
              </p:ext>
            </p:extLst>
          </p:nvPr>
        </p:nvGraphicFramePr>
        <p:xfrm>
          <a:off x="5499100" y="581026"/>
          <a:ext cx="4368800" cy="3287768"/>
        </p:xfrm>
        <a:graphic>
          <a:graphicData uri="http://schemas.openxmlformats.org/drawingml/2006/table">
            <a:tbl>
              <a:tblPr firstRow="1" bandRow="1">
                <a:tableStyleId>{16D9F66E-5EB9-4882-86FB-DCBF35E3C3E4}</a:tableStyleId>
              </a:tblPr>
              <a:tblGrid>
                <a:gridCol w="1219200"/>
                <a:gridCol w="3149600"/>
              </a:tblGrid>
              <a:tr h="298245">
                <a:tc>
                  <a:txBody>
                    <a:bodyPr/>
                    <a:lstStyle/>
                    <a:p>
                      <a:pPr marL="74295">
                        <a:lnSpc>
                          <a:spcPts val="1390"/>
                        </a:lnSpc>
                      </a:pPr>
                      <a:r>
                        <a:rPr sz="1800" b="0" spc="-5" dirty="0"/>
                        <a:t>Infra-rouge</a:t>
                      </a:r>
                      <a:endParaRPr sz="1800" b="0" dirty="0">
                        <a:latin typeface="Times New Roman"/>
                        <a:cs typeface="Times New Roman"/>
                      </a:endParaRPr>
                    </a:p>
                  </a:txBody>
                  <a:tcPr marL="0" marR="0" marT="0" marB="0" anchor="ctr"/>
                </a:tc>
                <a:tc>
                  <a:txBody>
                    <a:bodyPr/>
                    <a:lstStyle/>
                    <a:p>
                      <a:pPr marL="368300">
                        <a:lnSpc>
                          <a:spcPts val="1390"/>
                        </a:lnSpc>
                      </a:pPr>
                      <a:r>
                        <a:rPr sz="1800" b="0" spc="-5" dirty="0"/>
                        <a:t>&gt;</a:t>
                      </a:r>
                      <a:r>
                        <a:rPr sz="1800" b="0" spc="-5" dirty="0" smtClean="0"/>
                        <a:t>700</a:t>
                      </a:r>
                      <a:r>
                        <a:rPr lang="en-US" sz="1800" b="0" spc="-5" dirty="0" smtClean="0"/>
                        <a:t> nm</a:t>
                      </a:r>
                      <a:endParaRPr sz="1800" b="0" dirty="0">
                        <a:latin typeface="Times New Roman"/>
                        <a:cs typeface="Times New Roman"/>
                      </a:endParaRPr>
                    </a:p>
                  </a:txBody>
                  <a:tcPr marL="0" marR="0" marT="0" marB="0" anchor="ctr"/>
                </a:tc>
              </a:tr>
              <a:tr h="273984">
                <a:tc>
                  <a:txBody>
                    <a:bodyPr/>
                    <a:lstStyle/>
                    <a:p>
                      <a:pPr marL="4445">
                        <a:lnSpc>
                          <a:spcPts val="1365"/>
                        </a:lnSpc>
                        <a:tabLst>
                          <a:tab pos="1570990" algn="l"/>
                        </a:tabLst>
                      </a:pPr>
                      <a:r>
                        <a:rPr sz="1800" u="none">
                          <a:uFill>
                            <a:solidFill>
                              <a:srgbClr val="4F81BC"/>
                            </a:solidFill>
                          </a:uFill>
                        </a:rPr>
                        <a:t> </a:t>
                      </a:r>
                      <a:r>
                        <a:rPr sz="1800" u="none" spc="-50">
                          <a:uFill>
                            <a:solidFill>
                              <a:srgbClr val="4F81BC"/>
                            </a:solidFill>
                          </a:uFill>
                        </a:rPr>
                        <a:t> </a:t>
                      </a:r>
                      <a:r>
                        <a:rPr sz="1800" u="none">
                          <a:uFill>
                            <a:solidFill>
                              <a:srgbClr val="4F81BC"/>
                            </a:solidFill>
                          </a:uFill>
                        </a:rPr>
                        <a:t>- </a:t>
                      </a:r>
                      <a:r>
                        <a:rPr sz="1800" u="none" spc="-5" smtClean="0">
                          <a:uFill>
                            <a:solidFill>
                              <a:srgbClr val="4F81BC"/>
                            </a:solidFill>
                          </a:uFill>
                        </a:rPr>
                        <a:t>Rouge</a:t>
                      </a:r>
                      <a:r>
                        <a:rPr lang="en-US" sz="1800" u="none" spc="-80" baseline="0" smtClean="0">
                          <a:uFill>
                            <a:solidFill>
                              <a:srgbClr val="4F81BC"/>
                            </a:solidFill>
                          </a:uFill>
                        </a:rPr>
                        <a:t> </a:t>
                      </a:r>
                      <a:r>
                        <a:rPr lang="en-US" sz="1800" u="none" spc="0" baseline="0" smtClean="0">
                          <a:uFill>
                            <a:solidFill>
                              <a:srgbClr val="4F81BC"/>
                            </a:solidFill>
                          </a:uFill>
                        </a:rPr>
                        <a:t>:</a:t>
                      </a:r>
                      <a:endParaRPr sz="1800" u="none">
                        <a:latin typeface="Times New Roman"/>
                        <a:cs typeface="Times New Roman"/>
                      </a:endParaRPr>
                    </a:p>
                  </a:txBody>
                  <a:tcPr marL="0" marR="0" marT="0" marB="0" anchor="ctr"/>
                </a:tc>
                <a:tc>
                  <a:txBody>
                    <a:bodyPr/>
                    <a:lstStyle/>
                    <a:p>
                      <a:pPr marL="368300">
                        <a:lnSpc>
                          <a:spcPts val="1365"/>
                        </a:lnSpc>
                        <a:tabLst>
                          <a:tab pos="1958975" algn="l"/>
                        </a:tabLst>
                      </a:pPr>
                      <a:r>
                        <a:rPr sz="1800" u="none" dirty="0">
                          <a:uFill>
                            <a:solidFill>
                              <a:srgbClr val="4F81BC"/>
                            </a:solidFill>
                          </a:uFill>
                        </a:rPr>
                        <a:t>620-700</a:t>
                      </a:r>
                      <a:r>
                        <a:rPr sz="1800" u="none" spc="-85" dirty="0">
                          <a:uFill>
                            <a:solidFill>
                              <a:srgbClr val="4F81BC"/>
                            </a:solidFill>
                          </a:uFill>
                        </a:rPr>
                        <a:t> </a:t>
                      </a:r>
                      <a:r>
                        <a:rPr sz="1800" u="none" dirty="0">
                          <a:uFill>
                            <a:solidFill>
                              <a:srgbClr val="4F81BC"/>
                            </a:solidFill>
                          </a:uFill>
                        </a:rPr>
                        <a:t>nm	</a:t>
                      </a:r>
                      <a:endParaRPr sz="1800" u="none" dirty="0">
                        <a:latin typeface="Times New Roman"/>
                        <a:cs typeface="Times New Roman"/>
                      </a:endParaRPr>
                    </a:p>
                  </a:txBody>
                  <a:tcPr marL="0" marR="0" marT="0" marB="0" anchor="ctr"/>
                </a:tc>
              </a:tr>
              <a:tr h="456330">
                <a:tc>
                  <a:txBody>
                    <a:bodyPr/>
                    <a:lstStyle/>
                    <a:p>
                      <a:pPr marL="74295">
                        <a:lnSpc>
                          <a:spcPts val="1365"/>
                        </a:lnSpc>
                      </a:pPr>
                      <a:r>
                        <a:rPr sz="1800" dirty="0"/>
                        <a:t>- </a:t>
                      </a:r>
                      <a:r>
                        <a:rPr sz="1800" spc="-5" dirty="0"/>
                        <a:t>Orange</a:t>
                      </a:r>
                      <a:r>
                        <a:rPr sz="1800" spc="10" dirty="0"/>
                        <a:t> </a:t>
                      </a:r>
                      <a:r>
                        <a:rPr sz="1800" dirty="0"/>
                        <a:t>:</a:t>
                      </a:r>
                      <a:endParaRPr sz="1800" dirty="0">
                        <a:latin typeface="Times New Roman"/>
                        <a:cs typeface="Times New Roman"/>
                      </a:endParaRPr>
                    </a:p>
                  </a:txBody>
                  <a:tcPr marL="0" marR="0" marT="0" marB="0" anchor="ctr"/>
                </a:tc>
                <a:tc>
                  <a:txBody>
                    <a:bodyPr/>
                    <a:lstStyle/>
                    <a:p>
                      <a:pPr marL="368300">
                        <a:lnSpc>
                          <a:spcPts val="1365"/>
                        </a:lnSpc>
                      </a:pPr>
                      <a:r>
                        <a:rPr sz="1800"/>
                        <a:t>592-620</a:t>
                      </a:r>
                      <a:r>
                        <a:rPr sz="1800" spc="5"/>
                        <a:t> </a:t>
                      </a:r>
                      <a:r>
                        <a:rPr sz="1800"/>
                        <a:t>nm</a:t>
                      </a:r>
                      <a:endParaRPr sz="1800">
                        <a:latin typeface="Times New Roman"/>
                        <a:cs typeface="Times New Roman"/>
                      </a:endParaRPr>
                    </a:p>
                  </a:txBody>
                  <a:tcPr marL="0" marR="0" marT="0" marB="0" anchor="ctr"/>
                </a:tc>
              </a:tr>
              <a:tr h="461941">
                <a:tc>
                  <a:txBody>
                    <a:bodyPr/>
                    <a:lstStyle/>
                    <a:p>
                      <a:pPr marL="74295">
                        <a:lnSpc>
                          <a:spcPts val="1390"/>
                        </a:lnSpc>
                      </a:pPr>
                      <a:r>
                        <a:rPr sz="1800" dirty="0"/>
                        <a:t>- </a:t>
                      </a:r>
                      <a:r>
                        <a:rPr sz="1800" dirty="0" err="1"/>
                        <a:t>Jaune</a:t>
                      </a:r>
                      <a:r>
                        <a:rPr sz="1800" spc="-15" dirty="0"/>
                        <a:t> </a:t>
                      </a:r>
                      <a:r>
                        <a:rPr sz="1800" dirty="0"/>
                        <a:t>:</a:t>
                      </a:r>
                      <a:endParaRPr sz="1800" dirty="0">
                        <a:latin typeface="Times New Roman"/>
                        <a:cs typeface="Times New Roman"/>
                      </a:endParaRPr>
                    </a:p>
                  </a:txBody>
                  <a:tcPr marL="0" marR="0" marT="0" marB="0" anchor="ctr"/>
                </a:tc>
                <a:tc>
                  <a:txBody>
                    <a:bodyPr/>
                    <a:lstStyle/>
                    <a:p>
                      <a:pPr marL="368300">
                        <a:lnSpc>
                          <a:spcPts val="1390"/>
                        </a:lnSpc>
                      </a:pPr>
                      <a:r>
                        <a:rPr sz="1800" dirty="0"/>
                        <a:t>578-592</a:t>
                      </a:r>
                      <a:r>
                        <a:rPr sz="1800" spc="5" dirty="0"/>
                        <a:t> </a:t>
                      </a:r>
                      <a:r>
                        <a:rPr sz="1800" dirty="0"/>
                        <a:t>nm</a:t>
                      </a:r>
                      <a:endParaRPr sz="1800" dirty="0">
                        <a:latin typeface="Times New Roman"/>
                        <a:cs typeface="Times New Roman"/>
                      </a:endParaRPr>
                    </a:p>
                  </a:txBody>
                  <a:tcPr marL="0" marR="0" marT="0" marB="0" anchor="ctr"/>
                </a:tc>
              </a:tr>
              <a:tr h="466616">
                <a:tc>
                  <a:txBody>
                    <a:bodyPr/>
                    <a:lstStyle/>
                    <a:p>
                      <a:pPr marL="74295">
                        <a:lnSpc>
                          <a:spcPts val="1415"/>
                        </a:lnSpc>
                      </a:pPr>
                      <a:r>
                        <a:rPr sz="1800"/>
                        <a:t>- </a:t>
                      </a:r>
                      <a:r>
                        <a:rPr sz="1800" spc="-10"/>
                        <a:t>Vert</a:t>
                      </a:r>
                      <a:r>
                        <a:rPr sz="1800" spc="25"/>
                        <a:t> </a:t>
                      </a:r>
                      <a:r>
                        <a:rPr sz="1800"/>
                        <a:t>:</a:t>
                      </a:r>
                      <a:endParaRPr sz="1800">
                        <a:latin typeface="Times New Roman"/>
                        <a:cs typeface="Times New Roman"/>
                      </a:endParaRPr>
                    </a:p>
                  </a:txBody>
                  <a:tcPr marL="0" marR="0" marT="0" marB="0" anchor="ctr"/>
                </a:tc>
                <a:tc>
                  <a:txBody>
                    <a:bodyPr/>
                    <a:lstStyle/>
                    <a:p>
                      <a:pPr marL="368300">
                        <a:lnSpc>
                          <a:spcPts val="1415"/>
                        </a:lnSpc>
                      </a:pPr>
                      <a:r>
                        <a:rPr sz="1800" dirty="0"/>
                        <a:t>500-578</a:t>
                      </a:r>
                      <a:r>
                        <a:rPr sz="1800" spc="5" dirty="0"/>
                        <a:t> </a:t>
                      </a:r>
                      <a:r>
                        <a:rPr sz="1800" dirty="0"/>
                        <a:t>nm</a:t>
                      </a:r>
                      <a:endParaRPr sz="1800" dirty="0">
                        <a:latin typeface="Times New Roman"/>
                        <a:cs typeface="Times New Roman"/>
                      </a:endParaRPr>
                    </a:p>
                  </a:txBody>
                  <a:tcPr marL="0" marR="0" marT="0" marB="0" anchor="ctr"/>
                </a:tc>
              </a:tr>
              <a:tr h="486253">
                <a:tc>
                  <a:txBody>
                    <a:bodyPr/>
                    <a:lstStyle/>
                    <a:p>
                      <a:pPr marL="74295">
                        <a:lnSpc>
                          <a:spcPts val="1210"/>
                        </a:lnSpc>
                      </a:pPr>
                      <a:r>
                        <a:rPr sz="1800" dirty="0"/>
                        <a:t>- </a:t>
                      </a:r>
                      <a:r>
                        <a:rPr sz="1800" spc="-5" dirty="0"/>
                        <a:t>Bleu</a:t>
                      </a:r>
                      <a:r>
                        <a:rPr sz="1800" dirty="0"/>
                        <a:t> :</a:t>
                      </a:r>
                    </a:p>
                    <a:p>
                      <a:pPr marL="4445">
                        <a:lnSpc>
                          <a:spcPts val="670"/>
                        </a:lnSpc>
                        <a:tabLst>
                          <a:tab pos="3161665" algn="l"/>
                        </a:tabLst>
                      </a:pPr>
                      <a:r>
                        <a:rPr sz="1800" u="sng" dirty="0">
                          <a:uFill>
                            <a:solidFill>
                              <a:srgbClr val="4F81BC"/>
                            </a:solidFill>
                          </a:uFill>
                        </a:rPr>
                        <a:t> </a:t>
                      </a:r>
                      <a:endParaRPr sz="1800" dirty="0">
                        <a:latin typeface="Times New Roman"/>
                        <a:cs typeface="Times New Roman"/>
                      </a:endParaRPr>
                    </a:p>
                  </a:txBody>
                  <a:tcPr marL="0" marR="0" marT="0" marB="0" anchor="ctr"/>
                </a:tc>
                <a:tc>
                  <a:txBody>
                    <a:bodyPr/>
                    <a:lstStyle/>
                    <a:p>
                      <a:pPr marL="368300">
                        <a:lnSpc>
                          <a:spcPts val="1390"/>
                        </a:lnSpc>
                      </a:pPr>
                      <a:r>
                        <a:rPr sz="1800" dirty="0"/>
                        <a:t>446-500</a:t>
                      </a:r>
                      <a:r>
                        <a:rPr sz="1800" spc="5" dirty="0"/>
                        <a:t> </a:t>
                      </a:r>
                      <a:r>
                        <a:rPr sz="1800" dirty="0"/>
                        <a:t>nm</a:t>
                      </a:r>
                      <a:endParaRPr sz="1800" dirty="0">
                        <a:latin typeface="Times New Roman"/>
                        <a:cs typeface="Times New Roman"/>
                      </a:endParaRPr>
                    </a:p>
                  </a:txBody>
                  <a:tcPr marL="0" marR="0" marT="0" marB="0" anchor="ctr"/>
                </a:tc>
              </a:tr>
              <a:tr h="461941">
                <a:tc>
                  <a:txBody>
                    <a:bodyPr/>
                    <a:lstStyle/>
                    <a:p>
                      <a:pPr marL="74295">
                        <a:lnSpc>
                          <a:spcPct val="100000"/>
                        </a:lnSpc>
                        <a:spcBef>
                          <a:spcPts val="440"/>
                        </a:spcBef>
                      </a:pPr>
                      <a:r>
                        <a:rPr sz="1800" dirty="0"/>
                        <a:t>- </a:t>
                      </a:r>
                      <a:r>
                        <a:rPr sz="1800" spc="-10" dirty="0"/>
                        <a:t>Violet</a:t>
                      </a:r>
                      <a:r>
                        <a:rPr sz="1800" spc="30" dirty="0"/>
                        <a:t> </a:t>
                      </a:r>
                      <a:r>
                        <a:rPr sz="1800" dirty="0"/>
                        <a:t>:</a:t>
                      </a:r>
                      <a:endParaRPr sz="1800" dirty="0">
                        <a:latin typeface="Times New Roman"/>
                        <a:cs typeface="Times New Roman"/>
                      </a:endParaRPr>
                    </a:p>
                  </a:txBody>
                  <a:tcPr marL="0" marR="0" marT="55880" marB="0" anchor="ctr"/>
                </a:tc>
                <a:tc>
                  <a:txBody>
                    <a:bodyPr/>
                    <a:lstStyle/>
                    <a:p>
                      <a:pPr marL="368300">
                        <a:lnSpc>
                          <a:spcPct val="100000"/>
                        </a:lnSpc>
                        <a:spcBef>
                          <a:spcPts val="440"/>
                        </a:spcBef>
                      </a:pPr>
                      <a:r>
                        <a:rPr sz="1800" dirty="0"/>
                        <a:t>400-446</a:t>
                      </a:r>
                      <a:r>
                        <a:rPr sz="1800" spc="5" dirty="0"/>
                        <a:t> </a:t>
                      </a:r>
                      <a:r>
                        <a:rPr sz="1800" dirty="0"/>
                        <a:t>nm</a:t>
                      </a:r>
                      <a:endParaRPr sz="1800" dirty="0">
                        <a:latin typeface="Times New Roman"/>
                        <a:cs typeface="Times New Roman"/>
                      </a:endParaRPr>
                    </a:p>
                  </a:txBody>
                  <a:tcPr marL="0" marR="0" marT="55880" marB="0" anchor="ctr"/>
                </a:tc>
              </a:tr>
              <a:tr h="382458">
                <a:tc>
                  <a:txBody>
                    <a:bodyPr/>
                    <a:lstStyle/>
                    <a:p>
                      <a:pPr marL="4445">
                        <a:lnSpc>
                          <a:spcPts val="610"/>
                        </a:lnSpc>
                        <a:tabLst>
                          <a:tab pos="3161665" algn="l"/>
                        </a:tabLst>
                      </a:pPr>
                      <a:r>
                        <a:rPr sz="1800" u="sng" dirty="0">
                          <a:uFill>
                            <a:solidFill>
                              <a:srgbClr val="4F81BC"/>
                            </a:solidFill>
                          </a:uFill>
                        </a:rPr>
                        <a:t> </a:t>
                      </a:r>
                      <a:endParaRPr lang="en-US" sz="1800" u="sng" dirty="0" smtClean="0">
                        <a:uFill>
                          <a:solidFill>
                            <a:srgbClr val="4F81BC"/>
                          </a:solidFill>
                        </a:uFill>
                      </a:endParaRPr>
                    </a:p>
                    <a:p>
                      <a:pPr marL="4445">
                        <a:lnSpc>
                          <a:spcPts val="610"/>
                        </a:lnSpc>
                        <a:tabLst>
                          <a:tab pos="3161665" algn="l"/>
                        </a:tabLst>
                      </a:pPr>
                      <a:r>
                        <a:rPr lang="en-US" sz="1800" dirty="0" smtClean="0">
                          <a:latin typeface="+mn-lt"/>
                          <a:cs typeface="Times New Roman"/>
                        </a:rPr>
                        <a:t>Ultra-violet </a:t>
                      </a:r>
                      <a:endParaRPr sz="1800" dirty="0">
                        <a:latin typeface="+mn-lt"/>
                        <a:cs typeface="Times New Roman"/>
                      </a:endParaRPr>
                    </a:p>
                  </a:txBody>
                  <a:tcPr marL="0" marR="0" marT="0" marB="0" anchor="ctr"/>
                </a:tc>
                <a:tc>
                  <a:txBody>
                    <a:bodyPr/>
                    <a:lstStyle/>
                    <a:p>
                      <a:pPr marL="368300">
                        <a:lnSpc>
                          <a:spcPct val="100000"/>
                        </a:lnSpc>
                        <a:spcBef>
                          <a:spcPts val="440"/>
                        </a:spcBef>
                      </a:pPr>
                      <a:r>
                        <a:rPr sz="1800" spc="-5" dirty="0"/>
                        <a:t>&lt;</a:t>
                      </a:r>
                      <a:r>
                        <a:rPr sz="1800" spc="-5" dirty="0" smtClean="0"/>
                        <a:t>400</a:t>
                      </a:r>
                      <a:r>
                        <a:rPr lang="en-US" sz="1800" spc="-5" dirty="0" smtClean="0"/>
                        <a:t> nm</a:t>
                      </a:r>
                      <a:endParaRPr sz="1800" dirty="0">
                        <a:latin typeface="Times New Roman"/>
                        <a:cs typeface="Times New Roman"/>
                      </a:endParaRPr>
                    </a:p>
                  </a:txBody>
                  <a:tcPr marL="0" marR="0" marT="55880" marB="0" anchor="ctr"/>
                </a:tc>
              </a:tr>
            </a:tbl>
          </a:graphicData>
        </a:graphic>
      </p:graphicFrame>
      <p:sp>
        <p:nvSpPr>
          <p:cNvPr id="3" name="object 11"/>
          <p:cNvSpPr/>
          <p:nvPr/>
        </p:nvSpPr>
        <p:spPr>
          <a:xfrm>
            <a:off x="797473" y="2938298"/>
            <a:ext cx="8305800" cy="42672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834697" y="592194"/>
            <a:ext cx="4893003" cy="1107996"/>
          </a:xfrm>
          <a:prstGeom prst="rect">
            <a:avLst/>
          </a:prstGeom>
        </p:spPr>
        <p:txBody>
          <a:bodyPr wrap="square">
            <a:spAutoFit/>
          </a:bodyPr>
          <a:lstStyle/>
          <a:p>
            <a:pPr marL="12700" marR="5080" algn="just">
              <a:spcBef>
                <a:spcPts val="1245"/>
              </a:spcBef>
            </a:pPr>
            <a:r>
              <a:rPr lang="fr-FR" sz="2800" dirty="0">
                <a:latin typeface="Times New Roman"/>
                <a:cs typeface="Times New Roman"/>
              </a:rPr>
              <a:t>Chaque couleur  correspond </a:t>
            </a:r>
            <a:endParaRPr lang="fr-FR" sz="2800" dirty="0" smtClean="0">
              <a:latin typeface="Times New Roman"/>
              <a:cs typeface="Times New Roman"/>
            </a:endParaRPr>
          </a:p>
          <a:p>
            <a:pPr marL="12700" marR="5080" algn="just">
              <a:spcBef>
                <a:spcPts val="1245"/>
              </a:spcBef>
            </a:pPr>
            <a:r>
              <a:rPr lang="fr-FR" sz="2800" dirty="0" smtClean="0">
                <a:latin typeface="Times New Roman"/>
                <a:cs typeface="Times New Roman"/>
              </a:rPr>
              <a:t>à </a:t>
            </a:r>
            <a:r>
              <a:rPr lang="fr-FR" sz="2800" dirty="0">
                <a:latin typeface="Times New Roman"/>
                <a:cs typeface="Times New Roman"/>
              </a:rPr>
              <a:t>une certaine longueur d’onde :</a:t>
            </a:r>
          </a:p>
        </p:txBody>
      </p:sp>
    </p:spTree>
    <p:extLst>
      <p:ext uri="{BB962C8B-B14F-4D97-AF65-F5344CB8AC3E}">
        <p14:creationId xmlns:p14="http://schemas.microsoft.com/office/powerpoint/2010/main" val="2854066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p:nvPr/>
        </p:nvSpPr>
        <p:spPr>
          <a:xfrm>
            <a:off x="622300" y="2916487"/>
            <a:ext cx="9554788" cy="4475584"/>
          </a:xfrm>
          <a:prstGeom prst="rect">
            <a:avLst/>
          </a:prstGeom>
        </p:spPr>
        <p:txBody>
          <a:bodyPr vert="horz" wrap="square" lIns="0" tIns="12700" rIns="0" bIns="0" rtlCol="0">
            <a:spAutoFit/>
          </a:bodyPr>
          <a:lstStyle/>
          <a:p>
            <a:pPr marL="12700" algn="just">
              <a:spcBef>
                <a:spcPts val="910"/>
              </a:spcBef>
            </a:pPr>
            <a:r>
              <a:rPr sz="2800" spc="-5" dirty="0" smtClean="0">
                <a:latin typeface="Times New Roman"/>
                <a:cs typeface="Times New Roman"/>
              </a:rPr>
              <a:t>De </a:t>
            </a:r>
            <a:r>
              <a:rPr sz="2800" dirty="0">
                <a:latin typeface="Times New Roman"/>
                <a:cs typeface="Times New Roman"/>
              </a:rPr>
              <a:t>part </a:t>
            </a:r>
            <a:r>
              <a:rPr sz="2800" spc="-15" dirty="0">
                <a:latin typeface="Times New Roman"/>
                <a:cs typeface="Times New Roman"/>
              </a:rPr>
              <a:t>et </a:t>
            </a:r>
            <a:r>
              <a:rPr sz="2800" spc="-5" dirty="0" err="1">
                <a:latin typeface="Times New Roman"/>
                <a:cs typeface="Times New Roman"/>
              </a:rPr>
              <a:t>d'autre</a:t>
            </a:r>
            <a:r>
              <a:rPr sz="2800" spc="-5" dirty="0">
                <a:latin typeface="Times New Roman"/>
                <a:cs typeface="Times New Roman"/>
              </a:rPr>
              <a:t> </a:t>
            </a:r>
            <a:r>
              <a:rPr sz="2800" dirty="0">
                <a:latin typeface="Times New Roman"/>
                <a:cs typeface="Times New Roman"/>
              </a:rPr>
              <a:t>du </a:t>
            </a:r>
            <a:r>
              <a:rPr sz="2800" dirty="0" err="1">
                <a:latin typeface="Times New Roman"/>
                <a:cs typeface="Times New Roman"/>
              </a:rPr>
              <a:t>spectre</a:t>
            </a:r>
            <a:r>
              <a:rPr sz="2800" dirty="0">
                <a:latin typeface="Times New Roman"/>
                <a:cs typeface="Times New Roman"/>
              </a:rPr>
              <a:t> </a:t>
            </a:r>
            <a:r>
              <a:rPr sz="2800" spc="-10" dirty="0">
                <a:latin typeface="Times New Roman"/>
                <a:cs typeface="Times New Roman"/>
              </a:rPr>
              <a:t>visible, </a:t>
            </a:r>
            <a:r>
              <a:rPr sz="2800" spc="10" dirty="0">
                <a:latin typeface="Times New Roman"/>
                <a:cs typeface="Times New Roman"/>
              </a:rPr>
              <a:t>on </a:t>
            </a:r>
            <a:r>
              <a:rPr sz="2800" dirty="0" err="1">
                <a:latin typeface="Times New Roman"/>
                <a:cs typeface="Times New Roman"/>
              </a:rPr>
              <a:t>trouve</a:t>
            </a:r>
            <a:r>
              <a:rPr sz="2800" dirty="0">
                <a:latin typeface="Times New Roman"/>
                <a:cs typeface="Times New Roman"/>
              </a:rPr>
              <a:t> </a:t>
            </a:r>
            <a:r>
              <a:rPr sz="2800" spc="-5" dirty="0">
                <a:latin typeface="Times New Roman"/>
                <a:cs typeface="Times New Roman"/>
              </a:rPr>
              <a:t>des radiations invisibles </a:t>
            </a:r>
            <a:r>
              <a:rPr sz="2800" dirty="0">
                <a:latin typeface="Times New Roman"/>
                <a:cs typeface="Times New Roman"/>
              </a:rPr>
              <a:t>à </a:t>
            </a:r>
            <a:r>
              <a:rPr sz="2800" spc="-10" dirty="0" err="1">
                <a:latin typeface="Times New Roman"/>
                <a:cs typeface="Times New Roman"/>
              </a:rPr>
              <a:t>l'œil</a:t>
            </a:r>
            <a:r>
              <a:rPr sz="2800" spc="-10" dirty="0">
                <a:latin typeface="Times New Roman"/>
                <a:cs typeface="Times New Roman"/>
              </a:rPr>
              <a:t> </a:t>
            </a:r>
            <a:r>
              <a:rPr sz="2800" spc="-15" dirty="0">
                <a:latin typeface="Times New Roman"/>
                <a:cs typeface="Times New Roman"/>
              </a:rPr>
              <a:t>nu </a:t>
            </a:r>
            <a:r>
              <a:rPr sz="2800" spc="-10" dirty="0" err="1">
                <a:latin typeface="Times New Roman"/>
                <a:cs typeface="Times New Roman"/>
              </a:rPr>
              <a:t>comme</a:t>
            </a:r>
            <a:r>
              <a:rPr sz="2800" spc="155" dirty="0">
                <a:latin typeface="Times New Roman"/>
                <a:cs typeface="Times New Roman"/>
              </a:rPr>
              <a:t> </a:t>
            </a:r>
            <a:r>
              <a:rPr sz="2800" dirty="0">
                <a:latin typeface="Times New Roman"/>
                <a:cs typeface="Times New Roman"/>
              </a:rPr>
              <a:t>:</a:t>
            </a:r>
          </a:p>
          <a:p>
            <a:pPr marL="12700" marR="10795" algn="just">
              <a:spcBef>
                <a:spcPts val="1065"/>
              </a:spcBef>
              <a:buChar char="-"/>
              <a:tabLst>
                <a:tab pos="104139" algn="l"/>
              </a:tabLst>
            </a:pPr>
            <a:r>
              <a:rPr sz="2800" spc="-15" dirty="0">
                <a:latin typeface="Times New Roman"/>
                <a:cs typeface="Times New Roman"/>
              </a:rPr>
              <a:t>les </a:t>
            </a:r>
            <a:r>
              <a:rPr sz="2800" spc="-5" dirty="0" err="1">
                <a:latin typeface="Times New Roman"/>
                <a:cs typeface="Times New Roman"/>
              </a:rPr>
              <a:t>infrarouges</a:t>
            </a:r>
            <a:r>
              <a:rPr sz="2800" spc="-5" dirty="0">
                <a:latin typeface="Times New Roman"/>
                <a:cs typeface="Times New Roman"/>
              </a:rPr>
              <a:t>, </a:t>
            </a:r>
            <a:r>
              <a:rPr sz="2800" dirty="0">
                <a:latin typeface="Times New Roman"/>
                <a:cs typeface="Times New Roman"/>
              </a:rPr>
              <a:t>qui </a:t>
            </a:r>
            <a:r>
              <a:rPr sz="2800" spc="-5" dirty="0" err="1">
                <a:latin typeface="Times New Roman"/>
                <a:cs typeface="Times New Roman"/>
              </a:rPr>
              <a:t>sont</a:t>
            </a:r>
            <a:r>
              <a:rPr sz="2800" spc="-5" dirty="0">
                <a:latin typeface="Times New Roman"/>
                <a:cs typeface="Times New Roman"/>
              </a:rPr>
              <a:t> </a:t>
            </a:r>
            <a:r>
              <a:rPr sz="2800" spc="-5" dirty="0" err="1">
                <a:latin typeface="Times New Roman"/>
                <a:cs typeface="Times New Roman"/>
              </a:rPr>
              <a:t>caractéristiques</a:t>
            </a:r>
            <a:r>
              <a:rPr sz="2800" spc="-5" dirty="0">
                <a:latin typeface="Times New Roman"/>
                <a:cs typeface="Times New Roman"/>
              </a:rPr>
              <a:t> </a:t>
            </a:r>
            <a:r>
              <a:rPr sz="2800" dirty="0">
                <a:latin typeface="Times New Roman"/>
                <a:cs typeface="Times New Roman"/>
              </a:rPr>
              <a:t>de </a:t>
            </a:r>
            <a:r>
              <a:rPr sz="2800" spc="-15" dirty="0">
                <a:latin typeface="Times New Roman"/>
                <a:cs typeface="Times New Roman"/>
              </a:rPr>
              <a:t>la </a:t>
            </a:r>
            <a:r>
              <a:rPr sz="2800" spc="-10" dirty="0">
                <a:latin typeface="Times New Roman"/>
                <a:cs typeface="Times New Roman"/>
              </a:rPr>
              <a:t>lumière </a:t>
            </a:r>
            <a:r>
              <a:rPr sz="2800" spc="-5" dirty="0" err="1">
                <a:latin typeface="Times New Roman"/>
                <a:cs typeface="Times New Roman"/>
              </a:rPr>
              <a:t>émise</a:t>
            </a:r>
            <a:r>
              <a:rPr sz="2800" spc="-5" dirty="0">
                <a:latin typeface="Times New Roman"/>
                <a:cs typeface="Times New Roman"/>
              </a:rPr>
              <a:t> par </a:t>
            </a:r>
            <a:r>
              <a:rPr sz="2800" spc="-15" dirty="0">
                <a:latin typeface="Times New Roman"/>
                <a:cs typeface="Times New Roman"/>
              </a:rPr>
              <a:t>les </a:t>
            </a:r>
            <a:r>
              <a:rPr sz="2800" dirty="0">
                <a:latin typeface="Times New Roman"/>
                <a:cs typeface="Times New Roman"/>
              </a:rPr>
              <a:t>corps </a:t>
            </a:r>
            <a:r>
              <a:rPr sz="2800" spc="-10" dirty="0" err="1">
                <a:latin typeface="Times New Roman"/>
                <a:cs typeface="Times New Roman"/>
              </a:rPr>
              <a:t>chauds</a:t>
            </a:r>
            <a:r>
              <a:rPr sz="2800" spc="-10" dirty="0">
                <a:latin typeface="Times New Roman"/>
                <a:cs typeface="Times New Roman"/>
              </a:rPr>
              <a:t> </a:t>
            </a:r>
            <a:r>
              <a:rPr sz="2800" dirty="0">
                <a:latin typeface="Times New Roman"/>
                <a:cs typeface="Times New Roman"/>
              </a:rPr>
              <a:t>: </a:t>
            </a:r>
            <a:r>
              <a:rPr sz="2800" spc="-5" dirty="0" smtClean="0">
                <a:latin typeface="Times New Roman"/>
                <a:cs typeface="Times New Roman"/>
              </a:rPr>
              <a:t>les </a:t>
            </a:r>
            <a:r>
              <a:rPr sz="2800" spc="-10" dirty="0" smtClean="0">
                <a:latin typeface="Times New Roman"/>
                <a:cs typeface="Times New Roman"/>
              </a:rPr>
              <a:t>braises</a:t>
            </a:r>
            <a:r>
              <a:rPr sz="2800" spc="-5" dirty="0" smtClean="0">
                <a:latin typeface="Times New Roman"/>
                <a:cs typeface="Times New Roman"/>
              </a:rPr>
              <a:t>, </a:t>
            </a:r>
            <a:r>
              <a:rPr sz="2800" spc="-20" dirty="0">
                <a:latin typeface="Times New Roman"/>
                <a:cs typeface="Times New Roman"/>
              </a:rPr>
              <a:t>les </a:t>
            </a:r>
            <a:r>
              <a:rPr sz="2800" spc="-5" dirty="0" err="1">
                <a:latin typeface="Times New Roman"/>
                <a:cs typeface="Times New Roman"/>
              </a:rPr>
              <a:t>animaux</a:t>
            </a:r>
            <a:r>
              <a:rPr sz="2800" spc="-5" dirty="0">
                <a:latin typeface="Times New Roman"/>
                <a:cs typeface="Times New Roman"/>
              </a:rPr>
              <a:t>,</a:t>
            </a:r>
            <a:r>
              <a:rPr sz="2800" spc="200" dirty="0">
                <a:latin typeface="Times New Roman"/>
                <a:cs typeface="Times New Roman"/>
              </a:rPr>
              <a:t> </a:t>
            </a:r>
            <a:r>
              <a:rPr sz="2800" dirty="0">
                <a:latin typeface="Times New Roman"/>
                <a:cs typeface="Times New Roman"/>
              </a:rPr>
              <a:t>etc</a:t>
            </a:r>
            <a:r>
              <a:rPr sz="2800" dirty="0" smtClean="0">
                <a:latin typeface="Times New Roman"/>
                <a:cs typeface="Times New Roman"/>
              </a:rPr>
              <a:t>...</a:t>
            </a:r>
            <a:endParaRPr sz="2800" dirty="0">
              <a:latin typeface="Times New Roman"/>
              <a:cs typeface="Times New Roman"/>
            </a:endParaRPr>
          </a:p>
          <a:p>
            <a:pPr marL="12700" marR="5080" algn="just">
              <a:spcBef>
                <a:spcPts val="20"/>
              </a:spcBef>
              <a:buChar char="-"/>
              <a:tabLst>
                <a:tab pos="128905" algn="l"/>
              </a:tabLst>
            </a:pPr>
            <a:r>
              <a:rPr sz="2800" spc="-10" dirty="0">
                <a:latin typeface="Times New Roman"/>
                <a:cs typeface="Times New Roman"/>
              </a:rPr>
              <a:t>les </a:t>
            </a:r>
            <a:r>
              <a:rPr sz="2800" spc="-5" dirty="0" err="1">
                <a:latin typeface="Times New Roman"/>
                <a:cs typeface="Times New Roman"/>
              </a:rPr>
              <a:t>ultraviolets</a:t>
            </a:r>
            <a:r>
              <a:rPr sz="2800" spc="-5" dirty="0">
                <a:latin typeface="Times New Roman"/>
                <a:cs typeface="Times New Roman"/>
              </a:rPr>
              <a:t>, </a:t>
            </a:r>
            <a:r>
              <a:rPr sz="2800" spc="-10" dirty="0" err="1">
                <a:latin typeface="Times New Roman"/>
                <a:cs typeface="Times New Roman"/>
              </a:rPr>
              <a:t>parfois</a:t>
            </a:r>
            <a:r>
              <a:rPr sz="2800" spc="-10" dirty="0">
                <a:latin typeface="Times New Roman"/>
                <a:cs typeface="Times New Roman"/>
              </a:rPr>
              <a:t> </a:t>
            </a:r>
            <a:r>
              <a:rPr sz="2800" spc="-10" dirty="0" err="1">
                <a:latin typeface="Times New Roman"/>
                <a:cs typeface="Times New Roman"/>
              </a:rPr>
              <a:t>improprement</a:t>
            </a:r>
            <a:r>
              <a:rPr sz="2800" spc="-10" dirty="0">
                <a:latin typeface="Times New Roman"/>
                <a:cs typeface="Times New Roman"/>
              </a:rPr>
              <a:t> </a:t>
            </a:r>
            <a:r>
              <a:rPr sz="2800" spc="-5" dirty="0" err="1">
                <a:latin typeface="Times New Roman"/>
                <a:cs typeface="Times New Roman"/>
              </a:rPr>
              <a:t>appelés</a:t>
            </a:r>
            <a:r>
              <a:rPr sz="2800" spc="-5" dirty="0">
                <a:latin typeface="Times New Roman"/>
                <a:cs typeface="Times New Roman"/>
              </a:rPr>
              <a:t> </a:t>
            </a:r>
            <a:r>
              <a:rPr sz="2800" spc="-10" dirty="0">
                <a:latin typeface="Times New Roman"/>
                <a:cs typeface="Times New Roman"/>
              </a:rPr>
              <a:t>"lumière </a:t>
            </a:r>
            <a:r>
              <a:rPr sz="2800" spc="-5" dirty="0" err="1">
                <a:latin typeface="Times New Roman"/>
                <a:cs typeface="Times New Roman"/>
              </a:rPr>
              <a:t>froide</a:t>
            </a:r>
            <a:r>
              <a:rPr sz="2800" spc="-5" dirty="0">
                <a:latin typeface="Times New Roman"/>
                <a:cs typeface="Times New Roman"/>
              </a:rPr>
              <a:t>" </a:t>
            </a:r>
            <a:r>
              <a:rPr sz="2800" spc="-5" dirty="0" err="1">
                <a:latin typeface="Times New Roman"/>
                <a:cs typeface="Times New Roman"/>
              </a:rPr>
              <a:t>sont</a:t>
            </a:r>
            <a:r>
              <a:rPr sz="2800" spc="-5" dirty="0">
                <a:latin typeface="Times New Roman"/>
                <a:cs typeface="Times New Roman"/>
              </a:rPr>
              <a:t> </a:t>
            </a:r>
            <a:r>
              <a:rPr sz="2800" spc="-10" dirty="0" err="1">
                <a:latin typeface="Times New Roman"/>
                <a:cs typeface="Times New Roman"/>
              </a:rPr>
              <a:t>émis</a:t>
            </a:r>
            <a:r>
              <a:rPr sz="2800" spc="-10" dirty="0">
                <a:latin typeface="Times New Roman"/>
                <a:cs typeface="Times New Roman"/>
              </a:rPr>
              <a:t> </a:t>
            </a:r>
            <a:r>
              <a:rPr sz="2800" spc="-5" dirty="0">
                <a:latin typeface="Times New Roman"/>
                <a:cs typeface="Times New Roman"/>
              </a:rPr>
              <a:t>par </a:t>
            </a:r>
            <a:r>
              <a:rPr sz="2800" spc="5" dirty="0">
                <a:latin typeface="Times New Roman"/>
                <a:cs typeface="Times New Roman"/>
              </a:rPr>
              <a:t>des </a:t>
            </a:r>
            <a:r>
              <a:rPr sz="2800" dirty="0">
                <a:latin typeface="Times New Roman"/>
                <a:cs typeface="Times New Roman"/>
              </a:rPr>
              <a:t>corps </a:t>
            </a:r>
            <a:r>
              <a:rPr sz="2800" spc="-5" dirty="0" err="1" smtClean="0">
                <a:latin typeface="Times New Roman"/>
                <a:cs typeface="Times New Roman"/>
              </a:rPr>
              <a:t>extrêmement</a:t>
            </a:r>
            <a:r>
              <a:rPr sz="2800" spc="-5" dirty="0" smtClean="0">
                <a:latin typeface="Times New Roman"/>
                <a:cs typeface="Times New Roman"/>
              </a:rPr>
              <a:t> </a:t>
            </a:r>
            <a:r>
              <a:rPr sz="2800" spc="-5" dirty="0" err="1">
                <a:latin typeface="Times New Roman"/>
                <a:cs typeface="Times New Roman"/>
              </a:rPr>
              <a:t>chauds</a:t>
            </a:r>
            <a:r>
              <a:rPr sz="2800" spc="-5" dirty="0">
                <a:latin typeface="Times New Roman"/>
                <a:cs typeface="Times New Roman"/>
              </a:rPr>
              <a:t>, </a:t>
            </a:r>
            <a:r>
              <a:rPr sz="2800" spc="-10" dirty="0" err="1">
                <a:latin typeface="Times New Roman"/>
                <a:cs typeface="Times New Roman"/>
              </a:rPr>
              <a:t>comme</a:t>
            </a:r>
            <a:r>
              <a:rPr sz="2800" spc="-10" dirty="0">
                <a:latin typeface="Times New Roman"/>
                <a:cs typeface="Times New Roman"/>
              </a:rPr>
              <a:t> </a:t>
            </a:r>
            <a:r>
              <a:rPr lang="en-US" sz="2800" spc="-10" dirty="0" smtClean="0">
                <a:latin typeface="Times New Roman"/>
                <a:cs typeface="Times New Roman"/>
              </a:rPr>
              <a:t>le soleil</a:t>
            </a:r>
            <a:r>
              <a:rPr sz="2800" spc="-5" dirty="0" smtClean="0">
                <a:latin typeface="Times New Roman"/>
                <a:cs typeface="Times New Roman"/>
              </a:rPr>
              <a:t>. </a:t>
            </a:r>
            <a:r>
              <a:rPr sz="2800" dirty="0" err="1">
                <a:latin typeface="Times New Roman"/>
                <a:cs typeface="Times New Roman"/>
              </a:rPr>
              <a:t>Ils</a:t>
            </a:r>
            <a:r>
              <a:rPr sz="2800" dirty="0">
                <a:latin typeface="Times New Roman"/>
                <a:cs typeface="Times New Roman"/>
              </a:rPr>
              <a:t> </a:t>
            </a:r>
            <a:r>
              <a:rPr sz="2800" spc="-5" dirty="0" err="1">
                <a:latin typeface="Times New Roman"/>
                <a:cs typeface="Times New Roman"/>
              </a:rPr>
              <a:t>sont</a:t>
            </a:r>
            <a:r>
              <a:rPr sz="2800" spc="-5" dirty="0">
                <a:latin typeface="Times New Roman"/>
                <a:cs typeface="Times New Roman"/>
              </a:rPr>
              <a:t> </a:t>
            </a:r>
            <a:r>
              <a:rPr sz="2800" spc="-5" dirty="0" err="1">
                <a:latin typeface="Times New Roman"/>
                <a:cs typeface="Times New Roman"/>
              </a:rPr>
              <a:t>responsables</a:t>
            </a:r>
            <a:r>
              <a:rPr sz="2800" spc="-5" dirty="0">
                <a:latin typeface="Times New Roman"/>
                <a:cs typeface="Times New Roman"/>
              </a:rPr>
              <a:t> </a:t>
            </a:r>
            <a:r>
              <a:rPr sz="2800" dirty="0">
                <a:latin typeface="Times New Roman"/>
                <a:cs typeface="Times New Roman"/>
              </a:rPr>
              <a:t>du</a:t>
            </a:r>
            <a:r>
              <a:rPr sz="2800" spc="270" dirty="0">
                <a:latin typeface="Times New Roman"/>
                <a:cs typeface="Times New Roman"/>
              </a:rPr>
              <a:t> </a:t>
            </a:r>
            <a:r>
              <a:rPr sz="2800" spc="-5" dirty="0" err="1" smtClean="0">
                <a:latin typeface="Times New Roman"/>
                <a:cs typeface="Times New Roman"/>
              </a:rPr>
              <a:t>bronzage</a:t>
            </a:r>
            <a:r>
              <a:rPr sz="2800" spc="-5" dirty="0" smtClean="0">
                <a:latin typeface="Times New Roman"/>
                <a:cs typeface="Times New Roman"/>
              </a:rPr>
              <a:t>,</a:t>
            </a:r>
            <a:r>
              <a:rPr lang="en-US" sz="2800" dirty="0">
                <a:latin typeface="Times New Roman"/>
                <a:cs typeface="Times New Roman"/>
              </a:rPr>
              <a:t> </a:t>
            </a:r>
            <a:r>
              <a:rPr sz="2800" spc="-10" dirty="0" err="1" smtClean="0">
                <a:latin typeface="Times New Roman"/>
                <a:cs typeface="Times New Roman"/>
              </a:rPr>
              <a:t>mais</a:t>
            </a:r>
            <a:r>
              <a:rPr sz="2800" spc="-10" dirty="0" smtClean="0">
                <a:latin typeface="Times New Roman"/>
                <a:cs typeface="Times New Roman"/>
              </a:rPr>
              <a:t> </a:t>
            </a:r>
            <a:r>
              <a:rPr sz="2800" dirty="0" err="1">
                <a:latin typeface="Times New Roman"/>
                <a:cs typeface="Times New Roman"/>
              </a:rPr>
              <a:t>aussi</a:t>
            </a:r>
            <a:r>
              <a:rPr sz="2800" dirty="0">
                <a:latin typeface="Times New Roman"/>
                <a:cs typeface="Times New Roman"/>
              </a:rPr>
              <a:t> </a:t>
            </a:r>
            <a:r>
              <a:rPr sz="2800" spc="5" dirty="0">
                <a:latin typeface="Times New Roman"/>
                <a:cs typeface="Times New Roman"/>
              </a:rPr>
              <a:t>des </a:t>
            </a:r>
            <a:r>
              <a:rPr sz="2800" spc="-5" dirty="0">
                <a:latin typeface="Times New Roman"/>
                <a:cs typeface="Times New Roman"/>
              </a:rPr>
              <a:t>cancers </a:t>
            </a:r>
            <a:r>
              <a:rPr sz="2800" dirty="0">
                <a:latin typeface="Times New Roman"/>
                <a:cs typeface="Times New Roman"/>
              </a:rPr>
              <a:t>de </a:t>
            </a:r>
            <a:r>
              <a:rPr sz="2800" spc="-15" dirty="0">
                <a:latin typeface="Times New Roman"/>
                <a:cs typeface="Times New Roman"/>
              </a:rPr>
              <a:t>la </a:t>
            </a:r>
            <a:r>
              <a:rPr sz="2800" spc="-5" dirty="0" err="1">
                <a:latin typeface="Times New Roman"/>
                <a:cs typeface="Times New Roman"/>
              </a:rPr>
              <a:t>peau</a:t>
            </a:r>
            <a:r>
              <a:rPr sz="2800" spc="-5" dirty="0">
                <a:latin typeface="Times New Roman"/>
                <a:cs typeface="Times New Roman"/>
              </a:rPr>
              <a:t> </a:t>
            </a:r>
            <a:r>
              <a:rPr sz="2800" spc="10" dirty="0" err="1">
                <a:latin typeface="Times New Roman"/>
                <a:cs typeface="Times New Roman"/>
              </a:rPr>
              <a:t>ou</a:t>
            </a:r>
            <a:r>
              <a:rPr sz="2800" spc="10" dirty="0">
                <a:latin typeface="Times New Roman"/>
                <a:cs typeface="Times New Roman"/>
              </a:rPr>
              <a:t> </a:t>
            </a:r>
            <a:r>
              <a:rPr sz="2800" spc="-5" dirty="0" err="1">
                <a:latin typeface="Times New Roman"/>
                <a:cs typeface="Times New Roman"/>
              </a:rPr>
              <a:t>autres</a:t>
            </a:r>
            <a:r>
              <a:rPr sz="2800" spc="-5" dirty="0">
                <a:latin typeface="Times New Roman"/>
                <a:cs typeface="Times New Roman"/>
              </a:rPr>
              <a:t> </a:t>
            </a:r>
            <a:r>
              <a:rPr sz="2800" spc="-5" dirty="0" err="1">
                <a:latin typeface="Times New Roman"/>
                <a:cs typeface="Times New Roman"/>
              </a:rPr>
              <a:t>brûlures</a:t>
            </a:r>
            <a:r>
              <a:rPr sz="2800" spc="40" dirty="0">
                <a:latin typeface="Times New Roman"/>
                <a:cs typeface="Times New Roman"/>
              </a:rPr>
              <a:t> </a:t>
            </a:r>
            <a:r>
              <a:rPr sz="2800" spc="-10" dirty="0">
                <a:latin typeface="Times New Roman"/>
                <a:cs typeface="Times New Roman"/>
              </a:rPr>
              <a:t>graves</a:t>
            </a:r>
            <a:r>
              <a:rPr sz="2800" spc="-10" dirty="0" smtClean="0">
                <a:latin typeface="Times New Roman"/>
                <a:cs typeface="Times New Roman"/>
              </a:rPr>
              <a:t>.</a:t>
            </a:r>
            <a:endParaRPr sz="2800" dirty="0">
              <a:latin typeface="Times New Roman"/>
              <a:cs typeface="Times New Roman"/>
            </a:endParaRPr>
          </a:p>
          <a:p>
            <a:pPr marL="12700" marR="7620" algn="just">
              <a:spcBef>
                <a:spcPts val="65"/>
              </a:spcBef>
            </a:pPr>
            <a:r>
              <a:rPr sz="2800" spc="-10" dirty="0">
                <a:latin typeface="Times New Roman"/>
                <a:cs typeface="Times New Roman"/>
              </a:rPr>
              <a:t>Le </a:t>
            </a:r>
            <a:r>
              <a:rPr sz="2800" dirty="0" err="1">
                <a:latin typeface="Times New Roman"/>
                <a:cs typeface="Times New Roman"/>
              </a:rPr>
              <a:t>spectre</a:t>
            </a:r>
            <a:r>
              <a:rPr sz="2800" dirty="0">
                <a:latin typeface="Times New Roman"/>
                <a:cs typeface="Times New Roman"/>
              </a:rPr>
              <a:t> </a:t>
            </a:r>
            <a:r>
              <a:rPr sz="2800" spc="-10" dirty="0">
                <a:latin typeface="Times New Roman"/>
                <a:cs typeface="Times New Roman"/>
              </a:rPr>
              <a:t>visible se </a:t>
            </a:r>
            <a:r>
              <a:rPr sz="2800" spc="-5" dirty="0" err="1">
                <a:latin typeface="Times New Roman"/>
                <a:cs typeface="Times New Roman"/>
              </a:rPr>
              <a:t>situe</a:t>
            </a:r>
            <a:r>
              <a:rPr sz="2800" spc="-5" dirty="0">
                <a:latin typeface="Times New Roman"/>
                <a:cs typeface="Times New Roman"/>
              </a:rPr>
              <a:t> </a:t>
            </a:r>
            <a:r>
              <a:rPr sz="2800" dirty="0">
                <a:latin typeface="Times New Roman"/>
                <a:cs typeface="Times New Roman"/>
              </a:rPr>
              <a:t>entre 400 </a:t>
            </a:r>
            <a:r>
              <a:rPr sz="2800" spc="-15" dirty="0">
                <a:latin typeface="Times New Roman"/>
                <a:cs typeface="Times New Roman"/>
              </a:rPr>
              <a:t>et </a:t>
            </a:r>
            <a:r>
              <a:rPr sz="2800" dirty="0">
                <a:latin typeface="Times New Roman"/>
                <a:cs typeface="Times New Roman"/>
              </a:rPr>
              <a:t>700 </a:t>
            </a:r>
            <a:r>
              <a:rPr sz="2800" spc="-5" dirty="0" err="1">
                <a:latin typeface="Times New Roman"/>
                <a:cs typeface="Times New Roman"/>
              </a:rPr>
              <a:t>nanomètres</a:t>
            </a:r>
            <a:r>
              <a:rPr sz="2800" spc="-5" dirty="0">
                <a:latin typeface="Times New Roman"/>
                <a:cs typeface="Times New Roman"/>
              </a:rPr>
              <a:t> (1nm=10</a:t>
            </a:r>
            <a:r>
              <a:rPr sz="2800" spc="-7" baseline="38194" dirty="0">
                <a:latin typeface="Times New Roman"/>
                <a:cs typeface="Times New Roman"/>
              </a:rPr>
              <a:t>-9</a:t>
            </a:r>
            <a:r>
              <a:rPr sz="2800" spc="-5" dirty="0">
                <a:latin typeface="Times New Roman"/>
                <a:cs typeface="Times New Roman"/>
              </a:rPr>
              <a:t>m). </a:t>
            </a:r>
            <a:endParaRPr sz="2800" dirty="0">
              <a:latin typeface="Times New Roman"/>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900" y="1457458"/>
            <a:ext cx="4373188" cy="8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26" y="269902"/>
            <a:ext cx="5195293" cy="100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5"/>
          <p:cNvSpPr txBox="1"/>
          <p:nvPr/>
        </p:nvSpPr>
        <p:spPr>
          <a:xfrm>
            <a:off x="1420447" y="1495425"/>
            <a:ext cx="4113784" cy="382156"/>
          </a:xfrm>
          <a:prstGeom prst="rect">
            <a:avLst/>
          </a:prstGeom>
        </p:spPr>
        <p:txBody>
          <a:bodyPr vert="horz" wrap="square" lIns="0" tIns="12700" rIns="0" bIns="0" rtlCol="0">
            <a:spAutoFit/>
          </a:bodyPr>
          <a:lstStyle/>
          <a:p>
            <a:pPr marL="12700">
              <a:lnSpc>
                <a:spcPct val="100000"/>
              </a:lnSpc>
              <a:spcBef>
                <a:spcPts val="100"/>
              </a:spcBef>
            </a:pPr>
            <a:r>
              <a:rPr lang="en-US" sz="2000" b="1" spc="-5" dirty="0" smtClean="0">
                <a:latin typeface="Times New Roman"/>
                <a:cs typeface="Times New Roman"/>
              </a:rPr>
              <a:t>  </a:t>
            </a:r>
            <a:r>
              <a:rPr sz="2400" b="1" spc="-5" dirty="0" err="1" smtClean="0">
                <a:latin typeface="Times New Roman"/>
                <a:cs typeface="Times New Roman"/>
              </a:rPr>
              <a:t>Spectre</a:t>
            </a:r>
            <a:r>
              <a:rPr sz="2400" b="1" spc="-5" dirty="0" smtClean="0">
                <a:latin typeface="Times New Roman"/>
                <a:cs typeface="Times New Roman"/>
              </a:rPr>
              <a:t> </a:t>
            </a:r>
            <a:r>
              <a:rPr sz="2400" b="1" dirty="0">
                <a:latin typeface="Times New Roman"/>
                <a:cs typeface="Times New Roman"/>
              </a:rPr>
              <a:t>de </a:t>
            </a:r>
            <a:r>
              <a:rPr sz="2400" b="1" spc="-15" dirty="0">
                <a:latin typeface="Times New Roman"/>
                <a:cs typeface="Times New Roman"/>
              </a:rPr>
              <a:t>la </a:t>
            </a:r>
            <a:r>
              <a:rPr sz="2400" b="1" spc="-5" dirty="0">
                <a:latin typeface="Times New Roman"/>
                <a:cs typeface="Times New Roman"/>
              </a:rPr>
              <a:t>lumière</a:t>
            </a:r>
            <a:r>
              <a:rPr sz="2400" b="1" spc="-30" dirty="0">
                <a:latin typeface="Times New Roman"/>
                <a:cs typeface="Times New Roman"/>
              </a:rPr>
              <a:t> </a:t>
            </a:r>
            <a:r>
              <a:rPr sz="2400" b="1" spc="-5" dirty="0">
                <a:latin typeface="Times New Roman"/>
                <a:cs typeface="Times New Roman"/>
              </a:rPr>
              <a:t>blanche</a:t>
            </a:r>
            <a:endParaRPr sz="2400" dirty="0">
              <a:latin typeface="Times New Roman"/>
              <a:cs typeface="Times New Roman"/>
            </a:endParaRPr>
          </a:p>
        </p:txBody>
      </p:sp>
      <p:sp>
        <p:nvSpPr>
          <p:cNvPr id="3" name="Rectangle 2"/>
          <p:cNvSpPr/>
          <p:nvPr/>
        </p:nvSpPr>
        <p:spPr>
          <a:xfrm>
            <a:off x="5534231" y="2409825"/>
            <a:ext cx="5159169" cy="461665"/>
          </a:xfrm>
          <a:prstGeom prst="rect">
            <a:avLst/>
          </a:prstGeom>
        </p:spPr>
        <p:txBody>
          <a:bodyPr wrap="none">
            <a:spAutoFit/>
          </a:bodyPr>
          <a:lstStyle/>
          <a:p>
            <a:r>
              <a:rPr lang="fr-FR" sz="2400" b="1" spc="-5" dirty="0">
                <a:latin typeface="Times New Roman"/>
                <a:cs typeface="Times New Roman"/>
              </a:rPr>
              <a:t> Partie </a:t>
            </a:r>
            <a:r>
              <a:rPr lang="fr-FR" sz="2400" b="1" spc="-10" dirty="0">
                <a:latin typeface="Times New Roman"/>
                <a:cs typeface="Times New Roman"/>
              </a:rPr>
              <a:t>visible </a:t>
            </a:r>
            <a:r>
              <a:rPr lang="fr-FR" sz="2400" b="1" dirty="0">
                <a:latin typeface="Times New Roman"/>
                <a:cs typeface="Times New Roman"/>
              </a:rPr>
              <a:t>du </a:t>
            </a:r>
            <a:r>
              <a:rPr lang="fr-FR" sz="2400" b="1" spc="-10" dirty="0">
                <a:latin typeface="Times New Roman"/>
                <a:cs typeface="Times New Roman"/>
              </a:rPr>
              <a:t>spectre </a:t>
            </a:r>
            <a:r>
              <a:rPr lang="fr-FR" sz="2400" b="1" dirty="0">
                <a:latin typeface="Times New Roman"/>
                <a:cs typeface="Times New Roman"/>
              </a:rPr>
              <a:t>de </a:t>
            </a:r>
            <a:r>
              <a:rPr lang="fr-FR" sz="2400" b="1" spc="-15" dirty="0">
                <a:latin typeface="Times New Roman"/>
                <a:cs typeface="Times New Roman"/>
              </a:rPr>
              <a:t>la</a:t>
            </a:r>
            <a:r>
              <a:rPr lang="fr-FR" sz="2400" b="1" spc="90" dirty="0">
                <a:latin typeface="Times New Roman"/>
                <a:cs typeface="Times New Roman"/>
              </a:rPr>
              <a:t> </a:t>
            </a:r>
            <a:r>
              <a:rPr lang="fr-FR" sz="2400" b="1" spc="-10" dirty="0">
                <a:latin typeface="Times New Roman"/>
                <a:cs typeface="Times New Roman"/>
              </a:rPr>
              <a:t>lumière</a:t>
            </a:r>
            <a:endParaRPr lang="fr-FR" sz="2400" dirty="0"/>
          </a:p>
        </p:txBody>
      </p:sp>
    </p:spTree>
    <p:extLst>
      <p:ext uri="{BB962C8B-B14F-4D97-AF65-F5344CB8AC3E}">
        <p14:creationId xmlns:p14="http://schemas.microsoft.com/office/powerpoint/2010/main" val="463500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50900" y="6219825"/>
            <a:ext cx="9220200" cy="1120820"/>
          </a:xfrm>
          <a:prstGeom prst="rect">
            <a:avLst/>
          </a:prstGeom>
        </p:spPr>
        <p:txBody>
          <a:bodyPr vert="horz" wrap="square" lIns="0" tIns="12700" rIns="0" bIns="0" rtlCol="0">
            <a:spAutoFit/>
          </a:bodyPr>
          <a:lstStyle/>
          <a:p>
            <a:pPr marL="12700" algn="ctr">
              <a:lnSpc>
                <a:spcPct val="100000"/>
              </a:lnSpc>
              <a:spcBef>
                <a:spcPts val="100"/>
              </a:spcBef>
            </a:pPr>
            <a:r>
              <a:rPr lang="en-US" sz="2400" spc="-5" dirty="0" smtClean="0">
                <a:latin typeface="Times New Roman"/>
                <a:cs typeface="Times New Roman"/>
              </a:rPr>
              <a:t>    </a:t>
            </a:r>
            <a:r>
              <a:rPr sz="2400" spc="-5" dirty="0" err="1" smtClean="0">
                <a:latin typeface="Times New Roman"/>
                <a:cs typeface="Times New Roman"/>
              </a:rPr>
              <a:t>Exemple</a:t>
            </a:r>
            <a:r>
              <a:rPr sz="2400" spc="-5" dirty="0" smtClean="0">
                <a:latin typeface="Times New Roman"/>
                <a:cs typeface="Times New Roman"/>
              </a:rPr>
              <a:t> </a:t>
            </a:r>
            <a:r>
              <a:rPr sz="2400" spc="-5" dirty="0" err="1">
                <a:latin typeface="Times New Roman"/>
                <a:cs typeface="Times New Roman"/>
              </a:rPr>
              <a:t>d’objets</a:t>
            </a:r>
            <a:r>
              <a:rPr sz="2400" spc="-5" dirty="0">
                <a:latin typeface="Times New Roman"/>
                <a:cs typeface="Times New Roman"/>
              </a:rPr>
              <a:t> </a:t>
            </a:r>
            <a:r>
              <a:rPr sz="2400" spc="-10" dirty="0" err="1">
                <a:latin typeface="Times New Roman"/>
                <a:cs typeface="Times New Roman"/>
              </a:rPr>
              <a:t>utilisant</a:t>
            </a:r>
            <a:r>
              <a:rPr sz="2400" spc="-10" dirty="0">
                <a:latin typeface="Times New Roman"/>
                <a:cs typeface="Times New Roman"/>
              </a:rPr>
              <a:t> </a:t>
            </a:r>
            <a:r>
              <a:rPr sz="2400" spc="-5" dirty="0" err="1">
                <a:latin typeface="Times New Roman"/>
                <a:cs typeface="Times New Roman"/>
              </a:rPr>
              <a:t>différentes</a:t>
            </a:r>
            <a:r>
              <a:rPr sz="2400" spc="-5" dirty="0">
                <a:latin typeface="Times New Roman"/>
                <a:cs typeface="Times New Roman"/>
              </a:rPr>
              <a:t> </a:t>
            </a:r>
            <a:r>
              <a:rPr sz="2400" spc="-5" dirty="0" err="1">
                <a:latin typeface="Times New Roman"/>
                <a:cs typeface="Times New Roman"/>
              </a:rPr>
              <a:t>longueurs</a:t>
            </a:r>
            <a:r>
              <a:rPr sz="2400" spc="-5" dirty="0">
                <a:latin typeface="Times New Roman"/>
                <a:cs typeface="Times New Roman"/>
              </a:rPr>
              <a:t> </a:t>
            </a:r>
            <a:r>
              <a:rPr sz="2400" dirty="0" err="1">
                <a:latin typeface="Times New Roman"/>
                <a:cs typeface="Times New Roman"/>
              </a:rPr>
              <a:t>d’onde</a:t>
            </a:r>
            <a:r>
              <a:rPr sz="2400" dirty="0">
                <a:latin typeface="Times New Roman"/>
                <a:cs typeface="Times New Roman"/>
              </a:rPr>
              <a:t> du </a:t>
            </a:r>
            <a:r>
              <a:rPr sz="2400" dirty="0" err="1">
                <a:latin typeface="Times New Roman"/>
                <a:cs typeface="Times New Roman"/>
              </a:rPr>
              <a:t>spectre</a:t>
            </a:r>
            <a:r>
              <a:rPr sz="2400" dirty="0">
                <a:latin typeface="Times New Roman"/>
                <a:cs typeface="Times New Roman"/>
              </a:rPr>
              <a:t> </a:t>
            </a:r>
            <a:r>
              <a:rPr sz="2400" spc="-10" dirty="0">
                <a:latin typeface="Times New Roman"/>
                <a:cs typeface="Times New Roman"/>
              </a:rPr>
              <a:t>visible </a:t>
            </a:r>
            <a:r>
              <a:rPr sz="2400" spc="-5" dirty="0">
                <a:latin typeface="Times New Roman"/>
                <a:cs typeface="Times New Roman"/>
              </a:rPr>
              <a:t>et </a:t>
            </a:r>
            <a:r>
              <a:rPr sz="2400" spc="-5" dirty="0" smtClean="0">
                <a:latin typeface="Times New Roman"/>
                <a:cs typeface="Times New Roman"/>
              </a:rPr>
              <a:t>invisible</a:t>
            </a:r>
            <a:endParaRPr sz="2400" dirty="0">
              <a:latin typeface="Times New Roman"/>
              <a:cs typeface="Times New Roman"/>
            </a:endParaRPr>
          </a:p>
          <a:p>
            <a:pPr algn="ctr">
              <a:lnSpc>
                <a:spcPct val="100000"/>
              </a:lnSpc>
              <a:spcBef>
                <a:spcPts val="25"/>
              </a:spcBef>
            </a:pPr>
            <a:endParaRPr sz="2400" dirty="0">
              <a:latin typeface="Times New Roman"/>
              <a:cs typeface="Times New Roman"/>
            </a:endParaRPr>
          </a:p>
        </p:txBody>
      </p:sp>
      <p:sp>
        <p:nvSpPr>
          <p:cNvPr id="5" name="object 5"/>
          <p:cNvSpPr/>
          <p:nvPr/>
        </p:nvSpPr>
        <p:spPr>
          <a:xfrm>
            <a:off x="698500" y="809625"/>
            <a:ext cx="9464128" cy="5029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69900" y="352425"/>
            <a:ext cx="9829800" cy="7112396"/>
          </a:xfrm>
          <a:prstGeom prst="rect">
            <a:avLst/>
          </a:prstGeom>
        </p:spPr>
        <p:txBody>
          <a:bodyPr vert="horz" wrap="square" lIns="0" tIns="11430" rIns="0" bIns="0" rtlCol="0">
            <a:spAutoFit/>
          </a:bodyPr>
          <a:lstStyle/>
          <a:p>
            <a:pPr marL="469900" indent="-228600">
              <a:lnSpc>
                <a:spcPct val="100000"/>
              </a:lnSpc>
              <a:spcBef>
                <a:spcPts val="90"/>
              </a:spcBef>
              <a:buAutoNum type="alphaLcParenR" startAt="2"/>
              <a:tabLst>
                <a:tab pos="470534" algn="l"/>
              </a:tabLst>
            </a:pPr>
            <a:r>
              <a:rPr sz="2800" b="1" spc="-10" dirty="0" err="1">
                <a:latin typeface="Times New Roman"/>
                <a:cs typeface="Times New Roman"/>
              </a:rPr>
              <a:t>Eléments</a:t>
            </a:r>
            <a:r>
              <a:rPr sz="2800" b="1" spc="-10" dirty="0">
                <a:latin typeface="Times New Roman"/>
                <a:cs typeface="Times New Roman"/>
              </a:rPr>
              <a:t> </a:t>
            </a:r>
            <a:r>
              <a:rPr sz="2800" b="1" dirty="0">
                <a:latin typeface="Times New Roman"/>
                <a:cs typeface="Times New Roman"/>
              </a:rPr>
              <a:t>du </a:t>
            </a:r>
            <a:r>
              <a:rPr sz="2800" b="1" spc="-5" dirty="0" err="1">
                <a:latin typeface="Times New Roman"/>
                <a:cs typeface="Times New Roman"/>
              </a:rPr>
              <a:t>rayonnement</a:t>
            </a:r>
            <a:r>
              <a:rPr sz="2800" b="1" spc="5" dirty="0">
                <a:latin typeface="Times New Roman"/>
                <a:cs typeface="Times New Roman"/>
              </a:rPr>
              <a:t> </a:t>
            </a:r>
            <a:r>
              <a:rPr sz="2800" b="1" spc="-5" dirty="0" err="1" smtClean="0">
                <a:latin typeface="Times New Roman"/>
                <a:cs typeface="Times New Roman"/>
              </a:rPr>
              <a:t>solaire</a:t>
            </a:r>
            <a:endParaRPr sz="2800" dirty="0">
              <a:latin typeface="Times New Roman"/>
              <a:cs typeface="Times New Roman"/>
            </a:endParaRPr>
          </a:p>
          <a:p>
            <a:pPr marL="698500" lvl="1" indent="-228600">
              <a:lnSpc>
                <a:spcPct val="100000"/>
              </a:lnSpc>
              <a:buAutoNum type="romanLcParenR"/>
              <a:tabLst>
                <a:tab pos="699135" algn="l"/>
              </a:tabLst>
            </a:pPr>
            <a:r>
              <a:rPr sz="2800" b="1" spc="-10" dirty="0" err="1">
                <a:latin typeface="Times New Roman"/>
                <a:cs typeface="Times New Roman"/>
              </a:rPr>
              <a:t>Constante</a:t>
            </a:r>
            <a:r>
              <a:rPr sz="2800" b="1" spc="10" dirty="0">
                <a:latin typeface="Times New Roman"/>
                <a:cs typeface="Times New Roman"/>
              </a:rPr>
              <a:t> </a:t>
            </a:r>
            <a:r>
              <a:rPr sz="2800" b="1" spc="-5" dirty="0" err="1">
                <a:latin typeface="Times New Roman"/>
                <a:cs typeface="Times New Roman"/>
              </a:rPr>
              <a:t>solaire</a:t>
            </a:r>
            <a:endParaRPr sz="2800" dirty="0">
              <a:latin typeface="Times New Roman"/>
              <a:cs typeface="Times New Roman"/>
            </a:endParaRPr>
          </a:p>
          <a:p>
            <a:pPr>
              <a:lnSpc>
                <a:spcPct val="100000"/>
              </a:lnSpc>
              <a:spcBef>
                <a:spcPts val="45"/>
              </a:spcBef>
            </a:pPr>
            <a:endParaRPr sz="2800" dirty="0">
              <a:latin typeface="Times New Roman"/>
              <a:cs typeface="Times New Roman"/>
            </a:endParaRPr>
          </a:p>
          <a:p>
            <a:pPr marL="12700" marR="6350" algn="just">
              <a:lnSpc>
                <a:spcPct val="95800"/>
              </a:lnSpc>
            </a:pPr>
            <a:r>
              <a:rPr sz="2800" spc="-10" dirty="0">
                <a:latin typeface="Times New Roman"/>
                <a:cs typeface="Times New Roman"/>
              </a:rPr>
              <a:t>Le </a:t>
            </a:r>
            <a:r>
              <a:rPr sz="2800" spc="-5" dirty="0" err="1">
                <a:latin typeface="Times New Roman"/>
                <a:cs typeface="Times New Roman"/>
              </a:rPr>
              <a:t>rayonnement</a:t>
            </a:r>
            <a:r>
              <a:rPr sz="2800" spc="-5" dirty="0">
                <a:latin typeface="Times New Roman"/>
                <a:cs typeface="Times New Roman"/>
              </a:rPr>
              <a:t> </a:t>
            </a:r>
            <a:r>
              <a:rPr sz="2800" spc="-10" dirty="0" err="1">
                <a:latin typeface="Times New Roman"/>
                <a:cs typeface="Times New Roman"/>
              </a:rPr>
              <a:t>solaire</a:t>
            </a:r>
            <a:r>
              <a:rPr sz="2800" spc="-10" dirty="0">
                <a:latin typeface="Times New Roman"/>
                <a:cs typeface="Times New Roman"/>
              </a:rPr>
              <a:t> </a:t>
            </a:r>
            <a:r>
              <a:rPr sz="2800" spc="-10" dirty="0" err="1">
                <a:latin typeface="Times New Roman"/>
                <a:cs typeface="Times New Roman"/>
              </a:rPr>
              <a:t>dépend</a:t>
            </a:r>
            <a:r>
              <a:rPr sz="2800" spc="-10" dirty="0">
                <a:latin typeface="Times New Roman"/>
                <a:cs typeface="Times New Roman"/>
              </a:rPr>
              <a:t> </a:t>
            </a:r>
            <a:r>
              <a:rPr sz="2800" dirty="0">
                <a:latin typeface="Times New Roman"/>
                <a:cs typeface="Times New Roman"/>
              </a:rPr>
              <a:t>de </a:t>
            </a:r>
            <a:r>
              <a:rPr sz="2800" spc="-10" dirty="0" err="1">
                <a:latin typeface="Times New Roman"/>
                <a:cs typeface="Times New Roman"/>
              </a:rPr>
              <a:t>l'ensoleillement</a:t>
            </a:r>
            <a:r>
              <a:rPr sz="2800" spc="-10" dirty="0">
                <a:latin typeface="Times New Roman"/>
                <a:cs typeface="Times New Roman"/>
              </a:rPr>
              <a:t> </a:t>
            </a:r>
            <a:r>
              <a:rPr sz="2800" dirty="0">
                <a:latin typeface="Times New Roman"/>
                <a:cs typeface="Times New Roman"/>
              </a:rPr>
              <a:t>du </a:t>
            </a:r>
            <a:r>
              <a:rPr sz="2800" spc="-15" dirty="0">
                <a:latin typeface="Times New Roman"/>
                <a:cs typeface="Times New Roman"/>
              </a:rPr>
              <a:t>lieu </a:t>
            </a:r>
            <a:r>
              <a:rPr sz="2800" spc="-5" dirty="0">
                <a:latin typeface="Times New Roman"/>
                <a:cs typeface="Times New Roman"/>
              </a:rPr>
              <a:t>et </a:t>
            </a:r>
            <a:r>
              <a:rPr sz="2800" dirty="0">
                <a:latin typeface="Times New Roman"/>
                <a:cs typeface="Times New Roman"/>
              </a:rPr>
              <a:t>de </a:t>
            </a:r>
            <a:r>
              <a:rPr sz="2800" spc="-25" dirty="0">
                <a:latin typeface="Times New Roman"/>
                <a:cs typeface="Times New Roman"/>
              </a:rPr>
              <a:t>la </a:t>
            </a:r>
            <a:r>
              <a:rPr sz="2800" dirty="0" err="1">
                <a:latin typeface="Times New Roman"/>
                <a:cs typeface="Times New Roman"/>
              </a:rPr>
              <a:t>température</a:t>
            </a:r>
            <a:r>
              <a:rPr sz="2800" dirty="0">
                <a:latin typeface="Times New Roman"/>
                <a:cs typeface="Times New Roman"/>
              </a:rPr>
              <a:t>, </a:t>
            </a:r>
            <a:r>
              <a:rPr sz="2800" spc="-10" dirty="0" err="1">
                <a:latin typeface="Times New Roman"/>
                <a:cs typeface="Times New Roman"/>
              </a:rPr>
              <a:t>donc</a:t>
            </a:r>
            <a:r>
              <a:rPr sz="2800" spc="-10" dirty="0">
                <a:latin typeface="Times New Roman"/>
                <a:cs typeface="Times New Roman"/>
              </a:rPr>
              <a:t> </a:t>
            </a:r>
            <a:r>
              <a:rPr sz="2800" spc="-5" dirty="0">
                <a:latin typeface="Times New Roman"/>
                <a:cs typeface="Times New Roman"/>
              </a:rPr>
              <a:t>de </a:t>
            </a:r>
            <a:r>
              <a:rPr sz="2800" spc="-10" dirty="0" err="1">
                <a:latin typeface="Times New Roman"/>
                <a:cs typeface="Times New Roman"/>
              </a:rPr>
              <a:t>sa</a:t>
            </a:r>
            <a:r>
              <a:rPr sz="2800" spc="-10" dirty="0">
                <a:latin typeface="Times New Roman"/>
                <a:cs typeface="Times New Roman"/>
              </a:rPr>
              <a:t> </a:t>
            </a:r>
            <a:r>
              <a:rPr sz="2800" spc="-5" dirty="0" err="1">
                <a:latin typeface="Times New Roman"/>
                <a:cs typeface="Times New Roman"/>
              </a:rPr>
              <a:t>localisation</a:t>
            </a:r>
            <a:r>
              <a:rPr sz="2800" spc="-5" dirty="0">
                <a:latin typeface="Times New Roman"/>
                <a:cs typeface="Times New Roman"/>
              </a:rPr>
              <a:t> </a:t>
            </a:r>
            <a:r>
              <a:rPr sz="2800" spc="-5" dirty="0" err="1">
                <a:latin typeface="Times New Roman"/>
                <a:cs typeface="Times New Roman"/>
              </a:rPr>
              <a:t>géographique</a:t>
            </a:r>
            <a:r>
              <a:rPr sz="2800" spc="-5" dirty="0">
                <a:latin typeface="Times New Roman"/>
                <a:cs typeface="Times New Roman"/>
              </a:rPr>
              <a:t>, </a:t>
            </a:r>
            <a:r>
              <a:rPr sz="2800" dirty="0">
                <a:latin typeface="Times New Roman"/>
                <a:cs typeface="Times New Roman"/>
              </a:rPr>
              <a:t>de </a:t>
            </a:r>
            <a:r>
              <a:rPr sz="2800" spc="-25" dirty="0">
                <a:latin typeface="Times New Roman"/>
                <a:cs typeface="Times New Roman"/>
              </a:rPr>
              <a:t>la </a:t>
            </a:r>
            <a:r>
              <a:rPr sz="2800" dirty="0" err="1">
                <a:latin typeface="Times New Roman"/>
                <a:cs typeface="Times New Roman"/>
              </a:rPr>
              <a:t>saison</a:t>
            </a:r>
            <a:r>
              <a:rPr sz="2800" dirty="0">
                <a:latin typeface="Times New Roman"/>
                <a:cs typeface="Times New Roman"/>
              </a:rPr>
              <a:t> </a:t>
            </a:r>
            <a:r>
              <a:rPr sz="2800" spc="-5" dirty="0">
                <a:latin typeface="Times New Roman"/>
                <a:cs typeface="Times New Roman"/>
              </a:rPr>
              <a:t>et </a:t>
            </a:r>
            <a:r>
              <a:rPr sz="2800" dirty="0">
                <a:latin typeface="Times New Roman"/>
                <a:cs typeface="Times New Roman"/>
              </a:rPr>
              <a:t>de </a:t>
            </a:r>
            <a:r>
              <a:rPr sz="2800" spc="-10" dirty="0" err="1">
                <a:latin typeface="Times New Roman"/>
                <a:cs typeface="Times New Roman"/>
              </a:rPr>
              <a:t>l'heure</a:t>
            </a:r>
            <a:r>
              <a:rPr sz="2800" spc="-10" dirty="0">
                <a:latin typeface="Times New Roman"/>
                <a:cs typeface="Times New Roman"/>
              </a:rPr>
              <a:t>  </a:t>
            </a:r>
            <a:r>
              <a:rPr sz="2800" dirty="0">
                <a:latin typeface="Times New Roman"/>
                <a:cs typeface="Times New Roman"/>
              </a:rPr>
              <a:t>de </a:t>
            </a:r>
            <a:r>
              <a:rPr sz="2800" spc="-25" dirty="0">
                <a:latin typeface="Times New Roman"/>
                <a:cs typeface="Times New Roman"/>
              </a:rPr>
              <a:t>la </a:t>
            </a:r>
            <a:r>
              <a:rPr sz="2800" spc="-10" dirty="0" err="1">
                <a:latin typeface="Times New Roman"/>
                <a:cs typeface="Times New Roman"/>
              </a:rPr>
              <a:t>journée</a:t>
            </a:r>
            <a:r>
              <a:rPr sz="2800" spc="-10" dirty="0">
                <a:latin typeface="Times New Roman"/>
                <a:cs typeface="Times New Roman"/>
              </a:rPr>
              <a:t>. La </a:t>
            </a:r>
            <a:r>
              <a:rPr sz="2800" dirty="0" err="1">
                <a:latin typeface="Times New Roman"/>
                <a:cs typeface="Times New Roman"/>
              </a:rPr>
              <a:t>température</a:t>
            </a:r>
            <a:r>
              <a:rPr sz="2800" dirty="0">
                <a:latin typeface="Times New Roman"/>
                <a:cs typeface="Times New Roman"/>
              </a:rPr>
              <a:t> à </a:t>
            </a:r>
            <a:r>
              <a:rPr sz="2800" spc="-25" dirty="0">
                <a:latin typeface="Times New Roman"/>
                <a:cs typeface="Times New Roman"/>
              </a:rPr>
              <a:t>la </a:t>
            </a:r>
            <a:r>
              <a:rPr sz="2800" spc="-5" dirty="0">
                <a:latin typeface="Times New Roman"/>
                <a:cs typeface="Times New Roman"/>
              </a:rPr>
              <a:t>surface </a:t>
            </a:r>
            <a:r>
              <a:rPr sz="2800" dirty="0">
                <a:latin typeface="Times New Roman"/>
                <a:cs typeface="Times New Roman"/>
              </a:rPr>
              <a:t>du </a:t>
            </a:r>
            <a:r>
              <a:rPr sz="2800" spc="-5" dirty="0">
                <a:latin typeface="Times New Roman"/>
                <a:cs typeface="Times New Roman"/>
              </a:rPr>
              <a:t>soleil </a:t>
            </a:r>
            <a:r>
              <a:rPr sz="2800" spc="-5" dirty="0" err="1">
                <a:latin typeface="Times New Roman"/>
                <a:cs typeface="Times New Roman"/>
              </a:rPr>
              <a:t>avoisine</a:t>
            </a:r>
            <a:r>
              <a:rPr sz="2800" spc="-5" dirty="0">
                <a:latin typeface="Times New Roman"/>
                <a:cs typeface="Times New Roman"/>
              </a:rPr>
              <a:t> </a:t>
            </a:r>
            <a:r>
              <a:rPr sz="2800" spc="-10" dirty="0">
                <a:latin typeface="Times New Roman"/>
                <a:cs typeface="Times New Roman"/>
              </a:rPr>
              <a:t>les </a:t>
            </a:r>
            <a:r>
              <a:rPr sz="2800" dirty="0">
                <a:latin typeface="Times New Roman"/>
                <a:cs typeface="Times New Roman"/>
              </a:rPr>
              <a:t>5800 </a:t>
            </a:r>
            <a:r>
              <a:rPr sz="2800" spc="-15" dirty="0">
                <a:latin typeface="Times New Roman"/>
                <a:cs typeface="Times New Roman"/>
              </a:rPr>
              <a:t>K. </a:t>
            </a:r>
            <a:r>
              <a:rPr sz="2800" spc="-10" dirty="0">
                <a:latin typeface="Times New Roman"/>
                <a:cs typeface="Times New Roman"/>
              </a:rPr>
              <a:t>Le </a:t>
            </a:r>
            <a:r>
              <a:rPr sz="2800" dirty="0" err="1">
                <a:latin typeface="Times New Roman"/>
                <a:cs typeface="Times New Roman"/>
              </a:rPr>
              <a:t>spectre</a:t>
            </a:r>
            <a:r>
              <a:rPr sz="2800" dirty="0">
                <a:latin typeface="Times New Roman"/>
                <a:cs typeface="Times New Roman"/>
              </a:rPr>
              <a:t> du </a:t>
            </a:r>
            <a:r>
              <a:rPr sz="2800" spc="-5" dirty="0" err="1">
                <a:latin typeface="Times New Roman"/>
                <a:cs typeface="Times New Roman"/>
              </a:rPr>
              <a:t>rayonnement</a:t>
            </a:r>
            <a:r>
              <a:rPr sz="2800" spc="-5" dirty="0">
                <a:latin typeface="Times New Roman"/>
                <a:cs typeface="Times New Roman"/>
              </a:rPr>
              <a:t> </a:t>
            </a:r>
            <a:r>
              <a:rPr sz="2800" spc="-10" dirty="0" err="1">
                <a:latin typeface="Times New Roman"/>
                <a:cs typeface="Times New Roman"/>
              </a:rPr>
              <a:t>solaire</a:t>
            </a:r>
            <a:r>
              <a:rPr sz="2800" spc="-10" dirty="0">
                <a:latin typeface="Times New Roman"/>
                <a:cs typeface="Times New Roman"/>
              </a:rPr>
              <a:t> </a:t>
            </a:r>
            <a:r>
              <a:rPr sz="2800" spc="-5" dirty="0" err="1">
                <a:latin typeface="Times New Roman"/>
                <a:cs typeface="Times New Roman"/>
              </a:rPr>
              <a:t>s’avère</a:t>
            </a:r>
            <a:r>
              <a:rPr sz="2800" spc="-5" dirty="0">
                <a:latin typeface="Times New Roman"/>
                <a:cs typeface="Times New Roman"/>
              </a:rPr>
              <a:t> </a:t>
            </a:r>
            <a:r>
              <a:rPr sz="2800" spc="-5" dirty="0" err="1">
                <a:latin typeface="Times New Roman"/>
                <a:cs typeface="Times New Roman"/>
              </a:rPr>
              <a:t>donc</a:t>
            </a:r>
            <a:r>
              <a:rPr sz="2800" spc="-5" dirty="0">
                <a:latin typeface="Times New Roman"/>
                <a:cs typeface="Times New Roman"/>
              </a:rPr>
              <a:t> </a:t>
            </a:r>
            <a:r>
              <a:rPr sz="2800" spc="-5" dirty="0" err="1">
                <a:latin typeface="Times New Roman"/>
                <a:cs typeface="Times New Roman"/>
              </a:rPr>
              <a:t>similaire</a:t>
            </a:r>
            <a:r>
              <a:rPr sz="2800" spc="-5" dirty="0">
                <a:latin typeface="Times New Roman"/>
                <a:cs typeface="Times New Roman"/>
              </a:rPr>
              <a:t> </a:t>
            </a:r>
            <a:r>
              <a:rPr sz="2800" dirty="0">
                <a:latin typeface="Times New Roman"/>
                <a:cs typeface="Times New Roman"/>
              </a:rPr>
              <a:t>à </a:t>
            </a:r>
            <a:r>
              <a:rPr sz="2800" spc="-5" dirty="0" err="1">
                <a:latin typeface="Times New Roman"/>
                <a:cs typeface="Times New Roman"/>
              </a:rPr>
              <a:t>celui</a:t>
            </a:r>
            <a:r>
              <a:rPr sz="2800" spc="-5" dirty="0">
                <a:latin typeface="Times New Roman"/>
                <a:cs typeface="Times New Roman"/>
              </a:rPr>
              <a:t> </a:t>
            </a:r>
            <a:r>
              <a:rPr sz="2800" spc="5" dirty="0">
                <a:latin typeface="Times New Roman"/>
                <a:cs typeface="Times New Roman"/>
              </a:rPr>
              <a:t>d’un  </a:t>
            </a:r>
            <a:r>
              <a:rPr sz="2800" dirty="0">
                <a:latin typeface="Times New Roman"/>
                <a:cs typeface="Times New Roman"/>
              </a:rPr>
              <a:t>corps </a:t>
            </a:r>
            <a:r>
              <a:rPr sz="2800" spc="-15" dirty="0">
                <a:latin typeface="Times New Roman"/>
                <a:cs typeface="Times New Roman"/>
              </a:rPr>
              <a:t>noir </a:t>
            </a:r>
            <a:r>
              <a:rPr sz="2800" dirty="0">
                <a:latin typeface="Times New Roman"/>
                <a:cs typeface="Times New Roman"/>
              </a:rPr>
              <a:t>de 5800</a:t>
            </a:r>
            <a:r>
              <a:rPr sz="2800" spc="45" dirty="0">
                <a:latin typeface="Times New Roman"/>
                <a:cs typeface="Times New Roman"/>
              </a:rPr>
              <a:t> </a:t>
            </a:r>
            <a:r>
              <a:rPr sz="2800" spc="-15" dirty="0">
                <a:latin typeface="Times New Roman"/>
                <a:cs typeface="Times New Roman"/>
              </a:rPr>
              <a:t>K.</a:t>
            </a:r>
            <a:endParaRPr sz="2800" dirty="0">
              <a:latin typeface="Times New Roman"/>
              <a:cs typeface="Times New Roman"/>
            </a:endParaRPr>
          </a:p>
          <a:p>
            <a:pPr>
              <a:lnSpc>
                <a:spcPct val="100000"/>
              </a:lnSpc>
            </a:pPr>
            <a:endParaRPr sz="2800" dirty="0">
              <a:latin typeface="Times New Roman"/>
              <a:cs typeface="Times New Roman"/>
            </a:endParaRPr>
          </a:p>
          <a:p>
            <a:pPr marL="12700" marR="5080" algn="just">
              <a:lnSpc>
                <a:spcPct val="95800"/>
              </a:lnSpc>
            </a:pPr>
            <a:r>
              <a:rPr sz="2800" spc="-5" dirty="0">
                <a:latin typeface="Times New Roman"/>
                <a:cs typeface="Times New Roman"/>
              </a:rPr>
              <a:t>On </a:t>
            </a:r>
            <a:r>
              <a:rPr sz="2800" spc="-5" dirty="0" err="1">
                <a:latin typeface="Times New Roman"/>
                <a:cs typeface="Times New Roman"/>
              </a:rPr>
              <a:t>appelle</a:t>
            </a:r>
            <a:r>
              <a:rPr sz="2800" spc="-5" dirty="0">
                <a:latin typeface="Times New Roman"/>
                <a:cs typeface="Times New Roman"/>
              </a:rPr>
              <a:t> </a:t>
            </a:r>
            <a:r>
              <a:rPr sz="2800" spc="-5" dirty="0" err="1">
                <a:latin typeface="Times New Roman"/>
                <a:cs typeface="Times New Roman"/>
              </a:rPr>
              <a:t>constante</a:t>
            </a:r>
            <a:r>
              <a:rPr sz="2800" spc="-5" dirty="0">
                <a:latin typeface="Times New Roman"/>
                <a:cs typeface="Times New Roman"/>
              </a:rPr>
              <a:t> </a:t>
            </a:r>
            <a:r>
              <a:rPr sz="2800" spc="-10" dirty="0" err="1">
                <a:latin typeface="Times New Roman"/>
                <a:cs typeface="Times New Roman"/>
              </a:rPr>
              <a:t>solaire</a:t>
            </a:r>
            <a:r>
              <a:rPr sz="2800" spc="-10" dirty="0">
                <a:latin typeface="Times New Roman"/>
                <a:cs typeface="Times New Roman"/>
              </a:rPr>
              <a:t> </a:t>
            </a:r>
            <a:r>
              <a:rPr sz="2800" spc="-5" dirty="0" err="1">
                <a:latin typeface="Times New Roman"/>
                <a:cs typeface="Times New Roman"/>
              </a:rPr>
              <a:t>l’éclairement</a:t>
            </a:r>
            <a:r>
              <a:rPr sz="2800" spc="-5" dirty="0">
                <a:latin typeface="Times New Roman"/>
                <a:cs typeface="Times New Roman"/>
              </a:rPr>
              <a:t> </a:t>
            </a:r>
            <a:r>
              <a:rPr sz="2800" spc="-10" dirty="0" err="1">
                <a:latin typeface="Times New Roman"/>
                <a:cs typeface="Times New Roman"/>
              </a:rPr>
              <a:t>énergétique</a:t>
            </a:r>
            <a:r>
              <a:rPr sz="2800" spc="-10" dirty="0">
                <a:latin typeface="Times New Roman"/>
                <a:cs typeface="Times New Roman"/>
              </a:rPr>
              <a:t> </a:t>
            </a:r>
            <a:r>
              <a:rPr sz="2800" dirty="0">
                <a:latin typeface="Times New Roman"/>
                <a:cs typeface="Times New Roman"/>
              </a:rPr>
              <a:t>du </a:t>
            </a:r>
            <a:r>
              <a:rPr sz="2800" spc="-5" dirty="0">
                <a:latin typeface="Times New Roman"/>
                <a:cs typeface="Times New Roman"/>
              </a:rPr>
              <a:t>Soleil sur </a:t>
            </a:r>
            <a:r>
              <a:rPr sz="2800" spc="-10" dirty="0" err="1">
                <a:latin typeface="Times New Roman"/>
                <a:cs typeface="Times New Roman"/>
              </a:rPr>
              <a:t>l’atmosphère</a:t>
            </a:r>
            <a:r>
              <a:rPr sz="2800" spc="-10" dirty="0">
                <a:latin typeface="Times New Roman"/>
                <a:cs typeface="Times New Roman"/>
              </a:rPr>
              <a:t> </a:t>
            </a:r>
            <a:r>
              <a:rPr sz="2800" spc="-5" dirty="0" err="1">
                <a:latin typeface="Times New Roman"/>
                <a:cs typeface="Times New Roman"/>
              </a:rPr>
              <a:t>extérieure</a:t>
            </a:r>
            <a:r>
              <a:rPr sz="2800" spc="-5" dirty="0">
                <a:latin typeface="Times New Roman"/>
                <a:cs typeface="Times New Roman"/>
              </a:rPr>
              <a:t> </a:t>
            </a:r>
            <a:r>
              <a:rPr sz="2800" spc="-10" dirty="0" err="1">
                <a:latin typeface="Times New Roman"/>
                <a:cs typeface="Times New Roman"/>
              </a:rPr>
              <a:t>lorsque</a:t>
            </a:r>
            <a:r>
              <a:rPr sz="2800" spc="-10" dirty="0">
                <a:latin typeface="Times New Roman"/>
                <a:cs typeface="Times New Roman"/>
              </a:rPr>
              <a:t> </a:t>
            </a:r>
            <a:r>
              <a:rPr sz="2800" spc="-25" dirty="0">
                <a:latin typeface="Times New Roman"/>
                <a:cs typeface="Times New Roman"/>
              </a:rPr>
              <a:t>le </a:t>
            </a:r>
            <a:r>
              <a:rPr sz="2800" spc="-5" dirty="0">
                <a:latin typeface="Times New Roman"/>
                <a:cs typeface="Times New Roman"/>
              </a:rPr>
              <a:t>Soleil et </a:t>
            </a:r>
            <a:r>
              <a:rPr sz="2800" spc="-25" dirty="0">
                <a:latin typeface="Times New Roman"/>
                <a:cs typeface="Times New Roman"/>
              </a:rPr>
              <a:t>la </a:t>
            </a:r>
            <a:r>
              <a:rPr sz="2800" dirty="0">
                <a:latin typeface="Times New Roman"/>
                <a:cs typeface="Times New Roman"/>
              </a:rPr>
              <a:t>Terre </a:t>
            </a:r>
            <a:r>
              <a:rPr sz="2800" spc="-10" dirty="0">
                <a:latin typeface="Times New Roman"/>
                <a:cs typeface="Times New Roman"/>
              </a:rPr>
              <a:t>se </a:t>
            </a:r>
            <a:r>
              <a:rPr sz="2800" spc="-5" dirty="0" err="1">
                <a:latin typeface="Times New Roman"/>
                <a:cs typeface="Times New Roman"/>
              </a:rPr>
              <a:t>trouvent</a:t>
            </a:r>
            <a:r>
              <a:rPr sz="2800" spc="-5" dirty="0">
                <a:latin typeface="Times New Roman"/>
                <a:cs typeface="Times New Roman"/>
              </a:rPr>
              <a:t> </a:t>
            </a:r>
            <a:r>
              <a:rPr sz="2800" dirty="0" err="1">
                <a:latin typeface="Times New Roman"/>
                <a:cs typeface="Times New Roman"/>
              </a:rPr>
              <a:t>distants</a:t>
            </a:r>
            <a:r>
              <a:rPr sz="2800" dirty="0">
                <a:latin typeface="Times New Roman"/>
                <a:cs typeface="Times New Roman"/>
              </a:rPr>
              <a:t>  </a:t>
            </a:r>
            <a:r>
              <a:rPr sz="2800" spc="-5" dirty="0" err="1">
                <a:latin typeface="Times New Roman"/>
                <a:cs typeface="Times New Roman"/>
              </a:rPr>
              <a:t>d’une</a:t>
            </a:r>
            <a:r>
              <a:rPr sz="2800" spc="-5" dirty="0">
                <a:latin typeface="Times New Roman"/>
                <a:cs typeface="Times New Roman"/>
              </a:rPr>
              <a:t> </a:t>
            </a:r>
            <a:r>
              <a:rPr sz="2800" spc="10" dirty="0">
                <a:latin typeface="Times New Roman"/>
                <a:cs typeface="Times New Roman"/>
              </a:rPr>
              <a:t>UA </a:t>
            </a:r>
            <a:r>
              <a:rPr sz="2800" dirty="0">
                <a:latin typeface="Times New Roman"/>
                <a:cs typeface="Times New Roman"/>
              </a:rPr>
              <a:t>– </a:t>
            </a:r>
            <a:r>
              <a:rPr sz="2800" spc="-5" dirty="0" err="1">
                <a:latin typeface="Times New Roman"/>
                <a:cs typeface="Times New Roman"/>
              </a:rPr>
              <a:t>une</a:t>
            </a:r>
            <a:r>
              <a:rPr sz="2800" spc="-5" dirty="0">
                <a:latin typeface="Times New Roman"/>
                <a:cs typeface="Times New Roman"/>
              </a:rPr>
              <a:t> </a:t>
            </a:r>
            <a:r>
              <a:rPr sz="2800" spc="10" dirty="0">
                <a:latin typeface="Times New Roman"/>
                <a:cs typeface="Times New Roman"/>
              </a:rPr>
              <a:t>UA </a:t>
            </a:r>
            <a:r>
              <a:rPr sz="2800" dirty="0">
                <a:latin typeface="Times New Roman"/>
                <a:cs typeface="Times New Roman"/>
              </a:rPr>
              <a:t>(</a:t>
            </a:r>
            <a:r>
              <a:rPr sz="2800" dirty="0" err="1">
                <a:latin typeface="Times New Roman"/>
                <a:cs typeface="Times New Roman"/>
              </a:rPr>
              <a:t>unité</a:t>
            </a:r>
            <a:r>
              <a:rPr sz="2800" dirty="0">
                <a:latin typeface="Times New Roman"/>
                <a:cs typeface="Times New Roman"/>
              </a:rPr>
              <a:t> </a:t>
            </a:r>
            <a:r>
              <a:rPr sz="2800" spc="-5" dirty="0" err="1">
                <a:latin typeface="Times New Roman"/>
                <a:cs typeface="Times New Roman"/>
              </a:rPr>
              <a:t>astronomique</a:t>
            </a:r>
            <a:r>
              <a:rPr sz="2800" spc="-5" dirty="0">
                <a:latin typeface="Times New Roman"/>
                <a:cs typeface="Times New Roman"/>
              </a:rPr>
              <a:t>) </a:t>
            </a:r>
            <a:r>
              <a:rPr sz="2800" spc="-10" dirty="0" err="1">
                <a:latin typeface="Times New Roman"/>
                <a:cs typeface="Times New Roman"/>
              </a:rPr>
              <a:t>est</a:t>
            </a:r>
            <a:r>
              <a:rPr sz="2800" spc="-10" dirty="0">
                <a:latin typeface="Times New Roman"/>
                <a:cs typeface="Times New Roman"/>
              </a:rPr>
              <a:t> </a:t>
            </a:r>
            <a:r>
              <a:rPr sz="2800" spc="-15" dirty="0">
                <a:latin typeface="Times New Roman"/>
                <a:cs typeface="Times New Roman"/>
              </a:rPr>
              <a:t>la </a:t>
            </a:r>
            <a:r>
              <a:rPr sz="2800" spc="-5" dirty="0">
                <a:latin typeface="Times New Roman"/>
                <a:cs typeface="Times New Roman"/>
              </a:rPr>
              <a:t>distance </a:t>
            </a:r>
            <a:r>
              <a:rPr sz="2800" spc="-5" dirty="0" err="1">
                <a:latin typeface="Times New Roman"/>
                <a:cs typeface="Times New Roman"/>
              </a:rPr>
              <a:t>séparant</a:t>
            </a:r>
            <a:r>
              <a:rPr sz="2800" spc="-5" dirty="0">
                <a:latin typeface="Times New Roman"/>
                <a:cs typeface="Times New Roman"/>
              </a:rPr>
              <a:t> </a:t>
            </a:r>
            <a:r>
              <a:rPr sz="2800" spc="-25" dirty="0">
                <a:latin typeface="Times New Roman"/>
                <a:cs typeface="Times New Roman"/>
              </a:rPr>
              <a:t>la </a:t>
            </a:r>
            <a:r>
              <a:rPr sz="2800" dirty="0">
                <a:latin typeface="Times New Roman"/>
                <a:cs typeface="Times New Roman"/>
              </a:rPr>
              <a:t>Terre du </a:t>
            </a:r>
            <a:r>
              <a:rPr sz="2800" spc="-5" dirty="0">
                <a:latin typeface="Times New Roman"/>
                <a:cs typeface="Times New Roman"/>
              </a:rPr>
              <a:t>soleil, </a:t>
            </a:r>
            <a:r>
              <a:rPr sz="2800" spc="-5" dirty="0" err="1">
                <a:latin typeface="Times New Roman"/>
                <a:cs typeface="Times New Roman"/>
              </a:rPr>
              <a:t>soit</a:t>
            </a:r>
            <a:r>
              <a:rPr sz="2800" spc="-5" dirty="0">
                <a:latin typeface="Times New Roman"/>
                <a:cs typeface="Times New Roman"/>
              </a:rPr>
              <a:t> </a:t>
            </a:r>
            <a:r>
              <a:rPr sz="2800" dirty="0">
                <a:latin typeface="Times New Roman"/>
                <a:cs typeface="Times New Roman"/>
              </a:rPr>
              <a:t>149,6 </a:t>
            </a:r>
            <a:r>
              <a:rPr sz="2800" spc="-5" dirty="0">
                <a:latin typeface="Times New Roman"/>
                <a:cs typeface="Times New Roman"/>
              </a:rPr>
              <a:t>millions </a:t>
            </a:r>
            <a:r>
              <a:rPr sz="2800" spc="-10" dirty="0">
                <a:latin typeface="Times New Roman"/>
                <a:cs typeface="Times New Roman"/>
              </a:rPr>
              <a:t>km. La </a:t>
            </a:r>
            <a:r>
              <a:rPr sz="2800" spc="-10" dirty="0" err="1">
                <a:latin typeface="Times New Roman"/>
                <a:cs typeface="Times New Roman"/>
              </a:rPr>
              <a:t>valeur</a:t>
            </a:r>
            <a:r>
              <a:rPr sz="2800" spc="-10" dirty="0">
                <a:latin typeface="Times New Roman"/>
                <a:cs typeface="Times New Roman"/>
              </a:rPr>
              <a:t> </a:t>
            </a:r>
            <a:r>
              <a:rPr sz="2800" spc="-5" dirty="0" err="1">
                <a:latin typeface="Times New Roman"/>
                <a:cs typeface="Times New Roman"/>
              </a:rPr>
              <a:t>actuellement</a:t>
            </a:r>
            <a:r>
              <a:rPr sz="2800" spc="-5" dirty="0">
                <a:latin typeface="Times New Roman"/>
                <a:cs typeface="Times New Roman"/>
              </a:rPr>
              <a:t> </a:t>
            </a:r>
            <a:r>
              <a:rPr sz="2800" dirty="0" err="1">
                <a:latin typeface="Times New Roman"/>
                <a:cs typeface="Times New Roman"/>
              </a:rPr>
              <a:t>admise</a:t>
            </a:r>
            <a:r>
              <a:rPr sz="2800" dirty="0">
                <a:latin typeface="Times New Roman"/>
                <a:cs typeface="Times New Roman"/>
              </a:rPr>
              <a:t> </a:t>
            </a:r>
            <a:r>
              <a:rPr sz="2800" spc="-5" dirty="0" err="1">
                <a:latin typeface="Times New Roman"/>
                <a:cs typeface="Times New Roman"/>
              </a:rPr>
              <a:t>est</a:t>
            </a:r>
            <a:r>
              <a:rPr sz="2800" spc="-5" dirty="0">
                <a:latin typeface="Times New Roman"/>
                <a:cs typeface="Times New Roman"/>
              </a:rPr>
              <a:t>  </a:t>
            </a:r>
            <a:r>
              <a:rPr sz="2800" spc="-5" dirty="0" err="1">
                <a:latin typeface="Times New Roman"/>
                <a:cs typeface="Times New Roman"/>
              </a:rPr>
              <a:t>proche</a:t>
            </a:r>
            <a:r>
              <a:rPr sz="2800" spc="-5" dirty="0">
                <a:latin typeface="Times New Roman"/>
                <a:cs typeface="Times New Roman"/>
              </a:rPr>
              <a:t> </a:t>
            </a:r>
            <a:r>
              <a:rPr sz="2800" dirty="0">
                <a:latin typeface="Times New Roman"/>
                <a:cs typeface="Times New Roman"/>
              </a:rPr>
              <a:t>de 1360 </a:t>
            </a:r>
            <a:r>
              <a:rPr sz="2800" spc="-10" dirty="0">
                <a:latin typeface="Times New Roman"/>
                <a:cs typeface="Times New Roman"/>
              </a:rPr>
              <a:t>Watts/m² </a:t>
            </a:r>
            <a:r>
              <a:rPr sz="2800" spc="-5" dirty="0" err="1">
                <a:latin typeface="Times New Roman"/>
                <a:cs typeface="Times New Roman"/>
              </a:rPr>
              <a:t>ce</a:t>
            </a:r>
            <a:r>
              <a:rPr sz="2800" spc="-5" dirty="0">
                <a:latin typeface="Times New Roman"/>
                <a:cs typeface="Times New Roman"/>
              </a:rPr>
              <a:t> </a:t>
            </a:r>
            <a:r>
              <a:rPr sz="2800" spc="5" dirty="0">
                <a:latin typeface="Times New Roman"/>
                <a:cs typeface="Times New Roman"/>
              </a:rPr>
              <a:t>qui </a:t>
            </a:r>
            <a:r>
              <a:rPr sz="2800" dirty="0" err="1">
                <a:latin typeface="Times New Roman"/>
                <a:cs typeface="Times New Roman"/>
              </a:rPr>
              <a:t>représente</a:t>
            </a:r>
            <a:r>
              <a:rPr sz="2800" dirty="0">
                <a:latin typeface="Times New Roman"/>
                <a:cs typeface="Times New Roman"/>
              </a:rPr>
              <a:t> </a:t>
            </a:r>
            <a:r>
              <a:rPr sz="2800" spc="-10" dirty="0">
                <a:latin typeface="Times New Roman"/>
                <a:cs typeface="Times New Roman"/>
              </a:rPr>
              <a:t>l'énergie </a:t>
            </a:r>
            <a:r>
              <a:rPr sz="2800" dirty="0" err="1">
                <a:latin typeface="Times New Roman"/>
                <a:cs typeface="Times New Roman"/>
              </a:rPr>
              <a:t>que</a:t>
            </a:r>
            <a:r>
              <a:rPr sz="2800" dirty="0">
                <a:latin typeface="Times New Roman"/>
                <a:cs typeface="Times New Roman"/>
              </a:rPr>
              <a:t> </a:t>
            </a:r>
            <a:r>
              <a:rPr sz="2800" spc="-5" dirty="0" err="1">
                <a:latin typeface="Times New Roman"/>
                <a:cs typeface="Times New Roman"/>
              </a:rPr>
              <a:t>transmet</a:t>
            </a:r>
            <a:r>
              <a:rPr sz="2800" spc="-5" dirty="0">
                <a:latin typeface="Times New Roman"/>
                <a:cs typeface="Times New Roman"/>
              </a:rPr>
              <a:t> </a:t>
            </a:r>
            <a:r>
              <a:rPr sz="2800" spc="-25" dirty="0">
                <a:latin typeface="Times New Roman"/>
                <a:cs typeface="Times New Roman"/>
              </a:rPr>
              <a:t>le </a:t>
            </a:r>
            <a:r>
              <a:rPr sz="2800" spc="-5" dirty="0">
                <a:latin typeface="Times New Roman"/>
                <a:cs typeface="Times New Roman"/>
              </a:rPr>
              <a:t>Soleil </a:t>
            </a:r>
            <a:r>
              <a:rPr sz="2800" dirty="0">
                <a:latin typeface="Times New Roman"/>
                <a:cs typeface="Times New Roman"/>
              </a:rPr>
              <a:t>à </a:t>
            </a:r>
            <a:r>
              <a:rPr sz="2800" spc="-25" dirty="0">
                <a:latin typeface="Times New Roman"/>
                <a:cs typeface="Times New Roman"/>
              </a:rPr>
              <a:t>la </a:t>
            </a:r>
            <a:r>
              <a:rPr sz="2800" spc="-5" dirty="0">
                <a:latin typeface="Times New Roman"/>
                <a:cs typeface="Times New Roman"/>
              </a:rPr>
              <a:t>surface </a:t>
            </a:r>
            <a:r>
              <a:rPr sz="2800" dirty="0">
                <a:latin typeface="Times New Roman"/>
                <a:cs typeface="Times New Roman"/>
              </a:rPr>
              <a:t>de </a:t>
            </a:r>
            <a:r>
              <a:rPr sz="2800" spc="-5" dirty="0" err="1">
                <a:latin typeface="Times New Roman"/>
                <a:cs typeface="Times New Roman"/>
              </a:rPr>
              <a:t>l'atmosphère</a:t>
            </a:r>
            <a:r>
              <a:rPr sz="2800" spc="-5" dirty="0">
                <a:latin typeface="Times New Roman"/>
                <a:cs typeface="Times New Roman"/>
              </a:rPr>
              <a:t> par</a:t>
            </a:r>
            <a:r>
              <a:rPr sz="2800" spc="254" dirty="0">
                <a:latin typeface="Times New Roman"/>
                <a:cs typeface="Times New Roman"/>
              </a:rPr>
              <a:t> </a:t>
            </a:r>
            <a:r>
              <a:rPr sz="2800" spc="-5" dirty="0" err="1">
                <a:latin typeface="Times New Roman"/>
                <a:cs typeface="Times New Roman"/>
              </a:rPr>
              <a:t>rayonnement</a:t>
            </a:r>
            <a:r>
              <a:rPr sz="2800" spc="-5" dirty="0" smtClean="0">
                <a:latin typeface="Times New Roman"/>
                <a:cs typeface="Times New Roman"/>
              </a:rPr>
              <a:t>.</a:t>
            </a:r>
            <a:endParaRPr lang="en-US" sz="2800" spc="-5" dirty="0" smtClean="0">
              <a:latin typeface="Times New Roman"/>
              <a:cs typeface="Times New Roman"/>
            </a:endParaRPr>
          </a:p>
          <a:p>
            <a:pPr marL="12700" marR="5080" algn="just">
              <a:lnSpc>
                <a:spcPct val="95800"/>
              </a:lnSpc>
            </a:pP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00" y="1343025"/>
            <a:ext cx="9829800" cy="5185522"/>
          </a:xfrm>
          <a:prstGeom prst="rect">
            <a:avLst/>
          </a:prstGeom>
        </p:spPr>
        <p:txBody>
          <a:bodyPr wrap="square">
            <a:spAutoFit/>
          </a:bodyPr>
          <a:lstStyle/>
          <a:p>
            <a:pPr algn="just">
              <a:lnSpc>
                <a:spcPct val="150000"/>
              </a:lnSpc>
            </a:pPr>
            <a:r>
              <a:rPr lang="fr-FR" sz="2800" dirty="0">
                <a:latin typeface="Times New Roman" pitchFamily="18" charset="0"/>
                <a:cs typeface="Times New Roman" pitchFamily="18" charset="0"/>
              </a:rPr>
              <a:t>Cependant, en traversant l'atmosphère, des parties de ce rayonnement sont  réfléchies, absorbées ou diffusées, ce qui diminue significativement cette  valeur. Cette diminution est d'autant plus forte que la couche d'atmosphère est  importante. Ainsi, l'énergie que nous transmet le Soleil dépend de plusieurs  facteurs comme l'épaisseur de l'atmosphère où l'on se trouve ou encore la  position du Soleil et sa valeur atteint dans les meilleures conditions 900 à 1000  Watts/m². </a:t>
            </a:r>
          </a:p>
        </p:txBody>
      </p:sp>
    </p:spTree>
    <p:extLst>
      <p:ext uri="{BB962C8B-B14F-4D97-AF65-F5344CB8AC3E}">
        <p14:creationId xmlns:p14="http://schemas.microsoft.com/office/powerpoint/2010/main" val="4068649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00" y="956846"/>
            <a:ext cx="9829800" cy="5262979"/>
          </a:xfrm>
          <a:prstGeom prst="rect">
            <a:avLst/>
          </a:prstGeom>
        </p:spPr>
        <p:txBody>
          <a:bodyPr wrap="square">
            <a:spAutoFit/>
          </a:bodyPr>
          <a:lstStyle/>
          <a:p>
            <a:pPr algn="just"/>
            <a:r>
              <a:rPr lang="fr-FR" sz="2800" dirty="0">
                <a:latin typeface="Times New Roman" pitchFamily="18" charset="0"/>
                <a:cs typeface="Times New Roman" pitchFamily="18" charset="0"/>
              </a:rPr>
              <a:t>Le rayonnement solaire à la surface de la Terre est constitué de différents  éléments </a:t>
            </a:r>
            <a:r>
              <a:rPr lang="fr-FR" sz="2800" dirty="0" smtClean="0">
                <a:latin typeface="Times New Roman" pitchFamily="18" charset="0"/>
                <a:cs typeface="Times New Roman" pitchFamily="18" charset="0"/>
              </a:rPr>
              <a:t>:</a:t>
            </a:r>
          </a:p>
          <a:p>
            <a:pPr algn="just"/>
            <a:endParaRPr lang="fr-FR" sz="2800" dirty="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1- Le </a:t>
            </a:r>
            <a:r>
              <a:rPr lang="fr-FR" sz="2800" dirty="0">
                <a:latin typeface="Times New Roman" pitchFamily="18" charset="0"/>
                <a:cs typeface="Times New Roman" pitchFamily="18" charset="0"/>
              </a:rPr>
              <a:t>rayonnement direct provient directement du soleil.</a:t>
            </a:r>
          </a:p>
          <a:p>
            <a:pPr algn="just"/>
            <a:r>
              <a:rPr lang="fr-FR" sz="2800" dirty="0" smtClean="0">
                <a:latin typeface="Times New Roman" pitchFamily="18" charset="0"/>
                <a:cs typeface="Times New Roman" pitchFamily="18" charset="0"/>
              </a:rPr>
              <a:t>2- Le </a:t>
            </a:r>
            <a:r>
              <a:rPr lang="fr-FR" sz="2800" dirty="0">
                <a:latin typeface="Times New Roman" pitchFamily="18" charset="0"/>
                <a:cs typeface="Times New Roman" pitchFamily="18" charset="0"/>
              </a:rPr>
              <a:t>rayonnement diffus est diffusé par le ciel et le milieu extérieur.</a:t>
            </a:r>
          </a:p>
          <a:p>
            <a:pPr algn="just"/>
            <a:r>
              <a:rPr lang="fr-FR" sz="2800" dirty="0" smtClean="0">
                <a:latin typeface="Times New Roman" pitchFamily="18" charset="0"/>
                <a:cs typeface="Times New Roman" pitchFamily="18" charset="0"/>
              </a:rPr>
              <a:t>3-Le </a:t>
            </a:r>
            <a:r>
              <a:rPr lang="fr-FR" sz="2800" dirty="0">
                <a:latin typeface="Times New Roman" pitchFamily="18" charset="0"/>
                <a:cs typeface="Times New Roman" pitchFamily="18" charset="0"/>
              </a:rPr>
              <a:t>rayonnement réfléchi par le milieu extérieur (la terre ou la mer) en  fonction de l’albédo local </a:t>
            </a:r>
            <a:endParaRPr lang="fr-FR" sz="2800" dirty="0" smtClean="0">
              <a:latin typeface="Times New Roman" pitchFamily="18" charset="0"/>
              <a:cs typeface="Times New Roman" pitchFamily="18" charset="0"/>
            </a:endParaRPr>
          </a:p>
          <a:p>
            <a:pPr algn="just"/>
            <a:endParaRPr lang="fr-FR" sz="2800"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a:t>
            </a:r>
            <a:r>
              <a:rPr lang="fr-FR" sz="2800" dirty="0">
                <a:latin typeface="Times New Roman" pitchFamily="18" charset="0"/>
                <a:cs typeface="Times New Roman" pitchFamily="18" charset="0"/>
              </a:rPr>
              <a:t>albédo = rapport de l'énergie solaire réfléchie par unité de surface sur l'énergie solaire incidente).</a:t>
            </a: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72056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502322"/>
            <a:ext cx="9372600" cy="6647974"/>
          </a:xfrm>
          <a:prstGeom prst="rect">
            <a:avLst/>
          </a:prstGeom>
        </p:spPr>
        <p:txBody>
          <a:bodyPr wrap="square">
            <a:spAutoFit/>
          </a:bodyPr>
          <a:lstStyle/>
          <a:p>
            <a:pPr marL="698500" lvl="1">
              <a:lnSpc>
                <a:spcPct val="100000"/>
              </a:lnSpc>
              <a:spcBef>
                <a:spcPts val="145"/>
              </a:spcBef>
              <a:tabLst>
                <a:tab pos="927100" algn="l"/>
              </a:tabLst>
            </a:pPr>
            <a:r>
              <a:rPr lang="fr-FR" sz="3200" spc="-5" dirty="0" smtClean="0">
                <a:latin typeface="Times New Roman"/>
                <a:cs typeface="Times New Roman"/>
              </a:rPr>
              <a:t>b- Eléments </a:t>
            </a:r>
            <a:r>
              <a:rPr lang="fr-FR" sz="3200" dirty="0">
                <a:latin typeface="Times New Roman"/>
                <a:cs typeface="Times New Roman"/>
              </a:rPr>
              <a:t>du </a:t>
            </a:r>
            <a:r>
              <a:rPr lang="fr-FR" sz="3200" spc="-10" dirty="0">
                <a:latin typeface="Times New Roman"/>
                <a:cs typeface="Times New Roman"/>
              </a:rPr>
              <a:t>rayonnement</a:t>
            </a:r>
            <a:r>
              <a:rPr lang="fr-FR" sz="3200" spc="45" dirty="0">
                <a:latin typeface="Times New Roman"/>
                <a:cs typeface="Times New Roman"/>
              </a:rPr>
              <a:t> </a:t>
            </a:r>
            <a:r>
              <a:rPr lang="fr-FR" sz="3200" spc="-10" dirty="0">
                <a:latin typeface="Times New Roman"/>
                <a:cs typeface="Times New Roman"/>
              </a:rPr>
              <a:t>solaire</a:t>
            </a:r>
            <a:endParaRPr lang="fr-FR" sz="3200" dirty="0">
              <a:latin typeface="Times New Roman"/>
              <a:cs typeface="Times New Roman"/>
            </a:endParaRPr>
          </a:p>
          <a:p>
            <a:pPr marL="1384300" lvl="2" indent="-195580">
              <a:lnSpc>
                <a:spcPct val="100000"/>
              </a:lnSpc>
              <a:spcBef>
                <a:spcPts val="140"/>
              </a:spcBef>
              <a:buAutoNum type="romanLcPeriod"/>
              <a:tabLst>
                <a:tab pos="1384300" algn="l"/>
              </a:tabLst>
            </a:pPr>
            <a:r>
              <a:rPr lang="fr-FR" sz="3200" spc="-5" dirty="0">
                <a:latin typeface="Times New Roman"/>
                <a:cs typeface="Times New Roman"/>
              </a:rPr>
              <a:t>Constante</a:t>
            </a:r>
            <a:r>
              <a:rPr lang="fr-FR" sz="3200" dirty="0">
                <a:latin typeface="Times New Roman"/>
                <a:cs typeface="Times New Roman"/>
              </a:rPr>
              <a:t> </a:t>
            </a:r>
            <a:r>
              <a:rPr lang="fr-FR" sz="3200" spc="-10" dirty="0">
                <a:latin typeface="Times New Roman"/>
                <a:cs typeface="Times New Roman"/>
              </a:rPr>
              <a:t>solaire</a:t>
            </a:r>
            <a:endParaRPr lang="fr-FR" sz="3200" dirty="0">
              <a:latin typeface="Times New Roman"/>
              <a:cs typeface="Times New Roman"/>
            </a:endParaRPr>
          </a:p>
          <a:p>
            <a:pPr marL="1384300" lvl="2" indent="-238125">
              <a:lnSpc>
                <a:spcPct val="100000"/>
              </a:lnSpc>
              <a:spcBef>
                <a:spcPts val="145"/>
              </a:spcBef>
              <a:buAutoNum type="romanLcPeriod"/>
              <a:tabLst>
                <a:tab pos="1384300" algn="l"/>
              </a:tabLst>
            </a:pPr>
            <a:r>
              <a:rPr lang="fr-FR" sz="3200" spc="-5" dirty="0">
                <a:latin typeface="Times New Roman"/>
                <a:cs typeface="Times New Roman"/>
              </a:rPr>
              <a:t>Irradiance sur </a:t>
            </a:r>
            <a:r>
              <a:rPr lang="fr-FR" sz="3200" spc="-25" dirty="0">
                <a:latin typeface="Times New Roman"/>
                <a:cs typeface="Times New Roman"/>
              </a:rPr>
              <a:t>la </a:t>
            </a:r>
            <a:r>
              <a:rPr lang="fr-FR" sz="3200" spc="-5" dirty="0">
                <a:latin typeface="Times New Roman"/>
                <a:cs typeface="Times New Roman"/>
              </a:rPr>
              <a:t>surface </a:t>
            </a:r>
            <a:r>
              <a:rPr lang="fr-FR" sz="3200" dirty="0">
                <a:latin typeface="Times New Roman"/>
                <a:cs typeface="Times New Roman"/>
              </a:rPr>
              <a:t>de </a:t>
            </a:r>
            <a:r>
              <a:rPr lang="fr-FR" sz="3200" spc="-25" dirty="0">
                <a:latin typeface="Times New Roman"/>
                <a:cs typeface="Times New Roman"/>
              </a:rPr>
              <a:t>la</a:t>
            </a:r>
            <a:r>
              <a:rPr lang="fr-FR" sz="3200" spc="120" dirty="0">
                <a:latin typeface="Times New Roman"/>
                <a:cs typeface="Times New Roman"/>
              </a:rPr>
              <a:t> </a:t>
            </a:r>
            <a:r>
              <a:rPr lang="fr-FR" sz="3200" spc="5" dirty="0">
                <a:latin typeface="Times New Roman"/>
                <a:cs typeface="Times New Roman"/>
              </a:rPr>
              <a:t>terre</a:t>
            </a:r>
            <a:endParaRPr lang="fr-FR" sz="3200" dirty="0">
              <a:latin typeface="Times New Roman"/>
              <a:cs typeface="Times New Roman"/>
            </a:endParaRPr>
          </a:p>
          <a:p>
            <a:pPr marL="1384300" lvl="2" indent="-280670">
              <a:lnSpc>
                <a:spcPct val="100000"/>
              </a:lnSpc>
              <a:spcBef>
                <a:spcPts val="145"/>
              </a:spcBef>
              <a:buAutoNum type="romanLcPeriod"/>
              <a:tabLst>
                <a:tab pos="1384300" algn="l"/>
              </a:tabLst>
            </a:pPr>
            <a:r>
              <a:rPr lang="fr-FR" sz="3200" spc="-5" dirty="0">
                <a:latin typeface="Times New Roman"/>
                <a:cs typeface="Times New Roman"/>
              </a:rPr>
              <a:t>Angles permettant </a:t>
            </a:r>
            <a:r>
              <a:rPr lang="fr-FR" sz="3200" dirty="0">
                <a:latin typeface="Times New Roman"/>
                <a:cs typeface="Times New Roman"/>
              </a:rPr>
              <a:t>de </a:t>
            </a:r>
            <a:r>
              <a:rPr lang="fr-FR" sz="3200" spc="-5" dirty="0">
                <a:latin typeface="Times New Roman"/>
                <a:cs typeface="Times New Roman"/>
              </a:rPr>
              <a:t>projeter </a:t>
            </a:r>
            <a:r>
              <a:rPr lang="fr-FR" sz="3200" spc="-25" dirty="0">
                <a:latin typeface="Times New Roman"/>
                <a:cs typeface="Times New Roman"/>
              </a:rPr>
              <a:t>le </a:t>
            </a:r>
            <a:r>
              <a:rPr lang="fr-FR" sz="3200" spc="-10" dirty="0">
                <a:latin typeface="Times New Roman"/>
                <a:cs typeface="Times New Roman"/>
              </a:rPr>
              <a:t>flux incident </a:t>
            </a:r>
            <a:r>
              <a:rPr lang="fr-FR" sz="3200" spc="-5" dirty="0">
                <a:latin typeface="Times New Roman"/>
                <a:cs typeface="Times New Roman"/>
              </a:rPr>
              <a:t>sur </a:t>
            </a:r>
            <a:r>
              <a:rPr lang="fr-FR" sz="3200" spc="-20" dirty="0">
                <a:latin typeface="Times New Roman"/>
                <a:cs typeface="Times New Roman"/>
              </a:rPr>
              <a:t>une</a:t>
            </a:r>
            <a:r>
              <a:rPr lang="fr-FR" sz="3200" spc="225" dirty="0">
                <a:latin typeface="Times New Roman"/>
                <a:cs typeface="Times New Roman"/>
              </a:rPr>
              <a:t> </a:t>
            </a:r>
            <a:r>
              <a:rPr lang="fr-FR" sz="3200" spc="-5" dirty="0">
                <a:latin typeface="Times New Roman"/>
                <a:cs typeface="Times New Roman"/>
              </a:rPr>
              <a:t>surface</a:t>
            </a:r>
            <a:endParaRPr lang="fr-FR" sz="3200" dirty="0">
              <a:latin typeface="Times New Roman"/>
              <a:cs typeface="Times New Roman"/>
            </a:endParaRPr>
          </a:p>
          <a:p>
            <a:pPr marL="1384300" lvl="2" indent="-271780">
              <a:lnSpc>
                <a:spcPct val="100000"/>
              </a:lnSpc>
              <a:spcBef>
                <a:spcPts val="145"/>
              </a:spcBef>
              <a:buAutoNum type="romanLcPeriod"/>
              <a:tabLst>
                <a:tab pos="1384300" algn="l"/>
              </a:tabLst>
            </a:pPr>
            <a:r>
              <a:rPr lang="fr-FR" sz="3200" spc="-10" dirty="0">
                <a:latin typeface="Times New Roman"/>
                <a:cs typeface="Times New Roman"/>
              </a:rPr>
              <a:t>Le mouvement </a:t>
            </a:r>
            <a:r>
              <a:rPr lang="fr-FR" sz="3200" spc="-5" dirty="0">
                <a:latin typeface="Times New Roman"/>
                <a:cs typeface="Times New Roman"/>
              </a:rPr>
              <a:t>apparent </a:t>
            </a:r>
            <a:r>
              <a:rPr lang="fr-FR" sz="3200" dirty="0">
                <a:latin typeface="Times New Roman"/>
                <a:cs typeface="Times New Roman"/>
              </a:rPr>
              <a:t>du</a:t>
            </a:r>
            <a:r>
              <a:rPr lang="fr-FR" sz="3200" spc="125" dirty="0">
                <a:latin typeface="Times New Roman"/>
                <a:cs typeface="Times New Roman"/>
              </a:rPr>
              <a:t> </a:t>
            </a:r>
            <a:r>
              <a:rPr lang="fr-FR" sz="3200" spc="-10" dirty="0">
                <a:latin typeface="Times New Roman"/>
                <a:cs typeface="Times New Roman"/>
              </a:rPr>
              <a:t>Soleil</a:t>
            </a:r>
            <a:endParaRPr lang="fr-FR" sz="3200" dirty="0">
              <a:latin typeface="Times New Roman"/>
              <a:cs typeface="Times New Roman"/>
            </a:endParaRPr>
          </a:p>
          <a:p>
            <a:pPr marL="1384300" lvl="2" indent="-228600">
              <a:lnSpc>
                <a:spcPct val="100000"/>
              </a:lnSpc>
              <a:spcBef>
                <a:spcPts val="145"/>
              </a:spcBef>
              <a:buAutoNum type="romanLcPeriod"/>
              <a:tabLst>
                <a:tab pos="1384300" algn="l"/>
              </a:tabLst>
            </a:pPr>
            <a:r>
              <a:rPr lang="fr-FR" sz="3200" spc="-10" dirty="0">
                <a:latin typeface="Times New Roman"/>
                <a:cs typeface="Times New Roman"/>
              </a:rPr>
              <a:t>Les </a:t>
            </a:r>
            <a:r>
              <a:rPr lang="fr-FR" sz="3200" spc="-5" dirty="0">
                <a:latin typeface="Times New Roman"/>
                <a:cs typeface="Times New Roman"/>
              </a:rPr>
              <a:t>obstacles </a:t>
            </a:r>
            <a:r>
              <a:rPr lang="fr-FR" sz="3200" dirty="0">
                <a:latin typeface="Times New Roman"/>
                <a:cs typeface="Times New Roman"/>
              </a:rPr>
              <a:t>à</a:t>
            </a:r>
            <a:r>
              <a:rPr lang="fr-FR" sz="3200" spc="40" dirty="0">
                <a:latin typeface="Times New Roman"/>
                <a:cs typeface="Times New Roman"/>
              </a:rPr>
              <a:t> </a:t>
            </a:r>
            <a:r>
              <a:rPr lang="fr-FR" sz="3200" spc="-10" dirty="0" smtClean="0">
                <a:latin typeface="Times New Roman"/>
                <a:cs typeface="Times New Roman"/>
              </a:rPr>
              <a:t>l’ensoleillement</a:t>
            </a:r>
          </a:p>
          <a:p>
            <a:pPr marL="1155700" lvl="2">
              <a:lnSpc>
                <a:spcPct val="100000"/>
              </a:lnSpc>
              <a:spcBef>
                <a:spcPts val="145"/>
              </a:spcBef>
              <a:tabLst>
                <a:tab pos="1384300" algn="l"/>
              </a:tabLst>
            </a:pPr>
            <a:endParaRPr lang="fr-FR" sz="3200" spc="-10" dirty="0" smtClean="0">
              <a:latin typeface="Times New Roman"/>
              <a:cs typeface="Times New Roman"/>
            </a:endParaRPr>
          </a:p>
          <a:p>
            <a:pPr marL="698500" lvl="1">
              <a:lnSpc>
                <a:spcPct val="100000"/>
              </a:lnSpc>
              <a:spcBef>
                <a:spcPts val="165"/>
              </a:spcBef>
              <a:tabLst>
                <a:tab pos="927100" algn="l"/>
              </a:tabLst>
            </a:pPr>
            <a:r>
              <a:rPr lang="fr-FR" sz="3200" spc="-5" dirty="0" smtClean="0">
                <a:latin typeface="Times New Roman"/>
                <a:cs typeface="Times New Roman"/>
              </a:rPr>
              <a:t>c- Techniques </a:t>
            </a:r>
            <a:r>
              <a:rPr lang="fr-FR" sz="3200" spc="-5" dirty="0">
                <a:latin typeface="Times New Roman"/>
                <a:cs typeface="Times New Roman"/>
              </a:rPr>
              <a:t>d’exploitation </a:t>
            </a:r>
            <a:r>
              <a:rPr lang="fr-FR" sz="3200" dirty="0">
                <a:latin typeface="Times New Roman"/>
                <a:cs typeface="Times New Roman"/>
              </a:rPr>
              <a:t>de </a:t>
            </a:r>
            <a:r>
              <a:rPr lang="fr-FR" sz="3200" spc="-10" dirty="0">
                <a:latin typeface="Times New Roman"/>
                <a:cs typeface="Times New Roman"/>
              </a:rPr>
              <a:t>l’énergie</a:t>
            </a:r>
            <a:r>
              <a:rPr lang="fr-FR" sz="3200" spc="30" dirty="0">
                <a:latin typeface="Times New Roman"/>
                <a:cs typeface="Times New Roman"/>
              </a:rPr>
              <a:t> </a:t>
            </a:r>
            <a:r>
              <a:rPr lang="fr-FR" sz="3200" spc="-5" dirty="0">
                <a:latin typeface="Times New Roman"/>
                <a:cs typeface="Times New Roman"/>
              </a:rPr>
              <a:t>solaire</a:t>
            </a:r>
            <a:endParaRPr lang="fr-FR" sz="3200" dirty="0">
              <a:latin typeface="Times New Roman"/>
              <a:cs typeface="Times New Roman"/>
            </a:endParaRPr>
          </a:p>
          <a:p>
            <a:pPr marL="1384300" lvl="2" indent="-195580">
              <a:lnSpc>
                <a:spcPct val="100000"/>
              </a:lnSpc>
              <a:spcBef>
                <a:spcPts val="145"/>
              </a:spcBef>
              <a:buAutoNum type="romanLcPeriod"/>
              <a:tabLst>
                <a:tab pos="1384300" algn="l"/>
              </a:tabLst>
            </a:pPr>
            <a:r>
              <a:rPr lang="fr-FR" sz="3200" spc="-10" dirty="0">
                <a:latin typeface="Times New Roman"/>
                <a:cs typeface="Times New Roman"/>
              </a:rPr>
              <a:t>Le solaire</a:t>
            </a:r>
            <a:r>
              <a:rPr lang="fr-FR" sz="3200" spc="15" dirty="0">
                <a:latin typeface="Times New Roman"/>
                <a:cs typeface="Times New Roman"/>
              </a:rPr>
              <a:t> </a:t>
            </a:r>
            <a:r>
              <a:rPr lang="fr-FR" sz="3200" spc="-5" dirty="0">
                <a:latin typeface="Times New Roman"/>
                <a:cs typeface="Times New Roman"/>
              </a:rPr>
              <a:t>thermique</a:t>
            </a:r>
            <a:endParaRPr lang="fr-FR" sz="3200" dirty="0">
              <a:latin typeface="Times New Roman"/>
              <a:cs typeface="Times New Roman"/>
            </a:endParaRPr>
          </a:p>
          <a:p>
            <a:pPr marL="1384300" lvl="2" indent="-238125">
              <a:lnSpc>
                <a:spcPct val="100000"/>
              </a:lnSpc>
              <a:spcBef>
                <a:spcPts val="145"/>
              </a:spcBef>
              <a:buAutoNum type="romanLcPeriod"/>
              <a:tabLst>
                <a:tab pos="1384300" algn="l"/>
              </a:tabLst>
            </a:pPr>
            <a:r>
              <a:rPr lang="fr-FR" sz="3200" spc="-10" dirty="0">
                <a:latin typeface="Times New Roman"/>
                <a:cs typeface="Times New Roman"/>
              </a:rPr>
              <a:t>Le solaire</a:t>
            </a:r>
            <a:r>
              <a:rPr lang="fr-FR" sz="3200" spc="15" dirty="0">
                <a:latin typeface="Times New Roman"/>
                <a:cs typeface="Times New Roman"/>
              </a:rPr>
              <a:t> </a:t>
            </a:r>
            <a:r>
              <a:rPr lang="fr-FR" sz="3200" spc="-5" dirty="0">
                <a:latin typeface="Times New Roman"/>
                <a:cs typeface="Times New Roman"/>
              </a:rPr>
              <a:t>thermodynamique</a:t>
            </a:r>
            <a:endParaRPr lang="fr-FR" sz="3200" dirty="0">
              <a:latin typeface="Times New Roman"/>
              <a:cs typeface="Times New Roman"/>
            </a:endParaRPr>
          </a:p>
          <a:p>
            <a:pPr marL="1384300" lvl="2" indent="-280670">
              <a:lnSpc>
                <a:spcPct val="100000"/>
              </a:lnSpc>
              <a:spcBef>
                <a:spcPts val="120"/>
              </a:spcBef>
              <a:buAutoNum type="romanLcPeriod"/>
              <a:tabLst>
                <a:tab pos="1384300" algn="l"/>
              </a:tabLst>
            </a:pPr>
            <a:r>
              <a:rPr lang="fr-FR" sz="3200" spc="-10" dirty="0">
                <a:latin typeface="Times New Roman"/>
                <a:cs typeface="Times New Roman"/>
              </a:rPr>
              <a:t>Le solaire</a:t>
            </a:r>
            <a:r>
              <a:rPr lang="fr-FR" sz="3200" spc="15" dirty="0">
                <a:latin typeface="Times New Roman"/>
                <a:cs typeface="Times New Roman"/>
              </a:rPr>
              <a:t> </a:t>
            </a:r>
            <a:r>
              <a:rPr lang="fr-FR" sz="3200" spc="-5" dirty="0">
                <a:latin typeface="Times New Roman"/>
                <a:cs typeface="Times New Roman"/>
              </a:rPr>
              <a:t>photovoltaïque</a:t>
            </a:r>
            <a:endParaRPr lang="fr-FR" dirty="0"/>
          </a:p>
          <a:p>
            <a:pPr marL="1155700" lvl="2">
              <a:lnSpc>
                <a:spcPct val="100000"/>
              </a:lnSpc>
              <a:spcBef>
                <a:spcPts val="145"/>
              </a:spcBef>
              <a:tabLst>
                <a:tab pos="1384300" algn="l"/>
              </a:tabLst>
            </a:pPr>
            <a:endParaRPr lang="fr-FR" sz="3200" dirty="0">
              <a:latin typeface="Times New Roman"/>
              <a:cs typeface="Times New Roman"/>
            </a:endParaRPr>
          </a:p>
        </p:txBody>
      </p:sp>
    </p:spTree>
    <p:extLst>
      <p:ext uri="{BB962C8B-B14F-4D97-AF65-F5344CB8AC3E}">
        <p14:creationId xmlns:p14="http://schemas.microsoft.com/office/powerpoint/2010/main" val="2848781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495542"/>
            <a:ext cx="8610600" cy="572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ject 6"/>
          <p:cNvSpPr txBox="1"/>
          <p:nvPr/>
        </p:nvSpPr>
        <p:spPr>
          <a:xfrm>
            <a:off x="-31969" y="6219825"/>
            <a:ext cx="10693400" cy="1054456"/>
          </a:xfrm>
          <a:prstGeom prst="rect">
            <a:avLst/>
          </a:prstGeom>
        </p:spPr>
        <p:txBody>
          <a:bodyPr vert="horz" wrap="square" lIns="0" tIns="12700" rIns="0" bIns="0" rtlCol="0">
            <a:spAutoFit/>
          </a:bodyPr>
          <a:lstStyle/>
          <a:p>
            <a:pPr marL="12700" algn="ctr">
              <a:lnSpc>
                <a:spcPct val="150000"/>
              </a:lnSpc>
              <a:spcBef>
                <a:spcPts val="100"/>
              </a:spcBef>
            </a:pPr>
            <a:r>
              <a:rPr sz="2400" spc="-10" dirty="0" err="1" smtClean="0">
                <a:latin typeface="Times New Roman"/>
                <a:cs typeface="Times New Roman"/>
              </a:rPr>
              <a:t>Rayonnement</a:t>
            </a:r>
            <a:r>
              <a:rPr sz="2400" spc="-10" dirty="0" smtClean="0">
                <a:latin typeface="Times New Roman"/>
                <a:cs typeface="Times New Roman"/>
              </a:rPr>
              <a:t> </a:t>
            </a:r>
            <a:r>
              <a:rPr sz="2400" spc="-5" dirty="0">
                <a:latin typeface="Times New Roman"/>
                <a:cs typeface="Times New Roman"/>
              </a:rPr>
              <a:t>global</a:t>
            </a:r>
            <a:r>
              <a:rPr sz="2400" spc="5" dirty="0">
                <a:latin typeface="Times New Roman"/>
                <a:cs typeface="Times New Roman"/>
              </a:rPr>
              <a:t> </a:t>
            </a:r>
            <a:r>
              <a:rPr sz="2400" dirty="0" smtClean="0">
                <a:latin typeface="Times New Roman"/>
                <a:cs typeface="Times New Roman"/>
              </a:rPr>
              <a:t>=</a:t>
            </a:r>
            <a:r>
              <a:rPr lang="en-US" sz="2400" dirty="0" smtClean="0">
                <a:latin typeface="Times New Roman"/>
                <a:cs typeface="Times New Roman"/>
              </a:rPr>
              <a:t> </a:t>
            </a:r>
            <a:r>
              <a:rPr sz="2400" spc="-10" dirty="0" err="1" smtClean="0">
                <a:latin typeface="Times New Roman"/>
                <a:cs typeface="Times New Roman"/>
              </a:rPr>
              <a:t>rayonnement</a:t>
            </a:r>
            <a:r>
              <a:rPr sz="2400" spc="-10" dirty="0" smtClean="0">
                <a:latin typeface="Times New Roman"/>
                <a:cs typeface="Times New Roman"/>
              </a:rPr>
              <a:t> </a:t>
            </a:r>
            <a:r>
              <a:rPr sz="2400" spc="-10" dirty="0">
                <a:latin typeface="Times New Roman"/>
                <a:cs typeface="Times New Roman"/>
              </a:rPr>
              <a:t>direct </a:t>
            </a:r>
            <a:r>
              <a:rPr sz="2400" dirty="0">
                <a:latin typeface="Times New Roman"/>
                <a:cs typeface="Times New Roman"/>
              </a:rPr>
              <a:t>+ </a:t>
            </a:r>
            <a:r>
              <a:rPr sz="2400" spc="-10" dirty="0" err="1">
                <a:latin typeface="Times New Roman"/>
                <a:cs typeface="Times New Roman"/>
              </a:rPr>
              <a:t>rayonnement</a:t>
            </a:r>
            <a:r>
              <a:rPr sz="2400" spc="-10" dirty="0">
                <a:latin typeface="Times New Roman"/>
                <a:cs typeface="Times New Roman"/>
              </a:rPr>
              <a:t> </a:t>
            </a:r>
            <a:r>
              <a:rPr sz="2400" spc="-5" dirty="0" err="1">
                <a:latin typeface="Times New Roman"/>
                <a:cs typeface="Times New Roman"/>
              </a:rPr>
              <a:t>diffus</a:t>
            </a:r>
            <a:r>
              <a:rPr sz="2400" spc="-5" dirty="0">
                <a:latin typeface="Times New Roman"/>
                <a:cs typeface="Times New Roman"/>
              </a:rPr>
              <a:t> </a:t>
            </a:r>
            <a:r>
              <a:rPr sz="2400" dirty="0">
                <a:latin typeface="Times New Roman"/>
                <a:cs typeface="Times New Roman"/>
              </a:rPr>
              <a:t>+ </a:t>
            </a:r>
            <a:r>
              <a:rPr lang="fr-FR" sz="2400" spc="-10" dirty="0" smtClean="0">
                <a:latin typeface="Times New Roman"/>
                <a:cs typeface="Times New Roman"/>
              </a:rPr>
              <a:t>rayonnement réfléchi</a:t>
            </a:r>
            <a:r>
              <a:rPr sz="2400" spc="185" dirty="0" smtClean="0">
                <a:latin typeface="Times New Roman"/>
                <a:cs typeface="Times New Roman"/>
              </a:rPr>
              <a:t> </a:t>
            </a:r>
            <a:endParaRPr sz="2400" dirty="0">
              <a:latin typeface="Times New Roman"/>
              <a:cs typeface="Times New Roman"/>
            </a:endParaRPr>
          </a:p>
        </p:txBody>
      </p:sp>
    </p:spTree>
    <p:extLst>
      <p:ext uri="{BB962C8B-B14F-4D97-AF65-F5344CB8AC3E}">
        <p14:creationId xmlns:p14="http://schemas.microsoft.com/office/powerpoint/2010/main" val="1751967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74700" y="428625"/>
            <a:ext cx="9169400" cy="7910498"/>
          </a:xfrm>
          <a:prstGeom prst="rect">
            <a:avLst/>
          </a:prstGeom>
        </p:spPr>
        <p:txBody>
          <a:bodyPr vert="horz" wrap="square" lIns="0" tIns="26034" rIns="0" bIns="0" rtlCol="0">
            <a:spAutoFit/>
          </a:bodyPr>
          <a:lstStyle/>
          <a:p>
            <a:pPr marL="12700" marR="6985" algn="just">
              <a:spcBef>
                <a:spcPts val="204"/>
              </a:spcBef>
            </a:pPr>
            <a:r>
              <a:rPr sz="2800" spc="-10" dirty="0">
                <a:latin typeface="Times New Roman"/>
                <a:cs typeface="Times New Roman"/>
              </a:rPr>
              <a:t>Le </a:t>
            </a:r>
            <a:r>
              <a:rPr sz="2800" spc="-5" dirty="0" err="1">
                <a:latin typeface="Times New Roman"/>
                <a:cs typeface="Times New Roman"/>
              </a:rPr>
              <a:t>rayonnement</a:t>
            </a:r>
            <a:r>
              <a:rPr sz="2800" spc="-5" dirty="0">
                <a:latin typeface="Times New Roman"/>
                <a:cs typeface="Times New Roman"/>
              </a:rPr>
              <a:t> </a:t>
            </a:r>
            <a:r>
              <a:rPr sz="2800" dirty="0" err="1">
                <a:latin typeface="Times New Roman"/>
                <a:cs typeface="Times New Roman"/>
              </a:rPr>
              <a:t>terrestre</a:t>
            </a:r>
            <a:r>
              <a:rPr sz="2800" dirty="0">
                <a:latin typeface="Times New Roman"/>
                <a:cs typeface="Times New Roman"/>
              </a:rPr>
              <a:t> total </a:t>
            </a:r>
            <a:r>
              <a:rPr sz="2800" dirty="0" err="1">
                <a:latin typeface="Times New Roman"/>
                <a:cs typeface="Times New Roman"/>
              </a:rPr>
              <a:t>est</a:t>
            </a:r>
            <a:r>
              <a:rPr sz="2800" dirty="0">
                <a:latin typeface="Times New Roman"/>
                <a:cs typeface="Times New Roman"/>
              </a:rPr>
              <a:t> </a:t>
            </a:r>
            <a:r>
              <a:rPr sz="2800" spc="-10" dirty="0" err="1">
                <a:latin typeface="Times New Roman"/>
                <a:cs typeface="Times New Roman"/>
              </a:rPr>
              <a:t>appelé</a:t>
            </a:r>
            <a:r>
              <a:rPr sz="2800" spc="-10" dirty="0">
                <a:latin typeface="Times New Roman"/>
                <a:cs typeface="Times New Roman"/>
              </a:rPr>
              <a:t> </a:t>
            </a:r>
            <a:r>
              <a:rPr sz="2800" spc="-5" dirty="0" err="1">
                <a:latin typeface="Times New Roman"/>
                <a:cs typeface="Times New Roman"/>
              </a:rPr>
              <a:t>rayonnement</a:t>
            </a:r>
            <a:r>
              <a:rPr sz="2800" spc="-5" dirty="0">
                <a:latin typeface="Times New Roman"/>
                <a:cs typeface="Times New Roman"/>
              </a:rPr>
              <a:t> </a:t>
            </a:r>
            <a:r>
              <a:rPr sz="2800" spc="-10" dirty="0">
                <a:latin typeface="Times New Roman"/>
                <a:cs typeface="Times New Roman"/>
              </a:rPr>
              <a:t>global, </a:t>
            </a:r>
            <a:r>
              <a:rPr sz="2800" dirty="0" err="1">
                <a:latin typeface="Times New Roman"/>
                <a:cs typeface="Times New Roman"/>
              </a:rPr>
              <a:t>il</a:t>
            </a:r>
            <a:r>
              <a:rPr sz="2800" dirty="0">
                <a:latin typeface="Times New Roman"/>
                <a:cs typeface="Times New Roman"/>
              </a:rPr>
              <a:t> </a:t>
            </a:r>
            <a:r>
              <a:rPr sz="2800" spc="-5" dirty="0" err="1">
                <a:latin typeface="Times New Roman"/>
                <a:cs typeface="Times New Roman"/>
              </a:rPr>
              <a:t>convient</a:t>
            </a:r>
            <a:r>
              <a:rPr sz="2800" spc="-5" dirty="0">
                <a:latin typeface="Times New Roman"/>
                <a:cs typeface="Times New Roman"/>
              </a:rPr>
              <a:t> en </a:t>
            </a:r>
            <a:r>
              <a:rPr sz="2800" spc="-5" dirty="0" err="1">
                <a:latin typeface="Times New Roman"/>
                <a:cs typeface="Times New Roman"/>
              </a:rPr>
              <a:t>ce</a:t>
            </a:r>
            <a:r>
              <a:rPr sz="2800" spc="-5" dirty="0">
                <a:latin typeface="Times New Roman"/>
                <a:cs typeface="Times New Roman"/>
              </a:rPr>
              <a:t> </a:t>
            </a:r>
            <a:r>
              <a:rPr sz="2800" spc="5" dirty="0">
                <a:latin typeface="Times New Roman"/>
                <a:cs typeface="Times New Roman"/>
              </a:rPr>
              <a:t>qui </a:t>
            </a:r>
            <a:r>
              <a:rPr sz="2800" spc="-5" dirty="0" err="1">
                <a:latin typeface="Times New Roman"/>
                <a:cs typeface="Times New Roman"/>
              </a:rPr>
              <a:t>concerne</a:t>
            </a:r>
            <a:r>
              <a:rPr sz="2800" spc="-5" dirty="0">
                <a:latin typeface="Times New Roman"/>
                <a:cs typeface="Times New Roman"/>
              </a:rPr>
              <a:t> </a:t>
            </a:r>
            <a:r>
              <a:rPr sz="2800" spc="-5" dirty="0" err="1">
                <a:latin typeface="Times New Roman"/>
                <a:cs typeface="Times New Roman"/>
              </a:rPr>
              <a:t>l’éclairement</a:t>
            </a:r>
            <a:r>
              <a:rPr sz="2800" spc="-5" dirty="0">
                <a:latin typeface="Times New Roman"/>
                <a:cs typeface="Times New Roman"/>
              </a:rPr>
              <a:t> global </a:t>
            </a:r>
            <a:r>
              <a:rPr sz="2800" spc="10" dirty="0">
                <a:latin typeface="Times New Roman"/>
                <a:cs typeface="Times New Roman"/>
              </a:rPr>
              <a:t>de </a:t>
            </a:r>
            <a:r>
              <a:rPr sz="2800" spc="-5" dirty="0" err="1">
                <a:latin typeface="Times New Roman"/>
                <a:cs typeface="Times New Roman"/>
              </a:rPr>
              <a:t>définir</a:t>
            </a:r>
            <a:r>
              <a:rPr sz="2800" spc="-5" dirty="0">
                <a:latin typeface="Times New Roman"/>
                <a:cs typeface="Times New Roman"/>
              </a:rPr>
              <a:t> </a:t>
            </a:r>
            <a:r>
              <a:rPr sz="2800" spc="-15" dirty="0">
                <a:latin typeface="Times New Roman"/>
                <a:cs typeface="Times New Roman"/>
              </a:rPr>
              <a:t>la </a:t>
            </a:r>
            <a:r>
              <a:rPr sz="2800" spc="-5" dirty="0">
                <a:latin typeface="Times New Roman"/>
                <a:cs typeface="Times New Roman"/>
              </a:rPr>
              <a:t>direction </a:t>
            </a:r>
            <a:r>
              <a:rPr sz="2800" dirty="0">
                <a:latin typeface="Times New Roman"/>
                <a:cs typeface="Times New Roman"/>
              </a:rPr>
              <a:t>de la  </a:t>
            </a:r>
            <a:r>
              <a:rPr sz="2800" spc="-5" dirty="0">
                <a:latin typeface="Times New Roman"/>
                <a:cs typeface="Times New Roman"/>
              </a:rPr>
              <a:t>surface</a:t>
            </a:r>
            <a:r>
              <a:rPr sz="2800" dirty="0">
                <a:latin typeface="Times New Roman"/>
                <a:cs typeface="Times New Roman"/>
              </a:rPr>
              <a:t> </a:t>
            </a:r>
            <a:r>
              <a:rPr sz="2800" spc="-5" dirty="0" err="1">
                <a:latin typeface="Times New Roman"/>
                <a:cs typeface="Times New Roman"/>
              </a:rPr>
              <a:t>cible</a:t>
            </a:r>
            <a:r>
              <a:rPr sz="2800" spc="-5" dirty="0">
                <a:latin typeface="Times New Roman"/>
                <a:cs typeface="Times New Roman"/>
              </a:rPr>
              <a:t>.</a:t>
            </a:r>
            <a:endParaRPr sz="2800" dirty="0">
              <a:latin typeface="Times New Roman"/>
              <a:cs typeface="Times New Roman"/>
            </a:endParaRPr>
          </a:p>
          <a:p>
            <a:pPr marL="12700" marR="6985" algn="just">
              <a:spcBef>
                <a:spcPts val="960"/>
              </a:spcBef>
            </a:pPr>
            <a:r>
              <a:rPr sz="2800" spc="-5" dirty="0" err="1">
                <a:latin typeface="Times New Roman"/>
                <a:cs typeface="Times New Roman"/>
              </a:rPr>
              <a:t>Dans</a:t>
            </a:r>
            <a:r>
              <a:rPr sz="2800" spc="-5" dirty="0">
                <a:latin typeface="Times New Roman"/>
                <a:cs typeface="Times New Roman"/>
              </a:rPr>
              <a:t> </a:t>
            </a:r>
            <a:r>
              <a:rPr sz="2800" spc="-5" dirty="0" err="1">
                <a:latin typeface="Times New Roman"/>
                <a:cs typeface="Times New Roman"/>
              </a:rPr>
              <a:t>une</a:t>
            </a:r>
            <a:r>
              <a:rPr sz="2800" spc="-5" dirty="0">
                <a:latin typeface="Times New Roman"/>
                <a:cs typeface="Times New Roman"/>
              </a:rPr>
              <a:t> </a:t>
            </a:r>
            <a:r>
              <a:rPr sz="2800" dirty="0" err="1">
                <a:latin typeface="Times New Roman"/>
                <a:cs typeface="Times New Roman"/>
              </a:rPr>
              <a:t>atmosphère</a:t>
            </a:r>
            <a:r>
              <a:rPr sz="2800" dirty="0">
                <a:latin typeface="Times New Roman"/>
                <a:cs typeface="Times New Roman"/>
              </a:rPr>
              <a:t> </a:t>
            </a:r>
            <a:r>
              <a:rPr sz="2800" spc="-5" dirty="0" err="1">
                <a:latin typeface="Times New Roman"/>
                <a:cs typeface="Times New Roman"/>
              </a:rPr>
              <a:t>estivale</a:t>
            </a:r>
            <a:r>
              <a:rPr sz="2800" spc="-5" dirty="0">
                <a:latin typeface="Times New Roman"/>
                <a:cs typeface="Times New Roman"/>
              </a:rPr>
              <a:t> </a:t>
            </a:r>
            <a:r>
              <a:rPr sz="2800" dirty="0">
                <a:latin typeface="Times New Roman"/>
                <a:cs typeface="Times New Roman"/>
              </a:rPr>
              <a:t>sans </a:t>
            </a:r>
            <a:r>
              <a:rPr sz="2800" spc="-10" dirty="0" err="1">
                <a:latin typeface="Times New Roman"/>
                <a:cs typeface="Times New Roman"/>
              </a:rPr>
              <a:t>nuage</a:t>
            </a:r>
            <a:r>
              <a:rPr sz="2800" spc="-10" dirty="0">
                <a:latin typeface="Times New Roman"/>
                <a:cs typeface="Times New Roman"/>
              </a:rPr>
              <a:t> </a:t>
            </a:r>
            <a:r>
              <a:rPr sz="2800" spc="-5" dirty="0" err="1">
                <a:latin typeface="Times New Roman"/>
                <a:cs typeface="Times New Roman"/>
              </a:rPr>
              <a:t>typique</a:t>
            </a:r>
            <a:r>
              <a:rPr sz="2800" spc="-5" dirty="0">
                <a:latin typeface="Times New Roman"/>
                <a:cs typeface="Times New Roman"/>
              </a:rPr>
              <a:t> et avec </a:t>
            </a:r>
            <a:r>
              <a:rPr sz="2800" spc="10" dirty="0">
                <a:latin typeface="Times New Roman"/>
                <a:cs typeface="Times New Roman"/>
              </a:rPr>
              <a:t>un </a:t>
            </a:r>
            <a:r>
              <a:rPr sz="2800" spc="-5" dirty="0">
                <a:latin typeface="Times New Roman"/>
                <a:cs typeface="Times New Roman"/>
              </a:rPr>
              <a:t>angle </a:t>
            </a:r>
            <a:r>
              <a:rPr sz="2800" spc="-5" dirty="0" err="1">
                <a:latin typeface="Times New Roman"/>
                <a:cs typeface="Times New Roman"/>
              </a:rPr>
              <a:t>zénithal</a:t>
            </a:r>
            <a:r>
              <a:rPr sz="2800" spc="-5" dirty="0">
                <a:latin typeface="Times New Roman"/>
                <a:cs typeface="Times New Roman"/>
              </a:rPr>
              <a:t> </a:t>
            </a:r>
            <a:r>
              <a:rPr sz="2800" dirty="0">
                <a:latin typeface="Times New Roman"/>
                <a:cs typeface="Times New Roman"/>
              </a:rPr>
              <a:t>de </a:t>
            </a:r>
            <a:r>
              <a:rPr sz="2800" spc="-5" dirty="0">
                <a:latin typeface="Times New Roman"/>
                <a:cs typeface="Times New Roman"/>
              </a:rPr>
              <a:t>0°, </a:t>
            </a:r>
            <a:r>
              <a:rPr sz="2800" spc="-10" dirty="0">
                <a:latin typeface="Times New Roman"/>
                <a:cs typeface="Times New Roman"/>
              </a:rPr>
              <a:t>les </a:t>
            </a:r>
            <a:r>
              <a:rPr sz="2800" spc="-5" dirty="0">
                <a:latin typeface="Times New Roman"/>
                <a:cs typeface="Times New Roman"/>
              </a:rPr>
              <a:t>~1360W/m</a:t>
            </a:r>
            <a:r>
              <a:rPr sz="2800" spc="-7" baseline="38194" dirty="0">
                <a:latin typeface="Times New Roman"/>
                <a:cs typeface="Times New Roman"/>
              </a:rPr>
              <a:t>-2 </a:t>
            </a:r>
            <a:r>
              <a:rPr sz="2800" spc="5" dirty="0">
                <a:latin typeface="Times New Roman"/>
                <a:cs typeface="Times New Roman"/>
              </a:rPr>
              <a:t>qui </a:t>
            </a:r>
            <a:r>
              <a:rPr sz="2800" spc="-5" dirty="0" err="1">
                <a:latin typeface="Times New Roman"/>
                <a:cs typeface="Times New Roman"/>
              </a:rPr>
              <a:t>atteignent</a:t>
            </a:r>
            <a:r>
              <a:rPr sz="2800" spc="-5" dirty="0">
                <a:latin typeface="Times New Roman"/>
                <a:cs typeface="Times New Roman"/>
              </a:rPr>
              <a:t> </a:t>
            </a:r>
            <a:r>
              <a:rPr sz="2800" spc="-5" dirty="0" err="1">
                <a:latin typeface="Times New Roman"/>
                <a:cs typeface="Times New Roman"/>
              </a:rPr>
              <a:t>l’atmosphère</a:t>
            </a:r>
            <a:r>
              <a:rPr sz="2800" spc="-5" dirty="0">
                <a:latin typeface="Times New Roman"/>
                <a:cs typeface="Times New Roman"/>
              </a:rPr>
              <a:t> </a:t>
            </a:r>
            <a:r>
              <a:rPr sz="2800" spc="-5" dirty="0" err="1">
                <a:latin typeface="Times New Roman"/>
                <a:cs typeface="Times New Roman"/>
              </a:rPr>
              <a:t>extérieure</a:t>
            </a:r>
            <a:r>
              <a:rPr sz="2800" spc="-5" dirty="0">
                <a:latin typeface="Times New Roman"/>
                <a:cs typeface="Times New Roman"/>
              </a:rPr>
              <a:t> </a:t>
            </a:r>
            <a:r>
              <a:rPr sz="2800" spc="-5" dirty="0" err="1">
                <a:latin typeface="Times New Roman"/>
                <a:cs typeface="Times New Roman"/>
              </a:rPr>
              <a:t>sont</a:t>
            </a:r>
            <a:r>
              <a:rPr sz="2800" spc="-5" dirty="0">
                <a:latin typeface="Times New Roman"/>
                <a:cs typeface="Times New Roman"/>
              </a:rPr>
              <a:t>  </a:t>
            </a:r>
            <a:r>
              <a:rPr sz="2800" spc="-5" dirty="0" err="1">
                <a:latin typeface="Times New Roman"/>
                <a:cs typeface="Times New Roman"/>
              </a:rPr>
              <a:t>réduits</a:t>
            </a:r>
            <a:r>
              <a:rPr sz="2800" spc="-5" dirty="0">
                <a:latin typeface="Times New Roman"/>
                <a:cs typeface="Times New Roman"/>
              </a:rPr>
              <a:t> </a:t>
            </a:r>
            <a:r>
              <a:rPr sz="2800" dirty="0">
                <a:latin typeface="Times New Roman"/>
                <a:cs typeface="Times New Roman"/>
              </a:rPr>
              <a:t>à </a:t>
            </a:r>
            <a:r>
              <a:rPr sz="2800" spc="10" dirty="0">
                <a:latin typeface="Times New Roman"/>
                <a:cs typeface="Times New Roman"/>
              </a:rPr>
              <a:t>un </a:t>
            </a:r>
            <a:r>
              <a:rPr sz="2800" spc="-5" dirty="0" err="1">
                <a:latin typeface="Times New Roman"/>
                <a:cs typeface="Times New Roman"/>
              </a:rPr>
              <a:t>rayonnement</a:t>
            </a:r>
            <a:r>
              <a:rPr sz="2800" spc="-5" dirty="0">
                <a:latin typeface="Times New Roman"/>
                <a:cs typeface="Times New Roman"/>
              </a:rPr>
              <a:t> </a:t>
            </a:r>
            <a:r>
              <a:rPr sz="2800" dirty="0">
                <a:latin typeface="Times New Roman"/>
                <a:cs typeface="Times New Roman"/>
              </a:rPr>
              <a:t>du </a:t>
            </a:r>
            <a:r>
              <a:rPr sz="2800" spc="-10" dirty="0" err="1">
                <a:latin typeface="Times New Roman"/>
                <a:cs typeface="Times New Roman"/>
              </a:rPr>
              <a:t>faisceau</a:t>
            </a:r>
            <a:r>
              <a:rPr sz="2800" spc="-10" dirty="0">
                <a:latin typeface="Times New Roman"/>
                <a:cs typeface="Times New Roman"/>
              </a:rPr>
              <a:t> </a:t>
            </a:r>
            <a:r>
              <a:rPr sz="2800" spc="-5" dirty="0">
                <a:latin typeface="Times New Roman"/>
                <a:cs typeface="Times New Roman"/>
              </a:rPr>
              <a:t>direct </a:t>
            </a:r>
            <a:r>
              <a:rPr sz="2800" dirty="0">
                <a:latin typeface="Times New Roman"/>
                <a:cs typeface="Times New Roman"/>
              </a:rPr>
              <a:t>de 1050 </a:t>
            </a:r>
            <a:r>
              <a:rPr sz="2800" spc="-15" dirty="0">
                <a:latin typeface="Times New Roman"/>
                <a:cs typeface="Times New Roman"/>
              </a:rPr>
              <a:t>W/m</a:t>
            </a:r>
            <a:r>
              <a:rPr sz="2800" spc="-22" baseline="38194" dirty="0">
                <a:latin typeface="Times New Roman"/>
                <a:cs typeface="Times New Roman"/>
              </a:rPr>
              <a:t>-2 </a:t>
            </a:r>
            <a:r>
              <a:rPr sz="2800" spc="-5" dirty="0">
                <a:latin typeface="Times New Roman"/>
                <a:cs typeface="Times New Roman"/>
              </a:rPr>
              <a:t>environ et </a:t>
            </a:r>
            <a:r>
              <a:rPr sz="2800" dirty="0">
                <a:latin typeface="Times New Roman"/>
                <a:cs typeface="Times New Roman"/>
              </a:rPr>
              <a:t>à un </a:t>
            </a:r>
            <a:r>
              <a:rPr sz="2800" spc="-5" dirty="0" err="1">
                <a:latin typeface="Times New Roman"/>
                <a:cs typeface="Times New Roman"/>
              </a:rPr>
              <a:t>rayonnement</a:t>
            </a:r>
            <a:r>
              <a:rPr sz="2800" spc="-5" dirty="0">
                <a:latin typeface="Times New Roman"/>
                <a:cs typeface="Times New Roman"/>
              </a:rPr>
              <a:t> global </a:t>
            </a:r>
            <a:r>
              <a:rPr sz="2800" dirty="0" err="1">
                <a:latin typeface="Times New Roman"/>
                <a:cs typeface="Times New Roman"/>
              </a:rPr>
              <a:t>d’environ</a:t>
            </a:r>
            <a:r>
              <a:rPr sz="2800" dirty="0">
                <a:latin typeface="Times New Roman"/>
                <a:cs typeface="Times New Roman"/>
              </a:rPr>
              <a:t> 1120 </a:t>
            </a:r>
            <a:r>
              <a:rPr sz="2800" spc="-10" dirty="0">
                <a:latin typeface="Times New Roman"/>
                <a:cs typeface="Times New Roman"/>
              </a:rPr>
              <a:t>W/m</a:t>
            </a:r>
            <a:r>
              <a:rPr sz="2800" spc="-15" baseline="38194" dirty="0">
                <a:latin typeface="Times New Roman"/>
                <a:cs typeface="Times New Roman"/>
              </a:rPr>
              <a:t>-2 </a:t>
            </a:r>
            <a:r>
              <a:rPr sz="2800" spc="-5" dirty="0">
                <a:latin typeface="Times New Roman"/>
                <a:cs typeface="Times New Roman"/>
              </a:rPr>
              <a:t>sur </a:t>
            </a:r>
            <a:r>
              <a:rPr sz="2800" spc="-5" dirty="0" err="1">
                <a:latin typeface="Times New Roman"/>
                <a:cs typeface="Times New Roman"/>
              </a:rPr>
              <a:t>une</a:t>
            </a:r>
            <a:r>
              <a:rPr sz="2800" spc="-5" dirty="0">
                <a:latin typeface="Times New Roman"/>
                <a:cs typeface="Times New Roman"/>
              </a:rPr>
              <a:t> surface  </a:t>
            </a:r>
            <a:r>
              <a:rPr sz="2800" spc="-5" dirty="0" err="1">
                <a:latin typeface="Times New Roman"/>
                <a:cs typeface="Times New Roman"/>
              </a:rPr>
              <a:t>horizontale</a:t>
            </a:r>
            <a:r>
              <a:rPr sz="2800" spc="-5" dirty="0">
                <a:latin typeface="Times New Roman"/>
                <a:cs typeface="Times New Roman"/>
              </a:rPr>
              <a:t> au </a:t>
            </a:r>
            <a:r>
              <a:rPr sz="2800" spc="-10" dirty="0" err="1">
                <a:latin typeface="Times New Roman"/>
                <a:cs typeface="Times New Roman"/>
              </a:rPr>
              <a:t>niveau</a:t>
            </a:r>
            <a:r>
              <a:rPr sz="2800" spc="-10" dirty="0">
                <a:latin typeface="Times New Roman"/>
                <a:cs typeface="Times New Roman"/>
              </a:rPr>
              <a:t> </a:t>
            </a:r>
            <a:r>
              <a:rPr sz="2800" dirty="0">
                <a:latin typeface="Times New Roman"/>
                <a:cs typeface="Times New Roman"/>
              </a:rPr>
              <a:t>du </a:t>
            </a:r>
            <a:r>
              <a:rPr sz="2800" spc="-5" dirty="0">
                <a:latin typeface="Times New Roman"/>
                <a:cs typeface="Times New Roman"/>
              </a:rPr>
              <a:t>sol. </a:t>
            </a:r>
            <a:endParaRPr lang="en-US" sz="2800" spc="-5" dirty="0" smtClean="0">
              <a:latin typeface="Times New Roman"/>
              <a:cs typeface="Times New Roman"/>
            </a:endParaRPr>
          </a:p>
          <a:p>
            <a:endParaRPr sz="2800" dirty="0">
              <a:latin typeface="Times New Roman"/>
              <a:cs typeface="Times New Roman"/>
            </a:endParaRPr>
          </a:p>
          <a:p>
            <a:pPr>
              <a:spcBef>
                <a:spcPts val="45"/>
              </a:spcBef>
            </a:pPr>
            <a:endParaRPr lang="en-US" sz="2800" dirty="0" smtClean="0">
              <a:latin typeface="Times New Roman"/>
              <a:cs typeface="Times New Roman"/>
            </a:endParaRPr>
          </a:p>
          <a:p>
            <a:pPr>
              <a:spcBef>
                <a:spcPts val="45"/>
              </a:spcBef>
            </a:pPr>
            <a:endParaRPr lang="en-US" sz="2800" dirty="0">
              <a:latin typeface="Times New Roman"/>
              <a:cs typeface="Times New Roman"/>
            </a:endParaRPr>
          </a:p>
          <a:p>
            <a:pPr>
              <a:spcBef>
                <a:spcPts val="45"/>
              </a:spcBef>
            </a:pPr>
            <a:endParaRPr lang="en-US" sz="2800" dirty="0" smtClean="0">
              <a:latin typeface="Times New Roman"/>
              <a:cs typeface="Times New Roman"/>
            </a:endParaRPr>
          </a:p>
          <a:p>
            <a:pPr>
              <a:spcBef>
                <a:spcPts val="45"/>
              </a:spcBef>
            </a:pPr>
            <a:endParaRPr lang="en-US" sz="2800" dirty="0">
              <a:latin typeface="Times New Roman"/>
              <a:cs typeface="Times New Roman"/>
            </a:endParaRPr>
          </a:p>
          <a:p>
            <a:pPr>
              <a:spcBef>
                <a:spcPts val="45"/>
              </a:spcBef>
            </a:pPr>
            <a:endParaRPr lang="en-US" sz="2800" dirty="0" smtClean="0">
              <a:latin typeface="Times New Roman"/>
              <a:cs typeface="Times New Roman"/>
            </a:endParaRPr>
          </a:p>
          <a:p>
            <a:pPr>
              <a:spcBef>
                <a:spcPts val="45"/>
              </a:spcBef>
            </a:pPr>
            <a:endParaRPr lang="en-US" sz="2800" dirty="0">
              <a:latin typeface="Times New Roman"/>
              <a:cs typeface="Times New Roman"/>
            </a:endParaRPr>
          </a:p>
          <a:p>
            <a:pPr marL="3517900" marR="360680" lvl="0" algn="just"/>
            <a:endParaRPr sz="2800" dirty="0">
              <a:latin typeface="Times New Roman"/>
              <a:cs typeface="Times New Roman"/>
            </a:endParaRPr>
          </a:p>
          <a:p>
            <a:pPr>
              <a:spcBef>
                <a:spcPts val="35"/>
              </a:spcBef>
            </a:pPr>
            <a:endParaRPr sz="2800" dirty="0">
              <a:latin typeface="Times New Roman"/>
              <a:cs typeface="Times New Roman"/>
            </a:endParaRPr>
          </a:p>
        </p:txBody>
      </p:sp>
      <p:sp>
        <p:nvSpPr>
          <p:cNvPr id="9" name="Rectangle 8"/>
          <p:cNvSpPr/>
          <p:nvPr/>
        </p:nvSpPr>
        <p:spPr>
          <a:xfrm>
            <a:off x="964543" y="4635719"/>
            <a:ext cx="8789714" cy="2246769"/>
          </a:xfrm>
          <a:prstGeom prst="rect">
            <a:avLst/>
          </a:prstGeom>
        </p:spPr>
        <p:txBody>
          <a:bodyPr wrap="square">
            <a:spAutoFit/>
          </a:bodyPr>
          <a:lstStyle/>
          <a:p>
            <a:pPr algn="just"/>
            <a:r>
              <a:rPr lang="fr-FR" sz="2800" dirty="0">
                <a:latin typeface="Times New Roman" pitchFamily="18" charset="0"/>
                <a:cs typeface="Times New Roman" pitchFamily="18" charset="0"/>
              </a:rPr>
              <a:t>Rayonnement global reçu pendant </a:t>
            </a:r>
            <a:r>
              <a:rPr lang="fr-FR" sz="2800" dirty="0" smtClean="0">
                <a:latin typeface="Times New Roman" pitchFamily="18" charset="0"/>
                <a:cs typeface="Times New Roman" pitchFamily="18" charset="0"/>
              </a:rPr>
              <a:t>une </a:t>
            </a:r>
            <a:r>
              <a:rPr lang="fr-FR" sz="2800" dirty="0">
                <a:latin typeface="Times New Roman" pitchFamily="18" charset="0"/>
                <a:cs typeface="Times New Roman" pitchFamily="18" charset="0"/>
              </a:rPr>
              <a:t>journée avec  soleil au zénith,   (en kWh / (m</a:t>
            </a:r>
            <a:r>
              <a:rPr lang="fr-FR" sz="2800" baseline="30000" dirty="0">
                <a:latin typeface="Times New Roman" pitchFamily="18" charset="0"/>
                <a:cs typeface="Times New Roman" pitchFamily="18" charset="0"/>
              </a:rPr>
              <a:t>2</a:t>
            </a:r>
            <a:r>
              <a:rPr lang="fr-FR" sz="2800" dirty="0">
                <a:latin typeface="Times New Roman" pitchFamily="18" charset="0"/>
                <a:cs typeface="Times New Roman" pitchFamily="18" charset="0"/>
              </a:rPr>
              <a:t> . jour)</a:t>
            </a:r>
          </a:p>
          <a:p>
            <a:pPr algn="just"/>
            <a:r>
              <a:rPr lang="fr-FR" sz="2800" dirty="0">
                <a:latin typeface="Times New Roman" pitchFamily="18" charset="0"/>
                <a:cs typeface="Times New Roman" pitchFamily="18" charset="0"/>
              </a:rPr>
              <a:t>1000 W.m</a:t>
            </a:r>
            <a:r>
              <a:rPr lang="fr-FR" sz="2800" baseline="30000" dirty="0">
                <a:latin typeface="Times New Roman" pitchFamily="18" charset="0"/>
                <a:cs typeface="Times New Roman" pitchFamily="18" charset="0"/>
              </a:rPr>
              <a:t>-2</a:t>
            </a:r>
            <a:r>
              <a:rPr lang="fr-FR" sz="2800" dirty="0">
                <a:latin typeface="Times New Roman" pitchFamily="18" charset="0"/>
                <a:cs typeface="Times New Roman" pitchFamily="18" charset="0"/>
              </a:rPr>
              <a:t> : ciel sans nuage</a:t>
            </a:r>
          </a:p>
          <a:p>
            <a:pPr algn="just"/>
            <a:r>
              <a:rPr lang="fr-FR" sz="2800" dirty="0">
                <a:latin typeface="Times New Roman" pitchFamily="18" charset="0"/>
                <a:cs typeface="Times New Roman" pitchFamily="18" charset="0"/>
              </a:rPr>
              <a:t>100 à 500 W.m</a:t>
            </a:r>
            <a:r>
              <a:rPr lang="fr-FR" sz="2800" baseline="30000" dirty="0">
                <a:latin typeface="Times New Roman" pitchFamily="18" charset="0"/>
                <a:cs typeface="Times New Roman" pitchFamily="18" charset="0"/>
              </a:rPr>
              <a:t>-2</a:t>
            </a:r>
            <a:r>
              <a:rPr lang="fr-FR" sz="2800" dirty="0">
                <a:latin typeface="Times New Roman" pitchFamily="18" charset="0"/>
                <a:cs typeface="Times New Roman" pitchFamily="18" charset="0"/>
              </a:rPr>
              <a:t> : ciel nuageux</a:t>
            </a:r>
          </a:p>
          <a:p>
            <a:pPr algn="just"/>
            <a:r>
              <a:rPr lang="fr-FR" sz="2800" dirty="0">
                <a:latin typeface="Times New Roman" pitchFamily="18" charset="0"/>
                <a:cs typeface="Times New Roman" pitchFamily="18" charset="0"/>
              </a:rPr>
              <a:t>&lt; 50 W.m</a:t>
            </a:r>
            <a:r>
              <a:rPr lang="fr-FR" sz="2800" baseline="30000" dirty="0">
                <a:latin typeface="Times New Roman" pitchFamily="18" charset="0"/>
                <a:cs typeface="Times New Roman" pitchFamily="18" charset="0"/>
              </a:rPr>
              <a:t>-2</a:t>
            </a:r>
            <a:r>
              <a:rPr lang="fr-FR" sz="2800" dirty="0">
                <a:latin typeface="Times New Roman" pitchFamily="18" charset="0"/>
                <a:cs typeface="Times New Roman" pitchFamily="18" charset="0"/>
              </a:rPr>
              <a:t> : ciel très couvert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79333"/>
            <a:ext cx="8382000" cy="35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70100" y="3779305"/>
            <a:ext cx="6858000" cy="830997"/>
          </a:xfrm>
          <a:prstGeom prst="rect">
            <a:avLst/>
          </a:prstGeom>
        </p:spPr>
        <p:txBody>
          <a:bodyPr wrap="square">
            <a:spAutoFit/>
          </a:bodyPr>
          <a:lstStyle/>
          <a:p>
            <a:pPr algn="ctr"/>
            <a:r>
              <a:rPr lang="fr-FR" sz="2400" dirty="0">
                <a:latin typeface="Times New Roman" pitchFamily="18" charset="0"/>
                <a:cs typeface="Times New Roman" pitchFamily="18" charset="0"/>
              </a:rPr>
              <a:t>Normes de mesures du spectre d’énergie lumineuse émis par le soleil, notion de la convention AM. </a:t>
            </a:r>
          </a:p>
        </p:txBody>
      </p:sp>
      <p:sp>
        <p:nvSpPr>
          <p:cNvPr id="4" name="Rectangle 3"/>
          <p:cNvSpPr/>
          <p:nvPr/>
        </p:nvSpPr>
        <p:spPr>
          <a:xfrm>
            <a:off x="393700" y="4837569"/>
            <a:ext cx="9906000" cy="2246769"/>
          </a:xfrm>
          <a:prstGeom prst="rect">
            <a:avLst/>
          </a:prstGeom>
        </p:spPr>
        <p:txBody>
          <a:bodyPr wrap="square">
            <a:spAutoFit/>
          </a:bodyPr>
          <a:lstStyle/>
          <a:p>
            <a:r>
              <a:rPr lang="fr-FR" sz="2800" spc="-10" dirty="0">
                <a:latin typeface="Times New Roman"/>
                <a:cs typeface="Times New Roman"/>
              </a:rPr>
              <a:t>La </a:t>
            </a:r>
            <a:r>
              <a:rPr lang="fr-FR" sz="2800" spc="-5" dirty="0">
                <a:latin typeface="Times New Roman"/>
                <a:cs typeface="Times New Roman"/>
              </a:rPr>
              <a:t>convention </a:t>
            </a:r>
            <a:r>
              <a:rPr lang="fr-FR" sz="2800" spc="-15" dirty="0">
                <a:latin typeface="Times New Roman"/>
                <a:cs typeface="Times New Roman"/>
              </a:rPr>
              <a:t>AM </a:t>
            </a:r>
            <a:r>
              <a:rPr lang="fr-FR" sz="2800" spc="-10" dirty="0">
                <a:latin typeface="Times New Roman"/>
                <a:cs typeface="Times New Roman"/>
              </a:rPr>
              <a:t>(air-mass) </a:t>
            </a:r>
            <a:r>
              <a:rPr lang="fr-FR" sz="2800" spc="-5" dirty="0">
                <a:latin typeface="Times New Roman"/>
                <a:cs typeface="Times New Roman"/>
              </a:rPr>
              <a:t>définie </a:t>
            </a:r>
            <a:r>
              <a:rPr lang="fr-FR" sz="2800" spc="-15" dirty="0">
                <a:latin typeface="Times New Roman"/>
                <a:cs typeface="Times New Roman"/>
              </a:rPr>
              <a:t>la </a:t>
            </a:r>
            <a:r>
              <a:rPr lang="fr-FR" sz="2800" spc="-10" dirty="0">
                <a:latin typeface="Times New Roman"/>
                <a:cs typeface="Times New Roman"/>
              </a:rPr>
              <a:t>façon </a:t>
            </a:r>
            <a:r>
              <a:rPr lang="fr-FR" sz="2800" spc="-5" dirty="0">
                <a:latin typeface="Times New Roman"/>
                <a:cs typeface="Times New Roman"/>
              </a:rPr>
              <a:t>dont</a:t>
            </a:r>
            <a:r>
              <a:rPr lang="fr-FR" sz="2800" spc="60" dirty="0">
                <a:latin typeface="Times New Roman"/>
                <a:cs typeface="Times New Roman"/>
              </a:rPr>
              <a:t> </a:t>
            </a:r>
            <a:r>
              <a:rPr lang="fr-FR" sz="2800" spc="-25" dirty="0">
                <a:latin typeface="Times New Roman"/>
                <a:cs typeface="Times New Roman"/>
              </a:rPr>
              <a:t>le </a:t>
            </a:r>
            <a:r>
              <a:rPr lang="fr-FR" sz="2800" dirty="0">
                <a:latin typeface="Times New Roman"/>
                <a:cs typeface="Times New Roman"/>
              </a:rPr>
              <a:t>spectre </a:t>
            </a:r>
            <a:r>
              <a:rPr lang="fr-FR" sz="2800" spc="-10" dirty="0">
                <a:latin typeface="Times New Roman"/>
                <a:cs typeface="Times New Roman"/>
              </a:rPr>
              <a:t>solaire est </a:t>
            </a:r>
            <a:r>
              <a:rPr lang="fr-FR" sz="2800" spc="-5" dirty="0" smtClean="0">
                <a:latin typeface="Times New Roman"/>
                <a:cs typeface="Times New Roman"/>
              </a:rPr>
              <a:t>mesuré.</a:t>
            </a:r>
          </a:p>
          <a:p>
            <a:r>
              <a:rPr lang="fr-FR" sz="2800" dirty="0" smtClean="0">
                <a:latin typeface="Times New Roman" pitchFamily="18" charset="0"/>
                <a:cs typeface="Times New Roman" pitchFamily="18" charset="0"/>
              </a:rPr>
              <a:t>Notion </a:t>
            </a:r>
            <a:r>
              <a:rPr lang="fr-FR" sz="2800" dirty="0">
                <a:latin typeface="Times New Roman" pitchFamily="18" charset="0"/>
                <a:cs typeface="Times New Roman" pitchFamily="18" charset="0"/>
              </a:rPr>
              <a:t>« d’air-masse » ou masse atmosphérique: épaisseur d’atmosphère traversée  </a:t>
            </a:r>
          </a:p>
          <a:p>
            <a:r>
              <a:rPr lang="fr-FR" sz="2800" dirty="0">
                <a:latin typeface="Times New Roman" pitchFamily="18" charset="0"/>
                <a:cs typeface="Times New Roman" pitchFamily="18" charset="0"/>
              </a:rPr>
              <a:t>Soleil au zénith : </a:t>
            </a:r>
            <a:r>
              <a:rPr lang="fr-FR" sz="2800" dirty="0" smtClean="0">
                <a:latin typeface="Times New Roman" pitchFamily="18" charset="0"/>
                <a:cs typeface="Times New Roman" pitchFamily="18" charset="0"/>
              </a:rPr>
              <a:t>AM1 /  Soleil </a:t>
            </a:r>
            <a:r>
              <a:rPr lang="fr-FR" sz="2800" dirty="0">
                <a:latin typeface="Times New Roman" pitchFamily="18" charset="0"/>
                <a:cs typeface="Times New Roman" pitchFamily="18" charset="0"/>
              </a:rPr>
              <a:t>à 30° : </a:t>
            </a:r>
            <a:r>
              <a:rPr lang="fr-FR" sz="2800" dirty="0" smtClean="0">
                <a:latin typeface="Times New Roman" pitchFamily="18" charset="0"/>
                <a:cs typeface="Times New Roman" pitchFamily="18" charset="0"/>
              </a:rPr>
              <a:t>AM2 / Soleil à 48° : AM1,5</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293319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01700" y="5452565"/>
            <a:ext cx="57785" cy="179070"/>
          </a:xfrm>
          <a:prstGeom prst="rect">
            <a:avLst/>
          </a:prstGeom>
        </p:spPr>
        <p:txBody>
          <a:bodyPr vert="horz" wrap="square" lIns="0" tIns="13335" rIns="0" bIns="0" rtlCol="0">
            <a:spAutoFit/>
          </a:bodyPr>
          <a:lstStyle/>
          <a:p>
            <a:pPr marL="12700">
              <a:lnSpc>
                <a:spcPct val="100000"/>
              </a:lnSpc>
              <a:spcBef>
                <a:spcPts val="105"/>
              </a:spcBef>
            </a:pPr>
            <a:r>
              <a:rPr sz="1000">
                <a:latin typeface="Times New Roman"/>
                <a:cs typeface="Times New Roman"/>
              </a:rPr>
              <a:t>.</a:t>
            </a:r>
          </a:p>
        </p:txBody>
      </p:sp>
      <p:sp>
        <p:nvSpPr>
          <p:cNvPr id="9" name="TextBox 8"/>
          <p:cNvSpPr txBox="1"/>
          <p:nvPr/>
        </p:nvSpPr>
        <p:spPr>
          <a:xfrm>
            <a:off x="3564759" y="-104775"/>
            <a:ext cx="3352800" cy="584775"/>
          </a:xfrm>
          <a:prstGeom prst="rect">
            <a:avLst/>
          </a:prstGeom>
          <a:noFill/>
        </p:spPr>
        <p:txBody>
          <a:bodyPr wrap="square" rtlCol="0">
            <a:spAutoFit/>
          </a:bodyPr>
          <a:lstStyle/>
          <a:p>
            <a:pPr algn="ctr"/>
            <a:r>
              <a:rPr lang="en-US" sz="3200" b="1" dirty="0" smtClean="0">
                <a:solidFill>
                  <a:srgbClr val="FF0000"/>
                </a:solidFill>
              </a:rPr>
              <a:t>Quiz</a:t>
            </a:r>
            <a:endParaRPr lang="fr-FR" sz="3200" b="1" dirty="0">
              <a:solidFill>
                <a:srgbClr val="FF0000"/>
              </a:solidFill>
            </a:endParaRPr>
          </a:p>
        </p:txBody>
      </p:sp>
      <p:sp>
        <p:nvSpPr>
          <p:cNvPr id="10" name="TextBox 9"/>
          <p:cNvSpPr txBox="1"/>
          <p:nvPr/>
        </p:nvSpPr>
        <p:spPr>
          <a:xfrm>
            <a:off x="750614" y="428625"/>
            <a:ext cx="9448800" cy="6986528"/>
          </a:xfrm>
          <a:prstGeom prst="rect">
            <a:avLst/>
          </a:prstGeom>
          <a:noFill/>
        </p:spPr>
        <p:txBody>
          <a:bodyPr wrap="square" rtlCol="0">
            <a:spAutoFit/>
          </a:bodyPr>
          <a:lstStyle/>
          <a:p>
            <a:pPr marL="285750" indent="-285750" algn="just">
              <a:buFont typeface="Wingdings" pitchFamily="2" charset="2"/>
              <a:buChar char="Ø"/>
            </a:pPr>
            <a:r>
              <a:rPr lang="fr-FR" sz="2800" dirty="0" smtClean="0">
                <a:latin typeface="Times New Roman" pitchFamily="18" charset="0"/>
                <a:cs typeface="Times New Roman" pitchFamily="18" charset="0"/>
              </a:rPr>
              <a:t>Q1: citer quelques sources d’énergie renouvelables autre que le photovoltaïque</a:t>
            </a: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R1: l’énergie hydroélectrique, l’énergie éolienne et l’énergie de la biomasse.</a:t>
            </a:r>
          </a:p>
          <a:p>
            <a:pPr marL="285750" indent="-285750" algn="just">
              <a:buFont typeface="Wingdings" pitchFamily="2" charset="2"/>
              <a:buChar char="Ø"/>
            </a:pPr>
            <a:endParaRPr lang="fr-FR" sz="2800" dirty="0" smtClean="0">
              <a:latin typeface="Times New Roman" pitchFamily="18" charset="0"/>
              <a:cs typeface="Times New Roman" pitchFamily="18" charset="0"/>
            </a:endParaRPr>
          </a:p>
          <a:p>
            <a:pPr marL="285750" indent="-285750" algn="just">
              <a:buFont typeface="Wingdings" pitchFamily="2" charset="2"/>
              <a:buChar char="Ø"/>
            </a:pPr>
            <a:r>
              <a:rPr lang="fr-FR" sz="2800" dirty="0" smtClean="0">
                <a:latin typeface="Times New Roman" pitchFamily="18" charset="0"/>
                <a:cs typeface="Times New Roman" pitchFamily="18" charset="0"/>
              </a:rPr>
              <a:t>Q2: Quelle est la composante du rayonnement solaire nécessaire pour l’énergie photovoltaïque?</a:t>
            </a:r>
          </a:p>
          <a:p>
            <a:pPr marL="285750" indent="-285750" algn="just">
              <a:buFont typeface="Wingdings" pitchFamily="2" charset="2"/>
              <a:buChar char="Ø"/>
            </a:pPr>
            <a:r>
              <a:rPr lang="fr-FR" sz="2800" dirty="0" smtClean="0">
                <a:latin typeface="Times New Roman" pitchFamily="18" charset="0"/>
                <a:cs typeface="Times New Roman" pitchFamily="18" charset="0"/>
              </a:rPr>
              <a:t> </a:t>
            </a:r>
            <a:r>
              <a:rPr lang="fr-FR" sz="2800" dirty="0" smtClean="0">
                <a:solidFill>
                  <a:srgbClr val="C00000"/>
                </a:solidFill>
                <a:latin typeface="Times New Roman" pitchFamily="18" charset="0"/>
                <a:cs typeface="Times New Roman" pitchFamily="18" charset="0"/>
              </a:rPr>
              <a:t>R2: La lumière</a:t>
            </a:r>
          </a:p>
          <a:p>
            <a:pPr marL="285750" indent="-285750" algn="just">
              <a:buFont typeface="Wingdings" pitchFamily="2" charset="2"/>
              <a:buChar char="Ø"/>
            </a:pPr>
            <a:endParaRPr lang="fr-FR" sz="2800" dirty="0" smtClean="0">
              <a:latin typeface="Times New Roman" pitchFamily="18" charset="0"/>
              <a:cs typeface="Times New Roman" pitchFamily="18" charset="0"/>
            </a:endParaRPr>
          </a:p>
          <a:p>
            <a:pPr marL="285750" indent="-285750" algn="just">
              <a:buFont typeface="Wingdings" pitchFamily="2" charset="2"/>
              <a:buChar char="Ø"/>
            </a:pPr>
            <a:r>
              <a:rPr lang="fr-FR" sz="2800" dirty="0" smtClean="0">
                <a:latin typeface="Times New Roman" pitchFamily="18" charset="0"/>
                <a:cs typeface="Times New Roman" pitchFamily="18" charset="0"/>
              </a:rPr>
              <a:t>Q3: Quelle sont les deux propriétés essentielles d’un corps noir?</a:t>
            </a: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R3: Le corps noir rayonne  avec </a:t>
            </a:r>
            <a:r>
              <a:rPr lang="fr-FR" sz="2800" u="sng" dirty="0" smtClean="0">
                <a:solidFill>
                  <a:srgbClr val="C00000"/>
                </a:solidFill>
                <a:latin typeface="Times New Roman" pitchFamily="18" charset="0"/>
                <a:cs typeface="Times New Roman" pitchFamily="18" charset="0"/>
              </a:rPr>
              <a:t>une longueur d'onde cou</a:t>
            </a:r>
            <a:r>
              <a:rPr lang="fr-FR" sz="2800" dirty="0" smtClean="0">
                <a:solidFill>
                  <a:srgbClr val="C00000"/>
                </a:solidFill>
                <a:latin typeface="Times New Roman" pitchFamily="18" charset="0"/>
                <a:cs typeface="Times New Roman" pitchFamily="18" charset="0"/>
              </a:rPr>
              <a:t>rte et une </a:t>
            </a:r>
            <a:r>
              <a:rPr lang="fr-FR" sz="2800" u="sng" dirty="0" smtClean="0">
                <a:solidFill>
                  <a:srgbClr val="C00000"/>
                </a:solidFill>
                <a:latin typeface="Times New Roman" pitchFamily="18" charset="0"/>
                <a:cs typeface="Times New Roman" pitchFamily="18" charset="0"/>
              </a:rPr>
              <a:t>température très élevée</a:t>
            </a:r>
            <a:r>
              <a:rPr lang="fr-FR" sz="2800" dirty="0" smtClean="0">
                <a:solidFill>
                  <a:srgbClr val="C00000"/>
                </a:solidFill>
                <a:latin typeface="Times New Roman" pitchFamily="18" charset="0"/>
                <a:cs typeface="Times New Roman" pitchFamily="18" charset="0"/>
              </a:rPr>
              <a:t>.</a:t>
            </a:r>
          </a:p>
          <a:p>
            <a:pPr marL="285750" indent="-285750" algn="just">
              <a:buFont typeface="Wingdings" pitchFamily="2" charset="2"/>
              <a:buChar char="Ø"/>
            </a:pPr>
            <a:endParaRPr lang="fr-FR" sz="2800" dirty="0">
              <a:solidFill>
                <a:srgbClr val="C00000"/>
              </a:solidFill>
              <a:latin typeface="Times New Roman" pitchFamily="18" charset="0"/>
              <a:cs typeface="Times New Roman" pitchFamily="18" charset="0"/>
            </a:endParaRPr>
          </a:p>
          <a:p>
            <a:pPr marL="285750" indent="-285750" algn="just">
              <a:buFont typeface="Wingdings" pitchFamily="2" charset="2"/>
              <a:buChar char="Ø"/>
            </a:pPr>
            <a:r>
              <a:rPr lang="fr-FR" sz="2800" dirty="0" smtClean="0">
                <a:latin typeface="Times New Roman" pitchFamily="18" charset="0"/>
                <a:cs typeface="Times New Roman" pitchFamily="18" charset="0"/>
              </a:rPr>
              <a:t>Q4: </a:t>
            </a:r>
            <a:r>
              <a:rPr lang="fr-FR" sz="2800" dirty="0">
                <a:latin typeface="Times New Roman" pitchFamily="18" charset="0"/>
                <a:cs typeface="Times New Roman" pitchFamily="18" charset="0"/>
              </a:rPr>
              <a:t>Quelle </a:t>
            </a:r>
            <a:r>
              <a:rPr lang="fr-FR" sz="2800" dirty="0" smtClean="0">
                <a:latin typeface="Times New Roman" pitchFamily="18" charset="0"/>
                <a:cs typeface="Times New Roman" pitchFamily="18" charset="0"/>
              </a:rPr>
              <a:t>la valeur de la constante de Planck?</a:t>
            </a:r>
          </a:p>
          <a:p>
            <a:pPr marL="285750" indent="-285750" algn="just">
              <a:buFont typeface="Wingdings" pitchFamily="2" charset="2"/>
              <a:buChar char="Ø"/>
            </a:pPr>
            <a:r>
              <a:rPr lang="fr-FR" sz="2800" dirty="0">
                <a:solidFill>
                  <a:srgbClr val="C00000"/>
                </a:solidFill>
                <a:latin typeface="Times New Roman" pitchFamily="18" charset="0"/>
                <a:cs typeface="Times New Roman" pitchFamily="18" charset="0"/>
              </a:rPr>
              <a:t>R4: 6.63x10</a:t>
            </a:r>
            <a:r>
              <a:rPr lang="fr-FR" sz="2800" baseline="30000" dirty="0">
                <a:solidFill>
                  <a:srgbClr val="C00000"/>
                </a:solidFill>
                <a:latin typeface="Times New Roman" pitchFamily="18" charset="0"/>
                <a:cs typeface="Times New Roman" pitchFamily="18" charset="0"/>
              </a:rPr>
              <a:t>-34</a:t>
            </a:r>
            <a:r>
              <a:rPr lang="fr-FR" sz="2800" dirty="0">
                <a:solidFill>
                  <a:srgbClr val="C00000"/>
                </a:solidFill>
                <a:latin typeface="Times New Roman" pitchFamily="18" charset="0"/>
                <a:cs typeface="Times New Roman" pitchFamily="18" charset="0"/>
              </a:rPr>
              <a:t> </a:t>
            </a:r>
            <a:r>
              <a:rPr lang="fr-FR" sz="2800" dirty="0" err="1" smtClean="0">
                <a:solidFill>
                  <a:srgbClr val="C00000"/>
                </a:solidFill>
                <a:latin typeface="Times New Roman" pitchFamily="18" charset="0"/>
                <a:cs typeface="Times New Roman" pitchFamily="18" charset="0"/>
              </a:rPr>
              <a:t>J.s</a:t>
            </a:r>
            <a:endParaRPr lang="fr-FR"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58832960"/>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arrow.wav"/>
          </p:stSnd>
        </p:sndAc>
      </p:transition>
    </mc:Choice>
    <mc:Fallback xmlns="">
      <p:transition spd="slow">
        <p:dissolv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1000"/>
                                        <p:tgtEl>
                                          <p:spTgt spid="10">
                                            <p:txEl>
                                              <p:pRg st="6" end="6"/>
                                            </p:txEl>
                                          </p:spTgt>
                                        </p:tgtEl>
                                      </p:cBhvr>
                                    </p:animEffect>
                                    <p:anim calcmode="lin" valueType="num">
                                      <p:cBhvr>
                                        <p:cTn id="36"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000"/>
                                        <p:tgtEl>
                                          <p:spTgt spid="10">
                                            <p:txEl>
                                              <p:pRg st="7" end="7"/>
                                            </p:txEl>
                                          </p:spTgt>
                                        </p:tgtEl>
                                      </p:cBhvr>
                                    </p:animEffect>
                                    <p:anim calcmode="lin" valueType="num">
                                      <p:cBhvr>
                                        <p:cTn id="4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animEffect transition="in" filter="fade">
                                      <p:cBhvr>
                                        <p:cTn id="49" dur="1000"/>
                                        <p:tgtEl>
                                          <p:spTgt spid="10">
                                            <p:txEl>
                                              <p:pRg st="9" end="9"/>
                                            </p:txEl>
                                          </p:spTgt>
                                        </p:tgtEl>
                                      </p:cBhvr>
                                    </p:animEffect>
                                    <p:anim calcmode="lin" valueType="num">
                                      <p:cBhvr>
                                        <p:cTn id="50"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10" end="10"/>
                                            </p:txEl>
                                          </p:spTgt>
                                        </p:tgtEl>
                                        <p:attrNameLst>
                                          <p:attrName>style.visibility</p:attrName>
                                        </p:attrNameLst>
                                      </p:cBhvr>
                                      <p:to>
                                        <p:strVal val="visible"/>
                                      </p:to>
                                    </p:set>
                                    <p:animEffect transition="in" filter="fade">
                                      <p:cBhvr>
                                        <p:cTn id="56" dur="1000"/>
                                        <p:tgtEl>
                                          <p:spTgt spid="10">
                                            <p:txEl>
                                              <p:pRg st="10" end="10"/>
                                            </p:txEl>
                                          </p:spTgt>
                                        </p:tgtEl>
                                      </p:cBhvr>
                                    </p:animEffect>
                                    <p:anim calcmode="lin" valueType="num">
                                      <p:cBhvr>
                                        <p:cTn id="57"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041" y="352425"/>
            <a:ext cx="9448800" cy="6986528"/>
          </a:xfrm>
          <a:prstGeom prst="rect">
            <a:avLst/>
          </a:prstGeom>
        </p:spPr>
        <p:txBody>
          <a:bodyPr wrap="square">
            <a:spAutoFit/>
          </a:bodyPr>
          <a:lstStyle/>
          <a:p>
            <a:pPr marL="457200" indent="-457200" algn="just">
              <a:buFont typeface="Wingdings" pitchFamily="2" charset="2"/>
              <a:buChar char="Ø"/>
            </a:pPr>
            <a:r>
              <a:rPr lang="fr-FR" sz="2800" dirty="0" smtClean="0">
                <a:latin typeface="Times New Roman" pitchFamily="18" charset="0"/>
                <a:cs typeface="Times New Roman" pitchFamily="18" charset="0"/>
              </a:rPr>
              <a:t>Q5: Que représente  pour vous l’abréviation AM2 ?</a:t>
            </a:r>
            <a:endParaRPr lang="fr-FR" sz="2800" dirty="0">
              <a:latin typeface="Times New Roman" pitchFamily="18" charset="0"/>
              <a:cs typeface="Times New Roman" pitchFamily="18" charset="0"/>
            </a:endParaRP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R5: Représente la convention Air-Mass où le flux solaire incident traverse 2 fois l’épaisseur de l’atmosphère.</a:t>
            </a:r>
          </a:p>
          <a:p>
            <a:pPr algn="just"/>
            <a:endParaRPr lang="fr-FR" sz="2800" dirty="0">
              <a:latin typeface="Times New Roman" pitchFamily="18" charset="0"/>
              <a:cs typeface="Times New Roman" pitchFamily="18" charset="0"/>
            </a:endParaRPr>
          </a:p>
          <a:p>
            <a:pPr marL="285750" indent="-285750" algn="just">
              <a:buFont typeface="Wingdings" pitchFamily="2" charset="2"/>
              <a:buChar char="Ø"/>
            </a:pPr>
            <a:r>
              <a:rPr lang="fr-FR" sz="2800" dirty="0" smtClean="0">
                <a:latin typeface="Times New Roman" pitchFamily="18" charset="0"/>
                <a:cs typeface="Times New Roman" pitchFamily="18" charset="0"/>
              </a:rPr>
              <a:t>Q6: A quoi correspond une onde de  longueur d’ordre du nanomètre?</a:t>
            </a:r>
            <a:endParaRPr lang="fr-FR" sz="2800" dirty="0">
              <a:latin typeface="Times New Roman" pitchFamily="18" charset="0"/>
              <a:cs typeface="Times New Roman" pitchFamily="18" charset="0"/>
            </a:endParaRP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R6: Rayons X</a:t>
            </a:r>
          </a:p>
          <a:p>
            <a:pPr algn="just"/>
            <a:endParaRPr lang="fr-FR" sz="2800" dirty="0">
              <a:latin typeface="Times New Roman" pitchFamily="18" charset="0"/>
              <a:cs typeface="Times New Roman" pitchFamily="18" charset="0"/>
            </a:endParaRPr>
          </a:p>
          <a:p>
            <a:pPr marL="457200" indent="-457200" algn="just">
              <a:buFont typeface="Wingdings" pitchFamily="2" charset="2"/>
              <a:buChar char="Ø"/>
            </a:pPr>
            <a:r>
              <a:rPr lang="fr-FR" sz="2800" dirty="0" smtClean="0">
                <a:latin typeface="Times New Roman" pitchFamily="18" charset="0"/>
                <a:cs typeface="Times New Roman" pitchFamily="18" charset="0"/>
              </a:rPr>
              <a:t>Q7: </a:t>
            </a:r>
            <a:r>
              <a:rPr lang="fr-FR" sz="2800" dirty="0">
                <a:latin typeface="Times New Roman" pitchFamily="18" charset="0"/>
                <a:cs typeface="Times New Roman" pitchFamily="18" charset="0"/>
              </a:rPr>
              <a:t>Que représente la valeur de 1360 W/m</a:t>
            </a:r>
            <a:r>
              <a:rPr lang="fr-FR" sz="2800" baseline="30000" dirty="0">
                <a:latin typeface="Times New Roman" pitchFamily="18" charset="0"/>
                <a:cs typeface="Times New Roman" pitchFamily="18" charset="0"/>
              </a:rPr>
              <a:t>2</a:t>
            </a:r>
            <a:r>
              <a:rPr lang="fr-FR" sz="2800" dirty="0">
                <a:latin typeface="Times New Roman" pitchFamily="18" charset="0"/>
                <a:cs typeface="Times New Roman" pitchFamily="18" charset="0"/>
              </a:rPr>
              <a:t> ?</a:t>
            </a: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R7: </a:t>
            </a:r>
            <a:r>
              <a:rPr lang="fr-FR" sz="2800" dirty="0">
                <a:solidFill>
                  <a:srgbClr val="C00000"/>
                </a:solidFill>
                <a:latin typeface="Times New Roman" pitchFamily="18" charset="0"/>
                <a:cs typeface="Times New Roman" pitchFamily="18" charset="0"/>
              </a:rPr>
              <a:t>C’est la constante solaire qui représente l'énergie que transmet le Soleil à la surface de l'atmosphère par rayonnement.</a:t>
            </a:r>
          </a:p>
          <a:p>
            <a:pPr marL="285750" indent="-285750" algn="just">
              <a:buFont typeface="Wingdings" pitchFamily="2" charset="2"/>
              <a:buChar char="Ø"/>
            </a:pPr>
            <a:endParaRPr lang="fr-FR" sz="2800" dirty="0">
              <a:latin typeface="Times New Roman" pitchFamily="18" charset="0"/>
              <a:cs typeface="Times New Roman" pitchFamily="18" charset="0"/>
            </a:endParaRPr>
          </a:p>
          <a:p>
            <a:pPr marL="285750" indent="-285750" algn="just">
              <a:buFont typeface="Wingdings" pitchFamily="2" charset="2"/>
              <a:buChar char="Ø"/>
            </a:pPr>
            <a:r>
              <a:rPr lang="fr-FR" sz="2800" dirty="0" smtClean="0">
                <a:latin typeface="Times New Roman" pitchFamily="18" charset="0"/>
                <a:cs typeface="Times New Roman" pitchFamily="18" charset="0"/>
              </a:rPr>
              <a:t>Q8: </a:t>
            </a:r>
            <a:r>
              <a:rPr lang="fr-FR" sz="2800" dirty="0">
                <a:latin typeface="Times New Roman" pitchFamily="18" charset="0"/>
                <a:cs typeface="Times New Roman" pitchFamily="18" charset="0"/>
              </a:rPr>
              <a:t>Comment définir le rayonnement terrestre global?</a:t>
            </a: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R8: </a:t>
            </a:r>
            <a:r>
              <a:rPr lang="fr-FR" sz="2800" dirty="0">
                <a:solidFill>
                  <a:srgbClr val="C00000"/>
                </a:solidFill>
                <a:latin typeface="Times New Roman" pitchFamily="18" charset="0"/>
                <a:cs typeface="Times New Roman" pitchFamily="18" charset="0"/>
              </a:rPr>
              <a:t>Rayonnement global =  rayonnement direct + rayonnement diffus + rayonnement réfléchi</a:t>
            </a:r>
          </a:p>
        </p:txBody>
      </p:sp>
    </p:spTree>
    <p:extLst>
      <p:ext uri="{BB962C8B-B14F-4D97-AF65-F5344CB8AC3E}">
        <p14:creationId xmlns:p14="http://schemas.microsoft.com/office/powerpoint/2010/main" val="40573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69900" y="352425"/>
            <a:ext cx="9753600" cy="6682791"/>
          </a:xfrm>
          <a:prstGeom prst="rect">
            <a:avLst/>
          </a:prstGeom>
        </p:spPr>
        <p:txBody>
          <a:bodyPr vert="horz" wrap="square" lIns="0" tIns="12700" rIns="0" bIns="0" rtlCol="0">
            <a:spAutoFit/>
          </a:bodyPr>
          <a:lstStyle/>
          <a:p>
            <a:pPr marL="241300">
              <a:lnSpc>
                <a:spcPct val="100000"/>
              </a:lnSpc>
              <a:spcBef>
                <a:spcPts val="100"/>
              </a:spcBef>
              <a:tabLst>
                <a:tab pos="469265" algn="l"/>
                <a:tab pos="469900" algn="l"/>
              </a:tabLst>
            </a:pPr>
            <a:endParaRPr lang="en-US" sz="2800" u="sng" spc="-5" dirty="0" smtClean="0">
              <a:uFill>
                <a:solidFill>
                  <a:srgbClr val="000000"/>
                </a:solidFill>
              </a:uFill>
              <a:latin typeface="Times New Roman"/>
              <a:cs typeface="Times New Roman"/>
            </a:endParaRPr>
          </a:p>
          <a:p>
            <a:pPr marL="527685">
              <a:lnSpc>
                <a:spcPct val="100000"/>
              </a:lnSpc>
              <a:tabLst>
                <a:tab pos="911860" algn="l"/>
              </a:tabLst>
            </a:pPr>
            <a:r>
              <a:rPr lang="fr-FR" sz="2800" b="1" spc="-10" dirty="0" smtClean="0">
                <a:latin typeface="Times New Roman"/>
                <a:cs typeface="Times New Roman"/>
              </a:rPr>
              <a:t>ii)	</a:t>
            </a:r>
            <a:r>
              <a:rPr lang="fr-FR" sz="2800" b="1" u="sng" spc="-5" dirty="0" smtClean="0">
                <a:uFill>
                  <a:solidFill>
                    <a:srgbClr val="000000"/>
                  </a:solidFill>
                </a:uFill>
                <a:latin typeface="Times New Roman"/>
                <a:cs typeface="Times New Roman"/>
              </a:rPr>
              <a:t>Irradiance </a:t>
            </a:r>
            <a:r>
              <a:rPr lang="fr-FR" sz="2800" b="1" u="sng" spc="-15" dirty="0" smtClean="0">
                <a:uFill>
                  <a:solidFill>
                    <a:srgbClr val="000000"/>
                  </a:solidFill>
                </a:uFill>
                <a:latin typeface="Times New Roman"/>
                <a:cs typeface="Times New Roman"/>
              </a:rPr>
              <a:t>sur </a:t>
            </a:r>
            <a:r>
              <a:rPr lang="fr-FR" sz="2800" b="1" u="sng" spc="-10" dirty="0" smtClean="0">
                <a:uFill>
                  <a:solidFill>
                    <a:srgbClr val="000000"/>
                  </a:solidFill>
                </a:uFill>
                <a:latin typeface="Times New Roman"/>
                <a:cs typeface="Times New Roman"/>
              </a:rPr>
              <a:t>la </a:t>
            </a:r>
            <a:r>
              <a:rPr lang="fr-FR" sz="2800" b="1" u="sng" spc="-5" dirty="0" smtClean="0">
                <a:uFill>
                  <a:solidFill>
                    <a:srgbClr val="000000"/>
                  </a:solidFill>
                </a:uFill>
                <a:latin typeface="Times New Roman"/>
                <a:cs typeface="Times New Roman"/>
              </a:rPr>
              <a:t>surface </a:t>
            </a:r>
            <a:r>
              <a:rPr lang="fr-FR" sz="2800" b="1" u="sng" spc="-10" dirty="0" smtClean="0">
                <a:uFill>
                  <a:solidFill>
                    <a:srgbClr val="000000"/>
                  </a:solidFill>
                </a:uFill>
                <a:latin typeface="Times New Roman"/>
                <a:cs typeface="Times New Roman"/>
              </a:rPr>
              <a:t>de la</a:t>
            </a:r>
            <a:r>
              <a:rPr lang="fr-FR" sz="2800" b="1" u="sng" spc="120" dirty="0" smtClean="0">
                <a:uFill>
                  <a:solidFill>
                    <a:srgbClr val="000000"/>
                  </a:solidFill>
                </a:uFill>
                <a:latin typeface="Times New Roman"/>
                <a:cs typeface="Times New Roman"/>
              </a:rPr>
              <a:t> </a:t>
            </a:r>
            <a:r>
              <a:rPr lang="fr-FR" sz="2800" b="1" u="sng" spc="-5" dirty="0" smtClean="0">
                <a:uFill>
                  <a:solidFill>
                    <a:srgbClr val="000000"/>
                  </a:solidFill>
                </a:uFill>
                <a:latin typeface="Times New Roman"/>
                <a:cs typeface="Times New Roman"/>
              </a:rPr>
              <a:t>terre</a:t>
            </a:r>
            <a:endParaRPr lang="fr-FR" sz="2800" u="sng" dirty="0" smtClean="0">
              <a:latin typeface="Times New Roman"/>
              <a:cs typeface="Times New Roman"/>
            </a:endParaRPr>
          </a:p>
          <a:p>
            <a:pPr>
              <a:lnSpc>
                <a:spcPct val="100000"/>
              </a:lnSpc>
              <a:spcBef>
                <a:spcPts val="40"/>
              </a:spcBef>
            </a:pPr>
            <a:endParaRPr lang="fr-FR" sz="2800" dirty="0" smtClean="0">
              <a:latin typeface="Times New Roman"/>
              <a:cs typeface="Times New Roman"/>
            </a:endParaRPr>
          </a:p>
          <a:p>
            <a:pPr marL="12700" marR="5080" algn="just">
              <a:lnSpc>
                <a:spcPct val="95800"/>
              </a:lnSpc>
            </a:pPr>
            <a:r>
              <a:rPr lang="fr-FR" sz="2800" spc="-5" dirty="0" smtClean="0">
                <a:latin typeface="Times New Roman"/>
                <a:cs typeface="Times New Roman"/>
              </a:rPr>
              <a:t>Au-delà </a:t>
            </a:r>
            <a:r>
              <a:rPr lang="fr-FR" sz="2800" spc="10" dirty="0" smtClean="0">
                <a:latin typeface="Times New Roman"/>
                <a:cs typeface="Times New Roman"/>
              </a:rPr>
              <a:t>de </a:t>
            </a:r>
            <a:r>
              <a:rPr lang="fr-FR" sz="2800" spc="-15" dirty="0" smtClean="0">
                <a:latin typeface="Times New Roman"/>
                <a:cs typeface="Times New Roman"/>
              </a:rPr>
              <a:t>la </a:t>
            </a:r>
            <a:r>
              <a:rPr lang="fr-FR" sz="2800" spc="-5" dirty="0" smtClean="0">
                <a:latin typeface="Times New Roman"/>
                <a:cs typeface="Times New Roman"/>
              </a:rPr>
              <a:t>constante solaire de l'ordre </a:t>
            </a:r>
            <a:r>
              <a:rPr lang="fr-FR" sz="2800" dirty="0" smtClean="0">
                <a:latin typeface="Times New Roman"/>
                <a:cs typeface="Times New Roman"/>
              </a:rPr>
              <a:t>de </a:t>
            </a:r>
            <a:r>
              <a:rPr lang="fr-FR" sz="2800" spc="-5" dirty="0" smtClean="0">
                <a:latin typeface="Times New Roman"/>
                <a:cs typeface="Times New Roman"/>
              </a:rPr>
              <a:t>1360W/m</a:t>
            </a:r>
            <a:r>
              <a:rPr lang="fr-FR" sz="2800" spc="-7" baseline="38194" dirty="0" smtClean="0">
                <a:latin typeface="Times New Roman"/>
                <a:cs typeface="Times New Roman"/>
              </a:rPr>
              <a:t>2 </a:t>
            </a:r>
            <a:r>
              <a:rPr lang="fr-FR" sz="2800" spc="5" dirty="0" smtClean="0">
                <a:latin typeface="Times New Roman"/>
                <a:cs typeface="Times New Roman"/>
              </a:rPr>
              <a:t>qui </a:t>
            </a:r>
            <a:r>
              <a:rPr lang="fr-FR" sz="2800" spc="-15" dirty="0" smtClean="0">
                <a:latin typeface="Times New Roman"/>
                <a:cs typeface="Times New Roman"/>
              </a:rPr>
              <a:t>ne </a:t>
            </a:r>
            <a:r>
              <a:rPr lang="fr-FR" sz="2800" spc="-5" dirty="0" smtClean="0">
                <a:latin typeface="Times New Roman"/>
                <a:cs typeface="Times New Roman"/>
              </a:rPr>
              <a:t>tient pas </a:t>
            </a:r>
            <a:r>
              <a:rPr lang="fr-FR" sz="2800" dirty="0" smtClean="0">
                <a:latin typeface="Times New Roman"/>
                <a:cs typeface="Times New Roman"/>
              </a:rPr>
              <a:t>compte de </a:t>
            </a:r>
            <a:r>
              <a:rPr lang="fr-FR" sz="2800" spc="-15" dirty="0" smtClean="0">
                <a:latin typeface="Times New Roman"/>
                <a:cs typeface="Times New Roman"/>
              </a:rPr>
              <a:t>la </a:t>
            </a:r>
            <a:r>
              <a:rPr lang="fr-FR" sz="2800" spc="-5" dirty="0" smtClean="0">
                <a:latin typeface="Times New Roman"/>
                <a:cs typeface="Times New Roman"/>
              </a:rPr>
              <a:t>traversée </a:t>
            </a:r>
            <a:r>
              <a:rPr lang="fr-FR" sz="2800" spc="10" dirty="0" smtClean="0">
                <a:latin typeface="Times New Roman"/>
                <a:cs typeface="Times New Roman"/>
              </a:rPr>
              <a:t>de </a:t>
            </a:r>
            <a:r>
              <a:rPr lang="fr-FR" sz="2800" spc="-5" dirty="0" smtClean="0">
                <a:latin typeface="Times New Roman"/>
                <a:cs typeface="Times New Roman"/>
              </a:rPr>
              <a:t>l'atmosphère, </a:t>
            </a:r>
            <a:r>
              <a:rPr lang="fr-FR" sz="2800" spc="-10" dirty="0" smtClean="0">
                <a:latin typeface="Times New Roman"/>
                <a:cs typeface="Times New Roman"/>
              </a:rPr>
              <a:t>l'énergie </a:t>
            </a:r>
            <a:r>
              <a:rPr lang="fr-FR" sz="2800" spc="-5" dirty="0" smtClean="0">
                <a:latin typeface="Times New Roman"/>
                <a:cs typeface="Times New Roman"/>
              </a:rPr>
              <a:t>disponible </a:t>
            </a:r>
            <a:r>
              <a:rPr lang="fr-FR" sz="2800" dirty="0" smtClean="0">
                <a:latin typeface="Times New Roman"/>
                <a:cs typeface="Times New Roman"/>
              </a:rPr>
              <a:t>à </a:t>
            </a:r>
            <a:r>
              <a:rPr lang="fr-FR" sz="2800" spc="-15" dirty="0" smtClean="0">
                <a:latin typeface="Times New Roman"/>
                <a:cs typeface="Times New Roman"/>
              </a:rPr>
              <a:t>la </a:t>
            </a:r>
            <a:r>
              <a:rPr lang="fr-FR" sz="2800" spc="-5" dirty="0" smtClean="0">
                <a:latin typeface="Times New Roman"/>
                <a:cs typeface="Times New Roman"/>
              </a:rPr>
              <a:t>surface  </a:t>
            </a:r>
            <a:r>
              <a:rPr lang="fr-FR" sz="2800" dirty="0" smtClean="0">
                <a:latin typeface="Times New Roman"/>
                <a:cs typeface="Times New Roman"/>
              </a:rPr>
              <a:t>terrestre </a:t>
            </a:r>
            <a:r>
              <a:rPr lang="fr-FR" sz="2800" spc="-10" dirty="0" smtClean="0">
                <a:latin typeface="Times New Roman"/>
                <a:cs typeface="Times New Roman"/>
              </a:rPr>
              <a:t>est moindre </a:t>
            </a:r>
            <a:r>
              <a:rPr lang="fr-FR" sz="2800" spc="-5" dirty="0" smtClean="0">
                <a:latin typeface="Times New Roman"/>
                <a:cs typeface="Times New Roman"/>
              </a:rPr>
              <a:t>et </a:t>
            </a:r>
            <a:r>
              <a:rPr lang="fr-FR" sz="2800" spc="-10" dirty="0" smtClean="0">
                <a:latin typeface="Times New Roman"/>
                <a:cs typeface="Times New Roman"/>
              </a:rPr>
              <a:t>dépend </a:t>
            </a:r>
            <a:r>
              <a:rPr lang="fr-FR" sz="2800" dirty="0" smtClean="0">
                <a:latin typeface="Times New Roman"/>
                <a:cs typeface="Times New Roman"/>
              </a:rPr>
              <a:t>de </a:t>
            </a:r>
            <a:r>
              <a:rPr lang="fr-FR" sz="2800" spc="-5" dirty="0" smtClean="0">
                <a:latin typeface="Times New Roman"/>
                <a:cs typeface="Times New Roman"/>
              </a:rPr>
              <a:t>l'exposition </a:t>
            </a:r>
            <a:r>
              <a:rPr lang="fr-FR" sz="2800" dirty="0" smtClean="0">
                <a:latin typeface="Times New Roman"/>
                <a:cs typeface="Times New Roman"/>
              </a:rPr>
              <a:t>dans </a:t>
            </a:r>
            <a:r>
              <a:rPr lang="fr-FR" sz="2800" spc="-25" dirty="0" smtClean="0">
                <a:latin typeface="Times New Roman"/>
                <a:cs typeface="Times New Roman"/>
              </a:rPr>
              <a:t>le </a:t>
            </a:r>
            <a:r>
              <a:rPr lang="fr-FR" sz="2800" spc="-5" dirty="0" smtClean="0">
                <a:latin typeface="Times New Roman"/>
                <a:cs typeface="Times New Roman"/>
              </a:rPr>
              <a:t>temps et </a:t>
            </a:r>
            <a:r>
              <a:rPr lang="fr-FR" sz="2800" spc="-25" dirty="0" smtClean="0">
                <a:latin typeface="Times New Roman"/>
                <a:cs typeface="Times New Roman"/>
              </a:rPr>
              <a:t>la </a:t>
            </a:r>
            <a:r>
              <a:rPr lang="fr-FR" sz="2800" spc="-10" dirty="0" smtClean="0">
                <a:latin typeface="Times New Roman"/>
                <a:cs typeface="Times New Roman"/>
              </a:rPr>
              <a:t>localisation. </a:t>
            </a:r>
            <a:r>
              <a:rPr lang="fr-FR" sz="2800" spc="5" dirty="0" smtClean="0">
                <a:latin typeface="Times New Roman"/>
                <a:cs typeface="Times New Roman"/>
              </a:rPr>
              <a:t>En </a:t>
            </a:r>
            <a:r>
              <a:rPr lang="fr-FR" sz="2800" spc="-5" dirty="0" smtClean="0">
                <a:latin typeface="Times New Roman"/>
                <a:cs typeface="Times New Roman"/>
              </a:rPr>
              <a:t>effet, </a:t>
            </a:r>
            <a:r>
              <a:rPr lang="fr-FR" sz="2800" spc="-10" dirty="0" smtClean="0">
                <a:latin typeface="Times New Roman"/>
                <a:cs typeface="Times New Roman"/>
              </a:rPr>
              <a:t>l’ensoleillement d’une </a:t>
            </a:r>
            <a:r>
              <a:rPr lang="fr-FR" sz="2800" spc="-5" dirty="0" smtClean="0">
                <a:latin typeface="Times New Roman"/>
                <a:cs typeface="Times New Roman"/>
              </a:rPr>
              <a:t>surface </a:t>
            </a:r>
            <a:r>
              <a:rPr lang="fr-FR" sz="2800" spc="-10" dirty="0" smtClean="0">
                <a:latin typeface="Times New Roman"/>
                <a:cs typeface="Times New Roman"/>
              </a:rPr>
              <a:t>est plus </a:t>
            </a:r>
            <a:r>
              <a:rPr lang="fr-FR" sz="2800" spc="-5" dirty="0" smtClean="0">
                <a:latin typeface="Times New Roman"/>
                <a:cs typeface="Times New Roman"/>
              </a:rPr>
              <a:t>important </a:t>
            </a:r>
            <a:r>
              <a:rPr lang="fr-FR" sz="2800" spc="-10" dirty="0" smtClean="0">
                <a:latin typeface="Times New Roman"/>
                <a:cs typeface="Times New Roman"/>
              </a:rPr>
              <a:t>quand  </a:t>
            </a:r>
            <a:r>
              <a:rPr lang="fr-FR" sz="2800" dirty="0" smtClean="0">
                <a:latin typeface="Times New Roman"/>
                <a:cs typeface="Times New Roman"/>
              </a:rPr>
              <a:t>cette </a:t>
            </a:r>
            <a:r>
              <a:rPr lang="fr-FR" sz="2800" spc="-10" dirty="0" smtClean="0">
                <a:latin typeface="Times New Roman"/>
                <a:cs typeface="Times New Roman"/>
              </a:rPr>
              <a:t>surface </a:t>
            </a:r>
            <a:r>
              <a:rPr lang="fr-FR" sz="2800" spc="-15" dirty="0" smtClean="0">
                <a:latin typeface="Times New Roman"/>
                <a:cs typeface="Times New Roman"/>
              </a:rPr>
              <a:t>fait </a:t>
            </a:r>
            <a:r>
              <a:rPr lang="fr-FR" sz="2800" spc="-5" dirty="0" smtClean="0">
                <a:latin typeface="Times New Roman"/>
                <a:cs typeface="Times New Roman"/>
              </a:rPr>
              <a:t>directement </a:t>
            </a:r>
            <a:r>
              <a:rPr lang="fr-FR" sz="2800" spc="-10" dirty="0" smtClean="0">
                <a:latin typeface="Times New Roman"/>
                <a:cs typeface="Times New Roman"/>
              </a:rPr>
              <a:t>face </a:t>
            </a:r>
            <a:r>
              <a:rPr lang="fr-FR" sz="2800" spc="-5" dirty="0" smtClean="0">
                <a:latin typeface="Times New Roman"/>
                <a:cs typeface="Times New Roman"/>
              </a:rPr>
              <a:t>au </a:t>
            </a:r>
            <a:r>
              <a:rPr lang="fr-FR" sz="2800" spc="-10" dirty="0" smtClean="0">
                <a:latin typeface="Times New Roman"/>
                <a:cs typeface="Times New Roman"/>
              </a:rPr>
              <a:t>Soleil. </a:t>
            </a:r>
          </a:p>
          <a:p>
            <a:pPr marL="12700" marR="5080" algn="just">
              <a:lnSpc>
                <a:spcPct val="95800"/>
              </a:lnSpc>
            </a:pPr>
            <a:endParaRPr lang="fr-FR" sz="2800" spc="-10" dirty="0">
              <a:latin typeface="Times New Roman"/>
              <a:cs typeface="Times New Roman"/>
            </a:endParaRPr>
          </a:p>
          <a:p>
            <a:pPr marL="12700" marR="5080" algn="just">
              <a:lnSpc>
                <a:spcPct val="95800"/>
              </a:lnSpc>
            </a:pPr>
            <a:r>
              <a:rPr lang="fr-FR" sz="2800" spc="-5" dirty="0" smtClean="0">
                <a:latin typeface="Times New Roman"/>
                <a:cs typeface="Times New Roman"/>
              </a:rPr>
              <a:t>Lorsque </a:t>
            </a:r>
            <a:r>
              <a:rPr lang="fr-FR" sz="2800" spc="-10" dirty="0" smtClean="0">
                <a:latin typeface="Times New Roman"/>
                <a:cs typeface="Times New Roman"/>
              </a:rPr>
              <a:t>l’angle </a:t>
            </a:r>
            <a:r>
              <a:rPr lang="fr-FR" sz="2800" dirty="0" smtClean="0">
                <a:latin typeface="Times New Roman"/>
                <a:cs typeface="Times New Roman"/>
              </a:rPr>
              <a:t>augmente entre </a:t>
            </a:r>
            <a:r>
              <a:rPr lang="fr-FR" sz="2800" spc="-25" dirty="0" smtClean="0">
                <a:latin typeface="Times New Roman"/>
                <a:cs typeface="Times New Roman"/>
              </a:rPr>
              <a:t>la </a:t>
            </a:r>
            <a:r>
              <a:rPr lang="fr-FR" sz="2800" dirty="0" smtClean="0">
                <a:latin typeface="Times New Roman"/>
                <a:cs typeface="Times New Roman"/>
              </a:rPr>
              <a:t>direction </a:t>
            </a:r>
            <a:r>
              <a:rPr lang="fr-FR" sz="2800" spc="-5" dirty="0" smtClean="0">
                <a:latin typeface="Times New Roman"/>
                <a:cs typeface="Times New Roman"/>
              </a:rPr>
              <a:t>normale </a:t>
            </a:r>
            <a:r>
              <a:rPr lang="fr-FR" sz="2800" dirty="0" smtClean="0">
                <a:latin typeface="Times New Roman"/>
                <a:cs typeface="Times New Roman"/>
              </a:rPr>
              <a:t>à </a:t>
            </a:r>
            <a:r>
              <a:rPr lang="fr-FR" sz="2800" spc="-25" dirty="0" smtClean="0">
                <a:latin typeface="Times New Roman"/>
                <a:cs typeface="Times New Roman"/>
              </a:rPr>
              <a:t>la </a:t>
            </a:r>
            <a:r>
              <a:rPr lang="fr-FR" sz="2800" spc="-5" dirty="0" smtClean="0">
                <a:latin typeface="Times New Roman"/>
                <a:cs typeface="Times New Roman"/>
              </a:rPr>
              <a:t>surface et </a:t>
            </a:r>
            <a:r>
              <a:rPr lang="fr-FR" sz="2800" spc="-10" dirty="0" smtClean="0">
                <a:latin typeface="Times New Roman"/>
                <a:cs typeface="Times New Roman"/>
              </a:rPr>
              <a:t>celle </a:t>
            </a:r>
            <a:r>
              <a:rPr lang="fr-FR" sz="2800" spc="-5" dirty="0" smtClean="0">
                <a:latin typeface="Times New Roman"/>
                <a:cs typeface="Times New Roman"/>
              </a:rPr>
              <a:t>des </a:t>
            </a:r>
            <a:r>
              <a:rPr lang="fr-FR" sz="2800" dirty="0" smtClean="0">
                <a:latin typeface="Times New Roman"/>
                <a:cs typeface="Times New Roman"/>
              </a:rPr>
              <a:t>rayons du </a:t>
            </a:r>
            <a:r>
              <a:rPr lang="fr-FR" sz="2800" spc="-10" dirty="0" smtClean="0">
                <a:latin typeface="Times New Roman"/>
                <a:cs typeface="Times New Roman"/>
              </a:rPr>
              <a:t>Soleil,  </a:t>
            </a:r>
            <a:r>
              <a:rPr lang="fr-FR" sz="2800" spc="-5" dirty="0" smtClean="0">
                <a:latin typeface="Times New Roman"/>
                <a:cs typeface="Times New Roman"/>
              </a:rPr>
              <a:t>l’ensoleillement </a:t>
            </a:r>
            <a:r>
              <a:rPr lang="fr-FR" sz="2800" spc="-10" dirty="0" smtClean="0">
                <a:latin typeface="Times New Roman"/>
                <a:cs typeface="Times New Roman"/>
              </a:rPr>
              <a:t>est </a:t>
            </a:r>
            <a:r>
              <a:rPr lang="fr-FR" sz="2800" spc="-5" dirty="0" smtClean="0">
                <a:latin typeface="Times New Roman"/>
                <a:cs typeface="Times New Roman"/>
              </a:rPr>
              <a:t>réduit proportionnellement au cosinus </a:t>
            </a:r>
            <a:r>
              <a:rPr lang="fr-FR" sz="2800" dirty="0" smtClean="0">
                <a:latin typeface="Times New Roman"/>
                <a:cs typeface="Times New Roman"/>
              </a:rPr>
              <a:t>de </a:t>
            </a:r>
            <a:r>
              <a:rPr lang="fr-FR" sz="2800" spc="-5" dirty="0" smtClean="0">
                <a:latin typeface="Times New Roman"/>
                <a:cs typeface="Times New Roman"/>
              </a:rPr>
              <a:t>l’angle. Cela explique </a:t>
            </a:r>
            <a:r>
              <a:rPr lang="fr-FR" sz="2800" spc="-15" dirty="0" smtClean="0">
                <a:latin typeface="Times New Roman"/>
                <a:cs typeface="Times New Roman"/>
              </a:rPr>
              <a:t>la </a:t>
            </a:r>
            <a:r>
              <a:rPr lang="fr-FR" sz="2800" spc="-5" dirty="0" smtClean="0">
                <a:latin typeface="Times New Roman"/>
                <a:cs typeface="Times New Roman"/>
              </a:rPr>
              <a:t>répartition </a:t>
            </a:r>
            <a:r>
              <a:rPr lang="fr-FR" sz="2800" spc="10" dirty="0" smtClean="0">
                <a:latin typeface="Times New Roman"/>
                <a:cs typeface="Times New Roman"/>
              </a:rPr>
              <a:t>de </a:t>
            </a:r>
            <a:r>
              <a:rPr lang="fr-FR" sz="2800" spc="-5" dirty="0" smtClean="0">
                <a:latin typeface="Times New Roman"/>
                <a:cs typeface="Times New Roman"/>
              </a:rPr>
              <a:t>l’ensoleillement sur </a:t>
            </a:r>
            <a:r>
              <a:rPr lang="fr-FR" sz="2800" spc="-15" dirty="0" smtClean="0">
                <a:latin typeface="Times New Roman"/>
                <a:cs typeface="Times New Roman"/>
              </a:rPr>
              <a:t>la </a:t>
            </a:r>
            <a:r>
              <a:rPr lang="fr-FR" sz="2800" dirty="0" smtClean="0">
                <a:latin typeface="Times New Roman"/>
                <a:cs typeface="Times New Roman"/>
              </a:rPr>
              <a:t>planète </a:t>
            </a:r>
            <a:r>
              <a:rPr lang="fr-FR" sz="2800" spc="-5" dirty="0" smtClean="0">
                <a:latin typeface="Times New Roman"/>
                <a:cs typeface="Times New Roman"/>
              </a:rPr>
              <a:t>et </a:t>
            </a:r>
            <a:r>
              <a:rPr lang="fr-FR" sz="2800" spc="-10" dirty="0" smtClean="0">
                <a:latin typeface="Times New Roman"/>
                <a:cs typeface="Times New Roman"/>
              </a:rPr>
              <a:t>donc </a:t>
            </a:r>
            <a:r>
              <a:rPr lang="fr-FR" sz="2800" spc="20" dirty="0" smtClean="0">
                <a:latin typeface="Times New Roman"/>
                <a:cs typeface="Times New Roman"/>
              </a:rPr>
              <a:t>du  </a:t>
            </a:r>
            <a:r>
              <a:rPr lang="fr-FR" sz="2800" spc="-5" dirty="0" smtClean="0">
                <a:latin typeface="Times New Roman"/>
                <a:cs typeface="Times New Roman"/>
              </a:rPr>
              <a:t>potentiel solaire </a:t>
            </a:r>
            <a:r>
              <a:rPr lang="fr-FR" sz="2800" spc="-10" dirty="0" smtClean="0">
                <a:latin typeface="Times New Roman"/>
                <a:cs typeface="Times New Roman"/>
              </a:rPr>
              <a:t>diffèrent </a:t>
            </a:r>
            <a:r>
              <a:rPr lang="fr-FR" sz="2800" spc="-5" dirty="0" smtClean="0">
                <a:latin typeface="Times New Roman"/>
                <a:cs typeface="Times New Roman"/>
              </a:rPr>
              <a:t>pour </a:t>
            </a:r>
            <a:r>
              <a:rPr lang="fr-FR" sz="2800" spc="-10" dirty="0" smtClean="0">
                <a:latin typeface="Times New Roman"/>
                <a:cs typeface="Times New Roman"/>
              </a:rPr>
              <a:t>chaque </a:t>
            </a:r>
            <a:r>
              <a:rPr lang="fr-FR" sz="2800" spc="-5" dirty="0" smtClean="0">
                <a:latin typeface="Times New Roman"/>
                <a:cs typeface="Times New Roman"/>
              </a:rPr>
              <a:t>région, </a:t>
            </a:r>
            <a:r>
              <a:rPr lang="fr-FR" sz="2800" spc="-10" dirty="0" smtClean="0">
                <a:latin typeface="Times New Roman"/>
                <a:cs typeface="Times New Roman"/>
              </a:rPr>
              <a:t>cela est visible </a:t>
            </a:r>
            <a:r>
              <a:rPr lang="fr-FR" sz="2800" spc="-15" dirty="0" smtClean="0">
                <a:latin typeface="Times New Roman"/>
                <a:cs typeface="Times New Roman"/>
              </a:rPr>
              <a:t>la </a:t>
            </a:r>
            <a:r>
              <a:rPr lang="fr-FR" sz="2800" spc="-10" dirty="0" smtClean="0">
                <a:latin typeface="Times New Roman"/>
                <a:cs typeface="Times New Roman"/>
              </a:rPr>
              <a:t>figure</a:t>
            </a:r>
            <a:r>
              <a:rPr lang="fr-FR" sz="2800" spc="10" dirty="0" smtClean="0">
                <a:latin typeface="Times New Roman"/>
                <a:cs typeface="Times New Roman"/>
              </a:rPr>
              <a:t> </a:t>
            </a:r>
            <a:r>
              <a:rPr lang="fr-FR" sz="2800" spc="-5" dirty="0" smtClean="0">
                <a:latin typeface="Times New Roman"/>
                <a:cs typeface="Times New Roman"/>
              </a:rPr>
              <a:t>ci-dessous </a:t>
            </a:r>
            <a:r>
              <a:rPr lang="fr-FR" sz="2800" dirty="0" smtClean="0">
                <a:latin typeface="Times New Roman"/>
                <a:cs typeface="Times New Roman"/>
              </a:rPr>
              <a:t>:</a:t>
            </a:r>
            <a:endParaRPr lang="en-US" sz="2800" u="sng" spc="-5" dirty="0">
              <a:uFill>
                <a:solidFill>
                  <a:srgbClr val="000000"/>
                </a:solidFill>
              </a:uFill>
              <a:latin typeface="Times New Roman"/>
              <a:cs typeface="Times New Roman"/>
            </a:endParaRPr>
          </a:p>
          <a:p>
            <a:pPr marL="12700" marR="5080" algn="just">
              <a:lnSpc>
                <a:spcPct val="95800"/>
              </a:lnSpc>
            </a:pPr>
            <a:endParaRPr lang="en-US" sz="2800" u="sng" spc="-5" dirty="0" smtClean="0">
              <a:uFill>
                <a:solidFill>
                  <a:srgbClr val="000000"/>
                </a:solidFill>
              </a:uFill>
              <a:latin typeface="Times New Roman"/>
              <a:cs typeface="Times New Roman"/>
            </a:endParaRPr>
          </a:p>
        </p:txBody>
      </p:sp>
      <p:sp>
        <p:nvSpPr>
          <p:cNvPr id="7" name="object 7"/>
          <p:cNvSpPr/>
          <p:nvPr/>
        </p:nvSpPr>
        <p:spPr>
          <a:xfrm>
            <a:off x="896111" y="6745217"/>
            <a:ext cx="8900160" cy="0"/>
          </a:xfrm>
          <a:custGeom>
            <a:avLst/>
            <a:gdLst/>
            <a:ahLst/>
            <a:cxnLst/>
            <a:rect l="l" t="t" r="r" b="b"/>
            <a:pathLst>
              <a:path w="8900160">
                <a:moveTo>
                  <a:pt x="0" y="0"/>
                </a:moveTo>
                <a:lnTo>
                  <a:pt x="8900160" y="0"/>
                </a:lnTo>
              </a:path>
            </a:pathLst>
          </a:custGeom>
          <a:ln w="6108">
            <a:solidFill>
              <a:srgbClr val="D9D9D9"/>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634" y="1109246"/>
            <a:ext cx="9144000" cy="5262979"/>
          </a:xfrm>
          <a:prstGeom prst="rect">
            <a:avLst/>
          </a:prstGeom>
        </p:spPr>
        <p:txBody>
          <a:bodyPr wrap="square">
            <a:spAutoFit/>
          </a:bodyPr>
          <a:lstStyle/>
          <a:p>
            <a:pPr marL="469900" lvl="0" indent="-228600">
              <a:lnSpc>
                <a:spcPct val="150000"/>
              </a:lnSpc>
              <a:spcBef>
                <a:spcPts val="100"/>
              </a:spcBef>
              <a:buFont typeface="Symbol"/>
              <a:buChar char=""/>
              <a:tabLst>
                <a:tab pos="469265" algn="l"/>
                <a:tab pos="469900" algn="l"/>
              </a:tabLst>
            </a:pPr>
            <a:r>
              <a:rPr lang="fr-FR" sz="2800" u="sng" spc="-5" dirty="0">
                <a:solidFill>
                  <a:prstClr val="black"/>
                </a:solidFill>
                <a:uFill>
                  <a:solidFill>
                    <a:srgbClr val="000000"/>
                  </a:solidFill>
                </a:uFill>
                <a:latin typeface="Times New Roman"/>
                <a:cs typeface="Times New Roman"/>
              </a:rPr>
              <a:t>Capacité d’irradiation solaire en Afrique </a:t>
            </a:r>
            <a:r>
              <a:rPr lang="fr-FR" sz="2800" u="sng" spc="-5" dirty="0" smtClean="0">
                <a:solidFill>
                  <a:prstClr val="black"/>
                </a:solidFill>
                <a:uFill>
                  <a:solidFill>
                    <a:srgbClr val="000000"/>
                  </a:solidFill>
                </a:uFill>
                <a:latin typeface="Times New Roman"/>
                <a:cs typeface="Times New Roman"/>
              </a:rPr>
              <a:t>:</a:t>
            </a:r>
            <a:endParaRPr lang="fr-FR" sz="2800" dirty="0">
              <a:solidFill>
                <a:prstClr val="black"/>
              </a:solidFill>
              <a:latin typeface="Times New Roman"/>
              <a:cs typeface="Times New Roman"/>
            </a:endParaRPr>
          </a:p>
          <a:p>
            <a:pPr marL="12700" marR="5080" lvl="0" algn="just">
              <a:lnSpc>
                <a:spcPct val="150000"/>
              </a:lnSpc>
              <a:spcBef>
                <a:spcPts val="5"/>
              </a:spcBef>
            </a:pPr>
            <a:r>
              <a:rPr lang="fr-FR" sz="2800" spc="-5" dirty="0">
                <a:solidFill>
                  <a:prstClr val="black"/>
                </a:solidFill>
                <a:latin typeface="Times New Roman"/>
                <a:cs typeface="Times New Roman"/>
              </a:rPr>
              <a:t>L’Afrique </a:t>
            </a:r>
            <a:r>
              <a:rPr lang="fr-FR" sz="2800" spc="-10" dirty="0">
                <a:solidFill>
                  <a:prstClr val="black"/>
                </a:solidFill>
                <a:latin typeface="Times New Roman"/>
                <a:cs typeface="Times New Roman"/>
              </a:rPr>
              <a:t>est souvent considérée </a:t>
            </a:r>
            <a:r>
              <a:rPr lang="fr-FR" sz="2800" spc="-5" dirty="0">
                <a:solidFill>
                  <a:prstClr val="black"/>
                </a:solidFill>
                <a:latin typeface="Times New Roman"/>
                <a:cs typeface="Times New Roman"/>
              </a:rPr>
              <a:t>et </a:t>
            </a:r>
            <a:r>
              <a:rPr lang="fr-FR" sz="2800" spc="-10" dirty="0">
                <a:solidFill>
                  <a:prstClr val="black"/>
                </a:solidFill>
                <a:latin typeface="Times New Roman"/>
                <a:cs typeface="Times New Roman"/>
              </a:rPr>
              <a:t>désignée </a:t>
            </a:r>
            <a:r>
              <a:rPr lang="fr-FR" sz="2800" spc="-5" dirty="0">
                <a:solidFill>
                  <a:prstClr val="black"/>
                </a:solidFill>
                <a:latin typeface="Times New Roman"/>
                <a:cs typeface="Times New Roman"/>
              </a:rPr>
              <a:t>comme </a:t>
            </a:r>
            <a:r>
              <a:rPr lang="fr-FR" sz="2800" spc="-15" dirty="0">
                <a:solidFill>
                  <a:prstClr val="black"/>
                </a:solidFill>
                <a:latin typeface="Times New Roman"/>
                <a:cs typeface="Times New Roman"/>
              </a:rPr>
              <a:t>le </a:t>
            </a:r>
            <a:r>
              <a:rPr lang="fr-FR" sz="2800" spc="-5" dirty="0">
                <a:solidFill>
                  <a:prstClr val="black"/>
                </a:solidFill>
                <a:latin typeface="Times New Roman"/>
                <a:cs typeface="Times New Roman"/>
              </a:rPr>
              <a:t>«Continent </a:t>
            </a:r>
            <a:r>
              <a:rPr lang="fr-FR" sz="2800" dirty="0">
                <a:solidFill>
                  <a:prstClr val="black"/>
                </a:solidFill>
                <a:latin typeface="Times New Roman"/>
                <a:cs typeface="Times New Roman"/>
              </a:rPr>
              <a:t>du </a:t>
            </a:r>
            <a:r>
              <a:rPr lang="fr-FR" sz="2800" spc="-15" dirty="0">
                <a:solidFill>
                  <a:prstClr val="black"/>
                </a:solidFill>
                <a:latin typeface="Times New Roman"/>
                <a:cs typeface="Times New Roman"/>
              </a:rPr>
              <a:t>soleil» </a:t>
            </a:r>
            <a:r>
              <a:rPr lang="fr-FR" sz="2800" dirty="0" err="1">
                <a:solidFill>
                  <a:prstClr val="black"/>
                </a:solidFill>
                <a:latin typeface="Times New Roman"/>
                <a:cs typeface="Times New Roman"/>
              </a:rPr>
              <a:t>c.a.d</a:t>
            </a:r>
            <a:r>
              <a:rPr lang="fr-FR" sz="2800" dirty="0">
                <a:solidFill>
                  <a:prstClr val="black"/>
                </a:solidFill>
                <a:latin typeface="Times New Roman"/>
                <a:cs typeface="Times New Roman"/>
              </a:rPr>
              <a:t> </a:t>
            </a:r>
            <a:r>
              <a:rPr lang="fr-FR" sz="2800" spc="-15" dirty="0">
                <a:solidFill>
                  <a:prstClr val="black"/>
                </a:solidFill>
                <a:latin typeface="Times New Roman"/>
                <a:cs typeface="Times New Roman"/>
              </a:rPr>
              <a:t>le </a:t>
            </a:r>
            <a:r>
              <a:rPr lang="fr-FR" sz="2800" spc="-5" dirty="0">
                <a:solidFill>
                  <a:prstClr val="black"/>
                </a:solidFill>
                <a:latin typeface="Times New Roman"/>
                <a:cs typeface="Times New Roman"/>
              </a:rPr>
              <a:t>continent </a:t>
            </a:r>
            <a:r>
              <a:rPr lang="fr-FR" sz="2800" dirty="0">
                <a:solidFill>
                  <a:prstClr val="black"/>
                </a:solidFill>
                <a:latin typeface="Times New Roman"/>
                <a:cs typeface="Times New Roman"/>
              </a:rPr>
              <a:t>où </a:t>
            </a:r>
            <a:r>
              <a:rPr lang="fr-FR" sz="2800" spc="-10" dirty="0">
                <a:solidFill>
                  <a:prstClr val="black"/>
                </a:solidFill>
                <a:latin typeface="Times New Roman"/>
                <a:cs typeface="Times New Roman"/>
              </a:rPr>
              <a:t>l’influence </a:t>
            </a:r>
            <a:r>
              <a:rPr lang="fr-FR" sz="2800" dirty="0">
                <a:solidFill>
                  <a:prstClr val="black"/>
                </a:solidFill>
                <a:latin typeface="Times New Roman"/>
                <a:cs typeface="Times New Roman"/>
              </a:rPr>
              <a:t>du </a:t>
            </a:r>
            <a:r>
              <a:rPr lang="fr-FR" sz="2800" spc="-5" dirty="0">
                <a:solidFill>
                  <a:prstClr val="black"/>
                </a:solidFill>
                <a:latin typeface="Times New Roman"/>
                <a:cs typeface="Times New Roman"/>
              </a:rPr>
              <a:t>Soleil </a:t>
            </a:r>
            <a:r>
              <a:rPr lang="fr-FR" sz="2800" spc="-10" dirty="0">
                <a:solidFill>
                  <a:prstClr val="black"/>
                </a:solidFill>
                <a:latin typeface="Times New Roman"/>
                <a:cs typeface="Times New Roman"/>
              </a:rPr>
              <a:t>est </a:t>
            </a:r>
            <a:r>
              <a:rPr lang="fr-FR" sz="2800" spc="-25" dirty="0">
                <a:solidFill>
                  <a:prstClr val="black"/>
                </a:solidFill>
                <a:latin typeface="Times New Roman"/>
                <a:cs typeface="Times New Roman"/>
              </a:rPr>
              <a:t>le </a:t>
            </a:r>
            <a:r>
              <a:rPr lang="fr-FR" sz="2800" spc="-5" dirty="0">
                <a:solidFill>
                  <a:prstClr val="black"/>
                </a:solidFill>
                <a:latin typeface="Times New Roman"/>
                <a:cs typeface="Times New Roman"/>
              </a:rPr>
              <a:t>plus important.  Selon </a:t>
            </a:r>
            <a:r>
              <a:rPr lang="fr-FR" sz="2800" spc="-15" dirty="0">
                <a:solidFill>
                  <a:prstClr val="black"/>
                </a:solidFill>
                <a:latin typeface="Times New Roman"/>
                <a:cs typeface="Times New Roman"/>
              </a:rPr>
              <a:t>la </a:t>
            </a:r>
            <a:r>
              <a:rPr lang="fr-FR" sz="2800" dirty="0">
                <a:solidFill>
                  <a:prstClr val="black"/>
                </a:solidFill>
                <a:latin typeface="Times New Roman"/>
                <a:cs typeface="Times New Roman"/>
              </a:rPr>
              <a:t>Carte du </a:t>
            </a:r>
            <a:r>
              <a:rPr lang="fr-FR" sz="2800" spc="-15" dirty="0">
                <a:solidFill>
                  <a:prstClr val="black"/>
                </a:solidFill>
                <a:latin typeface="Times New Roman"/>
                <a:cs typeface="Times New Roman"/>
              </a:rPr>
              <a:t>monde </a:t>
            </a:r>
            <a:r>
              <a:rPr lang="fr-FR" sz="2800" dirty="0">
                <a:solidFill>
                  <a:prstClr val="black"/>
                </a:solidFill>
                <a:latin typeface="Times New Roman"/>
                <a:cs typeface="Times New Roman"/>
              </a:rPr>
              <a:t>du </a:t>
            </a:r>
            <a:r>
              <a:rPr lang="fr-FR" sz="2800" spc="-10" dirty="0">
                <a:solidFill>
                  <a:prstClr val="black"/>
                </a:solidFill>
                <a:latin typeface="Times New Roman"/>
                <a:cs typeface="Times New Roman"/>
              </a:rPr>
              <a:t>Soleil, </a:t>
            </a:r>
            <a:r>
              <a:rPr lang="fr-FR" sz="2800" spc="-15" dirty="0">
                <a:solidFill>
                  <a:prstClr val="black"/>
                </a:solidFill>
                <a:latin typeface="Times New Roman"/>
                <a:cs typeface="Times New Roman"/>
              </a:rPr>
              <a:t>l’ </a:t>
            </a:r>
            <a:r>
              <a:rPr lang="fr-FR" sz="2800" spc="-10" dirty="0">
                <a:solidFill>
                  <a:prstClr val="black"/>
                </a:solidFill>
                <a:latin typeface="Times New Roman"/>
                <a:cs typeface="Times New Roman"/>
              </a:rPr>
              <a:t>Afrique </a:t>
            </a:r>
            <a:r>
              <a:rPr lang="fr-FR" sz="2800" spc="-5" dirty="0">
                <a:solidFill>
                  <a:prstClr val="black"/>
                </a:solidFill>
                <a:latin typeface="Times New Roman"/>
                <a:cs typeface="Times New Roman"/>
              </a:rPr>
              <a:t>reçoit beaucoup </a:t>
            </a:r>
            <a:r>
              <a:rPr lang="fr-FR" sz="2800" spc="-10" dirty="0">
                <a:solidFill>
                  <a:prstClr val="black"/>
                </a:solidFill>
                <a:latin typeface="Times New Roman"/>
                <a:cs typeface="Times New Roman"/>
              </a:rPr>
              <a:t>plus </a:t>
            </a:r>
            <a:r>
              <a:rPr lang="fr-FR" sz="2800" dirty="0">
                <a:solidFill>
                  <a:prstClr val="black"/>
                </a:solidFill>
                <a:latin typeface="Times New Roman"/>
                <a:cs typeface="Times New Roman"/>
              </a:rPr>
              <a:t>de </a:t>
            </a:r>
            <a:r>
              <a:rPr lang="fr-FR" sz="2800" spc="-5" dirty="0">
                <a:solidFill>
                  <a:prstClr val="black"/>
                </a:solidFill>
                <a:latin typeface="Times New Roman"/>
                <a:cs typeface="Times New Roman"/>
              </a:rPr>
              <a:t>temps d’ensoleillement au </a:t>
            </a:r>
            <a:r>
              <a:rPr lang="fr-FR" sz="2800" dirty="0">
                <a:solidFill>
                  <a:prstClr val="black"/>
                </a:solidFill>
                <a:latin typeface="Times New Roman"/>
                <a:cs typeface="Times New Roman"/>
              </a:rPr>
              <a:t>cours de </a:t>
            </a:r>
            <a:r>
              <a:rPr lang="fr-FR" sz="2800" spc="-10" dirty="0">
                <a:solidFill>
                  <a:prstClr val="black"/>
                </a:solidFill>
                <a:latin typeface="Times New Roman"/>
                <a:cs typeface="Times New Roman"/>
              </a:rPr>
              <a:t>l’année </a:t>
            </a:r>
            <a:r>
              <a:rPr lang="fr-FR" sz="2800" dirty="0">
                <a:solidFill>
                  <a:prstClr val="black"/>
                </a:solidFill>
                <a:latin typeface="Times New Roman"/>
                <a:cs typeface="Times New Roman"/>
              </a:rPr>
              <a:t>que </a:t>
            </a:r>
            <a:r>
              <a:rPr lang="fr-FR" sz="2800" spc="-5" dirty="0">
                <a:solidFill>
                  <a:prstClr val="black"/>
                </a:solidFill>
                <a:latin typeface="Times New Roman"/>
                <a:cs typeface="Times New Roman"/>
              </a:rPr>
              <a:t>tout </a:t>
            </a:r>
            <a:r>
              <a:rPr lang="fr-FR" sz="2800" dirty="0">
                <a:solidFill>
                  <a:prstClr val="black"/>
                </a:solidFill>
                <a:latin typeface="Times New Roman"/>
                <a:cs typeface="Times New Roman"/>
              </a:rPr>
              <a:t>autre </a:t>
            </a:r>
            <a:r>
              <a:rPr lang="fr-FR" sz="2800" spc="-10" dirty="0">
                <a:solidFill>
                  <a:prstClr val="black"/>
                </a:solidFill>
                <a:latin typeface="Times New Roman"/>
                <a:cs typeface="Times New Roman"/>
              </a:rPr>
              <a:t>continent </a:t>
            </a:r>
            <a:r>
              <a:rPr lang="fr-FR" sz="2800" dirty="0">
                <a:solidFill>
                  <a:prstClr val="black"/>
                </a:solidFill>
                <a:latin typeface="Times New Roman"/>
                <a:cs typeface="Times New Roman"/>
              </a:rPr>
              <a:t>de </a:t>
            </a:r>
            <a:r>
              <a:rPr lang="fr-FR" sz="2800" spc="-15" dirty="0">
                <a:solidFill>
                  <a:prstClr val="black"/>
                </a:solidFill>
                <a:latin typeface="Times New Roman"/>
                <a:cs typeface="Times New Roman"/>
              </a:rPr>
              <a:t>la  </a:t>
            </a:r>
            <a:r>
              <a:rPr lang="fr-FR" sz="2800" dirty="0">
                <a:solidFill>
                  <a:prstClr val="black"/>
                </a:solidFill>
                <a:latin typeface="Times New Roman"/>
                <a:cs typeface="Times New Roman"/>
              </a:rPr>
              <a:t>Terre. Tous </a:t>
            </a:r>
            <a:r>
              <a:rPr lang="fr-FR" sz="2800" spc="-20" dirty="0">
                <a:solidFill>
                  <a:prstClr val="black"/>
                </a:solidFill>
                <a:latin typeface="Times New Roman"/>
                <a:cs typeface="Times New Roman"/>
              </a:rPr>
              <a:t>les </a:t>
            </a:r>
            <a:r>
              <a:rPr lang="fr-FR" sz="2800" dirty="0">
                <a:solidFill>
                  <a:prstClr val="black"/>
                </a:solidFill>
                <a:latin typeface="Times New Roman"/>
                <a:cs typeface="Times New Roman"/>
              </a:rPr>
              <a:t>endroits </a:t>
            </a:r>
            <a:r>
              <a:rPr lang="fr-FR" sz="2800" spc="-20" dirty="0">
                <a:solidFill>
                  <a:prstClr val="black"/>
                </a:solidFill>
                <a:latin typeface="Times New Roman"/>
                <a:cs typeface="Times New Roman"/>
              </a:rPr>
              <a:t>les </a:t>
            </a:r>
            <a:r>
              <a:rPr lang="fr-FR" sz="2800" spc="-5" dirty="0">
                <a:solidFill>
                  <a:prstClr val="black"/>
                </a:solidFill>
                <a:latin typeface="Times New Roman"/>
                <a:cs typeface="Times New Roman"/>
              </a:rPr>
              <a:t>plus ensoleillés </a:t>
            </a:r>
            <a:r>
              <a:rPr lang="fr-FR" sz="2800" dirty="0">
                <a:solidFill>
                  <a:prstClr val="black"/>
                </a:solidFill>
                <a:latin typeface="Times New Roman"/>
                <a:cs typeface="Times New Roman"/>
              </a:rPr>
              <a:t>de </a:t>
            </a:r>
            <a:r>
              <a:rPr lang="fr-FR" sz="2800" spc="-25" dirty="0">
                <a:solidFill>
                  <a:prstClr val="black"/>
                </a:solidFill>
                <a:latin typeface="Times New Roman"/>
                <a:cs typeface="Times New Roman"/>
              </a:rPr>
              <a:t>la </a:t>
            </a:r>
            <a:r>
              <a:rPr lang="fr-FR" sz="2800" dirty="0">
                <a:solidFill>
                  <a:prstClr val="black"/>
                </a:solidFill>
                <a:latin typeface="Times New Roman"/>
                <a:cs typeface="Times New Roman"/>
              </a:rPr>
              <a:t>planète </a:t>
            </a:r>
            <a:r>
              <a:rPr lang="fr-FR" sz="2800" spc="-10" dirty="0">
                <a:solidFill>
                  <a:prstClr val="black"/>
                </a:solidFill>
                <a:latin typeface="Times New Roman"/>
                <a:cs typeface="Times New Roman"/>
              </a:rPr>
              <a:t>se </a:t>
            </a:r>
            <a:r>
              <a:rPr lang="fr-FR" sz="2800" spc="-5" dirty="0">
                <a:solidFill>
                  <a:prstClr val="black"/>
                </a:solidFill>
                <a:latin typeface="Times New Roman"/>
                <a:cs typeface="Times New Roman"/>
              </a:rPr>
              <a:t>trouvent en Afrique. </a:t>
            </a:r>
            <a:endParaRPr lang="fr-FR" sz="2800" dirty="0">
              <a:solidFill>
                <a:prstClr val="black"/>
              </a:solidFill>
              <a:latin typeface="Times New Roman"/>
              <a:cs typeface="Times New Roman"/>
            </a:endParaRPr>
          </a:p>
        </p:txBody>
      </p:sp>
    </p:spTree>
    <p:extLst>
      <p:ext uri="{BB962C8B-B14F-4D97-AF65-F5344CB8AC3E}">
        <p14:creationId xmlns:p14="http://schemas.microsoft.com/office/powerpoint/2010/main" val="3878953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1155700" y="962025"/>
            <a:ext cx="8534400" cy="4908007"/>
          </a:xfrm>
          <a:prstGeom prst="rect">
            <a:avLst/>
          </a:prstGeom>
          <a:blipFill>
            <a:blip r:embed="rId2" cstate="print"/>
            <a:stretch>
              <a:fillRect/>
            </a:stretch>
          </a:blipFill>
        </p:spPr>
        <p:txBody>
          <a:bodyPr wrap="square" lIns="0" tIns="0" rIns="0" bIns="0" rtlCol="0"/>
          <a:lstStyle/>
          <a:p>
            <a:endParaRPr/>
          </a:p>
        </p:txBody>
      </p:sp>
      <p:sp>
        <p:nvSpPr>
          <p:cNvPr id="3" name="object 5"/>
          <p:cNvSpPr txBox="1"/>
          <p:nvPr/>
        </p:nvSpPr>
        <p:spPr>
          <a:xfrm>
            <a:off x="624490" y="6187606"/>
            <a:ext cx="9601200" cy="751488"/>
          </a:xfrm>
          <a:prstGeom prst="rect">
            <a:avLst/>
          </a:prstGeom>
        </p:spPr>
        <p:txBody>
          <a:bodyPr vert="horz" wrap="square" lIns="0" tIns="12700" rIns="0" bIns="0" rtlCol="0">
            <a:spAutoFit/>
          </a:bodyPr>
          <a:lstStyle/>
          <a:p>
            <a:pPr marL="12700">
              <a:lnSpc>
                <a:spcPct val="100000"/>
              </a:lnSpc>
              <a:spcBef>
                <a:spcPts val="100"/>
              </a:spcBef>
            </a:pPr>
            <a:r>
              <a:rPr sz="2400" dirty="0" smtClean="0">
                <a:solidFill>
                  <a:srgbClr val="212121"/>
                </a:solidFill>
                <a:latin typeface="Times New Roman"/>
                <a:cs typeface="Times New Roman"/>
              </a:rPr>
              <a:t>Carte </a:t>
            </a:r>
            <a:r>
              <a:rPr sz="2400" spc="-10" dirty="0" err="1">
                <a:solidFill>
                  <a:srgbClr val="212121"/>
                </a:solidFill>
                <a:latin typeface="Times New Roman"/>
                <a:cs typeface="Times New Roman"/>
              </a:rPr>
              <a:t>mondiale</a:t>
            </a:r>
            <a:r>
              <a:rPr sz="2400" spc="-10" dirty="0">
                <a:solidFill>
                  <a:srgbClr val="212121"/>
                </a:solidFill>
                <a:latin typeface="Times New Roman"/>
                <a:cs typeface="Times New Roman"/>
              </a:rPr>
              <a:t> </a:t>
            </a:r>
            <a:r>
              <a:rPr sz="2400" spc="-5" dirty="0">
                <a:solidFill>
                  <a:srgbClr val="212121"/>
                </a:solidFill>
                <a:latin typeface="Times New Roman"/>
                <a:cs typeface="Times New Roman"/>
              </a:rPr>
              <a:t>de </a:t>
            </a:r>
            <a:r>
              <a:rPr sz="2400" spc="-5" dirty="0" err="1">
                <a:solidFill>
                  <a:srgbClr val="212121"/>
                </a:solidFill>
                <a:latin typeface="Times New Roman"/>
                <a:cs typeface="Times New Roman"/>
              </a:rPr>
              <a:t>l'irradiation</a:t>
            </a:r>
            <a:r>
              <a:rPr sz="2400" spc="-5" dirty="0">
                <a:solidFill>
                  <a:srgbClr val="212121"/>
                </a:solidFill>
                <a:latin typeface="Times New Roman"/>
                <a:cs typeface="Times New Roman"/>
              </a:rPr>
              <a:t> </a:t>
            </a:r>
            <a:r>
              <a:rPr sz="2400" spc="-5" dirty="0" err="1">
                <a:solidFill>
                  <a:srgbClr val="212121"/>
                </a:solidFill>
                <a:latin typeface="Times New Roman"/>
                <a:cs typeface="Times New Roman"/>
              </a:rPr>
              <a:t>solaire</a:t>
            </a:r>
            <a:r>
              <a:rPr sz="2400" spc="-5" dirty="0">
                <a:solidFill>
                  <a:srgbClr val="212121"/>
                </a:solidFill>
                <a:latin typeface="Times New Roman"/>
                <a:cs typeface="Times New Roman"/>
              </a:rPr>
              <a:t> </a:t>
            </a:r>
            <a:r>
              <a:rPr sz="2400" spc="-10" dirty="0" err="1">
                <a:solidFill>
                  <a:srgbClr val="212121"/>
                </a:solidFill>
                <a:latin typeface="Times New Roman"/>
                <a:cs typeface="Times New Roman"/>
              </a:rPr>
              <a:t>globale</a:t>
            </a:r>
            <a:r>
              <a:rPr sz="2400" spc="-10" dirty="0">
                <a:solidFill>
                  <a:srgbClr val="212121"/>
                </a:solidFill>
                <a:latin typeface="Times New Roman"/>
                <a:cs typeface="Times New Roman"/>
              </a:rPr>
              <a:t> </a:t>
            </a:r>
            <a:r>
              <a:rPr sz="2400" spc="5" dirty="0">
                <a:solidFill>
                  <a:srgbClr val="212121"/>
                </a:solidFill>
                <a:latin typeface="Times New Roman"/>
                <a:cs typeface="Times New Roman"/>
              </a:rPr>
              <a:t>(GHI) </a:t>
            </a:r>
            <a:r>
              <a:rPr sz="2400" spc="-5" dirty="0">
                <a:solidFill>
                  <a:srgbClr val="212121"/>
                </a:solidFill>
                <a:latin typeface="Times New Roman"/>
                <a:cs typeface="Times New Roman"/>
              </a:rPr>
              <a:t>(</a:t>
            </a:r>
            <a:r>
              <a:rPr sz="2400" spc="-5" dirty="0" err="1">
                <a:solidFill>
                  <a:srgbClr val="212121"/>
                </a:solidFill>
                <a:latin typeface="Times New Roman"/>
                <a:cs typeface="Times New Roman"/>
              </a:rPr>
              <a:t>Annuelle</a:t>
            </a:r>
            <a:r>
              <a:rPr sz="2400" spc="-5" dirty="0">
                <a:solidFill>
                  <a:srgbClr val="212121"/>
                </a:solidFill>
                <a:latin typeface="Times New Roman"/>
                <a:cs typeface="Times New Roman"/>
              </a:rPr>
              <a:t> et </a:t>
            </a:r>
            <a:r>
              <a:rPr sz="2400" spc="-10" dirty="0" err="1">
                <a:solidFill>
                  <a:srgbClr val="212121"/>
                </a:solidFill>
                <a:latin typeface="Times New Roman"/>
                <a:cs typeface="Times New Roman"/>
              </a:rPr>
              <a:t>journalière</a:t>
            </a:r>
            <a:r>
              <a:rPr sz="2400" spc="-10" dirty="0">
                <a:solidFill>
                  <a:srgbClr val="212121"/>
                </a:solidFill>
                <a:latin typeface="Times New Roman"/>
                <a:cs typeface="Times New Roman"/>
              </a:rPr>
              <a:t> </a:t>
            </a:r>
            <a:r>
              <a:rPr sz="2400" spc="-5" dirty="0" err="1">
                <a:solidFill>
                  <a:srgbClr val="212121"/>
                </a:solidFill>
                <a:latin typeface="Times New Roman"/>
                <a:cs typeface="Times New Roman"/>
              </a:rPr>
              <a:t>moyenne</a:t>
            </a:r>
            <a:r>
              <a:rPr sz="2400" spc="-5" dirty="0">
                <a:solidFill>
                  <a:srgbClr val="212121"/>
                </a:solidFill>
                <a:latin typeface="Times New Roman"/>
                <a:cs typeface="Times New Roman"/>
              </a:rPr>
              <a:t>).</a:t>
            </a:r>
            <a:r>
              <a:rPr sz="2400" spc="110" dirty="0">
                <a:solidFill>
                  <a:srgbClr val="212121"/>
                </a:solidFill>
                <a:latin typeface="Times New Roman"/>
                <a:cs typeface="Times New Roman"/>
              </a:rPr>
              <a:t> </a:t>
            </a:r>
            <a:r>
              <a:rPr sz="2400" dirty="0">
                <a:solidFill>
                  <a:srgbClr val="212121"/>
                </a:solidFill>
                <a:latin typeface="Times New Roman"/>
                <a:cs typeface="Times New Roman"/>
              </a:rPr>
              <a:t>[10]</a:t>
            </a:r>
            <a:endParaRPr sz="2400" dirty="0">
              <a:latin typeface="Times New Roman"/>
              <a:cs typeface="Times New Roman"/>
            </a:endParaRPr>
          </a:p>
        </p:txBody>
      </p:sp>
    </p:spTree>
    <p:extLst>
      <p:ext uri="{BB962C8B-B14F-4D97-AF65-F5344CB8AC3E}">
        <p14:creationId xmlns:p14="http://schemas.microsoft.com/office/powerpoint/2010/main" val="1745580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11503" y="504825"/>
            <a:ext cx="9448799" cy="6489596"/>
          </a:xfrm>
          <a:prstGeom prst="rect">
            <a:avLst/>
          </a:prstGeom>
        </p:spPr>
        <p:txBody>
          <a:bodyPr vert="horz" wrap="square" lIns="0" tIns="26034" rIns="0" bIns="0" rtlCol="0">
            <a:spAutoFit/>
          </a:bodyPr>
          <a:lstStyle/>
          <a:p>
            <a:pPr marL="12700" marR="5080" lvl="0" algn="just">
              <a:lnSpc>
                <a:spcPct val="150000"/>
              </a:lnSpc>
              <a:spcBef>
                <a:spcPts val="5"/>
              </a:spcBef>
            </a:pPr>
            <a:r>
              <a:rPr lang="fr-FR" sz="2800" spc="-10" dirty="0" smtClean="0">
                <a:solidFill>
                  <a:prstClr val="black"/>
                </a:solidFill>
                <a:latin typeface="Times New Roman"/>
                <a:cs typeface="Times New Roman"/>
              </a:rPr>
              <a:t>L’Afrique </a:t>
            </a:r>
            <a:r>
              <a:rPr lang="fr-FR" sz="2800" dirty="0" smtClean="0">
                <a:solidFill>
                  <a:prstClr val="black"/>
                </a:solidFill>
                <a:latin typeface="Times New Roman"/>
                <a:cs typeface="Times New Roman"/>
              </a:rPr>
              <a:t>du nord </a:t>
            </a:r>
            <a:r>
              <a:rPr lang="fr-FR" sz="2800" spc="-15" dirty="0" smtClean="0">
                <a:solidFill>
                  <a:prstClr val="black"/>
                </a:solidFill>
                <a:latin typeface="Times New Roman"/>
                <a:cs typeface="Times New Roman"/>
              </a:rPr>
              <a:t>est </a:t>
            </a:r>
            <a:r>
              <a:rPr lang="fr-FR" sz="2800" spc="-5" dirty="0" smtClean="0">
                <a:solidFill>
                  <a:prstClr val="black"/>
                </a:solidFill>
                <a:latin typeface="Times New Roman"/>
                <a:cs typeface="Times New Roman"/>
              </a:rPr>
              <a:t>particulièrement </a:t>
            </a:r>
            <a:r>
              <a:rPr lang="fr-FR" sz="2800" spc="-10" dirty="0" smtClean="0">
                <a:solidFill>
                  <a:prstClr val="black"/>
                </a:solidFill>
                <a:latin typeface="Times New Roman"/>
                <a:cs typeface="Times New Roman"/>
              </a:rPr>
              <a:t>connue  </a:t>
            </a:r>
            <a:r>
              <a:rPr lang="fr-FR" sz="2800" spc="5" dirty="0" smtClean="0">
                <a:solidFill>
                  <a:prstClr val="black"/>
                </a:solidFill>
                <a:latin typeface="Times New Roman"/>
                <a:cs typeface="Times New Roman"/>
              </a:rPr>
              <a:t>pour </a:t>
            </a:r>
            <a:r>
              <a:rPr lang="fr-FR" sz="2800" spc="-10" dirty="0" smtClean="0">
                <a:solidFill>
                  <a:prstClr val="black"/>
                </a:solidFill>
                <a:latin typeface="Times New Roman"/>
                <a:cs typeface="Times New Roman"/>
              </a:rPr>
              <a:t>ses </a:t>
            </a:r>
            <a:r>
              <a:rPr lang="fr-FR" sz="2800" dirty="0" smtClean="0">
                <a:solidFill>
                  <a:prstClr val="black"/>
                </a:solidFill>
                <a:latin typeface="Times New Roman"/>
                <a:cs typeface="Times New Roman"/>
              </a:rPr>
              <a:t>records </a:t>
            </a:r>
            <a:r>
              <a:rPr lang="fr-FR" sz="2800" spc="-10" dirty="0" smtClean="0">
                <a:solidFill>
                  <a:prstClr val="black"/>
                </a:solidFill>
                <a:latin typeface="Times New Roman"/>
                <a:cs typeface="Times New Roman"/>
              </a:rPr>
              <a:t>d’ensoleillement </a:t>
            </a:r>
            <a:r>
              <a:rPr lang="fr-FR" sz="2800" dirty="0" smtClean="0">
                <a:solidFill>
                  <a:prstClr val="black"/>
                </a:solidFill>
                <a:latin typeface="Times New Roman"/>
                <a:cs typeface="Times New Roman"/>
              </a:rPr>
              <a:t>: </a:t>
            </a:r>
            <a:r>
              <a:rPr lang="fr-FR" sz="2800" spc="-15" dirty="0" smtClean="0">
                <a:solidFill>
                  <a:prstClr val="black"/>
                </a:solidFill>
                <a:latin typeface="Times New Roman"/>
                <a:cs typeface="Times New Roman"/>
              </a:rPr>
              <a:t>la </a:t>
            </a:r>
            <a:r>
              <a:rPr lang="fr-FR" sz="2800" spc="-5" dirty="0" smtClean="0">
                <a:solidFill>
                  <a:prstClr val="black"/>
                </a:solidFill>
                <a:latin typeface="Times New Roman"/>
                <a:cs typeface="Times New Roman"/>
              </a:rPr>
              <a:t>région expérimente non seulement </a:t>
            </a:r>
            <a:r>
              <a:rPr lang="fr-FR" sz="2800" spc="-25" dirty="0" smtClean="0">
                <a:solidFill>
                  <a:prstClr val="black"/>
                </a:solidFill>
                <a:latin typeface="Times New Roman"/>
                <a:cs typeface="Times New Roman"/>
              </a:rPr>
              <a:t>la </a:t>
            </a:r>
            <a:r>
              <a:rPr lang="fr-FR" sz="2800" spc="-5" dirty="0" smtClean="0">
                <a:solidFill>
                  <a:prstClr val="black"/>
                </a:solidFill>
                <a:latin typeface="Times New Roman"/>
                <a:cs typeface="Times New Roman"/>
              </a:rPr>
              <a:t>plus grande </a:t>
            </a:r>
            <a:r>
              <a:rPr lang="fr-FR" sz="2800" dirty="0" smtClean="0">
                <a:solidFill>
                  <a:prstClr val="black"/>
                </a:solidFill>
                <a:latin typeface="Times New Roman"/>
                <a:cs typeface="Times New Roman"/>
              </a:rPr>
              <a:t>durée </a:t>
            </a:r>
            <a:r>
              <a:rPr lang="fr-FR" sz="2800" spc="-5" dirty="0" smtClean="0">
                <a:solidFill>
                  <a:prstClr val="black"/>
                </a:solidFill>
                <a:latin typeface="Times New Roman"/>
                <a:cs typeface="Times New Roman"/>
              </a:rPr>
              <a:t>annuelle </a:t>
            </a:r>
            <a:r>
              <a:rPr lang="fr-FR" sz="2800" dirty="0" smtClean="0">
                <a:solidFill>
                  <a:prstClr val="black"/>
                </a:solidFill>
                <a:latin typeface="Times New Roman"/>
                <a:cs typeface="Times New Roman"/>
              </a:rPr>
              <a:t>de </a:t>
            </a:r>
            <a:r>
              <a:rPr lang="fr-FR" sz="2800" spc="-5" dirty="0" smtClean="0">
                <a:solidFill>
                  <a:prstClr val="black"/>
                </a:solidFill>
                <a:latin typeface="Times New Roman"/>
                <a:cs typeface="Times New Roman"/>
              </a:rPr>
              <a:t>soleil </a:t>
            </a:r>
            <a:r>
              <a:rPr lang="fr-FR" sz="2800" spc="-10" dirty="0" smtClean="0">
                <a:solidFill>
                  <a:prstClr val="black"/>
                </a:solidFill>
                <a:latin typeface="Times New Roman"/>
                <a:cs typeface="Times New Roman"/>
              </a:rPr>
              <a:t>mais </a:t>
            </a:r>
            <a:r>
              <a:rPr lang="fr-FR" sz="2800" dirty="0" smtClean="0">
                <a:solidFill>
                  <a:prstClr val="black"/>
                </a:solidFill>
                <a:latin typeface="Times New Roman"/>
                <a:cs typeface="Times New Roman"/>
              </a:rPr>
              <a:t>aussi </a:t>
            </a:r>
            <a:r>
              <a:rPr lang="fr-FR" sz="2800" spc="-10" dirty="0" smtClean="0">
                <a:solidFill>
                  <a:prstClr val="black"/>
                </a:solidFill>
                <a:latin typeface="Times New Roman"/>
                <a:cs typeface="Times New Roman"/>
              </a:rPr>
              <a:t>les </a:t>
            </a:r>
            <a:r>
              <a:rPr lang="fr-FR" sz="2800" spc="-5" dirty="0" smtClean="0">
                <a:solidFill>
                  <a:prstClr val="black"/>
                </a:solidFill>
                <a:latin typeface="Times New Roman"/>
                <a:cs typeface="Times New Roman"/>
              </a:rPr>
              <a:t>valeurs moyennes  annuelles </a:t>
            </a:r>
            <a:r>
              <a:rPr lang="fr-FR" sz="2800" spc="-15" dirty="0" smtClean="0">
                <a:solidFill>
                  <a:prstClr val="black"/>
                </a:solidFill>
                <a:latin typeface="Times New Roman"/>
                <a:cs typeface="Times New Roman"/>
              </a:rPr>
              <a:t>les </a:t>
            </a:r>
            <a:r>
              <a:rPr lang="fr-FR" sz="2800" spc="-5" dirty="0" smtClean="0">
                <a:solidFill>
                  <a:prstClr val="black"/>
                </a:solidFill>
                <a:latin typeface="Times New Roman"/>
                <a:cs typeface="Times New Roman"/>
              </a:rPr>
              <a:t>plus élevées </a:t>
            </a:r>
            <a:r>
              <a:rPr lang="fr-FR" sz="2800" dirty="0" smtClean="0">
                <a:solidFill>
                  <a:prstClr val="black"/>
                </a:solidFill>
                <a:latin typeface="Times New Roman"/>
                <a:cs typeface="Times New Roman"/>
              </a:rPr>
              <a:t>de </a:t>
            </a:r>
            <a:r>
              <a:rPr lang="fr-FR" sz="2800" spc="-5" dirty="0" smtClean="0">
                <a:solidFill>
                  <a:prstClr val="black"/>
                </a:solidFill>
                <a:latin typeface="Times New Roman"/>
                <a:cs typeface="Times New Roman"/>
              </a:rPr>
              <a:t>rayonnement </a:t>
            </a:r>
            <a:r>
              <a:rPr lang="fr-FR" sz="2800" spc="-10" dirty="0" smtClean="0">
                <a:solidFill>
                  <a:prstClr val="black"/>
                </a:solidFill>
                <a:latin typeface="Times New Roman"/>
                <a:cs typeface="Times New Roman"/>
              </a:rPr>
              <a:t>solaire (le maximum </a:t>
            </a:r>
            <a:r>
              <a:rPr lang="fr-FR" sz="2800" dirty="0" smtClean="0">
                <a:solidFill>
                  <a:prstClr val="black"/>
                </a:solidFill>
                <a:latin typeface="Times New Roman"/>
                <a:cs typeface="Times New Roman"/>
              </a:rPr>
              <a:t>enregistré </a:t>
            </a:r>
            <a:r>
              <a:rPr lang="fr-FR" sz="2800" spc="-10" dirty="0" smtClean="0">
                <a:solidFill>
                  <a:prstClr val="black"/>
                </a:solidFill>
                <a:latin typeface="Times New Roman"/>
                <a:cs typeface="Times New Roman"/>
              </a:rPr>
              <a:t>étant </a:t>
            </a:r>
            <a:r>
              <a:rPr lang="fr-FR" sz="2800" dirty="0" smtClean="0">
                <a:solidFill>
                  <a:prstClr val="black"/>
                </a:solidFill>
                <a:latin typeface="Times New Roman"/>
                <a:cs typeface="Times New Roman"/>
              </a:rPr>
              <a:t>à </a:t>
            </a:r>
            <a:r>
              <a:rPr lang="fr-FR" sz="2800" spc="-15" dirty="0" smtClean="0">
                <a:solidFill>
                  <a:prstClr val="black"/>
                </a:solidFill>
                <a:latin typeface="Times New Roman"/>
                <a:cs typeface="Times New Roman"/>
              </a:rPr>
              <a:t>plus </a:t>
            </a:r>
            <a:r>
              <a:rPr lang="fr-FR" sz="2800" dirty="0" smtClean="0">
                <a:solidFill>
                  <a:prstClr val="black"/>
                </a:solidFill>
                <a:latin typeface="Times New Roman"/>
                <a:cs typeface="Times New Roman"/>
              </a:rPr>
              <a:t>de 220 kcal / </a:t>
            </a:r>
            <a:r>
              <a:rPr lang="fr-FR" sz="2800" spc="-5" dirty="0" smtClean="0">
                <a:solidFill>
                  <a:prstClr val="black"/>
                </a:solidFill>
                <a:latin typeface="Times New Roman"/>
                <a:cs typeface="Times New Roman"/>
              </a:rPr>
              <a:t>cm²).</a:t>
            </a:r>
            <a:r>
              <a:rPr lang="fr-FR" sz="2800" spc="245" dirty="0" smtClean="0">
                <a:solidFill>
                  <a:prstClr val="black"/>
                </a:solidFill>
                <a:latin typeface="Times New Roman"/>
                <a:cs typeface="Times New Roman"/>
              </a:rPr>
              <a:t> </a:t>
            </a:r>
            <a:endParaRPr lang="en-US" sz="2800" dirty="0" smtClean="0">
              <a:latin typeface="Times New Roman"/>
              <a:cs typeface="Times New Roman"/>
            </a:endParaRPr>
          </a:p>
          <a:p>
            <a:pPr>
              <a:lnSpc>
                <a:spcPct val="150000"/>
              </a:lnSpc>
              <a:spcBef>
                <a:spcPts val="30"/>
              </a:spcBef>
            </a:pPr>
            <a:r>
              <a:rPr lang="fr-FR" sz="2800" dirty="0" smtClean="0">
                <a:latin typeface="Times New Roman"/>
                <a:cs typeface="Times New Roman"/>
              </a:rPr>
              <a:t>GHI : C'est l'énergie lumineuse réelle reçue du soleil à la surface de la terre, durant une période en tenant compte des phénomènes  météorologiques. </a:t>
            </a:r>
          </a:p>
          <a:p>
            <a:pPr>
              <a:lnSpc>
                <a:spcPct val="150000"/>
              </a:lnSpc>
              <a:spcBef>
                <a:spcPts val="30"/>
              </a:spcBef>
            </a:pPr>
            <a:r>
              <a:rPr lang="fr-FR" sz="2800" dirty="0" smtClean="0">
                <a:latin typeface="Times New Roman"/>
                <a:cs typeface="Times New Roman"/>
              </a:rPr>
              <a:t>Le niveau du GHI (Global Horizontal Irradiation) en </a:t>
            </a:r>
            <a:r>
              <a:rPr lang="fr-FR" sz="2800" dirty="0" err="1" smtClean="0">
                <a:latin typeface="Times New Roman"/>
                <a:cs typeface="Times New Roman"/>
              </a:rPr>
              <a:t>Algerie</a:t>
            </a:r>
            <a:r>
              <a:rPr lang="fr-FR" sz="2800" dirty="0" smtClean="0">
                <a:latin typeface="Times New Roman"/>
                <a:cs typeface="Times New Roman"/>
              </a:rPr>
              <a:t> se situe entre 1600-2400 kWh/m2/an.</a:t>
            </a:r>
            <a:endParaRPr lang="en-US" sz="280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504825"/>
            <a:ext cx="9448800" cy="6555641"/>
          </a:xfrm>
          <a:prstGeom prst="rect">
            <a:avLst/>
          </a:prstGeom>
        </p:spPr>
        <p:txBody>
          <a:bodyPr wrap="square">
            <a:spAutoFit/>
          </a:bodyPr>
          <a:lstStyle/>
          <a:p>
            <a:pPr marL="469900" indent="-228600">
              <a:lnSpc>
                <a:spcPct val="150000"/>
              </a:lnSpc>
              <a:buFont typeface="Symbol"/>
              <a:buChar char=""/>
              <a:tabLst>
                <a:tab pos="469265" algn="l"/>
                <a:tab pos="469900" algn="l"/>
              </a:tabLst>
            </a:pPr>
            <a:r>
              <a:rPr lang="fr-FR" sz="2800" b="1" u="sng" spc="-5" dirty="0">
                <a:uFill>
                  <a:solidFill>
                    <a:srgbClr val="000000"/>
                  </a:solidFill>
                </a:uFill>
                <a:latin typeface="Times New Roman"/>
                <a:cs typeface="Times New Roman"/>
              </a:rPr>
              <a:t>Capacité d’irradiation solaire </a:t>
            </a:r>
            <a:r>
              <a:rPr lang="fr-FR" sz="2800" b="1" u="sng" spc="5" dirty="0">
                <a:uFill>
                  <a:solidFill>
                    <a:srgbClr val="000000"/>
                  </a:solidFill>
                </a:uFill>
                <a:latin typeface="Times New Roman"/>
                <a:cs typeface="Times New Roman"/>
              </a:rPr>
              <a:t>en </a:t>
            </a:r>
            <a:r>
              <a:rPr lang="fr-FR" sz="2800" b="1" u="sng" spc="-5" dirty="0" err="1">
                <a:uFill>
                  <a:solidFill>
                    <a:srgbClr val="000000"/>
                  </a:solidFill>
                </a:uFill>
                <a:latin typeface="Times New Roman"/>
                <a:cs typeface="Times New Roman"/>
              </a:rPr>
              <a:t>Algerie</a:t>
            </a:r>
            <a:r>
              <a:rPr lang="fr-FR" sz="2800" b="1" u="sng" spc="-10" dirty="0">
                <a:uFill>
                  <a:solidFill>
                    <a:srgbClr val="000000"/>
                  </a:solidFill>
                </a:uFill>
                <a:latin typeface="Times New Roman"/>
                <a:cs typeface="Times New Roman"/>
              </a:rPr>
              <a:t> </a:t>
            </a:r>
            <a:r>
              <a:rPr lang="fr-FR" sz="2800" b="1" u="sng" dirty="0" smtClean="0">
                <a:uFill>
                  <a:solidFill>
                    <a:srgbClr val="000000"/>
                  </a:solidFill>
                </a:uFill>
                <a:latin typeface="Times New Roman"/>
                <a:cs typeface="Times New Roman"/>
              </a:rPr>
              <a:t>:</a:t>
            </a:r>
            <a:endParaRPr lang="fr-FR" sz="2800" dirty="0">
              <a:latin typeface="Times New Roman"/>
              <a:cs typeface="Times New Roman"/>
            </a:endParaRPr>
          </a:p>
          <a:p>
            <a:pPr marL="12700" marR="5080" algn="just">
              <a:lnSpc>
                <a:spcPct val="150000"/>
              </a:lnSpc>
            </a:pPr>
            <a:r>
              <a:rPr lang="fr-FR" sz="2800" spc="-10" dirty="0">
                <a:latin typeface="Times New Roman"/>
                <a:cs typeface="Times New Roman"/>
              </a:rPr>
              <a:t>Le </a:t>
            </a:r>
            <a:r>
              <a:rPr lang="fr-FR" sz="2800" spc="-5" dirty="0">
                <a:latin typeface="Times New Roman"/>
                <a:cs typeface="Times New Roman"/>
              </a:rPr>
              <a:t>gisement </a:t>
            </a:r>
            <a:r>
              <a:rPr lang="fr-FR" sz="2800" spc="-10" dirty="0">
                <a:latin typeface="Times New Roman"/>
                <a:cs typeface="Times New Roman"/>
              </a:rPr>
              <a:t>solaire </a:t>
            </a:r>
            <a:r>
              <a:rPr lang="fr-FR" sz="2800" dirty="0">
                <a:latin typeface="Times New Roman"/>
                <a:cs typeface="Times New Roman"/>
              </a:rPr>
              <a:t>de </a:t>
            </a:r>
            <a:r>
              <a:rPr lang="fr-FR" sz="2800" spc="-10" dirty="0">
                <a:latin typeface="Times New Roman"/>
                <a:cs typeface="Times New Roman"/>
              </a:rPr>
              <a:t>l’Algérie est </a:t>
            </a:r>
            <a:r>
              <a:rPr lang="fr-FR" sz="2800" spc="-5" dirty="0">
                <a:latin typeface="Times New Roman"/>
                <a:cs typeface="Times New Roman"/>
              </a:rPr>
              <a:t>parmi les </a:t>
            </a:r>
            <a:r>
              <a:rPr lang="fr-FR" sz="2800" dirty="0">
                <a:latin typeface="Times New Roman"/>
                <a:cs typeface="Times New Roman"/>
              </a:rPr>
              <a:t>trois </a:t>
            </a:r>
            <a:r>
              <a:rPr lang="fr-FR" sz="2800" spc="-10" dirty="0">
                <a:latin typeface="Times New Roman"/>
                <a:cs typeface="Times New Roman"/>
              </a:rPr>
              <a:t>meilleurs </a:t>
            </a:r>
            <a:r>
              <a:rPr lang="fr-FR" sz="2800" dirty="0">
                <a:latin typeface="Times New Roman"/>
                <a:cs typeface="Times New Roman"/>
              </a:rPr>
              <a:t>gisements </a:t>
            </a:r>
            <a:r>
              <a:rPr lang="fr-FR" sz="2800" spc="-5" dirty="0">
                <a:latin typeface="Times New Roman"/>
                <a:cs typeface="Times New Roman"/>
              </a:rPr>
              <a:t>dans </a:t>
            </a:r>
            <a:r>
              <a:rPr lang="fr-FR" sz="2800" spc="-15" dirty="0">
                <a:latin typeface="Times New Roman"/>
                <a:cs typeface="Times New Roman"/>
              </a:rPr>
              <a:t>le monde. </a:t>
            </a:r>
            <a:r>
              <a:rPr lang="fr-FR" sz="2800" spc="-5" dirty="0">
                <a:latin typeface="Times New Roman"/>
                <a:cs typeface="Times New Roman"/>
              </a:rPr>
              <a:t>Vue </a:t>
            </a:r>
            <a:r>
              <a:rPr lang="fr-FR" sz="2800" dirty="0">
                <a:latin typeface="Times New Roman"/>
                <a:cs typeface="Times New Roman"/>
              </a:rPr>
              <a:t>de </a:t>
            </a:r>
            <a:r>
              <a:rPr lang="fr-FR" sz="2800" spc="5" dirty="0">
                <a:latin typeface="Times New Roman"/>
                <a:cs typeface="Times New Roman"/>
              </a:rPr>
              <a:t>sa </a:t>
            </a:r>
            <a:r>
              <a:rPr lang="fr-FR" sz="2800" spc="-5" dirty="0">
                <a:latin typeface="Times New Roman"/>
                <a:cs typeface="Times New Roman"/>
              </a:rPr>
              <a:t>localisation géographique, </a:t>
            </a:r>
            <a:r>
              <a:rPr lang="fr-FR" sz="2800" spc="-10" dirty="0">
                <a:latin typeface="Times New Roman"/>
                <a:cs typeface="Times New Roman"/>
              </a:rPr>
              <a:t>l’Algérie </a:t>
            </a:r>
            <a:r>
              <a:rPr lang="fr-FR" sz="2800" dirty="0">
                <a:latin typeface="Times New Roman"/>
                <a:cs typeface="Times New Roman"/>
              </a:rPr>
              <a:t>dispose  d’un </a:t>
            </a:r>
            <a:r>
              <a:rPr lang="fr-FR" sz="2800" spc="-5" dirty="0">
                <a:latin typeface="Times New Roman"/>
                <a:cs typeface="Times New Roman"/>
              </a:rPr>
              <a:t>des gisements </a:t>
            </a:r>
            <a:r>
              <a:rPr lang="fr-FR" sz="2800" spc="-10" dirty="0">
                <a:latin typeface="Times New Roman"/>
                <a:cs typeface="Times New Roman"/>
              </a:rPr>
              <a:t>solaire les </a:t>
            </a:r>
            <a:r>
              <a:rPr lang="fr-FR" sz="2800" spc="-5" dirty="0">
                <a:latin typeface="Times New Roman"/>
                <a:cs typeface="Times New Roman"/>
              </a:rPr>
              <a:t>plus élevés au </a:t>
            </a:r>
            <a:r>
              <a:rPr lang="fr-FR" sz="2800" spc="-10" dirty="0">
                <a:latin typeface="Times New Roman"/>
                <a:cs typeface="Times New Roman"/>
              </a:rPr>
              <a:t>monde. La </a:t>
            </a:r>
            <a:r>
              <a:rPr lang="fr-FR" sz="2800" dirty="0">
                <a:latin typeface="Times New Roman"/>
                <a:cs typeface="Times New Roman"/>
              </a:rPr>
              <a:t>durée </a:t>
            </a:r>
            <a:r>
              <a:rPr lang="fr-FR" sz="2800" spc="-5" dirty="0">
                <a:latin typeface="Times New Roman"/>
                <a:cs typeface="Times New Roman"/>
              </a:rPr>
              <a:t>d’insolation sur </a:t>
            </a:r>
            <a:r>
              <a:rPr lang="fr-FR" sz="2800" spc="-25" dirty="0">
                <a:latin typeface="Times New Roman"/>
                <a:cs typeface="Times New Roman"/>
              </a:rPr>
              <a:t>la </a:t>
            </a:r>
            <a:r>
              <a:rPr lang="fr-FR" sz="2800" spc="-5" dirty="0">
                <a:latin typeface="Times New Roman"/>
                <a:cs typeface="Times New Roman"/>
              </a:rPr>
              <a:t>quasi-totalité </a:t>
            </a:r>
            <a:r>
              <a:rPr lang="fr-FR" sz="2800" dirty="0">
                <a:latin typeface="Times New Roman"/>
                <a:cs typeface="Times New Roman"/>
              </a:rPr>
              <a:t>du </a:t>
            </a:r>
            <a:r>
              <a:rPr lang="fr-FR" sz="2800" spc="-5" dirty="0">
                <a:latin typeface="Times New Roman"/>
                <a:cs typeface="Times New Roman"/>
              </a:rPr>
              <a:t>territoire national dépasse </a:t>
            </a:r>
            <a:r>
              <a:rPr lang="fr-FR" sz="2800" spc="-10" dirty="0">
                <a:latin typeface="Times New Roman"/>
                <a:cs typeface="Times New Roman"/>
              </a:rPr>
              <a:t>les </a:t>
            </a:r>
            <a:r>
              <a:rPr lang="fr-FR" sz="2800" dirty="0">
                <a:latin typeface="Times New Roman"/>
                <a:cs typeface="Times New Roman"/>
              </a:rPr>
              <a:t>2000 </a:t>
            </a:r>
            <a:r>
              <a:rPr lang="fr-FR" sz="2800" spc="-5" dirty="0">
                <a:latin typeface="Times New Roman"/>
                <a:cs typeface="Times New Roman"/>
              </a:rPr>
              <a:t>heures  annuellement et peut atteindre les </a:t>
            </a:r>
            <a:r>
              <a:rPr lang="fr-FR" sz="2800" dirty="0">
                <a:latin typeface="Times New Roman"/>
                <a:cs typeface="Times New Roman"/>
              </a:rPr>
              <a:t>3900 </a:t>
            </a:r>
            <a:r>
              <a:rPr lang="fr-FR" sz="2800" spc="-5" dirty="0">
                <a:latin typeface="Times New Roman"/>
                <a:cs typeface="Times New Roman"/>
              </a:rPr>
              <a:t>heures </a:t>
            </a:r>
            <a:r>
              <a:rPr lang="fr-FR" sz="2800" spc="5" dirty="0">
                <a:latin typeface="Times New Roman"/>
                <a:cs typeface="Times New Roman"/>
              </a:rPr>
              <a:t>(hauts </a:t>
            </a:r>
            <a:r>
              <a:rPr lang="fr-FR" sz="2800" spc="-5" dirty="0">
                <a:latin typeface="Times New Roman"/>
                <a:cs typeface="Times New Roman"/>
              </a:rPr>
              <a:t>plateaux et Sahara). L’énergie reçue annuellement sur une surface </a:t>
            </a:r>
            <a:r>
              <a:rPr lang="fr-FR" sz="2800" spc="-10" dirty="0">
                <a:latin typeface="Times New Roman"/>
                <a:cs typeface="Times New Roman"/>
              </a:rPr>
              <a:t>horizontale </a:t>
            </a:r>
            <a:r>
              <a:rPr lang="fr-FR" sz="2800" dirty="0">
                <a:latin typeface="Times New Roman"/>
                <a:cs typeface="Times New Roman"/>
              </a:rPr>
              <a:t>de </a:t>
            </a:r>
            <a:r>
              <a:rPr lang="fr-FR" sz="2800" spc="-10" dirty="0">
                <a:latin typeface="Times New Roman"/>
                <a:cs typeface="Times New Roman"/>
              </a:rPr>
              <a:t>1m² </a:t>
            </a:r>
            <a:r>
              <a:rPr lang="fr-FR" sz="2800" spc="-5" dirty="0">
                <a:latin typeface="Times New Roman"/>
                <a:cs typeface="Times New Roman"/>
              </a:rPr>
              <a:t>soit  </a:t>
            </a:r>
            <a:r>
              <a:rPr lang="fr-FR" sz="2800" dirty="0">
                <a:latin typeface="Times New Roman"/>
                <a:cs typeface="Times New Roman"/>
              </a:rPr>
              <a:t>près de 3 </a:t>
            </a:r>
            <a:r>
              <a:rPr lang="fr-FR" sz="2800" spc="-10" dirty="0">
                <a:latin typeface="Times New Roman"/>
                <a:cs typeface="Times New Roman"/>
              </a:rPr>
              <a:t>KWh/m² </a:t>
            </a:r>
            <a:r>
              <a:rPr lang="fr-FR" sz="2800" spc="-5" dirty="0">
                <a:latin typeface="Times New Roman"/>
                <a:cs typeface="Times New Roman"/>
              </a:rPr>
              <a:t>au </a:t>
            </a:r>
            <a:r>
              <a:rPr lang="fr-FR" sz="2800" dirty="0">
                <a:latin typeface="Times New Roman"/>
                <a:cs typeface="Times New Roman"/>
              </a:rPr>
              <a:t>nord </a:t>
            </a:r>
            <a:r>
              <a:rPr lang="fr-FR" sz="2800" spc="-15" dirty="0">
                <a:latin typeface="Times New Roman"/>
                <a:cs typeface="Times New Roman"/>
              </a:rPr>
              <a:t>et </a:t>
            </a:r>
            <a:r>
              <a:rPr lang="fr-FR" sz="2800" spc="-10" dirty="0">
                <a:latin typeface="Times New Roman"/>
                <a:cs typeface="Times New Roman"/>
              </a:rPr>
              <a:t>dépasse </a:t>
            </a:r>
            <a:r>
              <a:rPr lang="fr-FR" sz="2800" dirty="0">
                <a:latin typeface="Times New Roman"/>
                <a:cs typeface="Times New Roman"/>
              </a:rPr>
              <a:t>5,6 </a:t>
            </a:r>
            <a:r>
              <a:rPr lang="fr-FR" sz="2800" spc="-10" dirty="0">
                <a:latin typeface="Times New Roman"/>
                <a:cs typeface="Times New Roman"/>
              </a:rPr>
              <a:t>KWh/m </a:t>
            </a:r>
            <a:r>
              <a:rPr lang="fr-FR" sz="2800" spc="-5" dirty="0">
                <a:latin typeface="Times New Roman"/>
                <a:cs typeface="Times New Roman"/>
              </a:rPr>
              <a:t>au </a:t>
            </a:r>
            <a:r>
              <a:rPr lang="fr-FR" sz="2800" spc="-10" dirty="0">
                <a:latin typeface="Times New Roman"/>
                <a:cs typeface="Times New Roman"/>
              </a:rPr>
              <a:t>Grand </a:t>
            </a:r>
            <a:r>
              <a:rPr lang="fr-FR" sz="2800" dirty="0">
                <a:latin typeface="Times New Roman"/>
                <a:cs typeface="Times New Roman"/>
              </a:rPr>
              <a:t>Sud</a:t>
            </a:r>
            <a:r>
              <a:rPr lang="fr-FR" sz="2800" spc="180" dirty="0">
                <a:latin typeface="Times New Roman"/>
                <a:cs typeface="Times New Roman"/>
              </a:rPr>
              <a:t> </a:t>
            </a:r>
            <a:r>
              <a:rPr lang="fr-FR" sz="2800" spc="-5" dirty="0">
                <a:latin typeface="Times New Roman"/>
                <a:cs typeface="Times New Roman"/>
              </a:rPr>
              <a:t>(TAMENRASSET</a:t>
            </a:r>
            <a:r>
              <a:rPr lang="fr-FR" sz="2800" spc="-5" dirty="0" smtClean="0">
                <a:latin typeface="Times New Roman"/>
                <a:cs typeface="Times New Roman"/>
              </a:rPr>
              <a:t>).</a:t>
            </a:r>
            <a:endParaRPr lang="fr-FR" sz="2800" dirty="0">
              <a:latin typeface="Times New Roman"/>
              <a:cs typeface="Times New Roman"/>
            </a:endParaRPr>
          </a:p>
        </p:txBody>
      </p:sp>
    </p:spTree>
    <p:extLst>
      <p:ext uri="{BB962C8B-B14F-4D97-AF65-F5344CB8AC3E}">
        <p14:creationId xmlns:p14="http://schemas.microsoft.com/office/powerpoint/2010/main" val="13878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22300" y="1266825"/>
            <a:ext cx="9601200" cy="4625112"/>
          </a:xfrm>
          <a:prstGeom prst="rect">
            <a:avLst/>
          </a:prstGeom>
        </p:spPr>
        <p:txBody>
          <a:bodyPr vert="horz" wrap="square" lIns="0" tIns="11430" rIns="0" bIns="0" rtlCol="0">
            <a:spAutoFit/>
          </a:bodyPr>
          <a:lstStyle/>
          <a:p>
            <a:pPr marL="240665" indent="-227965" algn="just">
              <a:lnSpc>
                <a:spcPct val="150000"/>
              </a:lnSpc>
              <a:spcBef>
                <a:spcPts val="90"/>
              </a:spcBef>
              <a:buAutoNum type="arabicParenR"/>
              <a:tabLst>
                <a:tab pos="241300" algn="l"/>
              </a:tabLst>
            </a:pPr>
            <a:r>
              <a:rPr sz="2800" b="1" u="heavy" spc="-5" dirty="0">
                <a:uFill>
                  <a:solidFill>
                    <a:srgbClr val="000000"/>
                  </a:solidFill>
                </a:uFill>
                <a:latin typeface="Times New Roman"/>
                <a:cs typeface="Times New Roman"/>
              </a:rPr>
              <a:t>Introduction </a:t>
            </a:r>
            <a:endParaRPr sz="2800" dirty="0">
              <a:latin typeface="Times New Roman"/>
              <a:cs typeface="Times New Roman"/>
            </a:endParaRPr>
          </a:p>
          <a:p>
            <a:pPr marL="12700" marR="8890" algn="just">
              <a:lnSpc>
                <a:spcPct val="150000"/>
              </a:lnSpc>
              <a:spcBef>
                <a:spcPts val="1290"/>
              </a:spcBef>
            </a:pPr>
            <a:r>
              <a:rPr sz="2800" spc="-10" dirty="0">
                <a:latin typeface="Times New Roman"/>
                <a:cs typeface="Times New Roman"/>
              </a:rPr>
              <a:t>Les </a:t>
            </a:r>
            <a:r>
              <a:rPr sz="2800" dirty="0">
                <a:latin typeface="Times New Roman"/>
                <a:cs typeface="Times New Roman"/>
              </a:rPr>
              <a:t>sources </a:t>
            </a:r>
            <a:r>
              <a:rPr sz="2800" spc="-5" dirty="0" err="1">
                <a:latin typeface="Times New Roman"/>
                <a:cs typeface="Times New Roman"/>
              </a:rPr>
              <a:t>d’énergie</a:t>
            </a:r>
            <a:r>
              <a:rPr sz="2800" spc="-5" dirty="0">
                <a:latin typeface="Times New Roman"/>
                <a:cs typeface="Times New Roman"/>
              </a:rPr>
              <a:t> </a:t>
            </a:r>
            <a:r>
              <a:rPr sz="2800" spc="-5" dirty="0" err="1">
                <a:latin typeface="Times New Roman"/>
                <a:cs typeface="Times New Roman"/>
              </a:rPr>
              <a:t>conventionnelles</a:t>
            </a:r>
            <a:r>
              <a:rPr sz="2800" spc="-5" dirty="0">
                <a:latin typeface="Times New Roman"/>
                <a:cs typeface="Times New Roman"/>
              </a:rPr>
              <a:t> (</a:t>
            </a:r>
            <a:r>
              <a:rPr sz="2800" spc="-5" dirty="0" err="1">
                <a:latin typeface="Times New Roman"/>
                <a:cs typeface="Times New Roman"/>
              </a:rPr>
              <a:t>charbon</a:t>
            </a:r>
            <a:r>
              <a:rPr sz="2800" spc="-5" dirty="0">
                <a:latin typeface="Times New Roman"/>
                <a:cs typeface="Times New Roman"/>
              </a:rPr>
              <a:t>, </a:t>
            </a:r>
            <a:r>
              <a:rPr sz="2800" spc="-5" dirty="0" err="1">
                <a:latin typeface="Times New Roman"/>
                <a:cs typeface="Times New Roman"/>
              </a:rPr>
              <a:t>pétrole</a:t>
            </a:r>
            <a:r>
              <a:rPr sz="2800" spc="-5" dirty="0">
                <a:latin typeface="Times New Roman"/>
                <a:cs typeface="Times New Roman"/>
              </a:rPr>
              <a:t> et </a:t>
            </a:r>
            <a:r>
              <a:rPr sz="2800" spc="-5" dirty="0" err="1">
                <a:latin typeface="Times New Roman"/>
                <a:cs typeface="Times New Roman"/>
              </a:rPr>
              <a:t>gaz</a:t>
            </a:r>
            <a:r>
              <a:rPr sz="2800" spc="-5" dirty="0">
                <a:latin typeface="Times New Roman"/>
                <a:cs typeface="Times New Roman"/>
              </a:rPr>
              <a:t>) </a:t>
            </a:r>
            <a:r>
              <a:rPr sz="2800" spc="-5" dirty="0" err="1">
                <a:latin typeface="Times New Roman"/>
                <a:cs typeface="Times New Roman"/>
              </a:rPr>
              <a:t>sont</a:t>
            </a:r>
            <a:r>
              <a:rPr sz="2800" spc="-5" dirty="0">
                <a:latin typeface="Times New Roman"/>
                <a:cs typeface="Times New Roman"/>
              </a:rPr>
              <a:t> </a:t>
            </a:r>
            <a:r>
              <a:rPr sz="2800" spc="-10" dirty="0">
                <a:latin typeface="Times New Roman"/>
                <a:cs typeface="Times New Roman"/>
              </a:rPr>
              <a:t>issues </a:t>
            </a:r>
            <a:r>
              <a:rPr sz="2800" dirty="0">
                <a:latin typeface="Times New Roman"/>
                <a:cs typeface="Times New Roman"/>
              </a:rPr>
              <a:t>de stocks </a:t>
            </a:r>
            <a:r>
              <a:rPr sz="2800" spc="-10" dirty="0" err="1">
                <a:latin typeface="Times New Roman"/>
                <a:cs typeface="Times New Roman"/>
              </a:rPr>
              <a:t>limités</a:t>
            </a:r>
            <a:r>
              <a:rPr sz="2800" spc="-10" dirty="0">
                <a:latin typeface="Times New Roman"/>
                <a:cs typeface="Times New Roman"/>
              </a:rPr>
              <a:t> </a:t>
            </a:r>
            <a:r>
              <a:rPr sz="2800" dirty="0">
                <a:latin typeface="Times New Roman"/>
                <a:cs typeface="Times New Roman"/>
              </a:rPr>
              <a:t>de </a:t>
            </a:r>
            <a:r>
              <a:rPr sz="2800" spc="-5" dirty="0" err="1">
                <a:latin typeface="Times New Roman"/>
                <a:cs typeface="Times New Roman"/>
              </a:rPr>
              <a:t>matières</a:t>
            </a:r>
            <a:r>
              <a:rPr sz="2800" spc="-5" dirty="0">
                <a:latin typeface="Times New Roman"/>
                <a:cs typeface="Times New Roman"/>
              </a:rPr>
              <a:t> </a:t>
            </a:r>
            <a:r>
              <a:rPr sz="2800" dirty="0" err="1">
                <a:latin typeface="Times New Roman"/>
                <a:cs typeface="Times New Roman"/>
              </a:rPr>
              <a:t>extraites</a:t>
            </a:r>
            <a:r>
              <a:rPr sz="2800" dirty="0">
                <a:latin typeface="Times New Roman"/>
                <a:cs typeface="Times New Roman"/>
              </a:rPr>
              <a:t> du </a:t>
            </a:r>
            <a:r>
              <a:rPr sz="2800" spc="-5" dirty="0">
                <a:latin typeface="Times New Roman"/>
                <a:cs typeface="Times New Roman"/>
              </a:rPr>
              <a:t>sous-sol </a:t>
            </a:r>
            <a:r>
              <a:rPr sz="2800" dirty="0">
                <a:latin typeface="Times New Roman"/>
                <a:cs typeface="Times New Roman"/>
              </a:rPr>
              <a:t>de </a:t>
            </a:r>
            <a:r>
              <a:rPr sz="2800" spc="-15" dirty="0">
                <a:latin typeface="Times New Roman"/>
                <a:cs typeface="Times New Roman"/>
              </a:rPr>
              <a:t>la </a:t>
            </a:r>
            <a:r>
              <a:rPr sz="2800" dirty="0" err="1">
                <a:latin typeface="Times New Roman"/>
                <a:cs typeface="Times New Roman"/>
              </a:rPr>
              <a:t>terre</a:t>
            </a:r>
            <a:r>
              <a:rPr sz="2800" dirty="0">
                <a:latin typeface="Times New Roman"/>
                <a:cs typeface="Times New Roman"/>
              </a:rPr>
              <a:t>. </a:t>
            </a:r>
            <a:r>
              <a:rPr sz="2800" spc="-5" dirty="0" err="1">
                <a:latin typeface="Times New Roman"/>
                <a:cs typeface="Times New Roman"/>
              </a:rPr>
              <a:t>Ces</a:t>
            </a:r>
            <a:r>
              <a:rPr sz="2800" spc="-5" dirty="0">
                <a:latin typeface="Times New Roman"/>
                <a:cs typeface="Times New Roman"/>
              </a:rPr>
              <a:t>  </a:t>
            </a:r>
            <a:r>
              <a:rPr sz="2800" spc="-5" dirty="0" err="1">
                <a:latin typeface="Times New Roman"/>
                <a:cs typeface="Times New Roman"/>
              </a:rPr>
              <a:t>énergies</a:t>
            </a:r>
            <a:r>
              <a:rPr sz="2800" spc="-5" dirty="0">
                <a:latin typeface="Times New Roman"/>
                <a:cs typeface="Times New Roman"/>
              </a:rPr>
              <a:t> </a:t>
            </a:r>
            <a:r>
              <a:rPr sz="2800" spc="-5" dirty="0" err="1">
                <a:latin typeface="Times New Roman"/>
                <a:cs typeface="Times New Roman"/>
              </a:rPr>
              <a:t>ont</a:t>
            </a:r>
            <a:r>
              <a:rPr sz="2800" spc="-5" dirty="0">
                <a:latin typeface="Times New Roman"/>
                <a:cs typeface="Times New Roman"/>
              </a:rPr>
              <a:t> un </a:t>
            </a:r>
            <a:r>
              <a:rPr sz="2800" spc="-10" dirty="0">
                <a:latin typeface="Times New Roman"/>
                <a:cs typeface="Times New Roman"/>
              </a:rPr>
              <a:t>impact </a:t>
            </a:r>
            <a:r>
              <a:rPr sz="2800" spc="-5" dirty="0" err="1">
                <a:latin typeface="Times New Roman"/>
                <a:cs typeface="Times New Roman"/>
              </a:rPr>
              <a:t>néfaste</a:t>
            </a:r>
            <a:r>
              <a:rPr sz="2800" spc="-5" dirty="0">
                <a:latin typeface="Times New Roman"/>
                <a:cs typeface="Times New Roman"/>
              </a:rPr>
              <a:t> </a:t>
            </a:r>
            <a:r>
              <a:rPr sz="2800" spc="5" dirty="0" err="1">
                <a:latin typeface="Times New Roman"/>
                <a:cs typeface="Times New Roman"/>
              </a:rPr>
              <a:t>très</a:t>
            </a:r>
            <a:r>
              <a:rPr sz="2800" spc="5" dirty="0">
                <a:latin typeface="Times New Roman"/>
                <a:cs typeface="Times New Roman"/>
              </a:rPr>
              <a:t> </a:t>
            </a:r>
            <a:r>
              <a:rPr sz="2800" spc="-5" dirty="0">
                <a:latin typeface="Times New Roman"/>
                <a:cs typeface="Times New Roman"/>
              </a:rPr>
              <a:t>important: Pollution </a:t>
            </a:r>
            <a:r>
              <a:rPr sz="2800" spc="-5" dirty="0" err="1">
                <a:latin typeface="Times New Roman"/>
                <a:cs typeface="Times New Roman"/>
              </a:rPr>
              <a:t>atmosphérique</a:t>
            </a:r>
            <a:r>
              <a:rPr sz="2800" spc="-5" dirty="0">
                <a:latin typeface="Times New Roman"/>
                <a:cs typeface="Times New Roman"/>
              </a:rPr>
              <a:t>, </a:t>
            </a:r>
            <a:r>
              <a:rPr sz="2800" spc="-10" dirty="0" err="1">
                <a:latin typeface="Times New Roman"/>
                <a:cs typeface="Times New Roman"/>
              </a:rPr>
              <a:t>changement</a:t>
            </a:r>
            <a:r>
              <a:rPr sz="2800" spc="-10" dirty="0">
                <a:latin typeface="Times New Roman"/>
                <a:cs typeface="Times New Roman"/>
              </a:rPr>
              <a:t> </a:t>
            </a:r>
            <a:r>
              <a:rPr sz="2800" spc="-5" dirty="0" err="1">
                <a:latin typeface="Times New Roman"/>
                <a:cs typeface="Times New Roman"/>
              </a:rPr>
              <a:t>climatique</a:t>
            </a:r>
            <a:r>
              <a:rPr sz="2800" spc="-5" dirty="0">
                <a:latin typeface="Times New Roman"/>
                <a:cs typeface="Times New Roman"/>
              </a:rPr>
              <a:t>, contamination</a:t>
            </a:r>
            <a:r>
              <a:rPr sz="2800" spc="195" dirty="0">
                <a:latin typeface="Times New Roman"/>
                <a:cs typeface="Times New Roman"/>
              </a:rPr>
              <a:t> </a:t>
            </a:r>
            <a:r>
              <a:rPr sz="2800" spc="-5" dirty="0">
                <a:latin typeface="Times New Roman"/>
                <a:cs typeface="Times New Roman"/>
              </a:rPr>
              <a:t>radioactive...etc</a:t>
            </a:r>
            <a:r>
              <a:rPr sz="2800" spc="-5" dirty="0" smtClean="0">
                <a:latin typeface="Times New Roman"/>
                <a:cs typeface="Times New Roman"/>
              </a:rPr>
              <a:t>.</a:t>
            </a:r>
            <a:endParaRPr lang="en-US" sz="2800" spc="-5" dirty="0" smtClean="0">
              <a:latin typeface="Times New Roman"/>
              <a:cs typeface="Times New Roman"/>
            </a:endParaRPr>
          </a:p>
          <a:p>
            <a:pPr marL="12700" marR="5080" algn="just">
              <a:lnSpc>
                <a:spcPct val="150000"/>
              </a:lnSpc>
              <a:spcBef>
                <a:spcPts val="20"/>
              </a:spcBef>
            </a:pP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1814786" y="733425"/>
            <a:ext cx="6857999" cy="5181600"/>
          </a:xfrm>
          <a:prstGeom prst="rect">
            <a:avLst/>
          </a:prstGeom>
          <a:blipFill>
            <a:blip r:embed="rId2" cstate="print"/>
            <a:stretch>
              <a:fillRect/>
            </a:stretch>
          </a:blipFill>
        </p:spPr>
        <p:txBody>
          <a:bodyPr wrap="square" lIns="0" tIns="0" rIns="0" bIns="0" rtlCol="0"/>
          <a:lstStyle/>
          <a:p>
            <a:endParaRPr/>
          </a:p>
        </p:txBody>
      </p:sp>
      <p:sp>
        <p:nvSpPr>
          <p:cNvPr id="3" name="object 5"/>
          <p:cNvSpPr txBox="1"/>
          <p:nvPr/>
        </p:nvSpPr>
        <p:spPr>
          <a:xfrm>
            <a:off x="976585" y="6258132"/>
            <a:ext cx="8534400" cy="751488"/>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Carte de </a:t>
            </a:r>
            <a:r>
              <a:rPr sz="2400" spc="-5" dirty="0" err="1">
                <a:latin typeface="Times New Roman"/>
                <a:cs typeface="Times New Roman"/>
              </a:rPr>
              <a:t>l'Irradiation</a:t>
            </a:r>
            <a:r>
              <a:rPr sz="2400" spc="-5" dirty="0">
                <a:latin typeface="Times New Roman"/>
                <a:cs typeface="Times New Roman"/>
              </a:rPr>
              <a:t> </a:t>
            </a:r>
            <a:r>
              <a:rPr sz="2400" spc="-5" dirty="0" err="1">
                <a:latin typeface="Times New Roman"/>
                <a:cs typeface="Times New Roman"/>
              </a:rPr>
              <a:t>Globale</a:t>
            </a:r>
            <a:r>
              <a:rPr sz="2400" spc="-5" dirty="0">
                <a:latin typeface="Times New Roman"/>
                <a:cs typeface="Times New Roman"/>
              </a:rPr>
              <a:t> </a:t>
            </a:r>
            <a:r>
              <a:rPr sz="2400" dirty="0" err="1">
                <a:latin typeface="Times New Roman"/>
                <a:cs typeface="Times New Roman"/>
              </a:rPr>
              <a:t>Directe</a:t>
            </a:r>
            <a:r>
              <a:rPr sz="2400" dirty="0">
                <a:latin typeface="Times New Roman"/>
                <a:cs typeface="Times New Roman"/>
              </a:rPr>
              <a:t> </a:t>
            </a:r>
            <a:r>
              <a:rPr sz="2400" spc="-10" dirty="0" err="1">
                <a:latin typeface="Times New Roman"/>
                <a:cs typeface="Times New Roman"/>
              </a:rPr>
              <a:t>Annuelle</a:t>
            </a:r>
            <a:r>
              <a:rPr sz="2400" spc="-10" dirty="0">
                <a:latin typeface="Times New Roman"/>
                <a:cs typeface="Times New Roman"/>
              </a:rPr>
              <a:t> </a:t>
            </a:r>
            <a:r>
              <a:rPr sz="2400" spc="-5" dirty="0" err="1">
                <a:latin typeface="Times New Roman"/>
                <a:cs typeface="Times New Roman"/>
              </a:rPr>
              <a:t>Moyenne</a:t>
            </a:r>
            <a:r>
              <a:rPr sz="2400" spc="-5" dirty="0">
                <a:latin typeface="Times New Roman"/>
                <a:cs typeface="Times New Roman"/>
              </a:rPr>
              <a:t> </a:t>
            </a:r>
            <a:r>
              <a:rPr sz="2400" dirty="0">
                <a:latin typeface="Times New Roman"/>
                <a:cs typeface="Times New Roman"/>
              </a:rPr>
              <a:t>(</a:t>
            </a:r>
            <a:r>
              <a:rPr sz="2400" dirty="0" err="1">
                <a:latin typeface="Times New Roman"/>
                <a:cs typeface="Times New Roman"/>
              </a:rPr>
              <a:t>Période</a:t>
            </a:r>
            <a:r>
              <a:rPr sz="2400" dirty="0">
                <a:latin typeface="Times New Roman"/>
                <a:cs typeface="Times New Roman"/>
              </a:rPr>
              <a:t> </a:t>
            </a:r>
            <a:r>
              <a:rPr sz="2400" spc="-5" dirty="0">
                <a:latin typeface="Times New Roman"/>
                <a:cs typeface="Times New Roman"/>
              </a:rPr>
              <a:t>2002-2011).</a:t>
            </a:r>
            <a:r>
              <a:rPr sz="2400" spc="40" dirty="0">
                <a:latin typeface="Times New Roman"/>
                <a:cs typeface="Times New Roman"/>
              </a:rPr>
              <a:t> </a:t>
            </a:r>
            <a:r>
              <a:rPr sz="2400" spc="-5" dirty="0">
                <a:latin typeface="Times New Roman"/>
                <a:cs typeface="Times New Roman"/>
              </a:rPr>
              <a:t>[12]</a:t>
            </a:r>
            <a:endParaRPr sz="2400" dirty="0">
              <a:latin typeface="Times New Roman"/>
              <a:cs typeface="Times New Roman"/>
            </a:endParaRPr>
          </a:p>
        </p:txBody>
      </p:sp>
    </p:spTree>
    <p:extLst>
      <p:ext uri="{BB962C8B-B14F-4D97-AF65-F5344CB8AC3E}">
        <p14:creationId xmlns:p14="http://schemas.microsoft.com/office/powerpoint/2010/main" val="2612004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19448" y="47625"/>
            <a:ext cx="9832214" cy="2778324"/>
          </a:xfrm>
          <a:prstGeom prst="rect">
            <a:avLst/>
          </a:prstGeom>
        </p:spPr>
        <p:txBody>
          <a:bodyPr vert="horz" wrap="square" lIns="0" tIns="26034" rIns="0" bIns="0" rtlCol="0">
            <a:spAutoFit/>
          </a:bodyPr>
          <a:lstStyle/>
          <a:p>
            <a:pPr marL="698500" marR="264795" indent="-229235" algn="just">
              <a:spcBef>
                <a:spcPts val="204"/>
              </a:spcBef>
            </a:pPr>
            <a:r>
              <a:rPr sz="2800" b="1" spc="-10" dirty="0">
                <a:latin typeface="Times New Roman"/>
                <a:cs typeface="Times New Roman"/>
              </a:rPr>
              <a:t>iii) Angles </a:t>
            </a:r>
            <a:r>
              <a:rPr sz="2800" b="1" spc="-5" dirty="0" err="1">
                <a:latin typeface="Times New Roman"/>
                <a:cs typeface="Times New Roman"/>
              </a:rPr>
              <a:t>permettant</a:t>
            </a:r>
            <a:r>
              <a:rPr sz="2800" b="1" spc="-5" dirty="0">
                <a:latin typeface="Times New Roman"/>
                <a:cs typeface="Times New Roman"/>
              </a:rPr>
              <a:t> </a:t>
            </a:r>
            <a:r>
              <a:rPr sz="2800" b="1" spc="-10" dirty="0">
                <a:latin typeface="Times New Roman"/>
                <a:cs typeface="Times New Roman"/>
              </a:rPr>
              <a:t>de </a:t>
            </a:r>
            <a:r>
              <a:rPr sz="2800" b="1" spc="-10" dirty="0" err="1">
                <a:latin typeface="Times New Roman"/>
                <a:cs typeface="Times New Roman"/>
              </a:rPr>
              <a:t>projeter</a:t>
            </a:r>
            <a:r>
              <a:rPr sz="2800" b="1" spc="-10" dirty="0">
                <a:latin typeface="Times New Roman"/>
                <a:cs typeface="Times New Roman"/>
              </a:rPr>
              <a:t> le </a:t>
            </a:r>
            <a:r>
              <a:rPr sz="2800" b="1" spc="-5" dirty="0">
                <a:latin typeface="Times New Roman"/>
                <a:cs typeface="Times New Roman"/>
              </a:rPr>
              <a:t>flux incident </a:t>
            </a:r>
            <a:r>
              <a:rPr sz="2800" b="1" spc="-10" dirty="0">
                <a:latin typeface="Times New Roman"/>
                <a:cs typeface="Times New Roman"/>
              </a:rPr>
              <a:t>sur  </a:t>
            </a:r>
            <a:r>
              <a:rPr sz="2800" b="1" spc="-15" dirty="0" err="1">
                <a:latin typeface="Times New Roman"/>
                <a:cs typeface="Times New Roman"/>
              </a:rPr>
              <a:t>une</a:t>
            </a:r>
            <a:r>
              <a:rPr sz="2800" b="1" spc="10" dirty="0">
                <a:latin typeface="Times New Roman"/>
                <a:cs typeface="Times New Roman"/>
              </a:rPr>
              <a:t> </a:t>
            </a:r>
            <a:r>
              <a:rPr sz="2800" b="1" spc="-5" dirty="0">
                <a:latin typeface="Times New Roman"/>
                <a:cs typeface="Times New Roman"/>
              </a:rPr>
              <a:t>surface</a:t>
            </a:r>
            <a:endParaRPr sz="2800" dirty="0">
              <a:latin typeface="Times New Roman"/>
              <a:cs typeface="Times New Roman"/>
            </a:endParaRPr>
          </a:p>
          <a:p>
            <a:pPr marL="12700" marR="5080" algn="just">
              <a:spcBef>
                <a:spcPts val="1295"/>
              </a:spcBef>
            </a:pPr>
            <a:r>
              <a:rPr sz="2800" spc="-10" dirty="0" smtClean="0">
                <a:latin typeface="Times New Roman"/>
                <a:cs typeface="Times New Roman"/>
              </a:rPr>
              <a:t>L</a:t>
            </a:r>
            <a:r>
              <a:rPr lang="en-US" sz="2800" spc="-10" dirty="0" smtClean="0">
                <a:latin typeface="Times New Roman"/>
                <a:cs typeface="Times New Roman"/>
              </a:rPr>
              <a:t>a</a:t>
            </a:r>
            <a:r>
              <a:rPr sz="2800" spc="-10" dirty="0" smtClean="0">
                <a:latin typeface="Times New Roman"/>
                <a:cs typeface="Times New Roman"/>
              </a:rPr>
              <a:t> </a:t>
            </a:r>
            <a:r>
              <a:rPr sz="2800" spc="-5" dirty="0" smtClean="0">
                <a:latin typeface="Times New Roman"/>
                <a:cs typeface="Times New Roman"/>
              </a:rPr>
              <a:t>figure </a:t>
            </a:r>
            <a:r>
              <a:rPr sz="2800" spc="-5" dirty="0" err="1" smtClean="0">
                <a:latin typeface="Times New Roman"/>
                <a:cs typeface="Times New Roman"/>
              </a:rPr>
              <a:t>suivante</a:t>
            </a:r>
            <a:r>
              <a:rPr sz="2800" spc="-5" dirty="0" smtClean="0">
                <a:latin typeface="Times New Roman"/>
                <a:cs typeface="Times New Roman"/>
              </a:rPr>
              <a:t> </a:t>
            </a:r>
            <a:r>
              <a:rPr sz="2800" spc="-5" dirty="0" err="1" smtClean="0">
                <a:latin typeface="Times New Roman"/>
                <a:cs typeface="Times New Roman"/>
              </a:rPr>
              <a:t>illustre</a:t>
            </a:r>
            <a:r>
              <a:rPr sz="2800" spc="-5" dirty="0" smtClean="0">
                <a:latin typeface="Times New Roman"/>
                <a:cs typeface="Times New Roman"/>
              </a:rPr>
              <a:t> </a:t>
            </a:r>
            <a:r>
              <a:rPr sz="2800" spc="-20" dirty="0">
                <a:latin typeface="Times New Roman"/>
                <a:cs typeface="Times New Roman"/>
              </a:rPr>
              <a:t>les </a:t>
            </a:r>
            <a:r>
              <a:rPr sz="2800" dirty="0">
                <a:latin typeface="Times New Roman"/>
                <a:cs typeface="Times New Roman"/>
              </a:rPr>
              <a:t>angles </a:t>
            </a:r>
            <a:r>
              <a:rPr sz="2800" spc="5" dirty="0">
                <a:latin typeface="Times New Roman"/>
                <a:cs typeface="Times New Roman"/>
              </a:rPr>
              <a:t>qui </a:t>
            </a:r>
            <a:r>
              <a:rPr sz="2800" spc="-5" dirty="0" err="1">
                <a:latin typeface="Times New Roman"/>
                <a:cs typeface="Times New Roman"/>
              </a:rPr>
              <a:t>rentrent</a:t>
            </a:r>
            <a:r>
              <a:rPr sz="2800" spc="-5" dirty="0">
                <a:latin typeface="Times New Roman"/>
                <a:cs typeface="Times New Roman"/>
              </a:rPr>
              <a:t> en </a:t>
            </a:r>
            <a:r>
              <a:rPr sz="2800" spc="-20" dirty="0" err="1">
                <a:latin typeface="Times New Roman"/>
                <a:cs typeface="Times New Roman"/>
              </a:rPr>
              <a:t>jeu</a:t>
            </a:r>
            <a:r>
              <a:rPr sz="2800" spc="-20" dirty="0">
                <a:latin typeface="Times New Roman"/>
                <a:cs typeface="Times New Roman"/>
              </a:rPr>
              <a:t> </a:t>
            </a:r>
            <a:r>
              <a:rPr sz="2800" spc="-5" dirty="0" err="1">
                <a:latin typeface="Times New Roman"/>
                <a:cs typeface="Times New Roman"/>
              </a:rPr>
              <a:t>dans</a:t>
            </a:r>
            <a:r>
              <a:rPr sz="2800" spc="-5" dirty="0">
                <a:latin typeface="Times New Roman"/>
                <a:cs typeface="Times New Roman"/>
              </a:rPr>
              <a:t> </a:t>
            </a:r>
            <a:r>
              <a:rPr sz="2800" spc="-15" dirty="0">
                <a:latin typeface="Times New Roman"/>
                <a:cs typeface="Times New Roman"/>
              </a:rPr>
              <a:t>le </a:t>
            </a:r>
            <a:r>
              <a:rPr sz="2800" dirty="0" err="1">
                <a:latin typeface="Times New Roman"/>
                <a:cs typeface="Times New Roman"/>
              </a:rPr>
              <a:t>calcul</a:t>
            </a:r>
            <a:r>
              <a:rPr sz="2800" dirty="0">
                <a:latin typeface="Times New Roman"/>
                <a:cs typeface="Times New Roman"/>
              </a:rPr>
              <a:t> </a:t>
            </a:r>
            <a:r>
              <a:rPr sz="2800" spc="10" dirty="0" smtClean="0">
                <a:latin typeface="Times New Roman"/>
                <a:cs typeface="Times New Roman"/>
              </a:rPr>
              <a:t>de</a:t>
            </a:r>
            <a:r>
              <a:rPr lang="en-US" sz="2800" spc="10" dirty="0" smtClean="0">
                <a:latin typeface="Times New Roman"/>
                <a:cs typeface="Times New Roman"/>
              </a:rPr>
              <a:t> </a:t>
            </a:r>
            <a:r>
              <a:rPr sz="2800" spc="-5" dirty="0" err="1" smtClean="0">
                <a:latin typeface="Times New Roman"/>
                <a:cs typeface="Times New Roman"/>
              </a:rPr>
              <a:t>l’irradiance</a:t>
            </a:r>
            <a:r>
              <a:rPr sz="2800" spc="-5" dirty="0" smtClean="0">
                <a:latin typeface="Times New Roman"/>
                <a:cs typeface="Times New Roman"/>
              </a:rPr>
              <a:t> </a:t>
            </a:r>
            <a:r>
              <a:rPr sz="2800" spc="-5" dirty="0" err="1">
                <a:latin typeface="Times New Roman"/>
                <a:cs typeface="Times New Roman"/>
              </a:rPr>
              <a:t>disponible</a:t>
            </a:r>
            <a:r>
              <a:rPr sz="2800" spc="-5" dirty="0">
                <a:latin typeface="Times New Roman"/>
                <a:cs typeface="Times New Roman"/>
              </a:rPr>
              <a:t> </a:t>
            </a:r>
            <a:r>
              <a:rPr sz="2800" dirty="0">
                <a:latin typeface="Times New Roman"/>
                <a:cs typeface="Times New Roman"/>
              </a:rPr>
              <a:t>à un </a:t>
            </a:r>
            <a:r>
              <a:rPr sz="2800" spc="-10" dirty="0">
                <a:latin typeface="Times New Roman"/>
                <a:cs typeface="Times New Roman"/>
              </a:rPr>
              <a:t>moment </a:t>
            </a:r>
            <a:r>
              <a:rPr sz="2800" dirty="0">
                <a:latin typeface="Times New Roman"/>
                <a:cs typeface="Times New Roman"/>
              </a:rPr>
              <a:t>de </a:t>
            </a:r>
            <a:r>
              <a:rPr sz="2800" spc="-25" dirty="0">
                <a:latin typeface="Times New Roman"/>
                <a:cs typeface="Times New Roman"/>
              </a:rPr>
              <a:t>la </a:t>
            </a:r>
            <a:r>
              <a:rPr sz="2800" spc="-10" dirty="0" err="1">
                <a:latin typeface="Times New Roman"/>
                <a:cs typeface="Times New Roman"/>
              </a:rPr>
              <a:t>journée</a:t>
            </a:r>
            <a:r>
              <a:rPr sz="2800" spc="-10" dirty="0">
                <a:latin typeface="Times New Roman"/>
                <a:cs typeface="Times New Roman"/>
              </a:rPr>
              <a:t>, </a:t>
            </a:r>
            <a:r>
              <a:rPr sz="2800" spc="5" dirty="0">
                <a:latin typeface="Times New Roman"/>
                <a:cs typeface="Times New Roman"/>
              </a:rPr>
              <a:t>pour </a:t>
            </a:r>
            <a:r>
              <a:rPr sz="2800" spc="-10" dirty="0" err="1">
                <a:latin typeface="Times New Roman"/>
                <a:cs typeface="Times New Roman"/>
              </a:rPr>
              <a:t>une</a:t>
            </a:r>
            <a:r>
              <a:rPr sz="2800" spc="-10" dirty="0">
                <a:latin typeface="Times New Roman"/>
                <a:cs typeface="Times New Roman"/>
              </a:rPr>
              <a:t> </a:t>
            </a:r>
            <a:r>
              <a:rPr sz="2800" spc="-10" dirty="0" err="1">
                <a:latin typeface="Times New Roman"/>
                <a:cs typeface="Times New Roman"/>
              </a:rPr>
              <a:t>localisation</a:t>
            </a:r>
            <a:r>
              <a:rPr sz="2800" spc="-10" dirty="0">
                <a:latin typeface="Times New Roman"/>
                <a:cs typeface="Times New Roman"/>
              </a:rPr>
              <a:t>  </a:t>
            </a:r>
            <a:r>
              <a:rPr sz="2800" spc="-5" dirty="0" err="1">
                <a:latin typeface="Times New Roman"/>
                <a:cs typeface="Times New Roman"/>
              </a:rPr>
              <a:t>spatiale</a:t>
            </a:r>
            <a:r>
              <a:rPr sz="2800" dirty="0">
                <a:latin typeface="Times New Roman"/>
                <a:cs typeface="Times New Roman"/>
              </a:rPr>
              <a:t> </a:t>
            </a:r>
            <a:r>
              <a:rPr sz="2800" dirty="0" smtClean="0">
                <a:latin typeface="Times New Roman"/>
                <a:cs typeface="Times New Roman"/>
              </a:rPr>
              <a:t>:</a:t>
            </a:r>
            <a:endParaRPr sz="2800" dirty="0">
              <a:latin typeface="Times New Roman"/>
              <a:cs typeface="Times New Roman"/>
            </a:endParaRPr>
          </a:p>
          <a:p>
            <a:pPr marL="241300" marR="59690" algn="just">
              <a:spcBef>
                <a:spcPts val="5"/>
              </a:spcBef>
              <a:tabLst>
                <a:tab pos="469265" algn="l"/>
                <a:tab pos="469900" algn="l"/>
              </a:tabLst>
            </a:pPr>
            <a:endParaRPr lang="en-US" sz="2800" dirty="0">
              <a:latin typeface="Times New Roman"/>
              <a:cs typeface="Times New Roman"/>
            </a:endParaRPr>
          </a:p>
        </p:txBody>
      </p:sp>
      <p:sp>
        <p:nvSpPr>
          <p:cNvPr id="6" name="object 6"/>
          <p:cNvSpPr/>
          <p:nvPr/>
        </p:nvSpPr>
        <p:spPr>
          <a:xfrm>
            <a:off x="3822700" y="2028825"/>
            <a:ext cx="6324600" cy="4598822"/>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1231900" y="6677025"/>
            <a:ext cx="8458200" cy="461665"/>
          </a:xfrm>
          <a:prstGeom prst="rect">
            <a:avLst/>
          </a:prstGeom>
        </p:spPr>
        <p:txBody>
          <a:bodyPr wrap="square">
            <a:spAutoFit/>
          </a:bodyPr>
          <a:lstStyle/>
          <a:p>
            <a:pPr algn="ctr"/>
            <a:r>
              <a:rPr lang="fr-FR" sz="2400" dirty="0">
                <a:latin typeface="Times New Roman" pitchFamily="18" charset="0"/>
                <a:cs typeface="Times New Roman" pitchFamily="18" charset="0"/>
              </a:rPr>
              <a:t>Schéma </a:t>
            </a:r>
            <a:r>
              <a:rPr lang="fr-FR" sz="2400" dirty="0" smtClean="0">
                <a:latin typeface="Times New Roman" pitchFamily="18" charset="0"/>
                <a:cs typeface="Times New Roman" pitchFamily="18" charset="0"/>
              </a:rPr>
              <a:t>des </a:t>
            </a:r>
            <a:r>
              <a:rPr lang="fr-FR" sz="2400" dirty="0">
                <a:latin typeface="Times New Roman" pitchFamily="18" charset="0"/>
                <a:cs typeface="Times New Roman" pitchFamily="18" charset="0"/>
              </a:rPr>
              <a:t>angles  rentrant dans le calcul de </a:t>
            </a:r>
            <a:r>
              <a:rPr lang="fr-FR" sz="2400" dirty="0" smtClean="0">
                <a:latin typeface="Times New Roman" pitchFamily="18" charset="0"/>
                <a:cs typeface="Times New Roman" pitchFamily="18" charset="0"/>
              </a:rPr>
              <a:t>l’irradiance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300" y="352425"/>
            <a:ext cx="9448800" cy="6779548"/>
          </a:xfrm>
          <a:prstGeom prst="rect">
            <a:avLst/>
          </a:prstGeom>
        </p:spPr>
        <p:txBody>
          <a:bodyPr wrap="square">
            <a:spAutoFit/>
          </a:bodyPr>
          <a:lstStyle/>
          <a:p>
            <a:pPr marL="584200" marR="59690" lvl="0" indent="-342900" algn="just">
              <a:lnSpc>
                <a:spcPct val="95800"/>
              </a:lnSpc>
              <a:spcBef>
                <a:spcPts val="5"/>
              </a:spcBef>
              <a:buFont typeface="Wingdings" pitchFamily="2" charset="2"/>
              <a:buChar char="Ø"/>
              <a:tabLst>
                <a:tab pos="469265" algn="l"/>
                <a:tab pos="469900" algn="l"/>
              </a:tabLst>
            </a:pPr>
            <a:r>
              <a:rPr lang="fr-FR" sz="2800" spc="-5" dirty="0">
                <a:solidFill>
                  <a:prstClr val="black"/>
                </a:solidFill>
                <a:latin typeface="Times New Roman"/>
                <a:cs typeface="Times New Roman"/>
              </a:rPr>
              <a:t>Déclinaison </a:t>
            </a:r>
            <a:r>
              <a:rPr lang="fr-FR" sz="2800" spc="5" dirty="0">
                <a:solidFill>
                  <a:prstClr val="black"/>
                </a:solidFill>
                <a:latin typeface="Times New Roman"/>
                <a:cs typeface="Times New Roman"/>
              </a:rPr>
              <a:t>(δ) </a:t>
            </a:r>
            <a:r>
              <a:rPr lang="fr-FR" sz="2800" dirty="0">
                <a:solidFill>
                  <a:prstClr val="black"/>
                </a:solidFill>
                <a:latin typeface="Times New Roman"/>
                <a:cs typeface="Times New Roman"/>
              </a:rPr>
              <a:t>: </a:t>
            </a:r>
            <a:r>
              <a:rPr lang="fr-FR" sz="2800" spc="-10" dirty="0">
                <a:solidFill>
                  <a:prstClr val="black"/>
                </a:solidFill>
                <a:latin typeface="Times New Roman"/>
                <a:cs typeface="Times New Roman"/>
              </a:rPr>
              <a:t>La </a:t>
            </a:r>
            <a:r>
              <a:rPr lang="fr-FR" sz="2800" spc="-5" dirty="0">
                <a:solidFill>
                  <a:prstClr val="black"/>
                </a:solidFill>
                <a:latin typeface="Times New Roman"/>
                <a:cs typeface="Times New Roman"/>
              </a:rPr>
              <a:t>déclinaison </a:t>
            </a:r>
            <a:r>
              <a:rPr lang="fr-FR" sz="2800" spc="-10" dirty="0">
                <a:solidFill>
                  <a:prstClr val="black"/>
                </a:solidFill>
                <a:latin typeface="Times New Roman"/>
                <a:cs typeface="Times New Roman"/>
              </a:rPr>
              <a:t>est l'angle </a:t>
            </a:r>
            <a:r>
              <a:rPr lang="fr-FR" sz="2800" spc="-5" dirty="0">
                <a:solidFill>
                  <a:prstClr val="black"/>
                </a:solidFill>
                <a:latin typeface="Times New Roman"/>
                <a:cs typeface="Times New Roman"/>
              </a:rPr>
              <a:t>situé </a:t>
            </a:r>
            <a:r>
              <a:rPr lang="fr-FR" sz="2800" spc="5" dirty="0">
                <a:solidFill>
                  <a:prstClr val="black"/>
                </a:solidFill>
                <a:latin typeface="Times New Roman"/>
                <a:cs typeface="Times New Roman"/>
              </a:rPr>
              <a:t>entre </a:t>
            </a:r>
            <a:r>
              <a:rPr lang="fr-FR" sz="2800" spc="-5" dirty="0">
                <a:solidFill>
                  <a:prstClr val="black"/>
                </a:solidFill>
                <a:latin typeface="Times New Roman"/>
                <a:cs typeface="Times New Roman"/>
              </a:rPr>
              <a:t>l'équateur et </a:t>
            </a:r>
            <a:r>
              <a:rPr lang="fr-FR" sz="2800" spc="-25" dirty="0">
                <a:solidFill>
                  <a:prstClr val="black"/>
                </a:solidFill>
                <a:latin typeface="Times New Roman"/>
                <a:cs typeface="Times New Roman"/>
              </a:rPr>
              <a:t>la  </a:t>
            </a:r>
            <a:r>
              <a:rPr lang="fr-FR" sz="2800" spc="-5" dirty="0">
                <a:solidFill>
                  <a:prstClr val="black"/>
                </a:solidFill>
                <a:latin typeface="Times New Roman"/>
                <a:cs typeface="Times New Roman"/>
              </a:rPr>
              <a:t>distance </a:t>
            </a:r>
            <a:r>
              <a:rPr lang="fr-FR" sz="2800" dirty="0">
                <a:solidFill>
                  <a:prstClr val="black"/>
                </a:solidFill>
                <a:latin typeface="Times New Roman"/>
                <a:cs typeface="Times New Roman"/>
              </a:rPr>
              <a:t>du </a:t>
            </a:r>
            <a:r>
              <a:rPr lang="fr-FR" sz="2800" spc="-5" dirty="0">
                <a:solidFill>
                  <a:prstClr val="black"/>
                </a:solidFill>
                <a:latin typeface="Times New Roman"/>
                <a:cs typeface="Times New Roman"/>
              </a:rPr>
              <a:t>centre </a:t>
            </a:r>
            <a:r>
              <a:rPr lang="fr-FR" sz="2800" dirty="0">
                <a:solidFill>
                  <a:prstClr val="black"/>
                </a:solidFill>
                <a:latin typeface="Times New Roman"/>
                <a:cs typeface="Times New Roman"/>
              </a:rPr>
              <a:t>de </a:t>
            </a:r>
            <a:r>
              <a:rPr lang="fr-FR" sz="2800" spc="-25" dirty="0">
                <a:solidFill>
                  <a:prstClr val="black"/>
                </a:solidFill>
                <a:latin typeface="Times New Roman"/>
                <a:cs typeface="Times New Roman"/>
              </a:rPr>
              <a:t>la </a:t>
            </a:r>
            <a:r>
              <a:rPr lang="fr-FR" sz="2800" dirty="0">
                <a:solidFill>
                  <a:prstClr val="black"/>
                </a:solidFill>
                <a:latin typeface="Times New Roman"/>
                <a:cs typeface="Times New Roman"/>
              </a:rPr>
              <a:t>Terre </a:t>
            </a:r>
            <a:r>
              <a:rPr lang="fr-FR" sz="2800" spc="-5" dirty="0">
                <a:solidFill>
                  <a:prstClr val="black"/>
                </a:solidFill>
                <a:latin typeface="Times New Roman"/>
                <a:cs typeface="Times New Roman"/>
              </a:rPr>
              <a:t>au centre </a:t>
            </a:r>
            <a:r>
              <a:rPr lang="fr-FR" sz="2800" dirty="0">
                <a:solidFill>
                  <a:prstClr val="black"/>
                </a:solidFill>
                <a:latin typeface="Times New Roman"/>
                <a:cs typeface="Times New Roman"/>
              </a:rPr>
              <a:t>du </a:t>
            </a:r>
            <a:r>
              <a:rPr lang="fr-FR" sz="2800" spc="-15" dirty="0">
                <a:solidFill>
                  <a:prstClr val="black"/>
                </a:solidFill>
                <a:latin typeface="Times New Roman"/>
                <a:cs typeface="Times New Roman"/>
              </a:rPr>
              <a:t>Soleil. </a:t>
            </a:r>
            <a:r>
              <a:rPr lang="fr-FR" sz="2800" spc="-10" dirty="0">
                <a:solidFill>
                  <a:prstClr val="black"/>
                </a:solidFill>
                <a:latin typeface="Times New Roman"/>
                <a:cs typeface="Times New Roman"/>
              </a:rPr>
              <a:t>Comme l'axe </a:t>
            </a:r>
            <a:r>
              <a:rPr lang="fr-FR" sz="2800" dirty="0">
                <a:solidFill>
                  <a:prstClr val="black"/>
                </a:solidFill>
                <a:latin typeface="Times New Roman"/>
                <a:cs typeface="Times New Roman"/>
              </a:rPr>
              <a:t>de </a:t>
            </a:r>
            <a:r>
              <a:rPr lang="fr-FR" sz="2800" spc="-25" dirty="0">
                <a:solidFill>
                  <a:prstClr val="black"/>
                </a:solidFill>
                <a:latin typeface="Times New Roman"/>
                <a:cs typeface="Times New Roman"/>
              </a:rPr>
              <a:t>la  </a:t>
            </a:r>
            <a:r>
              <a:rPr lang="fr-FR" sz="2800" dirty="0">
                <a:solidFill>
                  <a:prstClr val="black"/>
                </a:solidFill>
                <a:latin typeface="Times New Roman"/>
                <a:cs typeface="Times New Roman"/>
              </a:rPr>
              <a:t>Terre </a:t>
            </a:r>
            <a:r>
              <a:rPr lang="fr-FR" sz="2800" spc="-15" dirty="0">
                <a:solidFill>
                  <a:prstClr val="black"/>
                </a:solidFill>
                <a:latin typeface="Times New Roman"/>
                <a:cs typeface="Times New Roman"/>
              </a:rPr>
              <a:t>est </a:t>
            </a:r>
            <a:r>
              <a:rPr lang="fr-FR" sz="2800" spc="-10" dirty="0">
                <a:solidFill>
                  <a:prstClr val="black"/>
                </a:solidFill>
                <a:latin typeface="Times New Roman"/>
                <a:cs typeface="Times New Roman"/>
              </a:rPr>
              <a:t>incliné </a:t>
            </a:r>
            <a:r>
              <a:rPr lang="fr-FR" sz="2800" dirty="0">
                <a:solidFill>
                  <a:prstClr val="black"/>
                </a:solidFill>
                <a:latin typeface="Times New Roman"/>
                <a:cs typeface="Times New Roman"/>
              </a:rPr>
              <a:t>à </a:t>
            </a:r>
            <a:r>
              <a:rPr lang="fr-FR" sz="2800" spc="-5" dirty="0">
                <a:solidFill>
                  <a:prstClr val="black"/>
                </a:solidFill>
                <a:latin typeface="Times New Roman"/>
                <a:cs typeface="Times New Roman"/>
              </a:rPr>
              <a:t>23,45°, </a:t>
            </a:r>
            <a:r>
              <a:rPr lang="fr-FR" sz="2800" spc="-15" dirty="0">
                <a:solidFill>
                  <a:prstClr val="black"/>
                </a:solidFill>
                <a:latin typeface="Times New Roman"/>
                <a:cs typeface="Times New Roman"/>
              </a:rPr>
              <a:t>la </a:t>
            </a:r>
            <a:r>
              <a:rPr lang="fr-FR" sz="2800" spc="-5" dirty="0">
                <a:solidFill>
                  <a:prstClr val="black"/>
                </a:solidFill>
                <a:latin typeface="Times New Roman"/>
                <a:cs typeface="Times New Roman"/>
              </a:rPr>
              <a:t>déclinaison varie au </a:t>
            </a:r>
            <a:r>
              <a:rPr lang="fr-FR" sz="2800" dirty="0">
                <a:solidFill>
                  <a:prstClr val="black"/>
                </a:solidFill>
                <a:latin typeface="Times New Roman"/>
                <a:cs typeface="Times New Roman"/>
              </a:rPr>
              <a:t>cours </a:t>
            </a:r>
            <a:r>
              <a:rPr lang="fr-FR" sz="2800" spc="-10" dirty="0">
                <a:solidFill>
                  <a:prstClr val="black"/>
                </a:solidFill>
                <a:latin typeface="Times New Roman"/>
                <a:cs typeface="Times New Roman"/>
              </a:rPr>
              <a:t>d'une </a:t>
            </a:r>
            <a:r>
              <a:rPr lang="fr-FR" sz="2800" spc="-5" dirty="0">
                <a:solidFill>
                  <a:prstClr val="black"/>
                </a:solidFill>
                <a:latin typeface="Times New Roman"/>
                <a:cs typeface="Times New Roman"/>
              </a:rPr>
              <a:t>année  </a:t>
            </a:r>
            <a:r>
              <a:rPr lang="fr-FR" sz="2800" dirty="0">
                <a:solidFill>
                  <a:prstClr val="black"/>
                </a:solidFill>
                <a:latin typeface="Times New Roman"/>
                <a:cs typeface="Times New Roman"/>
              </a:rPr>
              <a:t>de </a:t>
            </a:r>
            <a:r>
              <a:rPr lang="fr-FR" sz="2800" spc="-5" dirty="0">
                <a:solidFill>
                  <a:prstClr val="black"/>
                </a:solidFill>
                <a:latin typeface="Times New Roman"/>
                <a:cs typeface="Times New Roman"/>
              </a:rPr>
              <a:t>±23,45°. </a:t>
            </a:r>
            <a:r>
              <a:rPr lang="fr-FR" sz="2800" spc="5" dirty="0">
                <a:solidFill>
                  <a:prstClr val="black"/>
                </a:solidFill>
                <a:latin typeface="Times New Roman"/>
                <a:cs typeface="Times New Roman"/>
              </a:rPr>
              <a:t>En été </a:t>
            </a:r>
            <a:r>
              <a:rPr lang="fr-FR" sz="2800" spc="-15" dirty="0">
                <a:solidFill>
                  <a:prstClr val="black"/>
                </a:solidFill>
                <a:latin typeface="Times New Roman"/>
                <a:cs typeface="Times New Roman"/>
              </a:rPr>
              <a:t>et </a:t>
            </a:r>
            <a:r>
              <a:rPr lang="fr-FR" sz="2800" spc="-5" dirty="0">
                <a:solidFill>
                  <a:prstClr val="black"/>
                </a:solidFill>
                <a:latin typeface="Times New Roman"/>
                <a:cs typeface="Times New Roman"/>
              </a:rPr>
              <a:t>en hiver, </a:t>
            </a:r>
            <a:r>
              <a:rPr lang="fr-FR" sz="2800" spc="-25" dirty="0">
                <a:solidFill>
                  <a:prstClr val="black"/>
                </a:solidFill>
                <a:latin typeface="Times New Roman"/>
                <a:cs typeface="Times New Roman"/>
              </a:rPr>
              <a:t>la </a:t>
            </a:r>
            <a:r>
              <a:rPr lang="fr-FR" sz="2800" dirty="0">
                <a:solidFill>
                  <a:prstClr val="black"/>
                </a:solidFill>
                <a:latin typeface="Times New Roman"/>
                <a:cs typeface="Times New Roman"/>
              </a:rPr>
              <a:t>déclinaison </a:t>
            </a:r>
            <a:r>
              <a:rPr lang="fr-FR" sz="2800" spc="-5" dirty="0">
                <a:solidFill>
                  <a:prstClr val="black"/>
                </a:solidFill>
                <a:latin typeface="Times New Roman"/>
                <a:cs typeface="Times New Roman"/>
              </a:rPr>
              <a:t>atteint </a:t>
            </a:r>
            <a:r>
              <a:rPr lang="fr-FR" sz="2800" dirty="0">
                <a:solidFill>
                  <a:prstClr val="black"/>
                </a:solidFill>
                <a:latin typeface="Times New Roman"/>
                <a:cs typeface="Times New Roman"/>
              </a:rPr>
              <a:t>son </a:t>
            </a:r>
            <a:r>
              <a:rPr lang="fr-FR" sz="2800" spc="-10" dirty="0">
                <a:solidFill>
                  <a:prstClr val="black"/>
                </a:solidFill>
                <a:latin typeface="Times New Roman"/>
                <a:cs typeface="Times New Roman"/>
              </a:rPr>
              <a:t>maximum.  </a:t>
            </a:r>
            <a:r>
              <a:rPr lang="fr-FR" sz="2800" spc="5" dirty="0">
                <a:solidFill>
                  <a:prstClr val="black"/>
                </a:solidFill>
                <a:latin typeface="Times New Roman"/>
                <a:cs typeface="Times New Roman"/>
              </a:rPr>
              <a:t>En </a:t>
            </a:r>
            <a:r>
              <a:rPr lang="fr-FR" sz="2800" spc="-10" dirty="0">
                <a:solidFill>
                  <a:prstClr val="black"/>
                </a:solidFill>
                <a:latin typeface="Times New Roman"/>
                <a:cs typeface="Times New Roman"/>
              </a:rPr>
              <a:t>revanche, </a:t>
            </a:r>
            <a:r>
              <a:rPr lang="fr-FR" sz="2800" spc="-5" dirty="0">
                <a:solidFill>
                  <a:prstClr val="black"/>
                </a:solidFill>
                <a:latin typeface="Times New Roman"/>
                <a:cs typeface="Times New Roman"/>
              </a:rPr>
              <a:t>au printemps et </a:t>
            </a:r>
            <a:r>
              <a:rPr lang="fr-FR" sz="2800" dirty="0">
                <a:solidFill>
                  <a:prstClr val="black"/>
                </a:solidFill>
                <a:latin typeface="Times New Roman"/>
                <a:cs typeface="Times New Roman"/>
              </a:rPr>
              <a:t>à </a:t>
            </a:r>
            <a:r>
              <a:rPr lang="fr-FR" sz="2800" spc="-10" dirty="0">
                <a:solidFill>
                  <a:prstClr val="black"/>
                </a:solidFill>
                <a:latin typeface="Times New Roman"/>
                <a:cs typeface="Times New Roman"/>
              </a:rPr>
              <a:t>l'automne, elle </a:t>
            </a:r>
            <a:r>
              <a:rPr lang="fr-FR" sz="2800" spc="-5" dirty="0">
                <a:solidFill>
                  <a:prstClr val="black"/>
                </a:solidFill>
                <a:latin typeface="Times New Roman"/>
                <a:cs typeface="Times New Roman"/>
              </a:rPr>
              <a:t>s'élève </a:t>
            </a:r>
            <a:r>
              <a:rPr lang="fr-FR" sz="2800" dirty="0">
                <a:solidFill>
                  <a:prstClr val="black"/>
                </a:solidFill>
                <a:latin typeface="Times New Roman"/>
                <a:cs typeface="Times New Roman"/>
              </a:rPr>
              <a:t>à</a:t>
            </a:r>
            <a:r>
              <a:rPr lang="fr-FR" sz="2800" spc="135" dirty="0">
                <a:solidFill>
                  <a:prstClr val="black"/>
                </a:solidFill>
                <a:latin typeface="Times New Roman"/>
                <a:cs typeface="Times New Roman"/>
              </a:rPr>
              <a:t> </a:t>
            </a:r>
            <a:r>
              <a:rPr lang="fr-FR" sz="2800" spc="-10" dirty="0">
                <a:solidFill>
                  <a:prstClr val="black"/>
                </a:solidFill>
                <a:latin typeface="Times New Roman"/>
                <a:cs typeface="Times New Roman"/>
              </a:rPr>
              <a:t>0</a:t>
            </a:r>
            <a:r>
              <a:rPr lang="fr-FR" sz="2800" spc="-10" dirty="0" smtClean="0">
                <a:solidFill>
                  <a:prstClr val="black"/>
                </a:solidFill>
                <a:latin typeface="Times New Roman"/>
                <a:cs typeface="Times New Roman"/>
              </a:rPr>
              <a:t>°.</a:t>
            </a:r>
          </a:p>
          <a:p>
            <a:pPr marL="584200" marR="59690" lvl="0" indent="-342900" algn="just">
              <a:lnSpc>
                <a:spcPct val="95800"/>
              </a:lnSpc>
              <a:spcBef>
                <a:spcPts val="5"/>
              </a:spcBef>
              <a:buFont typeface="Wingdings" pitchFamily="2" charset="2"/>
              <a:buChar char="Ø"/>
              <a:tabLst>
                <a:tab pos="469265" algn="l"/>
                <a:tab pos="469900" algn="l"/>
              </a:tabLst>
            </a:pPr>
            <a:endParaRPr lang="fr-FR" sz="2800" spc="-10" dirty="0">
              <a:solidFill>
                <a:prstClr val="black"/>
              </a:solidFill>
              <a:latin typeface="Times New Roman"/>
              <a:cs typeface="Times New Roman"/>
            </a:endParaRPr>
          </a:p>
          <a:p>
            <a:pPr marL="584200" marR="59690" indent="-342900" algn="just">
              <a:lnSpc>
                <a:spcPct val="95800"/>
              </a:lnSpc>
              <a:spcBef>
                <a:spcPts val="5"/>
              </a:spcBef>
              <a:buFont typeface="Wingdings" pitchFamily="2" charset="2"/>
              <a:buChar char="Ø"/>
              <a:tabLst>
                <a:tab pos="469265" algn="l"/>
                <a:tab pos="469900" algn="l"/>
              </a:tabLst>
            </a:pPr>
            <a:r>
              <a:rPr lang="fr-FR" sz="2800" dirty="0">
                <a:latin typeface="Times New Roman" pitchFamily="18" charset="0"/>
                <a:cs typeface="Times New Roman" pitchFamily="18" charset="0"/>
              </a:rPr>
              <a:t>Azimut ( α) : L’azimut solaire est l’angle que fait le plan vertical du soleil avec  le plan méridien du lieu. On le mesure à partir du Sud, vers l’Est ou vers l’Ouest  (0° pour le Sud, 180° pour le Nord</a:t>
            </a:r>
            <a:r>
              <a:rPr lang="fr-FR" sz="2800" dirty="0" smtClean="0">
                <a:latin typeface="Times New Roman" pitchFamily="18" charset="0"/>
                <a:cs typeface="Times New Roman" pitchFamily="18" charset="0"/>
              </a:rPr>
              <a:t>)</a:t>
            </a:r>
          </a:p>
          <a:p>
            <a:pPr marL="584200" marR="59690" indent="-342900" algn="just">
              <a:lnSpc>
                <a:spcPct val="95800"/>
              </a:lnSpc>
              <a:spcBef>
                <a:spcPts val="5"/>
              </a:spcBef>
              <a:buFont typeface="Wingdings" pitchFamily="2" charset="2"/>
              <a:buChar char="Ø"/>
              <a:tabLst>
                <a:tab pos="469265" algn="l"/>
                <a:tab pos="469900" algn="l"/>
              </a:tabLst>
            </a:pPr>
            <a:endParaRPr lang="fr-FR" sz="2800" dirty="0">
              <a:latin typeface="Times New Roman" pitchFamily="18" charset="0"/>
              <a:cs typeface="Times New Roman" pitchFamily="18" charset="0"/>
            </a:endParaRPr>
          </a:p>
          <a:p>
            <a:pPr marL="342900" indent="-342900" algn="just">
              <a:buFont typeface="Wingdings" pitchFamily="2" charset="2"/>
              <a:buChar char="Ø"/>
            </a:pPr>
            <a:r>
              <a:rPr lang="fr-FR" sz="2800" dirty="0">
                <a:latin typeface="Times New Roman" pitchFamily="18" charset="0"/>
                <a:cs typeface="Times New Roman" pitchFamily="18" charset="0"/>
              </a:rPr>
              <a:t>Elévation du soleil ou hauteur ( γ) : La hauteur du soleil est l‘angle que fait la  direction du soleil avec le plan horizontal.</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γmax</a:t>
            </a:r>
            <a:r>
              <a:rPr lang="fr-FR" sz="2800" dirty="0">
                <a:latin typeface="Times New Roman" pitchFamily="18" charset="0"/>
                <a:cs typeface="Times New Roman" pitchFamily="18" charset="0"/>
              </a:rPr>
              <a:t>=90−</a:t>
            </a:r>
            <a:r>
              <a:rPr lang="fr-FR" sz="2800" dirty="0" smtClean="0">
                <a:latin typeface="Times New Roman" pitchFamily="18" charset="0"/>
                <a:cs typeface="Times New Roman" pitchFamily="18" charset="0"/>
              </a:rPr>
              <a:t>Φ+δ</a:t>
            </a:r>
            <a:endParaRPr lang="fr-FR" sz="2800" dirty="0" smtClean="0">
              <a:solidFill>
                <a:prstClr val="black"/>
              </a:solidFill>
              <a:latin typeface="Times New Roman"/>
              <a:cs typeface="Times New Roman"/>
            </a:endParaRPr>
          </a:p>
        </p:txBody>
      </p:sp>
    </p:spTree>
    <p:extLst>
      <p:ext uri="{BB962C8B-B14F-4D97-AF65-F5344CB8AC3E}">
        <p14:creationId xmlns:p14="http://schemas.microsoft.com/office/powerpoint/2010/main" val="1994270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1336128" y="6472482"/>
            <a:ext cx="9372600" cy="1116972"/>
          </a:xfrm>
          <a:prstGeom prst="rect">
            <a:avLst/>
          </a:prstGeom>
        </p:spPr>
        <p:txBody>
          <a:bodyPr vert="horz" wrap="square" lIns="0" tIns="23495" rIns="0" bIns="0" rtlCol="0">
            <a:spAutoFit/>
          </a:bodyPr>
          <a:lstStyle/>
          <a:p>
            <a:pPr marL="12700" marR="3393440">
              <a:lnSpc>
                <a:spcPct val="95800"/>
              </a:lnSpc>
              <a:spcBef>
                <a:spcPts val="50"/>
              </a:spcBef>
              <a:tabLst>
                <a:tab pos="240665" algn="l"/>
                <a:tab pos="241300" algn="l"/>
              </a:tabLst>
            </a:pPr>
            <a:r>
              <a:rPr sz="2400" spc="-5" dirty="0" smtClean="0">
                <a:latin typeface="Times New Roman"/>
                <a:cs typeface="Times New Roman"/>
              </a:rPr>
              <a:t>.</a:t>
            </a:r>
            <a:endParaRPr sz="2400" dirty="0">
              <a:latin typeface="Times New Roman"/>
              <a:cs typeface="Times New Roman"/>
            </a:endParaRPr>
          </a:p>
          <a:p>
            <a:r>
              <a:rPr lang="fr-FR" sz="2400" spc="-5" dirty="0" smtClean="0">
                <a:latin typeface="Times New Roman"/>
                <a:cs typeface="Times New Roman"/>
              </a:rPr>
              <a:t>       Vue </a:t>
            </a:r>
            <a:r>
              <a:rPr lang="fr-FR" sz="2400" spc="-15" dirty="0">
                <a:latin typeface="Times New Roman"/>
                <a:cs typeface="Times New Roman"/>
              </a:rPr>
              <a:t>locale </a:t>
            </a:r>
            <a:r>
              <a:rPr lang="fr-FR" sz="2400" dirty="0">
                <a:latin typeface="Times New Roman"/>
                <a:cs typeface="Times New Roman"/>
              </a:rPr>
              <a:t>de </a:t>
            </a:r>
            <a:r>
              <a:rPr lang="fr-FR" sz="2400" spc="-5" dirty="0">
                <a:latin typeface="Times New Roman"/>
                <a:cs typeface="Times New Roman"/>
              </a:rPr>
              <a:t>l’utilisateur </a:t>
            </a:r>
            <a:r>
              <a:rPr lang="fr-FR" sz="2400" spc="-10" dirty="0">
                <a:latin typeface="Times New Roman"/>
                <a:cs typeface="Times New Roman"/>
              </a:rPr>
              <a:t>avec </a:t>
            </a:r>
            <a:r>
              <a:rPr lang="fr-FR" sz="2400" spc="-10" dirty="0" smtClean="0">
                <a:latin typeface="Times New Roman"/>
                <a:cs typeface="Times New Roman"/>
              </a:rPr>
              <a:t>azimut </a:t>
            </a:r>
            <a:r>
              <a:rPr lang="fr-FR" sz="2400" spc="-5" dirty="0" smtClean="0">
                <a:latin typeface="Times New Roman"/>
                <a:cs typeface="Times New Roman"/>
              </a:rPr>
              <a:t>et </a:t>
            </a:r>
            <a:r>
              <a:rPr lang="fr-FR" sz="2400" spc="-5" dirty="0">
                <a:latin typeface="Times New Roman"/>
                <a:cs typeface="Times New Roman"/>
              </a:rPr>
              <a:t>élévation.</a:t>
            </a:r>
            <a:r>
              <a:rPr lang="fr-FR" sz="2400" spc="210" dirty="0">
                <a:latin typeface="Times New Roman"/>
                <a:cs typeface="Times New Roman"/>
              </a:rPr>
              <a:t> </a:t>
            </a:r>
            <a:r>
              <a:rPr lang="fr-FR" sz="2400" spc="-10" dirty="0">
                <a:latin typeface="Times New Roman"/>
                <a:cs typeface="Times New Roman"/>
              </a:rPr>
              <a:t>[8]</a:t>
            </a:r>
            <a:endParaRPr lang="fr-FR" sz="2400" dirty="0">
              <a:latin typeface="Times New Roman"/>
              <a:cs typeface="Times New Roman"/>
            </a:endParaRPr>
          </a:p>
          <a:p>
            <a:pPr>
              <a:lnSpc>
                <a:spcPct val="100000"/>
              </a:lnSpc>
            </a:pPr>
            <a:endParaRPr sz="2400" dirty="0">
              <a:latin typeface="Times New Roman"/>
              <a:cs typeface="Times New Roman"/>
            </a:endParaRPr>
          </a:p>
        </p:txBody>
      </p:sp>
      <p:sp>
        <p:nvSpPr>
          <p:cNvPr id="3" name="object 8"/>
          <p:cNvSpPr/>
          <p:nvPr/>
        </p:nvSpPr>
        <p:spPr>
          <a:xfrm>
            <a:off x="1765300" y="1724025"/>
            <a:ext cx="6768881" cy="5128720"/>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504497" y="169753"/>
            <a:ext cx="9760606" cy="1384995"/>
          </a:xfrm>
          <a:prstGeom prst="rect">
            <a:avLst/>
          </a:prstGeom>
        </p:spPr>
        <p:txBody>
          <a:bodyPr wrap="square">
            <a:spAutoFit/>
          </a:bodyPr>
          <a:lstStyle/>
          <a:p>
            <a:pPr marL="342900" indent="-342900" algn="just">
              <a:buFont typeface="Wingdings" pitchFamily="2" charset="2"/>
              <a:buChar char="Ø"/>
            </a:pPr>
            <a:r>
              <a:rPr lang="fr-FR" sz="2800" dirty="0" smtClean="0">
                <a:latin typeface="Times New Roman" pitchFamily="18" charset="0"/>
                <a:cs typeface="Times New Roman" pitchFamily="18" charset="0"/>
              </a:rPr>
              <a:t>La </a:t>
            </a:r>
            <a:r>
              <a:rPr lang="fr-FR" sz="2800" dirty="0">
                <a:latin typeface="Times New Roman" pitchFamily="18" charset="0"/>
                <a:cs typeface="Times New Roman" pitchFamily="18" charset="0"/>
              </a:rPr>
              <a:t>latitude (Φ): d’un lieu est mesurable à partir de la hauteur du soleil au-dessus  de l’horizon à midi, c’est à dire au moment où il atteint le point le plus élevé de  sa course. </a:t>
            </a:r>
          </a:p>
        </p:txBody>
      </p:sp>
    </p:spTree>
    <p:extLst>
      <p:ext uri="{BB962C8B-B14F-4D97-AF65-F5344CB8AC3E}">
        <p14:creationId xmlns:p14="http://schemas.microsoft.com/office/powerpoint/2010/main" val="2589918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103" y="276225"/>
            <a:ext cx="9982200" cy="6745052"/>
          </a:xfrm>
          <a:prstGeom prst="rect">
            <a:avLst/>
          </a:prstGeom>
        </p:spPr>
        <p:txBody>
          <a:bodyPr wrap="square">
            <a:spAutoFit/>
          </a:bodyPr>
          <a:lstStyle/>
          <a:p>
            <a:pPr>
              <a:lnSpc>
                <a:spcPct val="100000"/>
              </a:lnSpc>
              <a:buAutoNum type="romanLcParenR" startAt="4"/>
            </a:pPr>
            <a:r>
              <a:rPr lang="fr-FR" sz="2800" dirty="0" smtClean="0">
                <a:latin typeface="Times New Roman"/>
                <a:cs typeface="Times New Roman"/>
              </a:rPr>
              <a:t> </a:t>
            </a:r>
            <a:r>
              <a:rPr lang="fr-FR" sz="2800" b="1" dirty="0" smtClean="0">
                <a:latin typeface="Times New Roman"/>
                <a:cs typeface="Times New Roman"/>
              </a:rPr>
              <a:t>Le mouvement apparent du soleil</a:t>
            </a:r>
          </a:p>
          <a:p>
            <a:pPr>
              <a:lnSpc>
                <a:spcPct val="100000"/>
              </a:lnSpc>
              <a:buAutoNum type="romanLcParenR" startAt="4"/>
            </a:pPr>
            <a:endParaRPr lang="fr-FR" sz="2800" dirty="0">
              <a:latin typeface="Times New Roman"/>
              <a:cs typeface="Times New Roman"/>
            </a:endParaRPr>
          </a:p>
          <a:p>
            <a:pPr marL="12700" marR="5080" algn="just">
              <a:lnSpc>
                <a:spcPct val="95800"/>
              </a:lnSpc>
            </a:pPr>
            <a:r>
              <a:rPr lang="fr-FR" sz="2800" spc="-5" dirty="0">
                <a:latin typeface="Times New Roman"/>
                <a:cs typeface="Times New Roman"/>
              </a:rPr>
              <a:t>Pour bien comprendre et </a:t>
            </a:r>
            <a:r>
              <a:rPr lang="fr-FR" sz="2800" spc="-10" dirty="0">
                <a:latin typeface="Times New Roman"/>
                <a:cs typeface="Times New Roman"/>
              </a:rPr>
              <a:t>utiliser l'influence </a:t>
            </a:r>
            <a:r>
              <a:rPr lang="fr-FR" sz="2800" spc="-5" dirty="0">
                <a:latin typeface="Times New Roman"/>
                <a:cs typeface="Times New Roman"/>
              </a:rPr>
              <a:t>du </a:t>
            </a:r>
            <a:r>
              <a:rPr lang="fr-FR" sz="2800" dirty="0">
                <a:latin typeface="Times New Roman"/>
                <a:cs typeface="Times New Roman"/>
              </a:rPr>
              <a:t>Soleil dans </a:t>
            </a:r>
            <a:r>
              <a:rPr lang="fr-FR" sz="2800" spc="-15" dirty="0">
                <a:latin typeface="Times New Roman"/>
                <a:cs typeface="Times New Roman"/>
              </a:rPr>
              <a:t>le </a:t>
            </a:r>
            <a:r>
              <a:rPr lang="fr-FR" sz="2800" dirty="0">
                <a:latin typeface="Times New Roman"/>
                <a:cs typeface="Times New Roman"/>
              </a:rPr>
              <a:t>choix </a:t>
            </a:r>
            <a:r>
              <a:rPr lang="fr-FR" sz="2800" spc="-5" dirty="0">
                <a:latin typeface="Times New Roman"/>
                <a:cs typeface="Times New Roman"/>
              </a:rPr>
              <a:t>et </a:t>
            </a:r>
            <a:r>
              <a:rPr lang="fr-FR" sz="2800" spc="-25" dirty="0">
                <a:latin typeface="Times New Roman"/>
                <a:cs typeface="Times New Roman"/>
              </a:rPr>
              <a:t>le </a:t>
            </a:r>
            <a:r>
              <a:rPr lang="fr-FR" sz="2800" spc="-5" dirty="0">
                <a:latin typeface="Times New Roman"/>
                <a:cs typeface="Times New Roman"/>
              </a:rPr>
              <a:t>traitement d'un site, </a:t>
            </a:r>
            <a:r>
              <a:rPr lang="fr-FR" sz="2800" dirty="0">
                <a:latin typeface="Times New Roman"/>
                <a:cs typeface="Times New Roman"/>
              </a:rPr>
              <a:t>il </a:t>
            </a:r>
            <a:r>
              <a:rPr lang="fr-FR" sz="2800" spc="-10" dirty="0">
                <a:latin typeface="Times New Roman"/>
                <a:cs typeface="Times New Roman"/>
              </a:rPr>
              <a:t>faut bien </a:t>
            </a:r>
            <a:r>
              <a:rPr lang="fr-FR" sz="2800" spc="-5" dirty="0">
                <a:latin typeface="Times New Roman"/>
                <a:cs typeface="Times New Roman"/>
              </a:rPr>
              <a:t>sûr connaître </a:t>
            </a:r>
            <a:r>
              <a:rPr lang="fr-FR" sz="2800" dirty="0">
                <a:latin typeface="Times New Roman"/>
                <a:cs typeface="Times New Roman"/>
              </a:rPr>
              <a:t>à </a:t>
            </a:r>
            <a:r>
              <a:rPr lang="fr-FR" sz="2800" spc="5" dirty="0">
                <a:latin typeface="Times New Roman"/>
                <a:cs typeface="Times New Roman"/>
              </a:rPr>
              <a:t>tout </a:t>
            </a:r>
            <a:r>
              <a:rPr lang="fr-FR" sz="2800" spc="-10" dirty="0">
                <a:latin typeface="Times New Roman"/>
                <a:cs typeface="Times New Roman"/>
              </a:rPr>
              <a:t>instant </a:t>
            </a:r>
            <a:r>
              <a:rPr lang="fr-FR" sz="2800" spc="-25" dirty="0">
                <a:latin typeface="Times New Roman"/>
                <a:cs typeface="Times New Roman"/>
              </a:rPr>
              <a:t>la </a:t>
            </a:r>
            <a:r>
              <a:rPr lang="fr-FR" sz="2800" dirty="0">
                <a:latin typeface="Times New Roman"/>
                <a:cs typeface="Times New Roman"/>
              </a:rPr>
              <a:t>position </a:t>
            </a:r>
            <a:r>
              <a:rPr lang="fr-FR" sz="2800" spc="20" dirty="0">
                <a:latin typeface="Times New Roman"/>
                <a:cs typeface="Times New Roman"/>
              </a:rPr>
              <a:t>du  </a:t>
            </a:r>
            <a:r>
              <a:rPr lang="fr-FR" sz="2800" spc="-5" dirty="0">
                <a:latin typeface="Times New Roman"/>
                <a:cs typeface="Times New Roman"/>
              </a:rPr>
              <a:t>Soleil </a:t>
            </a:r>
            <a:r>
              <a:rPr lang="fr-FR" sz="2800" dirty="0">
                <a:latin typeface="Times New Roman"/>
                <a:cs typeface="Times New Roman"/>
              </a:rPr>
              <a:t>dans </a:t>
            </a:r>
            <a:r>
              <a:rPr lang="fr-FR" sz="2800" spc="-15" dirty="0">
                <a:latin typeface="Times New Roman"/>
                <a:cs typeface="Times New Roman"/>
              </a:rPr>
              <a:t>le </a:t>
            </a:r>
            <a:r>
              <a:rPr lang="fr-FR" sz="2800" spc="-10" dirty="0">
                <a:latin typeface="Times New Roman"/>
                <a:cs typeface="Times New Roman"/>
              </a:rPr>
              <a:t>ciel. </a:t>
            </a:r>
            <a:endParaRPr lang="fr-FR" sz="2800" spc="-10" dirty="0" smtClean="0">
              <a:latin typeface="Times New Roman"/>
              <a:cs typeface="Times New Roman"/>
            </a:endParaRPr>
          </a:p>
          <a:p>
            <a:pPr marL="12700" marR="5080" algn="just">
              <a:lnSpc>
                <a:spcPct val="95800"/>
              </a:lnSpc>
            </a:pPr>
            <a:endParaRPr lang="fr-FR" sz="2800" spc="-10" dirty="0">
              <a:latin typeface="Times New Roman"/>
              <a:cs typeface="Times New Roman"/>
            </a:endParaRPr>
          </a:p>
          <a:p>
            <a:pPr marL="12700" marR="5080" algn="just">
              <a:lnSpc>
                <a:spcPct val="95800"/>
              </a:lnSpc>
            </a:pPr>
            <a:r>
              <a:rPr lang="fr-FR" sz="2800" spc="5" dirty="0" smtClean="0">
                <a:latin typeface="Times New Roman"/>
                <a:cs typeface="Times New Roman"/>
              </a:rPr>
              <a:t>Cette </a:t>
            </a:r>
            <a:r>
              <a:rPr lang="fr-FR" sz="2800" spc="-5" dirty="0">
                <a:latin typeface="Times New Roman"/>
                <a:cs typeface="Times New Roman"/>
              </a:rPr>
              <a:t>information </a:t>
            </a:r>
            <a:r>
              <a:rPr lang="fr-FR" sz="2800" spc="-10" dirty="0">
                <a:latin typeface="Times New Roman"/>
                <a:cs typeface="Times New Roman"/>
              </a:rPr>
              <a:t>est </a:t>
            </a:r>
            <a:r>
              <a:rPr lang="fr-FR" sz="2800" spc="-5" dirty="0">
                <a:latin typeface="Times New Roman"/>
                <a:cs typeface="Times New Roman"/>
              </a:rPr>
              <a:t>indispensable </a:t>
            </a:r>
            <a:r>
              <a:rPr lang="fr-FR" sz="2800" spc="5" dirty="0" smtClean="0">
                <a:latin typeface="Times New Roman"/>
                <a:cs typeface="Times New Roman"/>
              </a:rPr>
              <a:t>pour: </a:t>
            </a:r>
          </a:p>
          <a:p>
            <a:pPr marL="12700" marR="5080" algn="just">
              <a:lnSpc>
                <a:spcPct val="95800"/>
              </a:lnSpc>
            </a:pPr>
            <a:endParaRPr lang="fr-FR" sz="2800" spc="5" dirty="0" smtClean="0">
              <a:latin typeface="Times New Roman"/>
              <a:cs typeface="Times New Roman"/>
            </a:endParaRPr>
          </a:p>
          <a:p>
            <a:pPr marL="355600" marR="5080" indent="-342900" algn="just">
              <a:lnSpc>
                <a:spcPct val="95800"/>
              </a:lnSpc>
              <a:buFont typeface="Wingdings" pitchFamily="2" charset="2"/>
              <a:buChar char="Ø"/>
            </a:pPr>
            <a:r>
              <a:rPr lang="fr-FR" sz="2800" spc="-15" dirty="0" smtClean="0">
                <a:latin typeface="Times New Roman"/>
                <a:cs typeface="Times New Roman"/>
              </a:rPr>
              <a:t>le </a:t>
            </a:r>
            <a:r>
              <a:rPr lang="fr-FR" sz="2800" dirty="0">
                <a:latin typeface="Times New Roman"/>
                <a:cs typeface="Times New Roman"/>
              </a:rPr>
              <a:t>calcul </a:t>
            </a:r>
            <a:r>
              <a:rPr lang="fr-FR" sz="2800" spc="5" dirty="0">
                <a:latin typeface="Times New Roman"/>
                <a:cs typeface="Times New Roman"/>
              </a:rPr>
              <a:t>des apports </a:t>
            </a:r>
            <a:r>
              <a:rPr lang="fr-FR" sz="2800" spc="-10" dirty="0" smtClean="0">
                <a:latin typeface="Times New Roman"/>
                <a:cs typeface="Times New Roman"/>
              </a:rPr>
              <a:t>solaires</a:t>
            </a:r>
            <a:endParaRPr lang="fr-FR" sz="2800" spc="5" dirty="0" smtClean="0">
              <a:latin typeface="Times New Roman"/>
              <a:cs typeface="Times New Roman"/>
            </a:endParaRPr>
          </a:p>
          <a:p>
            <a:pPr marL="355600" marR="5080" indent="-342900" algn="just">
              <a:lnSpc>
                <a:spcPct val="95800"/>
              </a:lnSpc>
              <a:buFont typeface="Wingdings" pitchFamily="2" charset="2"/>
              <a:buChar char="Ø"/>
            </a:pPr>
            <a:r>
              <a:rPr lang="fr-FR" sz="2800" spc="-25" dirty="0" smtClean="0">
                <a:latin typeface="Times New Roman"/>
                <a:cs typeface="Times New Roman"/>
              </a:rPr>
              <a:t>le </a:t>
            </a:r>
            <a:r>
              <a:rPr lang="fr-FR" sz="2800" dirty="0">
                <a:latin typeface="Times New Roman"/>
                <a:cs typeface="Times New Roman"/>
              </a:rPr>
              <a:t>choix de </a:t>
            </a:r>
            <a:r>
              <a:rPr lang="fr-FR" sz="2800" spc="-5" dirty="0">
                <a:latin typeface="Times New Roman"/>
                <a:cs typeface="Times New Roman"/>
              </a:rPr>
              <a:t>l'exposition </a:t>
            </a:r>
            <a:r>
              <a:rPr lang="fr-FR" sz="2800" dirty="0">
                <a:latin typeface="Times New Roman"/>
                <a:cs typeface="Times New Roman"/>
              </a:rPr>
              <a:t>d'un </a:t>
            </a:r>
            <a:r>
              <a:rPr lang="fr-FR" sz="2800" spc="-5" dirty="0" smtClean="0">
                <a:latin typeface="Times New Roman"/>
                <a:cs typeface="Times New Roman"/>
              </a:rPr>
              <a:t>immeuble </a:t>
            </a:r>
          </a:p>
          <a:p>
            <a:pPr marL="355600" marR="5080" indent="-342900" algn="just">
              <a:lnSpc>
                <a:spcPct val="95800"/>
              </a:lnSpc>
              <a:buFont typeface="Wingdings" pitchFamily="2" charset="2"/>
              <a:buChar char="Ø"/>
            </a:pPr>
            <a:r>
              <a:rPr lang="fr-FR" sz="2800" spc="-5" dirty="0" smtClean="0">
                <a:latin typeface="Times New Roman"/>
                <a:cs typeface="Times New Roman"/>
              </a:rPr>
              <a:t>l’implantation </a:t>
            </a:r>
            <a:r>
              <a:rPr lang="fr-FR" sz="2800" dirty="0">
                <a:latin typeface="Times New Roman"/>
                <a:cs typeface="Times New Roman"/>
              </a:rPr>
              <a:t>de </a:t>
            </a:r>
            <a:r>
              <a:rPr lang="fr-FR" sz="2800" spc="-5" dirty="0">
                <a:latin typeface="Times New Roman"/>
                <a:cs typeface="Times New Roman"/>
              </a:rPr>
              <a:t>systèmes actifs solaires (thermique </a:t>
            </a:r>
            <a:r>
              <a:rPr lang="fr-FR" sz="2800" spc="10" dirty="0">
                <a:latin typeface="Times New Roman"/>
                <a:cs typeface="Times New Roman"/>
              </a:rPr>
              <a:t>ou </a:t>
            </a:r>
            <a:r>
              <a:rPr lang="fr-FR" sz="2800" spc="-10" dirty="0">
                <a:latin typeface="Times New Roman"/>
                <a:cs typeface="Times New Roman"/>
              </a:rPr>
              <a:t>photovoltaïque</a:t>
            </a:r>
            <a:r>
              <a:rPr lang="fr-FR" sz="2800" spc="-10" dirty="0" smtClean="0">
                <a:latin typeface="Times New Roman"/>
                <a:cs typeface="Times New Roman"/>
              </a:rPr>
              <a:t>) </a:t>
            </a:r>
          </a:p>
          <a:p>
            <a:pPr marL="355600" marR="5080" indent="-342900" algn="just">
              <a:lnSpc>
                <a:spcPct val="95800"/>
              </a:lnSpc>
              <a:buFont typeface="Wingdings" pitchFamily="2" charset="2"/>
              <a:buChar char="Ø"/>
            </a:pPr>
            <a:r>
              <a:rPr lang="fr-FR" sz="2800" spc="-5" dirty="0" smtClean="0">
                <a:latin typeface="Times New Roman"/>
                <a:cs typeface="Times New Roman"/>
              </a:rPr>
              <a:t>l'éclairage </a:t>
            </a:r>
            <a:r>
              <a:rPr lang="fr-FR" sz="2800" spc="-5" dirty="0">
                <a:latin typeface="Times New Roman"/>
                <a:cs typeface="Times New Roman"/>
              </a:rPr>
              <a:t>naturel </a:t>
            </a:r>
            <a:r>
              <a:rPr lang="fr-FR" sz="2800" spc="10" dirty="0">
                <a:latin typeface="Times New Roman"/>
                <a:cs typeface="Times New Roman"/>
              </a:rPr>
              <a:t>des  </a:t>
            </a:r>
            <a:r>
              <a:rPr lang="fr-FR" sz="2800" spc="-5" dirty="0">
                <a:latin typeface="Times New Roman"/>
                <a:cs typeface="Times New Roman"/>
              </a:rPr>
              <a:t>pièces </a:t>
            </a:r>
            <a:r>
              <a:rPr lang="fr-FR" sz="2800" spc="-10" dirty="0" smtClean="0">
                <a:latin typeface="Times New Roman"/>
                <a:cs typeface="Times New Roman"/>
              </a:rPr>
              <a:t>intérieures</a:t>
            </a:r>
          </a:p>
          <a:p>
            <a:pPr marL="355600" marR="5080" indent="-342900" algn="just">
              <a:lnSpc>
                <a:spcPct val="95800"/>
              </a:lnSpc>
              <a:buFont typeface="Wingdings" pitchFamily="2" charset="2"/>
              <a:buChar char="Ø"/>
            </a:pPr>
            <a:r>
              <a:rPr lang="fr-FR" sz="2800" spc="-10" dirty="0" smtClean="0">
                <a:latin typeface="Times New Roman"/>
                <a:cs typeface="Times New Roman"/>
              </a:rPr>
              <a:t>l'emplacement </a:t>
            </a:r>
            <a:r>
              <a:rPr lang="fr-FR" sz="2800" spc="-5" dirty="0">
                <a:latin typeface="Times New Roman"/>
                <a:cs typeface="Times New Roman"/>
              </a:rPr>
              <a:t>des </a:t>
            </a:r>
            <a:r>
              <a:rPr lang="fr-FR" sz="2800" spc="-5" dirty="0" smtClean="0">
                <a:latin typeface="Times New Roman"/>
                <a:cs typeface="Times New Roman"/>
              </a:rPr>
              <a:t>fenêtres</a:t>
            </a:r>
            <a:r>
              <a:rPr lang="fr-FR" sz="2800" spc="-5" dirty="0">
                <a:latin typeface="Times New Roman"/>
                <a:cs typeface="Times New Roman"/>
              </a:rPr>
              <a:t>, des protections solaires et </a:t>
            </a:r>
            <a:r>
              <a:rPr lang="fr-FR" sz="2800" dirty="0">
                <a:latin typeface="Times New Roman"/>
                <a:cs typeface="Times New Roman"/>
              </a:rPr>
              <a:t>de </a:t>
            </a:r>
            <a:r>
              <a:rPr lang="fr-FR" sz="2800" spc="-25" dirty="0">
                <a:latin typeface="Times New Roman"/>
                <a:cs typeface="Times New Roman"/>
              </a:rPr>
              <a:t>la </a:t>
            </a:r>
            <a:r>
              <a:rPr lang="fr-FR" sz="2800" spc="-5" dirty="0" smtClean="0">
                <a:latin typeface="Times New Roman"/>
                <a:cs typeface="Times New Roman"/>
              </a:rPr>
              <a:t>végétation… </a:t>
            </a:r>
            <a:r>
              <a:rPr lang="fr-FR" sz="2800" dirty="0">
                <a:latin typeface="Times New Roman"/>
                <a:cs typeface="Times New Roman"/>
              </a:rPr>
              <a:t>etc. </a:t>
            </a:r>
            <a:endParaRPr lang="fr-FR" sz="2800" dirty="0" smtClean="0">
              <a:latin typeface="Times New Roman"/>
              <a:cs typeface="Times New Roman"/>
            </a:endParaRPr>
          </a:p>
          <a:p>
            <a:pPr marL="12700" marR="5080" algn="just">
              <a:lnSpc>
                <a:spcPct val="95800"/>
              </a:lnSpc>
            </a:pPr>
            <a:endParaRPr lang="fr-FR" sz="2800" dirty="0">
              <a:latin typeface="Times New Roman"/>
              <a:cs typeface="Times New Roman"/>
            </a:endParaRPr>
          </a:p>
        </p:txBody>
      </p:sp>
    </p:spTree>
    <p:extLst>
      <p:ext uri="{BB962C8B-B14F-4D97-AF65-F5344CB8AC3E}">
        <p14:creationId xmlns:p14="http://schemas.microsoft.com/office/powerpoint/2010/main" val="60487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974834" y="276225"/>
            <a:ext cx="8715266" cy="6096000"/>
          </a:xfrm>
          <a:prstGeom prst="rect">
            <a:avLst/>
          </a:prstGeom>
          <a:blipFill>
            <a:blip r:embed="rId2" cstate="print"/>
            <a:stretch>
              <a:fillRect/>
            </a:stretch>
          </a:blipFill>
        </p:spPr>
        <p:txBody>
          <a:bodyPr wrap="square" lIns="0" tIns="0" rIns="0" bIns="0" rtlCol="0"/>
          <a:lstStyle/>
          <a:p>
            <a:endParaRPr/>
          </a:p>
        </p:txBody>
      </p:sp>
      <p:sp>
        <p:nvSpPr>
          <p:cNvPr id="3" name="object 5"/>
          <p:cNvSpPr txBox="1"/>
          <p:nvPr/>
        </p:nvSpPr>
        <p:spPr>
          <a:xfrm>
            <a:off x="1226207" y="6600825"/>
            <a:ext cx="8001000" cy="762388"/>
          </a:xfrm>
          <a:prstGeom prst="rect">
            <a:avLst/>
          </a:prstGeom>
        </p:spPr>
        <p:txBody>
          <a:bodyPr vert="horz" wrap="square" lIns="0" tIns="23495" rIns="0" bIns="0" rtlCol="0">
            <a:spAutoFit/>
          </a:bodyPr>
          <a:lstStyle/>
          <a:p>
            <a:pPr marL="12700" marR="5080" indent="2540">
              <a:spcBef>
                <a:spcPts val="185"/>
              </a:spcBef>
            </a:pPr>
            <a:r>
              <a:rPr sz="2400" spc="-5" dirty="0" err="1">
                <a:latin typeface="Times New Roman"/>
                <a:cs typeface="Times New Roman"/>
              </a:rPr>
              <a:t>Exemple</a:t>
            </a:r>
            <a:r>
              <a:rPr sz="2400" spc="-5" dirty="0">
                <a:latin typeface="Times New Roman"/>
                <a:cs typeface="Times New Roman"/>
              </a:rPr>
              <a:t> </a:t>
            </a:r>
            <a:r>
              <a:rPr sz="2400" dirty="0">
                <a:latin typeface="Times New Roman"/>
                <a:cs typeface="Times New Roman"/>
              </a:rPr>
              <a:t>de </a:t>
            </a:r>
            <a:r>
              <a:rPr sz="2400" spc="-5" dirty="0" err="1">
                <a:latin typeface="Times New Roman"/>
                <a:cs typeface="Times New Roman"/>
              </a:rPr>
              <a:t>diagramme</a:t>
            </a:r>
            <a:r>
              <a:rPr sz="2400" spc="-5" dirty="0">
                <a:latin typeface="Times New Roman"/>
                <a:cs typeface="Times New Roman"/>
              </a:rPr>
              <a:t> </a:t>
            </a:r>
            <a:r>
              <a:rPr sz="2400" spc="-10" dirty="0" err="1">
                <a:latin typeface="Times New Roman"/>
                <a:cs typeface="Times New Roman"/>
              </a:rPr>
              <a:t>solaire</a:t>
            </a:r>
            <a:r>
              <a:rPr sz="2400" spc="-10" dirty="0">
                <a:latin typeface="Times New Roman"/>
                <a:cs typeface="Times New Roman"/>
              </a:rPr>
              <a:t> </a:t>
            </a:r>
            <a:r>
              <a:rPr sz="2400" spc="-5" dirty="0" err="1">
                <a:latin typeface="Times New Roman"/>
                <a:cs typeface="Times New Roman"/>
              </a:rPr>
              <a:t>cylindrique</a:t>
            </a:r>
            <a:r>
              <a:rPr sz="2400" spc="-5" dirty="0">
                <a:latin typeface="Times New Roman"/>
                <a:cs typeface="Times New Roman"/>
              </a:rPr>
              <a:t> </a:t>
            </a:r>
            <a:r>
              <a:rPr sz="2400" spc="5" dirty="0">
                <a:latin typeface="Times New Roman"/>
                <a:cs typeface="Times New Roman"/>
              </a:rPr>
              <a:t>pour </a:t>
            </a:r>
            <a:r>
              <a:rPr sz="2400" u="sng" spc="-15" dirty="0">
                <a:uFill>
                  <a:solidFill>
                    <a:srgbClr val="000000"/>
                  </a:solidFill>
                </a:uFill>
                <a:latin typeface="Times New Roman"/>
                <a:cs typeface="Times New Roman"/>
              </a:rPr>
              <a:t>Uccle</a:t>
            </a:r>
            <a:r>
              <a:rPr sz="2400" spc="-15" dirty="0">
                <a:latin typeface="Times New Roman"/>
                <a:cs typeface="Times New Roman"/>
              </a:rPr>
              <a:t> </a:t>
            </a:r>
            <a:r>
              <a:rPr sz="2400" spc="5" dirty="0">
                <a:latin typeface="Times New Roman"/>
                <a:cs typeface="Times New Roman"/>
              </a:rPr>
              <a:t>en  </a:t>
            </a:r>
            <a:r>
              <a:rPr sz="2400" spc="-10" dirty="0">
                <a:latin typeface="Times New Roman"/>
                <a:cs typeface="Times New Roman"/>
              </a:rPr>
              <a:t>temps</a:t>
            </a:r>
            <a:r>
              <a:rPr sz="2400" spc="-5" dirty="0">
                <a:latin typeface="Times New Roman"/>
                <a:cs typeface="Times New Roman"/>
              </a:rPr>
              <a:t> </a:t>
            </a:r>
            <a:r>
              <a:rPr sz="2400" spc="-5" dirty="0" err="1">
                <a:latin typeface="Times New Roman"/>
                <a:cs typeface="Times New Roman"/>
              </a:rPr>
              <a:t>universel</a:t>
            </a:r>
            <a:r>
              <a:rPr sz="2400" spc="-5" dirty="0" smtClean="0">
                <a:latin typeface="Times New Roman"/>
                <a:cs typeface="Times New Roman"/>
              </a:rPr>
              <a:t>.</a:t>
            </a:r>
            <a:endParaRPr sz="2400" dirty="0">
              <a:latin typeface="Times New Roman"/>
              <a:cs typeface="Times New Roman"/>
            </a:endParaRPr>
          </a:p>
        </p:txBody>
      </p:sp>
    </p:spTree>
    <p:extLst>
      <p:ext uri="{BB962C8B-B14F-4D97-AF65-F5344CB8AC3E}">
        <p14:creationId xmlns:p14="http://schemas.microsoft.com/office/powerpoint/2010/main" val="3639311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622300" y="1114425"/>
            <a:ext cx="9601200" cy="5831853"/>
          </a:xfrm>
          <a:prstGeom prst="rect">
            <a:avLst/>
          </a:prstGeom>
        </p:spPr>
        <p:txBody>
          <a:bodyPr wrap="square">
            <a:spAutoFit/>
          </a:bodyPr>
          <a:lstStyle/>
          <a:p>
            <a:pPr algn="just">
              <a:lnSpc>
                <a:spcPct val="150000"/>
              </a:lnSpc>
            </a:pPr>
            <a:r>
              <a:rPr lang="fr-FR" sz="2800" b="1" dirty="0" smtClean="0">
                <a:latin typeface="Times New Roman" pitchFamily="18" charset="0"/>
                <a:cs typeface="Times New Roman" pitchFamily="18" charset="0"/>
              </a:rPr>
              <a:t>v. </a:t>
            </a:r>
            <a:r>
              <a:rPr lang="fr-FR" sz="2800" b="1" u="sng" dirty="0" smtClean="0">
                <a:latin typeface="Times New Roman" pitchFamily="18" charset="0"/>
                <a:cs typeface="Times New Roman" pitchFamily="18" charset="0"/>
              </a:rPr>
              <a:t>Les </a:t>
            </a:r>
            <a:r>
              <a:rPr lang="fr-FR" sz="2800" b="1" u="sng" dirty="0">
                <a:latin typeface="Times New Roman" pitchFamily="18" charset="0"/>
                <a:cs typeface="Times New Roman" pitchFamily="18" charset="0"/>
              </a:rPr>
              <a:t>obstacles à l’ensoleillement</a:t>
            </a:r>
          </a:p>
          <a:p>
            <a:pPr algn="just">
              <a:lnSpc>
                <a:spcPct val="150000"/>
              </a:lnSpc>
            </a:pPr>
            <a:endParaRPr lang="fr-FR" sz="2800" dirty="0">
              <a:latin typeface="Times New Roman" pitchFamily="18" charset="0"/>
              <a:cs typeface="Times New Roman" pitchFamily="18" charset="0"/>
            </a:endParaRPr>
          </a:p>
          <a:p>
            <a:pPr algn="just">
              <a:lnSpc>
                <a:spcPct val="150000"/>
              </a:lnSpc>
            </a:pPr>
            <a:r>
              <a:rPr lang="fr-FR" sz="2800" dirty="0">
                <a:latin typeface="Times New Roman" pitchFamily="18" charset="0"/>
                <a:cs typeface="Times New Roman" pitchFamily="18" charset="0"/>
              </a:rPr>
              <a:t>Des masques (obstacles) solaires peuvent être occasionnés par le relief,  la végétation existante, les  bâtiments voisins, ou encore par des  dispositifs architecturaux liés au bâtiment lui-même.</a:t>
            </a:r>
          </a:p>
          <a:p>
            <a:pPr algn="just">
              <a:lnSpc>
                <a:spcPct val="150000"/>
              </a:lnSpc>
            </a:pPr>
            <a:r>
              <a:rPr lang="fr-FR" sz="2800" dirty="0">
                <a:latin typeface="Times New Roman" pitchFamily="18" charset="0"/>
                <a:cs typeface="Times New Roman" pitchFamily="18" charset="0"/>
              </a:rPr>
              <a:t>Pour mesurer l'impact de cet effet de masquage on représentera sur </a:t>
            </a:r>
            <a:r>
              <a:rPr lang="fr-FR" sz="2800" dirty="0" smtClean="0">
                <a:latin typeface="Times New Roman" pitchFamily="18" charset="0"/>
                <a:cs typeface="Times New Roman" pitchFamily="18" charset="0"/>
              </a:rPr>
              <a:t>un diagramme </a:t>
            </a:r>
            <a:r>
              <a:rPr lang="fr-FR" sz="2800" dirty="0">
                <a:latin typeface="Times New Roman" pitchFamily="18" charset="0"/>
                <a:cs typeface="Times New Roman" pitchFamily="18" charset="0"/>
              </a:rPr>
              <a:t>cylindrique ou stéréographique (figure ci-dessous) les  courbes de la course solaire annuelle  et la silhouette des bâtiments  voisins.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1277445" y="565916"/>
            <a:ext cx="8305800" cy="6553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65456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884725" y="352425"/>
            <a:ext cx="8809250" cy="7153240"/>
          </a:xfrm>
          <a:prstGeom prst="rect">
            <a:avLst/>
          </a:prstGeom>
        </p:spPr>
        <p:txBody>
          <a:bodyPr wrap="square">
            <a:spAutoFit/>
          </a:bodyPr>
          <a:lstStyle/>
          <a:p>
            <a:pPr marL="469900" lvl="0" indent="-228600" algn="just">
              <a:buSzPct val="114285"/>
              <a:buFontTx/>
              <a:buAutoNum type="alphaLcParenR" startAt="3"/>
              <a:tabLst>
                <a:tab pos="469900" algn="l"/>
              </a:tabLst>
            </a:pPr>
            <a:r>
              <a:rPr lang="fr-FR" sz="2800" b="1" spc="-5" dirty="0">
                <a:solidFill>
                  <a:prstClr val="black"/>
                </a:solidFill>
                <a:latin typeface="Times New Roman"/>
                <a:cs typeface="Times New Roman"/>
              </a:rPr>
              <a:t>Techniques d’exploitation </a:t>
            </a:r>
            <a:r>
              <a:rPr lang="fr-FR" sz="2800" b="1" spc="-10" dirty="0">
                <a:solidFill>
                  <a:prstClr val="black"/>
                </a:solidFill>
                <a:latin typeface="Times New Roman"/>
                <a:cs typeface="Times New Roman"/>
              </a:rPr>
              <a:t>de </a:t>
            </a:r>
            <a:r>
              <a:rPr lang="fr-FR" sz="2800" b="1" spc="-5" dirty="0">
                <a:solidFill>
                  <a:prstClr val="black"/>
                </a:solidFill>
                <a:latin typeface="Times New Roman"/>
                <a:cs typeface="Times New Roman"/>
              </a:rPr>
              <a:t>l’énergie</a:t>
            </a:r>
            <a:r>
              <a:rPr lang="fr-FR" sz="2800" b="1" spc="65" dirty="0">
                <a:solidFill>
                  <a:prstClr val="black"/>
                </a:solidFill>
                <a:latin typeface="Times New Roman"/>
                <a:cs typeface="Times New Roman"/>
              </a:rPr>
              <a:t> </a:t>
            </a:r>
            <a:r>
              <a:rPr lang="fr-FR" sz="2800" b="1" spc="-5" dirty="0">
                <a:solidFill>
                  <a:prstClr val="black"/>
                </a:solidFill>
                <a:latin typeface="Times New Roman"/>
                <a:cs typeface="Times New Roman"/>
              </a:rPr>
              <a:t>solaire</a:t>
            </a:r>
            <a:endParaRPr lang="fr-FR" sz="2800" dirty="0">
              <a:solidFill>
                <a:prstClr val="black"/>
              </a:solidFill>
              <a:latin typeface="Times New Roman"/>
              <a:cs typeface="Times New Roman"/>
            </a:endParaRPr>
          </a:p>
          <a:p>
            <a:pPr marL="12700" lvl="0" algn="just">
              <a:spcBef>
                <a:spcPts val="1260"/>
              </a:spcBef>
            </a:pPr>
            <a:r>
              <a:rPr lang="fr-FR" sz="2800" spc="-5" dirty="0">
                <a:solidFill>
                  <a:prstClr val="black"/>
                </a:solidFill>
                <a:latin typeface="Times New Roman"/>
                <a:cs typeface="Times New Roman"/>
              </a:rPr>
              <a:t>Trois </a:t>
            </a:r>
            <a:r>
              <a:rPr lang="fr-FR" sz="2800" spc="-10" dirty="0">
                <a:solidFill>
                  <a:prstClr val="black"/>
                </a:solidFill>
                <a:latin typeface="Times New Roman"/>
                <a:cs typeface="Times New Roman"/>
              </a:rPr>
              <a:t>familles </a:t>
            </a:r>
            <a:r>
              <a:rPr lang="fr-FR" sz="2800" dirty="0">
                <a:solidFill>
                  <a:prstClr val="black"/>
                </a:solidFill>
                <a:latin typeface="Times New Roman"/>
                <a:cs typeface="Times New Roman"/>
              </a:rPr>
              <a:t>de procédés de </a:t>
            </a:r>
            <a:r>
              <a:rPr lang="fr-FR" sz="2800" spc="-5" dirty="0">
                <a:solidFill>
                  <a:prstClr val="black"/>
                </a:solidFill>
                <a:latin typeface="Times New Roman"/>
                <a:cs typeface="Times New Roman"/>
              </a:rPr>
              <a:t>transformation de </a:t>
            </a:r>
            <a:r>
              <a:rPr lang="fr-FR" sz="2800" spc="-10" dirty="0">
                <a:solidFill>
                  <a:prstClr val="black"/>
                </a:solidFill>
                <a:latin typeface="Times New Roman"/>
                <a:cs typeface="Times New Roman"/>
              </a:rPr>
              <a:t>l’énergie </a:t>
            </a:r>
            <a:r>
              <a:rPr lang="fr-FR" sz="2800" spc="-5" dirty="0">
                <a:solidFill>
                  <a:prstClr val="black"/>
                </a:solidFill>
                <a:latin typeface="Times New Roman"/>
                <a:cs typeface="Times New Roman"/>
              </a:rPr>
              <a:t>solaire </a:t>
            </a:r>
            <a:r>
              <a:rPr lang="fr-FR" sz="2800" spc="-10" dirty="0">
                <a:solidFill>
                  <a:prstClr val="black"/>
                </a:solidFill>
                <a:latin typeface="Times New Roman"/>
                <a:cs typeface="Times New Roman"/>
              </a:rPr>
              <a:t>se </a:t>
            </a:r>
            <a:r>
              <a:rPr lang="fr-FR" sz="2800" spc="-5" dirty="0">
                <a:solidFill>
                  <a:prstClr val="black"/>
                </a:solidFill>
                <a:latin typeface="Times New Roman"/>
                <a:cs typeface="Times New Roman"/>
              </a:rPr>
              <a:t>distinguent</a:t>
            </a:r>
            <a:r>
              <a:rPr lang="fr-FR" sz="2800" spc="130" dirty="0">
                <a:solidFill>
                  <a:prstClr val="black"/>
                </a:solidFill>
                <a:latin typeface="Times New Roman"/>
                <a:cs typeface="Times New Roman"/>
              </a:rPr>
              <a:t> </a:t>
            </a:r>
            <a:r>
              <a:rPr lang="fr-FR" sz="2800" spc="-10" dirty="0">
                <a:solidFill>
                  <a:prstClr val="black"/>
                </a:solidFill>
                <a:latin typeface="Times New Roman"/>
                <a:cs typeface="Times New Roman"/>
              </a:rPr>
              <a:t>aujourd’hui.</a:t>
            </a:r>
            <a:endParaRPr lang="fr-FR" sz="2800" dirty="0">
              <a:solidFill>
                <a:prstClr val="black"/>
              </a:solidFill>
              <a:latin typeface="Times New Roman"/>
              <a:cs typeface="Times New Roman"/>
            </a:endParaRPr>
          </a:p>
          <a:p>
            <a:pPr lvl="0" algn="just">
              <a:spcBef>
                <a:spcPts val="15"/>
              </a:spcBef>
            </a:pPr>
            <a:endParaRPr lang="fr-FR" sz="2800" dirty="0">
              <a:solidFill>
                <a:prstClr val="black"/>
              </a:solidFill>
              <a:latin typeface="Times New Roman"/>
              <a:cs typeface="Times New Roman"/>
            </a:endParaRPr>
          </a:p>
          <a:p>
            <a:pPr marL="697865" lvl="1" indent="-227965" algn="just">
              <a:buFontTx/>
              <a:buAutoNum type="romanLcParenR"/>
              <a:tabLst>
                <a:tab pos="698500" algn="l"/>
              </a:tabLst>
            </a:pPr>
            <a:r>
              <a:rPr lang="fr-FR" sz="2800" b="1" spc="-5" dirty="0">
                <a:solidFill>
                  <a:prstClr val="black"/>
                </a:solidFill>
                <a:latin typeface="Times New Roman"/>
                <a:cs typeface="Times New Roman"/>
              </a:rPr>
              <a:t>Le </a:t>
            </a:r>
            <a:r>
              <a:rPr lang="fr-FR" sz="2800" b="1" spc="-10" dirty="0">
                <a:solidFill>
                  <a:prstClr val="black"/>
                </a:solidFill>
                <a:latin typeface="Times New Roman"/>
                <a:cs typeface="Times New Roman"/>
              </a:rPr>
              <a:t>solaire</a:t>
            </a:r>
            <a:r>
              <a:rPr lang="fr-FR" sz="2800" b="1" spc="30" dirty="0">
                <a:solidFill>
                  <a:prstClr val="black"/>
                </a:solidFill>
                <a:latin typeface="Times New Roman"/>
                <a:cs typeface="Times New Roman"/>
              </a:rPr>
              <a:t> </a:t>
            </a:r>
            <a:r>
              <a:rPr lang="fr-FR" sz="2800" b="1" spc="-10" dirty="0" smtClean="0">
                <a:solidFill>
                  <a:prstClr val="black"/>
                </a:solidFill>
                <a:latin typeface="Times New Roman"/>
                <a:cs typeface="Times New Roman"/>
              </a:rPr>
              <a:t>thermique</a:t>
            </a:r>
            <a:endParaRPr lang="fr-FR" sz="2800" dirty="0">
              <a:solidFill>
                <a:prstClr val="black"/>
              </a:solidFill>
              <a:latin typeface="Times New Roman"/>
              <a:cs typeface="Times New Roman"/>
            </a:endParaRPr>
          </a:p>
          <a:p>
            <a:pPr marL="12700" marR="5080" lvl="0" algn="just"/>
            <a:r>
              <a:rPr lang="fr-FR" sz="2800" spc="-5" dirty="0">
                <a:solidFill>
                  <a:prstClr val="black"/>
                </a:solidFill>
                <a:latin typeface="Times New Roman"/>
                <a:cs typeface="Times New Roman"/>
              </a:rPr>
              <a:t>L'énergie solaire thermique </a:t>
            </a:r>
            <a:r>
              <a:rPr lang="fr-FR" sz="2800" dirty="0">
                <a:solidFill>
                  <a:prstClr val="black"/>
                </a:solidFill>
                <a:latin typeface="Times New Roman"/>
                <a:cs typeface="Times New Roman"/>
              </a:rPr>
              <a:t>consiste à </a:t>
            </a:r>
            <a:r>
              <a:rPr lang="fr-FR" sz="2800" spc="-10" dirty="0">
                <a:solidFill>
                  <a:prstClr val="black"/>
                </a:solidFill>
                <a:latin typeface="Times New Roman"/>
                <a:cs typeface="Times New Roman"/>
              </a:rPr>
              <a:t>utiliser </a:t>
            </a:r>
            <a:r>
              <a:rPr lang="fr-FR" sz="2800" spc="-15" dirty="0">
                <a:solidFill>
                  <a:prstClr val="black"/>
                </a:solidFill>
                <a:latin typeface="Times New Roman"/>
                <a:cs typeface="Times New Roman"/>
              </a:rPr>
              <a:t>la </a:t>
            </a:r>
            <a:r>
              <a:rPr lang="fr-FR" sz="2800" spc="-5" dirty="0">
                <a:solidFill>
                  <a:prstClr val="black"/>
                </a:solidFill>
                <a:latin typeface="Times New Roman"/>
                <a:cs typeface="Times New Roman"/>
              </a:rPr>
              <a:t>chaleur </a:t>
            </a:r>
            <a:r>
              <a:rPr lang="fr-FR" sz="2800" dirty="0">
                <a:solidFill>
                  <a:prstClr val="black"/>
                </a:solidFill>
                <a:latin typeface="Times New Roman"/>
                <a:cs typeface="Times New Roman"/>
              </a:rPr>
              <a:t>du </a:t>
            </a:r>
            <a:r>
              <a:rPr lang="fr-FR" sz="2800" spc="-5" dirty="0">
                <a:solidFill>
                  <a:prstClr val="black"/>
                </a:solidFill>
                <a:latin typeface="Times New Roman"/>
                <a:cs typeface="Times New Roman"/>
              </a:rPr>
              <a:t>rayonnement </a:t>
            </a:r>
            <a:r>
              <a:rPr lang="fr-FR" sz="2800" spc="-10" dirty="0">
                <a:solidFill>
                  <a:prstClr val="black"/>
                </a:solidFill>
                <a:latin typeface="Times New Roman"/>
                <a:cs typeface="Times New Roman"/>
              </a:rPr>
              <a:t>solaire </a:t>
            </a:r>
            <a:r>
              <a:rPr lang="fr-FR" sz="2800" spc="5" dirty="0">
                <a:solidFill>
                  <a:prstClr val="black"/>
                </a:solidFill>
                <a:latin typeface="Times New Roman"/>
                <a:cs typeface="Times New Roman"/>
              </a:rPr>
              <a:t>en </a:t>
            </a:r>
            <a:r>
              <a:rPr lang="fr-FR" sz="2800" spc="-5" dirty="0">
                <a:solidFill>
                  <a:prstClr val="black"/>
                </a:solidFill>
                <a:latin typeface="Times New Roman"/>
                <a:cs typeface="Times New Roman"/>
              </a:rPr>
              <a:t>usage direct </a:t>
            </a:r>
            <a:r>
              <a:rPr lang="fr-FR" sz="2800" dirty="0">
                <a:solidFill>
                  <a:prstClr val="black"/>
                </a:solidFill>
                <a:latin typeface="Times New Roman"/>
                <a:cs typeface="Times New Roman"/>
              </a:rPr>
              <a:t>de </a:t>
            </a:r>
            <a:r>
              <a:rPr lang="fr-FR" sz="2800" spc="-25" dirty="0">
                <a:solidFill>
                  <a:prstClr val="black"/>
                </a:solidFill>
                <a:latin typeface="Times New Roman"/>
                <a:cs typeface="Times New Roman"/>
              </a:rPr>
              <a:t>la </a:t>
            </a:r>
            <a:r>
              <a:rPr lang="fr-FR" sz="2800" spc="-10" dirty="0">
                <a:solidFill>
                  <a:prstClr val="black"/>
                </a:solidFill>
                <a:latin typeface="Times New Roman"/>
                <a:cs typeface="Times New Roman"/>
              </a:rPr>
              <a:t>chaleur </a:t>
            </a:r>
            <a:r>
              <a:rPr lang="fr-FR" sz="2800" spc="5" dirty="0">
                <a:solidFill>
                  <a:prstClr val="black"/>
                </a:solidFill>
                <a:latin typeface="Times New Roman"/>
                <a:cs typeface="Times New Roman"/>
              </a:rPr>
              <a:t>pour </a:t>
            </a:r>
            <a:r>
              <a:rPr lang="fr-FR" sz="2800" spc="-5" dirty="0">
                <a:solidFill>
                  <a:prstClr val="black"/>
                </a:solidFill>
                <a:latin typeface="Times New Roman"/>
                <a:cs typeface="Times New Roman"/>
              </a:rPr>
              <a:t>plusieurs applications comme  </a:t>
            </a:r>
            <a:r>
              <a:rPr lang="fr-FR" sz="2800" spc="-15" dirty="0">
                <a:solidFill>
                  <a:prstClr val="black"/>
                </a:solidFill>
                <a:latin typeface="Times New Roman"/>
                <a:cs typeface="Times New Roman"/>
              </a:rPr>
              <a:t>le </a:t>
            </a:r>
            <a:r>
              <a:rPr lang="fr-FR" sz="2800" spc="-5" dirty="0">
                <a:solidFill>
                  <a:prstClr val="black"/>
                </a:solidFill>
                <a:latin typeface="Times New Roman"/>
                <a:cs typeface="Times New Roman"/>
              </a:rPr>
              <a:t>chauffe-eau, chauffage solaire et séchage</a:t>
            </a:r>
            <a:r>
              <a:rPr lang="fr-FR" sz="2800" spc="105" dirty="0">
                <a:solidFill>
                  <a:prstClr val="black"/>
                </a:solidFill>
                <a:latin typeface="Times New Roman"/>
                <a:cs typeface="Times New Roman"/>
              </a:rPr>
              <a:t> </a:t>
            </a:r>
            <a:r>
              <a:rPr lang="fr-FR" sz="2800" spc="-5" dirty="0">
                <a:solidFill>
                  <a:prstClr val="black"/>
                </a:solidFill>
                <a:latin typeface="Times New Roman"/>
                <a:cs typeface="Times New Roman"/>
              </a:rPr>
              <a:t>solaire</a:t>
            </a:r>
            <a:r>
              <a:rPr lang="fr-FR" sz="2800" spc="-5" dirty="0" smtClean="0">
                <a:solidFill>
                  <a:prstClr val="black"/>
                </a:solidFill>
                <a:latin typeface="Times New Roman"/>
                <a:cs typeface="Times New Roman"/>
              </a:rPr>
              <a:t>.</a:t>
            </a:r>
          </a:p>
          <a:p>
            <a:pPr lvl="0" algn="just"/>
            <a:endParaRPr lang="fr-FR" sz="2800" b="1" u="sng" spc="-10" dirty="0" smtClean="0">
              <a:solidFill>
                <a:prstClr val="black"/>
              </a:solidFill>
              <a:uFill>
                <a:solidFill>
                  <a:srgbClr val="000000"/>
                </a:solidFill>
              </a:uFill>
              <a:latin typeface="Times New Roman"/>
              <a:cs typeface="Times New Roman"/>
            </a:endParaRPr>
          </a:p>
          <a:p>
            <a:pPr lvl="0" algn="just"/>
            <a:r>
              <a:rPr lang="fr-FR" sz="2400" b="1" u="sng" spc="-10" dirty="0" smtClean="0">
                <a:solidFill>
                  <a:prstClr val="black"/>
                </a:solidFill>
                <a:uFill>
                  <a:solidFill>
                    <a:srgbClr val="000000"/>
                  </a:solidFill>
                </a:uFill>
                <a:latin typeface="Times New Roman"/>
                <a:cs typeface="Times New Roman"/>
              </a:rPr>
              <a:t>Le fonctionnement </a:t>
            </a:r>
            <a:r>
              <a:rPr lang="fr-FR" sz="2400" b="1" u="sng" dirty="0" smtClean="0">
                <a:solidFill>
                  <a:prstClr val="black"/>
                </a:solidFill>
                <a:uFill>
                  <a:solidFill>
                    <a:srgbClr val="000000"/>
                  </a:solidFill>
                </a:uFill>
                <a:latin typeface="Times New Roman"/>
                <a:cs typeface="Times New Roman"/>
              </a:rPr>
              <a:t>du </a:t>
            </a:r>
            <a:r>
              <a:rPr lang="fr-FR" sz="2400" b="1" u="sng" spc="-10" dirty="0" smtClean="0">
                <a:solidFill>
                  <a:prstClr val="black"/>
                </a:solidFill>
                <a:uFill>
                  <a:solidFill>
                    <a:srgbClr val="000000"/>
                  </a:solidFill>
                </a:uFill>
                <a:latin typeface="Times New Roman"/>
                <a:cs typeface="Times New Roman"/>
              </a:rPr>
              <a:t>chauffe-eau </a:t>
            </a:r>
            <a:r>
              <a:rPr lang="fr-FR" sz="2400" b="1" u="sng" dirty="0" smtClean="0">
                <a:solidFill>
                  <a:prstClr val="black"/>
                </a:solidFill>
                <a:uFill>
                  <a:solidFill>
                    <a:srgbClr val="000000"/>
                  </a:solidFill>
                </a:uFill>
                <a:latin typeface="Times New Roman"/>
                <a:cs typeface="Times New Roman"/>
              </a:rPr>
              <a:t>à</a:t>
            </a:r>
            <a:r>
              <a:rPr lang="fr-FR" sz="2400" b="1" u="sng" spc="120" dirty="0" smtClean="0">
                <a:solidFill>
                  <a:prstClr val="black"/>
                </a:solidFill>
                <a:uFill>
                  <a:solidFill>
                    <a:srgbClr val="000000"/>
                  </a:solidFill>
                </a:uFill>
                <a:latin typeface="Times New Roman"/>
                <a:cs typeface="Times New Roman"/>
              </a:rPr>
              <a:t> </a:t>
            </a:r>
            <a:r>
              <a:rPr lang="fr-FR" sz="2400" b="1" u="sng" spc="-5" dirty="0" smtClean="0">
                <a:solidFill>
                  <a:prstClr val="black"/>
                </a:solidFill>
                <a:uFill>
                  <a:solidFill>
                    <a:srgbClr val="000000"/>
                  </a:solidFill>
                </a:uFill>
                <a:latin typeface="Times New Roman"/>
                <a:cs typeface="Times New Roman"/>
              </a:rPr>
              <a:t>thermosiphon</a:t>
            </a:r>
            <a:endParaRPr lang="fr-FR" sz="2400" b="1" dirty="0">
              <a:solidFill>
                <a:prstClr val="black"/>
              </a:solidFill>
              <a:latin typeface="Times New Roman"/>
              <a:cs typeface="Times New Roman"/>
            </a:endParaRP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Ce système utilise la dilatation des fluides à la chaleur. Plus un liquide chauffe, plus il se  dilate. Il devient alors moins dense et remonte naturellement. </a:t>
            </a:r>
            <a:endParaRPr lang="fr-FR" sz="2800" spc="-5" dirty="0">
              <a:solidFill>
                <a:prstClr val="black"/>
              </a:solidFill>
              <a:latin typeface="Times New Roman"/>
              <a:cs typeface="Times New Roman"/>
            </a:endParaRPr>
          </a:p>
          <a:p>
            <a:pPr marL="12700" marR="5080" lvl="0" algn="just"/>
            <a:endParaRPr lang="fr-FR" sz="2800" dirty="0">
              <a:solidFill>
                <a:prstClr val="black"/>
              </a:solidFill>
              <a:latin typeface="Times New Roman"/>
              <a:cs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p:cNvSpPr/>
          <p:nvPr/>
        </p:nvSpPr>
        <p:spPr>
          <a:xfrm>
            <a:off x="1460500" y="885825"/>
            <a:ext cx="8001000" cy="5334000"/>
          </a:xfrm>
          <a:prstGeom prst="rect">
            <a:avLst/>
          </a:prstGeom>
          <a:blipFill>
            <a:blip r:embed="rId2" cstate="print"/>
            <a:stretch>
              <a:fillRect/>
            </a:stretch>
          </a:blipFill>
        </p:spPr>
        <p:txBody>
          <a:bodyPr wrap="square" lIns="0" tIns="0" rIns="0" bIns="0" rtlCol="0"/>
          <a:lstStyle/>
          <a:p>
            <a:endParaRPr/>
          </a:p>
        </p:txBody>
      </p:sp>
      <p:sp>
        <p:nvSpPr>
          <p:cNvPr id="3" name="object 6"/>
          <p:cNvSpPr txBox="1"/>
          <p:nvPr/>
        </p:nvSpPr>
        <p:spPr>
          <a:xfrm>
            <a:off x="2146300" y="6251684"/>
            <a:ext cx="6629400" cy="729687"/>
          </a:xfrm>
          <a:prstGeom prst="rect">
            <a:avLst/>
          </a:prstGeom>
        </p:spPr>
        <p:txBody>
          <a:bodyPr vert="horz" wrap="square" lIns="0" tIns="20320" rIns="0" bIns="0" rtlCol="0">
            <a:spAutoFit/>
          </a:bodyPr>
          <a:lstStyle/>
          <a:p>
            <a:pPr marL="12700" marR="7620" indent="2660650">
              <a:lnSpc>
                <a:spcPct val="95800"/>
              </a:lnSpc>
              <a:spcBef>
                <a:spcPts val="160"/>
              </a:spcBef>
            </a:pPr>
            <a:r>
              <a:rPr lang="en-US" sz="2400" b="1" spc="-5" dirty="0" smtClean="0">
                <a:latin typeface="Times New Roman"/>
                <a:cs typeface="Times New Roman"/>
              </a:rPr>
              <a:t>                                                   U</a:t>
            </a:r>
            <a:r>
              <a:rPr sz="2400" b="1" spc="-5" dirty="0" smtClean="0">
                <a:latin typeface="Times New Roman"/>
                <a:cs typeface="Times New Roman"/>
              </a:rPr>
              <a:t>n CESI </a:t>
            </a:r>
            <a:r>
              <a:rPr sz="2400" spc="-5" dirty="0">
                <a:latin typeface="Times New Roman"/>
                <a:cs typeface="Times New Roman"/>
              </a:rPr>
              <a:t>(</a:t>
            </a:r>
            <a:r>
              <a:rPr sz="2400" spc="-5" dirty="0" err="1">
                <a:latin typeface="Times New Roman"/>
                <a:cs typeface="Times New Roman"/>
              </a:rPr>
              <a:t>Chauffe</a:t>
            </a:r>
            <a:r>
              <a:rPr sz="2400" spc="-5" dirty="0">
                <a:latin typeface="Times New Roman"/>
                <a:cs typeface="Times New Roman"/>
              </a:rPr>
              <a:t>-Eau </a:t>
            </a:r>
            <a:r>
              <a:rPr sz="2400" spc="-5" dirty="0" err="1">
                <a:latin typeface="Times New Roman"/>
                <a:cs typeface="Times New Roman"/>
              </a:rPr>
              <a:t>Solaire</a:t>
            </a:r>
            <a:r>
              <a:rPr sz="2400" spc="-5" dirty="0">
                <a:latin typeface="Times New Roman"/>
                <a:cs typeface="Times New Roman"/>
              </a:rPr>
              <a:t> </a:t>
            </a:r>
            <a:r>
              <a:rPr sz="2400" spc="-5" dirty="0" err="1">
                <a:latin typeface="Times New Roman"/>
                <a:cs typeface="Times New Roman"/>
              </a:rPr>
              <a:t>Individuel</a:t>
            </a:r>
            <a:r>
              <a:rPr sz="2400" spc="-5" dirty="0">
                <a:latin typeface="Times New Roman"/>
                <a:cs typeface="Times New Roman"/>
              </a:rPr>
              <a:t>)[13</a:t>
            </a:r>
            <a:r>
              <a:rPr sz="2400" spc="-5" dirty="0" smtClean="0">
                <a:latin typeface="Times New Roman"/>
                <a:cs typeface="Times New Roman"/>
              </a:rPr>
              <a:t>]</a:t>
            </a:r>
            <a:endParaRPr sz="2400" dirty="0">
              <a:latin typeface="Times New Roman"/>
              <a:cs typeface="Times New Roman"/>
            </a:endParaRPr>
          </a:p>
        </p:txBody>
      </p:sp>
    </p:spTree>
    <p:extLst>
      <p:ext uri="{BB962C8B-B14F-4D97-AF65-F5344CB8AC3E}">
        <p14:creationId xmlns:p14="http://schemas.microsoft.com/office/powerpoint/2010/main" val="1150250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1003300" y="581025"/>
            <a:ext cx="8839200" cy="627695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58040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886" y="657225"/>
            <a:ext cx="9144000" cy="1815882"/>
          </a:xfrm>
          <a:prstGeom prst="rect">
            <a:avLst/>
          </a:prstGeom>
        </p:spPr>
        <p:txBody>
          <a:bodyPr wrap="square">
            <a:spAutoFit/>
          </a:bodyPr>
          <a:lstStyle/>
          <a:p>
            <a:pPr algn="just"/>
            <a:r>
              <a:rPr lang="fr-FR" sz="2800" dirty="0" smtClean="0">
                <a:latin typeface="Times New Roman" pitchFamily="18" charset="0"/>
                <a:cs typeface="Times New Roman" pitchFamily="18" charset="0"/>
              </a:rPr>
              <a:t>C’est </a:t>
            </a:r>
            <a:r>
              <a:rPr lang="fr-FR" sz="2800" dirty="0">
                <a:latin typeface="Times New Roman" pitchFamily="18" charset="0"/>
                <a:cs typeface="Times New Roman" pitchFamily="18" charset="0"/>
              </a:rPr>
              <a:t>exactement la même  chose dans une casserole sur le feu, l’eau au contact du fond remonte sous l’effet de la  poussée d’Archimède tandis que l’eau que celle à la surface se refroidie et descend sous  l’effet de la pesanteur.</a:t>
            </a:r>
          </a:p>
        </p:txBody>
      </p:sp>
      <p:sp>
        <p:nvSpPr>
          <p:cNvPr id="4" name="Rectangle 3"/>
          <p:cNvSpPr/>
          <p:nvPr/>
        </p:nvSpPr>
        <p:spPr>
          <a:xfrm>
            <a:off x="836886" y="2647622"/>
            <a:ext cx="9144000" cy="4401205"/>
          </a:xfrm>
          <a:prstGeom prst="rect">
            <a:avLst/>
          </a:prstGeom>
        </p:spPr>
        <p:txBody>
          <a:bodyPr wrap="square">
            <a:spAutoFit/>
          </a:bodyPr>
          <a:lstStyle/>
          <a:p>
            <a:pPr algn="just"/>
            <a:r>
              <a:rPr lang="fr-FR" sz="2800" dirty="0">
                <a:latin typeface="Times New Roman" pitchFamily="18" charset="0"/>
                <a:cs typeface="Times New Roman" pitchFamily="18" charset="0"/>
              </a:rPr>
              <a:t>Pour un chauffe-eau à thermosiphon, le ballon doit alors toujours être placé au-dessus, ou en  tout cas plus haut que les panneaux.</a:t>
            </a:r>
          </a:p>
          <a:p>
            <a:pPr algn="just"/>
            <a:r>
              <a:rPr lang="fr-FR" sz="2800" dirty="0">
                <a:latin typeface="Times New Roman" pitchFamily="18" charset="0"/>
                <a:cs typeface="Times New Roman" pitchFamily="18" charset="0"/>
              </a:rPr>
              <a:t>Le liquide caloporteur à l’intérieur du panneau chauffe, et il remonte alors pour s’échapper  par la sortie haute qui est reliée au ballon.</a:t>
            </a:r>
          </a:p>
          <a:p>
            <a:pPr algn="just"/>
            <a:r>
              <a:rPr lang="fr-FR" sz="2800" dirty="0">
                <a:latin typeface="Times New Roman" pitchFamily="18" charset="0"/>
                <a:cs typeface="Times New Roman" pitchFamily="18" charset="0"/>
              </a:rPr>
              <a:t>Une fois dans le ballon, le liquide reste dans son tube, et il transmet sa chaleur à l’eau.  Lorsque le liquide se refroidie, il redescend alors vers les panneaux par la sortie basse. Il</a:t>
            </a:r>
          </a:p>
          <a:p>
            <a:pPr algn="just"/>
            <a:r>
              <a:rPr lang="fr-FR" sz="2800" dirty="0">
                <a:latin typeface="Times New Roman" pitchFamily="18" charset="0"/>
                <a:cs typeface="Times New Roman" pitchFamily="18" charset="0"/>
              </a:rPr>
              <a:t>circule ainsi en boucle, sans avoir besoin d’électricité</a:t>
            </a:r>
          </a:p>
        </p:txBody>
      </p:sp>
    </p:spTree>
    <p:extLst>
      <p:ext uri="{BB962C8B-B14F-4D97-AF65-F5344CB8AC3E}">
        <p14:creationId xmlns:p14="http://schemas.microsoft.com/office/powerpoint/2010/main" val="2119484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p:cNvSpPr/>
          <p:nvPr/>
        </p:nvSpPr>
        <p:spPr>
          <a:xfrm>
            <a:off x="774700" y="581025"/>
            <a:ext cx="9220200" cy="6095999"/>
          </a:xfrm>
          <a:prstGeom prst="rect">
            <a:avLst/>
          </a:prstGeom>
          <a:blipFill>
            <a:blip r:embed="rId2" cstate="print"/>
            <a:stretch>
              <a:fillRect/>
            </a:stretch>
          </a:blipFill>
        </p:spPr>
        <p:txBody>
          <a:bodyPr wrap="square" lIns="0" tIns="0" rIns="0" bIns="0" rtlCol="0"/>
          <a:lstStyle/>
          <a:p>
            <a:endParaRPr/>
          </a:p>
        </p:txBody>
      </p:sp>
      <p:sp>
        <p:nvSpPr>
          <p:cNvPr id="4" name="object 5"/>
          <p:cNvSpPr txBox="1"/>
          <p:nvPr/>
        </p:nvSpPr>
        <p:spPr>
          <a:xfrm>
            <a:off x="3746500" y="6821524"/>
            <a:ext cx="4236085"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Principe </a:t>
            </a:r>
            <a:r>
              <a:rPr sz="2400" dirty="0">
                <a:latin typeface="Times New Roman"/>
                <a:cs typeface="Times New Roman"/>
              </a:rPr>
              <a:t>du</a:t>
            </a:r>
            <a:r>
              <a:rPr sz="2400" spc="-25" dirty="0">
                <a:latin typeface="Times New Roman"/>
                <a:cs typeface="Times New Roman"/>
              </a:rPr>
              <a:t> </a:t>
            </a:r>
            <a:r>
              <a:rPr sz="2400" spc="-10" dirty="0" err="1">
                <a:latin typeface="Times New Roman"/>
                <a:cs typeface="Times New Roman"/>
              </a:rPr>
              <a:t>chauffe</a:t>
            </a:r>
            <a:r>
              <a:rPr sz="2400" spc="-10" dirty="0">
                <a:latin typeface="Times New Roman"/>
                <a:cs typeface="Times New Roman"/>
              </a:rPr>
              <a:t>-eau</a:t>
            </a:r>
            <a:endParaRPr sz="2400" dirty="0">
              <a:latin typeface="Times New Roman"/>
              <a:cs typeface="Times New Roman"/>
            </a:endParaRPr>
          </a:p>
        </p:txBody>
      </p:sp>
    </p:spTree>
    <p:extLst>
      <p:ext uri="{BB962C8B-B14F-4D97-AF65-F5344CB8AC3E}">
        <p14:creationId xmlns:p14="http://schemas.microsoft.com/office/powerpoint/2010/main" val="716410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79802" y="1190625"/>
            <a:ext cx="9112032" cy="4498604"/>
          </a:xfrm>
          <a:prstGeom prst="rect">
            <a:avLst/>
          </a:prstGeom>
        </p:spPr>
        <p:txBody>
          <a:bodyPr vert="horz" wrap="square" lIns="0" tIns="11430" rIns="0" bIns="0" rtlCol="0">
            <a:spAutoFit/>
          </a:bodyPr>
          <a:lstStyle/>
          <a:p>
            <a:pPr marL="469900">
              <a:lnSpc>
                <a:spcPct val="100000"/>
              </a:lnSpc>
              <a:spcBef>
                <a:spcPts val="90"/>
              </a:spcBef>
            </a:pPr>
            <a:r>
              <a:rPr sz="2800" b="1" spc="-10" dirty="0">
                <a:latin typeface="Times New Roman"/>
                <a:cs typeface="Times New Roman"/>
              </a:rPr>
              <a:t>ii) </a:t>
            </a:r>
            <a:r>
              <a:rPr sz="2800" b="1" spc="-5" dirty="0">
                <a:latin typeface="Times New Roman"/>
                <a:cs typeface="Times New Roman"/>
              </a:rPr>
              <a:t>Le </a:t>
            </a:r>
            <a:r>
              <a:rPr sz="2800" b="1" spc="-10" dirty="0" err="1">
                <a:latin typeface="Times New Roman"/>
                <a:cs typeface="Times New Roman"/>
              </a:rPr>
              <a:t>solaire</a:t>
            </a:r>
            <a:r>
              <a:rPr sz="2800" b="1" spc="-85" dirty="0">
                <a:latin typeface="Times New Roman"/>
                <a:cs typeface="Times New Roman"/>
              </a:rPr>
              <a:t> </a:t>
            </a:r>
            <a:r>
              <a:rPr sz="2800" b="1" spc="-5" dirty="0" err="1">
                <a:latin typeface="Times New Roman"/>
                <a:cs typeface="Times New Roman"/>
              </a:rPr>
              <a:t>thermodynamique</a:t>
            </a:r>
            <a:endParaRPr sz="2800" dirty="0">
              <a:latin typeface="Times New Roman"/>
              <a:cs typeface="Times New Roman"/>
            </a:endParaRPr>
          </a:p>
          <a:p>
            <a:pPr marL="12700" marR="5080" algn="just">
              <a:lnSpc>
                <a:spcPct val="96100"/>
              </a:lnSpc>
              <a:spcBef>
                <a:spcPts val="1335"/>
              </a:spcBef>
            </a:pPr>
            <a:r>
              <a:rPr sz="2800" spc="-10" dirty="0">
                <a:latin typeface="Times New Roman"/>
                <a:cs typeface="Times New Roman"/>
              </a:rPr>
              <a:t>L’énergie </a:t>
            </a:r>
            <a:r>
              <a:rPr sz="2800" spc="-5" dirty="0" err="1">
                <a:latin typeface="Times New Roman"/>
                <a:cs typeface="Times New Roman"/>
              </a:rPr>
              <a:t>thermique</a:t>
            </a:r>
            <a:r>
              <a:rPr sz="2800" spc="-5" dirty="0">
                <a:latin typeface="Times New Roman"/>
                <a:cs typeface="Times New Roman"/>
              </a:rPr>
              <a:t> </a:t>
            </a:r>
            <a:r>
              <a:rPr sz="2800" dirty="0">
                <a:latin typeface="Times New Roman"/>
                <a:cs typeface="Times New Roman"/>
              </a:rPr>
              <a:t>du Soleil </a:t>
            </a:r>
            <a:r>
              <a:rPr sz="2800" spc="-5" dirty="0" err="1">
                <a:latin typeface="Times New Roman"/>
                <a:cs typeface="Times New Roman"/>
              </a:rPr>
              <a:t>permet</a:t>
            </a:r>
            <a:r>
              <a:rPr sz="2800" spc="-5" dirty="0">
                <a:latin typeface="Times New Roman"/>
                <a:cs typeface="Times New Roman"/>
              </a:rPr>
              <a:t> </a:t>
            </a:r>
            <a:r>
              <a:rPr sz="2800" spc="-10" dirty="0" err="1">
                <a:latin typeface="Times New Roman"/>
                <a:cs typeface="Times New Roman"/>
              </a:rPr>
              <a:t>également</a:t>
            </a:r>
            <a:r>
              <a:rPr sz="2800" spc="-10" dirty="0">
                <a:latin typeface="Times New Roman"/>
                <a:cs typeface="Times New Roman"/>
              </a:rPr>
              <a:t> </a:t>
            </a:r>
            <a:r>
              <a:rPr sz="2800" dirty="0">
                <a:latin typeface="Times New Roman"/>
                <a:cs typeface="Times New Roman"/>
              </a:rPr>
              <a:t>de </a:t>
            </a:r>
            <a:r>
              <a:rPr sz="2800" spc="-5" dirty="0" err="1">
                <a:latin typeface="Times New Roman"/>
                <a:cs typeface="Times New Roman"/>
              </a:rPr>
              <a:t>produire</a:t>
            </a:r>
            <a:r>
              <a:rPr sz="2800" spc="-5" dirty="0">
                <a:latin typeface="Times New Roman"/>
                <a:cs typeface="Times New Roman"/>
              </a:rPr>
              <a:t> </a:t>
            </a:r>
            <a:r>
              <a:rPr sz="2800" dirty="0">
                <a:latin typeface="Times New Roman"/>
                <a:cs typeface="Times New Roman"/>
              </a:rPr>
              <a:t>de </a:t>
            </a:r>
            <a:r>
              <a:rPr sz="2800" spc="-10" dirty="0" err="1">
                <a:latin typeface="Times New Roman"/>
                <a:cs typeface="Times New Roman"/>
              </a:rPr>
              <a:t>l’électricité</a:t>
            </a:r>
            <a:r>
              <a:rPr sz="2800" spc="-10" dirty="0">
                <a:latin typeface="Times New Roman"/>
                <a:cs typeface="Times New Roman"/>
              </a:rPr>
              <a:t> </a:t>
            </a:r>
            <a:r>
              <a:rPr sz="2800" spc="-5" dirty="0">
                <a:latin typeface="Times New Roman"/>
                <a:cs typeface="Times New Roman"/>
              </a:rPr>
              <a:t>par </a:t>
            </a:r>
            <a:r>
              <a:rPr sz="2800" spc="-10" dirty="0" err="1">
                <a:latin typeface="Times New Roman"/>
                <a:cs typeface="Times New Roman"/>
              </a:rPr>
              <a:t>voie</a:t>
            </a:r>
            <a:r>
              <a:rPr sz="2800" spc="-10" dirty="0">
                <a:latin typeface="Times New Roman"/>
                <a:cs typeface="Times New Roman"/>
              </a:rPr>
              <a:t> </a:t>
            </a:r>
            <a:r>
              <a:rPr sz="2800" spc="-5" dirty="0" err="1">
                <a:latin typeface="Times New Roman"/>
                <a:cs typeface="Times New Roman"/>
              </a:rPr>
              <a:t>thermodynamique</a:t>
            </a:r>
            <a:r>
              <a:rPr sz="2800" spc="-5" dirty="0">
                <a:latin typeface="Times New Roman"/>
                <a:cs typeface="Times New Roman"/>
              </a:rPr>
              <a:t>. </a:t>
            </a:r>
            <a:r>
              <a:rPr sz="2800" spc="5" dirty="0">
                <a:latin typeface="Times New Roman"/>
                <a:cs typeface="Times New Roman"/>
              </a:rPr>
              <a:t>Le </a:t>
            </a:r>
            <a:r>
              <a:rPr sz="2800" spc="-5" dirty="0" err="1">
                <a:latin typeface="Times New Roman"/>
                <a:cs typeface="Times New Roman"/>
              </a:rPr>
              <a:t>principe</a:t>
            </a:r>
            <a:r>
              <a:rPr sz="2800" spc="-5" dirty="0">
                <a:latin typeface="Times New Roman"/>
                <a:cs typeface="Times New Roman"/>
              </a:rPr>
              <a:t> </a:t>
            </a:r>
            <a:r>
              <a:rPr sz="2800" dirty="0" err="1">
                <a:latin typeface="Times New Roman"/>
                <a:cs typeface="Times New Roman"/>
              </a:rPr>
              <a:t>est</a:t>
            </a:r>
            <a:r>
              <a:rPr sz="2800" dirty="0">
                <a:latin typeface="Times New Roman"/>
                <a:cs typeface="Times New Roman"/>
              </a:rPr>
              <a:t> </a:t>
            </a:r>
            <a:r>
              <a:rPr sz="2800" spc="-10" dirty="0" err="1">
                <a:latin typeface="Times New Roman"/>
                <a:cs typeface="Times New Roman"/>
              </a:rPr>
              <a:t>identique</a:t>
            </a:r>
            <a:r>
              <a:rPr sz="2800" spc="-10" dirty="0">
                <a:latin typeface="Times New Roman"/>
                <a:cs typeface="Times New Roman"/>
              </a:rPr>
              <a:t> </a:t>
            </a:r>
            <a:r>
              <a:rPr sz="2800" dirty="0">
                <a:latin typeface="Times New Roman"/>
                <a:cs typeface="Times New Roman"/>
              </a:rPr>
              <a:t>à </a:t>
            </a:r>
            <a:r>
              <a:rPr sz="2800" dirty="0" err="1">
                <a:latin typeface="Times New Roman"/>
                <a:cs typeface="Times New Roman"/>
              </a:rPr>
              <a:t>celui</a:t>
            </a:r>
            <a:r>
              <a:rPr sz="2800" dirty="0">
                <a:latin typeface="Times New Roman"/>
                <a:cs typeface="Times New Roman"/>
              </a:rPr>
              <a:t> </a:t>
            </a:r>
            <a:r>
              <a:rPr sz="2800" spc="-5" dirty="0" err="1">
                <a:latin typeface="Times New Roman"/>
                <a:cs typeface="Times New Roman"/>
              </a:rPr>
              <a:t>d’une</a:t>
            </a:r>
            <a:r>
              <a:rPr sz="2800" spc="-5" dirty="0">
                <a:latin typeface="Times New Roman"/>
                <a:cs typeface="Times New Roman"/>
              </a:rPr>
              <a:t>  </a:t>
            </a:r>
            <a:r>
              <a:rPr sz="2800" spc="-5" dirty="0" err="1">
                <a:latin typeface="Times New Roman"/>
                <a:cs typeface="Times New Roman"/>
              </a:rPr>
              <a:t>centrale</a:t>
            </a:r>
            <a:r>
              <a:rPr sz="2800" spc="-5" dirty="0">
                <a:latin typeface="Times New Roman"/>
                <a:cs typeface="Times New Roman"/>
              </a:rPr>
              <a:t> </a:t>
            </a:r>
            <a:r>
              <a:rPr sz="2800" spc="-5" dirty="0" err="1">
                <a:latin typeface="Times New Roman"/>
                <a:cs typeface="Times New Roman"/>
              </a:rPr>
              <a:t>électrique</a:t>
            </a:r>
            <a:r>
              <a:rPr sz="2800" spc="-5" dirty="0">
                <a:latin typeface="Times New Roman"/>
                <a:cs typeface="Times New Roman"/>
              </a:rPr>
              <a:t> </a:t>
            </a:r>
            <a:r>
              <a:rPr sz="2800" spc="-5" dirty="0" err="1" smtClean="0">
                <a:latin typeface="Times New Roman"/>
                <a:cs typeface="Times New Roman"/>
              </a:rPr>
              <a:t>classique</a:t>
            </a:r>
            <a:r>
              <a:rPr lang="en-US" sz="2800" spc="-5" dirty="0" smtClean="0">
                <a:latin typeface="Times New Roman"/>
                <a:cs typeface="Times New Roman"/>
              </a:rPr>
              <a:t>, </a:t>
            </a:r>
            <a:r>
              <a:rPr sz="2800" spc="-15" dirty="0" smtClean="0">
                <a:latin typeface="Times New Roman"/>
                <a:cs typeface="Times New Roman"/>
              </a:rPr>
              <a:t>la </a:t>
            </a:r>
            <a:r>
              <a:rPr sz="2800" dirty="0">
                <a:latin typeface="Times New Roman"/>
                <a:cs typeface="Times New Roman"/>
              </a:rPr>
              <a:t>production de </a:t>
            </a:r>
            <a:r>
              <a:rPr sz="2800" spc="-5" dirty="0" err="1">
                <a:latin typeface="Times New Roman"/>
                <a:cs typeface="Times New Roman"/>
              </a:rPr>
              <a:t>vapeur</a:t>
            </a:r>
            <a:r>
              <a:rPr sz="2800" spc="-5" dirty="0">
                <a:latin typeface="Times New Roman"/>
                <a:cs typeface="Times New Roman"/>
              </a:rPr>
              <a:t> </a:t>
            </a:r>
            <a:r>
              <a:rPr sz="2800" spc="10" dirty="0" err="1">
                <a:latin typeface="Times New Roman"/>
                <a:cs typeface="Times New Roman"/>
              </a:rPr>
              <a:t>ou</a:t>
            </a:r>
            <a:r>
              <a:rPr sz="2800" spc="10" dirty="0">
                <a:latin typeface="Times New Roman"/>
                <a:cs typeface="Times New Roman"/>
              </a:rPr>
              <a:t> </a:t>
            </a:r>
            <a:r>
              <a:rPr sz="2800" dirty="0">
                <a:latin typeface="Times New Roman"/>
                <a:cs typeface="Times New Roman"/>
              </a:rPr>
              <a:t>de </a:t>
            </a:r>
            <a:r>
              <a:rPr sz="2800" spc="-5" dirty="0" err="1">
                <a:latin typeface="Times New Roman"/>
                <a:cs typeface="Times New Roman"/>
              </a:rPr>
              <a:t>gaz</a:t>
            </a:r>
            <a:r>
              <a:rPr sz="2800" spc="-5" dirty="0">
                <a:latin typeface="Times New Roman"/>
                <a:cs typeface="Times New Roman"/>
              </a:rPr>
              <a:t> </a:t>
            </a:r>
            <a:r>
              <a:rPr sz="2800" dirty="0">
                <a:latin typeface="Times New Roman"/>
                <a:cs typeface="Times New Roman"/>
              </a:rPr>
              <a:t>à </a:t>
            </a:r>
            <a:r>
              <a:rPr sz="2800" spc="-5" dirty="0">
                <a:latin typeface="Times New Roman"/>
                <a:cs typeface="Times New Roman"/>
              </a:rPr>
              <a:t>haute </a:t>
            </a:r>
            <a:r>
              <a:rPr sz="2800" spc="-5" dirty="0" err="1">
                <a:latin typeface="Times New Roman"/>
                <a:cs typeface="Times New Roman"/>
              </a:rPr>
              <a:t>pression</a:t>
            </a:r>
            <a:r>
              <a:rPr sz="2800" spc="-5" dirty="0">
                <a:latin typeface="Times New Roman"/>
                <a:cs typeface="Times New Roman"/>
              </a:rPr>
              <a:t> </a:t>
            </a:r>
            <a:r>
              <a:rPr sz="2800" spc="-10" dirty="0" err="1">
                <a:latin typeface="Times New Roman"/>
                <a:cs typeface="Times New Roman"/>
              </a:rPr>
              <a:t>est</a:t>
            </a:r>
            <a:r>
              <a:rPr sz="2800" spc="-10" dirty="0">
                <a:latin typeface="Times New Roman"/>
                <a:cs typeface="Times New Roman"/>
              </a:rPr>
              <a:t> </a:t>
            </a:r>
            <a:r>
              <a:rPr sz="2800" spc="-5" dirty="0" err="1">
                <a:latin typeface="Times New Roman"/>
                <a:cs typeface="Times New Roman"/>
              </a:rPr>
              <a:t>turbinée</a:t>
            </a:r>
            <a:r>
              <a:rPr sz="2800" spc="-5" dirty="0">
                <a:latin typeface="Times New Roman"/>
                <a:cs typeface="Times New Roman"/>
              </a:rPr>
              <a:t> </a:t>
            </a:r>
            <a:r>
              <a:rPr sz="2800" spc="5" dirty="0">
                <a:latin typeface="Times New Roman"/>
                <a:cs typeface="Times New Roman"/>
              </a:rPr>
              <a:t>pour </a:t>
            </a:r>
            <a:r>
              <a:rPr sz="2800" spc="5" dirty="0" err="1">
                <a:latin typeface="Times New Roman"/>
                <a:cs typeface="Times New Roman"/>
              </a:rPr>
              <a:t>être</a:t>
            </a:r>
            <a:r>
              <a:rPr sz="2800" spc="5" dirty="0">
                <a:latin typeface="Times New Roman"/>
                <a:cs typeface="Times New Roman"/>
              </a:rPr>
              <a:t> </a:t>
            </a:r>
            <a:r>
              <a:rPr sz="2800" spc="-10" dirty="0" err="1">
                <a:latin typeface="Times New Roman"/>
                <a:cs typeface="Times New Roman"/>
              </a:rPr>
              <a:t>ensuite</a:t>
            </a:r>
            <a:r>
              <a:rPr sz="2800" spc="-10" dirty="0">
                <a:latin typeface="Times New Roman"/>
                <a:cs typeface="Times New Roman"/>
              </a:rPr>
              <a:t> </a:t>
            </a:r>
            <a:r>
              <a:rPr sz="2800" spc="-5" dirty="0" err="1">
                <a:latin typeface="Times New Roman"/>
                <a:cs typeface="Times New Roman"/>
              </a:rPr>
              <a:t>transformée</a:t>
            </a:r>
            <a:r>
              <a:rPr sz="2800" spc="-5" dirty="0">
                <a:latin typeface="Times New Roman"/>
                <a:cs typeface="Times New Roman"/>
              </a:rPr>
              <a:t> </a:t>
            </a:r>
            <a:r>
              <a:rPr sz="2800" spc="5" dirty="0">
                <a:latin typeface="Times New Roman"/>
                <a:cs typeface="Times New Roman"/>
              </a:rPr>
              <a:t>en </a:t>
            </a:r>
            <a:r>
              <a:rPr sz="2800" spc="-5" dirty="0" err="1">
                <a:latin typeface="Times New Roman"/>
                <a:cs typeface="Times New Roman"/>
              </a:rPr>
              <a:t>électricité</a:t>
            </a:r>
            <a:r>
              <a:rPr sz="2800" spc="-5" dirty="0">
                <a:latin typeface="Times New Roman"/>
                <a:cs typeface="Times New Roman"/>
              </a:rPr>
              <a:t>. </a:t>
            </a:r>
            <a:endParaRPr lang="en-US" sz="2800" spc="-5" dirty="0" smtClean="0">
              <a:latin typeface="Times New Roman"/>
              <a:cs typeface="Times New Roman"/>
            </a:endParaRPr>
          </a:p>
          <a:p>
            <a:pPr marL="12700" marR="5080" algn="just">
              <a:lnSpc>
                <a:spcPct val="96100"/>
              </a:lnSpc>
              <a:spcBef>
                <a:spcPts val="1335"/>
              </a:spcBef>
            </a:pPr>
            <a:r>
              <a:rPr sz="2800" spc="5" dirty="0" err="1" smtClean="0">
                <a:latin typeface="Times New Roman"/>
                <a:cs typeface="Times New Roman"/>
              </a:rPr>
              <a:t>Ce</a:t>
            </a:r>
            <a:r>
              <a:rPr sz="2800" spc="5" dirty="0" smtClean="0">
                <a:latin typeface="Times New Roman"/>
                <a:cs typeface="Times New Roman"/>
              </a:rPr>
              <a:t>  </a:t>
            </a:r>
            <a:r>
              <a:rPr sz="2800" spc="-5" dirty="0" err="1">
                <a:latin typeface="Times New Roman"/>
                <a:cs typeface="Times New Roman"/>
              </a:rPr>
              <a:t>processus</a:t>
            </a:r>
            <a:r>
              <a:rPr sz="2800" spc="-5" dirty="0">
                <a:latin typeface="Times New Roman"/>
                <a:cs typeface="Times New Roman"/>
              </a:rPr>
              <a:t> </a:t>
            </a:r>
            <a:r>
              <a:rPr sz="2800" spc="-5" dirty="0" err="1">
                <a:latin typeface="Times New Roman"/>
                <a:cs typeface="Times New Roman"/>
              </a:rPr>
              <a:t>nécessite</a:t>
            </a:r>
            <a:r>
              <a:rPr sz="2800" spc="-5" dirty="0">
                <a:latin typeface="Times New Roman"/>
                <a:cs typeface="Times New Roman"/>
              </a:rPr>
              <a:t> </a:t>
            </a:r>
            <a:r>
              <a:rPr sz="2800" spc="5" dirty="0">
                <a:latin typeface="Times New Roman"/>
                <a:cs typeface="Times New Roman"/>
              </a:rPr>
              <a:t>des </a:t>
            </a:r>
            <a:r>
              <a:rPr sz="2800" dirty="0" err="1">
                <a:latin typeface="Times New Roman"/>
                <a:cs typeface="Times New Roman"/>
              </a:rPr>
              <a:t>températures</a:t>
            </a:r>
            <a:r>
              <a:rPr sz="2800" dirty="0">
                <a:latin typeface="Times New Roman"/>
                <a:cs typeface="Times New Roman"/>
              </a:rPr>
              <a:t> </a:t>
            </a:r>
            <a:r>
              <a:rPr sz="2800" spc="-5" dirty="0" err="1">
                <a:latin typeface="Times New Roman"/>
                <a:cs typeface="Times New Roman"/>
              </a:rPr>
              <a:t>importantes</a:t>
            </a:r>
            <a:r>
              <a:rPr sz="2800" spc="-5" dirty="0">
                <a:latin typeface="Times New Roman"/>
                <a:cs typeface="Times New Roman"/>
              </a:rPr>
              <a:t> </a:t>
            </a:r>
            <a:r>
              <a:rPr sz="2800" dirty="0">
                <a:latin typeface="Times New Roman"/>
                <a:cs typeface="Times New Roman"/>
              </a:rPr>
              <a:t>(de </a:t>
            </a:r>
            <a:r>
              <a:rPr sz="2800" spc="-5" dirty="0">
                <a:latin typeface="Times New Roman"/>
                <a:cs typeface="Times New Roman"/>
              </a:rPr>
              <a:t>250°C </a:t>
            </a:r>
            <a:r>
              <a:rPr sz="2800" dirty="0">
                <a:latin typeface="Times New Roman"/>
                <a:cs typeface="Times New Roman"/>
              </a:rPr>
              <a:t>à </a:t>
            </a:r>
            <a:r>
              <a:rPr sz="2800" spc="-5" dirty="0">
                <a:latin typeface="Times New Roman"/>
                <a:cs typeface="Times New Roman"/>
              </a:rPr>
              <a:t>plus </a:t>
            </a:r>
            <a:r>
              <a:rPr sz="2800" dirty="0">
                <a:latin typeface="Times New Roman"/>
                <a:cs typeface="Times New Roman"/>
              </a:rPr>
              <a:t>de </a:t>
            </a:r>
            <a:r>
              <a:rPr sz="2800" spc="-5" dirty="0">
                <a:latin typeface="Times New Roman"/>
                <a:cs typeface="Times New Roman"/>
              </a:rPr>
              <a:t>1000°C) </a:t>
            </a:r>
            <a:r>
              <a:rPr sz="2800" dirty="0" err="1">
                <a:latin typeface="Times New Roman"/>
                <a:cs typeface="Times New Roman"/>
              </a:rPr>
              <a:t>que</a:t>
            </a:r>
            <a:r>
              <a:rPr sz="2800" dirty="0">
                <a:latin typeface="Times New Roman"/>
                <a:cs typeface="Times New Roman"/>
              </a:rPr>
              <a:t> </a:t>
            </a:r>
            <a:r>
              <a:rPr sz="2800" spc="-10" dirty="0" err="1">
                <a:latin typeface="Times New Roman"/>
                <a:cs typeface="Times New Roman"/>
              </a:rPr>
              <a:t>l’on</a:t>
            </a:r>
            <a:r>
              <a:rPr sz="2800" spc="-10" dirty="0">
                <a:latin typeface="Times New Roman"/>
                <a:cs typeface="Times New Roman"/>
              </a:rPr>
              <a:t> </a:t>
            </a:r>
            <a:r>
              <a:rPr sz="2800" spc="-5" dirty="0" err="1">
                <a:latin typeface="Times New Roman"/>
                <a:cs typeface="Times New Roman"/>
              </a:rPr>
              <a:t>atteint</a:t>
            </a:r>
            <a:r>
              <a:rPr sz="2800" spc="-5" dirty="0">
                <a:latin typeface="Times New Roman"/>
                <a:cs typeface="Times New Roman"/>
              </a:rPr>
              <a:t> </a:t>
            </a:r>
            <a:r>
              <a:rPr sz="2800" spc="5" dirty="0">
                <a:latin typeface="Times New Roman"/>
                <a:cs typeface="Times New Roman"/>
              </a:rPr>
              <a:t>en </a:t>
            </a:r>
            <a:r>
              <a:rPr sz="2800" spc="-5" dirty="0" err="1">
                <a:latin typeface="Times New Roman"/>
                <a:cs typeface="Times New Roman"/>
              </a:rPr>
              <a:t>concentrant</a:t>
            </a:r>
            <a:r>
              <a:rPr sz="2800" spc="-5" dirty="0">
                <a:latin typeface="Times New Roman"/>
                <a:cs typeface="Times New Roman"/>
              </a:rPr>
              <a:t> </a:t>
            </a:r>
            <a:r>
              <a:rPr sz="2800" spc="-25" dirty="0">
                <a:latin typeface="Times New Roman"/>
                <a:cs typeface="Times New Roman"/>
              </a:rPr>
              <a:t>la </a:t>
            </a:r>
            <a:r>
              <a:rPr sz="2800" spc="-5" dirty="0">
                <a:latin typeface="Times New Roman"/>
                <a:cs typeface="Times New Roman"/>
              </a:rPr>
              <a:t>lumière </a:t>
            </a:r>
            <a:r>
              <a:rPr sz="2800" spc="-5" dirty="0" err="1">
                <a:latin typeface="Times New Roman"/>
                <a:cs typeface="Times New Roman"/>
              </a:rPr>
              <a:t>solaire</a:t>
            </a:r>
            <a:r>
              <a:rPr sz="2800" spc="-5" dirty="0">
                <a:latin typeface="Times New Roman"/>
                <a:cs typeface="Times New Roman"/>
              </a:rPr>
              <a:t> </a:t>
            </a:r>
            <a:r>
              <a:rPr sz="2800" dirty="0">
                <a:latin typeface="Times New Roman"/>
                <a:cs typeface="Times New Roman"/>
              </a:rPr>
              <a:t>avec </a:t>
            </a:r>
            <a:r>
              <a:rPr sz="2800" spc="5" dirty="0">
                <a:latin typeface="Times New Roman"/>
                <a:cs typeface="Times New Roman"/>
              </a:rPr>
              <a:t>des </a:t>
            </a:r>
            <a:r>
              <a:rPr sz="2800" spc="-10" dirty="0" err="1">
                <a:latin typeface="Times New Roman"/>
                <a:cs typeface="Times New Roman"/>
              </a:rPr>
              <a:t>miroirs</a:t>
            </a:r>
            <a:r>
              <a:rPr sz="2800" spc="-10" dirty="0">
                <a:latin typeface="Times New Roman"/>
                <a:cs typeface="Times New Roman"/>
              </a:rPr>
              <a:t>  </a:t>
            </a:r>
            <a:r>
              <a:rPr sz="2800" spc="-10" dirty="0" err="1">
                <a:latin typeface="Times New Roman"/>
                <a:cs typeface="Times New Roman"/>
              </a:rPr>
              <a:t>vers</a:t>
            </a:r>
            <a:r>
              <a:rPr sz="2800" spc="-10" dirty="0">
                <a:latin typeface="Times New Roman"/>
                <a:cs typeface="Times New Roman"/>
              </a:rPr>
              <a:t> </a:t>
            </a:r>
            <a:r>
              <a:rPr sz="2800" spc="10" dirty="0">
                <a:latin typeface="Times New Roman"/>
                <a:cs typeface="Times New Roman"/>
              </a:rPr>
              <a:t>un </a:t>
            </a:r>
            <a:r>
              <a:rPr sz="2800" spc="-10" dirty="0" err="1">
                <a:latin typeface="Times New Roman"/>
                <a:cs typeface="Times New Roman"/>
              </a:rPr>
              <a:t>fluide</a:t>
            </a:r>
            <a:r>
              <a:rPr sz="2800" spc="-10" dirty="0">
                <a:latin typeface="Times New Roman"/>
                <a:cs typeface="Times New Roman"/>
              </a:rPr>
              <a:t> </a:t>
            </a:r>
            <a:r>
              <a:rPr sz="2800" u="sng" dirty="0" err="1">
                <a:uFill>
                  <a:solidFill>
                    <a:srgbClr val="000000"/>
                  </a:solidFill>
                </a:uFill>
                <a:latin typeface="Times New Roman"/>
                <a:cs typeface="Times New Roman"/>
              </a:rPr>
              <a:t>caloporteur</a:t>
            </a:r>
            <a:r>
              <a:rPr sz="2800" dirty="0">
                <a:latin typeface="Times New Roman"/>
                <a:cs typeface="Times New Roman"/>
              </a:rPr>
              <a:t>. </a:t>
            </a:r>
            <a:r>
              <a:rPr sz="2800" spc="-5" dirty="0" err="1">
                <a:latin typeface="Times New Roman"/>
                <a:cs typeface="Times New Roman"/>
              </a:rPr>
              <a:t>Parmi</a:t>
            </a:r>
            <a:r>
              <a:rPr sz="2800" spc="-5" dirty="0">
                <a:latin typeface="Times New Roman"/>
                <a:cs typeface="Times New Roman"/>
              </a:rPr>
              <a:t> </a:t>
            </a:r>
            <a:r>
              <a:rPr sz="2800" spc="-10" dirty="0">
                <a:latin typeface="Times New Roman"/>
                <a:cs typeface="Times New Roman"/>
              </a:rPr>
              <a:t>les </a:t>
            </a:r>
            <a:r>
              <a:rPr sz="2800" spc="-5" dirty="0">
                <a:latin typeface="Times New Roman"/>
                <a:cs typeface="Times New Roman"/>
              </a:rPr>
              <a:t>technologies de concentration, </a:t>
            </a:r>
            <a:r>
              <a:rPr sz="2800" spc="10" dirty="0">
                <a:latin typeface="Times New Roman"/>
                <a:cs typeface="Times New Roman"/>
              </a:rPr>
              <a:t>on </a:t>
            </a:r>
            <a:r>
              <a:rPr sz="2800" spc="-10" dirty="0" err="1">
                <a:latin typeface="Times New Roman"/>
                <a:cs typeface="Times New Roman"/>
              </a:rPr>
              <a:t>peut</a:t>
            </a:r>
            <a:r>
              <a:rPr sz="2800" spc="-10" dirty="0">
                <a:latin typeface="Times New Roman"/>
                <a:cs typeface="Times New Roman"/>
              </a:rPr>
              <a:t> citer </a:t>
            </a:r>
            <a:r>
              <a:rPr sz="2800" dirty="0">
                <a:latin typeface="Times New Roman"/>
                <a:cs typeface="Times New Roman"/>
              </a:rPr>
              <a:t>2</a:t>
            </a:r>
            <a:r>
              <a:rPr sz="2800" spc="110" dirty="0">
                <a:latin typeface="Times New Roman"/>
                <a:cs typeface="Times New Roman"/>
              </a:rPr>
              <a:t> </a:t>
            </a:r>
            <a:r>
              <a:rPr sz="2800" spc="-10" dirty="0">
                <a:latin typeface="Times New Roman"/>
                <a:cs typeface="Times New Roman"/>
              </a:rPr>
              <a:t>types</a:t>
            </a:r>
            <a:r>
              <a:rPr sz="2800" spc="-10" dirty="0" smtClean="0">
                <a:latin typeface="Times New Roman"/>
                <a:cs typeface="Times New Roman"/>
              </a:rPr>
              <a:t>:</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657225"/>
            <a:ext cx="9448800" cy="830997"/>
          </a:xfrm>
          <a:prstGeom prst="rect">
            <a:avLst/>
          </a:prstGeom>
        </p:spPr>
        <p:txBody>
          <a:bodyPr wrap="square">
            <a:spAutoFit/>
          </a:bodyPr>
          <a:lstStyle/>
          <a:p>
            <a:pPr marL="241300">
              <a:lnSpc>
                <a:spcPct val="100000"/>
              </a:lnSpc>
            </a:pPr>
            <a:r>
              <a:rPr lang="fr-FR" sz="2400" b="1" u="sng" dirty="0" smtClean="0">
                <a:uFill>
                  <a:solidFill>
                    <a:srgbClr val="000000"/>
                  </a:solidFill>
                </a:uFill>
                <a:latin typeface="Times New Roman"/>
                <a:cs typeface="Times New Roman"/>
              </a:rPr>
              <a:t> 1- </a:t>
            </a:r>
            <a:r>
              <a:rPr lang="fr-FR" sz="2400" b="1" u="sng" spc="-10" dirty="0" smtClean="0">
                <a:uFill>
                  <a:solidFill>
                    <a:srgbClr val="000000"/>
                  </a:solidFill>
                </a:uFill>
                <a:latin typeface="Times New Roman"/>
                <a:cs typeface="Times New Roman"/>
              </a:rPr>
              <a:t>Les </a:t>
            </a:r>
            <a:r>
              <a:rPr lang="fr-FR" sz="2400" b="1" u="sng" spc="-5" dirty="0">
                <a:uFill>
                  <a:solidFill>
                    <a:srgbClr val="000000"/>
                  </a:solidFill>
                </a:uFill>
                <a:latin typeface="Times New Roman"/>
                <a:cs typeface="Times New Roman"/>
              </a:rPr>
              <a:t>centrales solaires cylindro-paraboliques avec concentration </a:t>
            </a:r>
            <a:r>
              <a:rPr lang="fr-FR" sz="2400" b="1" u="sng" spc="-10" dirty="0">
                <a:uFill>
                  <a:solidFill>
                    <a:srgbClr val="000000"/>
                  </a:solidFill>
                </a:uFill>
                <a:latin typeface="Times New Roman"/>
                <a:cs typeface="Times New Roman"/>
              </a:rPr>
              <a:t>linéaire</a:t>
            </a:r>
            <a:r>
              <a:rPr lang="fr-FR" sz="2400" b="1" u="sng" spc="-30" dirty="0">
                <a:uFill>
                  <a:solidFill>
                    <a:srgbClr val="000000"/>
                  </a:solidFill>
                </a:uFill>
                <a:latin typeface="Times New Roman"/>
                <a:cs typeface="Times New Roman"/>
              </a:rPr>
              <a:t> </a:t>
            </a:r>
            <a:r>
              <a:rPr lang="fr-FR" sz="2400" b="1" u="sng" dirty="0">
                <a:uFill>
                  <a:solidFill>
                    <a:srgbClr val="000000"/>
                  </a:solidFill>
                </a:uFill>
                <a:latin typeface="Times New Roman"/>
                <a:cs typeface="Times New Roman"/>
              </a:rPr>
              <a:t>:</a:t>
            </a:r>
            <a:endParaRPr lang="fr-FR" sz="2400" b="1" dirty="0">
              <a:latin typeface="Times New Roman"/>
              <a:cs typeface="Times New Roman"/>
            </a:endParaRPr>
          </a:p>
        </p:txBody>
      </p:sp>
      <p:sp>
        <p:nvSpPr>
          <p:cNvPr id="3" name="object 8"/>
          <p:cNvSpPr/>
          <p:nvPr/>
        </p:nvSpPr>
        <p:spPr>
          <a:xfrm>
            <a:off x="1257738" y="1806308"/>
            <a:ext cx="8229600" cy="525171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17467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850900" y="504825"/>
            <a:ext cx="8991600" cy="5943600"/>
          </a:xfrm>
          <a:prstGeom prst="rect">
            <a:avLst/>
          </a:prstGeom>
          <a:blipFill>
            <a:blip r:embed="rId2" cstate="print"/>
            <a:stretch>
              <a:fillRect/>
            </a:stretch>
          </a:blipFill>
        </p:spPr>
        <p:txBody>
          <a:bodyPr wrap="square" lIns="0" tIns="0" rIns="0" bIns="0" rtlCol="0"/>
          <a:lstStyle/>
          <a:p>
            <a:endParaRPr/>
          </a:p>
        </p:txBody>
      </p:sp>
      <p:sp>
        <p:nvSpPr>
          <p:cNvPr id="3" name="object 5"/>
          <p:cNvSpPr txBox="1"/>
          <p:nvPr/>
        </p:nvSpPr>
        <p:spPr>
          <a:xfrm>
            <a:off x="715141" y="6600825"/>
            <a:ext cx="9372600" cy="382156"/>
          </a:xfrm>
          <a:prstGeom prst="rect">
            <a:avLst/>
          </a:prstGeom>
        </p:spPr>
        <p:txBody>
          <a:bodyPr vert="horz" wrap="square" lIns="0" tIns="12700" rIns="0" bIns="0" rtlCol="0">
            <a:spAutoFit/>
          </a:bodyPr>
          <a:lstStyle/>
          <a:p>
            <a:pPr marL="12700">
              <a:lnSpc>
                <a:spcPct val="100000"/>
              </a:lnSpc>
              <a:spcBef>
                <a:spcPts val="100"/>
              </a:spcBef>
            </a:pPr>
            <a:r>
              <a:rPr lang="en-US" sz="2400" spc="-10" dirty="0" smtClean="0">
                <a:latin typeface="Times New Roman"/>
                <a:cs typeface="Times New Roman"/>
              </a:rPr>
              <a:t>Principe de </a:t>
            </a:r>
            <a:r>
              <a:rPr lang="en-US" sz="2400" spc="-10" dirty="0" err="1" smtClean="0">
                <a:latin typeface="Times New Roman"/>
                <a:cs typeface="Times New Roman"/>
              </a:rPr>
              <a:t>fonctionnement</a:t>
            </a:r>
            <a:r>
              <a:rPr lang="en-US" sz="2400" spc="-10" dirty="0" smtClean="0">
                <a:latin typeface="Times New Roman"/>
                <a:cs typeface="Times New Roman"/>
              </a:rPr>
              <a:t> </a:t>
            </a:r>
            <a:r>
              <a:rPr lang="en-US" sz="2400" spc="-10" dirty="0" err="1" smtClean="0">
                <a:latin typeface="Times New Roman"/>
                <a:cs typeface="Times New Roman"/>
              </a:rPr>
              <a:t>d’une</a:t>
            </a:r>
            <a:r>
              <a:rPr lang="en-US" sz="2400" spc="-10" dirty="0" smtClean="0">
                <a:latin typeface="Times New Roman"/>
                <a:cs typeface="Times New Roman"/>
              </a:rPr>
              <a:t> </a:t>
            </a:r>
            <a:r>
              <a:rPr lang="en-US" sz="2400" spc="-10" dirty="0" err="1">
                <a:latin typeface="Times New Roman"/>
                <a:cs typeface="Times New Roman"/>
              </a:rPr>
              <a:t>c</a:t>
            </a:r>
            <a:r>
              <a:rPr sz="2400" spc="-10" dirty="0" err="1" smtClean="0">
                <a:latin typeface="Times New Roman"/>
                <a:cs typeface="Times New Roman"/>
              </a:rPr>
              <a:t>entrale</a:t>
            </a:r>
            <a:r>
              <a:rPr sz="2400" spc="-10" dirty="0" smtClean="0">
                <a:latin typeface="Times New Roman"/>
                <a:cs typeface="Times New Roman"/>
              </a:rPr>
              <a:t> </a:t>
            </a:r>
            <a:r>
              <a:rPr sz="2400" spc="-5" dirty="0" err="1">
                <a:latin typeface="Times New Roman"/>
                <a:cs typeface="Times New Roman"/>
              </a:rPr>
              <a:t>solaire</a:t>
            </a:r>
            <a:r>
              <a:rPr sz="2400" spc="-5" dirty="0">
                <a:latin typeface="Times New Roman"/>
                <a:cs typeface="Times New Roman"/>
              </a:rPr>
              <a:t> cylindro-</a:t>
            </a:r>
            <a:r>
              <a:rPr sz="2400" spc="-5" dirty="0" err="1">
                <a:latin typeface="Times New Roman"/>
                <a:cs typeface="Times New Roman"/>
              </a:rPr>
              <a:t>parabolique</a:t>
            </a:r>
            <a:r>
              <a:rPr sz="2400" spc="20" dirty="0">
                <a:latin typeface="Times New Roman"/>
                <a:cs typeface="Times New Roman"/>
              </a:rPr>
              <a:t> </a:t>
            </a:r>
            <a:r>
              <a:rPr sz="2400" dirty="0">
                <a:latin typeface="Times New Roman"/>
                <a:cs typeface="Times New Roman"/>
              </a:rPr>
              <a:t>[14]</a:t>
            </a:r>
          </a:p>
        </p:txBody>
      </p:sp>
    </p:spTree>
    <p:extLst>
      <p:ext uri="{BB962C8B-B14F-4D97-AF65-F5344CB8AC3E}">
        <p14:creationId xmlns:p14="http://schemas.microsoft.com/office/powerpoint/2010/main" val="1974462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71786" y="971233"/>
            <a:ext cx="9323114" cy="5614357"/>
          </a:xfrm>
          <a:prstGeom prst="rect">
            <a:avLst/>
          </a:prstGeom>
        </p:spPr>
        <p:txBody>
          <a:bodyPr vert="horz" wrap="square" lIns="0" tIns="12700" rIns="0" bIns="0" rtlCol="0">
            <a:spAutoFit/>
          </a:bodyPr>
          <a:lstStyle/>
          <a:p>
            <a:pPr marL="241300">
              <a:spcBef>
                <a:spcPts val="100"/>
              </a:spcBef>
            </a:pPr>
            <a:r>
              <a:rPr sz="2800" b="1" dirty="0">
                <a:latin typeface="Times New Roman"/>
                <a:cs typeface="Times New Roman"/>
              </a:rPr>
              <a:t>2- </a:t>
            </a:r>
            <a:r>
              <a:rPr sz="2800" b="1" u="sng" spc="-5" dirty="0">
                <a:uFill>
                  <a:solidFill>
                    <a:srgbClr val="000000"/>
                  </a:solidFill>
                </a:uFill>
                <a:latin typeface="Times New Roman"/>
                <a:cs typeface="Times New Roman"/>
              </a:rPr>
              <a:t>les </a:t>
            </a:r>
            <a:r>
              <a:rPr sz="2800" b="1" u="sng" spc="-5" dirty="0" err="1">
                <a:uFill>
                  <a:solidFill>
                    <a:srgbClr val="000000"/>
                  </a:solidFill>
                </a:uFill>
                <a:latin typeface="Times New Roman"/>
                <a:cs typeface="Times New Roman"/>
              </a:rPr>
              <a:t>cheminées</a:t>
            </a:r>
            <a:r>
              <a:rPr sz="2800" b="1" u="sng" spc="-5" dirty="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(tours) </a:t>
            </a:r>
            <a:r>
              <a:rPr sz="2800" b="1" u="sng" spc="-10" dirty="0" err="1">
                <a:uFill>
                  <a:solidFill>
                    <a:srgbClr val="000000"/>
                  </a:solidFill>
                </a:uFill>
                <a:latin typeface="Times New Roman"/>
                <a:cs typeface="Times New Roman"/>
              </a:rPr>
              <a:t>solaires</a:t>
            </a:r>
            <a:r>
              <a:rPr sz="2800" b="1" u="sng" spc="-100" dirty="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a:t>
            </a:r>
            <a:endParaRPr sz="2800" b="1" dirty="0">
              <a:latin typeface="Times New Roman"/>
              <a:cs typeface="Times New Roman"/>
            </a:endParaRPr>
          </a:p>
          <a:p>
            <a:endParaRPr sz="2800" dirty="0">
              <a:latin typeface="Times New Roman"/>
              <a:cs typeface="Times New Roman"/>
            </a:endParaRPr>
          </a:p>
          <a:p>
            <a:pPr marL="12700" marR="5080" algn="just"/>
            <a:r>
              <a:rPr sz="2800" spc="-10" dirty="0">
                <a:latin typeface="Times New Roman"/>
                <a:cs typeface="Times New Roman"/>
              </a:rPr>
              <a:t>Le </a:t>
            </a:r>
            <a:r>
              <a:rPr sz="2800" spc="-10" dirty="0" err="1">
                <a:latin typeface="Times New Roman"/>
                <a:cs typeface="Times New Roman"/>
              </a:rPr>
              <a:t>fonctionnement</a:t>
            </a:r>
            <a:r>
              <a:rPr sz="2800" spc="-10" dirty="0">
                <a:latin typeface="Times New Roman"/>
                <a:cs typeface="Times New Roman"/>
              </a:rPr>
              <a:t> </a:t>
            </a:r>
            <a:r>
              <a:rPr sz="2800" dirty="0">
                <a:latin typeface="Times New Roman"/>
                <a:cs typeface="Times New Roman"/>
              </a:rPr>
              <a:t>de </a:t>
            </a:r>
            <a:r>
              <a:rPr sz="2800" spc="-25" dirty="0">
                <a:latin typeface="Times New Roman"/>
                <a:cs typeface="Times New Roman"/>
              </a:rPr>
              <a:t>la </a:t>
            </a:r>
            <a:r>
              <a:rPr sz="2800" spc="10" dirty="0">
                <a:latin typeface="Times New Roman"/>
                <a:cs typeface="Times New Roman"/>
              </a:rPr>
              <a:t>tour </a:t>
            </a:r>
            <a:r>
              <a:rPr sz="2800" spc="-15" dirty="0" err="1">
                <a:latin typeface="Times New Roman"/>
                <a:cs typeface="Times New Roman"/>
              </a:rPr>
              <a:t>solaire</a:t>
            </a:r>
            <a:r>
              <a:rPr sz="2800" spc="-15" dirty="0">
                <a:latin typeface="Times New Roman"/>
                <a:cs typeface="Times New Roman"/>
              </a:rPr>
              <a:t> </a:t>
            </a:r>
            <a:r>
              <a:rPr sz="2800" spc="5" dirty="0">
                <a:latin typeface="Times New Roman"/>
                <a:cs typeface="Times New Roman"/>
              </a:rPr>
              <a:t>se </a:t>
            </a:r>
            <a:r>
              <a:rPr sz="2800" spc="-10" dirty="0">
                <a:latin typeface="Times New Roman"/>
                <a:cs typeface="Times New Roman"/>
              </a:rPr>
              <a:t>base </a:t>
            </a:r>
            <a:r>
              <a:rPr sz="2800" spc="-5" dirty="0">
                <a:latin typeface="Times New Roman"/>
                <a:cs typeface="Times New Roman"/>
              </a:rPr>
              <a:t>sur </a:t>
            </a:r>
            <a:r>
              <a:rPr sz="2800" dirty="0">
                <a:latin typeface="Times New Roman"/>
                <a:cs typeface="Times New Roman"/>
              </a:rPr>
              <a:t>un </a:t>
            </a:r>
            <a:r>
              <a:rPr sz="2800" spc="-10" dirty="0" err="1">
                <a:latin typeface="Times New Roman"/>
                <a:cs typeface="Times New Roman"/>
              </a:rPr>
              <a:t>principe</a:t>
            </a:r>
            <a:r>
              <a:rPr sz="2800" spc="-10" dirty="0">
                <a:latin typeface="Times New Roman"/>
                <a:cs typeface="Times New Roman"/>
              </a:rPr>
              <a:t> </a:t>
            </a:r>
            <a:r>
              <a:rPr sz="2800" spc="-5" dirty="0">
                <a:latin typeface="Times New Roman"/>
                <a:cs typeface="Times New Roman"/>
              </a:rPr>
              <a:t>simple </a:t>
            </a:r>
            <a:r>
              <a:rPr sz="2800" dirty="0">
                <a:latin typeface="Times New Roman"/>
                <a:cs typeface="Times New Roman"/>
              </a:rPr>
              <a:t>: </a:t>
            </a:r>
            <a:r>
              <a:rPr sz="2800" spc="-15" dirty="0" err="1">
                <a:latin typeface="Times New Roman"/>
                <a:cs typeface="Times New Roman"/>
              </a:rPr>
              <a:t>l'air</a:t>
            </a:r>
            <a:r>
              <a:rPr sz="2800" spc="-15" dirty="0">
                <a:latin typeface="Times New Roman"/>
                <a:cs typeface="Times New Roman"/>
              </a:rPr>
              <a:t> </a:t>
            </a:r>
            <a:r>
              <a:rPr sz="2800" spc="-5" dirty="0" err="1">
                <a:latin typeface="Times New Roman"/>
                <a:cs typeface="Times New Roman"/>
              </a:rPr>
              <a:t>chaud</a:t>
            </a:r>
            <a:r>
              <a:rPr sz="2800" spc="-5" dirty="0">
                <a:latin typeface="Times New Roman"/>
                <a:cs typeface="Times New Roman"/>
              </a:rPr>
              <a:t> </a:t>
            </a:r>
            <a:r>
              <a:rPr sz="2800" spc="-5" dirty="0" err="1">
                <a:latin typeface="Times New Roman"/>
                <a:cs typeface="Times New Roman"/>
              </a:rPr>
              <a:t>étant</a:t>
            </a:r>
            <a:r>
              <a:rPr sz="2800" spc="-5" dirty="0">
                <a:latin typeface="Times New Roman"/>
                <a:cs typeface="Times New Roman"/>
              </a:rPr>
              <a:t>  </a:t>
            </a:r>
            <a:r>
              <a:rPr sz="2800" spc="-10" dirty="0">
                <a:latin typeface="Times New Roman"/>
                <a:cs typeface="Times New Roman"/>
              </a:rPr>
              <a:t>plus </a:t>
            </a:r>
            <a:r>
              <a:rPr sz="2800" spc="-5" dirty="0" err="1">
                <a:latin typeface="Times New Roman"/>
                <a:cs typeface="Times New Roman"/>
              </a:rPr>
              <a:t>léger</a:t>
            </a:r>
            <a:r>
              <a:rPr sz="2800" spc="-5" dirty="0">
                <a:latin typeface="Times New Roman"/>
                <a:cs typeface="Times New Roman"/>
              </a:rPr>
              <a:t> </a:t>
            </a:r>
            <a:r>
              <a:rPr sz="2800" dirty="0" err="1">
                <a:latin typeface="Times New Roman"/>
                <a:cs typeface="Times New Roman"/>
              </a:rPr>
              <a:t>que</a:t>
            </a:r>
            <a:r>
              <a:rPr sz="2800" dirty="0">
                <a:latin typeface="Times New Roman"/>
                <a:cs typeface="Times New Roman"/>
              </a:rPr>
              <a:t> </a:t>
            </a:r>
            <a:r>
              <a:rPr sz="2800" spc="-15" dirty="0" err="1">
                <a:latin typeface="Times New Roman"/>
                <a:cs typeface="Times New Roman"/>
              </a:rPr>
              <a:t>l'air</a:t>
            </a:r>
            <a:r>
              <a:rPr sz="2800" spc="-15" dirty="0">
                <a:latin typeface="Times New Roman"/>
                <a:cs typeface="Times New Roman"/>
              </a:rPr>
              <a:t> </a:t>
            </a:r>
            <a:r>
              <a:rPr sz="2800" spc="-10" dirty="0" err="1">
                <a:latin typeface="Times New Roman"/>
                <a:cs typeface="Times New Roman"/>
              </a:rPr>
              <a:t>froid</a:t>
            </a:r>
            <a:r>
              <a:rPr sz="2800" spc="-10" dirty="0">
                <a:latin typeface="Times New Roman"/>
                <a:cs typeface="Times New Roman"/>
              </a:rPr>
              <a:t>, </a:t>
            </a:r>
            <a:r>
              <a:rPr sz="2800" spc="-15" dirty="0" err="1">
                <a:latin typeface="Times New Roman"/>
                <a:cs typeface="Times New Roman"/>
              </a:rPr>
              <a:t>il</a:t>
            </a:r>
            <a:r>
              <a:rPr sz="2800" spc="-15" dirty="0">
                <a:latin typeface="Times New Roman"/>
                <a:cs typeface="Times New Roman"/>
              </a:rPr>
              <a:t> </a:t>
            </a:r>
            <a:r>
              <a:rPr sz="2800" spc="-5" dirty="0" err="1">
                <a:latin typeface="Times New Roman"/>
                <a:cs typeface="Times New Roman"/>
              </a:rPr>
              <a:t>s'élève</a:t>
            </a:r>
            <a:r>
              <a:rPr sz="2800" spc="-5" dirty="0">
                <a:latin typeface="Times New Roman"/>
                <a:cs typeface="Times New Roman"/>
              </a:rPr>
              <a:t> </a:t>
            </a:r>
            <a:r>
              <a:rPr sz="2800" spc="5" dirty="0">
                <a:latin typeface="Times New Roman"/>
                <a:cs typeface="Times New Roman"/>
              </a:rPr>
              <a:t>par </a:t>
            </a:r>
            <a:r>
              <a:rPr sz="2800" dirty="0">
                <a:latin typeface="Times New Roman"/>
                <a:cs typeface="Times New Roman"/>
              </a:rPr>
              <a:t>convection </a:t>
            </a:r>
            <a:r>
              <a:rPr sz="2800" spc="-5" dirty="0" err="1">
                <a:latin typeface="Times New Roman"/>
                <a:cs typeface="Times New Roman"/>
              </a:rPr>
              <a:t>naturelle</a:t>
            </a:r>
            <a:r>
              <a:rPr sz="2800" spc="-5" dirty="0">
                <a:latin typeface="Times New Roman"/>
                <a:cs typeface="Times New Roman"/>
              </a:rPr>
              <a:t>. </a:t>
            </a:r>
            <a:r>
              <a:rPr sz="2800" spc="-5" dirty="0" err="1">
                <a:latin typeface="Times New Roman"/>
                <a:cs typeface="Times New Roman"/>
              </a:rPr>
              <a:t>Une</a:t>
            </a:r>
            <a:r>
              <a:rPr sz="2800" spc="-5" dirty="0">
                <a:latin typeface="Times New Roman"/>
                <a:cs typeface="Times New Roman"/>
              </a:rPr>
              <a:t> </a:t>
            </a:r>
            <a:r>
              <a:rPr sz="2800" spc="-5" dirty="0" err="1">
                <a:latin typeface="Times New Roman"/>
                <a:cs typeface="Times New Roman"/>
              </a:rPr>
              <a:t>serre</a:t>
            </a:r>
            <a:r>
              <a:rPr sz="2800" spc="-5" dirty="0">
                <a:latin typeface="Times New Roman"/>
                <a:cs typeface="Times New Roman"/>
              </a:rPr>
              <a:t> gigantesque,  </a:t>
            </a:r>
            <a:r>
              <a:rPr sz="2800" spc="-15" dirty="0">
                <a:latin typeface="Times New Roman"/>
                <a:cs typeface="Times New Roman"/>
              </a:rPr>
              <a:t>le </a:t>
            </a:r>
            <a:r>
              <a:rPr sz="2800" dirty="0">
                <a:latin typeface="Times New Roman"/>
                <a:cs typeface="Times New Roman"/>
              </a:rPr>
              <a:t>« </a:t>
            </a:r>
            <a:r>
              <a:rPr sz="2800" spc="-5" dirty="0" err="1">
                <a:latin typeface="Times New Roman"/>
                <a:cs typeface="Times New Roman"/>
              </a:rPr>
              <a:t>collecteur</a:t>
            </a:r>
            <a:r>
              <a:rPr sz="2800" spc="-5" dirty="0">
                <a:latin typeface="Times New Roman"/>
                <a:cs typeface="Times New Roman"/>
              </a:rPr>
              <a:t> </a:t>
            </a:r>
            <a:r>
              <a:rPr sz="2800" dirty="0">
                <a:latin typeface="Times New Roman"/>
                <a:cs typeface="Times New Roman"/>
              </a:rPr>
              <a:t>» </a:t>
            </a:r>
            <a:r>
              <a:rPr sz="2800" spc="-5" dirty="0" err="1">
                <a:latin typeface="Times New Roman"/>
                <a:cs typeface="Times New Roman"/>
              </a:rPr>
              <a:t>placée</a:t>
            </a:r>
            <a:r>
              <a:rPr sz="2800" spc="-5" dirty="0">
                <a:latin typeface="Times New Roman"/>
                <a:cs typeface="Times New Roman"/>
              </a:rPr>
              <a:t> </a:t>
            </a:r>
            <a:r>
              <a:rPr sz="2800" spc="5" dirty="0">
                <a:latin typeface="Times New Roman"/>
                <a:cs typeface="Times New Roman"/>
              </a:rPr>
              <a:t>tout </a:t>
            </a:r>
            <a:r>
              <a:rPr sz="2800" spc="-5" dirty="0" err="1">
                <a:latin typeface="Times New Roman"/>
                <a:cs typeface="Times New Roman"/>
              </a:rPr>
              <a:t>autour</a:t>
            </a:r>
            <a:r>
              <a:rPr sz="2800" spc="-5" dirty="0">
                <a:latin typeface="Times New Roman"/>
                <a:cs typeface="Times New Roman"/>
              </a:rPr>
              <a:t> </a:t>
            </a:r>
            <a:r>
              <a:rPr sz="2800" dirty="0">
                <a:latin typeface="Times New Roman"/>
                <a:cs typeface="Times New Roman"/>
              </a:rPr>
              <a:t>de </a:t>
            </a:r>
            <a:r>
              <a:rPr sz="2800" spc="-15" dirty="0">
                <a:latin typeface="Times New Roman"/>
                <a:cs typeface="Times New Roman"/>
              </a:rPr>
              <a:t>la </a:t>
            </a:r>
            <a:r>
              <a:rPr sz="2800" spc="-5" dirty="0" err="1">
                <a:latin typeface="Times New Roman"/>
                <a:cs typeface="Times New Roman"/>
              </a:rPr>
              <a:t>cheminée</a:t>
            </a:r>
            <a:r>
              <a:rPr sz="2800" spc="-5" dirty="0">
                <a:latin typeface="Times New Roman"/>
                <a:cs typeface="Times New Roman"/>
              </a:rPr>
              <a:t> </a:t>
            </a:r>
            <a:r>
              <a:rPr sz="2800" spc="-5" dirty="0" err="1">
                <a:latin typeface="Times New Roman"/>
                <a:cs typeface="Times New Roman"/>
              </a:rPr>
              <a:t>centrale</a:t>
            </a:r>
            <a:r>
              <a:rPr sz="2800" spc="-5" dirty="0">
                <a:latin typeface="Times New Roman"/>
                <a:cs typeface="Times New Roman"/>
              </a:rPr>
              <a:t>, </a:t>
            </a:r>
            <a:r>
              <a:rPr sz="2800" spc="-5" dirty="0" err="1">
                <a:latin typeface="Times New Roman"/>
                <a:cs typeface="Times New Roman"/>
              </a:rPr>
              <a:t>chauffe</a:t>
            </a:r>
            <a:r>
              <a:rPr sz="2800" spc="-5" dirty="0">
                <a:latin typeface="Times New Roman"/>
                <a:cs typeface="Times New Roman"/>
              </a:rPr>
              <a:t> </a:t>
            </a:r>
            <a:r>
              <a:rPr sz="2800" spc="-10" dirty="0" err="1">
                <a:latin typeface="Times New Roman"/>
                <a:cs typeface="Times New Roman"/>
              </a:rPr>
              <a:t>l'air</a:t>
            </a:r>
            <a:r>
              <a:rPr sz="2800" spc="-10" dirty="0">
                <a:latin typeface="Times New Roman"/>
                <a:cs typeface="Times New Roman"/>
              </a:rPr>
              <a:t> </a:t>
            </a:r>
            <a:r>
              <a:rPr sz="2800" spc="-5" dirty="0">
                <a:latin typeface="Times New Roman"/>
                <a:cs typeface="Times New Roman"/>
              </a:rPr>
              <a:t>grâce au  soleil et </a:t>
            </a:r>
            <a:r>
              <a:rPr sz="2800" spc="-5" dirty="0" err="1">
                <a:latin typeface="Times New Roman"/>
                <a:cs typeface="Times New Roman"/>
              </a:rPr>
              <a:t>provoque</a:t>
            </a:r>
            <a:r>
              <a:rPr sz="2800" spc="-5" dirty="0">
                <a:latin typeface="Times New Roman"/>
                <a:cs typeface="Times New Roman"/>
              </a:rPr>
              <a:t> </a:t>
            </a:r>
            <a:r>
              <a:rPr sz="2800" dirty="0">
                <a:latin typeface="Times New Roman"/>
                <a:cs typeface="Times New Roman"/>
              </a:rPr>
              <a:t>un </a:t>
            </a:r>
            <a:r>
              <a:rPr sz="2800" spc="-10" dirty="0">
                <a:latin typeface="Times New Roman"/>
                <a:cs typeface="Times New Roman"/>
              </a:rPr>
              <a:t>vent puissant </a:t>
            </a:r>
            <a:r>
              <a:rPr sz="2800" spc="-5" dirty="0" err="1">
                <a:latin typeface="Times New Roman"/>
                <a:cs typeface="Times New Roman"/>
              </a:rPr>
              <a:t>exploité</a:t>
            </a:r>
            <a:r>
              <a:rPr sz="2800" spc="-5" dirty="0">
                <a:latin typeface="Times New Roman"/>
                <a:cs typeface="Times New Roman"/>
              </a:rPr>
              <a:t> par </a:t>
            </a:r>
            <a:r>
              <a:rPr sz="2800" spc="5" dirty="0">
                <a:latin typeface="Times New Roman"/>
                <a:cs typeface="Times New Roman"/>
              </a:rPr>
              <a:t>des </a:t>
            </a:r>
            <a:r>
              <a:rPr sz="2800" spc="-5" dirty="0">
                <a:latin typeface="Times New Roman"/>
                <a:cs typeface="Times New Roman"/>
              </a:rPr>
              <a:t>turbines </a:t>
            </a:r>
            <a:r>
              <a:rPr sz="2800" spc="-5" dirty="0" err="1">
                <a:latin typeface="Times New Roman"/>
                <a:cs typeface="Times New Roman"/>
              </a:rPr>
              <a:t>situées</a:t>
            </a:r>
            <a:r>
              <a:rPr sz="2800" spc="-5" dirty="0">
                <a:latin typeface="Times New Roman"/>
                <a:cs typeface="Times New Roman"/>
              </a:rPr>
              <a:t> </a:t>
            </a:r>
            <a:r>
              <a:rPr sz="2800" dirty="0">
                <a:latin typeface="Times New Roman"/>
                <a:cs typeface="Times New Roman"/>
              </a:rPr>
              <a:t>à </a:t>
            </a:r>
            <a:r>
              <a:rPr sz="2800" spc="-5" dirty="0" err="1">
                <a:latin typeface="Times New Roman"/>
                <a:cs typeface="Times New Roman"/>
              </a:rPr>
              <a:t>l'embouchure</a:t>
            </a:r>
            <a:r>
              <a:rPr sz="2800" spc="-5" dirty="0">
                <a:latin typeface="Times New Roman"/>
                <a:cs typeface="Times New Roman"/>
              </a:rPr>
              <a:t>  </a:t>
            </a:r>
            <a:r>
              <a:rPr sz="2800" dirty="0">
                <a:latin typeface="Times New Roman"/>
                <a:cs typeface="Times New Roman"/>
              </a:rPr>
              <a:t>de </a:t>
            </a:r>
            <a:r>
              <a:rPr sz="2800" spc="-25" dirty="0">
                <a:latin typeface="Times New Roman"/>
                <a:cs typeface="Times New Roman"/>
              </a:rPr>
              <a:t>la </a:t>
            </a:r>
            <a:r>
              <a:rPr sz="2800" spc="-5" dirty="0" err="1">
                <a:latin typeface="Times New Roman"/>
                <a:cs typeface="Times New Roman"/>
              </a:rPr>
              <a:t>cheminée</a:t>
            </a:r>
            <a:r>
              <a:rPr sz="2800" spc="-5" dirty="0">
                <a:latin typeface="Times New Roman"/>
                <a:cs typeface="Times New Roman"/>
              </a:rPr>
              <a:t> </a:t>
            </a:r>
            <a:r>
              <a:rPr sz="2800" spc="5" dirty="0">
                <a:latin typeface="Times New Roman"/>
                <a:cs typeface="Times New Roman"/>
              </a:rPr>
              <a:t>pour </a:t>
            </a:r>
            <a:r>
              <a:rPr sz="2800" spc="-10" dirty="0" err="1">
                <a:latin typeface="Times New Roman"/>
                <a:cs typeface="Times New Roman"/>
              </a:rPr>
              <a:t>produire</a:t>
            </a:r>
            <a:r>
              <a:rPr sz="2800" spc="-10" dirty="0">
                <a:latin typeface="Times New Roman"/>
                <a:cs typeface="Times New Roman"/>
              </a:rPr>
              <a:t> </a:t>
            </a:r>
            <a:r>
              <a:rPr sz="2800" dirty="0">
                <a:latin typeface="Times New Roman"/>
                <a:cs typeface="Times New Roman"/>
              </a:rPr>
              <a:t>de </a:t>
            </a:r>
            <a:r>
              <a:rPr sz="2800" spc="-5" dirty="0" err="1">
                <a:latin typeface="Times New Roman"/>
                <a:cs typeface="Times New Roman"/>
              </a:rPr>
              <a:t>l'électricité</a:t>
            </a:r>
            <a:r>
              <a:rPr sz="2800" spc="-5" dirty="0">
                <a:latin typeface="Times New Roman"/>
                <a:cs typeface="Times New Roman"/>
              </a:rPr>
              <a:t>. Pour </a:t>
            </a:r>
            <a:r>
              <a:rPr sz="2800" spc="-5" dirty="0" err="1">
                <a:latin typeface="Times New Roman"/>
                <a:cs typeface="Times New Roman"/>
              </a:rPr>
              <a:t>obtenir</a:t>
            </a:r>
            <a:r>
              <a:rPr sz="2800" spc="-5" dirty="0">
                <a:latin typeface="Times New Roman"/>
                <a:cs typeface="Times New Roman"/>
              </a:rPr>
              <a:t> </a:t>
            </a:r>
            <a:r>
              <a:rPr sz="2800" dirty="0">
                <a:latin typeface="Times New Roman"/>
                <a:cs typeface="Times New Roman"/>
              </a:rPr>
              <a:t>un </a:t>
            </a:r>
            <a:r>
              <a:rPr sz="2800" spc="-5" dirty="0" err="1">
                <a:latin typeface="Times New Roman"/>
                <a:cs typeface="Times New Roman"/>
              </a:rPr>
              <a:t>fonctionnement</a:t>
            </a:r>
            <a:r>
              <a:rPr sz="2800" spc="-5" dirty="0">
                <a:latin typeface="Times New Roman"/>
                <a:cs typeface="Times New Roman"/>
              </a:rPr>
              <a:t> plus  </a:t>
            </a:r>
            <a:r>
              <a:rPr sz="2800" spc="-5" dirty="0" err="1">
                <a:latin typeface="Times New Roman"/>
                <a:cs typeface="Times New Roman"/>
              </a:rPr>
              <a:t>régulier</a:t>
            </a:r>
            <a:r>
              <a:rPr sz="2800" spc="-5" dirty="0">
                <a:latin typeface="Times New Roman"/>
                <a:cs typeface="Times New Roman"/>
              </a:rPr>
              <a:t>, </a:t>
            </a:r>
            <a:r>
              <a:rPr sz="2800" spc="-10" dirty="0">
                <a:latin typeface="Times New Roman"/>
                <a:cs typeface="Times New Roman"/>
              </a:rPr>
              <a:t>favorable </a:t>
            </a:r>
            <a:r>
              <a:rPr sz="2800" dirty="0" err="1">
                <a:latin typeface="Times New Roman"/>
                <a:cs typeface="Times New Roman"/>
              </a:rPr>
              <a:t>aussi</a:t>
            </a:r>
            <a:r>
              <a:rPr sz="2800" dirty="0">
                <a:latin typeface="Times New Roman"/>
                <a:cs typeface="Times New Roman"/>
              </a:rPr>
              <a:t> </a:t>
            </a:r>
            <a:r>
              <a:rPr sz="2800" spc="-5" dirty="0" err="1">
                <a:latin typeface="Times New Roman"/>
                <a:cs typeface="Times New Roman"/>
              </a:rPr>
              <a:t>bien</a:t>
            </a:r>
            <a:r>
              <a:rPr sz="2800" spc="-5" dirty="0">
                <a:latin typeface="Times New Roman"/>
                <a:cs typeface="Times New Roman"/>
              </a:rPr>
              <a:t> sur </a:t>
            </a:r>
            <a:r>
              <a:rPr sz="2800" spc="-15" dirty="0">
                <a:latin typeface="Times New Roman"/>
                <a:cs typeface="Times New Roman"/>
              </a:rPr>
              <a:t>le </a:t>
            </a:r>
            <a:r>
              <a:rPr sz="2800" dirty="0">
                <a:latin typeface="Times New Roman"/>
                <a:cs typeface="Times New Roman"/>
              </a:rPr>
              <a:t>plan technique </a:t>
            </a:r>
            <a:r>
              <a:rPr sz="2800" spc="5" dirty="0">
                <a:latin typeface="Times New Roman"/>
                <a:cs typeface="Times New Roman"/>
              </a:rPr>
              <a:t>(pour </a:t>
            </a:r>
            <a:r>
              <a:rPr sz="2800" spc="-20" dirty="0">
                <a:latin typeface="Times New Roman"/>
                <a:cs typeface="Times New Roman"/>
              </a:rPr>
              <a:t>les </a:t>
            </a:r>
            <a:r>
              <a:rPr sz="2800" spc="-5" dirty="0">
                <a:latin typeface="Times New Roman"/>
                <a:cs typeface="Times New Roman"/>
              </a:rPr>
              <a:t>turbines) </a:t>
            </a:r>
            <a:r>
              <a:rPr sz="2800" dirty="0" err="1">
                <a:latin typeface="Times New Roman"/>
                <a:cs typeface="Times New Roman"/>
              </a:rPr>
              <a:t>que</a:t>
            </a:r>
            <a:r>
              <a:rPr sz="2800" dirty="0">
                <a:latin typeface="Times New Roman"/>
                <a:cs typeface="Times New Roman"/>
              </a:rPr>
              <a:t> </a:t>
            </a:r>
            <a:r>
              <a:rPr sz="2800" spc="5" dirty="0">
                <a:latin typeface="Times New Roman"/>
                <a:cs typeface="Times New Roman"/>
              </a:rPr>
              <a:t>pour </a:t>
            </a:r>
            <a:r>
              <a:rPr sz="2800" spc="-25" dirty="0">
                <a:latin typeface="Times New Roman"/>
                <a:cs typeface="Times New Roman"/>
              </a:rPr>
              <a:t>le  </a:t>
            </a:r>
            <a:r>
              <a:rPr sz="2800" spc="-5" dirty="0" err="1">
                <a:latin typeface="Times New Roman"/>
                <a:cs typeface="Times New Roman"/>
              </a:rPr>
              <a:t>consommateur</a:t>
            </a:r>
            <a:r>
              <a:rPr sz="2800" spc="-5" dirty="0">
                <a:latin typeface="Times New Roman"/>
                <a:cs typeface="Times New Roman"/>
              </a:rPr>
              <a:t> </a:t>
            </a:r>
            <a:r>
              <a:rPr sz="2800" spc="-10" dirty="0" err="1">
                <a:latin typeface="Times New Roman"/>
                <a:cs typeface="Times New Roman"/>
              </a:rPr>
              <a:t>d'énergie</a:t>
            </a:r>
            <a:r>
              <a:rPr sz="2800" spc="-10" dirty="0">
                <a:latin typeface="Times New Roman"/>
                <a:cs typeface="Times New Roman"/>
              </a:rPr>
              <a:t>, </a:t>
            </a:r>
            <a:r>
              <a:rPr sz="2800" spc="-5" dirty="0">
                <a:latin typeface="Times New Roman"/>
                <a:cs typeface="Times New Roman"/>
              </a:rPr>
              <a:t>des </a:t>
            </a:r>
            <a:r>
              <a:rPr sz="2800" spc="-5" dirty="0" err="1">
                <a:latin typeface="Times New Roman"/>
                <a:cs typeface="Times New Roman"/>
              </a:rPr>
              <a:t>systèmes</a:t>
            </a:r>
            <a:r>
              <a:rPr sz="2800" spc="-5" dirty="0">
                <a:latin typeface="Times New Roman"/>
                <a:cs typeface="Times New Roman"/>
              </a:rPr>
              <a:t> </a:t>
            </a:r>
            <a:r>
              <a:rPr sz="2800" spc="-5" dirty="0" err="1">
                <a:latin typeface="Times New Roman"/>
                <a:cs typeface="Times New Roman"/>
              </a:rPr>
              <a:t>d'accumulation</a:t>
            </a:r>
            <a:r>
              <a:rPr sz="2800" spc="-5" dirty="0">
                <a:latin typeface="Times New Roman"/>
                <a:cs typeface="Times New Roman"/>
              </a:rPr>
              <a:t> </a:t>
            </a:r>
            <a:r>
              <a:rPr sz="2800" dirty="0">
                <a:latin typeface="Times New Roman"/>
                <a:cs typeface="Times New Roman"/>
              </a:rPr>
              <a:t>de </a:t>
            </a:r>
            <a:r>
              <a:rPr sz="2800" spc="-5" dirty="0" err="1">
                <a:latin typeface="Times New Roman"/>
                <a:cs typeface="Times New Roman"/>
              </a:rPr>
              <a:t>chaleur</a:t>
            </a:r>
            <a:r>
              <a:rPr sz="2800" spc="-5" dirty="0">
                <a:latin typeface="Times New Roman"/>
                <a:cs typeface="Times New Roman"/>
              </a:rPr>
              <a:t> </a:t>
            </a:r>
            <a:r>
              <a:rPr sz="2800" spc="-5" dirty="0" err="1">
                <a:latin typeface="Times New Roman"/>
                <a:cs typeface="Times New Roman"/>
              </a:rPr>
              <a:t>sont</a:t>
            </a:r>
            <a:r>
              <a:rPr sz="2800" spc="-5" dirty="0">
                <a:latin typeface="Times New Roman"/>
                <a:cs typeface="Times New Roman"/>
              </a:rPr>
              <a:t> </a:t>
            </a:r>
            <a:r>
              <a:rPr sz="2800" spc="-5" dirty="0" err="1">
                <a:latin typeface="Times New Roman"/>
                <a:cs typeface="Times New Roman"/>
              </a:rPr>
              <a:t>prévus</a:t>
            </a:r>
            <a:r>
              <a:rPr sz="2800" spc="-5" dirty="0">
                <a:latin typeface="Times New Roman"/>
                <a:cs typeface="Times New Roman"/>
              </a:rPr>
              <a:t>, </a:t>
            </a:r>
            <a:r>
              <a:rPr sz="2800" spc="5" dirty="0">
                <a:latin typeface="Times New Roman"/>
                <a:cs typeface="Times New Roman"/>
              </a:rPr>
              <a:t>pour  </a:t>
            </a:r>
            <a:r>
              <a:rPr sz="2800" spc="-5" dirty="0" err="1">
                <a:latin typeface="Times New Roman"/>
                <a:cs typeface="Times New Roman"/>
              </a:rPr>
              <a:t>rendre</a:t>
            </a:r>
            <a:r>
              <a:rPr sz="2800" spc="-5" dirty="0">
                <a:latin typeface="Times New Roman"/>
                <a:cs typeface="Times New Roman"/>
              </a:rPr>
              <a:t> </a:t>
            </a:r>
            <a:r>
              <a:rPr sz="2800" spc="-25" dirty="0">
                <a:latin typeface="Times New Roman"/>
                <a:cs typeface="Times New Roman"/>
              </a:rPr>
              <a:t>le </a:t>
            </a:r>
            <a:r>
              <a:rPr sz="2800" spc="-5" dirty="0" err="1">
                <a:latin typeface="Times New Roman"/>
                <a:cs typeface="Times New Roman"/>
              </a:rPr>
              <a:t>système</a:t>
            </a:r>
            <a:r>
              <a:rPr sz="2800" spc="-5" dirty="0">
                <a:latin typeface="Times New Roman"/>
                <a:cs typeface="Times New Roman"/>
              </a:rPr>
              <a:t> </a:t>
            </a:r>
            <a:r>
              <a:rPr sz="2800" spc="-5" dirty="0" err="1">
                <a:latin typeface="Times New Roman"/>
                <a:cs typeface="Times New Roman"/>
              </a:rPr>
              <a:t>opérationnel</a:t>
            </a:r>
            <a:r>
              <a:rPr sz="2800" spc="-5" dirty="0">
                <a:latin typeface="Times New Roman"/>
                <a:cs typeface="Times New Roman"/>
              </a:rPr>
              <a:t> </a:t>
            </a:r>
            <a:r>
              <a:rPr sz="2800" spc="-5" dirty="0" err="1">
                <a:latin typeface="Times New Roman"/>
                <a:cs typeface="Times New Roman"/>
              </a:rPr>
              <a:t>quasiment</a:t>
            </a:r>
            <a:r>
              <a:rPr sz="2800" spc="-5" dirty="0">
                <a:latin typeface="Times New Roman"/>
                <a:cs typeface="Times New Roman"/>
              </a:rPr>
              <a:t> </a:t>
            </a:r>
            <a:r>
              <a:rPr sz="2800" dirty="0">
                <a:latin typeface="Times New Roman"/>
                <a:cs typeface="Times New Roman"/>
              </a:rPr>
              <a:t>24 </a:t>
            </a:r>
            <a:r>
              <a:rPr sz="2800" spc="-5" dirty="0" err="1">
                <a:latin typeface="Times New Roman"/>
                <a:cs typeface="Times New Roman"/>
              </a:rPr>
              <a:t>heures</a:t>
            </a:r>
            <a:r>
              <a:rPr sz="2800" spc="-5" dirty="0">
                <a:latin typeface="Times New Roman"/>
                <a:cs typeface="Times New Roman"/>
              </a:rPr>
              <a:t> sur</a:t>
            </a:r>
            <a:r>
              <a:rPr sz="2800" spc="140" dirty="0">
                <a:latin typeface="Times New Roman"/>
                <a:cs typeface="Times New Roman"/>
              </a:rPr>
              <a:t> </a:t>
            </a:r>
            <a:r>
              <a:rPr sz="2800" dirty="0">
                <a:latin typeface="Times New Roman"/>
                <a:cs typeface="Times New Roman"/>
              </a:rPr>
              <a:t>24</a:t>
            </a:r>
            <a:r>
              <a:rPr sz="2800" dirty="0" smtClean="0">
                <a:latin typeface="Times New Roman"/>
                <a:cs typeface="Times New Roman"/>
              </a:rPr>
              <a:t>.</a:t>
            </a:r>
            <a:endParaRPr sz="2800" dirty="0">
              <a:latin typeface="Times New Roman"/>
              <a:cs typeface="Times New Roman"/>
            </a:endParaRPr>
          </a:p>
        </p:txBody>
      </p:sp>
      <p:sp>
        <p:nvSpPr>
          <p:cNvPr id="12" name="object 12"/>
          <p:cNvSpPr txBox="1">
            <a:spLocks noGrp="1"/>
          </p:cNvSpPr>
          <p:nvPr>
            <p:ph type="sldNum" sz="quarter" idx="12"/>
          </p:nvPr>
        </p:nvSpPr>
        <p:spPr>
          <a:prstGeom prst="rect">
            <a:avLst/>
          </a:prstGeom>
        </p:spPr>
        <p:txBody>
          <a:bodyPr vert="horz" wrap="square" lIns="0" tIns="0" rIns="0" bIns="0" rtlCol="0">
            <a:spAutoFit/>
          </a:bodyPr>
          <a:lstStyle/>
          <a:p>
            <a:pPr marL="25400">
              <a:lnSpc>
                <a:spcPts val="1150"/>
              </a:lnSpc>
            </a:pPr>
            <a:fld id="{81D60167-4931-47E6-BA6A-407CBD079E47}" type="slidenum">
              <a:rPr b="1" spc="-85">
                <a:solidFill>
                  <a:srgbClr val="000000"/>
                </a:solidFill>
                <a:latin typeface="Trebuchet MS"/>
                <a:cs typeface="Trebuchet MS"/>
              </a:rPr>
              <a:t>45</a:t>
            </a:fld>
            <a:r>
              <a:rPr b="1" spc="-85">
                <a:solidFill>
                  <a:srgbClr val="000000"/>
                </a:solidFill>
                <a:latin typeface="Trebuchet MS"/>
                <a:cs typeface="Trebuchet MS"/>
              </a:rPr>
              <a:t> </a:t>
            </a:r>
            <a:r>
              <a:rPr b="1" spc="-120">
                <a:solidFill>
                  <a:srgbClr val="000000"/>
                </a:solidFill>
                <a:latin typeface="Trebuchet MS"/>
                <a:cs typeface="Trebuchet MS"/>
              </a:rPr>
              <a:t>| </a:t>
            </a:r>
            <a:r>
              <a:rPr spc="-165"/>
              <a:t>P </a:t>
            </a:r>
            <a:r>
              <a:rPr spc="-85"/>
              <a:t>a</a:t>
            </a:r>
            <a:r>
              <a:rPr spc="-15"/>
              <a:t> </a:t>
            </a:r>
            <a:r>
              <a:rPr spc="70"/>
              <a:t>ge</a:t>
            </a:r>
            <a:r>
              <a:rPr spc="-1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p:cNvSpPr/>
          <p:nvPr/>
        </p:nvSpPr>
        <p:spPr>
          <a:xfrm>
            <a:off x="968703" y="581025"/>
            <a:ext cx="8991600" cy="55626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2451100" y="6496048"/>
            <a:ext cx="5719514" cy="461665"/>
          </a:xfrm>
          <a:prstGeom prst="rect">
            <a:avLst/>
          </a:prstGeom>
        </p:spPr>
        <p:txBody>
          <a:bodyPr wrap="none">
            <a:spAutoFit/>
          </a:bodyPr>
          <a:lstStyle/>
          <a:p>
            <a:r>
              <a:rPr lang="fr-FR" sz="2400" spc="-95" dirty="0">
                <a:latin typeface="Times New Roman" pitchFamily="18" charset="0"/>
                <a:cs typeface="Times New Roman" pitchFamily="18" charset="0"/>
              </a:rPr>
              <a:t>Schéma </a:t>
            </a:r>
            <a:r>
              <a:rPr lang="fr-FR" sz="2400" spc="-50" dirty="0">
                <a:latin typeface="Times New Roman" pitchFamily="18" charset="0"/>
                <a:cs typeface="Times New Roman" pitchFamily="18" charset="0"/>
              </a:rPr>
              <a:t>de </a:t>
            </a:r>
            <a:r>
              <a:rPr lang="fr-FR" sz="2400" spc="-30" dirty="0">
                <a:latin typeface="Times New Roman" pitchFamily="18" charset="0"/>
                <a:cs typeface="Times New Roman" pitchFamily="18" charset="0"/>
              </a:rPr>
              <a:t>principe </a:t>
            </a:r>
            <a:r>
              <a:rPr lang="fr-FR" sz="2400" spc="-50" dirty="0">
                <a:latin typeface="Times New Roman" pitchFamily="18" charset="0"/>
                <a:cs typeface="Times New Roman" pitchFamily="18" charset="0"/>
              </a:rPr>
              <a:t>de </a:t>
            </a:r>
            <a:r>
              <a:rPr lang="fr-FR" sz="2400" spc="-35" dirty="0">
                <a:latin typeface="Times New Roman" pitchFamily="18" charset="0"/>
                <a:cs typeface="Times New Roman" pitchFamily="18" charset="0"/>
              </a:rPr>
              <a:t>la </a:t>
            </a:r>
            <a:r>
              <a:rPr lang="fr-FR" sz="2400" spc="-50" dirty="0">
                <a:latin typeface="Times New Roman" pitchFamily="18" charset="0"/>
                <a:cs typeface="Times New Roman" pitchFamily="18" charset="0"/>
              </a:rPr>
              <a:t>cheminée </a:t>
            </a:r>
            <a:r>
              <a:rPr lang="fr-FR" sz="2400" spc="-40" dirty="0">
                <a:latin typeface="Times New Roman" pitchFamily="18" charset="0"/>
                <a:cs typeface="Times New Roman" pitchFamily="18" charset="0"/>
              </a:rPr>
              <a:t>solaire</a:t>
            </a:r>
            <a:r>
              <a:rPr lang="fr-FR" sz="2400" spc="-140" dirty="0">
                <a:latin typeface="Times New Roman" pitchFamily="18" charset="0"/>
                <a:cs typeface="Times New Roman" pitchFamily="18" charset="0"/>
              </a:rPr>
              <a:t> </a:t>
            </a:r>
            <a:r>
              <a:rPr lang="fr-FR" sz="2400" spc="-20" dirty="0">
                <a:latin typeface="Times New Roman" pitchFamily="18" charset="0"/>
                <a:cs typeface="Times New Roman" pitchFamily="18" charset="0"/>
              </a:rPr>
              <a:t>[15]</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03857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495300" y="276225"/>
            <a:ext cx="9601200" cy="1667380"/>
          </a:xfrm>
          <a:prstGeom prst="rect">
            <a:avLst/>
          </a:prstGeom>
        </p:spPr>
        <p:txBody>
          <a:bodyPr vert="horz" wrap="square" lIns="0" tIns="12700" rIns="0" bIns="0" rtlCol="0">
            <a:spAutoFit/>
          </a:bodyPr>
          <a:lstStyle/>
          <a:p>
            <a:pPr marL="12700" marR="6985" indent="8890" algn="just">
              <a:lnSpc>
                <a:spcPct val="95800"/>
              </a:lnSpc>
              <a:spcBef>
                <a:spcPts val="15"/>
              </a:spcBef>
            </a:pPr>
            <a:r>
              <a:rPr sz="2800" spc="-10" dirty="0" smtClean="0">
                <a:latin typeface="Times New Roman"/>
                <a:cs typeface="Times New Roman"/>
              </a:rPr>
              <a:t>Le </a:t>
            </a:r>
            <a:r>
              <a:rPr sz="2800" dirty="0">
                <a:latin typeface="Times New Roman"/>
                <a:cs typeface="Times New Roman"/>
              </a:rPr>
              <a:t>colonel </a:t>
            </a:r>
            <a:r>
              <a:rPr sz="2800" dirty="0" err="1">
                <a:latin typeface="Times New Roman"/>
                <a:cs typeface="Times New Roman"/>
              </a:rPr>
              <a:t>espagnol</a:t>
            </a:r>
            <a:r>
              <a:rPr sz="2800" dirty="0">
                <a:latin typeface="Times New Roman"/>
                <a:cs typeface="Times New Roman"/>
              </a:rPr>
              <a:t> Isidoro </a:t>
            </a:r>
            <a:r>
              <a:rPr sz="2800" spc="-5" dirty="0">
                <a:latin typeface="Times New Roman"/>
                <a:cs typeface="Times New Roman"/>
              </a:rPr>
              <a:t>Cabanyes </a:t>
            </a:r>
            <a:r>
              <a:rPr sz="2800" spc="5" dirty="0">
                <a:latin typeface="Times New Roman"/>
                <a:cs typeface="Times New Roman"/>
              </a:rPr>
              <a:t>en </a:t>
            </a:r>
            <a:r>
              <a:rPr sz="2800" dirty="0">
                <a:latin typeface="Times New Roman"/>
                <a:cs typeface="Times New Roman"/>
              </a:rPr>
              <a:t>a </a:t>
            </a:r>
            <a:r>
              <a:rPr sz="2800" spc="-5" dirty="0" err="1">
                <a:latin typeface="Times New Roman"/>
                <a:cs typeface="Times New Roman"/>
              </a:rPr>
              <a:t>conçu</a:t>
            </a:r>
            <a:r>
              <a:rPr sz="2800" spc="-5" dirty="0">
                <a:latin typeface="Times New Roman"/>
                <a:cs typeface="Times New Roman"/>
              </a:rPr>
              <a:t> </a:t>
            </a:r>
            <a:r>
              <a:rPr sz="2800" spc="-25" dirty="0">
                <a:latin typeface="Times New Roman"/>
                <a:cs typeface="Times New Roman"/>
              </a:rPr>
              <a:t>le </a:t>
            </a:r>
            <a:r>
              <a:rPr sz="2800" spc="-5" dirty="0">
                <a:latin typeface="Times New Roman"/>
                <a:cs typeface="Times New Roman"/>
              </a:rPr>
              <a:t>premier </a:t>
            </a:r>
            <a:r>
              <a:rPr sz="2800" dirty="0">
                <a:latin typeface="Times New Roman"/>
                <a:cs typeface="Times New Roman"/>
              </a:rPr>
              <a:t>prototype </a:t>
            </a:r>
            <a:r>
              <a:rPr sz="2800" spc="5" dirty="0">
                <a:latin typeface="Times New Roman"/>
                <a:cs typeface="Times New Roman"/>
              </a:rPr>
              <a:t>en </a:t>
            </a:r>
            <a:r>
              <a:rPr sz="2800" dirty="0" smtClean="0">
                <a:latin typeface="Times New Roman"/>
                <a:cs typeface="Times New Roman"/>
              </a:rPr>
              <a:t>1903</a:t>
            </a:r>
            <a:r>
              <a:rPr lang="en-US" sz="2800" dirty="0" smtClean="0">
                <a:latin typeface="Times New Roman"/>
                <a:cs typeface="Times New Roman"/>
              </a:rPr>
              <a:t>. </a:t>
            </a:r>
            <a:r>
              <a:rPr lang="en-US" sz="2800" spc="-15" dirty="0" smtClean="0">
                <a:latin typeface="Times New Roman"/>
                <a:cs typeface="Times New Roman"/>
              </a:rPr>
              <a:t>L</a:t>
            </a:r>
            <a:r>
              <a:rPr sz="2800" spc="-15" dirty="0" smtClean="0">
                <a:latin typeface="Times New Roman"/>
                <a:cs typeface="Times New Roman"/>
              </a:rPr>
              <a:t>a </a:t>
            </a:r>
            <a:r>
              <a:rPr sz="2800" spc="-5" dirty="0">
                <a:latin typeface="Times New Roman"/>
                <a:cs typeface="Times New Roman"/>
              </a:rPr>
              <a:t>première </a:t>
            </a:r>
            <a:r>
              <a:rPr sz="2800" spc="-5" dirty="0" err="1">
                <a:latin typeface="Times New Roman"/>
                <a:cs typeface="Times New Roman"/>
              </a:rPr>
              <a:t>centrale</a:t>
            </a:r>
            <a:r>
              <a:rPr sz="2800" spc="-5" dirty="0">
                <a:latin typeface="Times New Roman"/>
                <a:cs typeface="Times New Roman"/>
              </a:rPr>
              <a:t> </a:t>
            </a:r>
            <a:r>
              <a:rPr sz="2800" dirty="0">
                <a:latin typeface="Times New Roman"/>
                <a:cs typeface="Times New Roman"/>
              </a:rPr>
              <a:t>a </a:t>
            </a:r>
            <a:r>
              <a:rPr sz="2800" spc="5" dirty="0" err="1">
                <a:latin typeface="Times New Roman"/>
                <a:cs typeface="Times New Roman"/>
              </a:rPr>
              <a:t>été</a:t>
            </a:r>
            <a:r>
              <a:rPr sz="2800" spc="5" dirty="0">
                <a:latin typeface="Times New Roman"/>
                <a:cs typeface="Times New Roman"/>
              </a:rPr>
              <a:t> </a:t>
            </a:r>
            <a:r>
              <a:rPr sz="2800" spc="-5" dirty="0" err="1">
                <a:latin typeface="Times New Roman"/>
                <a:cs typeface="Times New Roman"/>
              </a:rPr>
              <a:t>construite</a:t>
            </a:r>
            <a:r>
              <a:rPr sz="2800" spc="-5" dirty="0">
                <a:latin typeface="Times New Roman"/>
                <a:cs typeface="Times New Roman"/>
              </a:rPr>
              <a:t> en </a:t>
            </a:r>
            <a:r>
              <a:rPr sz="2800" dirty="0" err="1">
                <a:latin typeface="Times New Roman"/>
                <a:cs typeface="Times New Roman"/>
              </a:rPr>
              <a:t>Espagne</a:t>
            </a:r>
            <a:r>
              <a:rPr sz="2800" dirty="0">
                <a:latin typeface="Times New Roman"/>
                <a:cs typeface="Times New Roman"/>
              </a:rPr>
              <a:t> </a:t>
            </a:r>
            <a:r>
              <a:rPr sz="2800" spc="-5" dirty="0">
                <a:latin typeface="Times New Roman"/>
                <a:cs typeface="Times New Roman"/>
              </a:rPr>
              <a:t>(Manzanares) par </a:t>
            </a:r>
            <a:r>
              <a:rPr sz="2800" spc="-5" dirty="0" err="1">
                <a:latin typeface="Times New Roman"/>
                <a:cs typeface="Times New Roman"/>
              </a:rPr>
              <a:t>l'ingénieur</a:t>
            </a:r>
            <a:r>
              <a:rPr sz="2800" spc="-5" dirty="0">
                <a:latin typeface="Times New Roman"/>
                <a:cs typeface="Times New Roman"/>
              </a:rPr>
              <a:t>  </a:t>
            </a:r>
            <a:r>
              <a:rPr sz="2800" spc="-10" dirty="0" err="1">
                <a:latin typeface="Times New Roman"/>
                <a:cs typeface="Times New Roman"/>
              </a:rPr>
              <a:t>allemand</a:t>
            </a:r>
            <a:r>
              <a:rPr sz="2800" spc="-10" dirty="0">
                <a:latin typeface="Times New Roman"/>
                <a:cs typeface="Times New Roman"/>
              </a:rPr>
              <a:t> </a:t>
            </a:r>
            <a:r>
              <a:rPr sz="2800" dirty="0" err="1">
                <a:latin typeface="Times New Roman"/>
                <a:cs typeface="Times New Roman"/>
              </a:rPr>
              <a:t>Jörg</a:t>
            </a:r>
            <a:r>
              <a:rPr sz="2800" dirty="0">
                <a:latin typeface="Times New Roman"/>
                <a:cs typeface="Times New Roman"/>
              </a:rPr>
              <a:t> </a:t>
            </a:r>
            <a:r>
              <a:rPr sz="2800" spc="-10" dirty="0">
                <a:latin typeface="Times New Roman"/>
                <a:cs typeface="Times New Roman"/>
              </a:rPr>
              <a:t>Schlaich </a:t>
            </a:r>
            <a:r>
              <a:rPr sz="2800" spc="5" dirty="0">
                <a:latin typeface="Times New Roman"/>
                <a:cs typeface="Times New Roman"/>
              </a:rPr>
              <a:t>en </a:t>
            </a:r>
            <a:r>
              <a:rPr sz="2800" dirty="0">
                <a:latin typeface="Times New Roman"/>
                <a:cs typeface="Times New Roman"/>
              </a:rPr>
              <a:t>1981.</a:t>
            </a:r>
          </a:p>
        </p:txBody>
      </p:sp>
      <p:sp>
        <p:nvSpPr>
          <p:cNvPr id="3" name="object 9"/>
          <p:cNvSpPr/>
          <p:nvPr/>
        </p:nvSpPr>
        <p:spPr>
          <a:xfrm>
            <a:off x="2324100" y="1724025"/>
            <a:ext cx="5943600" cy="5105400"/>
          </a:xfrm>
          <a:prstGeom prst="rect">
            <a:avLst/>
          </a:prstGeom>
          <a:blipFill>
            <a:blip r:embed="rId2" cstate="print"/>
            <a:stretch>
              <a:fillRect/>
            </a:stretch>
          </a:blipFill>
        </p:spPr>
        <p:txBody>
          <a:bodyPr wrap="square" lIns="0" tIns="0" rIns="0" bIns="0" rtlCol="0"/>
          <a:lstStyle/>
          <a:p>
            <a:endParaRPr/>
          </a:p>
        </p:txBody>
      </p:sp>
      <p:sp>
        <p:nvSpPr>
          <p:cNvPr id="4" name="Rectangle 3"/>
          <p:cNvSpPr/>
          <p:nvPr/>
        </p:nvSpPr>
        <p:spPr>
          <a:xfrm>
            <a:off x="495300" y="6977360"/>
            <a:ext cx="8210550" cy="461665"/>
          </a:xfrm>
          <a:prstGeom prst="rect">
            <a:avLst/>
          </a:prstGeom>
        </p:spPr>
        <p:txBody>
          <a:bodyPr wrap="square">
            <a:spAutoFit/>
          </a:bodyPr>
          <a:lstStyle/>
          <a:p>
            <a:pPr marL="1356360">
              <a:lnSpc>
                <a:spcPct val="100000"/>
              </a:lnSpc>
              <a:spcBef>
                <a:spcPts val="100"/>
              </a:spcBef>
            </a:pPr>
            <a:r>
              <a:rPr lang="fr-FR" sz="2400" spc="-5" dirty="0">
                <a:latin typeface="Times New Roman"/>
                <a:cs typeface="Times New Roman"/>
              </a:rPr>
              <a:t>Prototype </a:t>
            </a:r>
            <a:r>
              <a:rPr lang="fr-FR" sz="2400" dirty="0">
                <a:latin typeface="Times New Roman"/>
                <a:cs typeface="Times New Roman"/>
              </a:rPr>
              <a:t>de </a:t>
            </a:r>
            <a:r>
              <a:rPr lang="fr-FR" sz="2400" spc="5" dirty="0">
                <a:latin typeface="Times New Roman"/>
                <a:cs typeface="Times New Roman"/>
              </a:rPr>
              <a:t>195m </a:t>
            </a:r>
            <a:r>
              <a:rPr lang="fr-FR" sz="2400" dirty="0">
                <a:latin typeface="Times New Roman"/>
                <a:cs typeface="Times New Roman"/>
              </a:rPr>
              <a:t>de </a:t>
            </a:r>
            <a:r>
              <a:rPr lang="fr-FR" sz="2400" spc="-10" dirty="0">
                <a:latin typeface="Times New Roman"/>
                <a:cs typeface="Times New Roman"/>
              </a:rPr>
              <a:t>haut </a:t>
            </a:r>
            <a:r>
              <a:rPr lang="fr-FR" sz="2400" dirty="0">
                <a:latin typeface="Times New Roman"/>
                <a:cs typeface="Times New Roman"/>
              </a:rPr>
              <a:t>à </a:t>
            </a:r>
            <a:r>
              <a:rPr lang="fr-FR" sz="2400" spc="-5" dirty="0">
                <a:latin typeface="Times New Roman"/>
                <a:cs typeface="Times New Roman"/>
              </a:rPr>
              <a:t>Manzanares </a:t>
            </a:r>
            <a:r>
              <a:rPr lang="fr-FR" sz="2400" spc="5" dirty="0">
                <a:latin typeface="Times New Roman"/>
                <a:cs typeface="Times New Roman"/>
              </a:rPr>
              <a:t>en </a:t>
            </a:r>
            <a:r>
              <a:rPr lang="fr-FR" sz="2400" spc="-5" dirty="0">
                <a:latin typeface="Times New Roman"/>
                <a:cs typeface="Times New Roman"/>
              </a:rPr>
              <a:t>Espagne</a:t>
            </a:r>
            <a:endParaRPr lang="fr-FR" sz="2400" dirty="0">
              <a:latin typeface="Times New Roman"/>
              <a:cs typeface="Times New Roman"/>
            </a:endParaRPr>
          </a:p>
        </p:txBody>
      </p:sp>
    </p:spTree>
    <p:extLst>
      <p:ext uri="{BB962C8B-B14F-4D97-AF65-F5344CB8AC3E}">
        <p14:creationId xmlns:p14="http://schemas.microsoft.com/office/powerpoint/2010/main" val="2678685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46100" y="1266825"/>
            <a:ext cx="9829800" cy="5271443"/>
          </a:xfrm>
          <a:prstGeom prst="rect">
            <a:avLst/>
          </a:prstGeom>
        </p:spPr>
        <p:txBody>
          <a:bodyPr vert="horz" wrap="square" lIns="0" tIns="11430" rIns="0" bIns="0" rtlCol="0">
            <a:spAutoFit/>
          </a:bodyPr>
          <a:lstStyle/>
          <a:p>
            <a:pPr marL="469900">
              <a:lnSpc>
                <a:spcPct val="150000"/>
              </a:lnSpc>
              <a:spcBef>
                <a:spcPts val="90"/>
              </a:spcBef>
            </a:pPr>
            <a:r>
              <a:rPr sz="2800" b="1" spc="-10" dirty="0">
                <a:latin typeface="Times New Roman"/>
                <a:cs typeface="Times New Roman"/>
              </a:rPr>
              <a:t>iii) </a:t>
            </a:r>
            <a:r>
              <a:rPr sz="2800" b="1" spc="-5" dirty="0">
                <a:latin typeface="Times New Roman"/>
                <a:cs typeface="Times New Roman"/>
              </a:rPr>
              <a:t>L’énergie </a:t>
            </a:r>
            <a:r>
              <a:rPr sz="2800" b="1" spc="-5" dirty="0" err="1">
                <a:latin typeface="Times New Roman"/>
                <a:cs typeface="Times New Roman"/>
              </a:rPr>
              <a:t>solaire</a:t>
            </a:r>
            <a:r>
              <a:rPr sz="2800" b="1" spc="-130" dirty="0">
                <a:latin typeface="Times New Roman"/>
                <a:cs typeface="Times New Roman"/>
              </a:rPr>
              <a:t> </a:t>
            </a:r>
            <a:r>
              <a:rPr sz="2800" b="1" spc="-5" dirty="0" err="1">
                <a:latin typeface="Times New Roman"/>
                <a:cs typeface="Times New Roman"/>
              </a:rPr>
              <a:t>photovoltaïque</a:t>
            </a:r>
            <a:endParaRPr sz="2800" dirty="0">
              <a:latin typeface="Times New Roman"/>
              <a:cs typeface="Times New Roman"/>
            </a:endParaRPr>
          </a:p>
          <a:p>
            <a:pPr marL="12700" marR="5080" algn="just">
              <a:lnSpc>
                <a:spcPct val="150000"/>
              </a:lnSpc>
              <a:spcBef>
                <a:spcPts val="1340"/>
              </a:spcBef>
            </a:pPr>
            <a:r>
              <a:rPr sz="2800" spc="-5" dirty="0">
                <a:latin typeface="Times New Roman"/>
                <a:cs typeface="Times New Roman"/>
              </a:rPr>
              <a:t>L'énergie </a:t>
            </a:r>
            <a:r>
              <a:rPr sz="2800" spc="-10" dirty="0" err="1">
                <a:latin typeface="Times New Roman"/>
                <a:cs typeface="Times New Roman"/>
              </a:rPr>
              <a:t>solaire</a:t>
            </a:r>
            <a:r>
              <a:rPr sz="2800" spc="-10" dirty="0">
                <a:latin typeface="Times New Roman"/>
                <a:cs typeface="Times New Roman"/>
              </a:rPr>
              <a:t> </a:t>
            </a:r>
            <a:r>
              <a:rPr sz="2800" spc="-5" dirty="0" err="1">
                <a:latin typeface="Times New Roman"/>
                <a:cs typeface="Times New Roman"/>
              </a:rPr>
              <a:t>photovoltaïque</a:t>
            </a:r>
            <a:r>
              <a:rPr sz="2800" spc="-5" dirty="0">
                <a:latin typeface="Times New Roman"/>
                <a:cs typeface="Times New Roman"/>
              </a:rPr>
              <a:t> </a:t>
            </a:r>
            <a:r>
              <a:rPr sz="2800" spc="-10" dirty="0" err="1">
                <a:latin typeface="Times New Roman"/>
                <a:cs typeface="Times New Roman"/>
              </a:rPr>
              <a:t>est</a:t>
            </a:r>
            <a:r>
              <a:rPr sz="2800" spc="-10" dirty="0">
                <a:latin typeface="Times New Roman"/>
                <a:cs typeface="Times New Roman"/>
              </a:rPr>
              <a:t> </a:t>
            </a:r>
            <a:r>
              <a:rPr sz="2800" spc="-10" dirty="0" err="1">
                <a:latin typeface="Times New Roman"/>
                <a:cs typeface="Times New Roman"/>
              </a:rPr>
              <a:t>l'électricité</a:t>
            </a:r>
            <a:r>
              <a:rPr sz="2800" spc="-10" dirty="0">
                <a:latin typeface="Times New Roman"/>
                <a:cs typeface="Times New Roman"/>
              </a:rPr>
              <a:t> </a:t>
            </a:r>
            <a:r>
              <a:rPr sz="2800" spc="-5" dirty="0" err="1">
                <a:latin typeface="Times New Roman"/>
                <a:cs typeface="Times New Roman"/>
              </a:rPr>
              <a:t>produite</a:t>
            </a:r>
            <a:r>
              <a:rPr sz="2800" spc="-5" dirty="0">
                <a:latin typeface="Times New Roman"/>
                <a:cs typeface="Times New Roman"/>
              </a:rPr>
              <a:t> par transformation </a:t>
            </a:r>
            <a:r>
              <a:rPr sz="2800" spc="-5" dirty="0" err="1">
                <a:latin typeface="Times New Roman"/>
                <a:cs typeface="Times New Roman"/>
              </a:rPr>
              <a:t>d'une</a:t>
            </a:r>
            <a:r>
              <a:rPr sz="2800" spc="-5" dirty="0">
                <a:latin typeface="Times New Roman"/>
                <a:cs typeface="Times New Roman"/>
              </a:rPr>
              <a:t> </a:t>
            </a:r>
            <a:r>
              <a:rPr sz="2800" spc="-5" dirty="0" err="1">
                <a:latin typeface="Times New Roman"/>
                <a:cs typeface="Times New Roman"/>
              </a:rPr>
              <a:t>partie</a:t>
            </a:r>
            <a:r>
              <a:rPr sz="2800" spc="-5" dirty="0">
                <a:latin typeface="Times New Roman"/>
                <a:cs typeface="Times New Roman"/>
              </a:rPr>
              <a:t> </a:t>
            </a:r>
            <a:r>
              <a:rPr sz="2800" dirty="0">
                <a:latin typeface="Times New Roman"/>
                <a:cs typeface="Times New Roman"/>
              </a:rPr>
              <a:t>du </a:t>
            </a:r>
            <a:r>
              <a:rPr sz="2800" spc="-5" dirty="0" err="1">
                <a:latin typeface="Times New Roman"/>
                <a:cs typeface="Times New Roman"/>
              </a:rPr>
              <a:t>rayonnement</a:t>
            </a:r>
            <a:r>
              <a:rPr sz="2800" spc="-5" dirty="0">
                <a:latin typeface="Times New Roman"/>
                <a:cs typeface="Times New Roman"/>
              </a:rPr>
              <a:t> </a:t>
            </a:r>
            <a:r>
              <a:rPr sz="2800" spc="-10" dirty="0" err="1">
                <a:latin typeface="Times New Roman"/>
                <a:cs typeface="Times New Roman"/>
              </a:rPr>
              <a:t>solaire</a:t>
            </a:r>
            <a:r>
              <a:rPr sz="2800" spc="-10" dirty="0">
                <a:latin typeface="Times New Roman"/>
                <a:cs typeface="Times New Roman"/>
              </a:rPr>
              <a:t> </a:t>
            </a:r>
            <a:r>
              <a:rPr sz="2800" spc="-5" dirty="0" err="1">
                <a:latin typeface="Times New Roman"/>
                <a:cs typeface="Times New Roman"/>
              </a:rPr>
              <a:t>dans</a:t>
            </a:r>
            <a:r>
              <a:rPr sz="2800" spc="-5" dirty="0">
                <a:latin typeface="Times New Roman"/>
                <a:cs typeface="Times New Roman"/>
              </a:rPr>
              <a:t> </a:t>
            </a:r>
            <a:r>
              <a:rPr sz="2800" dirty="0" err="1">
                <a:latin typeface="Times New Roman"/>
                <a:cs typeface="Times New Roman"/>
              </a:rPr>
              <a:t>une</a:t>
            </a:r>
            <a:r>
              <a:rPr sz="2800" dirty="0">
                <a:latin typeface="Times New Roman"/>
                <a:cs typeface="Times New Roman"/>
              </a:rPr>
              <a:t> </a:t>
            </a:r>
            <a:r>
              <a:rPr sz="2800" spc="-10" dirty="0">
                <a:latin typeface="Times New Roman"/>
                <a:cs typeface="Times New Roman"/>
              </a:rPr>
              <a:t>cellule </a:t>
            </a:r>
            <a:r>
              <a:rPr sz="2800" spc="-5" dirty="0" err="1">
                <a:latin typeface="Times New Roman"/>
                <a:cs typeface="Times New Roman"/>
              </a:rPr>
              <a:t>photovoltaïque</a:t>
            </a:r>
            <a:r>
              <a:rPr sz="2800" spc="-5" dirty="0">
                <a:latin typeface="Times New Roman"/>
                <a:cs typeface="Times New Roman"/>
              </a:rPr>
              <a:t>.  </a:t>
            </a:r>
            <a:r>
              <a:rPr sz="2800" spc="-10" dirty="0">
                <a:latin typeface="Times New Roman"/>
                <a:cs typeface="Times New Roman"/>
              </a:rPr>
              <a:t>Les </a:t>
            </a:r>
            <a:r>
              <a:rPr sz="2800" spc="-5" dirty="0">
                <a:latin typeface="Times New Roman"/>
                <a:cs typeface="Times New Roman"/>
              </a:rPr>
              <a:t>cellules </a:t>
            </a:r>
            <a:r>
              <a:rPr sz="2800" spc="-5" dirty="0" err="1">
                <a:latin typeface="Times New Roman"/>
                <a:cs typeface="Times New Roman"/>
              </a:rPr>
              <a:t>photovoltaïques</a:t>
            </a:r>
            <a:r>
              <a:rPr sz="2800" spc="-5" dirty="0">
                <a:latin typeface="Times New Roman"/>
                <a:cs typeface="Times New Roman"/>
              </a:rPr>
              <a:t> </a:t>
            </a:r>
            <a:r>
              <a:rPr sz="2800" spc="-5" dirty="0" err="1">
                <a:latin typeface="Times New Roman"/>
                <a:cs typeface="Times New Roman"/>
              </a:rPr>
              <a:t>sont</a:t>
            </a:r>
            <a:r>
              <a:rPr sz="2800" spc="-5" dirty="0">
                <a:latin typeface="Times New Roman"/>
                <a:cs typeface="Times New Roman"/>
              </a:rPr>
              <a:t> </a:t>
            </a:r>
            <a:r>
              <a:rPr sz="2800" spc="-5" dirty="0" err="1">
                <a:latin typeface="Times New Roman"/>
                <a:cs typeface="Times New Roman"/>
              </a:rPr>
              <a:t>fabriquées</a:t>
            </a:r>
            <a:r>
              <a:rPr sz="2800" spc="-5" dirty="0">
                <a:latin typeface="Times New Roman"/>
                <a:cs typeface="Times New Roman"/>
              </a:rPr>
              <a:t> </a:t>
            </a:r>
            <a:r>
              <a:rPr sz="2800" dirty="0">
                <a:latin typeface="Times New Roman"/>
                <a:cs typeface="Times New Roman"/>
              </a:rPr>
              <a:t>à </a:t>
            </a:r>
            <a:r>
              <a:rPr sz="2800" spc="-5" dirty="0" err="1">
                <a:latin typeface="Times New Roman"/>
                <a:cs typeface="Times New Roman"/>
              </a:rPr>
              <a:t>partir</a:t>
            </a:r>
            <a:r>
              <a:rPr sz="2800" spc="-5" dirty="0">
                <a:latin typeface="Times New Roman"/>
                <a:cs typeface="Times New Roman"/>
              </a:rPr>
              <a:t> </a:t>
            </a:r>
            <a:r>
              <a:rPr sz="2800" dirty="0">
                <a:latin typeface="Times New Roman"/>
                <a:cs typeface="Times New Roman"/>
              </a:rPr>
              <a:t>de </a:t>
            </a:r>
            <a:r>
              <a:rPr sz="2800" spc="-5" dirty="0" err="1">
                <a:latin typeface="Times New Roman"/>
                <a:cs typeface="Times New Roman"/>
              </a:rPr>
              <a:t>matériaux</a:t>
            </a:r>
            <a:r>
              <a:rPr sz="2800" spc="-5" dirty="0">
                <a:latin typeface="Times New Roman"/>
                <a:cs typeface="Times New Roman"/>
              </a:rPr>
              <a:t> semi-</a:t>
            </a:r>
            <a:r>
              <a:rPr sz="2800" spc="-5" dirty="0" err="1">
                <a:latin typeface="Times New Roman"/>
                <a:cs typeface="Times New Roman"/>
              </a:rPr>
              <a:t>conducteurs</a:t>
            </a:r>
            <a:r>
              <a:rPr sz="2800" spc="-5" dirty="0">
                <a:latin typeface="Times New Roman"/>
                <a:cs typeface="Times New Roman"/>
              </a:rPr>
              <a:t>, </a:t>
            </a:r>
            <a:r>
              <a:rPr sz="2800" spc="-15" dirty="0" err="1">
                <a:latin typeface="Times New Roman"/>
                <a:cs typeface="Times New Roman"/>
              </a:rPr>
              <a:t>comme</a:t>
            </a:r>
            <a:r>
              <a:rPr sz="2800" spc="-15" dirty="0">
                <a:latin typeface="Times New Roman"/>
                <a:cs typeface="Times New Roman"/>
              </a:rPr>
              <a:t> </a:t>
            </a:r>
            <a:r>
              <a:rPr sz="2800" spc="-25" dirty="0">
                <a:latin typeface="Times New Roman"/>
                <a:cs typeface="Times New Roman"/>
              </a:rPr>
              <a:t>le </a:t>
            </a:r>
            <a:r>
              <a:rPr sz="2800" spc="-10" dirty="0" err="1">
                <a:latin typeface="Times New Roman"/>
                <a:cs typeface="Times New Roman"/>
              </a:rPr>
              <a:t>silicium</a:t>
            </a:r>
            <a:r>
              <a:rPr sz="2800" spc="-10" dirty="0">
                <a:latin typeface="Times New Roman"/>
                <a:cs typeface="Times New Roman"/>
              </a:rPr>
              <a:t>, </a:t>
            </a:r>
            <a:r>
              <a:rPr sz="2800" dirty="0" err="1">
                <a:latin typeface="Times New Roman"/>
                <a:cs typeface="Times New Roman"/>
              </a:rPr>
              <a:t>produits</a:t>
            </a:r>
            <a:r>
              <a:rPr sz="2800" dirty="0">
                <a:latin typeface="Times New Roman"/>
                <a:cs typeface="Times New Roman"/>
              </a:rPr>
              <a:t> à </a:t>
            </a:r>
            <a:r>
              <a:rPr sz="2800" spc="-5" dirty="0" err="1">
                <a:latin typeface="Times New Roman"/>
                <a:cs typeface="Times New Roman"/>
              </a:rPr>
              <a:t>partir</a:t>
            </a:r>
            <a:r>
              <a:rPr sz="2800" spc="-5" dirty="0">
                <a:latin typeface="Times New Roman"/>
                <a:cs typeface="Times New Roman"/>
              </a:rPr>
              <a:t> </a:t>
            </a:r>
            <a:r>
              <a:rPr sz="2800" spc="-5" dirty="0" err="1">
                <a:latin typeface="Times New Roman"/>
                <a:cs typeface="Times New Roman"/>
              </a:rPr>
              <a:t>d’une</a:t>
            </a:r>
            <a:r>
              <a:rPr sz="2800" spc="-5" dirty="0">
                <a:latin typeface="Times New Roman"/>
                <a:cs typeface="Times New Roman"/>
              </a:rPr>
              <a:t> </a:t>
            </a:r>
            <a:r>
              <a:rPr sz="2800" spc="-10" dirty="0" err="1">
                <a:latin typeface="Times New Roman"/>
                <a:cs typeface="Times New Roman"/>
              </a:rPr>
              <a:t>matière</a:t>
            </a:r>
            <a:r>
              <a:rPr sz="2800" spc="-10" dirty="0">
                <a:latin typeface="Times New Roman"/>
                <a:cs typeface="Times New Roman"/>
              </a:rPr>
              <a:t> </a:t>
            </a:r>
            <a:r>
              <a:rPr sz="2800" spc="-5" dirty="0">
                <a:latin typeface="Times New Roman"/>
                <a:cs typeface="Times New Roman"/>
              </a:rPr>
              <a:t>première  </a:t>
            </a:r>
            <a:r>
              <a:rPr sz="2800" dirty="0">
                <a:latin typeface="Times New Roman"/>
                <a:cs typeface="Times New Roman"/>
              </a:rPr>
              <a:t>de </a:t>
            </a:r>
            <a:r>
              <a:rPr sz="2800" dirty="0" err="1">
                <a:latin typeface="Times New Roman"/>
                <a:cs typeface="Times New Roman"/>
              </a:rPr>
              <a:t>très</a:t>
            </a:r>
            <a:r>
              <a:rPr sz="2800" dirty="0">
                <a:latin typeface="Times New Roman"/>
                <a:cs typeface="Times New Roman"/>
              </a:rPr>
              <a:t> </a:t>
            </a:r>
            <a:r>
              <a:rPr sz="2800" spc="-5" dirty="0" err="1">
                <a:latin typeface="Times New Roman"/>
                <a:cs typeface="Times New Roman"/>
              </a:rPr>
              <a:t>grande</a:t>
            </a:r>
            <a:r>
              <a:rPr sz="2800" spc="-5" dirty="0">
                <a:latin typeface="Times New Roman"/>
                <a:cs typeface="Times New Roman"/>
              </a:rPr>
              <a:t> </a:t>
            </a:r>
            <a:r>
              <a:rPr sz="2800" spc="-5" dirty="0" err="1">
                <a:latin typeface="Times New Roman"/>
                <a:cs typeface="Times New Roman"/>
              </a:rPr>
              <a:t>pureté</a:t>
            </a:r>
            <a:r>
              <a:rPr sz="2800" spc="-5" dirty="0">
                <a:latin typeface="Times New Roman"/>
                <a:cs typeface="Times New Roman"/>
              </a:rPr>
              <a:t>. </a:t>
            </a:r>
            <a:r>
              <a:rPr sz="2800" spc="-10" dirty="0">
                <a:latin typeface="Times New Roman"/>
                <a:cs typeface="Times New Roman"/>
              </a:rPr>
              <a:t>Le </a:t>
            </a:r>
            <a:r>
              <a:rPr sz="2800" spc="-5" dirty="0">
                <a:latin typeface="Times New Roman"/>
                <a:cs typeface="Times New Roman"/>
              </a:rPr>
              <a:t>watt-</a:t>
            </a:r>
            <a:r>
              <a:rPr sz="2800" spc="-5" dirty="0" err="1">
                <a:latin typeface="Times New Roman"/>
                <a:cs typeface="Times New Roman"/>
              </a:rPr>
              <a:t>crête</a:t>
            </a:r>
            <a:r>
              <a:rPr sz="2800" spc="-5" dirty="0">
                <a:latin typeface="Times New Roman"/>
                <a:cs typeface="Times New Roman"/>
              </a:rPr>
              <a:t> </a:t>
            </a:r>
            <a:r>
              <a:rPr sz="2800" spc="-10" dirty="0">
                <a:latin typeface="Times New Roman"/>
                <a:cs typeface="Times New Roman"/>
              </a:rPr>
              <a:t>(</a:t>
            </a:r>
            <a:r>
              <a:rPr sz="2800" spc="-10" dirty="0" err="1">
                <a:latin typeface="Times New Roman"/>
                <a:cs typeface="Times New Roman"/>
              </a:rPr>
              <a:t>Wc</a:t>
            </a:r>
            <a:r>
              <a:rPr sz="2800" spc="-10" dirty="0">
                <a:latin typeface="Times New Roman"/>
                <a:cs typeface="Times New Roman"/>
              </a:rPr>
              <a:t> </a:t>
            </a:r>
            <a:r>
              <a:rPr sz="2800" spc="10" dirty="0" err="1">
                <a:latin typeface="Times New Roman"/>
                <a:cs typeface="Times New Roman"/>
              </a:rPr>
              <a:t>ou</a:t>
            </a:r>
            <a:r>
              <a:rPr sz="2800" spc="10" dirty="0">
                <a:latin typeface="Times New Roman"/>
                <a:cs typeface="Times New Roman"/>
              </a:rPr>
              <a:t> </a:t>
            </a:r>
            <a:r>
              <a:rPr sz="2800" spc="-10" dirty="0" err="1">
                <a:latin typeface="Times New Roman"/>
                <a:cs typeface="Times New Roman"/>
              </a:rPr>
              <a:t>Wp</a:t>
            </a:r>
            <a:r>
              <a:rPr sz="2800" spc="-10" dirty="0">
                <a:latin typeface="Times New Roman"/>
                <a:cs typeface="Times New Roman"/>
              </a:rPr>
              <a:t>, </a:t>
            </a:r>
            <a:r>
              <a:rPr sz="2800" dirty="0">
                <a:latin typeface="Times New Roman"/>
                <a:cs typeface="Times New Roman"/>
              </a:rPr>
              <a:t>de </a:t>
            </a:r>
            <a:r>
              <a:rPr sz="2800" spc="-10" dirty="0" err="1">
                <a:latin typeface="Times New Roman"/>
                <a:cs typeface="Times New Roman"/>
              </a:rPr>
              <a:t>l'anglais</a:t>
            </a:r>
            <a:r>
              <a:rPr sz="2800" spc="-10" dirty="0">
                <a:latin typeface="Times New Roman"/>
                <a:cs typeface="Times New Roman"/>
              </a:rPr>
              <a:t> </a:t>
            </a:r>
            <a:r>
              <a:rPr sz="2800" spc="-5" dirty="0">
                <a:latin typeface="Times New Roman"/>
                <a:cs typeface="Times New Roman"/>
              </a:rPr>
              <a:t>Watt-peak) </a:t>
            </a:r>
            <a:r>
              <a:rPr sz="2800" spc="-10" dirty="0" err="1">
                <a:latin typeface="Times New Roman"/>
                <a:cs typeface="Times New Roman"/>
              </a:rPr>
              <a:t>est</a:t>
            </a:r>
            <a:r>
              <a:rPr sz="2800" spc="-10" dirty="0">
                <a:latin typeface="Times New Roman"/>
                <a:cs typeface="Times New Roman"/>
              </a:rPr>
              <a:t> </a:t>
            </a:r>
            <a:r>
              <a:rPr sz="2800" spc="-25" dirty="0">
                <a:latin typeface="Times New Roman"/>
                <a:cs typeface="Times New Roman"/>
              </a:rPr>
              <a:t>la </a:t>
            </a:r>
            <a:r>
              <a:rPr sz="2800" spc="-5" dirty="0">
                <a:latin typeface="Times New Roman"/>
                <a:cs typeface="Times New Roman"/>
              </a:rPr>
              <a:t>puissance </a:t>
            </a:r>
            <a:r>
              <a:rPr sz="2800" spc="-10" dirty="0" err="1">
                <a:latin typeface="Times New Roman"/>
                <a:cs typeface="Times New Roman"/>
              </a:rPr>
              <a:t>maximale</a:t>
            </a:r>
            <a:r>
              <a:rPr sz="2800" spc="-10" dirty="0">
                <a:latin typeface="Times New Roman"/>
                <a:cs typeface="Times New Roman"/>
              </a:rPr>
              <a:t> </a:t>
            </a:r>
            <a:r>
              <a:rPr sz="2800" dirty="0">
                <a:latin typeface="Times New Roman"/>
                <a:cs typeface="Times New Roman"/>
              </a:rPr>
              <a:t>d'un </a:t>
            </a:r>
            <a:r>
              <a:rPr sz="2800" spc="-5" dirty="0" err="1">
                <a:latin typeface="Times New Roman"/>
                <a:cs typeface="Times New Roman"/>
              </a:rPr>
              <a:t>dispositif</a:t>
            </a:r>
            <a:r>
              <a:rPr sz="2800" spc="270" dirty="0">
                <a:latin typeface="Times New Roman"/>
                <a:cs typeface="Times New Roman"/>
              </a:rPr>
              <a:t> </a:t>
            </a:r>
            <a:r>
              <a:rPr sz="2800" spc="-5" dirty="0" err="1">
                <a:latin typeface="Times New Roman"/>
                <a:cs typeface="Times New Roman"/>
              </a:rPr>
              <a:t>photovoltaïque</a:t>
            </a:r>
            <a:r>
              <a:rPr sz="2800" spc="-5" dirty="0">
                <a:latin typeface="Times New Roman"/>
                <a:cs typeface="Times New Roman"/>
              </a:rPr>
              <a:t>.</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1101027" y="733425"/>
            <a:ext cx="8436673" cy="5791200"/>
          </a:xfrm>
          <a:prstGeom prst="rect">
            <a:avLst/>
          </a:prstGeom>
          <a:blipFill>
            <a:blip r:embed="rId2" cstate="print"/>
            <a:stretch>
              <a:fillRect/>
            </a:stretch>
          </a:blipFill>
        </p:spPr>
        <p:txBody>
          <a:bodyPr wrap="square" lIns="0" tIns="0" rIns="0" bIns="0" rtlCol="0"/>
          <a:lstStyle/>
          <a:p>
            <a:endParaRPr/>
          </a:p>
        </p:txBody>
      </p:sp>
      <p:sp>
        <p:nvSpPr>
          <p:cNvPr id="3" name="object 6"/>
          <p:cNvSpPr txBox="1"/>
          <p:nvPr/>
        </p:nvSpPr>
        <p:spPr>
          <a:xfrm>
            <a:off x="622300" y="6715136"/>
            <a:ext cx="9372600" cy="419089"/>
          </a:xfrm>
          <a:prstGeom prst="rect">
            <a:avLst/>
          </a:prstGeom>
        </p:spPr>
        <p:txBody>
          <a:bodyPr vert="horz" wrap="square" lIns="0" tIns="12700" rIns="0" bIns="0" rtlCol="0">
            <a:spAutoFit/>
          </a:bodyPr>
          <a:lstStyle/>
          <a:p>
            <a:pPr marL="43180" marR="5080" indent="-30480">
              <a:lnSpc>
                <a:spcPct val="110000"/>
              </a:lnSpc>
              <a:spcBef>
                <a:spcPts val="100"/>
              </a:spcBef>
            </a:pPr>
            <a:r>
              <a:rPr sz="2400" spc="-10" dirty="0">
                <a:latin typeface="Times New Roman"/>
                <a:cs typeface="Times New Roman"/>
              </a:rPr>
              <a:t>La </a:t>
            </a:r>
            <a:r>
              <a:rPr sz="2400" spc="-10" dirty="0" err="1">
                <a:latin typeface="Times New Roman"/>
                <a:cs typeface="Times New Roman"/>
              </a:rPr>
              <a:t>centrale</a:t>
            </a:r>
            <a:r>
              <a:rPr sz="2400" spc="-10" dirty="0">
                <a:latin typeface="Times New Roman"/>
                <a:cs typeface="Times New Roman"/>
              </a:rPr>
              <a:t> </a:t>
            </a:r>
            <a:r>
              <a:rPr sz="2400" spc="-5" dirty="0" err="1">
                <a:latin typeface="Times New Roman"/>
                <a:cs typeface="Times New Roman"/>
              </a:rPr>
              <a:t>solaire</a:t>
            </a:r>
            <a:r>
              <a:rPr sz="2400" spc="-5" dirty="0">
                <a:latin typeface="Times New Roman"/>
                <a:cs typeface="Times New Roman"/>
              </a:rPr>
              <a:t> </a:t>
            </a:r>
            <a:r>
              <a:rPr sz="2400" spc="-5" dirty="0" err="1">
                <a:latin typeface="Times New Roman"/>
                <a:cs typeface="Times New Roman"/>
              </a:rPr>
              <a:t>photovoltaïque</a:t>
            </a:r>
            <a:r>
              <a:rPr sz="2400" spc="-5" dirty="0">
                <a:latin typeface="Times New Roman"/>
                <a:cs typeface="Times New Roman"/>
              </a:rPr>
              <a:t> </a:t>
            </a:r>
            <a:r>
              <a:rPr sz="2400" dirty="0">
                <a:latin typeface="Times New Roman"/>
                <a:cs typeface="Times New Roman"/>
              </a:rPr>
              <a:t>de 20 </a:t>
            </a:r>
            <a:r>
              <a:rPr sz="2400" spc="-5" dirty="0" err="1">
                <a:latin typeface="Times New Roman"/>
                <a:cs typeface="Times New Roman"/>
              </a:rPr>
              <a:t>mégawatts</a:t>
            </a:r>
            <a:r>
              <a:rPr sz="2400" spc="-5" dirty="0">
                <a:latin typeface="Times New Roman"/>
                <a:cs typeface="Times New Roman"/>
              </a:rPr>
              <a:t> </a:t>
            </a:r>
            <a:r>
              <a:rPr sz="2400" dirty="0">
                <a:latin typeface="Times New Roman"/>
                <a:cs typeface="Times New Roman"/>
              </a:rPr>
              <a:t>à </a:t>
            </a:r>
            <a:r>
              <a:rPr sz="2400" spc="-10" dirty="0" err="1">
                <a:latin typeface="Times New Roman"/>
                <a:cs typeface="Times New Roman"/>
              </a:rPr>
              <a:t>Ain</a:t>
            </a:r>
            <a:r>
              <a:rPr sz="2400" spc="-10" dirty="0">
                <a:latin typeface="Times New Roman"/>
                <a:cs typeface="Times New Roman"/>
              </a:rPr>
              <a:t> </a:t>
            </a:r>
            <a:r>
              <a:rPr sz="2400" spc="5" dirty="0">
                <a:latin typeface="Times New Roman"/>
                <a:cs typeface="Times New Roman"/>
              </a:rPr>
              <a:t>El </a:t>
            </a:r>
            <a:r>
              <a:rPr sz="2400" spc="-15" dirty="0">
                <a:latin typeface="Times New Roman"/>
                <a:cs typeface="Times New Roman"/>
              </a:rPr>
              <a:t>Melh  </a:t>
            </a:r>
            <a:r>
              <a:rPr sz="2400" spc="-10" dirty="0">
                <a:latin typeface="Times New Roman"/>
                <a:cs typeface="Times New Roman"/>
              </a:rPr>
              <a:t>(M’sila)</a:t>
            </a:r>
            <a:r>
              <a:rPr sz="2400" spc="15" dirty="0">
                <a:latin typeface="Times New Roman"/>
                <a:cs typeface="Times New Roman"/>
              </a:rPr>
              <a:t> </a:t>
            </a:r>
            <a:endParaRPr sz="2400" dirty="0">
              <a:latin typeface="Times New Roman"/>
              <a:cs typeface="Times New Roman"/>
            </a:endParaRPr>
          </a:p>
        </p:txBody>
      </p:sp>
    </p:spTree>
    <p:extLst>
      <p:ext uri="{BB962C8B-B14F-4D97-AF65-F5344CB8AC3E}">
        <p14:creationId xmlns:p14="http://schemas.microsoft.com/office/powerpoint/2010/main" val="153250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862" y="504825"/>
            <a:ext cx="9525000" cy="7048083"/>
          </a:xfrm>
          <a:prstGeom prst="rect">
            <a:avLst/>
          </a:prstGeom>
        </p:spPr>
        <p:txBody>
          <a:bodyPr wrap="square">
            <a:spAutoFit/>
          </a:bodyPr>
          <a:lstStyle/>
          <a:p>
            <a:r>
              <a:rPr lang="fr-FR" sz="2800" dirty="0">
                <a:latin typeface="Times New Roman"/>
                <a:cs typeface="Times New Roman"/>
              </a:rPr>
              <a:t>A </a:t>
            </a:r>
            <a:r>
              <a:rPr lang="fr-FR" sz="2800" spc="-5" dirty="0">
                <a:latin typeface="Times New Roman"/>
                <a:cs typeface="Times New Roman"/>
              </a:rPr>
              <a:t>l’opposé, </a:t>
            </a:r>
            <a:r>
              <a:rPr lang="fr-FR" sz="2800" spc="-15" dirty="0">
                <a:latin typeface="Times New Roman"/>
                <a:cs typeface="Times New Roman"/>
              </a:rPr>
              <a:t>les </a:t>
            </a:r>
            <a:r>
              <a:rPr lang="fr-FR" sz="2800" dirty="0">
                <a:latin typeface="Times New Roman"/>
                <a:cs typeface="Times New Roman"/>
              </a:rPr>
              <a:t>sources </a:t>
            </a:r>
            <a:r>
              <a:rPr lang="fr-FR" sz="2800" spc="-5" dirty="0">
                <a:latin typeface="Times New Roman"/>
                <a:cs typeface="Times New Roman"/>
              </a:rPr>
              <a:t>d’énergie renouvelables </a:t>
            </a:r>
            <a:r>
              <a:rPr lang="fr-FR" sz="2800" spc="5" dirty="0">
                <a:latin typeface="Times New Roman"/>
                <a:cs typeface="Times New Roman"/>
              </a:rPr>
              <a:t>ont </a:t>
            </a:r>
            <a:r>
              <a:rPr lang="fr-FR" sz="2800" spc="-5" dirty="0">
                <a:latin typeface="Times New Roman"/>
                <a:cs typeface="Times New Roman"/>
              </a:rPr>
              <a:t>recours </a:t>
            </a:r>
            <a:r>
              <a:rPr lang="fr-FR" sz="2800" dirty="0">
                <a:latin typeface="Times New Roman"/>
                <a:cs typeface="Times New Roman"/>
              </a:rPr>
              <a:t>à </a:t>
            </a:r>
            <a:r>
              <a:rPr lang="fr-FR" sz="2800" spc="-5" dirty="0">
                <a:latin typeface="Times New Roman"/>
                <a:cs typeface="Times New Roman"/>
              </a:rPr>
              <a:t>des </a:t>
            </a:r>
            <a:r>
              <a:rPr lang="fr-FR" sz="2800" spc="-10" dirty="0">
                <a:latin typeface="Times New Roman"/>
                <a:cs typeface="Times New Roman"/>
              </a:rPr>
              <a:t>flux </a:t>
            </a:r>
            <a:r>
              <a:rPr lang="fr-FR" sz="2800" spc="-5" dirty="0">
                <a:latin typeface="Times New Roman"/>
                <a:cs typeface="Times New Roman"/>
              </a:rPr>
              <a:t>naturels </a:t>
            </a:r>
            <a:r>
              <a:rPr lang="fr-FR" sz="2800" spc="5" dirty="0">
                <a:latin typeface="Times New Roman"/>
                <a:cs typeface="Times New Roman"/>
              </a:rPr>
              <a:t>qui </a:t>
            </a:r>
            <a:r>
              <a:rPr lang="fr-FR" sz="2800" dirty="0">
                <a:latin typeface="Times New Roman"/>
                <a:cs typeface="Times New Roman"/>
              </a:rPr>
              <a:t>traversent de </a:t>
            </a:r>
            <a:r>
              <a:rPr lang="fr-FR" sz="2800" spc="-10" dirty="0">
                <a:latin typeface="Times New Roman"/>
                <a:cs typeface="Times New Roman"/>
              </a:rPr>
              <a:t>façon </a:t>
            </a:r>
            <a:r>
              <a:rPr lang="fr-FR" sz="2800" spc="-5" dirty="0">
                <a:latin typeface="Times New Roman"/>
                <a:cs typeface="Times New Roman"/>
              </a:rPr>
              <a:t>plus </a:t>
            </a:r>
            <a:r>
              <a:rPr lang="fr-FR" sz="2800" spc="10" dirty="0">
                <a:latin typeface="Times New Roman"/>
                <a:cs typeface="Times New Roman"/>
              </a:rPr>
              <a:t>ou </a:t>
            </a:r>
            <a:r>
              <a:rPr lang="fr-FR" sz="2800" spc="-15" dirty="0">
                <a:latin typeface="Times New Roman"/>
                <a:cs typeface="Times New Roman"/>
              </a:rPr>
              <a:t>moins </a:t>
            </a:r>
            <a:r>
              <a:rPr lang="fr-FR" sz="2800" dirty="0">
                <a:latin typeface="Times New Roman"/>
                <a:cs typeface="Times New Roman"/>
              </a:rPr>
              <a:t>permanente </a:t>
            </a:r>
            <a:r>
              <a:rPr lang="fr-FR" sz="2800" spc="-25" dirty="0">
                <a:latin typeface="Times New Roman"/>
                <a:cs typeface="Times New Roman"/>
              </a:rPr>
              <a:t>la </a:t>
            </a:r>
            <a:r>
              <a:rPr lang="fr-FR" sz="2800" spc="-5" dirty="0">
                <a:latin typeface="Times New Roman"/>
                <a:cs typeface="Times New Roman"/>
              </a:rPr>
              <a:t>Biosphère. </a:t>
            </a:r>
            <a:endParaRPr lang="fr-FR" sz="2800" spc="-5" dirty="0" smtClean="0">
              <a:latin typeface="Times New Roman"/>
              <a:cs typeface="Times New Roman"/>
            </a:endParaRPr>
          </a:p>
          <a:p>
            <a:pPr algn="just"/>
            <a:r>
              <a:rPr lang="fr-FR" sz="2800" spc="25" dirty="0" smtClean="0">
                <a:latin typeface="Times New Roman"/>
                <a:cs typeface="Times New Roman"/>
              </a:rPr>
              <a:t>Il  </a:t>
            </a:r>
            <a:r>
              <a:rPr lang="fr-FR" sz="2800" spc="-5" dirty="0">
                <a:latin typeface="Times New Roman"/>
                <a:cs typeface="Times New Roman"/>
              </a:rPr>
              <a:t>existe</a:t>
            </a:r>
            <a:r>
              <a:rPr lang="fr-FR" sz="2800" spc="35" dirty="0">
                <a:latin typeface="Times New Roman"/>
                <a:cs typeface="Times New Roman"/>
              </a:rPr>
              <a:t> </a:t>
            </a:r>
            <a:r>
              <a:rPr lang="fr-FR" sz="2800" spc="-5" dirty="0">
                <a:latin typeface="Times New Roman"/>
                <a:cs typeface="Times New Roman"/>
              </a:rPr>
              <a:t>plusieurs</a:t>
            </a:r>
            <a:r>
              <a:rPr lang="fr-FR" sz="2800" spc="50" dirty="0">
                <a:latin typeface="Times New Roman"/>
                <a:cs typeface="Times New Roman"/>
              </a:rPr>
              <a:t> </a:t>
            </a:r>
            <a:r>
              <a:rPr lang="fr-FR" sz="2800" spc="-5" dirty="0">
                <a:latin typeface="Times New Roman"/>
                <a:cs typeface="Times New Roman"/>
              </a:rPr>
              <a:t>types</a:t>
            </a:r>
            <a:r>
              <a:rPr lang="fr-FR" sz="2800" spc="35" dirty="0">
                <a:latin typeface="Times New Roman"/>
                <a:cs typeface="Times New Roman"/>
              </a:rPr>
              <a:t> </a:t>
            </a:r>
            <a:r>
              <a:rPr lang="fr-FR" sz="2800" spc="10" dirty="0">
                <a:latin typeface="Times New Roman"/>
                <a:cs typeface="Times New Roman"/>
              </a:rPr>
              <a:t>de</a:t>
            </a:r>
            <a:r>
              <a:rPr lang="fr-FR" sz="2800" spc="35" dirty="0">
                <a:latin typeface="Times New Roman"/>
                <a:cs typeface="Times New Roman"/>
              </a:rPr>
              <a:t> </a:t>
            </a:r>
            <a:r>
              <a:rPr lang="fr-FR" sz="2800" dirty="0">
                <a:latin typeface="Times New Roman"/>
                <a:cs typeface="Times New Roman"/>
              </a:rPr>
              <a:t>sources</a:t>
            </a:r>
            <a:r>
              <a:rPr lang="fr-FR" sz="2800" spc="30" dirty="0">
                <a:latin typeface="Times New Roman"/>
                <a:cs typeface="Times New Roman"/>
              </a:rPr>
              <a:t> </a:t>
            </a:r>
            <a:r>
              <a:rPr lang="fr-FR" sz="2800" spc="-5" dirty="0">
                <a:latin typeface="Times New Roman"/>
                <a:cs typeface="Times New Roman"/>
              </a:rPr>
              <a:t>d’énergies</a:t>
            </a:r>
            <a:r>
              <a:rPr lang="fr-FR" sz="2800" spc="55" dirty="0">
                <a:latin typeface="Times New Roman"/>
                <a:cs typeface="Times New Roman"/>
              </a:rPr>
              <a:t> </a:t>
            </a:r>
            <a:r>
              <a:rPr lang="fr-FR" sz="2800" spc="-5" dirty="0">
                <a:latin typeface="Times New Roman"/>
                <a:cs typeface="Times New Roman"/>
              </a:rPr>
              <a:t>renouvelables</a:t>
            </a:r>
            <a:r>
              <a:rPr lang="fr-FR" sz="2800" spc="30" dirty="0">
                <a:latin typeface="Times New Roman"/>
                <a:cs typeface="Times New Roman"/>
              </a:rPr>
              <a:t> </a:t>
            </a:r>
            <a:r>
              <a:rPr lang="fr-FR" sz="2800" dirty="0">
                <a:latin typeface="Times New Roman"/>
                <a:cs typeface="Times New Roman"/>
              </a:rPr>
              <a:t>a</a:t>
            </a:r>
            <a:r>
              <a:rPr lang="fr-FR" sz="2800" spc="60" dirty="0">
                <a:latin typeface="Times New Roman"/>
                <a:cs typeface="Times New Roman"/>
              </a:rPr>
              <a:t> </a:t>
            </a:r>
            <a:r>
              <a:rPr lang="fr-FR" sz="2800" spc="-5" dirty="0">
                <a:latin typeface="Times New Roman"/>
                <a:cs typeface="Times New Roman"/>
              </a:rPr>
              <a:t>l’exemple</a:t>
            </a:r>
            <a:r>
              <a:rPr lang="fr-FR" sz="2800" spc="65" dirty="0">
                <a:latin typeface="Times New Roman"/>
                <a:cs typeface="Times New Roman"/>
              </a:rPr>
              <a:t> </a:t>
            </a:r>
            <a:r>
              <a:rPr lang="fr-FR" sz="2800" dirty="0">
                <a:latin typeface="Times New Roman"/>
                <a:cs typeface="Times New Roman"/>
              </a:rPr>
              <a:t>de</a:t>
            </a:r>
            <a:r>
              <a:rPr lang="fr-FR" sz="2800" spc="55" dirty="0">
                <a:latin typeface="Times New Roman"/>
                <a:cs typeface="Times New Roman"/>
              </a:rPr>
              <a:t> </a:t>
            </a:r>
            <a:r>
              <a:rPr lang="fr-FR" sz="2800" spc="-5" dirty="0">
                <a:latin typeface="Times New Roman"/>
                <a:cs typeface="Times New Roman"/>
              </a:rPr>
              <a:t>l’énergie</a:t>
            </a:r>
            <a:r>
              <a:rPr lang="fr-FR" sz="2800" spc="65" dirty="0">
                <a:latin typeface="Times New Roman"/>
                <a:cs typeface="Times New Roman"/>
              </a:rPr>
              <a:t> </a:t>
            </a:r>
            <a:r>
              <a:rPr lang="fr-FR" sz="2800" spc="-5" dirty="0">
                <a:latin typeface="Times New Roman"/>
                <a:cs typeface="Times New Roman"/>
              </a:rPr>
              <a:t>hydroélectrique,</a:t>
            </a:r>
            <a:r>
              <a:rPr lang="fr-FR" sz="2800" spc="50" dirty="0">
                <a:latin typeface="Times New Roman"/>
                <a:cs typeface="Times New Roman"/>
              </a:rPr>
              <a:t> </a:t>
            </a:r>
            <a:r>
              <a:rPr lang="fr-FR" sz="2800" spc="-5" dirty="0">
                <a:latin typeface="Times New Roman"/>
                <a:cs typeface="Times New Roman"/>
              </a:rPr>
              <a:t>l’énergie</a:t>
            </a:r>
            <a:r>
              <a:rPr lang="fr-FR" sz="2800" spc="35" dirty="0">
                <a:latin typeface="Times New Roman"/>
                <a:cs typeface="Times New Roman"/>
              </a:rPr>
              <a:t> </a:t>
            </a:r>
            <a:r>
              <a:rPr lang="fr-FR" sz="2800" spc="-5" dirty="0">
                <a:latin typeface="Times New Roman"/>
                <a:cs typeface="Times New Roman"/>
              </a:rPr>
              <a:t>éolienne,</a:t>
            </a:r>
            <a:r>
              <a:rPr lang="fr-FR" sz="2800" spc="80" dirty="0">
                <a:latin typeface="Times New Roman"/>
                <a:cs typeface="Times New Roman"/>
              </a:rPr>
              <a:t> </a:t>
            </a:r>
            <a:r>
              <a:rPr lang="fr-FR" sz="2800" spc="-5" dirty="0">
                <a:latin typeface="Times New Roman"/>
                <a:cs typeface="Times New Roman"/>
              </a:rPr>
              <a:t>l’énergie</a:t>
            </a:r>
            <a:r>
              <a:rPr lang="fr-FR" sz="2800" spc="35" dirty="0">
                <a:latin typeface="Times New Roman"/>
                <a:cs typeface="Times New Roman"/>
              </a:rPr>
              <a:t> </a:t>
            </a:r>
            <a:r>
              <a:rPr lang="fr-FR" sz="2800" dirty="0">
                <a:latin typeface="Times New Roman"/>
                <a:cs typeface="Times New Roman"/>
              </a:rPr>
              <a:t>de</a:t>
            </a:r>
            <a:r>
              <a:rPr lang="fr-FR" sz="2800" spc="65" dirty="0">
                <a:latin typeface="Times New Roman"/>
                <a:cs typeface="Times New Roman"/>
              </a:rPr>
              <a:t> </a:t>
            </a:r>
            <a:r>
              <a:rPr lang="fr-FR" sz="2800" spc="-15" dirty="0">
                <a:latin typeface="Times New Roman"/>
                <a:cs typeface="Times New Roman"/>
              </a:rPr>
              <a:t>la</a:t>
            </a:r>
            <a:r>
              <a:rPr lang="fr-FR" sz="2800" spc="80" dirty="0">
                <a:latin typeface="Times New Roman"/>
                <a:cs typeface="Times New Roman"/>
              </a:rPr>
              <a:t> </a:t>
            </a:r>
            <a:r>
              <a:rPr lang="fr-FR" sz="2800" spc="-5" dirty="0">
                <a:latin typeface="Times New Roman"/>
                <a:cs typeface="Times New Roman"/>
              </a:rPr>
              <a:t>biomasse</a:t>
            </a:r>
            <a:r>
              <a:rPr lang="fr-FR" sz="2800" dirty="0">
                <a:latin typeface="Times New Roman"/>
                <a:cs typeface="Times New Roman"/>
              </a:rPr>
              <a:t> </a:t>
            </a:r>
            <a:r>
              <a:rPr lang="fr-FR" sz="2800" spc="-5" dirty="0">
                <a:latin typeface="Times New Roman"/>
                <a:cs typeface="Times New Roman"/>
              </a:rPr>
              <a:t>et </a:t>
            </a:r>
            <a:r>
              <a:rPr lang="fr-FR" sz="2800" spc="-10" dirty="0">
                <a:latin typeface="Times New Roman"/>
                <a:cs typeface="Times New Roman"/>
              </a:rPr>
              <a:t>l’énergie</a:t>
            </a:r>
            <a:r>
              <a:rPr lang="fr-FR" sz="2800" spc="40" dirty="0">
                <a:latin typeface="Times New Roman"/>
                <a:cs typeface="Times New Roman"/>
              </a:rPr>
              <a:t> </a:t>
            </a:r>
            <a:r>
              <a:rPr lang="fr-FR" sz="2800" spc="-5" dirty="0">
                <a:latin typeface="Times New Roman"/>
                <a:cs typeface="Times New Roman"/>
              </a:rPr>
              <a:t>Photovoltaïque</a:t>
            </a:r>
            <a:r>
              <a:rPr lang="fr-FR" sz="2800" spc="-5" dirty="0" smtClean="0">
                <a:latin typeface="Times New Roman"/>
                <a:cs typeface="Times New Roman"/>
              </a:rPr>
              <a:t>.</a:t>
            </a:r>
          </a:p>
          <a:p>
            <a:pPr algn="just"/>
            <a:endParaRPr lang="fr-FR" sz="2800" spc="-5" dirty="0" smtClean="0">
              <a:latin typeface="Times New Roman"/>
              <a:cs typeface="Times New Roman"/>
            </a:endParaRPr>
          </a:p>
          <a:p>
            <a:pPr algn="just"/>
            <a:r>
              <a:rPr lang="fr-FR" sz="3200" b="1" u="sng" dirty="0">
                <a:latin typeface="Times New Roman" pitchFamily="18" charset="0"/>
                <a:cs typeface="Times New Roman" pitchFamily="18" charset="0"/>
              </a:rPr>
              <a:t>2) L’énergie solaire</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Les énergies renouvelables (</a:t>
            </a:r>
            <a:r>
              <a:rPr lang="fr-FR" sz="2800" dirty="0" err="1">
                <a:latin typeface="Times New Roman" pitchFamily="18" charset="0"/>
                <a:cs typeface="Times New Roman" pitchFamily="18" charset="0"/>
              </a:rPr>
              <a:t>EnR</a:t>
            </a:r>
            <a:r>
              <a:rPr lang="fr-FR" sz="2800" dirty="0">
                <a:latin typeface="Times New Roman" pitchFamily="18" charset="0"/>
                <a:cs typeface="Times New Roman" pitchFamily="18" charset="0"/>
              </a:rPr>
              <a:t> en abrégé)  sont des sources d'énergies dont le  renouvellement naturel est assez rapide. Elles  proviennent de phénomènes naturels cycliques  ou constants induits par les astres surtout le  Soleil. L’énergie solaire est propre, n'émet  aucun gaz à effet de serre et sa matière  première est gratuite, inépuisable et disponible  partout dans le monde.</a:t>
            </a:r>
          </a:p>
          <a:p>
            <a:pPr algn="just"/>
            <a:endParaRPr lang="fr-FR" sz="2800" dirty="0"/>
          </a:p>
        </p:txBody>
      </p:sp>
    </p:spTree>
    <p:extLst>
      <p:ext uri="{BB962C8B-B14F-4D97-AF65-F5344CB8AC3E}">
        <p14:creationId xmlns:p14="http://schemas.microsoft.com/office/powerpoint/2010/main" val="434741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46100" y="1051983"/>
            <a:ext cx="9220200" cy="6398675"/>
          </a:xfrm>
          <a:prstGeom prst="rect">
            <a:avLst/>
          </a:prstGeom>
        </p:spPr>
        <p:txBody>
          <a:bodyPr vert="horz" wrap="square" lIns="0" tIns="12700" rIns="0" bIns="0" rtlCol="0">
            <a:spAutoFit/>
          </a:bodyPr>
          <a:lstStyle/>
          <a:p>
            <a:pPr marL="12700" marR="5080" algn="just">
              <a:lnSpc>
                <a:spcPct val="150000"/>
              </a:lnSpc>
              <a:spcBef>
                <a:spcPts val="1035"/>
              </a:spcBef>
            </a:pPr>
            <a:r>
              <a:rPr sz="2800" spc="-10" dirty="0" smtClean="0">
                <a:latin typeface="Times New Roman"/>
                <a:cs typeface="Times New Roman"/>
              </a:rPr>
              <a:t>Le </a:t>
            </a:r>
            <a:r>
              <a:rPr sz="2800" spc="-5" dirty="0" err="1">
                <a:latin typeface="Times New Roman"/>
                <a:cs typeface="Times New Roman"/>
              </a:rPr>
              <a:t>principe</a:t>
            </a:r>
            <a:r>
              <a:rPr sz="2800" spc="-5" dirty="0">
                <a:latin typeface="Times New Roman"/>
                <a:cs typeface="Times New Roman"/>
              </a:rPr>
              <a:t> </a:t>
            </a:r>
            <a:r>
              <a:rPr sz="2800" dirty="0">
                <a:latin typeface="Times New Roman"/>
                <a:cs typeface="Times New Roman"/>
              </a:rPr>
              <a:t>de </a:t>
            </a:r>
            <a:r>
              <a:rPr sz="2800" spc="-5" dirty="0" err="1">
                <a:latin typeface="Times New Roman"/>
                <a:cs typeface="Times New Roman"/>
              </a:rPr>
              <a:t>fonctionnement</a:t>
            </a:r>
            <a:r>
              <a:rPr sz="2800" spc="-5" dirty="0">
                <a:latin typeface="Times New Roman"/>
                <a:cs typeface="Times New Roman"/>
              </a:rPr>
              <a:t> </a:t>
            </a:r>
            <a:r>
              <a:rPr sz="2800" spc="-10" dirty="0" err="1">
                <a:latin typeface="Times New Roman"/>
                <a:cs typeface="Times New Roman"/>
              </a:rPr>
              <a:t>est</a:t>
            </a:r>
            <a:r>
              <a:rPr sz="2800" spc="-10" dirty="0">
                <a:latin typeface="Times New Roman"/>
                <a:cs typeface="Times New Roman"/>
              </a:rPr>
              <a:t> </a:t>
            </a:r>
            <a:r>
              <a:rPr sz="2800" spc="-5" dirty="0">
                <a:latin typeface="Times New Roman"/>
                <a:cs typeface="Times New Roman"/>
              </a:rPr>
              <a:t>simple </a:t>
            </a:r>
            <a:r>
              <a:rPr sz="2800" dirty="0">
                <a:latin typeface="Times New Roman"/>
                <a:cs typeface="Times New Roman"/>
              </a:rPr>
              <a:t>: </a:t>
            </a:r>
            <a:r>
              <a:rPr sz="2800" spc="-5" dirty="0">
                <a:latin typeface="Times New Roman"/>
                <a:cs typeface="Times New Roman"/>
              </a:rPr>
              <a:t>les </a:t>
            </a:r>
            <a:r>
              <a:rPr sz="2800" dirty="0" err="1">
                <a:latin typeface="Times New Roman"/>
                <a:cs typeface="Times New Roman"/>
              </a:rPr>
              <a:t>panneaux</a:t>
            </a:r>
            <a:r>
              <a:rPr sz="2800" dirty="0">
                <a:latin typeface="Times New Roman"/>
                <a:cs typeface="Times New Roman"/>
              </a:rPr>
              <a:t> </a:t>
            </a:r>
            <a:r>
              <a:rPr sz="2800" dirty="0" err="1">
                <a:latin typeface="Times New Roman"/>
                <a:cs typeface="Times New Roman"/>
              </a:rPr>
              <a:t>placés</a:t>
            </a:r>
            <a:r>
              <a:rPr sz="2800" dirty="0">
                <a:latin typeface="Times New Roman"/>
                <a:cs typeface="Times New Roman"/>
              </a:rPr>
              <a:t> </a:t>
            </a:r>
            <a:r>
              <a:rPr sz="2800" spc="-5" dirty="0">
                <a:latin typeface="Times New Roman"/>
                <a:cs typeface="Times New Roman"/>
              </a:rPr>
              <a:t>sur </a:t>
            </a:r>
            <a:r>
              <a:rPr sz="2800" spc="-15" dirty="0">
                <a:latin typeface="Times New Roman"/>
                <a:cs typeface="Times New Roman"/>
              </a:rPr>
              <a:t>le </a:t>
            </a:r>
            <a:r>
              <a:rPr sz="2800" spc="-5" dirty="0" err="1">
                <a:latin typeface="Times New Roman"/>
                <a:cs typeface="Times New Roman"/>
              </a:rPr>
              <a:t>toit</a:t>
            </a:r>
            <a:r>
              <a:rPr sz="2800" spc="-5" dirty="0">
                <a:latin typeface="Times New Roman"/>
                <a:cs typeface="Times New Roman"/>
              </a:rPr>
              <a:t> </a:t>
            </a:r>
            <a:r>
              <a:rPr sz="2800" spc="-5" dirty="0" err="1">
                <a:latin typeface="Times New Roman"/>
                <a:cs typeface="Times New Roman"/>
              </a:rPr>
              <a:t>d'une</a:t>
            </a:r>
            <a:r>
              <a:rPr sz="2800" spc="-5" dirty="0">
                <a:latin typeface="Times New Roman"/>
                <a:cs typeface="Times New Roman"/>
              </a:rPr>
              <a:t> habitation </a:t>
            </a:r>
            <a:r>
              <a:rPr sz="2800" spc="5" dirty="0">
                <a:latin typeface="Times New Roman"/>
                <a:cs typeface="Times New Roman"/>
              </a:rPr>
              <a:t>(</a:t>
            </a:r>
            <a:r>
              <a:rPr sz="2800" spc="5" dirty="0" err="1">
                <a:latin typeface="Times New Roman"/>
                <a:cs typeface="Times New Roman"/>
              </a:rPr>
              <a:t>ou</a:t>
            </a:r>
            <a:r>
              <a:rPr sz="2800" spc="5" dirty="0">
                <a:latin typeface="Times New Roman"/>
                <a:cs typeface="Times New Roman"/>
              </a:rPr>
              <a:t> </a:t>
            </a:r>
            <a:r>
              <a:rPr sz="2800" spc="-5" dirty="0">
                <a:latin typeface="Times New Roman"/>
                <a:cs typeface="Times New Roman"/>
              </a:rPr>
              <a:t>au sol) </a:t>
            </a:r>
            <a:r>
              <a:rPr sz="2800" spc="-10" dirty="0" err="1">
                <a:latin typeface="Times New Roman"/>
                <a:cs typeface="Times New Roman"/>
              </a:rPr>
              <a:t>vont</a:t>
            </a:r>
            <a:r>
              <a:rPr sz="2800" spc="-10" dirty="0">
                <a:latin typeface="Times New Roman"/>
                <a:cs typeface="Times New Roman"/>
              </a:rPr>
              <a:t> </a:t>
            </a:r>
            <a:r>
              <a:rPr sz="2800" spc="-5" dirty="0" err="1">
                <a:latin typeface="Times New Roman"/>
                <a:cs typeface="Times New Roman"/>
              </a:rPr>
              <a:t>produire</a:t>
            </a:r>
            <a:r>
              <a:rPr sz="2800" spc="-5" dirty="0">
                <a:latin typeface="Times New Roman"/>
                <a:cs typeface="Times New Roman"/>
              </a:rPr>
              <a:t> </a:t>
            </a:r>
            <a:r>
              <a:rPr sz="2800" spc="10" dirty="0">
                <a:latin typeface="Times New Roman"/>
                <a:cs typeface="Times New Roman"/>
              </a:rPr>
              <a:t>un </a:t>
            </a:r>
            <a:r>
              <a:rPr sz="2800" spc="-5" dirty="0">
                <a:latin typeface="Times New Roman"/>
                <a:cs typeface="Times New Roman"/>
              </a:rPr>
              <a:t>courant </a:t>
            </a:r>
            <a:r>
              <a:rPr sz="2800" spc="-5" dirty="0" err="1">
                <a:latin typeface="Times New Roman"/>
                <a:cs typeface="Times New Roman"/>
              </a:rPr>
              <a:t>continu</a:t>
            </a:r>
            <a:r>
              <a:rPr sz="2800" spc="-5" dirty="0">
                <a:latin typeface="Times New Roman"/>
                <a:cs typeface="Times New Roman"/>
              </a:rPr>
              <a:t> </a:t>
            </a:r>
            <a:r>
              <a:rPr sz="2800" spc="5" dirty="0" err="1">
                <a:latin typeface="Times New Roman"/>
                <a:cs typeface="Times New Roman"/>
              </a:rPr>
              <a:t>dès</a:t>
            </a:r>
            <a:r>
              <a:rPr sz="2800" spc="5" dirty="0">
                <a:latin typeface="Times New Roman"/>
                <a:cs typeface="Times New Roman"/>
              </a:rPr>
              <a:t> </a:t>
            </a:r>
            <a:r>
              <a:rPr sz="2800" spc="-5" dirty="0">
                <a:latin typeface="Times New Roman"/>
                <a:cs typeface="Times New Roman"/>
              </a:rPr>
              <a:t>les  premières </a:t>
            </a:r>
            <a:r>
              <a:rPr sz="2800" spc="-5" dirty="0" err="1">
                <a:latin typeface="Times New Roman"/>
                <a:cs typeface="Times New Roman"/>
              </a:rPr>
              <a:t>lueurs</a:t>
            </a:r>
            <a:r>
              <a:rPr sz="2800" spc="-5" dirty="0">
                <a:latin typeface="Times New Roman"/>
                <a:cs typeface="Times New Roman"/>
              </a:rPr>
              <a:t> </a:t>
            </a:r>
            <a:r>
              <a:rPr sz="2800" dirty="0">
                <a:latin typeface="Times New Roman"/>
                <a:cs typeface="Times New Roman"/>
              </a:rPr>
              <a:t>du </a:t>
            </a:r>
            <a:r>
              <a:rPr sz="2800" spc="-5" dirty="0">
                <a:latin typeface="Times New Roman"/>
                <a:cs typeface="Times New Roman"/>
              </a:rPr>
              <a:t>jour. </a:t>
            </a:r>
            <a:r>
              <a:rPr sz="2800" spc="-5" dirty="0" err="1">
                <a:latin typeface="Times New Roman"/>
                <a:cs typeface="Times New Roman"/>
              </a:rPr>
              <a:t>Ce</a:t>
            </a:r>
            <a:r>
              <a:rPr sz="2800" spc="-5" dirty="0">
                <a:latin typeface="Times New Roman"/>
                <a:cs typeface="Times New Roman"/>
              </a:rPr>
              <a:t> courant </a:t>
            </a:r>
            <a:r>
              <a:rPr sz="2800" spc="-5" dirty="0" err="1">
                <a:latin typeface="Times New Roman"/>
                <a:cs typeface="Times New Roman"/>
              </a:rPr>
              <a:t>continu</a:t>
            </a:r>
            <a:r>
              <a:rPr sz="2800" spc="-5" dirty="0">
                <a:latin typeface="Times New Roman"/>
                <a:cs typeface="Times New Roman"/>
              </a:rPr>
              <a:t> </a:t>
            </a:r>
            <a:r>
              <a:rPr sz="2800" spc="-15" dirty="0" err="1">
                <a:latin typeface="Times New Roman"/>
                <a:cs typeface="Times New Roman"/>
              </a:rPr>
              <a:t>va</a:t>
            </a:r>
            <a:r>
              <a:rPr sz="2800" spc="-15" dirty="0">
                <a:latin typeface="Times New Roman"/>
                <a:cs typeface="Times New Roman"/>
              </a:rPr>
              <a:t> </a:t>
            </a:r>
            <a:r>
              <a:rPr sz="2800" spc="5" dirty="0" err="1">
                <a:latin typeface="Times New Roman"/>
                <a:cs typeface="Times New Roman"/>
              </a:rPr>
              <a:t>être</a:t>
            </a:r>
            <a:r>
              <a:rPr sz="2800" spc="5" dirty="0">
                <a:latin typeface="Times New Roman"/>
                <a:cs typeface="Times New Roman"/>
              </a:rPr>
              <a:t> </a:t>
            </a:r>
            <a:r>
              <a:rPr sz="2800" spc="-10" dirty="0" err="1">
                <a:latin typeface="Times New Roman"/>
                <a:cs typeface="Times New Roman"/>
              </a:rPr>
              <a:t>amené</a:t>
            </a:r>
            <a:r>
              <a:rPr sz="2800" spc="-10" dirty="0">
                <a:latin typeface="Times New Roman"/>
                <a:cs typeface="Times New Roman"/>
              </a:rPr>
              <a:t> </a:t>
            </a:r>
            <a:r>
              <a:rPr sz="2800" spc="-10" dirty="0" err="1">
                <a:latin typeface="Times New Roman"/>
                <a:cs typeface="Times New Roman"/>
              </a:rPr>
              <a:t>vers</a:t>
            </a:r>
            <a:r>
              <a:rPr sz="2800" spc="-10" dirty="0">
                <a:latin typeface="Times New Roman"/>
                <a:cs typeface="Times New Roman"/>
              </a:rPr>
              <a:t> </a:t>
            </a:r>
            <a:r>
              <a:rPr sz="2800" spc="10" dirty="0">
                <a:latin typeface="Times New Roman"/>
                <a:cs typeface="Times New Roman"/>
              </a:rPr>
              <a:t>un </a:t>
            </a:r>
            <a:r>
              <a:rPr sz="2800" spc="-5" dirty="0" err="1">
                <a:latin typeface="Times New Roman"/>
                <a:cs typeface="Times New Roman"/>
              </a:rPr>
              <a:t>onduleur</a:t>
            </a:r>
            <a:r>
              <a:rPr sz="2800" spc="-5" dirty="0">
                <a:latin typeface="Times New Roman"/>
                <a:cs typeface="Times New Roman"/>
              </a:rPr>
              <a:t>, </a:t>
            </a:r>
            <a:r>
              <a:rPr sz="2800" spc="-5" dirty="0" err="1">
                <a:latin typeface="Times New Roman"/>
                <a:cs typeface="Times New Roman"/>
              </a:rPr>
              <a:t>dont</a:t>
            </a:r>
            <a:r>
              <a:rPr sz="2800" spc="-5" dirty="0">
                <a:latin typeface="Times New Roman"/>
                <a:cs typeface="Times New Roman"/>
              </a:rPr>
              <a:t> </a:t>
            </a:r>
            <a:r>
              <a:rPr sz="2800" spc="-25" dirty="0">
                <a:latin typeface="Times New Roman"/>
                <a:cs typeface="Times New Roman"/>
              </a:rPr>
              <a:t>le </a:t>
            </a:r>
            <a:r>
              <a:rPr sz="2800" dirty="0" err="1">
                <a:latin typeface="Times New Roman"/>
                <a:cs typeface="Times New Roman"/>
              </a:rPr>
              <a:t>rôle</a:t>
            </a:r>
            <a:r>
              <a:rPr sz="2800" dirty="0">
                <a:latin typeface="Times New Roman"/>
                <a:cs typeface="Times New Roman"/>
              </a:rPr>
              <a:t> </a:t>
            </a:r>
            <a:r>
              <a:rPr sz="2800" dirty="0" err="1">
                <a:latin typeface="Times New Roman"/>
                <a:cs typeface="Times New Roman"/>
              </a:rPr>
              <a:t>est</a:t>
            </a:r>
            <a:r>
              <a:rPr sz="2800" dirty="0">
                <a:latin typeface="Times New Roman"/>
                <a:cs typeface="Times New Roman"/>
              </a:rPr>
              <a:t> de </a:t>
            </a:r>
            <a:r>
              <a:rPr sz="2800" spc="-25" dirty="0">
                <a:latin typeface="Times New Roman"/>
                <a:cs typeface="Times New Roman"/>
              </a:rPr>
              <a:t>le </a:t>
            </a:r>
            <a:r>
              <a:rPr sz="2800" spc="-5" dirty="0">
                <a:latin typeface="Times New Roman"/>
                <a:cs typeface="Times New Roman"/>
              </a:rPr>
              <a:t>transformer </a:t>
            </a:r>
            <a:r>
              <a:rPr sz="2800" spc="5" dirty="0">
                <a:latin typeface="Times New Roman"/>
                <a:cs typeface="Times New Roman"/>
              </a:rPr>
              <a:t>en </a:t>
            </a:r>
            <a:r>
              <a:rPr sz="2800" spc="-5" dirty="0">
                <a:latin typeface="Times New Roman"/>
                <a:cs typeface="Times New Roman"/>
              </a:rPr>
              <a:t>courant </a:t>
            </a:r>
            <a:r>
              <a:rPr sz="2800" spc="-5" dirty="0" err="1">
                <a:latin typeface="Times New Roman"/>
                <a:cs typeface="Times New Roman"/>
              </a:rPr>
              <a:t>alternatif</a:t>
            </a:r>
            <a:r>
              <a:rPr sz="2800" spc="-5" dirty="0">
                <a:latin typeface="Times New Roman"/>
                <a:cs typeface="Times New Roman"/>
              </a:rPr>
              <a:t>, </a:t>
            </a:r>
            <a:r>
              <a:rPr sz="2800" spc="-5" dirty="0" err="1">
                <a:latin typeface="Times New Roman"/>
                <a:cs typeface="Times New Roman"/>
              </a:rPr>
              <a:t>identique</a:t>
            </a:r>
            <a:r>
              <a:rPr sz="2800" spc="-5" dirty="0">
                <a:latin typeface="Times New Roman"/>
                <a:cs typeface="Times New Roman"/>
              </a:rPr>
              <a:t> </a:t>
            </a:r>
            <a:r>
              <a:rPr sz="2800" dirty="0">
                <a:latin typeface="Times New Roman"/>
                <a:cs typeface="Times New Roman"/>
              </a:rPr>
              <a:t>à  </a:t>
            </a:r>
            <a:r>
              <a:rPr sz="2800" spc="-5" dirty="0" err="1">
                <a:latin typeface="Times New Roman"/>
                <a:cs typeface="Times New Roman"/>
              </a:rPr>
              <a:t>celui</a:t>
            </a:r>
            <a:r>
              <a:rPr sz="2800" spc="-5" dirty="0">
                <a:latin typeface="Times New Roman"/>
                <a:cs typeface="Times New Roman"/>
              </a:rPr>
              <a:t> </a:t>
            </a:r>
            <a:r>
              <a:rPr sz="2800" spc="-5" dirty="0" err="1">
                <a:latin typeface="Times New Roman"/>
                <a:cs typeface="Times New Roman"/>
              </a:rPr>
              <a:t>présent</a:t>
            </a:r>
            <a:r>
              <a:rPr sz="2800" spc="-5" dirty="0">
                <a:latin typeface="Times New Roman"/>
                <a:cs typeface="Times New Roman"/>
              </a:rPr>
              <a:t> </a:t>
            </a:r>
            <a:r>
              <a:rPr sz="2800" spc="-10" dirty="0" err="1">
                <a:latin typeface="Times New Roman"/>
                <a:cs typeface="Times New Roman"/>
              </a:rPr>
              <a:t>dans</a:t>
            </a:r>
            <a:r>
              <a:rPr sz="2800" spc="-10" dirty="0">
                <a:latin typeface="Times New Roman"/>
                <a:cs typeface="Times New Roman"/>
              </a:rPr>
              <a:t> </a:t>
            </a:r>
            <a:r>
              <a:rPr sz="2800" spc="-15" dirty="0">
                <a:latin typeface="Times New Roman"/>
                <a:cs typeface="Times New Roman"/>
              </a:rPr>
              <a:t>le </a:t>
            </a:r>
            <a:r>
              <a:rPr sz="2800" spc="-5" dirty="0" err="1">
                <a:latin typeface="Times New Roman"/>
                <a:cs typeface="Times New Roman"/>
              </a:rPr>
              <a:t>réseau</a:t>
            </a:r>
            <a:r>
              <a:rPr sz="2800" spc="-5" dirty="0">
                <a:latin typeface="Times New Roman"/>
                <a:cs typeface="Times New Roman"/>
              </a:rPr>
              <a:t> et </a:t>
            </a:r>
            <a:r>
              <a:rPr sz="2800" spc="5" dirty="0">
                <a:latin typeface="Times New Roman"/>
                <a:cs typeface="Times New Roman"/>
              </a:rPr>
              <a:t>qui </a:t>
            </a:r>
            <a:r>
              <a:rPr sz="2800" spc="-5" dirty="0">
                <a:latin typeface="Times New Roman"/>
                <a:cs typeface="Times New Roman"/>
              </a:rPr>
              <a:t>arrive </a:t>
            </a:r>
            <a:r>
              <a:rPr sz="2800" spc="-10" dirty="0" err="1">
                <a:latin typeface="Times New Roman"/>
                <a:cs typeface="Times New Roman"/>
              </a:rPr>
              <a:t>jusqu'au</a:t>
            </a:r>
            <a:r>
              <a:rPr sz="2800" spc="-10" dirty="0">
                <a:latin typeface="Times New Roman"/>
                <a:cs typeface="Times New Roman"/>
              </a:rPr>
              <a:t> </a:t>
            </a:r>
            <a:r>
              <a:rPr sz="2800" spc="-10" dirty="0" err="1">
                <a:latin typeface="Times New Roman"/>
                <a:cs typeface="Times New Roman"/>
              </a:rPr>
              <a:t>prises</a:t>
            </a:r>
            <a:r>
              <a:rPr sz="2800" spc="-10" dirty="0">
                <a:latin typeface="Times New Roman"/>
                <a:cs typeface="Times New Roman"/>
              </a:rPr>
              <a:t> </a:t>
            </a:r>
            <a:r>
              <a:rPr sz="2800" dirty="0">
                <a:latin typeface="Times New Roman"/>
                <a:cs typeface="Times New Roman"/>
              </a:rPr>
              <a:t>de courant. </a:t>
            </a:r>
            <a:r>
              <a:rPr sz="2800" spc="-10" dirty="0" err="1">
                <a:latin typeface="Times New Roman"/>
                <a:cs typeface="Times New Roman"/>
              </a:rPr>
              <a:t>Une</a:t>
            </a:r>
            <a:r>
              <a:rPr sz="2800" spc="-10" dirty="0">
                <a:latin typeface="Times New Roman"/>
                <a:cs typeface="Times New Roman"/>
              </a:rPr>
              <a:t> </a:t>
            </a:r>
            <a:r>
              <a:rPr sz="2800" spc="-5" dirty="0" err="1">
                <a:latin typeface="Times New Roman"/>
                <a:cs typeface="Times New Roman"/>
              </a:rPr>
              <a:t>fois</a:t>
            </a:r>
            <a:r>
              <a:rPr sz="2800" spc="-5" dirty="0">
                <a:latin typeface="Times New Roman"/>
                <a:cs typeface="Times New Roman"/>
              </a:rPr>
              <a:t> </a:t>
            </a:r>
            <a:r>
              <a:rPr sz="2800" spc="-25" dirty="0">
                <a:latin typeface="Times New Roman"/>
                <a:cs typeface="Times New Roman"/>
              </a:rPr>
              <a:t>le </a:t>
            </a:r>
            <a:r>
              <a:rPr sz="2800" spc="-5" dirty="0">
                <a:latin typeface="Times New Roman"/>
                <a:cs typeface="Times New Roman"/>
              </a:rPr>
              <a:t>courant </a:t>
            </a:r>
            <a:r>
              <a:rPr sz="2800" spc="-5" dirty="0" err="1">
                <a:latin typeface="Times New Roman"/>
                <a:cs typeface="Times New Roman"/>
              </a:rPr>
              <a:t>électrique</a:t>
            </a:r>
            <a:r>
              <a:rPr sz="2800" spc="-5" dirty="0">
                <a:latin typeface="Times New Roman"/>
                <a:cs typeface="Times New Roman"/>
              </a:rPr>
              <a:t> </a:t>
            </a:r>
            <a:r>
              <a:rPr sz="2800" spc="-5" dirty="0" err="1">
                <a:latin typeface="Times New Roman"/>
                <a:cs typeface="Times New Roman"/>
              </a:rPr>
              <a:t>transformé</a:t>
            </a:r>
            <a:r>
              <a:rPr sz="2800" spc="-5" dirty="0">
                <a:latin typeface="Times New Roman"/>
                <a:cs typeface="Times New Roman"/>
              </a:rPr>
              <a:t> par </a:t>
            </a:r>
            <a:r>
              <a:rPr sz="2800" spc="-10" dirty="0" err="1">
                <a:latin typeface="Times New Roman"/>
                <a:cs typeface="Times New Roman"/>
              </a:rPr>
              <a:t>l'onduleur</a:t>
            </a:r>
            <a:r>
              <a:rPr sz="2800" spc="-10" dirty="0">
                <a:latin typeface="Times New Roman"/>
                <a:cs typeface="Times New Roman"/>
              </a:rPr>
              <a:t>, </a:t>
            </a:r>
            <a:r>
              <a:rPr sz="2800" spc="-10" dirty="0" err="1">
                <a:latin typeface="Times New Roman"/>
                <a:cs typeface="Times New Roman"/>
              </a:rPr>
              <a:t>celui</a:t>
            </a:r>
            <a:r>
              <a:rPr sz="2800" spc="-10" dirty="0">
                <a:latin typeface="Times New Roman"/>
                <a:cs typeface="Times New Roman"/>
              </a:rPr>
              <a:t>-ci </a:t>
            </a:r>
            <a:r>
              <a:rPr sz="2800" dirty="0">
                <a:latin typeface="Times New Roman"/>
                <a:cs typeface="Times New Roman"/>
              </a:rPr>
              <a:t>sera </a:t>
            </a:r>
            <a:r>
              <a:rPr sz="2800" spc="-15" dirty="0" err="1">
                <a:latin typeface="Times New Roman"/>
                <a:cs typeface="Times New Roman"/>
              </a:rPr>
              <a:t>soit</a:t>
            </a:r>
            <a:r>
              <a:rPr sz="2800" spc="-15" dirty="0">
                <a:latin typeface="Times New Roman"/>
                <a:cs typeface="Times New Roman"/>
              </a:rPr>
              <a:t>  </a:t>
            </a:r>
            <a:r>
              <a:rPr sz="2800" spc="-10" dirty="0" err="1">
                <a:latin typeface="Times New Roman"/>
                <a:cs typeface="Times New Roman"/>
              </a:rPr>
              <a:t>utilisé</a:t>
            </a:r>
            <a:r>
              <a:rPr sz="2800" spc="-10" dirty="0">
                <a:latin typeface="Times New Roman"/>
                <a:cs typeface="Times New Roman"/>
              </a:rPr>
              <a:t> </a:t>
            </a:r>
            <a:r>
              <a:rPr sz="2800" spc="5" dirty="0">
                <a:latin typeface="Times New Roman"/>
                <a:cs typeface="Times New Roman"/>
              </a:rPr>
              <a:t>pour </a:t>
            </a:r>
            <a:r>
              <a:rPr sz="2800" dirty="0" err="1">
                <a:latin typeface="Times New Roman"/>
                <a:cs typeface="Times New Roman"/>
              </a:rPr>
              <a:t>votre</a:t>
            </a:r>
            <a:r>
              <a:rPr sz="2800" dirty="0">
                <a:latin typeface="Times New Roman"/>
                <a:cs typeface="Times New Roman"/>
              </a:rPr>
              <a:t> </a:t>
            </a:r>
            <a:r>
              <a:rPr sz="2800" spc="-5" dirty="0" err="1">
                <a:latin typeface="Times New Roman"/>
                <a:cs typeface="Times New Roman"/>
              </a:rPr>
              <a:t>consommation</a:t>
            </a:r>
            <a:r>
              <a:rPr sz="2800" spc="-5" dirty="0">
                <a:latin typeface="Times New Roman"/>
                <a:cs typeface="Times New Roman"/>
              </a:rPr>
              <a:t> </a:t>
            </a:r>
            <a:r>
              <a:rPr sz="2800" spc="-5" dirty="0" err="1">
                <a:latin typeface="Times New Roman"/>
                <a:cs typeface="Times New Roman"/>
              </a:rPr>
              <a:t>personnelle</a:t>
            </a:r>
            <a:r>
              <a:rPr sz="2800" spc="-5" dirty="0">
                <a:latin typeface="Times New Roman"/>
                <a:cs typeface="Times New Roman"/>
              </a:rPr>
              <a:t> </a:t>
            </a:r>
            <a:r>
              <a:rPr sz="2800" spc="-5" dirty="0" err="1">
                <a:latin typeface="Times New Roman"/>
                <a:cs typeface="Times New Roman"/>
              </a:rPr>
              <a:t>soit</a:t>
            </a:r>
            <a:r>
              <a:rPr sz="2800" spc="-5" dirty="0">
                <a:latin typeface="Times New Roman"/>
                <a:cs typeface="Times New Roman"/>
              </a:rPr>
              <a:t> </a:t>
            </a:r>
            <a:r>
              <a:rPr sz="2800" spc="-5" dirty="0" err="1">
                <a:latin typeface="Times New Roman"/>
                <a:cs typeface="Times New Roman"/>
              </a:rPr>
              <a:t>réinjecté</a:t>
            </a:r>
            <a:r>
              <a:rPr sz="2800" spc="-5" dirty="0">
                <a:latin typeface="Times New Roman"/>
                <a:cs typeface="Times New Roman"/>
              </a:rPr>
              <a:t> </a:t>
            </a:r>
            <a:r>
              <a:rPr sz="2800" spc="-5" dirty="0" err="1">
                <a:latin typeface="Times New Roman"/>
                <a:cs typeface="Times New Roman"/>
              </a:rPr>
              <a:t>dans</a:t>
            </a:r>
            <a:r>
              <a:rPr sz="2800" spc="-5" dirty="0">
                <a:latin typeface="Times New Roman"/>
                <a:cs typeface="Times New Roman"/>
              </a:rPr>
              <a:t> </a:t>
            </a:r>
            <a:r>
              <a:rPr sz="2800" spc="-15" dirty="0">
                <a:latin typeface="Times New Roman"/>
                <a:cs typeface="Times New Roman"/>
              </a:rPr>
              <a:t>le </a:t>
            </a:r>
            <a:r>
              <a:rPr sz="2800" dirty="0" err="1">
                <a:latin typeface="Times New Roman"/>
                <a:cs typeface="Times New Roman"/>
              </a:rPr>
              <a:t>réseau</a:t>
            </a:r>
            <a:r>
              <a:rPr sz="2800" dirty="0">
                <a:latin typeface="Times New Roman"/>
                <a:cs typeface="Times New Roman"/>
              </a:rPr>
              <a:t> </a:t>
            </a:r>
            <a:r>
              <a:rPr sz="2800" spc="-5" dirty="0">
                <a:latin typeface="Times New Roman"/>
                <a:cs typeface="Times New Roman"/>
              </a:rPr>
              <a:t>public </a:t>
            </a:r>
            <a:r>
              <a:rPr sz="2800" spc="-10" dirty="0">
                <a:latin typeface="Times New Roman"/>
                <a:cs typeface="Times New Roman"/>
              </a:rPr>
              <a:t>via </a:t>
            </a:r>
            <a:r>
              <a:rPr sz="2800" spc="10" dirty="0">
                <a:latin typeface="Times New Roman"/>
                <a:cs typeface="Times New Roman"/>
              </a:rPr>
              <a:t>un </a:t>
            </a:r>
            <a:r>
              <a:rPr sz="2800" dirty="0" err="1">
                <a:latin typeface="Times New Roman"/>
                <a:cs typeface="Times New Roman"/>
              </a:rPr>
              <a:t>compteur</a:t>
            </a:r>
            <a:r>
              <a:rPr sz="2800" dirty="0">
                <a:latin typeface="Times New Roman"/>
                <a:cs typeface="Times New Roman"/>
              </a:rPr>
              <a:t> de </a:t>
            </a:r>
            <a:r>
              <a:rPr sz="2800" dirty="0" err="1">
                <a:latin typeface="Times New Roman"/>
                <a:cs typeface="Times New Roman"/>
              </a:rPr>
              <a:t>producteur</a:t>
            </a:r>
            <a:r>
              <a:rPr sz="2800" dirty="0">
                <a:latin typeface="Times New Roman"/>
                <a:cs typeface="Times New Roman"/>
              </a:rPr>
              <a:t> </a:t>
            </a:r>
            <a:r>
              <a:rPr sz="2800" spc="5" dirty="0">
                <a:latin typeface="Times New Roman"/>
                <a:cs typeface="Times New Roman"/>
              </a:rPr>
              <a:t>qui </a:t>
            </a:r>
            <a:r>
              <a:rPr sz="2800" spc="-5" dirty="0" err="1">
                <a:latin typeface="Times New Roman"/>
                <a:cs typeface="Times New Roman"/>
              </a:rPr>
              <a:t>comptabilisera</a:t>
            </a:r>
            <a:r>
              <a:rPr sz="2800" spc="-5" dirty="0">
                <a:latin typeface="Times New Roman"/>
                <a:cs typeface="Times New Roman"/>
              </a:rPr>
              <a:t> les </a:t>
            </a:r>
            <a:r>
              <a:rPr sz="2800" spc="10" dirty="0">
                <a:latin typeface="Times New Roman"/>
                <a:cs typeface="Times New Roman"/>
              </a:rPr>
              <a:t>kWh  </a:t>
            </a:r>
            <a:r>
              <a:rPr sz="2800" dirty="0" err="1">
                <a:latin typeface="Times New Roman"/>
                <a:cs typeface="Times New Roman"/>
              </a:rPr>
              <a:t>produits</a:t>
            </a:r>
            <a:r>
              <a:rPr sz="2800" dirty="0">
                <a:latin typeface="Times New Roman"/>
                <a:cs typeface="Times New Roman"/>
              </a:rPr>
              <a:t> </a:t>
            </a:r>
            <a:r>
              <a:rPr sz="2800" spc="-5" dirty="0">
                <a:latin typeface="Times New Roman"/>
                <a:cs typeface="Times New Roman"/>
              </a:rPr>
              <a:t>tout au </a:t>
            </a:r>
            <a:r>
              <a:rPr sz="2800" spc="-15" dirty="0">
                <a:latin typeface="Times New Roman"/>
                <a:cs typeface="Times New Roman"/>
              </a:rPr>
              <a:t>long </a:t>
            </a:r>
            <a:r>
              <a:rPr sz="2800" dirty="0">
                <a:latin typeface="Times New Roman"/>
                <a:cs typeface="Times New Roman"/>
              </a:rPr>
              <a:t>de</a:t>
            </a:r>
            <a:r>
              <a:rPr sz="2800" spc="55" dirty="0">
                <a:latin typeface="Times New Roman"/>
                <a:cs typeface="Times New Roman"/>
              </a:rPr>
              <a:t> </a:t>
            </a:r>
            <a:r>
              <a:rPr sz="2800" spc="-10" dirty="0" err="1">
                <a:latin typeface="Times New Roman"/>
                <a:cs typeface="Times New Roman"/>
              </a:rPr>
              <a:t>l'année</a:t>
            </a:r>
            <a:r>
              <a:rPr sz="2800" spc="-10" dirty="0">
                <a:latin typeface="Times New Roman"/>
                <a:cs typeface="Times New Roman"/>
              </a:rPr>
              <a:t>.</a:t>
            </a:r>
            <a:endParaRPr sz="2800" dirty="0">
              <a:latin typeface="Times New Roman"/>
              <a:cs typeface="Times New Roman"/>
            </a:endParaRPr>
          </a:p>
        </p:txBody>
      </p:sp>
      <p:sp>
        <p:nvSpPr>
          <p:cNvPr id="8" name="Rectangle 7"/>
          <p:cNvSpPr/>
          <p:nvPr/>
        </p:nvSpPr>
        <p:spPr>
          <a:xfrm>
            <a:off x="546100" y="428625"/>
            <a:ext cx="6004721" cy="461665"/>
          </a:xfrm>
          <a:prstGeom prst="rect">
            <a:avLst/>
          </a:prstGeom>
        </p:spPr>
        <p:txBody>
          <a:bodyPr wrap="none">
            <a:spAutoFit/>
          </a:bodyPr>
          <a:lstStyle/>
          <a:p>
            <a:pPr marL="698500">
              <a:lnSpc>
                <a:spcPct val="100000"/>
              </a:lnSpc>
              <a:spcBef>
                <a:spcPts val="100"/>
              </a:spcBef>
            </a:pPr>
            <a:r>
              <a:rPr lang="fr-FR" sz="2400" b="1" dirty="0">
                <a:latin typeface="Courier New"/>
                <a:cs typeface="Courier New"/>
              </a:rPr>
              <a:t>o</a:t>
            </a:r>
            <a:r>
              <a:rPr lang="fr-FR" sz="2400" b="1" spc="380" dirty="0">
                <a:latin typeface="Courier New"/>
                <a:cs typeface="Courier New"/>
              </a:rPr>
              <a:t> </a:t>
            </a:r>
            <a:r>
              <a:rPr lang="fr-FR" sz="2400" b="1" u="sng" spc="-5" dirty="0">
                <a:uFill>
                  <a:solidFill>
                    <a:srgbClr val="000000"/>
                  </a:solidFill>
                </a:uFill>
                <a:latin typeface="Times New Roman"/>
                <a:cs typeface="Times New Roman"/>
              </a:rPr>
              <a:t>Exemple </a:t>
            </a:r>
            <a:r>
              <a:rPr lang="fr-FR" sz="2400" b="1" u="sng" dirty="0">
                <a:uFill>
                  <a:solidFill>
                    <a:srgbClr val="000000"/>
                  </a:solidFill>
                </a:uFill>
                <a:latin typeface="Times New Roman"/>
                <a:cs typeface="Times New Roman"/>
              </a:rPr>
              <a:t>de toiture </a:t>
            </a:r>
            <a:r>
              <a:rPr lang="fr-FR" sz="2400" b="1" u="sng" spc="-5" dirty="0">
                <a:uFill>
                  <a:solidFill>
                    <a:srgbClr val="000000"/>
                  </a:solidFill>
                </a:uFill>
                <a:latin typeface="Times New Roman"/>
                <a:cs typeface="Times New Roman"/>
              </a:rPr>
              <a:t>photovoltaïque </a:t>
            </a:r>
            <a:r>
              <a:rPr lang="fr-FR" sz="2400" b="1" u="sng" dirty="0">
                <a:uFill>
                  <a:solidFill>
                    <a:srgbClr val="000000"/>
                  </a:solidFill>
                </a:uFill>
                <a:latin typeface="Times New Roman"/>
                <a:cs typeface="Times New Roman"/>
              </a:rPr>
              <a:t>:</a:t>
            </a:r>
            <a:endParaRPr lang="fr-FR" sz="2400" b="1" dirty="0">
              <a:latin typeface="Times New Roman"/>
              <a:cs typeface="Times New Roma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774700" y="276225"/>
            <a:ext cx="8763000" cy="54864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469900" y="5966162"/>
            <a:ext cx="9350440" cy="1200329"/>
          </a:xfrm>
          <a:prstGeom prst="rect">
            <a:avLst/>
          </a:prstGeom>
        </p:spPr>
        <p:txBody>
          <a:bodyPr wrap="square">
            <a:spAutoFit/>
          </a:bodyPr>
          <a:lstStyle/>
          <a:p>
            <a:pPr algn="just"/>
            <a:r>
              <a:rPr lang="fr-FR" sz="2400" dirty="0">
                <a:latin typeface="Times New Roman" pitchFamily="18" charset="0"/>
                <a:cs typeface="Times New Roman" pitchFamily="18" charset="0"/>
              </a:rPr>
              <a:t>Projet de la compagnie </a:t>
            </a:r>
            <a:r>
              <a:rPr lang="fr-FR" sz="2400" dirty="0" err="1">
                <a:latin typeface="Times New Roman" pitchFamily="18" charset="0"/>
                <a:cs typeface="Times New Roman" pitchFamily="18" charset="0"/>
              </a:rPr>
              <a:t>Soliwind</a:t>
            </a:r>
            <a:r>
              <a:rPr lang="fr-FR" sz="2400" dirty="0">
                <a:latin typeface="Times New Roman" pitchFamily="18" charset="0"/>
                <a:cs typeface="Times New Roman" pitchFamily="18" charset="0"/>
              </a:rPr>
              <a:t> pour la nouvelle aérogare de l'aéroport Ahmed Ben Bella d'Oran avec une centrale photovoltaïque de dernière  génération installée sur sa toiture d’une puissance de 1380 </a:t>
            </a:r>
            <a:r>
              <a:rPr lang="fr-FR" sz="2400" dirty="0" err="1">
                <a:latin typeface="Times New Roman" pitchFamily="18" charset="0"/>
                <a:cs typeface="Times New Roman" pitchFamily="18" charset="0"/>
              </a:rPr>
              <a:t>kWc</a:t>
            </a:r>
            <a:r>
              <a:rPr lang="fr-FR"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005564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857071"/>
            <a:ext cx="9906000" cy="6124754"/>
          </a:xfrm>
          <a:prstGeom prst="rect">
            <a:avLst/>
          </a:prstGeom>
          <a:noFill/>
        </p:spPr>
        <p:txBody>
          <a:bodyPr wrap="square" rtlCol="0">
            <a:spAutoFit/>
          </a:bodyPr>
          <a:lstStyle/>
          <a:p>
            <a:pPr marL="285750" indent="-285750">
              <a:buFont typeface="Wingdings" pitchFamily="2" charset="2"/>
              <a:buChar char="Ø"/>
            </a:pPr>
            <a:r>
              <a:rPr lang="fr-FR" sz="2800" dirty="0" smtClean="0">
                <a:latin typeface="Times New Roman" pitchFamily="18" charset="0"/>
                <a:cs typeface="Times New Roman" pitchFamily="18" charset="0"/>
              </a:rPr>
              <a:t>Q1: Comment définir la Déclinaison (</a:t>
            </a:r>
            <a:r>
              <a:rPr lang="el-GR" sz="2800" dirty="0" smtClean="0">
                <a:latin typeface="Times New Roman" pitchFamily="18" charset="0"/>
                <a:cs typeface="Times New Roman" pitchFamily="18" charset="0"/>
              </a:rPr>
              <a:t>δ)</a:t>
            </a:r>
            <a:r>
              <a:rPr lang="en-US" sz="2800" dirty="0" smtClean="0">
                <a:latin typeface="Times New Roman" pitchFamily="18" charset="0"/>
                <a:cs typeface="Times New Roman" pitchFamily="18" charset="0"/>
              </a:rPr>
              <a:t>?</a:t>
            </a:r>
          </a:p>
          <a:p>
            <a:pPr marL="285750" indent="-285750">
              <a:buFont typeface="Wingdings" pitchFamily="2" charset="2"/>
              <a:buChar char="Ø"/>
            </a:pPr>
            <a:r>
              <a:rPr lang="fr-FR" sz="2800" dirty="0" smtClean="0">
                <a:solidFill>
                  <a:srgbClr val="C00000"/>
                </a:solidFill>
                <a:latin typeface="Times New Roman" pitchFamily="18" charset="0"/>
                <a:cs typeface="Times New Roman" pitchFamily="18" charset="0"/>
              </a:rPr>
              <a:t>R1: L'angle situé entre l'équateur et la distance du centre de la Terre au centre du Soleil</a:t>
            </a:r>
          </a:p>
          <a:p>
            <a:endParaRPr lang="fr-FR" sz="2800" dirty="0" smtClean="0">
              <a:latin typeface="Times New Roman" pitchFamily="18" charset="0"/>
              <a:cs typeface="Times New Roman" pitchFamily="18" charset="0"/>
            </a:endParaRPr>
          </a:p>
          <a:p>
            <a:pPr marL="285750" indent="-285750">
              <a:buFont typeface="Wingdings" pitchFamily="2" charset="2"/>
              <a:buChar char="Ø"/>
            </a:pPr>
            <a:r>
              <a:rPr lang="fr-FR" sz="2800" dirty="0" smtClean="0">
                <a:latin typeface="Times New Roman" pitchFamily="18" charset="0"/>
                <a:cs typeface="Times New Roman" pitchFamily="18" charset="0"/>
              </a:rPr>
              <a:t>Q2: Comment définir l’Elévation </a:t>
            </a:r>
            <a:r>
              <a:rPr lang="el-GR" sz="2800" dirty="0" smtClean="0">
                <a:latin typeface="Times New Roman" pitchFamily="18" charset="0"/>
                <a:cs typeface="Times New Roman" pitchFamily="18" charset="0"/>
              </a:rPr>
              <a:t>( </a:t>
            </a:r>
            <a:r>
              <a:rPr lang="el-GR" sz="2800" spc="-5" dirty="0" smtClean="0">
                <a:latin typeface="Times New Roman" pitchFamily="18" charset="0"/>
                <a:cs typeface="Times New Roman" pitchFamily="18" charset="0"/>
              </a:rPr>
              <a:t>γ)</a:t>
            </a:r>
            <a:r>
              <a:rPr lang="fr-FR" sz="2800" dirty="0" smtClean="0">
                <a:latin typeface="Times New Roman" pitchFamily="18" charset="0"/>
                <a:cs typeface="Times New Roman" pitchFamily="18" charset="0"/>
              </a:rPr>
              <a:t> ?</a:t>
            </a:r>
          </a:p>
          <a:p>
            <a:pPr marL="285750" indent="-285750">
              <a:buFont typeface="Wingdings" pitchFamily="2" charset="2"/>
              <a:buChar char="Ø"/>
            </a:pPr>
            <a:r>
              <a:rPr lang="fr-FR" sz="2800" dirty="0" smtClean="0">
                <a:solidFill>
                  <a:srgbClr val="C00000"/>
                </a:solidFill>
                <a:latin typeface="Times New Roman" pitchFamily="18" charset="0"/>
                <a:cs typeface="Times New Roman" pitchFamily="18" charset="0"/>
              </a:rPr>
              <a:t>R2: L‘angle que fait la direction du soleil avec le plan horizontal.</a:t>
            </a:r>
          </a:p>
          <a:p>
            <a:pPr marL="285750" indent="-285750">
              <a:buFont typeface="Wingdings" pitchFamily="2" charset="2"/>
              <a:buChar char="Ø"/>
            </a:pPr>
            <a:endParaRPr lang="fr-FR" sz="2800" dirty="0" smtClean="0">
              <a:latin typeface="Times New Roman" pitchFamily="18" charset="0"/>
              <a:cs typeface="Times New Roman" pitchFamily="18" charset="0"/>
            </a:endParaRPr>
          </a:p>
          <a:p>
            <a:pPr marL="285750" indent="-285750">
              <a:buFont typeface="Wingdings" pitchFamily="2" charset="2"/>
              <a:buChar char="Ø"/>
            </a:pPr>
            <a:r>
              <a:rPr lang="fr-FR" sz="2800" dirty="0" smtClean="0">
                <a:latin typeface="Times New Roman" pitchFamily="18" charset="0"/>
                <a:cs typeface="Times New Roman" pitchFamily="18" charset="0"/>
              </a:rPr>
              <a:t>Q3: Que représente le diagramme solaire cylindrique?</a:t>
            </a:r>
          </a:p>
          <a:p>
            <a:pPr marL="285750" indent="-285750">
              <a:buFont typeface="Wingdings" pitchFamily="2" charset="2"/>
              <a:buChar char="Ø"/>
            </a:pPr>
            <a:r>
              <a:rPr lang="fr-FR" sz="2800" dirty="0" smtClean="0">
                <a:solidFill>
                  <a:srgbClr val="C00000"/>
                </a:solidFill>
                <a:latin typeface="Times New Roman" pitchFamily="18" charset="0"/>
                <a:cs typeface="Times New Roman" pitchFamily="18" charset="0"/>
              </a:rPr>
              <a:t>R3: La course du soleil a un lieu précis pour une période d’une année.</a:t>
            </a:r>
          </a:p>
          <a:p>
            <a:endParaRPr lang="fr-FR" sz="2800" dirty="0" smtClean="0">
              <a:latin typeface="Times New Roman" pitchFamily="18" charset="0"/>
              <a:cs typeface="Times New Roman" pitchFamily="18" charset="0"/>
            </a:endParaRPr>
          </a:p>
          <a:p>
            <a:pPr marL="285750" indent="-285750">
              <a:buFont typeface="Wingdings" pitchFamily="2" charset="2"/>
              <a:buChar char="Ø"/>
            </a:pPr>
            <a:r>
              <a:rPr lang="fr-FR" sz="2800" dirty="0" smtClean="0">
                <a:latin typeface="Times New Roman" pitchFamily="18" charset="0"/>
                <a:cs typeface="Times New Roman" pitchFamily="18" charset="0"/>
              </a:rPr>
              <a:t>Q4: Quelles sont les informations fournies par ce diagramme?</a:t>
            </a:r>
          </a:p>
          <a:p>
            <a:pPr marL="285750" indent="-285750">
              <a:buFont typeface="Wingdings" pitchFamily="2" charset="2"/>
              <a:buChar char="Ø"/>
            </a:pPr>
            <a:r>
              <a:rPr lang="fr-FR" sz="2800" dirty="0" smtClean="0">
                <a:solidFill>
                  <a:srgbClr val="C00000"/>
                </a:solidFill>
                <a:latin typeface="Times New Roman" pitchFamily="18" charset="0"/>
                <a:cs typeface="Times New Roman" pitchFamily="18" charset="0"/>
              </a:rPr>
              <a:t>R4: Le diagramme indique pour toute heure de l'année, la hauteur du soleil et l'azimut</a:t>
            </a:r>
          </a:p>
        </p:txBody>
      </p:sp>
      <p:sp>
        <p:nvSpPr>
          <p:cNvPr id="4" name="TextBox 3"/>
          <p:cNvSpPr txBox="1"/>
          <p:nvPr/>
        </p:nvSpPr>
        <p:spPr>
          <a:xfrm>
            <a:off x="3651891" y="116440"/>
            <a:ext cx="3352800" cy="523220"/>
          </a:xfrm>
          <a:prstGeom prst="rect">
            <a:avLst/>
          </a:prstGeom>
          <a:noFill/>
        </p:spPr>
        <p:txBody>
          <a:bodyPr wrap="square" rtlCol="0">
            <a:spAutoFit/>
          </a:bodyPr>
          <a:lstStyle/>
          <a:p>
            <a:pPr algn="ctr"/>
            <a:r>
              <a:rPr lang="en-US" sz="2800" b="1" smtClean="0"/>
              <a:t>Quiz</a:t>
            </a:r>
            <a:endParaRPr lang="fr-FR" sz="2800" b="1"/>
          </a:p>
        </p:txBody>
      </p:sp>
    </p:spTree>
    <p:extLst>
      <p:ext uri="{BB962C8B-B14F-4D97-AF65-F5344CB8AC3E}">
        <p14:creationId xmlns:p14="http://schemas.microsoft.com/office/powerpoint/2010/main" val="24086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123825"/>
            <a:ext cx="10058400" cy="7417415"/>
          </a:xfrm>
          <a:prstGeom prst="rect">
            <a:avLst/>
          </a:prstGeom>
        </p:spPr>
        <p:txBody>
          <a:bodyPr wrap="square">
            <a:spAutoFit/>
          </a:bodyPr>
          <a:lstStyle/>
          <a:p>
            <a:pPr marL="285750" indent="-285750" algn="just">
              <a:buFont typeface="Wingdings" pitchFamily="2" charset="2"/>
              <a:buChar char="Ø"/>
            </a:pPr>
            <a:r>
              <a:rPr lang="fr-FR" sz="2800" dirty="0">
                <a:latin typeface="Times New Roman" pitchFamily="18" charset="0"/>
                <a:cs typeface="Times New Roman" pitchFamily="18" charset="0"/>
              </a:rPr>
              <a:t>Q5: Que signifie l’unité [</a:t>
            </a:r>
            <a:r>
              <a:rPr lang="fr-FR" sz="2800" dirty="0" err="1">
                <a:latin typeface="Times New Roman" pitchFamily="18" charset="0"/>
                <a:cs typeface="Times New Roman" pitchFamily="18" charset="0"/>
              </a:rPr>
              <a:t>Wc</a:t>
            </a:r>
            <a:r>
              <a:rPr lang="fr-FR" sz="2800" dirty="0">
                <a:latin typeface="Times New Roman" pitchFamily="18" charset="0"/>
                <a:cs typeface="Times New Roman" pitchFamily="18" charset="0"/>
              </a:rPr>
              <a:t>]?</a:t>
            </a:r>
          </a:p>
          <a:p>
            <a:pPr marL="285750" indent="-285750" algn="just">
              <a:buFont typeface="Wingdings" pitchFamily="2" charset="2"/>
              <a:buChar char="Ø"/>
            </a:pPr>
            <a:r>
              <a:rPr lang="fr-FR" sz="2800" dirty="0">
                <a:solidFill>
                  <a:srgbClr val="C00000"/>
                </a:solidFill>
                <a:latin typeface="Times New Roman" pitchFamily="18" charset="0"/>
                <a:cs typeface="Times New Roman" pitchFamily="18" charset="0"/>
              </a:rPr>
              <a:t>R5: </a:t>
            </a:r>
            <a:r>
              <a:rPr lang="fr-FR" sz="2800" dirty="0" smtClean="0">
                <a:solidFill>
                  <a:srgbClr val="C00000"/>
                </a:solidFill>
                <a:latin typeface="Times New Roman" pitchFamily="18" charset="0"/>
                <a:cs typeface="Times New Roman" pitchFamily="18" charset="0"/>
              </a:rPr>
              <a:t>Watt crête qui représente la </a:t>
            </a:r>
            <a:r>
              <a:rPr lang="fr-FR" sz="2800" dirty="0">
                <a:solidFill>
                  <a:srgbClr val="C00000"/>
                </a:solidFill>
                <a:latin typeface="Times New Roman" pitchFamily="18" charset="0"/>
                <a:cs typeface="Times New Roman" pitchFamily="18" charset="0"/>
              </a:rPr>
              <a:t>puissance maximale d'un dispositif </a:t>
            </a:r>
            <a:r>
              <a:rPr lang="fr-FR" sz="2800" dirty="0" smtClean="0">
                <a:solidFill>
                  <a:srgbClr val="C00000"/>
                </a:solidFill>
                <a:latin typeface="Times New Roman" pitchFamily="18" charset="0"/>
                <a:cs typeface="Times New Roman" pitchFamily="18" charset="0"/>
              </a:rPr>
              <a:t>photovoltaïque.</a:t>
            </a:r>
          </a:p>
          <a:p>
            <a:pPr algn="just"/>
            <a:endParaRPr lang="fr-FR" sz="2800" dirty="0" smtClean="0">
              <a:solidFill>
                <a:srgbClr val="C00000"/>
              </a:solidFill>
              <a:latin typeface="Times New Roman" pitchFamily="18" charset="0"/>
              <a:cs typeface="Times New Roman" pitchFamily="18" charset="0"/>
            </a:endParaRPr>
          </a:p>
          <a:p>
            <a:pPr marL="285750" indent="-285750" algn="just">
              <a:buFont typeface="Wingdings" pitchFamily="2" charset="2"/>
              <a:buChar char="Ø"/>
            </a:pPr>
            <a:r>
              <a:rPr lang="fr-FR" sz="2800" dirty="0" smtClean="0">
                <a:latin typeface="Times New Roman" pitchFamily="18" charset="0"/>
                <a:cs typeface="Times New Roman" pitchFamily="18" charset="0"/>
              </a:rPr>
              <a:t>Q6: </a:t>
            </a:r>
            <a:r>
              <a:rPr lang="fr-FR" sz="2800">
                <a:latin typeface="Times New Roman" pitchFamily="18" charset="0"/>
                <a:cs typeface="Times New Roman" pitchFamily="18" charset="0"/>
              </a:rPr>
              <a:t>Que </a:t>
            </a:r>
            <a:r>
              <a:rPr lang="fr-FR" sz="2800" smtClean="0">
                <a:latin typeface="Times New Roman" pitchFamily="18" charset="0"/>
                <a:cs typeface="Times New Roman" pitchFamily="18" charset="0"/>
              </a:rPr>
              <a:t>signifie </a:t>
            </a:r>
            <a:r>
              <a:rPr lang="fr-FR" sz="2800" dirty="0" smtClean="0">
                <a:latin typeface="Times New Roman" pitchFamily="18" charset="0"/>
                <a:cs typeface="Times New Roman" pitchFamily="18" charset="0"/>
              </a:rPr>
              <a:t>l'abréviation GHI?</a:t>
            </a:r>
            <a:endParaRPr lang="fr-FR" sz="2800" dirty="0">
              <a:latin typeface="Times New Roman" pitchFamily="18" charset="0"/>
              <a:cs typeface="Times New Roman" pitchFamily="18" charset="0"/>
            </a:endParaRP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R6: Global Horizontal Irradiation qui représente l'énergie </a:t>
            </a:r>
            <a:r>
              <a:rPr lang="fr-FR" sz="2800" dirty="0">
                <a:solidFill>
                  <a:srgbClr val="C00000"/>
                </a:solidFill>
                <a:latin typeface="Times New Roman" pitchFamily="18" charset="0"/>
                <a:cs typeface="Times New Roman" pitchFamily="18" charset="0"/>
              </a:rPr>
              <a:t>lumineuse réelle reçue du soleil à la surface de la terre, durant une </a:t>
            </a:r>
            <a:r>
              <a:rPr lang="fr-FR" sz="2800" dirty="0" smtClean="0">
                <a:solidFill>
                  <a:srgbClr val="C00000"/>
                </a:solidFill>
                <a:latin typeface="Times New Roman" pitchFamily="18" charset="0"/>
                <a:cs typeface="Times New Roman" pitchFamily="18" charset="0"/>
              </a:rPr>
              <a:t>période </a:t>
            </a:r>
            <a:r>
              <a:rPr lang="fr-FR" sz="2800" dirty="0">
                <a:solidFill>
                  <a:srgbClr val="C00000"/>
                </a:solidFill>
                <a:latin typeface="Times New Roman" pitchFamily="18" charset="0"/>
                <a:cs typeface="Times New Roman" pitchFamily="18" charset="0"/>
              </a:rPr>
              <a:t>en tenant compte des phénomènes  </a:t>
            </a:r>
            <a:r>
              <a:rPr lang="fr-FR" sz="2800" dirty="0" smtClean="0">
                <a:solidFill>
                  <a:srgbClr val="C00000"/>
                </a:solidFill>
                <a:latin typeface="Times New Roman" pitchFamily="18" charset="0"/>
                <a:cs typeface="Times New Roman" pitchFamily="18" charset="0"/>
              </a:rPr>
              <a:t>météorologiques</a:t>
            </a:r>
          </a:p>
          <a:p>
            <a:pPr algn="just"/>
            <a:endParaRPr lang="fr-FR" sz="2800" dirty="0">
              <a:solidFill>
                <a:srgbClr val="C00000"/>
              </a:solidFill>
              <a:latin typeface="Times New Roman" pitchFamily="18" charset="0"/>
              <a:cs typeface="Times New Roman" pitchFamily="18" charset="0"/>
            </a:endParaRPr>
          </a:p>
          <a:p>
            <a:pPr marL="285750" indent="-285750" algn="just">
              <a:buFont typeface="Wingdings" pitchFamily="2" charset="2"/>
              <a:buChar char="Ø"/>
            </a:pPr>
            <a:r>
              <a:rPr lang="fr-FR" sz="2800" dirty="0" smtClean="0">
                <a:latin typeface="Times New Roman" pitchFamily="18" charset="0"/>
                <a:cs typeface="Times New Roman" pitchFamily="18" charset="0"/>
              </a:rPr>
              <a:t>Q7: Quelles sont les différentes techniques pour l’exploitation de l’énergie solaire autre que le photovoltaïque?</a:t>
            </a:r>
            <a:endParaRPr lang="fr-FR" sz="2800" dirty="0">
              <a:latin typeface="Times New Roman" pitchFamily="18" charset="0"/>
              <a:cs typeface="Times New Roman" pitchFamily="18" charset="0"/>
            </a:endParaRP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R7: Le solaire thermique : Thermosiphon </a:t>
            </a:r>
          </a:p>
          <a:p>
            <a:pPr lvl="1" algn="just"/>
            <a:r>
              <a:rPr lang="fr-FR" sz="2800" dirty="0" smtClean="0">
                <a:solidFill>
                  <a:srgbClr val="C00000"/>
                </a:solidFill>
                <a:latin typeface="Times New Roman" pitchFamily="18" charset="0"/>
                <a:cs typeface="Times New Roman" pitchFamily="18" charset="0"/>
              </a:rPr>
              <a:t>     Le solaire thermodynamique : La cheminée solaire.</a:t>
            </a:r>
          </a:p>
          <a:p>
            <a:pPr lvl="1" algn="just"/>
            <a:r>
              <a:rPr lang="fr-FR" sz="2800" dirty="0">
                <a:solidFill>
                  <a:srgbClr val="C00000"/>
                </a:solidFill>
                <a:latin typeface="Times New Roman" pitchFamily="18" charset="0"/>
                <a:cs typeface="Times New Roman" pitchFamily="18" charset="0"/>
              </a:rPr>
              <a:t> </a:t>
            </a:r>
          </a:p>
          <a:p>
            <a:pPr marL="285750" indent="-285750" algn="just">
              <a:buFont typeface="Wingdings" pitchFamily="2" charset="2"/>
              <a:buChar char="Ø"/>
            </a:pPr>
            <a:r>
              <a:rPr lang="fr-FR" sz="2800" dirty="0" smtClean="0">
                <a:latin typeface="Times New Roman" pitchFamily="18" charset="0"/>
                <a:cs typeface="Times New Roman" pitchFamily="18" charset="0"/>
              </a:rPr>
              <a:t>Q8: Quel est le phénomène physique qui fait fonctionner la cheminée solaire?</a:t>
            </a:r>
          </a:p>
          <a:p>
            <a:pPr marL="285750" indent="-285750" algn="just">
              <a:buFont typeface="Wingdings" pitchFamily="2" charset="2"/>
              <a:buChar char="Ø"/>
            </a:pPr>
            <a:r>
              <a:rPr lang="fr-FR" sz="2800" dirty="0" smtClean="0">
                <a:solidFill>
                  <a:srgbClr val="C00000"/>
                </a:solidFill>
                <a:latin typeface="Times New Roman" pitchFamily="18" charset="0"/>
                <a:cs typeface="Times New Roman" pitchFamily="18" charset="0"/>
              </a:rPr>
              <a:t>R8: </a:t>
            </a:r>
            <a:r>
              <a:rPr lang="fr-FR" sz="2800" dirty="0">
                <a:solidFill>
                  <a:srgbClr val="C00000"/>
                </a:solidFill>
                <a:latin typeface="Times New Roman" pitchFamily="18" charset="0"/>
                <a:cs typeface="Times New Roman" pitchFamily="18" charset="0"/>
              </a:rPr>
              <a:t>La </a:t>
            </a:r>
            <a:r>
              <a:rPr lang="fr-FR" sz="2800" dirty="0" smtClean="0">
                <a:solidFill>
                  <a:srgbClr val="C00000"/>
                </a:solidFill>
                <a:latin typeface="Times New Roman" pitchFamily="18" charset="0"/>
                <a:cs typeface="Times New Roman" pitchFamily="18" charset="0"/>
              </a:rPr>
              <a:t>convection naturelle</a:t>
            </a:r>
          </a:p>
        </p:txBody>
      </p:sp>
    </p:spTree>
    <p:extLst>
      <p:ext uri="{BB962C8B-B14F-4D97-AF65-F5344CB8AC3E}">
        <p14:creationId xmlns:p14="http://schemas.microsoft.com/office/powerpoint/2010/main" val="7100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700" y="276225"/>
            <a:ext cx="9458277" cy="6555641"/>
          </a:xfrm>
          <a:prstGeom prst="rect">
            <a:avLst/>
          </a:prstGeom>
          <a:noFill/>
        </p:spPr>
        <p:txBody>
          <a:bodyPr wrap="square" rtlCol="0">
            <a:spAutoFit/>
          </a:bodyPr>
          <a:lstStyle/>
          <a:p>
            <a:pPr algn="just"/>
            <a:r>
              <a:rPr lang="fr-FR" sz="2800" b="1" u="sng" dirty="0" smtClean="0">
                <a:latin typeface="Times New Roman" pitchFamily="18" charset="0"/>
                <a:cs typeface="Times New Roman" pitchFamily="18" charset="0"/>
              </a:rPr>
              <a:t>a- Le soleil</a:t>
            </a:r>
          </a:p>
          <a:p>
            <a:pPr algn="just"/>
            <a:endParaRPr lang="fr-FR" sz="2800" b="1" u="sng"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Le </a:t>
            </a:r>
            <a:r>
              <a:rPr lang="fr-FR" sz="2800" dirty="0">
                <a:latin typeface="Times New Roman" pitchFamily="18" charset="0"/>
                <a:cs typeface="Times New Roman" pitchFamily="18" charset="0"/>
              </a:rPr>
              <a:t>Soleil est l’étoile du Système solaire, d'une  masse d'environ 1,9891 × 10</a:t>
            </a:r>
            <a:r>
              <a:rPr lang="fr-FR" sz="2800" baseline="30000" dirty="0">
                <a:latin typeface="Times New Roman" pitchFamily="18" charset="0"/>
                <a:cs typeface="Times New Roman" pitchFamily="18" charset="0"/>
              </a:rPr>
              <a:t>30</a:t>
            </a:r>
            <a:r>
              <a:rPr lang="fr-FR" sz="2800" dirty="0">
                <a:latin typeface="Times New Roman" pitchFamily="18" charset="0"/>
                <a:cs typeface="Times New Roman" pitchFamily="18" charset="0"/>
              </a:rPr>
              <a:t> kg, composée  principalement d’hydrogène (~74 % de la  masse) et d’hélium (~25 % de la masse).</a:t>
            </a:r>
          </a:p>
          <a:p>
            <a:pPr algn="just"/>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Le soleil est considéré comme un réacteur à  fusion nucléaire qui fonctionne depuis  plusieurs milliards d’années. Par un processus  de transformation d’hydrogène en hélium, il émet ainsi d’énormes quantités d’énergie dans l’espace (sa puissance est estimée à 63 500 kW/m²). Ces radiations s'échappent dans toutes </a:t>
            </a:r>
            <a:r>
              <a:rPr lang="fr-FR" sz="2800" dirty="0" smtClean="0">
                <a:latin typeface="Times New Roman" pitchFamily="18" charset="0"/>
                <a:cs typeface="Times New Roman" pitchFamily="18" charset="0"/>
              </a:rPr>
              <a:t>les directions </a:t>
            </a:r>
            <a:r>
              <a:rPr lang="fr-FR" sz="2800" dirty="0">
                <a:latin typeface="Times New Roman" pitchFamily="18" charset="0"/>
                <a:cs typeface="Times New Roman" pitchFamily="18" charset="0"/>
              </a:rPr>
              <a:t>et voyagent à travers l'espace à la vitesse de la lumière. </a:t>
            </a:r>
            <a:endParaRPr lang="fr-FR" sz="2800" dirty="0" smtClean="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a:p>
            <a:pPr algn="just"/>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476499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772" y="504825"/>
            <a:ext cx="9753600" cy="2246769"/>
          </a:xfrm>
          <a:prstGeom prst="rect">
            <a:avLst/>
          </a:prstGeom>
        </p:spPr>
        <p:txBody>
          <a:bodyPr wrap="square">
            <a:spAutoFit/>
          </a:bodyPr>
          <a:lstStyle/>
          <a:p>
            <a:pPr algn="just"/>
            <a:r>
              <a:rPr lang="fr-FR" sz="2800" dirty="0">
                <a:latin typeface="Times New Roman" pitchFamily="18" charset="0"/>
                <a:cs typeface="Times New Roman" pitchFamily="18" charset="0"/>
              </a:rPr>
              <a:t>L’énergie solaire transmise par le rayonnement solaire rend possible la vie sur Terre par apport d'énergie lumineuse (lumière) et d'énergie  thermique (chaleur), permettant la présence d’eau à l’état liquide et la photosynthèse des végétaux. Les UV solaires contribuent à la désinfection  naturelle des eaux de surfaces.</a:t>
            </a:r>
          </a:p>
        </p:txBody>
      </p:sp>
      <p:grpSp>
        <p:nvGrpSpPr>
          <p:cNvPr id="3" name="Group 2"/>
          <p:cNvGrpSpPr/>
          <p:nvPr/>
        </p:nvGrpSpPr>
        <p:grpSpPr>
          <a:xfrm>
            <a:off x="439746" y="3552825"/>
            <a:ext cx="10025618" cy="2243724"/>
            <a:chOff x="927286" y="406539"/>
            <a:chExt cx="8687941" cy="2243724"/>
          </a:xfrm>
        </p:grpSpPr>
        <p:sp>
          <p:nvSpPr>
            <p:cNvPr id="4" name="object 15"/>
            <p:cNvSpPr txBox="1"/>
            <p:nvPr/>
          </p:nvSpPr>
          <p:spPr>
            <a:xfrm>
              <a:off x="5889245" y="1516200"/>
              <a:ext cx="640804" cy="382156"/>
            </a:xfrm>
            <a:prstGeom prst="rect">
              <a:avLst/>
            </a:prstGeom>
          </p:spPr>
          <p:txBody>
            <a:bodyPr vert="horz" wrap="square" lIns="0" tIns="12700" rIns="0" bIns="0" rtlCol="0">
              <a:spAutoFit/>
            </a:bodyPr>
            <a:lstStyle/>
            <a:p>
              <a:pPr marL="12700">
                <a:lnSpc>
                  <a:spcPct val="100000"/>
                </a:lnSpc>
                <a:spcBef>
                  <a:spcPts val="100"/>
                </a:spcBef>
              </a:pPr>
              <a:r>
                <a:rPr sz="2400" spc="-180" dirty="0">
                  <a:latin typeface="Times New Roman" pitchFamily="18" charset="0"/>
                  <a:cs typeface="Times New Roman" pitchFamily="18" charset="0"/>
                </a:rPr>
                <a:t>E</a:t>
              </a:r>
              <a:r>
                <a:rPr sz="2400" spc="-140" dirty="0">
                  <a:latin typeface="Times New Roman" pitchFamily="18" charset="0"/>
                  <a:cs typeface="Times New Roman" pitchFamily="18" charset="0"/>
                </a:rPr>
                <a:t>a</a:t>
              </a:r>
              <a:r>
                <a:rPr sz="2400" spc="-40" dirty="0">
                  <a:latin typeface="Times New Roman" pitchFamily="18" charset="0"/>
                  <a:cs typeface="Times New Roman" pitchFamily="18" charset="0"/>
                </a:rPr>
                <a:t>u</a:t>
              </a:r>
              <a:endParaRPr sz="2400" dirty="0">
                <a:latin typeface="Times New Roman" pitchFamily="18" charset="0"/>
                <a:cs typeface="Times New Roman" pitchFamily="18" charset="0"/>
              </a:endParaRPr>
            </a:p>
          </p:txBody>
        </p:sp>
        <p:sp>
          <p:nvSpPr>
            <p:cNvPr id="5" name="object 16"/>
            <p:cNvSpPr txBox="1"/>
            <p:nvPr/>
          </p:nvSpPr>
          <p:spPr>
            <a:xfrm>
              <a:off x="5575300" y="1860624"/>
              <a:ext cx="1560677" cy="751488"/>
            </a:xfrm>
            <a:prstGeom prst="rect">
              <a:avLst/>
            </a:prstGeom>
          </p:spPr>
          <p:txBody>
            <a:bodyPr vert="horz" wrap="square" lIns="0" tIns="12700" rIns="0" bIns="0" rtlCol="0">
              <a:spAutoFit/>
            </a:bodyPr>
            <a:lstStyle/>
            <a:p>
              <a:pPr marL="12700">
                <a:lnSpc>
                  <a:spcPct val="100000"/>
                </a:lnSpc>
                <a:spcBef>
                  <a:spcPts val="100"/>
                </a:spcBef>
              </a:pPr>
              <a:r>
                <a:rPr sz="2400" spc="-90" dirty="0">
                  <a:latin typeface="Times New Roman" pitchFamily="18" charset="0"/>
                  <a:cs typeface="Times New Roman" pitchFamily="18" charset="0"/>
                </a:rPr>
                <a:t>Cycle </a:t>
              </a:r>
              <a:r>
                <a:rPr sz="2400" spc="-60" dirty="0">
                  <a:latin typeface="Times New Roman" pitchFamily="18" charset="0"/>
                  <a:cs typeface="Times New Roman" pitchFamily="18" charset="0"/>
                </a:rPr>
                <a:t>de</a:t>
              </a:r>
              <a:r>
                <a:rPr sz="2400" spc="-120" dirty="0">
                  <a:latin typeface="Times New Roman" pitchFamily="18" charset="0"/>
                  <a:cs typeface="Times New Roman" pitchFamily="18" charset="0"/>
                </a:rPr>
                <a:t> </a:t>
              </a:r>
              <a:r>
                <a:rPr sz="2400" spc="-35" dirty="0" err="1">
                  <a:latin typeface="Times New Roman" pitchFamily="18" charset="0"/>
                  <a:cs typeface="Times New Roman" pitchFamily="18" charset="0"/>
                </a:rPr>
                <a:t>l’eau</a:t>
              </a:r>
              <a:endParaRPr sz="2400" dirty="0">
                <a:latin typeface="Times New Roman" pitchFamily="18" charset="0"/>
                <a:cs typeface="Times New Roman" pitchFamily="18" charset="0"/>
              </a:endParaRPr>
            </a:p>
          </p:txBody>
        </p:sp>
        <p:grpSp>
          <p:nvGrpSpPr>
            <p:cNvPr id="6" name="Group 5"/>
            <p:cNvGrpSpPr/>
            <p:nvPr/>
          </p:nvGrpSpPr>
          <p:grpSpPr>
            <a:xfrm>
              <a:off x="927286" y="406539"/>
              <a:ext cx="8687941" cy="2243724"/>
              <a:chOff x="927286" y="347613"/>
              <a:chExt cx="8687941" cy="2243724"/>
            </a:xfrm>
          </p:grpSpPr>
          <p:sp>
            <p:nvSpPr>
              <p:cNvPr id="7" name="object 7"/>
              <p:cNvSpPr txBox="1"/>
              <p:nvPr/>
            </p:nvSpPr>
            <p:spPr>
              <a:xfrm>
                <a:off x="1155700" y="1489457"/>
                <a:ext cx="1875917" cy="382156"/>
              </a:xfrm>
              <a:prstGeom prst="rect">
                <a:avLst/>
              </a:prstGeom>
            </p:spPr>
            <p:txBody>
              <a:bodyPr vert="horz" wrap="square" lIns="0" tIns="12700" rIns="0" bIns="0" rtlCol="0">
                <a:spAutoFit/>
              </a:bodyPr>
              <a:lstStyle/>
              <a:p>
                <a:pPr marL="12700" algn="ctr">
                  <a:lnSpc>
                    <a:spcPct val="100000"/>
                  </a:lnSpc>
                  <a:spcBef>
                    <a:spcPts val="100"/>
                  </a:spcBef>
                </a:pPr>
                <a:r>
                  <a:rPr sz="2400" spc="-65" dirty="0" err="1">
                    <a:latin typeface="Times New Roman" pitchFamily="18" charset="0"/>
                    <a:cs typeface="Times New Roman" pitchFamily="18" charset="0"/>
                  </a:rPr>
                  <a:t>Rayonnement</a:t>
                </a:r>
                <a:endParaRPr sz="2400" dirty="0">
                  <a:latin typeface="Times New Roman" pitchFamily="18" charset="0"/>
                  <a:cs typeface="Times New Roman" pitchFamily="18" charset="0"/>
                </a:endParaRPr>
              </a:p>
            </p:txBody>
          </p:sp>
          <p:sp>
            <p:nvSpPr>
              <p:cNvPr id="8" name="object 8"/>
              <p:cNvSpPr txBox="1"/>
              <p:nvPr/>
            </p:nvSpPr>
            <p:spPr>
              <a:xfrm>
                <a:off x="1003300" y="1870457"/>
                <a:ext cx="2362200" cy="382156"/>
              </a:xfrm>
              <a:prstGeom prst="rect">
                <a:avLst/>
              </a:prstGeom>
            </p:spPr>
            <p:txBody>
              <a:bodyPr vert="horz" wrap="square" lIns="0" tIns="12700" rIns="0" bIns="0" rtlCol="0">
                <a:spAutoFit/>
              </a:bodyPr>
              <a:lstStyle/>
              <a:p>
                <a:pPr marL="12700" algn="ctr">
                  <a:lnSpc>
                    <a:spcPct val="100000"/>
                  </a:lnSpc>
                  <a:spcBef>
                    <a:spcPts val="100"/>
                  </a:spcBef>
                </a:pPr>
                <a:r>
                  <a:rPr sz="2400" b="1" u="sng" spc="-90" dirty="0">
                    <a:solidFill>
                      <a:srgbClr val="FF0000"/>
                    </a:solidFill>
                    <a:uFill>
                      <a:solidFill>
                        <a:srgbClr val="FF0000"/>
                      </a:solidFill>
                    </a:uFill>
                    <a:latin typeface="Times New Roman" pitchFamily="18" charset="0"/>
                    <a:cs typeface="Times New Roman" pitchFamily="18" charset="0"/>
                  </a:rPr>
                  <a:t>Lumière</a:t>
                </a:r>
                <a:r>
                  <a:rPr sz="2400" b="1" spc="-90" dirty="0">
                    <a:solidFill>
                      <a:srgbClr val="FF0000"/>
                    </a:solidFill>
                    <a:latin typeface="Times New Roman" pitchFamily="18" charset="0"/>
                    <a:cs typeface="Times New Roman" pitchFamily="18" charset="0"/>
                  </a:rPr>
                  <a:t> </a:t>
                </a:r>
                <a:r>
                  <a:rPr sz="2400" spc="-5" dirty="0">
                    <a:latin typeface="Times New Roman" pitchFamily="18" charset="0"/>
                    <a:cs typeface="Times New Roman" pitchFamily="18" charset="0"/>
                  </a:rPr>
                  <a:t>et</a:t>
                </a:r>
                <a:r>
                  <a:rPr sz="2400" spc="-110" dirty="0">
                    <a:latin typeface="Times New Roman" pitchFamily="18" charset="0"/>
                    <a:cs typeface="Times New Roman" pitchFamily="18" charset="0"/>
                  </a:rPr>
                  <a:t> </a:t>
                </a:r>
                <a:r>
                  <a:rPr sz="2400" spc="-50" dirty="0" err="1">
                    <a:latin typeface="Times New Roman" pitchFamily="18" charset="0"/>
                    <a:cs typeface="Times New Roman" pitchFamily="18" charset="0"/>
                  </a:rPr>
                  <a:t>chaleur</a:t>
                </a:r>
                <a:endParaRPr sz="2400" dirty="0">
                  <a:latin typeface="Times New Roman" pitchFamily="18" charset="0"/>
                  <a:cs typeface="Times New Roman" pitchFamily="18" charset="0"/>
                </a:endParaRPr>
              </a:p>
            </p:txBody>
          </p:sp>
          <p:sp>
            <p:nvSpPr>
              <p:cNvPr id="9" name="object 11"/>
              <p:cNvSpPr txBox="1"/>
              <p:nvPr/>
            </p:nvSpPr>
            <p:spPr>
              <a:xfrm>
                <a:off x="3809365" y="1495425"/>
                <a:ext cx="1080644" cy="751488"/>
              </a:xfrm>
              <a:prstGeom prst="rect">
                <a:avLst/>
              </a:prstGeom>
            </p:spPr>
            <p:txBody>
              <a:bodyPr vert="horz" wrap="square" lIns="0" tIns="12700" rIns="0" bIns="0" rtlCol="0">
                <a:spAutoFit/>
              </a:bodyPr>
              <a:lstStyle/>
              <a:p>
                <a:pPr marL="12700">
                  <a:lnSpc>
                    <a:spcPct val="100000"/>
                  </a:lnSpc>
                  <a:spcBef>
                    <a:spcPts val="100"/>
                  </a:spcBef>
                </a:pPr>
                <a:r>
                  <a:rPr sz="2400" spc="-85" dirty="0" err="1">
                    <a:latin typeface="Times New Roman" pitchFamily="18" charset="0"/>
                    <a:cs typeface="Times New Roman" pitchFamily="18" charset="0"/>
                  </a:rPr>
                  <a:t>Biomasse</a:t>
                </a:r>
                <a:endParaRPr sz="2400" dirty="0">
                  <a:latin typeface="Times New Roman" pitchFamily="18" charset="0"/>
                  <a:cs typeface="Times New Roman" pitchFamily="18" charset="0"/>
                </a:endParaRPr>
              </a:p>
            </p:txBody>
          </p:sp>
          <p:sp>
            <p:nvSpPr>
              <p:cNvPr id="10" name="object 12"/>
              <p:cNvSpPr txBox="1"/>
              <p:nvPr/>
            </p:nvSpPr>
            <p:spPr>
              <a:xfrm>
                <a:off x="3641726" y="1839849"/>
                <a:ext cx="1552574" cy="751488"/>
              </a:xfrm>
              <a:prstGeom prst="rect">
                <a:avLst/>
              </a:prstGeom>
            </p:spPr>
            <p:txBody>
              <a:bodyPr vert="horz" wrap="square" lIns="0" tIns="12700" rIns="0" bIns="0" rtlCol="0">
                <a:spAutoFit/>
              </a:bodyPr>
              <a:lstStyle/>
              <a:p>
                <a:pPr marL="12700">
                  <a:lnSpc>
                    <a:spcPct val="100000"/>
                  </a:lnSpc>
                  <a:spcBef>
                    <a:spcPts val="100"/>
                  </a:spcBef>
                </a:pPr>
                <a:r>
                  <a:rPr sz="2400" spc="-55" dirty="0" err="1">
                    <a:latin typeface="Times New Roman" pitchFamily="18" charset="0"/>
                    <a:cs typeface="Times New Roman" pitchFamily="18" charset="0"/>
                  </a:rPr>
                  <a:t>Photosynthèse</a:t>
                </a:r>
                <a:endParaRPr sz="2400" dirty="0">
                  <a:latin typeface="Times New Roman" pitchFamily="18" charset="0"/>
                  <a:cs typeface="Times New Roman" pitchFamily="18" charset="0"/>
                </a:endParaRPr>
              </a:p>
            </p:txBody>
          </p:sp>
          <p:grpSp>
            <p:nvGrpSpPr>
              <p:cNvPr id="11" name="Group 10"/>
              <p:cNvGrpSpPr/>
              <p:nvPr/>
            </p:nvGrpSpPr>
            <p:grpSpPr>
              <a:xfrm>
                <a:off x="927286" y="347613"/>
                <a:ext cx="8687941" cy="2176543"/>
                <a:chOff x="927286" y="719594"/>
                <a:chExt cx="8687941" cy="2176543"/>
              </a:xfrm>
            </p:grpSpPr>
            <p:sp>
              <p:nvSpPr>
                <p:cNvPr id="12" name="object 17"/>
                <p:cNvSpPr/>
                <p:nvPr/>
              </p:nvSpPr>
              <p:spPr>
                <a:xfrm>
                  <a:off x="7325555" y="1822765"/>
                  <a:ext cx="2289672" cy="998855"/>
                </a:xfrm>
                <a:custGeom>
                  <a:avLst/>
                  <a:gdLst/>
                  <a:ahLst/>
                  <a:cxnLst/>
                  <a:rect l="l" t="t" r="r" b="b"/>
                  <a:pathLst>
                    <a:path w="1637029" h="998854">
                      <a:moveTo>
                        <a:pt x="0" y="166458"/>
                      </a:moveTo>
                      <a:lnTo>
                        <a:pt x="5945" y="122206"/>
                      </a:lnTo>
                      <a:lnTo>
                        <a:pt x="22725" y="82442"/>
                      </a:lnTo>
                      <a:lnTo>
                        <a:pt x="48753" y="48753"/>
                      </a:lnTo>
                      <a:lnTo>
                        <a:pt x="82442" y="22725"/>
                      </a:lnTo>
                      <a:lnTo>
                        <a:pt x="122206" y="5945"/>
                      </a:lnTo>
                      <a:lnTo>
                        <a:pt x="166458" y="0"/>
                      </a:lnTo>
                      <a:lnTo>
                        <a:pt x="1470431" y="0"/>
                      </a:lnTo>
                      <a:lnTo>
                        <a:pt x="1514683" y="5945"/>
                      </a:lnTo>
                      <a:lnTo>
                        <a:pt x="1554447" y="22725"/>
                      </a:lnTo>
                      <a:lnTo>
                        <a:pt x="1588136" y="48753"/>
                      </a:lnTo>
                      <a:lnTo>
                        <a:pt x="1614164" y="82442"/>
                      </a:lnTo>
                      <a:lnTo>
                        <a:pt x="1630944" y="122206"/>
                      </a:lnTo>
                      <a:lnTo>
                        <a:pt x="1636890" y="166458"/>
                      </a:lnTo>
                      <a:lnTo>
                        <a:pt x="1636890" y="832281"/>
                      </a:lnTo>
                      <a:lnTo>
                        <a:pt x="1630944" y="876534"/>
                      </a:lnTo>
                      <a:lnTo>
                        <a:pt x="1614164" y="916297"/>
                      </a:lnTo>
                      <a:lnTo>
                        <a:pt x="1588136" y="949986"/>
                      </a:lnTo>
                      <a:lnTo>
                        <a:pt x="1554447" y="976014"/>
                      </a:lnTo>
                      <a:lnTo>
                        <a:pt x="1514683" y="992794"/>
                      </a:lnTo>
                      <a:lnTo>
                        <a:pt x="1470431" y="998740"/>
                      </a:lnTo>
                      <a:lnTo>
                        <a:pt x="166458" y="998740"/>
                      </a:lnTo>
                      <a:lnTo>
                        <a:pt x="122206" y="992794"/>
                      </a:lnTo>
                      <a:lnTo>
                        <a:pt x="82442" y="976014"/>
                      </a:lnTo>
                      <a:lnTo>
                        <a:pt x="48753" y="949986"/>
                      </a:lnTo>
                      <a:lnTo>
                        <a:pt x="22725" y="916297"/>
                      </a:lnTo>
                      <a:lnTo>
                        <a:pt x="5945" y="876534"/>
                      </a:lnTo>
                      <a:lnTo>
                        <a:pt x="0" y="832281"/>
                      </a:lnTo>
                      <a:lnTo>
                        <a:pt x="0" y="166458"/>
                      </a:lnTo>
                      <a:close/>
                    </a:path>
                  </a:pathLst>
                </a:custGeom>
                <a:ln w="25399">
                  <a:solidFill>
                    <a:srgbClr val="F79546"/>
                  </a:solidFill>
                </a:ln>
              </p:spPr>
              <p:txBody>
                <a:bodyPr wrap="square" lIns="0" tIns="0" rIns="0" bIns="0" rtlCol="0"/>
                <a:lstStyle/>
                <a:p>
                  <a:endParaRPr sz="2400">
                    <a:latin typeface="Times New Roman" pitchFamily="18" charset="0"/>
                    <a:cs typeface="Times New Roman" pitchFamily="18" charset="0"/>
                  </a:endParaRPr>
                </a:p>
              </p:txBody>
            </p:sp>
            <p:sp>
              <p:nvSpPr>
                <p:cNvPr id="13" name="object 19"/>
                <p:cNvSpPr txBox="1"/>
                <p:nvPr/>
              </p:nvSpPr>
              <p:spPr>
                <a:xfrm>
                  <a:off x="8013700" y="1800225"/>
                  <a:ext cx="546608" cy="382156"/>
                </a:xfrm>
                <a:prstGeom prst="rect">
                  <a:avLst/>
                </a:prstGeom>
              </p:spPr>
              <p:txBody>
                <a:bodyPr vert="horz" wrap="square" lIns="0" tIns="12700" rIns="0" bIns="0" rtlCol="0">
                  <a:spAutoFit/>
                </a:bodyPr>
                <a:lstStyle/>
                <a:p>
                  <a:pPr marL="12700">
                    <a:lnSpc>
                      <a:spcPct val="100000"/>
                    </a:lnSpc>
                    <a:spcBef>
                      <a:spcPts val="100"/>
                    </a:spcBef>
                  </a:pPr>
                  <a:r>
                    <a:rPr sz="2400" spc="30">
                      <a:latin typeface="Times New Roman" pitchFamily="18" charset="0"/>
                      <a:cs typeface="Times New Roman" pitchFamily="18" charset="0"/>
                    </a:rPr>
                    <a:t>M</a:t>
                  </a:r>
                  <a:r>
                    <a:rPr sz="2400" spc="-30">
                      <a:latin typeface="Times New Roman" pitchFamily="18" charset="0"/>
                      <a:cs typeface="Times New Roman" pitchFamily="18" charset="0"/>
                    </a:rPr>
                    <a:t>er</a:t>
                  </a:r>
                  <a:endParaRPr sz="2400">
                    <a:latin typeface="Times New Roman" pitchFamily="18" charset="0"/>
                    <a:cs typeface="Times New Roman" pitchFamily="18" charset="0"/>
                  </a:endParaRPr>
                </a:p>
              </p:txBody>
            </p:sp>
            <p:sp>
              <p:nvSpPr>
                <p:cNvPr id="14" name="object 20"/>
                <p:cNvSpPr txBox="1"/>
                <p:nvPr/>
              </p:nvSpPr>
              <p:spPr>
                <a:xfrm>
                  <a:off x="7403082" y="2144649"/>
                  <a:ext cx="2134618" cy="751488"/>
                </a:xfrm>
                <a:prstGeom prst="rect">
                  <a:avLst/>
                </a:prstGeom>
              </p:spPr>
              <p:txBody>
                <a:bodyPr vert="horz" wrap="square" lIns="0" tIns="12700" rIns="0" bIns="0" rtlCol="0">
                  <a:spAutoFit/>
                </a:bodyPr>
                <a:lstStyle/>
                <a:p>
                  <a:pPr marL="12700">
                    <a:lnSpc>
                      <a:spcPct val="100000"/>
                    </a:lnSpc>
                    <a:spcBef>
                      <a:spcPts val="100"/>
                    </a:spcBef>
                  </a:pPr>
                  <a:r>
                    <a:rPr sz="2400" spc="-65" dirty="0">
                      <a:latin typeface="Times New Roman" pitchFamily="18" charset="0"/>
                      <a:cs typeface="Times New Roman" pitchFamily="18" charset="0"/>
                    </a:rPr>
                    <a:t>Courants</a:t>
                  </a:r>
                  <a:r>
                    <a:rPr sz="2400" spc="-105" dirty="0">
                      <a:latin typeface="Times New Roman" pitchFamily="18" charset="0"/>
                      <a:cs typeface="Times New Roman" pitchFamily="18" charset="0"/>
                    </a:rPr>
                    <a:t> </a:t>
                  </a:r>
                  <a:r>
                    <a:rPr sz="2400" spc="-65" dirty="0" err="1">
                      <a:latin typeface="Times New Roman" pitchFamily="18" charset="0"/>
                      <a:cs typeface="Times New Roman" pitchFamily="18" charset="0"/>
                    </a:rPr>
                    <a:t>océaniques</a:t>
                  </a:r>
                  <a:endParaRPr sz="2400" dirty="0">
                    <a:latin typeface="Times New Roman" pitchFamily="18" charset="0"/>
                    <a:cs typeface="Times New Roman" pitchFamily="18" charset="0"/>
                  </a:endParaRPr>
                </a:p>
              </p:txBody>
            </p:sp>
            <p:grpSp>
              <p:nvGrpSpPr>
                <p:cNvPr id="15" name="Group 14"/>
                <p:cNvGrpSpPr/>
                <p:nvPr/>
              </p:nvGrpSpPr>
              <p:grpSpPr>
                <a:xfrm>
                  <a:off x="927286" y="719594"/>
                  <a:ext cx="6324414" cy="2108516"/>
                  <a:chOff x="927286" y="2215882"/>
                  <a:chExt cx="6324414" cy="2108516"/>
                </a:xfrm>
              </p:grpSpPr>
              <p:sp>
                <p:nvSpPr>
                  <p:cNvPr id="16" name="object 5"/>
                  <p:cNvSpPr/>
                  <p:nvPr/>
                </p:nvSpPr>
                <p:spPr>
                  <a:xfrm>
                    <a:off x="927286" y="3325542"/>
                    <a:ext cx="2417954" cy="998855"/>
                  </a:xfrm>
                  <a:custGeom>
                    <a:avLst/>
                    <a:gdLst/>
                    <a:ahLst/>
                    <a:cxnLst/>
                    <a:rect l="l" t="t" r="r" b="b"/>
                    <a:pathLst>
                      <a:path w="1637029" h="998854">
                        <a:moveTo>
                          <a:pt x="0" y="166458"/>
                        </a:moveTo>
                        <a:lnTo>
                          <a:pt x="5945" y="122206"/>
                        </a:lnTo>
                        <a:lnTo>
                          <a:pt x="22725" y="82442"/>
                        </a:lnTo>
                        <a:lnTo>
                          <a:pt x="48753" y="48753"/>
                        </a:lnTo>
                        <a:lnTo>
                          <a:pt x="82442" y="22725"/>
                        </a:lnTo>
                        <a:lnTo>
                          <a:pt x="122206" y="5945"/>
                        </a:lnTo>
                        <a:lnTo>
                          <a:pt x="166458" y="0"/>
                        </a:lnTo>
                        <a:lnTo>
                          <a:pt x="1470431" y="0"/>
                        </a:lnTo>
                        <a:lnTo>
                          <a:pt x="1514683" y="5945"/>
                        </a:lnTo>
                        <a:lnTo>
                          <a:pt x="1554447" y="22725"/>
                        </a:lnTo>
                        <a:lnTo>
                          <a:pt x="1588136" y="48753"/>
                        </a:lnTo>
                        <a:lnTo>
                          <a:pt x="1614164" y="82442"/>
                        </a:lnTo>
                        <a:lnTo>
                          <a:pt x="1630944" y="122206"/>
                        </a:lnTo>
                        <a:lnTo>
                          <a:pt x="1636890" y="166458"/>
                        </a:lnTo>
                        <a:lnTo>
                          <a:pt x="1636890" y="832281"/>
                        </a:lnTo>
                        <a:lnTo>
                          <a:pt x="1630944" y="876534"/>
                        </a:lnTo>
                        <a:lnTo>
                          <a:pt x="1614164" y="916297"/>
                        </a:lnTo>
                        <a:lnTo>
                          <a:pt x="1588136" y="949986"/>
                        </a:lnTo>
                        <a:lnTo>
                          <a:pt x="1554447" y="976014"/>
                        </a:lnTo>
                        <a:lnTo>
                          <a:pt x="1514683" y="992794"/>
                        </a:lnTo>
                        <a:lnTo>
                          <a:pt x="1470431" y="998740"/>
                        </a:lnTo>
                        <a:lnTo>
                          <a:pt x="166458" y="998740"/>
                        </a:lnTo>
                        <a:lnTo>
                          <a:pt x="122206" y="992794"/>
                        </a:lnTo>
                        <a:lnTo>
                          <a:pt x="82442" y="976014"/>
                        </a:lnTo>
                        <a:lnTo>
                          <a:pt x="48753" y="949986"/>
                        </a:lnTo>
                        <a:lnTo>
                          <a:pt x="22725" y="916297"/>
                        </a:lnTo>
                        <a:lnTo>
                          <a:pt x="5945" y="876534"/>
                        </a:lnTo>
                        <a:lnTo>
                          <a:pt x="0" y="832281"/>
                        </a:lnTo>
                        <a:lnTo>
                          <a:pt x="0" y="166458"/>
                        </a:lnTo>
                        <a:close/>
                      </a:path>
                    </a:pathLst>
                  </a:custGeom>
                  <a:ln w="25399">
                    <a:solidFill>
                      <a:srgbClr val="F79546"/>
                    </a:solidFill>
                  </a:ln>
                </p:spPr>
                <p:txBody>
                  <a:bodyPr wrap="square" lIns="0" tIns="0" rIns="0" bIns="0" rtlCol="0"/>
                  <a:lstStyle/>
                  <a:p>
                    <a:pPr algn="ctr"/>
                    <a:endParaRPr sz="2400" dirty="0">
                      <a:latin typeface="Times New Roman" pitchFamily="18" charset="0"/>
                      <a:cs typeface="Times New Roman" pitchFamily="18" charset="0"/>
                    </a:endParaRPr>
                  </a:p>
                </p:txBody>
              </p:sp>
              <p:sp>
                <p:nvSpPr>
                  <p:cNvPr id="17" name="object 9"/>
                  <p:cNvSpPr/>
                  <p:nvPr/>
                </p:nvSpPr>
                <p:spPr>
                  <a:xfrm>
                    <a:off x="3531171" y="3325543"/>
                    <a:ext cx="1637030" cy="998855"/>
                  </a:xfrm>
                  <a:custGeom>
                    <a:avLst/>
                    <a:gdLst/>
                    <a:ahLst/>
                    <a:cxnLst/>
                    <a:rect l="l" t="t" r="r" b="b"/>
                    <a:pathLst>
                      <a:path w="1637029" h="998854">
                        <a:moveTo>
                          <a:pt x="0" y="166458"/>
                        </a:moveTo>
                        <a:lnTo>
                          <a:pt x="5945" y="122206"/>
                        </a:lnTo>
                        <a:lnTo>
                          <a:pt x="22725" y="82442"/>
                        </a:lnTo>
                        <a:lnTo>
                          <a:pt x="48753" y="48753"/>
                        </a:lnTo>
                        <a:lnTo>
                          <a:pt x="82442" y="22725"/>
                        </a:lnTo>
                        <a:lnTo>
                          <a:pt x="122206" y="5945"/>
                        </a:lnTo>
                        <a:lnTo>
                          <a:pt x="166458" y="0"/>
                        </a:lnTo>
                        <a:lnTo>
                          <a:pt x="1470431" y="0"/>
                        </a:lnTo>
                        <a:lnTo>
                          <a:pt x="1514683" y="5945"/>
                        </a:lnTo>
                        <a:lnTo>
                          <a:pt x="1554447" y="22725"/>
                        </a:lnTo>
                        <a:lnTo>
                          <a:pt x="1588136" y="48753"/>
                        </a:lnTo>
                        <a:lnTo>
                          <a:pt x="1614164" y="82442"/>
                        </a:lnTo>
                        <a:lnTo>
                          <a:pt x="1630944" y="122206"/>
                        </a:lnTo>
                        <a:lnTo>
                          <a:pt x="1636890" y="166458"/>
                        </a:lnTo>
                        <a:lnTo>
                          <a:pt x="1636890" y="832281"/>
                        </a:lnTo>
                        <a:lnTo>
                          <a:pt x="1630944" y="876534"/>
                        </a:lnTo>
                        <a:lnTo>
                          <a:pt x="1614164" y="916297"/>
                        </a:lnTo>
                        <a:lnTo>
                          <a:pt x="1588136" y="949986"/>
                        </a:lnTo>
                        <a:lnTo>
                          <a:pt x="1554447" y="976014"/>
                        </a:lnTo>
                        <a:lnTo>
                          <a:pt x="1514683" y="992794"/>
                        </a:lnTo>
                        <a:lnTo>
                          <a:pt x="1470431" y="998740"/>
                        </a:lnTo>
                        <a:lnTo>
                          <a:pt x="166458" y="998740"/>
                        </a:lnTo>
                        <a:lnTo>
                          <a:pt x="122206" y="992794"/>
                        </a:lnTo>
                        <a:lnTo>
                          <a:pt x="82442" y="976014"/>
                        </a:lnTo>
                        <a:lnTo>
                          <a:pt x="48753" y="949986"/>
                        </a:lnTo>
                        <a:lnTo>
                          <a:pt x="22725" y="916297"/>
                        </a:lnTo>
                        <a:lnTo>
                          <a:pt x="5945" y="876534"/>
                        </a:lnTo>
                        <a:lnTo>
                          <a:pt x="0" y="832281"/>
                        </a:lnTo>
                        <a:lnTo>
                          <a:pt x="0" y="166458"/>
                        </a:lnTo>
                        <a:close/>
                      </a:path>
                    </a:pathLst>
                  </a:custGeom>
                  <a:ln w="25399">
                    <a:solidFill>
                      <a:srgbClr val="F79546"/>
                    </a:solidFill>
                  </a:ln>
                </p:spPr>
                <p:txBody>
                  <a:bodyPr wrap="square" lIns="0" tIns="0" rIns="0" bIns="0" rtlCol="0"/>
                  <a:lstStyle/>
                  <a:p>
                    <a:endParaRPr sz="2400">
                      <a:latin typeface="Times New Roman" pitchFamily="18" charset="0"/>
                      <a:cs typeface="Times New Roman" pitchFamily="18" charset="0"/>
                    </a:endParaRPr>
                  </a:p>
                </p:txBody>
              </p:sp>
              <p:sp>
                <p:nvSpPr>
                  <p:cNvPr id="18" name="object 13"/>
                  <p:cNvSpPr/>
                  <p:nvPr/>
                </p:nvSpPr>
                <p:spPr>
                  <a:xfrm>
                    <a:off x="5440641" y="3297535"/>
                    <a:ext cx="1637030" cy="998855"/>
                  </a:xfrm>
                  <a:custGeom>
                    <a:avLst/>
                    <a:gdLst/>
                    <a:ahLst/>
                    <a:cxnLst/>
                    <a:rect l="l" t="t" r="r" b="b"/>
                    <a:pathLst>
                      <a:path w="1637029" h="998854">
                        <a:moveTo>
                          <a:pt x="0" y="166458"/>
                        </a:moveTo>
                        <a:lnTo>
                          <a:pt x="5945" y="122206"/>
                        </a:lnTo>
                        <a:lnTo>
                          <a:pt x="22725" y="82442"/>
                        </a:lnTo>
                        <a:lnTo>
                          <a:pt x="48753" y="48753"/>
                        </a:lnTo>
                        <a:lnTo>
                          <a:pt x="82442" y="22725"/>
                        </a:lnTo>
                        <a:lnTo>
                          <a:pt x="122206" y="5945"/>
                        </a:lnTo>
                        <a:lnTo>
                          <a:pt x="166458" y="0"/>
                        </a:lnTo>
                        <a:lnTo>
                          <a:pt x="1470431" y="0"/>
                        </a:lnTo>
                        <a:lnTo>
                          <a:pt x="1514683" y="5945"/>
                        </a:lnTo>
                        <a:lnTo>
                          <a:pt x="1554447" y="22725"/>
                        </a:lnTo>
                        <a:lnTo>
                          <a:pt x="1588136" y="48753"/>
                        </a:lnTo>
                        <a:lnTo>
                          <a:pt x="1614164" y="82442"/>
                        </a:lnTo>
                        <a:lnTo>
                          <a:pt x="1630944" y="122206"/>
                        </a:lnTo>
                        <a:lnTo>
                          <a:pt x="1636890" y="166458"/>
                        </a:lnTo>
                        <a:lnTo>
                          <a:pt x="1636890" y="832281"/>
                        </a:lnTo>
                        <a:lnTo>
                          <a:pt x="1630944" y="876534"/>
                        </a:lnTo>
                        <a:lnTo>
                          <a:pt x="1614164" y="916297"/>
                        </a:lnTo>
                        <a:lnTo>
                          <a:pt x="1588136" y="949986"/>
                        </a:lnTo>
                        <a:lnTo>
                          <a:pt x="1554447" y="976014"/>
                        </a:lnTo>
                        <a:lnTo>
                          <a:pt x="1514683" y="992794"/>
                        </a:lnTo>
                        <a:lnTo>
                          <a:pt x="1470431" y="998740"/>
                        </a:lnTo>
                        <a:lnTo>
                          <a:pt x="166458" y="998740"/>
                        </a:lnTo>
                        <a:lnTo>
                          <a:pt x="122206" y="992794"/>
                        </a:lnTo>
                        <a:lnTo>
                          <a:pt x="82442" y="976014"/>
                        </a:lnTo>
                        <a:lnTo>
                          <a:pt x="48753" y="949986"/>
                        </a:lnTo>
                        <a:lnTo>
                          <a:pt x="22725" y="916297"/>
                        </a:lnTo>
                        <a:lnTo>
                          <a:pt x="5945" y="876534"/>
                        </a:lnTo>
                        <a:lnTo>
                          <a:pt x="0" y="832281"/>
                        </a:lnTo>
                        <a:lnTo>
                          <a:pt x="0" y="166458"/>
                        </a:lnTo>
                        <a:close/>
                      </a:path>
                    </a:pathLst>
                  </a:custGeom>
                  <a:ln w="25399">
                    <a:solidFill>
                      <a:srgbClr val="F79546"/>
                    </a:solidFill>
                  </a:ln>
                </p:spPr>
                <p:txBody>
                  <a:bodyPr wrap="square" lIns="0" tIns="0" rIns="0" bIns="0" rtlCol="0"/>
                  <a:lstStyle/>
                  <a:p>
                    <a:endParaRPr sz="2400">
                      <a:latin typeface="Times New Roman" pitchFamily="18" charset="0"/>
                      <a:cs typeface="Times New Roman" pitchFamily="18" charset="0"/>
                    </a:endParaRPr>
                  </a:p>
                </p:txBody>
              </p:sp>
              <p:sp>
                <p:nvSpPr>
                  <p:cNvPr id="19" name="TextBox 18"/>
                  <p:cNvSpPr txBox="1"/>
                  <p:nvPr/>
                </p:nvSpPr>
                <p:spPr>
                  <a:xfrm>
                    <a:off x="3284602" y="2215882"/>
                    <a:ext cx="3967098" cy="830997"/>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2400" dirty="0">
                        <a:latin typeface="Times New Roman" pitchFamily="18" charset="0"/>
                        <a:cs typeface="Times New Roman" pitchFamily="18" charset="0"/>
                      </a:rPr>
                      <a:t>Sources directes et indirectes de l’énergie solaire</a:t>
                    </a:r>
                  </a:p>
                </p:txBody>
              </p:sp>
            </p:grpSp>
          </p:grpSp>
        </p:grpSp>
      </p:grpSp>
    </p:spTree>
    <p:extLst>
      <p:ext uri="{BB962C8B-B14F-4D97-AF65-F5344CB8AC3E}">
        <p14:creationId xmlns:p14="http://schemas.microsoft.com/office/powerpoint/2010/main" val="2436003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15543" y="504825"/>
            <a:ext cx="9607957" cy="6078587"/>
          </a:xfrm>
          <a:prstGeom prst="rect">
            <a:avLst/>
          </a:prstGeom>
        </p:spPr>
        <p:txBody>
          <a:bodyPr vert="horz" wrap="square" lIns="0" tIns="20320" rIns="0" bIns="0" rtlCol="0">
            <a:spAutoFit/>
          </a:bodyPr>
          <a:lstStyle/>
          <a:p>
            <a:pPr marL="12700" marR="5080" algn="just">
              <a:spcBef>
                <a:spcPts val="160"/>
              </a:spcBef>
            </a:pPr>
            <a:r>
              <a:rPr sz="2800" spc="-10" dirty="0">
                <a:latin typeface="Times New Roman"/>
                <a:cs typeface="Times New Roman"/>
              </a:rPr>
              <a:t>La </a:t>
            </a:r>
            <a:r>
              <a:rPr sz="2800" spc="-5" dirty="0">
                <a:latin typeface="Times New Roman"/>
                <a:cs typeface="Times New Roman"/>
              </a:rPr>
              <a:t>lumière </a:t>
            </a:r>
            <a:r>
              <a:rPr sz="2800" spc="-10" dirty="0">
                <a:latin typeface="Times New Roman"/>
                <a:cs typeface="Times New Roman"/>
              </a:rPr>
              <a:t>blanche, </a:t>
            </a:r>
            <a:r>
              <a:rPr sz="2800" spc="-5" dirty="0" err="1">
                <a:latin typeface="Times New Roman"/>
                <a:cs typeface="Times New Roman"/>
              </a:rPr>
              <a:t>c'est</a:t>
            </a:r>
            <a:r>
              <a:rPr sz="2800" spc="-5" dirty="0">
                <a:latin typeface="Times New Roman"/>
                <a:cs typeface="Times New Roman"/>
              </a:rPr>
              <a:t>-à-dire </a:t>
            </a:r>
            <a:r>
              <a:rPr sz="2800" spc="-15" dirty="0">
                <a:latin typeface="Times New Roman"/>
                <a:cs typeface="Times New Roman"/>
              </a:rPr>
              <a:t>la </a:t>
            </a:r>
            <a:r>
              <a:rPr sz="2800" spc="-5" dirty="0">
                <a:latin typeface="Times New Roman"/>
                <a:cs typeface="Times New Roman"/>
              </a:rPr>
              <a:t>lumière </a:t>
            </a:r>
            <a:r>
              <a:rPr sz="2800" dirty="0">
                <a:latin typeface="Times New Roman"/>
                <a:cs typeface="Times New Roman"/>
              </a:rPr>
              <a:t>du </a:t>
            </a:r>
            <a:r>
              <a:rPr sz="2800" spc="-5" dirty="0">
                <a:latin typeface="Times New Roman"/>
                <a:cs typeface="Times New Roman"/>
              </a:rPr>
              <a:t>soleil </a:t>
            </a:r>
            <a:r>
              <a:rPr sz="2800" spc="10" dirty="0" err="1">
                <a:latin typeface="Times New Roman"/>
                <a:cs typeface="Times New Roman"/>
              </a:rPr>
              <a:t>ou</a:t>
            </a:r>
            <a:r>
              <a:rPr sz="2800" spc="10" dirty="0">
                <a:latin typeface="Times New Roman"/>
                <a:cs typeface="Times New Roman"/>
              </a:rPr>
              <a:t> </a:t>
            </a:r>
            <a:r>
              <a:rPr sz="2800" spc="-5" dirty="0">
                <a:latin typeface="Times New Roman"/>
                <a:cs typeface="Times New Roman"/>
              </a:rPr>
              <a:t>des </a:t>
            </a:r>
            <a:r>
              <a:rPr sz="2800" spc="-5" dirty="0" err="1">
                <a:latin typeface="Times New Roman"/>
                <a:cs typeface="Times New Roman"/>
              </a:rPr>
              <a:t>étoiles</a:t>
            </a:r>
            <a:r>
              <a:rPr sz="2800" spc="-5" dirty="0">
                <a:latin typeface="Times New Roman"/>
                <a:cs typeface="Times New Roman"/>
              </a:rPr>
              <a:t>, </a:t>
            </a:r>
            <a:r>
              <a:rPr sz="2800" dirty="0" err="1">
                <a:latin typeface="Times New Roman"/>
                <a:cs typeface="Times New Roman"/>
              </a:rPr>
              <a:t>est</a:t>
            </a:r>
            <a:r>
              <a:rPr sz="2800" dirty="0">
                <a:latin typeface="Times New Roman"/>
                <a:cs typeface="Times New Roman"/>
              </a:rPr>
              <a:t> </a:t>
            </a:r>
            <a:r>
              <a:rPr sz="2800" spc="-5" dirty="0" err="1">
                <a:latin typeface="Times New Roman"/>
                <a:cs typeface="Times New Roman"/>
              </a:rPr>
              <a:t>composée</a:t>
            </a:r>
            <a:r>
              <a:rPr sz="2800" spc="-5" dirty="0">
                <a:latin typeface="Times New Roman"/>
                <a:cs typeface="Times New Roman"/>
              </a:rPr>
              <a:t> </a:t>
            </a:r>
            <a:r>
              <a:rPr sz="2800" dirty="0">
                <a:latin typeface="Times New Roman"/>
                <a:cs typeface="Times New Roman"/>
              </a:rPr>
              <a:t>de </a:t>
            </a:r>
            <a:r>
              <a:rPr sz="2800" dirty="0" err="1">
                <a:latin typeface="Times New Roman"/>
                <a:cs typeface="Times New Roman"/>
              </a:rPr>
              <a:t>plusieurs</a:t>
            </a:r>
            <a:r>
              <a:rPr sz="2800" dirty="0">
                <a:latin typeface="Times New Roman"/>
                <a:cs typeface="Times New Roman"/>
              </a:rPr>
              <a:t> </a:t>
            </a:r>
            <a:r>
              <a:rPr sz="2800" dirty="0" err="1">
                <a:latin typeface="Times New Roman"/>
                <a:cs typeface="Times New Roman"/>
              </a:rPr>
              <a:t>couleurs</a:t>
            </a:r>
            <a:r>
              <a:rPr sz="2800" dirty="0">
                <a:latin typeface="Times New Roman"/>
                <a:cs typeface="Times New Roman"/>
              </a:rPr>
              <a:t> </a:t>
            </a:r>
            <a:r>
              <a:rPr sz="2800" spc="-5" dirty="0" err="1">
                <a:latin typeface="Times New Roman"/>
                <a:cs typeface="Times New Roman"/>
              </a:rPr>
              <a:t>allant</a:t>
            </a:r>
            <a:r>
              <a:rPr sz="2800" spc="-5" dirty="0">
                <a:latin typeface="Times New Roman"/>
                <a:cs typeface="Times New Roman"/>
              </a:rPr>
              <a:t> </a:t>
            </a:r>
            <a:r>
              <a:rPr sz="2800" dirty="0">
                <a:latin typeface="Times New Roman"/>
                <a:cs typeface="Times New Roman"/>
              </a:rPr>
              <a:t>du </a:t>
            </a:r>
            <a:r>
              <a:rPr sz="2800" spc="5" dirty="0">
                <a:latin typeface="Times New Roman"/>
                <a:cs typeface="Times New Roman"/>
              </a:rPr>
              <a:t>rouge </a:t>
            </a:r>
            <a:r>
              <a:rPr sz="2800" spc="-5" dirty="0">
                <a:latin typeface="Times New Roman"/>
                <a:cs typeface="Times New Roman"/>
              </a:rPr>
              <a:t>au violet. On </a:t>
            </a:r>
            <a:r>
              <a:rPr sz="2800" spc="-5" dirty="0" err="1">
                <a:latin typeface="Times New Roman"/>
                <a:cs typeface="Times New Roman"/>
              </a:rPr>
              <a:t>peut</a:t>
            </a:r>
            <a:r>
              <a:rPr sz="2800" spc="-5" dirty="0">
                <a:latin typeface="Times New Roman"/>
                <a:cs typeface="Times New Roman"/>
              </a:rPr>
              <a:t> </a:t>
            </a:r>
            <a:r>
              <a:rPr sz="2800" spc="-10" dirty="0" err="1">
                <a:latin typeface="Times New Roman"/>
                <a:cs typeface="Times New Roman"/>
              </a:rPr>
              <a:t>voir</a:t>
            </a:r>
            <a:r>
              <a:rPr sz="2800" spc="-10" dirty="0">
                <a:latin typeface="Times New Roman"/>
                <a:cs typeface="Times New Roman"/>
              </a:rPr>
              <a:t> </a:t>
            </a:r>
            <a:r>
              <a:rPr sz="2800" dirty="0" err="1">
                <a:latin typeface="Times New Roman"/>
                <a:cs typeface="Times New Roman"/>
              </a:rPr>
              <a:t>ces</a:t>
            </a:r>
            <a:r>
              <a:rPr sz="2800" dirty="0">
                <a:latin typeface="Times New Roman"/>
                <a:cs typeface="Times New Roman"/>
              </a:rPr>
              <a:t>  </a:t>
            </a:r>
            <a:r>
              <a:rPr sz="2800" spc="-5" dirty="0" err="1">
                <a:latin typeface="Times New Roman"/>
                <a:cs typeface="Times New Roman"/>
              </a:rPr>
              <a:t>couleurs</a:t>
            </a:r>
            <a:r>
              <a:rPr sz="2800" spc="-5" dirty="0">
                <a:latin typeface="Times New Roman"/>
                <a:cs typeface="Times New Roman"/>
              </a:rPr>
              <a:t> </a:t>
            </a:r>
            <a:r>
              <a:rPr sz="2800" spc="-5" dirty="0" err="1">
                <a:latin typeface="Times New Roman"/>
                <a:cs typeface="Times New Roman"/>
              </a:rPr>
              <a:t>distinctement</a:t>
            </a:r>
            <a:r>
              <a:rPr sz="2800" spc="-5" dirty="0">
                <a:latin typeface="Times New Roman"/>
                <a:cs typeface="Times New Roman"/>
              </a:rPr>
              <a:t> </a:t>
            </a:r>
            <a:r>
              <a:rPr sz="2800" spc="-10" dirty="0">
                <a:latin typeface="Times New Roman"/>
                <a:cs typeface="Times New Roman"/>
              </a:rPr>
              <a:t>avec </a:t>
            </a:r>
            <a:r>
              <a:rPr sz="2800" spc="10" dirty="0">
                <a:latin typeface="Times New Roman"/>
                <a:cs typeface="Times New Roman"/>
              </a:rPr>
              <a:t>un </a:t>
            </a:r>
            <a:r>
              <a:rPr sz="2800" spc="-5" dirty="0" err="1">
                <a:latin typeface="Times New Roman"/>
                <a:cs typeface="Times New Roman"/>
              </a:rPr>
              <a:t>prisme</a:t>
            </a:r>
            <a:r>
              <a:rPr sz="2800" spc="-5" dirty="0">
                <a:latin typeface="Times New Roman"/>
                <a:cs typeface="Times New Roman"/>
              </a:rPr>
              <a:t> </a:t>
            </a:r>
            <a:r>
              <a:rPr sz="2800" dirty="0">
                <a:latin typeface="Times New Roman"/>
                <a:cs typeface="Times New Roman"/>
              </a:rPr>
              <a:t>(bloc de </a:t>
            </a:r>
            <a:r>
              <a:rPr sz="2800" spc="-5" dirty="0" err="1">
                <a:latin typeface="Times New Roman"/>
                <a:cs typeface="Times New Roman"/>
              </a:rPr>
              <a:t>verre</a:t>
            </a:r>
            <a:r>
              <a:rPr sz="2800" spc="-5" dirty="0">
                <a:latin typeface="Times New Roman"/>
                <a:cs typeface="Times New Roman"/>
              </a:rPr>
              <a:t> </a:t>
            </a:r>
            <a:r>
              <a:rPr sz="2800" spc="-5" dirty="0" err="1">
                <a:latin typeface="Times New Roman"/>
                <a:cs typeface="Times New Roman"/>
              </a:rPr>
              <a:t>triangulaire</a:t>
            </a:r>
            <a:r>
              <a:rPr sz="2800" spc="-5" dirty="0">
                <a:latin typeface="Times New Roman"/>
                <a:cs typeface="Times New Roman"/>
              </a:rPr>
              <a:t> </a:t>
            </a:r>
            <a:r>
              <a:rPr sz="2800" spc="5" dirty="0">
                <a:latin typeface="Times New Roman"/>
                <a:cs typeface="Times New Roman"/>
              </a:rPr>
              <a:t>en </a:t>
            </a:r>
            <a:r>
              <a:rPr sz="2800" spc="-5" dirty="0" err="1">
                <a:latin typeface="Times New Roman"/>
                <a:cs typeface="Times New Roman"/>
              </a:rPr>
              <a:t>général</a:t>
            </a:r>
            <a:r>
              <a:rPr sz="2800" spc="-5" dirty="0">
                <a:latin typeface="Times New Roman"/>
                <a:cs typeface="Times New Roman"/>
              </a:rPr>
              <a:t>) </a:t>
            </a:r>
            <a:r>
              <a:rPr sz="2800" spc="10" dirty="0" err="1">
                <a:latin typeface="Times New Roman"/>
                <a:cs typeface="Times New Roman"/>
              </a:rPr>
              <a:t>ou</a:t>
            </a:r>
            <a:r>
              <a:rPr sz="2800" spc="10" dirty="0">
                <a:latin typeface="Times New Roman"/>
                <a:cs typeface="Times New Roman"/>
              </a:rPr>
              <a:t> </a:t>
            </a:r>
            <a:r>
              <a:rPr sz="2800" spc="-10" dirty="0" err="1">
                <a:latin typeface="Times New Roman"/>
                <a:cs typeface="Times New Roman"/>
              </a:rPr>
              <a:t>lorsqu'apparaît</a:t>
            </a:r>
            <a:r>
              <a:rPr sz="2800" spc="-10" dirty="0">
                <a:latin typeface="Times New Roman"/>
                <a:cs typeface="Times New Roman"/>
              </a:rPr>
              <a:t> </a:t>
            </a:r>
            <a:r>
              <a:rPr sz="2800" spc="10" dirty="0">
                <a:latin typeface="Times New Roman"/>
                <a:cs typeface="Times New Roman"/>
              </a:rPr>
              <a:t>un </a:t>
            </a:r>
            <a:r>
              <a:rPr sz="2800" spc="-5" dirty="0">
                <a:latin typeface="Times New Roman"/>
                <a:cs typeface="Times New Roman"/>
              </a:rPr>
              <a:t>arc-en-</a:t>
            </a:r>
            <a:r>
              <a:rPr sz="2800" spc="-5" dirty="0" err="1">
                <a:latin typeface="Times New Roman"/>
                <a:cs typeface="Times New Roman"/>
              </a:rPr>
              <a:t>ciel</a:t>
            </a:r>
            <a:r>
              <a:rPr sz="2800" spc="-5" dirty="0">
                <a:latin typeface="Times New Roman"/>
                <a:cs typeface="Times New Roman"/>
              </a:rPr>
              <a:t> </a:t>
            </a:r>
            <a:r>
              <a:rPr sz="2800" dirty="0">
                <a:latin typeface="Times New Roman"/>
                <a:cs typeface="Times New Roman"/>
              </a:rPr>
              <a:t>(par </a:t>
            </a:r>
            <a:r>
              <a:rPr sz="2800" spc="-5" dirty="0">
                <a:latin typeface="Times New Roman"/>
                <a:cs typeface="Times New Roman"/>
              </a:rPr>
              <a:t>temps </a:t>
            </a:r>
            <a:r>
              <a:rPr sz="2800" dirty="0">
                <a:latin typeface="Times New Roman"/>
                <a:cs typeface="Times New Roman"/>
              </a:rPr>
              <a:t>de </a:t>
            </a:r>
            <a:r>
              <a:rPr sz="2800" spc="-5" dirty="0" err="1">
                <a:latin typeface="Times New Roman"/>
                <a:cs typeface="Times New Roman"/>
              </a:rPr>
              <a:t>pluie</a:t>
            </a:r>
            <a:r>
              <a:rPr sz="2800" spc="-5" dirty="0">
                <a:latin typeface="Times New Roman"/>
                <a:cs typeface="Times New Roman"/>
              </a:rPr>
              <a:t>, </a:t>
            </a:r>
            <a:r>
              <a:rPr sz="2800" spc="-10" dirty="0">
                <a:latin typeface="Times New Roman"/>
                <a:cs typeface="Times New Roman"/>
              </a:rPr>
              <a:t>les  </a:t>
            </a:r>
            <a:r>
              <a:rPr sz="2800" dirty="0" err="1">
                <a:latin typeface="Times New Roman"/>
                <a:cs typeface="Times New Roman"/>
              </a:rPr>
              <a:t>gouttelettes</a:t>
            </a:r>
            <a:r>
              <a:rPr sz="2800" dirty="0">
                <a:latin typeface="Times New Roman"/>
                <a:cs typeface="Times New Roman"/>
              </a:rPr>
              <a:t> </a:t>
            </a:r>
            <a:r>
              <a:rPr sz="2800" spc="-10" dirty="0" err="1">
                <a:latin typeface="Times New Roman"/>
                <a:cs typeface="Times New Roman"/>
              </a:rPr>
              <a:t>d’eau</a:t>
            </a:r>
            <a:r>
              <a:rPr sz="2800" spc="-10" dirty="0">
                <a:latin typeface="Times New Roman"/>
                <a:cs typeface="Times New Roman"/>
              </a:rPr>
              <a:t> </a:t>
            </a:r>
            <a:r>
              <a:rPr sz="2800" spc="-10" dirty="0" err="1">
                <a:latin typeface="Times New Roman"/>
                <a:cs typeface="Times New Roman"/>
              </a:rPr>
              <a:t>jouent</a:t>
            </a:r>
            <a:r>
              <a:rPr sz="2800" spc="-10" dirty="0">
                <a:latin typeface="Times New Roman"/>
                <a:cs typeface="Times New Roman"/>
              </a:rPr>
              <a:t> </a:t>
            </a:r>
            <a:r>
              <a:rPr sz="2800" spc="-25" dirty="0">
                <a:latin typeface="Times New Roman"/>
                <a:cs typeface="Times New Roman"/>
              </a:rPr>
              <a:t>le </a:t>
            </a:r>
            <a:r>
              <a:rPr sz="2800" spc="-10" dirty="0" err="1">
                <a:latin typeface="Times New Roman"/>
                <a:cs typeface="Times New Roman"/>
              </a:rPr>
              <a:t>rôle</a:t>
            </a:r>
            <a:r>
              <a:rPr sz="2800" spc="-10" dirty="0">
                <a:latin typeface="Times New Roman"/>
                <a:cs typeface="Times New Roman"/>
              </a:rPr>
              <a:t> </a:t>
            </a:r>
            <a:r>
              <a:rPr sz="2800" dirty="0">
                <a:latin typeface="Times New Roman"/>
                <a:cs typeface="Times New Roman"/>
              </a:rPr>
              <a:t>du</a:t>
            </a:r>
            <a:r>
              <a:rPr sz="2800" spc="114" dirty="0">
                <a:latin typeface="Times New Roman"/>
                <a:cs typeface="Times New Roman"/>
              </a:rPr>
              <a:t> </a:t>
            </a:r>
            <a:r>
              <a:rPr sz="2800" spc="-5" dirty="0" err="1">
                <a:latin typeface="Times New Roman"/>
                <a:cs typeface="Times New Roman"/>
              </a:rPr>
              <a:t>prisme</a:t>
            </a:r>
            <a:r>
              <a:rPr sz="2800" spc="-5" dirty="0" smtClean="0">
                <a:latin typeface="Times New Roman"/>
                <a:cs typeface="Times New Roman"/>
              </a:rPr>
              <a:t>).</a:t>
            </a:r>
            <a:endParaRPr lang="en-US" sz="2800" spc="-5" dirty="0" smtClean="0">
              <a:latin typeface="Times New Roman"/>
              <a:cs typeface="Times New Roman"/>
            </a:endParaRPr>
          </a:p>
          <a:p>
            <a:pPr marL="12700" marR="5080" algn="just">
              <a:spcBef>
                <a:spcPts val="160"/>
              </a:spcBef>
            </a:pPr>
            <a:endParaRPr sz="2800" dirty="0">
              <a:latin typeface="Times New Roman"/>
              <a:cs typeface="Times New Roman"/>
            </a:endParaRPr>
          </a:p>
          <a:p>
            <a:pPr marL="12700" algn="just"/>
            <a:r>
              <a:rPr sz="2800" spc="5" dirty="0">
                <a:latin typeface="Times New Roman"/>
                <a:cs typeface="Times New Roman"/>
              </a:rPr>
              <a:t>En</a:t>
            </a:r>
            <a:r>
              <a:rPr sz="2800" spc="80" dirty="0">
                <a:latin typeface="Times New Roman"/>
                <a:cs typeface="Times New Roman"/>
              </a:rPr>
              <a:t> </a:t>
            </a:r>
            <a:r>
              <a:rPr sz="2800" dirty="0">
                <a:latin typeface="Times New Roman"/>
                <a:cs typeface="Times New Roman"/>
              </a:rPr>
              <a:t>1666</a:t>
            </a:r>
            <a:r>
              <a:rPr sz="2800" spc="114" dirty="0">
                <a:latin typeface="Times New Roman"/>
                <a:cs typeface="Times New Roman"/>
              </a:rPr>
              <a:t> </a:t>
            </a:r>
            <a:r>
              <a:rPr sz="2800" u="sng" dirty="0">
                <a:uFill>
                  <a:solidFill>
                    <a:srgbClr val="000000"/>
                  </a:solidFill>
                </a:uFill>
                <a:latin typeface="Times New Roman"/>
                <a:cs typeface="Times New Roman"/>
              </a:rPr>
              <a:t>Isaac</a:t>
            </a:r>
            <a:r>
              <a:rPr sz="2800" u="sng" spc="105" dirty="0">
                <a:uFill>
                  <a:solidFill>
                    <a:srgbClr val="000000"/>
                  </a:solidFill>
                </a:uFill>
                <a:latin typeface="Times New Roman"/>
                <a:cs typeface="Times New Roman"/>
              </a:rPr>
              <a:t> </a:t>
            </a:r>
            <a:r>
              <a:rPr sz="2800" u="sng" spc="5" dirty="0">
                <a:uFill>
                  <a:solidFill>
                    <a:srgbClr val="000000"/>
                  </a:solidFill>
                </a:uFill>
                <a:latin typeface="Times New Roman"/>
                <a:cs typeface="Times New Roman"/>
              </a:rPr>
              <a:t>Newton</a:t>
            </a:r>
            <a:r>
              <a:rPr sz="2800" spc="80" dirty="0">
                <a:latin typeface="Times New Roman"/>
                <a:cs typeface="Times New Roman"/>
              </a:rPr>
              <a:t> </a:t>
            </a:r>
            <a:r>
              <a:rPr sz="2800" spc="-10" dirty="0" err="1">
                <a:latin typeface="Times New Roman"/>
                <a:cs typeface="Times New Roman"/>
              </a:rPr>
              <a:t>est</a:t>
            </a:r>
            <a:r>
              <a:rPr sz="2800" spc="165" dirty="0">
                <a:latin typeface="Times New Roman"/>
                <a:cs typeface="Times New Roman"/>
              </a:rPr>
              <a:t> </a:t>
            </a:r>
            <a:r>
              <a:rPr sz="2800" spc="-25" dirty="0">
                <a:latin typeface="Times New Roman"/>
                <a:cs typeface="Times New Roman"/>
              </a:rPr>
              <a:t>le</a:t>
            </a:r>
            <a:r>
              <a:rPr sz="2800" spc="105" dirty="0">
                <a:latin typeface="Times New Roman"/>
                <a:cs typeface="Times New Roman"/>
              </a:rPr>
              <a:t> </a:t>
            </a:r>
            <a:r>
              <a:rPr sz="2800" spc="-5" dirty="0">
                <a:latin typeface="Times New Roman"/>
                <a:cs typeface="Times New Roman"/>
              </a:rPr>
              <a:t>premier</a:t>
            </a:r>
            <a:r>
              <a:rPr sz="2800" spc="120" dirty="0">
                <a:latin typeface="Times New Roman"/>
                <a:cs typeface="Times New Roman"/>
              </a:rPr>
              <a:t> </a:t>
            </a:r>
            <a:r>
              <a:rPr sz="2800" dirty="0">
                <a:latin typeface="Times New Roman"/>
                <a:cs typeface="Times New Roman"/>
              </a:rPr>
              <a:t>à</a:t>
            </a:r>
            <a:r>
              <a:rPr sz="2800" spc="105" dirty="0">
                <a:latin typeface="Times New Roman"/>
                <a:cs typeface="Times New Roman"/>
              </a:rPr>
              <a:t> </a:t>
            </a:r>
            <a:r>
              <a:rPr sz="2800" spc="-5" dirty="0" err="1">
                <a:latin typeface="Times New Roman"/>
                <a:cs typeface="Times New Roman"/>
              </a:rPr>
              <a:t>décomposer</a:t>
            </a:r>
            <a:r>
              <a:rPr sz="2800" spc="145" dirty="0">
                <a:latin typeface="Times New Roman"/>
                <a:cs typeface="Times New Roman"/>
              </a:rPr>
              <a:t> </a:t>
            </a:r>
            <a:r>
              <a:rPr sz="2800" spc="-15" dirty="0">
                <a:latin typeface="Times New Roman"/>
                <a:cs typeface="Times New Roman"/>
              </a:rPr>
              <a:t>la</a:t>
            </a:r>
            <a:r>
              <a:rPr sz="2800" spc="130" dirty="0">
                <a:latin typeface="Times New Roman"/>
                <a:cs typeface="Times New Roman"/>
              </a:rPr>
              <a:t> </a:t>
            </a:r>
            <a:r>
              <a:rPr sz="2800" spc="-10" dirty="0">
                <a:latin typeface="Times New Roman"/>
                <a:cs typeface="Times New Roman"/>
              </a:rPr>
              <a:t>lumière</a:t>
            </a:r>
            <a:r>
              <a:rPr sz="2800" spc="155" dirty="0">
                <a:latin typeface="Times New Roman"/>
                <a:cs typeface="Times New Roman"/>
              </a:rPr>
              <a:t> </a:t>
            </a:r>
            <a:r>
              <a:rPr sz="2800" spc="-10" dirty="0">
                <a:latin typeface="Times New Roman"/>
                <a:cs typeface="Times New Roman"/>
              </a:rPr>
              <a:t>blanche</a:t>
            </a:r>
            <a:r>
              <a:rPr sz="2800" spc="105" dirty="0">
                <a:latin typeface="Times New Roman"/>
                <a:cs typeface="Times New Roman"/>
              </a:rPr>
              <a:t> </a:t>
            </a:r>
            <a:r>
              <a:rPr sz="2800" dirty="0">
                <a:latin typeface="Times New Roman"/>
                <a:cs typeface="Times New Roman"/>
              </a:rPr>
              <a:t>avec</a:t>
            </a:r>
            <a:r>
              <a:rPr sz="2800" spc="105" dirty="0">
                <a:latin typeface="Times New Roman"/>
                <a:cs typeface="Times New Roman"/>
              </a:rPr>
              <a:t> </a:t>
            </a:r>
            <a:r>
              <a:rPr sz="2800" spc="10" dirty="0">
                <a:latin typeface="Times New Roman"/>
                <a:cs typeface="Times New Roman"/>
              </a:rPr>
              <a:t>un</a:t>
            </a:r>
            <a:r>
              <a:rPr sz="2800" spc="85" dirty="0">
                <a:latin typeface="Times New Roman"/>
                <a:cs typeface="Times New Roman"/>
              </a:rPr>
              <a:t> </a:t>
            </a:r>
            <a:r>
              <a:rPr sz="2800" spc="-5" dirty="0" err="1">
                <a:latin typeface="Times New Roman"/>
                <a:cs typeface="Times New Roman"/>
              </a:rPr>
              <a:t>prisme</a:t>
            </a:r>
            <a:r>
              <a:rPr sz="2800" spc="-5" dirty="0">
                <a:latin typeface="Times New Roman"/>
                <a:cs typeface="Times New Roman"/>
              </a:rPr>
              <a:t>.</a:t>
            </a:r>
            <a:r>
              <a:rPr sz="2800" spc="125" dirty="0">
                <a:latin typeface="Times New Roman"/>
                <a:cs typeface="Times New Roman"/>
              </a:rPr>
              <a:t> </a:t>
            </a:r>
            <a:r>
              <a:rPr sz="2800" spc="15" dirty="0">
                <a:latin typeface="Times New Roman"/>
                <a:cs typeface="Times New Roman"/>
              </a:rPr>
              <a:t>Il</a:t>
            </a:r>
            <a:r>
              <a:rPr sz="2800" spc="90" dirty="0">
                <a:latin typeface="Times New Roman"/>
                <a:cs typeface="Times New Roman"/>
              </a:rPr>
              <a:t> </a:t>
            </a:r>
            <a:r>
              <a:rPr sz="2800" dirty="0" err="1">
                <a:latin typeface="Times New Roman"/>
                <a:cs typeface="Times New Roman"/>
              </a:rPr>
              <a:t>capte</a:t>
            </a:r>
            <a:r>
              <a:rPr sz="2800" spc="105" dirty="0">
                <a:latin typeface="Times New Roman"/>
                <a:cs typeface="Times New Roman"/>
              </a:rPr>
              <a:t> </a:t>
            </a:r>
            <a:r>
              <a:rPr sz="2800" spc="-10" dirty="0" err="1">
                <a:latin typeface="Times New Roman"/>
                <a:cs typeface="Times New Roman"/>
              </a:rPr>
              <a:t>une</a:t>
            </a:r>
            <a:r>
              <a:rPr sz="2800" spc="105" dirty="0">
                <a:latin typeface="Times New Roman"/>
                <a:cs typeface="Times New Roman"/>
              </a:rPr>
              <a:t> </a:t>
            </a:r>
            <a:r>
              <a:rPr sz="2800" spc="-5" dirty="0" err="1">
                <a:latin typeface="Times New Roman"/>
                <a:cs typeface="Times New Roman"/>
              </a:rPr>
              <a:t>partie</a:t>
            </a:r>
            <a:r>
              <a:rPr sz="2800" spc="105" dirty="0">
                <a:latin typeface="Times New Roman"/>
                <a:cs typeface="Times New Roman"/>
              </a:rPr>
              <a:t> </a:t>
            </a:r>
            <a:r>
              <a:rPr sz="2800" spc="5" dirty="0">
                <a:latin typeface="Times New Roman"/>
                <a:cs typeface="Times New Roman"/>
              </a:rPr>
              <a:t>des</a:t>
            </a:r>
            <a:r>
              <a:rPr sz="2800" spc="100" dirty="0">
                <a:latin typeface="Times New Roman"/>
                <a:cs typeface="Times New Roman"/>
              </a:rPr>
              <a:t> </a:t>
            </a:r>
            <a:r>
              <a:rPr sz="2800" spc="-5" dirty="0" err="1">
                <a:latin typeface="Times New Roman"/>
                <a:cs typeface="Times New Roman"/>
              </a:rPr>
              <a:t>rayons</a:t>
            </a:r>
            <a:r>
              <a:rPr sz="2800" spc="125" dirty="0">
                <a:latin typeface="Times New Roman"/>
                <a:cs typeface="Times New Roman"/>
              </a:rPr>
              <a:t> </a:t>
            </a:r>
            <a:r>
              <a:rPr sz="2800" dirty="0">
                <a:latin typeface="Times New Roman"/>
                <a:cs typeface="Times New Roman"/>
              </a:rPr>
              <a:t>du</a:t>
            </a:r>
            <a:r>
              <a:rPr sz="2800" spc="110" dirty="0">
                <a:latin typeface="Times New Roman"/>
                <a:cs typeface="Times New Roman"/>
              </a:rPr>
              <a:t> </a:t>
            </a:r>
            <a:r>
              <a:rPr sz="2800" spc="-5" dirty="0">
                <a:latin typeface="Times New Roman"/>
                <a:cs typeface="Times New Roman"/>
              </a:rPr>
              <a:t>soleil</a:t>
            </a:r>
            <a:r>
              <a:rPr sz="2800" spc="114" dirty="0">
                <a:latin typeface="Times New Roman"/>
                <a:cs typeface="Times New Roman"/>
              </a:rPr>
              <a:t> </a:t>
            </a:r>
            <a:r>
              <a:rPr sz="2800" spc="5" dirty="0">
                <a:latin typeface="Times New Roman"/>
                <a:cs typeface="Times New Roman"/>
              </a:rPr>
              <a:t>en</a:t>
            </a:r>
            <a:r>
              <a:rPr sz="2800" spc="110" dirty="0">
                <a:latin typeface="Times New Roman"/>
                <a:cs typeface="Times New Roman"/>
              </a:rPr>
              <a:t> </a:t>
            </a:r>
            <a:r>
              <a:rPr sz="2800" spc="-10" dirty="0">
                <a:latin typeface="Times New Roman"/>
                <a:cs typeface="Times New Roman"/>
              </a:rPr>
              <a:t>les</a:t>
            </a:r>
            <a:r>
              <a:rPr sz="2800" spc="125" dirty="0">
                <a:latin typeface="Times New Roman"/>
                <a:cs typeface="Times New Roman"/>
              </a:rPr>
              <a:t> </a:t>
            </a:r>
            <a:r>
              <a:rPr sz="2800" spc="-5" dirty="0" err="1" smtClean="0">
                <a:latin typeface="Times New Roman"/>
                <a:cs typeface="Times New Roman"/>
              </a:rPr>
              <a:t>faisant</a:t>
            </a:r>
            <a:r>
              <a:rPr lang="en-US" sz="2800" dirty="0">
                <a:latin typeface="Times New Roman"/>
                <a:cs typeface="Times New Roman"/>
              </a:rPr>
              <a:t> </a:t>
            </a:r>
            <a:r>
              <a:rPr sz="2800" spc="-10" dirty="0" smtClean="0">
                <a:latin typeface="Times New Roman"/>
                <a:cs typeface="Times New Roman"/>
              </a:rPr>
              <a:t>passer </a:t>
            </a:r>
            <a:r>
              <a:rPr sz="2800" spc="-5" dirty="0">
                <a:latin typeface="Times New Roman"/>
                <a:cs typeface="Times New Roman"/>
              </a:rPr>
              <a:t>par </a:t>
            </a:r>
            <a:r>
              <a:rPr sz="2800" spc="10" dirty="0">
                <a:latin typeface="Times New Roman"/>
                <a:cs typeface="Times New Roman"/>
              </a:rPr>
              <a:t>un </a:t>
            </a:r>
            <a:r>
              <a:rPr sz="2800" spc="-5" dirty="0">
                <a:latin typeface="Times New Roman"/>
                <a:cs typeface="Times New Roman"/>
              </a:rPr>
              <a:t>petit </a:t>
            </a:r>
            <a:r>
              <a:rPr sz="2800" spc="-10" dirty="0">
                <a:latin typeface="Times New Roman"/>
                <a:cs typeface="Times New Roman"/>
              </a:rPr>
              <a:t>orifice </a:t>
            </a:r>
            <a:r>
              <a:rPr sz="2800" spc="-5" dirty="0" err="1">
                <a:latin typeface="Times New Roman"/>
                <a:cs typeface="Times New Roman"/>
              </a:rPr>
              <a:t>puis</a:t>
            </a:r>
            <a:r>
              <a:rPr sz="2800" spc="-5" dirty="0">
                <a:latin typeface="Times New Roman"/>
                <a:cs typeface="Times New Roman"/>
              </a:rPr>
              <a:t> </a:t>
            </a:r>
            <a:r>
              <a:rPr sz="2800" spc="-15" dirty="0">
                <a:latin typeface="Times New Roman"/>
                <a:cs typeface="Times New Roman"/>
              </a:rPr>
              <a:t>le fait </a:t>
            </a:r>
            <a:r>
              <a:rPr sz="2800" dirty="0" err="1">
                <a:latin typeface="Times New Roman"/>
                <a:cs typeface="Times New Roman"/>
              </a:rPr>
              <a:t>pénétrer</a:t>
            </a:r>
            <a:r>
              <a:rPr sz="2800" dirty="0">
                <a:latin typeface="Times New Roman"/>
                <a:cs typeface="Times New Roman"/>
              </a:rPr>
              <a:t> </a:t>
            </a:r>
            <a:r>
              <a:rPr sz="2800" spc="-15" dirty="0" err="1">
                <a:latin typeface="Times New Roman"/>
                <a:cs typeface="Times New Roman"/>
              </a:rPr>
              <a:t>dans</a:t>
            </a:r>
            <a:r>
              <a:rPr sz="2800" spc="-15" dirty="0">
                <a:latin typeface="Times New Roman"/>
                <a:cs typeface="Times New Roman"/>
              </a:rPr>
              <a:t> </a:t>
            </a:r>
            <a:r>
              <a:rPr sz="2800" spc="10" dirty="0">
                <a:latin typeface="Times New Roman"/>
                <a:cs typeface="Times New Roman"/>
              </a:rPr>
              <a:t>un </a:t>
            </a:r>
            <a:r>
              <a:rPr sz="2800" spc="-5" dirty="0" err="1">
                <a:latin typeface="Times New Roman"/>
                <a:cs typeface="Times New Roman"/>
              </a:rPr>
              <a:t>prisme</a:t>
            </a:r>
            <a:r>
              <a:rPr sz="2800" spc="-5" dirty="0">
                <a:latin typeface="Times New Roman"/>
                <a:cs typeface="Times New Roman"/>
              </a:rPr>
              <a:t> </a:t>
            </a:r>
            <a:r>
              <a:rPr sz="2800" dirty="0">
                <a:latin typeface="Times New Roman"/>
                <a:cs typeface="Times New Roman"/>
              </a:rPr>
              <a:t>; </a:t>
            </a:r>
            <a:r>
              <a:rPr sz="2800" spc="-15" dirty="0" smtClean="0">
                <a:latin typeface="Times New Roman"/>
                <a:cs typeface="Times New Roman"/>
              </a:rPr>
              <a:t>la </a:t>
            </a:r>
            <a:r>
              <a:rPr sz="2800" spc="-10" dirty="0">
                <a:latin typeface="Times New Roman"/>
                <a:cs typeface="Times New Roman"/>
              </a:rPr>
              <a:t>lumière </a:t>
            </a:r>
            <a:r>
              <a:rPr sz="2800" spc="-10" dirty="0" err="1">
                <a:latin typeface="Times New Roman"/>
                <a:cs typeface="Times New Roman"/>
              </a:rPr>
              <a:t>est</a:t>
            </a:r>
            <a:r>
              <a:rPr sz="2800" spc="-10" dirty="0">
                <a:latin typeface="Times New Roman"/>
                <a:cs typeface="Times New Roman"/>
              </a:rPr>
              <a:t> </a:t>
            </a:r>
            <a:r>
              <a:rPr sz="2800" spc="-5" dirty="0" err="1">
                <a:latin typeface="Times New Roman"/>
                <a:cs typeface="Times New Roman"/>
              </a:rPr>
              <a:t>alors</a:t>
            </a:r>
            <a:r>
              <a:rPr sz="2800" spc="-5" dirty="0">
                <a:latin typeface="Times New Roman"/>
                <a:cs typeface="Times New Roman"/>
              </a:rPr>
              <a:t> </a:t>
            </a:r>
            <a:r>
              <a:rPr sz="2800" spc="-5" dirty="0" err="1">
                <a:latin typeface="Times New Roman"/>
                <a:cs typeface="Times New Roman"/>
              </a:rPr>
              <a:t>déviée</a:t>
            </a:r>
            <a:r>
              <a:rPr sz="2800" spc="-5" dirty="0">
                <a:latin typeface="Times New Roman"/>
                <a:cs typeface="Times New Roman"/>
              </a:rPr>
              <a:t> et </a:t>
            </a:r>
            <a:r>
              <a:rPr sz="2800" spc="-5" dirty="0" err="1">
                <a:latin typeface="Times New Roman"/>
                <a:cs typeface="Times New Roman"/>
              </a:rPr>
              <a:t>réfractée</a:t>
            </a:r>
            <a:r>
              <a:rPr sz="2800" spc="-5" dirty="0">
                <a:latin typeface="Times New Roman"/>
                <a:cs typeface="Times New Roman"/>
              </a:rPr>
              <a:t> sur </a:t>
            </a:r>
            <a:r>
              <a:rPr sz="2800" dirty="0">
                <a:latin typeface="Times New Roman"/>
                <a:cs typeface="Times New Roman"/>
              </a:rPr>
              <a:t>un </a:t>
            </a:r>
            <a:r>
              <a:rPr sz="2800" spc="-5" dirty="0" err="1">
                <a:latin typeface="Times New Roman"/>
                <a:cs typeface="Times New Roman"/>
              </a:rPr>
              <a:t>écran</a:t>
            </a:r>
            <a:r>
              <a:rPr sz="2800" spc="-5" dirty="0">
                <a:latin typeface="Times New Roman"/>
                <a:cs typeface="Times New Roman"/>
              </a:rPr>
              <a:t>. </a:t>
            </a:r>
            <a:endParaRPr lang="en-US" sz="2800" spc="-5" dirty="0" smtClean="0">
              <a:latin typeface="Times New Roman"/>
              <a:cs typeface="Times New Roman"/>
            </a:endParaRPr>
          </a:p>
          <a:p>
            <a:pPr marL="12700" algn="just"/>
            <a:endParaRPr lang="en-US" sz="2800" spc="-5" dirty="0">
              <a:latin typeface="Times New Roman"/>
              <a:cs typeface="Times New Roman"/>
            </a:endParaRPr>
          </a:p>
          <a:p>
            <a:pPr marL="12700" algn="just"/>
            <a:r>
              <a:rPr sz="2800" spc="10" dirty="0" smtClean="0">
                <a:latin typeface="Times New Roman"/>
                <a:cs typeface="Times New Roman"/>
              </a:rPr>
              <a:t>On </a:t>
            </a:r>
            <a:r>
              <a:rPr sz="2800" spc="-5" dirty="0" err="1">
                <a:latin typeface="Times New Roman"/>
                <a:cs typeface="Times New Roman"/>
              </a:rPr>
              <a:t>peut</a:t>
            </a:r>
            <a:r>
              <a:rPr sz="2800" spc="-5" dirty="0">
                <a:latin typeface="Times New Roman"/>
                <a:cs typeface="Times New Roman"/>
              </a:rPr>
              <a:t> </a:t>
            </a:r>
            <a:r>
              <a:rPr sz="2800" spc="-5" dirty="0" err="1">
                <a:latin typeface="Times New Roman"/>
                <a:cs typeface="Times New Roman"/>
              </a:rPr>
              <a:t>alors</a:t>
            </a:r>
            <a:r>
              <a:rPr sz="2800" spc="-5" dirty="0">
                <a:latin typeface="Times New Roman"/>
                <a:cs typeface="Times New Roman"/>
              </a:rPr>
              <a:t> </a:t>
            </a:r>
            <a:r>
              <a:rPr sz="2800" spc="-10" dirty="0" err="1">
                <a:latin typeface="Times New Roman"/>
                <a:cs typeface="Times New Roman"/>
              </a:rPr>
              <a:t>voir</a:t>
            </a:r>
            <a:r>
              <a:rPr sz="2800" spc="-10" dirty="0">
                <a:latin typeface="Times New Roman"/>
                <a:cs typeface="Times New Roman"/>
              </a:rPr>
              <a:t> </a:t>
            </a:r>
            <a:r>
              <a:rPr sz="2800" spc="-5" dirty="0">
                <a:latin typeface="Times New Roman"/>
                <a:cs typeface="Times New Roman"/>
              </a:rPr>
              <a:t>sur </a:t>
            </a:r>
            <a:r>
              <a:rPr sz="2800" spc="-5" dirty="0" err="1">
                <a:latin typeface="Times New Roman"/>
                <a:cs typeface="Times New Roman"/>
              </a:rPr>
              <a:t>cet</a:t>
            </a:r>
            <a:r>
              <a:rPr sz="2800" spc="-5" dirty="0">
                <a:latin typeface="Times New Roman"/>
                <a:cs typeface="Times New Roman"/>
              </a:rPr>
              <a:t>  </a:t>
            </a:r>
            <a:r>
              <a:rPr sz="2800" spc="-5" dirty="0" err="1">
                <a:latin typeface="Times New Roman"/>
                <a:cs typeface="Times New Roman"/>
              </a:rPr>
              <a:t>écran</a:t>
            </a:r>
            <a:r>
              <a:rPr sz="2800" spc="-5" dirty="0">
                <a:latin typeface="Times New Roman"/>
                <a:cs typeface="Times New Roman"/>
              </a:rPr>
              <a:t> </a:t>
            </a:r>
            <a:r>
              <a:rPr sz="2800" spc="10" dirty="0">
                <a:latin typeface="Times New Roman"/>
                <a:cs typeface="Times New Roman"/>
              </a:rPr>
              <a:t>un </a:t>
            </a:r>
            <a:r>
              <a:rPr sz="2800" spc="-5" dirty="0" err="1">
                <a:latin typeface="Times New Roman"/>
                <a:cs typeface="Times New Roman"/>
              </a:rPr>
              <a:t>dégradé</a:t>
            </a:r>
            <a:r>
              <a:rPr sz="2800" spc="-5" dirty="0">
                <a:latin typeface="Times New Roman"/>
                <a:cs typeface="Times New Roman"/>
              </a:rPr>
              <a:t> </a:t>
            </a:r>
            <a:r>
              <a:rPr sz="2800" dirty="0">
                <a:latin typeface="Times New Roman"/>
                <a:cs typeface="Times New Roman"/>
              </a:rPr>
              <a:t>de </a:t>
            </a:r>
            <a:r>
              <a:rPr sz="2800" spc="-10" dirty="0" err="1">
                <a:latin typeface="Times New Roman"/>
                <a:cs typeface="Times New Roman"/>
              </a:rPr>
              <a:t>couleur</a:t>
            </a:r>
            <a:r>
              <a:rPr sz="2800" spc="-10" dirty="0">
                <a:latin typeface="Times New Roman"/>
                <a:cs typeface="Times New Roman"/>
              </a:rPr>
              <a:t> </a:t>
            </a:r>
            <a:r>
              <a:rPr sz="2800" spc="-10" dirty="0" err="1">
                <a:latin typeface="Times New Roman"/>
                <a:cs typeface="Times New Roman"/>
              </a:rPr>
              <a:t>allant</a:t>
            </a:r>
            <a:r>
              <a:rPr sz="2800" spc="-10" dirty="0">
                <a:latin typeface="Times New Roman"/>
                <a:cs typeface="Times New Roman"/>
              </a:rPr>
              <a:t> </a:t>
            </a:r>
            <a:r>
              <a:rPr sz="2800" dirty="0">
                <a:latin typeface="Times New Roman"/>
                <a:cs typeface="Times New Roman"/>
              </a:rPr>
              <a:t>du </a:t>
            </a:r>
            <a:r>
              <a:rPr sz="2800" spc="-10" dirty="0">
                <a:latin typeface="Times New Roman"/>
                <a:cs typeface="Times New Roman"/>
              </a:rPr>
              <a:t>violet </a:t>
            </a:r>
            <a:r>
              <a:rPr sz="2800" spc="-5" dirty="0">
                <a:latin typeface="Times New Roman"/>
                <a:cs typeface="Times New Roman"/>
              </a:rPr>
              <a:t>au rouge. </a:t>
            </a:r>
            <a:r>
              <a:rPr sz="2800" spc="-10" dirty="0">
                <a:latin typeface="Times New Roman"/>
                <a:cs typeface="Times New Roman"/>
              </a:rPr>
              <a:t>Le </a:t>
            </a:r>
            <a:r>
              <a:rPr sz="2800" dirty="0" err="1">
                <a:latin typeface="Times New Roman"/>
                <a:cs typeface="Times New Roman"/>
              </a:rPr>
              <a:t>spectre</a:t>
            </a:r>
            <a:r>
              <a:rPr sz="2800" dirty="0">
                <a:latin typeface="Times New Roman"/>
                <a:cs typeface="Times New Roman"/>
              </a:rPr>
              <a:t> de </a:t>
            </a:r>
            <a:r>
              <a:rPr sz="2800" spc="-25" dirty="0">
                <a:latin typeface="Times New Roman"/>
                <a:cs typeface="Times New Roman"/>
              </a:rPr>
              <a:t>la </a:t>
            </a:r>
            <a:r>
              <a:rPr sz="2800" spc="-10" dirty="0">
                <a:latin typeface="Times New Roman"/>
                <a:cs typeface="Times New Roman"/>
              </a:rPr>
              <a:t>lumière </a:t>
            </a:r>
            <a:r>
              <a:rPr sz="2800" dirty="0" err="1">
                <a:latin typeface="Times New Roman"/>
                <a:cs typeface="Times New Roman"/>
              </a:rPr>
              <a:t>est</a:t>
            </a:r>
            <a:r>
              <a:rPr sz="2800" dirty="0">
                <a:latin typeface="Times New Roman"/>
                <a:cs typeface="Times New Roman"/>
              </a:rPr>
              <a:t> </a:t>
            </a:r>
            <a:r>
              <a:rPr sz="2800" spc="-10" dirty="0" err="1">
                <a:latin typeface="Times New Roman"/>
                <a:cs typeface="Times New Roman"/>
              </a:rPr>
              <a:t>alors</a:t>
            </a:r>
            <a:r>
              <a:rPr sz="2800" spc="270" dirty="0">
                <a:latin typeface="Times New Roman"/>
                <a:cs typeface="Times New Roman"/>
              </a:rPr>
              <a:t> </a:t>
            </a:r>
            <a:r>
              <a:rPr sz="2800" spc="-10" dirty="0">
                <a:latin typeface="Times New Roman"/>
                <a:cs typeface="Times New Roman"/>
              </a:rPr>
              <a:t>observable.</a:t>
            </a:r>
            <a:endParaRPr sz="2800" dirty="0">
              <a:latin typeface="Times New Roman"/>
              <a:cs typeface="Times New Roman"/>
            </a:endParaRPr>
          </a:p>
          <a:p>
            <a:pPr algn="just">
              <a:spcBef>
                <a:spcPts val="45"/>
              </a:spcBef>
            </a:pP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850900" y="733425"/>
            <a:ext cx="9044305" cy="6096000"/>
          </a:xfrm>
          <a:prstGeom prst="rect">
            <a:avLst/>
          </a:prstGeom>
        </p:spPr>
        <p:txBody>
          <a:bodyPr vert="horz" wrap="square" lIns="0" tIns="20320" rIns="0" bIns="0" rtlCol="0">
            <a:spAutoFit/>
          </a:bodyPr>
          <a:lstStyle/>
          <a:p>
            <a:pPr marL="12700" marR="10160" algn="just">
              <a:lnSpc>
                <a:spcPct val="95800"/>
              </a:lnSpc>
              <a:spcBef>
                <a:spcPts val="160"/>
              </a:spcBef>
            </a:pPr>
            <a:r>
              <a:rPr lang="fr-FR" sz="2800" b="1" u="sng" dirty="0">
                <a:latin typeface="Times New Roman"/>
                <a:cs typeface="Times New Roman"/>
              </a:rPr>
              <a:t>i) Spectre solaire</a:t>
            </a:r>
          </a:p>
          <a:p>
            <a:pPr marL="12700" marR="10160" algn="just">
              <a:lnSpc>
                <a:spcPct val="95800"/>
              </a:lnSpc>
              <a:spcBef>
                <a:spcPts val="160"/>
              </a:spcBef>
            </a:pPr>
            <a:r>
              <a:rPr lang="fr-FR" sz="2800" dirty="0">
                <a:latin typeface="Times New Roman"/>
                <a:cs typeface="Times New Roman"/>
              </a:rPr>
              <a:t>Un faisceau lumineux est un déplacement de petits corps porteurs d’énergie, ou photons, comme l’a décrit Einstein en 1905, pour </a:t>
            </a:r>
            <a:r>
              <a:rPr lang="fr-FR" sz="2800" dirty="0" smtClean="0">
                <a:latin typeface="Times New Roman"/>
                <a:cs typeface="Times New Roman"/>
              </a:rPr>
              <a:t>expliquer l’effet </a:t>
            </a:r>
            <a:r>
              <a:rPr lang="fr-FR" sz="2800" dirty="0">
                <a:latin typeface="Times New Roman"/>
                <a:cs typeface="Times New Roman"/>
              </a:rPr>
              <a:t>photoélectrique. Depuis l’équivalence onde-corpuscule mise en évidence par Louis de Broglie en 1924, la lumière est décrite également  comme une onde électromagnétique, comme les rayons X ou les ondes radiofréquences. </a:t>
            </a:r>
          </a:p>
          <a:p>
            <a:pPr marL="12700" marR="10160" algn="just">
              <a:lnSpc>
                <a:spcPct val="95800"/>
              </a:lnSpc>
              <a:spcBef>
                <a:spcPts val="160"/>
              </a:spcBef>
            </a:pPr>
            <a:endParaRPr sz="2800" dirty="0" smtClean="0">
              <a:latin typeface="Times New Roman"/>
              <a:cs typeface="Times New Roman"/>
            </a:endParaRPr>
          </a:p>
          <a:p>
            <a:pPr marL="12700" marR="5080" algn="just">
              <a:lnSpc>
                <a:spcPct val="95800"/>
              </a:lnSpc>
              <a:spcBef>
                <a:spcPts val="5"/>
              </a:spcBef>
            </a:pPr>
            <a:r>
              <a:rPr sz="2800" spc="-5" dirty="0" err="1" smtClean="0">
                <a:latin typeface="Times New Roman"/>
                <a:cs typeface="Times New Roman"/>
              </a:rPr>
              <a:t>Ce</a:t>
            </a:r>
            <a:r>
              <a:rPr sz="2800" spc="-5" dirty="0" smtClean="0">
                <a:latin typeface="Times New Roman"/>
                <a:cs typeface="Times New Roman"/>
              </a:rPr>
              <a:t> </a:t>
            </a:r>
            <a:r>
              <a:rPr sz="2800" spc="-5" dirty="0" err="1" smtClean="0">
                <a:latin typeface="Times New Roman"/>
                <a:cs typeface="Times New Roman"/>
              </a:rPr>
              <a:t>rayonnement</a:t>
            </a:r>
            <a:r>
              <a:rPr sz="2800" spc="-5" dirty="0" smtClean="0">
                <a:latin typeface="Times New Roman"/>
                <a:cs typeface="Times New Roman"/>
              </a:rPr>
              <a:t> </a:t>
            </a:r>
            <a:r>
              <a:rPr sz="2800" spc="-5" dirty="0" err="1" smtClean="0">
                <a:latin typeface="Times New Roman"/>
                <a:cs typeface="Times New Roman"/>
              </a:rPr>
              <a:t>constitue</a:t>
            </a:r>
            <a:r>
              <a:rPr sz="2800" spc="-5" dirty="0" smtClean="0">
                <a:latin typeface="Times New Roman"/>
                <a:cs typeface="Times New Roman"/>
              </a:rPr>
              <a:t> </a:t>
            </a:r>
            <a:r>
              <a:rPr sz="2800" spc="10" dirty="0" smtClean="0">
                <a:latin typeface="Times New Roman"/>
                <a:cs typeface="Times New Roman"/>
              </a:rPr>
              <a:t>un </a:t>
            </a:r>
            <a:r>
              <a:rPr sz="2800" dirty="0" err="1" smtClean="0">
                <a:latin typeface="Times New Roman"/>
                <a:cs typeface="Times New Roman"/>
              </a:rPr>
              <a:t>spectre</a:t>
            </a:r>
            <a:r>
              <a:rPr sz="2800" dirty="0" smtClean="0">
                <a:latin typeface="Times New Roman"/>
                <a:cs typeface="Times New Roman"/>
              </a:rPr>
              <a:t> </a:t>
            </a:r>
            <a:r>
              <a:rPr sz="2800" spc="-5" dirty="0" err="1" smtClean="0">
                <a:latin typeface="Times New Roman"/>
                <a:cs typeface="Times New Roman"/>
              </a:rPr>
              <a:t>continu</a:t>
            </a:r>
            <a:r>
              <a:rPr sz="2800" spc="-5" dirty="0" smtClean="0">
                <a:latin typeface="Times New Roman"/>
                <a:cs typeface="Times New Roman"/>
              </a:rPr>
              <a:t> </a:t>
            </a:r>
            <a:r>
              <a:rPr sz="2800" spc="-5" dirty="0" err="1" smtClean="0">
                <a:latin typeface="Times New Roman"/>
                <a:cs typeface="Times New Roman"/>
              </a:rPr>
              <a:t>allant</a:t>
            </a:r>
            <a:r>
              <a:rPr sz="2800" spc="-5" dirty="0" smtClean="0">
                <a:latin typeface="Times New Roman"/>
                <a:cs typeface="Times New Roman"/>
              </a:rPr>
              <a:t> des ultra-violets </a:t>
            </a:r>
            <a:r>
              <a:rPr sz="2800" dirty="0" smtClean="0">
                <a:latin typeface="Times New Roman"/>
                <a:cs typeface="Times New Roman"/>
              </a:rPr>
              <a:t>à </a:t>
            </a:r>
            <a:r>
              <a:rPr sz="2800" spc="-5" dirty="0" err="1" smtClean="0">
                <a:latin typeface="Times New Roman"/>
                <a:cs typeface="Times New Roman"/>
              </a:rPr>
              <a:t>l'infra</a:t>
            </a:r>
            <a:r>
              <a:rPr sz="2800" spc="-5" dirty="0" smtClean="0">
                <a:latin typeface="Times New Roman"/>
                <a:cs typeface="Times New Roman"/>
              </a:rPr>
              <a:t>-rouge en passant </a:t>
            </a:r>
            <a:r>
              <a:rPr sz="2800" spc="5" dirty="0" smtClean="0">
                <a:latin typeface="Times New Roman"/>
                <a:cs typeface="Times New Roman"/>
              </a:rPr>
              <a:t>par </a:t>
            </a:r>
            <a:r>
              <a:rPr sz="2800" spc="-25" dirty="0" smtClean="0">
                <a:latin typeface="Times New Roman"/>
                <a:cs typeface="Times New Roman"/>
              </a:rPr>
              <a:t>le </a:t>
            </a:r>
            <a:r>
              <a:rPr sz="2800" spc="-5" dirty="0" smtClean="0">
                <a:latin typeface="Times New Roman"/>
                <a:cs typeface="Times New Roman"/>
              </a:rPr>
              <a:t>visible </a:t>
            </a:r>
            <a:r>
              <a:rPr sz="2800" spc="10" dirty="0" err="1" smtClean="0">
                <a:latin typeface="Times New Roman"/>
                <a:cs typeface="Times New Roman"/>
              </a:rPr>
              <a:t>ou</a:t>
            </a:r>
            <a:r>
              <a:rPr sz="2800" spc="10" dirty="0" smtClean="0">
                <a:latin typeface="Times New Roman"/>
                <a:cs typeface="Times New Roman"/>
              </a:rPr>
              <a:t> </a:t>
            </a:r>
            <a:r>
              <a:rPr sz="2800" spc="-15" dirty="0" err="1" smtClean="0">
                <a:latin typeface="Times New Roman"/>
                <a:cs typeface="Times New Roman"/>
              </a:rPr>
              <a:t>il</a:t>
            </a:r>
            <a:r>
              <a:rPr sz="2800" spc="-15" dirty="0" smtClean="0">
                <a:latin typeface="Times New Roman"/>
                <a:cs typeface="Times New Roman"/>
              </a:rPr>
              <a:t> </a:t>
            </a:r>
            <a:r>
              <a:rPr sz="2800" spc="-5" dirty="0" err="1" smtClean="0">
                <a:latin typeface="Times New Roman"/>
                <a:cs typeface="Times New Roman"/>
              </a:rPr>
              <a:t>émet</a:t>
            </a:r>
            <a:r>
              <a:rPr sz="2800" spc="-5" dirty="0" smtClean="0">
                <a:latin typeface="Times New Roman"/>
                <a:cs typeface="Times New Roman"/>
              </a:rPr>
              <a:t> </a:t>
            </a:r>
            <a:r>
              <a:rPr sz="2800" spc="-10" dirty="0" smtClean="0">
                <a:latin typeface="Times New Roman"/>
                <a:cs typeface="Times New Roman"/>
              </a:rPr>
              <a:t>avec </a:t>
            </a:r>
            <a:r>
              <a:rPr sz="2800" spc="-15" dirty="0" smtClean="0">
                <a:latin typeface="Times New Roman"/>
                <a:cs typeface="Times New Roman"/>
              </a:rPr>
              <a:t>le </a:t>
            </a:r>
            <a:r>
              <a:rPr sz="2800" dirty="0" smtClean="0">
                <a:latin typeface="Times New Roman"/>
                <a:cs typeface="Times New Roman"/>
              </a:rPr>
              <a:t>maximum  </a:t>
            </a:r>
            <a:r>
              <a:rPr sz="2800" spc="-5" dirty="0" err="1" smtClean="0">
                <a:latin typeface="Times New Roman"/>
                <a:cs typeface="Times New Roman"/>
              </a:rPr>
              <a:t>d'intensité</a:t>
            </a:r>
            <a:r>
              <a:rPr sz="2800" spc="-5" dirty="0" smtClean="0">
                <a:latin typeface="Times New Roman"/>
                <a:cs typeface="Times New Roman"/>
              </a:rPr>
              <a:t>. </a:t>
            </a:r>
            <a:r>
              <a:rPr sz="2800" dirty="0" err="1" smtClean="0">
                <a:latin typeface="Times New Roman"/>
                <a:cs typeface="Times New Roman"/>
              </a:rPr>
              <a:t>Cependant</a:t>
            </a:r>
            <a:r>
              <a:rPr sz="2800" dirty="0" smtClean="0">
                <a:latin typeface="Times New Roman"/>
                <a:cs typeface="Times New Roman"/>
              </a:rPr>
              <a:t>, </a:t>
            </a:r>
            <a:r>
              <a:rPr sz="2800" spc="-5" dirty="0" smtClean="0">
                <a:latin typeface="Times New Roman"/>
                <a:cs typeface="Times New Roman"/>
              </a:rPr>
              <a:t>en </a:t>
            </a:r>
            <a:r>
              <a:rPr sz="2800" spc="-5" dirty="0" err="1" smtClean="0">
                <a:latin typeface="Times New Roman"/>
                <a:cs typeface="Times New Roman"/>
              </a:rPr>
              <a:t>traversant</a:t>
            </a:r>
            <a:r>
              <a:rPr sz="2800" spc="-5" dirty="0" smtClean="0">
                <a:latin typeface="Times New Roman"/>
                <a:cs typeface="Times New Roman"/>
              </a:rPr>
              <a:t> </a:t>
            </a:r>
            <a:r>
              <a:rPr sz="2800" spc="-25" dirty="0" smtClean="0">
                <a:latin typeface="Times New Roman"/>
                <a:cs typeface="Times New Roman"/>
              </a:rPr>
              <a:t>la </a:t>
            </a:r>
            <a:r>
              <a:rPr sz="2800" spc="-5" dirty="0" err="1" smtClean="0">
                <a:latin typeface="Times New Roman"/>
                <a:cs typeface="Times New Roman"/>
              </a:rPr>
              <a:t>chromosphère</a:t>
            </a:r>
            <a:r>
              <a:rPr sz="2800" spc="-5" dirty="0" smtClean="0">
                <a:latin typeface="Times New Roman"/>
                <a:cs typeface="Times New Roman"/>
              </a:rPr>
              <a:t> </a:t>
            </a:r>
            <a:r>
              <a:rPr sz="2800" dirty="0" smtClean="0">
                <a:latin typeface="Times New Roman"/>
                <a:cs typeface="Times New Roman"/>
              </a:rPr>
              <a:t>du </a:t>
            </a:r>
            <a:r>
              <a:rPr sz="2800" spc="-5" dirty="0" smtClean="0">
                <a:latin typeface="Times New Roman"/>
                <a:cs typeface="Times New Roman"/>
              </a:rPr>
              <a:t>Soleil et </a:t>
            </a:r>
            <a:r>
              <a:rPr sz="2800" spc="-5" dirty="0" err="1" smtClean="0">
                <a:latin typeface="Times New Roman"/>
                <a:cs typeface="Times New Roman"/>
              </a:rPr>
              <a:t>l'atmosphère</a:t>
            </a:r>
            <a:r>
              <a:rPr sz="2800" spc="-5" dirty="0" smtClean="0">
                <a:latin typeface="Times New Roman"/>
                <a:cs typeface="Times New Roman"/>
              </a:rPr>
              <a:t> </a:t>
            </a:r>
            <a:r>
              <a:rPr sz="2800" dirty="0" smtClean="0">
                <a:latin typeface="Times New Roman"/>
                <a:cs typeface="Times New Roman"/>
              </a:rPr>
              <a:t>de </a:t>
            </a:r>
            <a:r>
              <a:rPr sz="2800" spc="-15" dirty="0" smtClean="0">
                <a:latin typeface="Times New Roman"/>
                <a:cs typeface="Times New Roman"/>
              </a:rPr>
              <a:t>la </a:t>
            </a:r>
            <a:r>
              <a:rPr sz="2800" dirty="0" smtClean="0">
                <a:latin typeface="Times New Roman"/>
                <a:cs typeface="Times New Roman"/>
              </a:rPr>
              <a:t>Terre, </a:t>
            </a:r>
            <a:r>
              <a:rPr sz="2800" spc="-15" dirty="0" smtClean="0">
                <a:latin typeface="Times New Roman"/>
                <a:cs typeface="Times New Roman"/>
              </a:rPr>
              <a:t>les </a:t>
            </a:r>
            <a:r>
              <a:rPr sz="2800" dirty="0" err="1" smtClean="0">
                <a:latin typeface="Times New Roman"/>
                <a:cs typeface="Times New Roman"/>
              </a:rPr>
              <a:t>atomes</a:t>
            </a:r>
            <a:r>
              <a:rPr sz="2800" dirty="0" smtClean="0">
                <a:latin typeface="Times New Roman"/>
                <a:cs typeface="Times New Roman"/>
              </a:rPr>
              <a:t> </a:t>
            </a:r>
            <a:r>
              <a:rPr sz="2800" spc="5" dirty="0" smtClean="0">
                <a:latin typeface="Times New Roman"/>
                <a:cs typeface="Times New Roman"/>
              </a:rPr>
              <a:t>qui </a:t>
            </a:r>
            <a:r>
              <a:rPr sz="2800" spc="-5" dirty="0" smtClean="0">
                <a:latin typeface="Times New Roman"/>
                <a:cs typeface="Times New Roman"/>
              </a:rPr>
              <a:t>les </a:t>
            </a:r>
            <a:r>
              <a:rPr sz="2800" spc="-5" dirty="0" err="1" smtClean="0">
                <a:latin typeface="Times New Roman"/>
                <a:cs typeface="Times New Roman"/>
              </a:rPr>
              <a:t>composent</a:t>
            </a:r>
            <a:r>
              <a:rPr sz="2800" spc="-5" dirty="0" smtClean="0">
                <a:latin typeface="Times New Roman"/>
                <a:cs typeface="Times New Roman"/>
              </a:rPr>
              <a:t> absorbent </a:t>
            </a:r>
            <a:r>
              <a:rPr sz="2800" spc="-5" dirty="0" err="1" smtClean="0">
                <a:latin typeface="Times New Roman"/>
                <a:cs typeface="Times New Roman"/>
              </a:rPr>
              <a:t>certains</a:t>
            </a:r>
            <a:r>
              <a:rPr sz="2800" spc="-5" dirty="0" smtClean="0">
                <a:latin typeface="Times New Roman"/>
                <a:cs typeface="Times New Roman"/>
              </a:rPr>
              <a:t>  photons.</a:t>
            </a:r>
            <a:endParaRPr sz="2800" dirty="0" smtClean="0">
              <a:latin typeface="Times New Roman"/>
              <a:cs typeface="Times New Roman"/>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Blue strands design template">
  <a:themeElements>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Office Them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Office Them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Office Them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Office Them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Office Them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Office Them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Office Them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3819</TotalTime>
  <Words>3386</Words>
  <Application>Microsoft Office PowerPoint</Application>
  <PresentationFormat>Custom</PresentationFormat>
  <Paragraphs>251</Paragraphs>
  <Slides>53</Slides>
  <Notes>2</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Blue strands design template</vt:lpstr>
      <vt:lpstr>1_Custom Design</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Hichem</dc:creator>
  <cp:lastModifiedBy>Hichem</cp:lastModifiedBy>
  <cp:revision>79</cp:revision>
  <cp:lastPrinted>2018-02-04T14:08:10Z</cp:lastPrinted>
  <dcterms:created xsi:type="dcterms:W3CDTF">2018-01-31T12:44:39Z</dcterms:created>
  <dcterms:modified xsi:type="dcterms:W3CDTF">2019-02-28T09:00:21Z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2018-01-31T00:00:00Z</vt:filetime>
  </property>
  <property fmtid="{D5CDD505-2E9C-101B-9397-08002B2CF9AE}" pid="3" name="Creator">
    <vt:lpwstr>Acrobat PDFMaker 11 for Word</vt:lpwstr>
  </property>
  <property fmtid="{D5CDD505-2E9C-101B-9397-08002B2CF9AE}" pid="4" name="LastSaved">
    <vt:filetime>2018-01-31T00:00:00Z</vt:filetime>
  </property>
</Properties>
</file>