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4" r:id="rId6"/>
    <p:sldId id="265" r:id="rId7"/>
    <p:sldId id="266" r:id="rId8"/>
    <p:sldId id="267" r:id="rId9"/>
    <p:sldId id="269" r:id="rId10"/>
    <p:sldId id="260" r:id="rId11"/>
    <p:sldId id="261" r:id="rId12"/>
    <p:sldId id="262" r:id="rId13"/>
    <p:sldId id="263" r:id="rId14"/>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58" d="100"/>
          <a:sy n="58" d="100"/>
        </p:scale>
        <p:origin x="-516" y="-57"/>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8</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9</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gamma.app"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2501384"/>
            <a:ext cx="6050280" cy="833199"/>
          </a:xfrm>
          <a:prstGeom prst="rect">
            <a:avLst/>
          </a:prstGeom>
          <a:noFill/>
          <a:ln/>
        </p:spPr>
        <p:txBody>
          <a:bodyPr wrap="none" rtlCol="0" anchor="t"/>
          <a:lstStyle/>
          <a:p>
            <a:pPr marL="0" indent="0">
              <a:lnSpc>
                <a:spcPts val="6561"/>
              </a:lnSpc>
              <a:buNone/>
            </a:pPr>
            <a:r>
              <a:rPr lang="en-US" sz="5249" b="1" i="1" dirty="0">
                <a:solidFill>
                  <a:schemeClr val="accent2">
                    <a:lumMod val="75000"/>
                  </a:schemeClr>
                </a:solidFill>
                <a:latin typeface="Gelasio" pitchFamily="34" charset="0"/>
                <a:ea typeface="Gelasio" pitchFamily="34" charset="-122"/>
                <a:cs typeface="Gelasio" pitchFamily="34" charset="-120"/>
              </a:rPr>
              <a:t>English Prepositions</a:t>
            </a:r>
            <a:endParaRPr lang="en-US" sz="5249" b="1" i="1" dirty="0">
              <a:solidFill>
                <a:schemeClr val="accent2">
                  <a:lumMod val="75000"/>
                </a:schemeClr>
              </a:solidFill>
            </a:endParaRPr>
          </a:p>
        </p:txBody>
      </p:sp>
      <p:sp>
        <p:nvSpPr>
          <p:cNvPr id="6" name="Text 2"/>
          <p:cNvSpPr/>
          <p:nvPr/>
        </p:nvSpPr>
        <p:spPr>
          <a:xfrm>
            <a:off x="6319599" y="3667839"/>
            <a:ext cx="7477601" cy="1421606"/>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Mastering English prepositions is essential for clear and effective communication. In this presentation, we will explore the definition, types, usage, and common mistakes of prepositions, as well as idiomatic expressions and tips for improvement.</a:t>
            </a:r>
            <a:endParaRPr lang="en-US" sz="1750" dirty="0">
              <a:latin typeface="Gelasio"/>
              <a:ea typeface="Gelasio"/>
            </a:endParaRPr>
          </a:p>
        </p:txBody>
      </p:sp>
      <p:sp>
        <p:nvSpPr>
          <p:cNvPr id="7" name="Shape 3"/>
          <p:cNvSpPr/>
          <p:nvPr/>
        </p:nvSpPr>
        <p:spPr>
          <a:xfrm>
            <a:off x="6319599" y="5356027"/>
            <a:ext cx="355402" cy="355402"/>
          </a:xfrm>
          <a:prstGeom prst="roundRect">
            <a:avLst>
              <a:gd name="adj" fmla="val 25726039"/>
            </a:avLst>
          </a:prstGeom>
          <a:solidFill>
            <a:srgbClr val="213EAC"/>
          </a:solidFill>
          <a:ln w="7620">
            <a:solidFill>
              <a:srgbClr val="FFFFFF"/>
            </a:solidFill>
            <a:prstDash val="solid"/>
          </a:ln>
        </p:spPr>
      </p:sp>
      <p:sp>
        <p:nvSpPr>
          <p:cNvPr id="8" name="Text 4"/>
          <p:cNvSpPr/>
          <p:nvPr/>
        </p:nvSpPr>
        <p:spPr>
          <a:xfrm>
            <a:off x="6401991" y="5350907"/>
            <a:ext cx="190500" cy="365760"/>
          </a:xfrm>
          <a:prstGeom prst="rect">
            <a:avLst/>
          </a:prstGeom>
          <a:noFill/>
          <a:ln/>
        </p:spPr>
        <p:txBody>
          <a:bodyPr wrap="none" rtlCol="0" anchor="t"/>
          <a:lstStyle/>
          <a:p>
            <a:pPr marL="0" indent="0" algn="ctr">
              <a:lnSpc>
                <a:spcPts val="2880"/>
              </a:lnSpc>
              <a:buNone/>
            </a:pPr>
            <a:r>
              <a:rPr lang="en-US" sz="1152" dirty="0">
                <a:solidFill>
                  <a:srgbClr val="FFFFFF"/>
                </a:solidFill>
                <a:latin typeface="Lato" pitchFamily="34" charset="0"/>
                <a:ea typeface="Lato" pitchFamily="34" charset="-122"/>
                <a:cs typeface="Lato" pitchFamily="34" charset="-120"/>
              </a:rPr>
              <a:t>AB</a:t>
            </a:r>
            <a:endParaRPr lang="en-US" sz="1152" dirty="0"/>
          </a:p>
        </p:txBody>
      </p:sp>
      <p:sp>
        <p:nvSpPr>
          <p:cNvPr id="9" name="Text 5"/>
          <p:cNvSpPr/>
          <p:nvPr/>
        </p:nvSpPr>
        <p:spPr>
          <a:xfrm>
            <a:off x="6786086" y="5339358"/>
            <a:ext cx="2103120" cy="388858"/>
          </a:xfrm>
          <a:prstGeom prst="rect">
            <a:avLst/>
          </a:prstGeom>
          <a:noFill/>
          <a:ln/>
        </p:spPr>
        <p:txBody>
          <a:bodyPr wrap="none" rtlCol="0" anchor="t"/>
          <a:lstStyle/>
          <a:p>
            <a:pPr marL="0" indent="0" algn="l">
              <a:lnSpc>
                <a:spcPts val="3062"/>
              </a:lnSpc>
              <a:buNone/>
            </a:pPr>
            <a:r>
              <a:rPr lang="en-US" sz="2187" b="1" dirty="0">
                <a:solidFill>
                  <a:schemeClr val="accent2">
                    <a:lumMod val="75000"/>
                  </a:schemeClr>
                </a:solidFill>
                <a:latin typeface="Lato" pitchFamily="34" charset="0"/>
                <a:ea typeface="Lato" pitchFamily="34" charset="-122"/>
                <a:cs typeface="Lato" pitchFamily="34" charset="-120"/>
              </a:rPr>
              <a:t>by Amel Bouakaz</a:t>
            </a:r>
            <a:endParaRPr lang="en-US" sz="2187" b="1" dirty="0">
              <a:solidFill>
                <a:schemeClr val="accent2">
                  <a:lumMod val="75000"/>
                </a:schemeClr>
              </a:solidFill>
            </a:endParaRPr>
          </a:p>
        </p:txBody>
      </p:sp>
      <p:pic>
        <p:nvPicPr>
          <p:cNvPr id="10"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4" name="Text 1"/>
          <p:cNvSpPr/>
          <p:nvPr/>
        </p:nvSpPr>
        <p:spPr>
          <a:xfrm>
            <a:off x="2037993" y="1895951"/>
            <a:ext cx="10363200" cy="694373"/>
          </a:xfrm>
          <a:prstGeom prst="rect">
            <a:avLst/>
          </a:prstGeom>
          <a:noFill/>
          <a:ln/>
        </p:spPr>
        <p:txBody>
          <a:bodyPr wrap="none" rtlCol="0" anchor="t"/>
          <a:lstStyle/>
          <a:p>
            <a:pPr marL="0" indent="0">
              <a:lnSpc>
                <a:spcPts val="5468"/>
              </a:lnSpc>
              <a:buNone/>
            </a:pPr>
            <a:r>
              <a:rPr lang="en-US" sz="4374" b="1" dirty="0">
                <a:solidFill>
                  <a:schemeClr val="accent2">
                    <a:lumMod val="75000"/>
                  </a:schemeClr>
                </a:solidFill>
                <a:latin typeface="Gelasio" pitchFamily="34" charset="0"/>
                <a:ea typeface="Gelasio" pitchFamily="34" charset="-122"/>
                <a:cs typeface="Gelasio" pitchFamily="34" charset="-120"/>
              </a:rPr>
              <a:t>Proper Usage of Prepositions in Sentences</a:t>
            </a:r>
            <a:endParaRPr lang="en-US" sz="4374" b="1" dirty="0">
              <a:solidFill>
                <a:schemeClr val="accent2">
                  <a:lumMod val="75000"/>
                </a:schemeClr>
              </a:solidFill>
            </a:endParaRPr>
          </a:p>
        </p:txBody>
      </p:sp>
      <p:sp>
        <p:nvSpPr>
          <p:cNvPr id="5" name="Shape 2"/>
          <p:cNvSpPr/>
          <p:nvPr/>
        </p:nvSpPr>
        <p:spPr>
          <a:xfrm>
            <a:off x="2037993" y="3208258"/>
            <a:ext cx="499943" cy="499943"/>
          </a:xfrm>
          <a:prstGeom prst="roundRect">
            <a:avLst>
              <a:gd name="adj" fmla="val 20000"/>
            </a:avLst>
          </a:prstGeom>
          <a:solidFill>
            <a:srgbClr val="E8E8E3"/>
          </a:solidFill>
          <a:ln w="13811">
            <a:solidFill>
              <a:srgbClr val="D1D1C7"/>
            </a:solidFill>
            <a:prstDash val="solid"/>
          </a:ln>
        </p:spPr>
      </p:sp>
      <p:sp>
        <p:nvSpPr>
          <p:cNvPr id="6" name="Text 3"/>
          <p:cNvSpPr/>
          <p:nvPr/>
        </p:nvSpPr>
        <p:spPr>
          <a:xfrm>
            <a:off x="2215515" y="3249930"/>
            <a:ext cx="14478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Gelasio" pitchFamily="34" charset="0"/>
                <a:ea typeface="Gelasio" pitchFamily="34" charset="-122"/>
                <a:cs typeface="Gelasio" pitchFamily="34" charset="-120"/>
              </a:rPr>
              <a:t>1</a:t>
            </a:r>
            <a:endParaRPr lang="en-US" sz="2624" dirty="0"/>
          </a:p>
        </p:txBody>
      </p:sp>
      <p:sp>
        <p:nvSpPr>
          <p:cNvPr id="7" name="Text 4"/>
          <p:cNvSpPr/>
          <p:nvPr/>
        </p:nvSpPr>
        <p:spPr>
          <a:xfrm>
            <a:off x="2760107" y="3284577"/>
            <a:ext cx="2221944" cy="347186"/>
          </a:xfrm>
          <a:prstGeom prst="rect">
            <a:avLst/>
          </a:prstGeom>
          <a:noFill/>
          <a:ln/>
        </p:spPr>
        <p:txBody>
          <a:bodyPr wrap="none" rtlCol="0" anchor="t"/>
          <a:lstStyle/>
          <a:p>
            <a:pPr marL="0" indent="0">
              <a:lnSpc>
                <a:spcPts val="2734"/>
              </a:lnSpc>
              <a:buNone/>
            </a:pPr>
            <a:r>
              <a:rPr lang="en-US" sz="2187" b="1" dirty="0">
                <a:solidFill>
                  <a:schemeClr val="accent2">
                    <a:lumMod val="75000"/>
                  </a:schemeClr>
                </a:solidFill>
                <a:latin typeface="Gelasio" pitchFamily="34" charset="0"/>
                <a:ea typeface="Gelasio" pitchFamily="34" charset="-122"/>
                <a:cs typeface="Gelasio" pitchFamily="34" charset="-120"/>
              </a:rPr>
              <a:t>Context is Key</a:t>
            </a:r>
            <a:endParaRPr lang="en-US" sz="2187" b="1" dirty="0">
              <a:solidFill>
                <a:schemeClr val="accent2">
                  <a:lumMod val="75000"/>
                </a:schemeClr>
              </a:solidFill>
            </a:endParaRPr>
          </a:p>
        </p:txBody>
      </p:sp>
      <p:sp>
        <p:nvSpPr>
          <p:cNvPr id="8" name="Text 5"/>
          <p:cNvSpPr/>
          <p:nvPr/>
        </p:nvSpPr>
        <p:spPr>
          <a:xfrm>
            <a:off x="2760107" y="3853934"/>
            <a:ext cx="2647950" cy="1421606"/>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Consider the overall meaning and context of a sentence to choose the appropriate preposition.</a:t>
            </a:r>
            <a:endParaRPr lang="en-US" sz="1750" dirty="0">
              <a:latin typeface="Gelasio"/>
              <a:ea typeface="Gelasio"/>
            </a:endParaRPr>
          </a:p>
        </p:txBody>
      </p:sp>
      <p:sp>
        <p:nvSpPr>
          <p:cNvPr id="9" name="Shape 6"/>
          <p:cNvSpPr/>
          <p:nvPr/>
        </p:nvSpPr>
        <p:spPr>
          <a:xfrm>
            <a:off x="5630228" y="3208258"/>
            <a:ext cx="499943" cy="499943"/>
          </a:xfrm>
          <a:prstGeom prst="roundRect">
            <a:avLst>
              <a:gd name="adj" fmla="val 20000"/>
            </a:avLst>
          </a:prstGeom>
          <a:solidFill>
            <a:srgbClr val="E8E8E3"/>
          </a:solidFill>
          <a:ln w="13811">
            <a:solidFill>
              <a:srgbClr val="D1D1C7"/>
            </a:solidFill>
            <a:prstDash val="solid"/>
          </a:ln>
        </p:spPr>
      </p:sp>
      <p:sp>
        <p:nvSpPr>
          <p:cNvPr id="10" name="Text 7"/>
          <p:cNvSpPr/>
          <p:nvPr/>
        </p:nvSpPr>
        <p:spPr>
          <a:xfrm>
            <a:off x="5784890" y="3249930"/>
            <a:ext cx="19050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Gelasio" pitchFamily="34" charset="0"/>
                <a:ea typeface="Gelasio" pitchFamily="34" charset="-122"/>
                <a:cs typeface="Gelasio" pitchFamily="34" charset="-120"/>
              </a:rPr>
              <a:t>2</a:t>
            </a:r>
            <a:endParaRPr lang="en-US" sz="2624" dirty="0"/>
          </a:p>
        </p:txBody>
      </p:sp>
      <p:sp>
        <p:nvSpPr>
          <p:cNvPr id="11" name="Text 8"/>
          <p:cNvSpPr/>
          <p:nvPr/>
        </p:nvSpPr>
        <p:spPr>
          <a:xfrm>
            <a:off x="6352342" y="3284577"/>
            <a:ext cx="2221944" cy="347186"/>
          </a:xfrm>
          <a:prstGeom prst="rect">
            <a:avLst/>
          </a:prstGeom>
          <a:noFill/>
          <a:ln/>
        </p:spPr>
        <p:txBody>
          <a:bodyPr wrap="none" rtlCol="0" anchor="t"/>
          <a:lstStyle/>
          <a:p>
            <a:pPr marL="0" indent="0">
              <a:lnSpc>
                <a:spcPts val="2734"/>
              </a:lnSpc>
              <a:buNone/>
            </a:pPr>
            <a:r>
              <a:rPr lang="en-US" sz="2187" b="1" dirty="0">
                <a:solidFill>
                  <a:schemeClr val="accent2">
                    <a:lumMod val="75000"/>
                  </a:schemeClr>
                </a:solidFill>
                <a:latin typeface="Gelasio" pitchFamily="34" charset="0"/>
                <a:ea typeface="Gelasio" pitchFamily="34" charset="-122"/>
                <a:cs typeface="Gelasio" pitchFamily="34" charset="-120"/>
              </a:rPr>
              <a:t>Learn Phrases</a:t>
            </a:r>
            <a:endParaRPr lang="en-US" sz="2187" b="1" dirty="0">
              <a:solidFill>
                <a:schemeClr val="accent2">
                  <a:lumMod val="75000"/>
                </a:schemeClr>
              </a:solidFill>
            </a:endParaRPr>
          </a:p>
        </p:txBody>
      </p:sp>
      <p:sp>
        <p:nvSpPr>
          <p:cNvPr id="12" name="Text 9"/>
          <p:cNvSpPr/>
          <p:nvPr/>
        </p:nvSpPr>
        <p:spPr>
          <a:xfrm>
            <a:off x="6352342" y="3853934"/>
            <a:ext cx="2647950" cy="1777008"/>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Some prepositions are commonly used with specific verbs or phrases. Memorizing them can improve your fluency.</a:t>
            </a:r>
            <a:endParaRPr lang="en-US" sz="1750" dirty="0">
              <a:latin typeface="Gelasio"/>
              <a:ea typeface="Gelasio"/>
            </a:endParaRPr>
          </a:p>
        </p:txBody>
      </p:sp>
      <p:sp>
        <p:nvSpPr>
          <p:cNvPr id="13" name="Shape 10"/>
          <p:cNvSpPr/>
          <p:nvPr/>
        </p:nvSpPr>
        <p:spPr>
          <a:xfrm>
            <a:off x="9222462" y="3208258"/>
            <a:ext cx="499943" cy="499943"/>
          </a:xfrm>
          <a:prstGeom prst="roundRect">
            <a:avLst>
              <a:gd name="adj" fmla="val 20000"/>
            </a:avLst>
          </a:prstGeom>
          <a:solidFill>
            <a:srgbClr val="E8E8E3"/>
          </a:solidFill>
          <a:ln w="13811">
            <a:solidFill>
              <a:srgbClr val="D1D1C7"/>
            </a:solidFill>
            <a:prstDash val="solid"/>
          </a:ln>
        </p:spPr>
      </p:sp>
      <p:sp>
        <p:nvSpPr>
          <p:cNvPr id="14" name="Text 11"/>
          <p:cNvSpPr/>
          <p:nvPr/>
        </p:nvSpPr>
        <p:spPr>
          <a:xfrm>
            <a:off x="9380934" y="3249930"/>
            <a:ext cx="18288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Gelasio" pitchFamily="34" charset="0"/>
                <a:ea typeface="Gelasio" pitchFamily="34" charset="-122"/>
                <a:cs typeface="Gelasio" pitchFamily="34" charset="-120"/>
              </a:rPr>
              <a:t>3</a:t>
            </a:r>
            <a:endParaRPr lang="en-US" sz="2624" dirty="0"/>
          </a:p>
        </p:txBody>
      </p:sp>
      <p:sp>
        <p:nvSpPr>
          <p:cNvPr id="15" name="Text 12"/>
          <p:cNvSpPr/>
          <p:nvPr/>
        </p:nvSpPr>
        <p:spPr>
          <a:xfrm>
            <a:off x="9944575" y="3208258"/>
            <a:ext cx="3614905" cy="694373"/>
          </a:xfrm>
          <a:prstGeom prst="rect">
            <a:avLst/>
          </a:prstGeom>
          <a:noFill/>
          <a:ln/>
        </p:spPr>
        <p:txBody>
          <a:bodyPr wrap="square" rtlCol="0" anchor="t"/>
          <a:lstStyle/>
          <a:p>
            <a:pPr marL="0" indent="0">
              <a:lnSpc>
                <a:spcPts val="2734"/>
              </a:lnSpc>
              <a:buNone/>
            </a:pPr>
            <a:r>
              <a:rPr lang="en-US" sz="2187" b="1" dirty="0">
                <a:solidFill>
                  <a:schemeClr val="accent2">
                    <a:lumMod val="75000"/>
                  </a:schemeClr>
                </a:solidFill>
                <a:latin typeface="Gelasio" pitchFamily="34" charset="0"/>
                <a:ea typeface="Gelasio" pitchFamily="34" charset="-122"/>
                <a:cs typeface="Gelasio" pitchFamily="34" charset="-120"/>
              </a:rPr>
              <a:t>Practice with Examples</a:t>
            </a:r>
            <a:endParaRPr lang="en-US" sz="2187" b="1" dirty="0">
              <a:solidFill>
                <a:schemeClr val="accent2">
                  <a:lumMod val="75000"/>
                </a:schemeClr>
              </a:solidFill>
            </a:endParaRPr>
          </a:p>
        </p:txBody>
      </p:sp>
      <p:sp>
        <p:nvSpPr>
          <p:cNvPr id="16" name="Text 13"/>
          <p:cNvSpPr/>
          <p:nvPr/>
        </p:nvSpPr>
        <p:spPr>
          <a:xfrm>
            <a:off x="9753243" y="3853934"/>
            <a:ext cx="2647950" cy="2132409"/>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Reinforce your understanding by practicing with sentences that use different prepositions in various conte</a:t>
            </a:r>
            <a:r>
              <a:rPr lang="en-US" sz="1750" dirty="0">
                <a:solidFill>
                  <a:srgbClr val="272525"/>
                </a:solidFill>
                <a:latin typeface="Lato" pitchFamily="34" charset="0"/>
                <a:ea typeface="Lato" pitchFamily="34" charset="-122"/>
                <a:cs typeface="Lato" pitchFamily="34" charset="-120"/>
              </a:rPr>
              <a:t>xts.</a:t>
            </a:r>
            <a:endParaRPr lang="en-US" sz="1750" dirty="0"/>
          </a:p>
        </p:txBody>
      </p:sp>
      <p:pic>
        <p:nvPicPr>
          <p:cNvPr id="1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4" name="Text 1"/>
          <p:cNvSpPr/>
          <p:nvPr/>
        </p:nvSpPr>
        <p:spPr>
          <a:xfrm>
            <a:off x="2037993" y="1601272"/>
            <a:ext cx="10553700" cy="694373"/>
          </a:xfrm>
          <a:prstGeom prst="rect">
            <a:avLst/>
          </a:prstGeom>
          <a:noFill/>
          <a:ln/>
        </p:spPr>
        <p:txBody>
          <a:bodyPr wrap="none" rtlCol="0" anchor="t"/>
          <a:lstStyle/>
          <a:p>
            <a:pPr marL="0" indent="0">
              <a:lnSpc>
                <a:spcPts val="5468"/>
              </a:lnSpc>
              <a:buNone/>
            </a:pPr>
            <a:r>
              <a:rPr lang="en-US" sz="4374" b="1" dirty="0">
                <a:solidFill>
                  <a:schemeClr val="accent2">
                    <a:lumMod val="75000"/>
                  </a:schemeClr>
                </a:solidFill>
                <a:latin typeface="Gelasio" pitchFamily="34" charset="0"/>
                <a:ea typeface="Gelasio" pitchFamily="34" charset="-122"/>
                <a:cs typeface="Gelasio" pitchFamily="34" charset="-120"/>
              </a:rPr>
              <a:t>Common Mistakes Made with Prepositions</a:t>
            </a:r>
            <a:endParaRPr lang="en-US" sz="4374" b="1" dirty="0">
              <a:solidFill>
                <a:schemeClr val="accent2">
                  <a:lumMod val="75000"/>
                </a:schemeClr>
              </a:solidFill>
            </a:endParaRPr>
          </a:p>
        </p:txBody>
      </p:sp>
      <p:sp>
        <p:nvSpPr>
          <p:cNvPr id="5" name="Shape 2"/>
          <p:cNvSpPr/>
          <p:nvPr/>
        </p:nvSpPr>
        <p:spPr>
          <a:xfrm>
            <a:off x="7293054" y="2739985"/>
            <a:ext cx="44410" cy="3888224"/>
          </a:xfrm>
          <a:prstGeom prst="rect">
            <a:avLst/>
          </a:prstGeom>
          <a:solidFill>
            <a:srgbClr val="D1D1C7"/>
          </a:solidFill>
          <a:ln/>
        </p:spPr>
      </p:sp>
      <p:sp>
        <p:nvSpPr>
          <p:cNvPr id="6" name="Shape 3"/>
          <p:cNvSpPr/>
          <p:nvPr/>
        </p:nvSpPr>
        <p:spPr>
          <a:xfrm>
            <a:off x="7565172" y="3141285"/>
            <a:ext cx="777597" cy="44410"/>
          </a:xfrm>
          <a:prstGeom prst="rect">
            <a:avLst/>
          </a:prstGeom>
          <a:solidFill>
            <a:srgbClr val="D1D1C7"/>
          </a:solidFill>
          <a:ln/>
        </p:spPr>
      </p:sp>
      <p:sp>
        <p:nvSpPr>
          <p:cNvPr id="7" name="Shape 4"/>
          <p:cNvSpPr/>
          <p:nvPr/>
        </p:nvSpPr>
        <p:spPr>
          <a:xfrm>
            <a:off x="7065228" y="2913578"/>
            <a:ext cx="499943" cy="499943"/>
          </a:xfrm>
          <a:prstGeom prst="roundRect">
            <a:avLst>
              <a:gd name="adj" fmla="val 20000"/>
            </a:avLst>
          </a:prstGeom>
          <a:solidFill>
            <a:srgbClr val="E8E8E3"/>
          </a:solidFill>
          <a:ln w="13811">
            <a:solidFill>
              <a:srgbClr val="D1D1C7"/>
            </a:solidFill>
            <a:prstDash val="solid"/>
          </a:ln>
        </p:spPr>
      </p:sp>
      <p:sp>
        <p:nvSpPr>
          <p:cNvPr id="8" name="Text 5"/>
          <p:cNvSpPr/>
          <p:nvPr/>
        </p:nvSpPr>
        <p:spPr>
          <a:xfrm>
            <a:off x="7242750" y="2955250"/>
            <a:ext cx="14478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Gelasio" pitchFamily="34" charset="0"/>
                <a:ea typeface="Gelasio" pitchFamily="34" charset="-122"/>
                <a:cs typeface="Gelasio" pitchFamily="34" charset="-120"/>
              </a:rPr>
              <a:t>1</a:t>
            </a:r>
            <a:endParaRPr lang="en-US" sz="2624" dirty="0"/>
          </a:p>
        </p:txBody>
      </p:sp>
      <p:sp>
        <p:nvSpPr>
          <p:cNvPr id="9" name="Text 6"/>
          <p:cNvSpPr/>
          <p:nvPr/>
        </p:nvSpPr>
        <p:spPr>
          <a:xfrm>
            <a:off x="8537258" y="2962156"/>
            <a:ext cx="3124200" cy="347186"/>
          </a:xfrm>
          <a:prstGeom prst="rect">
            <a:avLst/>
          </a:prstGeom>
          <a:noFill/>
          <a:ln/>
        </p:spPr>
        <p:txBody>
          <a:bodyPr wrap="none" rtlCol="0" anchor="t"/>
          <a:lstStyle/>
          <a:p>
            <a:pPr marL="0" indent="0" algn="l">
              <a:lnSpc>
                <a:spcPts val="2734"/>
              </a:lnSpc>
              <a:buNone/>
            </a:pPr>
            <a:r>
              <a:rPr lang="en-US" sz="2187" b="1" dirty="0">
                <a:solidFill>
                  <a:srgbClr val="272525"/>
                </a:solidFill>
                <a:latin typeface="Gelasio" pitchFamily="34" charset="0"/>
                <a:ea typeface="Gelasio" pitchFamily="34" charset="-122"/>
                <a:cs typeface="Gelasio" pitchFamily="34" charset="-120"/>
              </a:rPr>
              <a:t>Confusing "In" and "Into</a:t>
            </a:r>
            <a:r>
              <a:rPr lang="en-US" sz="2187" dirty="0">
                <a:solidFill>
                  <a:srgbClr val="272525"/>
                </a:solidFill>
                <a:latin typeface="Gelasio" pitchFamily="34" charset="0"/>
                <a:ea typeface="Gelasio" pitchFamily="34" charset="-122"/>
                <a:cs typeface="Gelasio" pitchFamily="34" charset="-120"/>
              </a:rPr>
              <a:t>"</a:t>
            </a:r>
            <a:endParaRPr lang="en-US" sz="2187" dirty="0"/>
          </a:p>
        </p:txBody>
      </p:sp>
      <p:sp>
        <p:nvSpPr>
          <p:cNvPr id="10" name="Text 7"/>
          <p:cNvSpPr/>
          <p:nvPr/>
        </p:nvSpPr>
        <p:spPr>
          <a:xfrm>
            <a:off x="8537258" y="3531513"/>
            <a:ext cx="4055150" cy="355402"/>
          </a:xfrm>
          <a:prstGeom prst="rect">
            <a:avLst/>
          </a:prstGeom>
          <a:noFill/>
          <a:ln/>
        </p:spPr>
        <p:txBody>
          <a:bodyPr wrap="none" rtlCol="0" anchor="t"/>
          <a:lstStyle/>
          <a:p>
            <a:pPr marL="0" indent="0" algn="l">
              <a:lnSpc>
                <a:spcPts val="2799"/>
              </a:lnSpc>
              <a:buNone/>
            </a:pPr>
            <a:r>
              <a:rPr lang="en-US" sz="1750" dirty="0">
                <a:solidFill>
                  <a:srgbClr val="272525"/>
                </a:solidFill>
                <a:latin typeface="Gelasio"/>
                <a:ea typeface="Gelasio"/>
                <a:cs typeface="Lato" pitchFamily="34" charset="-120"/>
              </a:rPr>
              <a:t>He jumped </a:t>
            </a:r>
            <a:r>
              <a:rPr lang="en-US" sz="1750" i="1" dirty="0">
                <a:solidFill>
                  <a:srgbClr val="272525"/>
                </a:solidFill>
                <a:latin typeface="Gelasio"/>
                <a:ea typeface="Gelasio"/>
                <a:cs typeface="Lato" pitchFamily="34" charset="-120"/>
              </a:rPr>
              <a:t>in</a:t>
            </a:r>
            <a:r>
              <a:rPr lang="en-US" sz="1750" dirty="0">
                <a:solidFill>
                  <a:srgbClr val="272525"/>
                </a:solidFill>
                <a:latin typeface="Gelasio"/>
                <a:ea typeface="Gelasio"/>
                <a:cs typeface="Lato" pitchFamily="34" charset="-120"/>
              </a:rPr>
              <a:t> the pool, not *</a:t>
            </a:r>
            <a:r>
              <a:rPr lang="en-US" sz="1750" i="1" dirty="0">
                <a:solidFill>
                  <a:srgbClr val="272525"/>
                </a:solidFill>
                <a:latin typeface="Gelasio"/>
                <a:ea typeface="Gelasio"/>
                <a:cs typeface="Lato" pitchFamily="34" charset="-120"/>
              </a:rPr>
              <a:t>into</a:t>
            </a:r>
            <a:r>
              <a:rPr lang="en-US" sz="1750" dirty="0">
                <a:solidFill>
                  <a:srgbClr val="272525"/>
                </a:solidFill>
                <a:latin typeface="Gelasio"/>
                <a:ea typeface="Gelasio"/>
                <a:cs typeface="Lato" pitchFamily="34" charset="-120"/>
              </a:rPr>
              <a:t>* the pool</a:t>
            </a:r>
            <a:r>
              <a:rPr lang="en-US" sz="1750" dirty="0">
                <a:solidFill>
                  <a:srgbClr val="272525"/>
                </a:solidFill>
                <a:latin typeface="Lato" pitchFamily="34" charset="0"/>
                <a:ea typeface="Lato" pitchFamily="34" charset="-122"/>
                <a:cs typeface="Lato" pitchFamily="34" charset="-120"/>
              </a:rPr>
              <a:t>.</a:t>
            </a:r>
            <a:endParaRPr lang="en-US" sz="1750" dirty="0"/>
          </a:p>
        </p:txBody>
      </p:sp>
      <p:sp>
        <p:nvSpPr>
          <p:cNvPr id="11" name="Shape 8"/>
          <p:cNvSpPr/>
          <p:nvPr/>
        </p:nvSpPr>
        <p:spPr>
          <a:xfrm>
            <a:off x="6287631" y="4252139"/>
            <a:ext cx="777597" cy="44410"/>
          </a:xfrm>
          <a:prstGeom prst="rect">
            <a:avLst/>
          </a:prstGeom>
          <a:solidFill>
            <a:srgbClr val="D1D1C7"/>
          </a:solidFill>
          <a:ln/>
        </p:spPr>
      </p:sp>
      <p:sp>
        <p:nvSpPr>
          <p:cNvPr id="12" name="Shape 9"/>
          <p:cNvSpPr/>
          <p:nvPr/>
        </p:nvSpPr>
        <p:spPr>
          <a:xfrm>
            <a:off x="7065228" y="4024432"/>
            <a:ext cx="499943" cy="499943"/>
          </a:xfrm>
          <a:prstGeom prst="roundRect">
            <a:avLst>
              <a:gd name="adj" fmla="val 20000"/>
            </a:avLst>
          </a:prstGeom>
          <a:solidFill>
            <a:srgbClr val="E8E8E3"/>
          </a:solidFill>
          <a:ln w="13811">
            <a:solidFill>
              <a:srgbClr val="D1D1C7"/>
            </a:solidFill>
            <a:prstDash val="solid"/>
          </a:ln>
        </p:spPr>
      </p:sp>
      <p:sp>
        <p:nvSpPr>
          <p:cNvPr id="13" name="Text 10"/>
          <p:cNvSpPr/>
          <p:nvPr/>
        </p:nvSpPr>
        <p:spPr>
          <a:xfrm>
            <a:off x="7219890" y="4066103"/>
            <a:ext cx="19050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Gelasio" pitchFamily="34" charset="0"/>
                <a:ea typeface="Gelasio" pitchFamily="34" charset="-122"/>
                <a:cs typeface="Gelasio" pitchFamily="34" charset="-120"/>
              </a:rPr>
              <a:t>2</a:t>
            </a:r>
            <a:endParaRPr lang="en-US" sz="2624" dirty="0"/>
          </a:p>
        </p:txBody>
      </p:sp>
      <p:sp>
        <p:nvSpPr>
          <p:cNvPr id="14" name="Text 11"/>
          <p:cNvSpPr/>
          <p:nvPr/>
        </p:nvSpPr>
        <p:spPr>
          <a:xfrm>
            <a:off x="3212783" y="4073009"/>
            <a:ext cx="2880360" cy="347186"/>
          </a:xfrm>
          <a:prstGeom prst="rect">
            <a:avLst/>
          </a:prstGeom>
          <a:noFill/>
          <a:ln/>
        </p:spPr>
        <p:txBody>
          <a:bodyPr wrap="none" rtlCol="0" anchor="t"/>
          <a:lstStyle/>
          <a:p>
            <a:pPr marL="0" indent="0" algn="r">
              <a:lnSpc>
                <a:spcPts val="2734"/>
              </a:lnSpc>
              <a:buNone/>
            </a:pPr>
            <a:r>
              <a:rPr lang="en-US" sz="2187" b="1" dirty="0">
                <a:solidFill>
                  <a:srgbClr val="272525"/>
                </a:solidFill>
                <a:latin typeface="Gelasio" pitchFamily="34" charset="0"/>
                <a:ea typeface="Gelasio" pitchFamily="34" charset="-122"/>
                <a:cs typeface="Gelasio" pitchFamily="34" charset="-120"/>
              </a:rPr>
              <a:t>Misusing "On" and "At"</a:t>
            </a:r>
            <a:endParaRPr lang="en-US" sz="2187" b="1" dirty="0"/>
          </a:p>
        </p:txBody>
      </p:sp>
      <p:sp>
        <p:nvSpPr>
          <p:cNvPr id="15" name="Text 12"/>
          <p:cNvSpPr/>
          <p:nvPr/>
        </p:nvSpPr>
        <p:spPr>
          <a:xfrm>
            <a:off x="2037993" y="4642366"/>
            <a:ext cx="4055150" cy="355402"/>
          </a:xfrm>
          <a:prstGeom prst="rect">
            <a:avLst/>
          </a:prstGeom>
          <a:noFill/>
          <a:ln/>
        </p:spPr>
        <p:txBody>
          <a:bodyPr wrap="none" rtlCol="0" anchor="t"/>
          <a:lstStyle/>
          <a:p>
            <a:pPr marL="0" indent="0" algn="r">
              <a:lnSpc>
                <a:spcPts val="2799"/>
              </a:lnSpc>
              <a:buNone/>
            </a:pPr>
            <a:r>
              <a:rPr lang="en-US" sz="1750" dirty="0">
                <a:solidFill>
                  <a:srgbClr val="272525"/>
                </a:solidFill>
                <a:latin typeface="Gelasio"/>
                <a:ea typeface="Gelasio"/>
                <a:cs typeface="Lato" pitchFamily="34" charset="-120"/>
              </a:rPr>
              <a:t>The meeting is </a:t>
            </a:r>
            <a:r>
              <a:rPr lang="en-US" sz="1750" i="1" dirty="0">
                <a:solidFill>
                  <a:srgbClr val="272525"/>
                </a:solidFill>
                <a:latin typeface="Gelasio"/>
                <a:ea typeface="Gelasio"/>
                <a:cs typeface="Lato" pitchFamily="34" charset="-120"/>
              </a:rPr>
              <a:t>at</a:t>
            </a:r>
            <a:r>
              <a:rPr lang="en-US" sz="1750" dirty="0">
                <a:solidFill>
                  <a:srgbClr val="272525"/>
                </a:solidFill>
                <a:latin typeface="Gelasio"/>
                <a:ea typeface="Gelasio"/>
                <a:cs typeface="Lato" pitchFamily="34" charset="-120"/>
              </a:rPr>
              <a:t> 3 PM, not *</a:t>
            </a:r>
            <a:r>
              <a:rPr lang="en-US" sz="1750" i="1" dirty="0">
                <a:solidFill>
                  <a:srgbClr val="272525"/>
                </a:solidFill>
                <a:latin typeface="Gelasio"/>
                <a:ea typeface="Gelasio"/>
                <a:cs typeface="Lato" pitchFamily="34" charset="-120"/>
              </a:rPr>
              <a:t>on</a:t>
            </a:r>
            <a:r>
              <a:rPr lang="en-US" sz="1750" dirty="0">
                <a:solidFill>
                  <a:srgbClr val="272525"/>
                </a:solidFill>
                <a:latin typeface="Gelasio"/>
                <a:ea typeface="Gelasio"/>
                <a:cs typeface="Lato" pitchFamily="34" charset="-120"/>
              </a:rPr>
              <a:t>* 3 PM.</a:t>
            </a:r>
            <a:endParaRPr lang="en-US" sz="1750" dirty="0">
              <a:latin typeface="Gelasio"/>
              <a:ea typeface="Gelasio"/>
            </a:endParaRPr>
          </a:p>
        </p:txBody>
      </p:sp>
      <p:sp>
        <p:nvSpPr>
          <p:cNvPr id="16" name="Shape 13"/>
          <p:cNvSpPr/>
          <p:nvPr/>
        </p:nvSpPr>
        <p:spPr>
          <a:xfrm>
            <a:off x="7565172" y="5251906"/>
            <a:ext cx="777597" cy="44410"/>
          </a:xfrm>
          <a:prstGeom prst="rect">
            <a:avLst/>
          </a:prstGeom>
          <a:solidFill>
            <a:srgbClr val="D1D1C7"/>
          </a:solidFill>
          <a:ln/>
        </p:spPr>
      </p:sp>
      <p:sp>
        <p:nvSpPr>
          <p:cNvPr id="17" name="Shape 14"/>
          <p:cNvSpPr/>
          <p:nvPr/>
        </p:nvSpPr>
        <p:spPr>
          <a:xfrm>
            <a:off x="7065228" y="5024199"/>
            <a:ext cx="499943" cy="499943"/>
          </a:xfrm>
          <a:prstGeom prst="roundRect">
            <a:avLst>
              <a:gd name="adj" fmla="val 20000"/>
            </a:avLst>
          </a:prstGeom>
          <a:solidFill>
            <a:srgbClr val="E8E8E3"/>
          </a:solidFill>
          <a:ln w="13811">
            <a:solidFill>
              <a:srgbClr val="D1D1C7"/>
            </a:solidFill>
            <a:prstDash val="solid"/>
          </a:ln>
        </p:spPr>
      </p:sp>
      <p:sp>
        <p:nvSpPr>
          <p:cNvPr id="18" name="Text 15"/>
          <p:cNvSpPr/>
          <p:nvPr/>
        </p:nvSpPr>
        <p:spPr>
          <a:xfrm>
            <a:off x="7223700" y="5065871"/>
            <a:ext cx="18288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Gelasio" pitchFamily="34" charset="0"/>
                <a:ea typeface="Gelasio" pitchFamily="34" charset="-122"/>
                <a:cs typeface="Gelasio" pitchFamily="34" charset="-120"/>
              </a:rPr>
              <a:t>3</a:t>
            </a:r>
            <a:endParaRPr lang="en-US" sz="2624" dirty="0"/>
          </a:p>
        </p:txBody>
      </p:sp>
      <p:sp>
        <p:nvSpPr>
          <p:cNvPr id="19" name="Text 16"/>
          <p:cNvSpPr/>
          <p:nvPr/>
        </p:nvSpPr>
        <p:spPr>
          <a:xfrm>
            <a:off x="8537258" y="5072777"/>
            <a:ext cx="3543300" cy="347186"/>
          </a:xfrm>
          <a:prstGeom prst="rect">
            <a:avLst/>
          </a:prstGeom>
          <a:noFill/>
          <a:ln/>
        </p:spPr>
        <p:txBody>
          <a:bodyPr wrap="none" rtlCol="0" anchor="t"/>
          <a:lstStyle/>
          <a:p>
            <a:pPr marL="0" indent="0" algn="l">
              <a:lnSpc>
                <a:spcPts val="2734"/>
              </a:lnSpc>
              <a:buNone/>
            </a:pPr>
            <a:r>
              <a:rPr lang="en-US" sz="2187" b="1" dirty="0">
                <a:solidFill>
                  <a:srgbClr val="272525"/>
                </a:solidFill>
                <a:latin typeface="Gelasio" pitchFamily="34" charset="0"/>
                <a:ea typeface="Gelasio" pitchFamily="34" charset="-122"/>
                <a:cs typeface="Gelasio" pitchFamily="34" charset="-120"/>
              </a:rPr>
              <a:t>Forgetting "Of" After "Think</a:t>
            </a:r>
            <a:r>
              <a:rPr lang="en-US" sz="2187" dirty="0">
                <a:solidFill>
                  <a:srgbClr val="272525"/>
                </a:solidFill>
                <a:latin typeface="Gelasio" pitchFamily="34" charset="0"/>
                <a:ea typeface="Gelasio" pitchFamily="34" charset="-122"/>
                <a:cs typeface="Gelasio" pitchFamily="34" charset="-120"/>
              </a:rPr>
              <a:t>"</a:t>
            </a:r>
            <a:endParaRPr lang="en-US" sz="2187" dirty="0"/>
          </a:p>
        </p:txBody>
      </p:sp>
      <p:sp>
        <p:nvSpPr>
          <p:cNvPr id="20" name="Text 17"/>
          <p:cNvSpPr/>
          <p:nvPr/>
        </p:nvSpPr>
        <p:spPr>
          <a:xfrm>
            <a:off x="8537258" y="5642134"/>
            <a:ext cx="4055150" cy="355402"/>
          </a:xfrm>
          <a:prstGeom prst="rect">
            <a:avLst/>
          </a:prstGeom>
          <a:noFill/>
          <a:ln/>
        </p:spPr>
        <p:txBody>
          <a:bodyPr wrap="none" rtlCol="0" anchor="t"/>
          <a:lstStyle/>
          <a:p>
            <a:pPr marL="0" indent="0" algn="l">
              <a:lnSpc>
                <a:spcPts val="2799"/>
              </a:lnSpc>
              <a:buNone/>
            </a:pPr>
            <a:r>
              <a:rPr lang="en-US" sz="1750" dirty="0">
                <a:solidFill>
                  <a:srgbClr val="272525"/>
                </a:solidFill>
                <a:latin typeface="Gelasio"/>
                <a:ea typeface="Gelasio"/>
                <a:cs typeface="Lato" pitchFamily="34" charset="-120"/>
              </a:rPr>
              <a:t>I </a:t>
            </a:r>
            <a:r>
              <a:rPr lang="en-US" sz="1750" i="1" dirty="0">
                <a:solidFill>
                  <a:srgbClr val="272525"/>
                </a:solidFill>
                <a:latin typeface="Gelasio"/>
                <a:ea typeface="Gelasio"/>
                <a:cs typeface="Lato" pitchFamily="34" charset="-120"/>
              </a:rPr>
              <a:t>think of</a:t>
            </a:r>
            <a:r>
              <a:rPr lang="en-US" sz="1750" dirty="0">
                <a:solidFill>
                  <a:srgbClr val="272525"/>
                </a:solidFill>
                <a:latin typeface="Gelasio"/>
                <a:ea typeface="Gelasio"/>
                <a:cs typeface="Lato" pitchFamily="34" charset="-120"/>
              </a:rPr>
              <a:t> you, not *</a:t>
            </a:r>
            <a:r>
              <a:rPr lang="en-US" sz="1750" i="1" dirty="0">
                <a:solidFill>
                  <a:srgbClr val="272525"/>
                </a:solidFill>
                <a:latin typeface="Gelasio"/>
                <a:ea typeface="Gelasio"/>
                <a:cs typeface="Lato" pitchFamily="34" charset="-120"/>
              </a:rPr>
              <a:t>think</a:t>
            </a:r>
            <a:r>
              <a:rPr lang="en-US" sz="1750" dirty="0">
                <a:solidFill>
                  <a:srgbClr val="272525"/>
                </a:solidFill>
                <a:latin typeface="Gelasio"/>
                <a:ea typeface="Gelasio"/>
                <a:cs typeface="Lato" pitchFamily="34" charset="-120"/>
              </a:rPr>
              <a:t>* you</a:t>
            </a:r>
            <a:r>
              <a:rPr lang="en-US" sz="1750" dirty="0">
                <a:solidFill>
                  <a:srgbClr val="272525"/>
                </a:solidFill>
                <a:latin typeface="Lato" pitchFamily="34" charset="0"/>
                <a:ea typeface="Lato" pitchFamily="34" charset="-122"/>
                <a:cs typeface="Lato" pitchFamily="34" charset="-120"/>
              </a:rPr>
              <a:t>.</a:t>
            </a:r>
            <a:endParaRPr lang="en-US" sz="1750" dirty="0"/>
          </a:p>
        </p:txBody>
      </p:sp>
      <p:pic>
        <p:nvPicPr>
          <p:cNvPr id="2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91440" y="-91440"/>
            <a:ext cx="14630400" cy="8229600"/>
          </a:xfrm>
          <a:prstGeom prst="rect">
            <a:avLst/>
          </a:prstGeom>
          <a:solidFill>
            <a:srgbClr val="FFFFFF">
              <a:alpha val="75000"/>
            </a:srgbClr>
          </a:solidFill>
          <a:ln w="13811">
            <a:solidFill>
              <a:srgbClr val="FFFFFF">
                <a:alpha val="64000"/>
              </a:srgbClr>
            </a:solidFill>
            <a:prstDash val="solid"/>
          </a:ln>
        </p:spPr>
      </p:sp>
      <p:sp>
        <p:nvSpPr>
          <p:cNvPr id="4" name="Text 1"/>
          <p:cNvSpPr/>
          <p:nvPr/>
        </p:nvSpPr>
        <p:spPr>
          <a:xfrm>
            <a:off x="2037993" y="1392555"/>
            <a:ext cx="10264140" cy="694373"/>
          </a:xfrm>
          <a:prstGeom prst="rect">
            <a:avLst/>
          </a:prstGeom>
          <a:noFill/>
          <a:ln/>
        </p:spPr>
        <p:txBody>
          <a:bodyPr wrap="none" rtlCol="0" anchor="t"/>
          <a:lstStyle/>
          <a:p>
            <a:pPr marL="0" indent="0">
              <a:lnSpc>
                <a:spcPts val="5468"/>
              </a:lnSpc>
              <a:buNone/>
            </a:pPr>
            <a:r>
              <a:rPr lang="en-US" sz="4374" b="1" dirty="0">
                <a:solidFill>
                  <a:schemeClr val="accent2">
                    <a:lumMod val="75000"/>
                  </a:schemeClr>
                </a:solidFill>
                <a:latin typeface="Gelasio" pitchFamily="34" charset="0"/>
                <a:ea typeface="Gelasio" pitchFamily="34" charset="-122"/>
                <a:cs typeface="Gelasio" pitchFamily="34" charset="-120"/>
              </a:rPr>
              <a:t>Idiomatic Expressions Using Prepositions</a:t>
            </a:r>
            <a:endParaRPr lang="en-US" sz="4374" b="1" dirty="0">
              <a:solidFill>
                <a:schemeClr val="accent2">
                  <a:lumMod val="75000"/>
                </a:schemeClr>
              </a:solidFill>
            </a:endParaRPr>
          </a:p>
        </p:txBody>
      </p:sp>
      <p:pic>
        <p:nvPicPr>
          <p:cNvPr id="5" name="Image 1" descr="preencoded.png"/>
          <p:cNvPicPr>
            <a:picLocks noChangeAspect="1"/>
          </p:cNvPicPr>
          <p:nvPr/>
        </p:nvPicPr>
        <p:blipFill>
          <a:blip r:embed="rId4"/>
          <a:stretch>
            <a:fillRect/>
          </a:stretch>
        </p:blipFill>
        <p:spPr>
          <a:xfrm>
            <a:off x="2037993" y="2531269"/>
            <a:ext cx="3295888" cy="2036921"/>
          </a:xfrm>
          <a:prstGeom prst="rect">
            <a:avLst/>
          </a:prstGeom>
        </p:spPr>
      </p:pic>
      <p:sp>
        <p:nvSpPr>
          <p:cNvPr id="6" name="Text 2"/>
          <p:cNvSpPr/>
          <p:nvPr/>
        </p:nvSpPr>
        <p:spPr>
          <a:xfrm>
            <a:off x="2037993" y="4845844"/>
            <a:ext cx="2221944" cy="347186"/>
          </a:xfrm>
          <a:prstGeom prst="rect">
            <a:avLst/>
          </a:prstGeom>
          <a:noFill/>
          <a:ln/>
        </p:spPr>
        <p:txBody>
          <a:bodyPr wrap="none" rtlCol="0" anchor="t"/>
          <a:lstStyle/>
          <a:p>
            <a:pPr marL="0" indent="0" algn="l">
              <a:lnSpc>
                <a:spcPts val="2734"/>
              </a:lnSpc>
              <a:buNone/>
            </a:pPr>
            <a:r>
              <a:rPr lang="en-US" sz="2187" b="1" dirty="0">
                <a:solidFill>
                  <a:schemeClr val="accent2">
                    <a:lumMod val="75000"/>
                  </a:schemeClr>
                </a:solidFill>
                <a:latin typeface="Gelasio" pitchFamily="34" charset="0"/>
                <a:ea typeface="Gelasio" pitchFamily="34" charset="-122"/>
                <a:cs typeface="Gelasio" pitchFamily="34" charset="-120"/>
              </a:rPr>
              <a:t>Head Over Heels</a:t>
            </a:r>
            <a:endParaRPr lang="en-US" sz="2187" b="1" dirty="0">
              <a:solidFill>
                <a:schemeClr val="accent2">
                  <a:lumMod val="75000"/>
                </a:schemeClr>
              </a:solidFill>
            </a:endParaRPr>
          </a:p>
        </p:txBody>
      </p:sp>
      <p:sp>
        <p:nvSpPr>
          <p:cNvPr id="7" name="Text 3"/>
          <p:cNvSpPr/>
          <p:nvPr/>
        </p:nvSpPr>
        <p:spPr>
          <a:xfrm>
            <a:off x="2037993" y="5415201"/>
            <a:ext cx="3295888" cy="1066205"/>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When you're extremely in love, you can say you're "head over heels" for someone.</a:t>
            </a:r>
            <a:endParaRPr lang="en-US" sz="1750" dirty="0">
              <a:latin typeface="Gelasio"/>
              <a:ea typeface="Gelasio"/>
            </a:endParaRPr>
          </a:p>
        </p:txBody>
      </p:sp>
      <p:pic>
        <p:nvPicPr>
          <p:cNvPr id="8" name="Image 2" descr="preencoded.png"/>
          <p:cNvPicPr>
            <a:picLocks noChangeAspect="1"/>
          </p:cNvPicPr>
          <p:nvPr/>
        </p:nvPicPr>
        <p:blipFill>
          <a:blip r:embed="rId5"/>
          <a:stretch>
            <a:fillRect/>
          </a:stretch>
        </p:blipFill>
        <p:spPr>
          <a:xfrm>
            <a:off x="5667137" y="2531269"/>
            <a:ext cx="3296007" cy="2037040"/>
          </a:xfrm>
          <a:prstGeom prst="rect">
            <a:avLst/>
          </a:prstGeom>
        </p:spPr>
      </p:pic>
      <p:sp>
        <p:nvSpPr>
          <p:cNvPr id="9" name="Text 4"/>
          <p:cNvSpPr/>
          <p:nvPr/>
        </p:nvSpPr>
        <p:spPr>
          <a:xfrm>
            <a:off x="5667137" y="4845963"/>
            <a:ext cx="2221944" cy="347186"/>
          </a:xfrm>
          <a:prstGeom prst="rect">
            <a:avLst/>
          </a:prstGeom>
          <a:noFill/>
          <a:ln/>
        </p:spPr>
        <p:txBody>
          <a:bodyPr wrap="none" rtlCol="0" anchor="t"/>
          <a:lstStyle/>
          <a:p>
            <a:pPr marL="0" indent="0" algn="l">
              <a:lnSpc>
                <a:spcPts val="2734"/>
              </a:lnSpc>
              <a:buNone/>
            </a:pPr>
            <a:r>
              <a:rPr lang="en-US" sz="2187" b="1" dirty="0">
                <a:solidFill>
                  <a:schemeClr val="accent2">
                    <a:lumMod val="75000"/>
                  </a:schemeClr>
                </a:solidFill>
                <a:latin typeface="Gelasio" pitchFamily="34" charset="0"/>
                <a:ea typeface="Gelasio" pitchFamily="34" charset="-122"/>
                <a:cs typeface="Gelasio" pitchFamily="34" charset="-120"/>
              </a:rPr>
              <a:t>On the Fence</a:t>
            </a:r>
            <a:endParaRPr lang="en-US" sz="2187" b="1" dirty="0">
              <a:solidFill>
                <a:schemeClr val="accent2">
                  <a:lumMod val="75000"/>
                </a:schemeClr>
              </a:solidFill>
            </a:endParaRPr>
          </a:p>
        </p:txBody>
      </p:sp>
      <p:sp>
        <p:nvSpPr>
          <p:cNvPr id="10" name="Text 5"/>
          <p:cNvSpPr/>
          <p:nvPr/>
        </p:nvSpPr>
        <p:spPr>
          <a:xfrm>
            <a:off x="5667137" y="5415320"/>
            <a:ext cx="3296007" cy="1421606"/>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If you're undecided about something, you might be "on the fence" and need more information.</a:t>
            </a:r>
            <a:endParaRPr lang="en-US" sz="1750" dirty="0">
              <a:latin typeface="Gelasio"/>
              <a:ea typeface="Gelasio"/>
            </a:endParaRPr>
          </a:p>
        </p:txBody>
      </p:sp>
      <p:pic>
        <p:nvPicPr>
          <p:cNvPr id="11" name="Image 3" descr="preencoded.png"/>
          <p:cNvPicPr>
            <a:picLocks noChangeAspect="1"/>
          </p:cNvPicPr>
          <p:nvPr/>
        </p:nvPicPr>
        <p:blipFill>
          <a:blip r:embed="rId6"/>
          <a:stretch>
            <a:fillRect/>
          </a:stretch>
        </p:blipFill>
        <p:spPr>
          <a:xfrm>
            <a:off x="9296400" y="2531269"/>
            <a:ext cx="3296007" cy="2037040"/>
          </a:xfrm>
          <a:prstGeom prst="rect">
            <a:avLst/>
          </a:prstGeom>
        </p:spPr>
      </p:pic>
      <p:sp>
        <p:nvSpPr>
          <p:cNvPr id="12" name="Text 6"/>
          <p:cNvSpPr/>
          <p:nvPr/>
        </p:nvSpPr>
        <p:spPr>
          <a:xfrm>
            <a:off x="9296400" y="4845963"/>
            <a:ext cx="2316480" cy="347186"/>
          </a:xfrm>
          <a:prstGeom prst="rect">
            <a:avLst/>
          </a:prstGeom>
          <a:noFill/>
          <a:ln/>
        </p:spPr>
        <p:txBody>
          <a:bodyPr wrap="none" rtlCol="0" anchor="t"/>
          <a:lstStyle/>
          <a:p>
            <a:pPr marL="0" indent="0" algn="l">
              <a:lnSpc>
                <a:spcPts val="2734"/>
              </a:lnSpc>
              <a:buNone/>
            </a:pPr>
            <a:r>
              <a:rPr lang="en-US" sz="2187" b="1" dirty="0">
                <a:solidFill>
                  <a:schemeClr val="accent2">
                    <a:lumMod val="75000"/>
                  </a:schemeClr>
                </a:solidFill>
                <a:latin typeface="Gelasio" pitchFamily="34" charset="0"/>
                <a:ea typeface="Gelasio" pitchFamily="34" charset="-122"/>
                <a:cs typeface="Gelasio" pitchFamily="34" charset="-120"/>
              </a:rPr>
              <a:t>Under the Weather</a:t>
            </a:r>
            <a:endParaRPr lang="en-US" sz="2187" b="1" dirty="0">
              <a:solidFill>
                <a:schemeClr val="accent2">
                  <a:lumMod val="75000"/>
                </a:schemeClr>
              </a:solidFill>
            </a:endParaRPr>
          </a:p>
        </p:txBody>
      </p:sp>
      <p:sp>
        <p:nvSpPr>
          <p:cNvPr id="13" name="Text 7"/>
          <p:cNvSpPr/>
          <p:nvPr/>
        </p:nvSpPr>
        <p:spPr>
          <a:xfrm>
            <a:off x="9296400" y="5415320"/>
            <a:ext cx="3296007" cy="1066205"/>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If you're feeling sick or unwell, you could say that you're "under the weath</a:t>
            </a:r>
            <a:r>
              <a:rPr lang="en-US" sz="1750" dirty="0">
                <a:solidFill>
                  <a:srgbClr val="272525"/>
                </a:solidFill>
                <a:latin typeface="Lato" pitchFamily="34" charset="0"/>
                <a:ea typeface="Lato" pitchFamily="34" charset="-122"/>
                <a:cs typeface="Lato" pitchFamily="34" charset="-120"/>
              </a:rPr>
              <a:t>er."</a:t>
            </a:r>
            <a:endParaRPr lang="en-US" sz="1750" dirty="0"/>
          </a:p>
        </p:txBody>
      </p:sp>
      <p:pic>
        <p:nvPicPr>
          <p:cNvPr id="14"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pic>
        <p:nvPicPr>
          <p:cNvPr id="4" name="Image 1" descr="preencoded.png"/>
          <p:cNvPicPr>
            <a:picLocks noChangeAspect="1"/>
          </p:cNvPicPr>
          <p:nvPr/>
        </p:nvPicPr>
        <p:blipFill>
          <a:blip r:embed="rId4"/>
          <a:stretch>
            <a:fillRect/>
          </a:stretch>
        </p:blipFill>
        <p:spPr>
          <a:xfrm>
            <a:off x="0" y="0"/>
            <a:ext cx="14630400" cy="2777490"/>
          </a:xfrm>
          <a:prstGeom prst="rect">
            <a:avLst/>
          </a:prstGeom>
        </p:spPr>
      </p:pic>
      <p:sp>
        <p:nvSpPr>
          <p:cNvPr id="5" name="Text 1"/>
          <p:cNvSpPr/>
          <p:nvPr/>
        </p:nvSpPr>
        <p:spPr>
          <a:xfrm>
            <a:off x="2037993" y="3517940"/>
            <a:ext cx="9243060" cy="694373"/>
          </a:xfrm>
          <a:prstGeom prst="rect">
            <a:avLst/>
          </a:prstGeom>
          <a:noFill/>
          <a:ln/>
        </p:spPr>
        <p:txBody>
          <a:bodyPr wrap="none" rtlCol="0" anchor="t"/>
          <a:lstStyle/>
          <a:p>
            <a:pPr marL="0" indent="0">
              <a:lnSpc>
                <a:spcPts val="5468"/>
              </a:lnSpc>
              <a:buNone/>
            </a:pPr>
            <a:r>
              <a:rPr lang="en-US" sz="4374" b="1" dirty="0">
                <a:solidFill>
                  <a:schemeClr val="accent2">
                    <a:lumMod val="75000"/>
                  </a:schemeClr>
                </a:solidFill>
                <a:latin typeface="Gelasio" pitchFamily="34" charset="0"/>
                <a:ea typeface="Gelasio" pitchFamily="34" charset="-122"/>
                <a:cs typeface="Gelasio" pitchFamily="34" charset="-120"/>
              </a:rPr>
              <a:t>Tips for Improving Preposition Usage</a:t>
            </a:r>
            <a:endParaRPr lang="en-US" sz="4374" b="1" dirty="0">
              <a:solidFill>
                <a:schemeClr val="accent2">
                  <a:lumMod val="75000"/>
                </a:schemeClr>
              </a:solidFill>
            </a:endParaRPr>
          </a:p>
        </p:txBody>
      </p:sp>
      <p:sp>
        <p:nvSpPr>
          <p:cNvPr id="6" name="Shape 2"/>
          <p:cNvSpPr/>
          <p:nvPr/>
        </p:nvSpPr>
        <p:spPr>
          <a:xfrm>
            <a:off x="2037993" y="4719161"/>
            <a:ext cx="499943" cy="499943"/>
          </a:xfrm>
          <a:prstGeom prst="roundRect">
            <a:avLst>
              <a:gd name="adj" fmla="val 20000"/>
            </a:avLst>
          </a:prstGeom>
          <a:solidFill>
            <a:srgbClr val="E8E8E3"/>
          </a:solidFill>
          <a:ln w="13811">
            <a:solidFill>
              <a:srgbClr val="D1D1C7"/>
            </a:solidFill>
            <a:prstDash val="solid"/>
          </a:ln>
        </p:spPr>
      </p:sp>
      <p:sp>
        <p:nvSpPr>
          <p:cNvPr id="7" name="Text 3"/>
          <p:cNvSpPr/>
          <p:nvPr/>
        </p:nvSpPr>
        <p:spPr>
          <a:xfrm>
            <a:off x="2215515" y="4760833"/>
            <a:ext cx="14478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Gelasio" pitchFamily="34" charset="0"/>
                <a:ea typeface="Gelasio" pitchFamily="34" charset="-122"/>
                <a:cs typeface="Gelasio" pitchFamily="34" charset="-120"/>
              </a:rPr>
              <a:t>1</a:t>
            </a:r>
            <a:endParaRPr lang="en-US" sz="2624" dirty="0"/>
          </a:p>
        </p:txBody>
      </p:sp>
      <p:sp>
        <p:nvSpPr>
          <p:cNvPr id="8" name="Text 4"/>
          <p:cNvSpPr/>
          <p:nvPr/>
        </p:nvSpPr>
        <p:spPr>
          <a:xfrm>
            <a:off x="2760107" y="4795480"/>
            <a:ext cx="2221944" cy="347186"/>
          </a:xfrm>
          <a:prstGeom prst="rect">
            <a:avLst/>
          </a:prstGeom>
          <a:noFill/>
          <a:ln/>
        </p:spPr>
        <p:txBody>
          <a:bodyPr wrap="none" rtlCol="0" anchor="t"/>
          <a:lstStyle/>
          <a:p>
            <a:pPr marL="0" indent="0">
              <a:lnSpc>
                <a:spcPts val="2734"/>
              </a:lnSpc>
              <a:buNone/>
            </a:pPr>
            <a:r>
              <a:rPr lang="en-US" sz="2187" b="1" dirty="0">
                <a:solidFill>
                  <a:schemeClr val="accent2">
                    <a:lumMod val="75000"/>
                  </a:schemeClr>
                </a:solidFill>
                <a:latin typeface="Gelasio" pitchFamily="34" charset="0"/>
                <a:ea typeface="Gelasio" pitchFamily="34" charset="-122"/>
                <a:cs typeface="Gelasio" pitchFamily="34" charset="-120"/>
              </a:rPr>
              <a:t>Read and Listen</a:t>
            </a:r>
            <a:endParaRPr lang="en-US" sz="2187" b="1" dirty="0">
              <a:solidFill>
                <a:schemeClr val="accent2">
                  <a:lumMod val="75000"/>
                </a:schemeClr>
              </a:solidFill>
            </a:endParaRPr>
          </a:p>
        </p:txBody>
      </p:sp>
      <p:sp>
        <p:nvSpPr>
          <p:cNvPr id="9" name="Text 5"/>
          <p:cNvSpPr/>
          <p:nvPr/>
        </p:nvSpPr>
        <p:spPr>
          <a:xfrm>
            <a:off x="2760107" y="5364837"/>
            <a:ext cx="2647950" cy="1777008"/>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Expose yourself to English materials such as books, articles, and podcasts to familiarize yourself with prepositions in context</a:t>
            </a:r>
            <a:r>
              <a:rPr lang="en-US" sz="1750" dirty="0">
                <a:solidFill>
                  <a:srgbClr val="272525"/>
                </a:solidFill>
                <a:latin typeface="Lato" pitchFamily="34" charset="0"/>
                <a:ea typeface="Lato" pitchFamily="34" charset="-122"/>
                <a:cs typeface="Lato" pitchFamily="34" charset="-120"/>
              </a:rPr>
              <a:t>.</a:t>
            </a:r>
            <a:endParaRPr lang="en-US" sz="1750" dirty="0"/>
          </a:p>
        </p:txBody>
      </p:sp>
      <p:sp>
        <p:nvSpPr>
          <p:cNvPr id="10" name="Shape 6"/>
          <p:cNvSpPr/>
          <p:nvPr/>
        </p:nvSpPr>
        <p:spPr>
          <a:xfrm>
            <a:off x="5630228" y="4719161"/>
            <a:ext cx="499943" cy="499943"/>
          </a:xfrm>
          <a:prstGeom prst="roundRect">
            <a:avLst>
              <a:gd name="adj" fmla="val 20000"/>
            </a:avLst>
          </a:prstGeom>
          <a:solidFill>
            <a:srgbClr val="E8E8E3"/>
          </a:solidFill>
          <a:ln w="13811">
            <a:solidFill>
              <a:srgbClr val="D1D1C7"/>
            </a:solidFill>
            <a:prstDash val="solid"/>
          </a:ln>
        </p:spPr>
      </p:sp>
      <p:sp>
        <p:nvSpPr>
          <p:cNvPr id="11" name="Text 7"/>
          <p:cNvSpPr/>
          <p:nvPr/>
        </p:nvSpPr>
        <p:spPr>
          <a:xfrm>
            <a:off x="5784890" y="4760833"/>
            <a:ext cx="19050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Gelasio" pitchFamily="34" charset="0"/>
                <a:ea typeface="Gelasio" pitchFamily="34" charset="-122"/>
                <a:cs typeface="Gelasio" pitchFamily="34" charset="-120"/>
              </a:rPr>
              <a:t>2</a:t>
            </a:r>
            <a:endParaRPr lang="en-US" sz="2624" dirty="0"/>
          </a:p>
        </p:txBody>
      </p:sp>
      <p:sp>
        <p:nvSpPr>
          <p:cNvPr id="12" name="Text 8"/>
          <p:cNvSpPr/>
          <p:nvPr/>
        </p:nvSpPr>
        <p:spPr>
          <a:xfrm>
            <a:off x="6352342" y="4795480"/>
            <a:ext cx="2647950" cy="694373"/>
          </a:xfrm>
          <a:prstGeom prst="rect">
            <a:avLst/>
          </a:prstGeom>
          <a:noFill/>
          <a:ln/>
        </p:spPr>
        <p:txBody>
          <a:bodyPr wrap="square" rtlCol="0" anchor="t"/>
          <a:lstStyle/>
          <a:p>
            <a:pPr marL="0" indent="0">
              <a:lnSpc>
                <a:spcPts val="2734"/>
              </a:lnSpc>
              <a:buNone/>
            </a:pPr>
            <a:r>
              <a:rPr lang="en-US" sz="2187" b="1" dirty="0">
                <a:solidFill>
                  <a:schemeClr val="accent2">
                    <a:lumMod val="75000"/>
                  </a:schemeClr>
                </a:solidFill>
                <a:latin typeface="Gelasio" pitchFamily="34" charset="0"/>
                <a:ea typeface="Gelasio" pitchFamily="34" charset="-122"/>
                <a:cs typeface="Gelasio" pitchFamily="34" charset="-120"/>
              </a:rPr>
              <a:t>Practice with Native Speakers</a:t>
            </a:r>
            <a:endParaRPr lang="en-US" sz="2187" b="1" dirty="0">
              <a:solidFill>
                <a:schemeClr val="accent2">
                  <a:lumMod val="75000"/>
                </a:schemeClr>
              </a:solidFill>
            </a:endParaRPr>
          </a:p>
        </p:txBody>
      </p:sp>
      <p:sp>
        <p:nvSpPr>
          <p:cNvPr id="13" name="Text 9"/>
          <p:cNvSpPr/>
          <p:nvPr/>
        </p:nvSpPr>
        <p:spPr>
          <a:xfrm>
            <a:off x="6352342" y="5712023"/>
            <a:ext cx="2647950" cy="1777008"/>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Engage in conversation with native English speakers and ask for feedback on your preposition usage</a:t>
            </a:r>
            <a:r>
              <a:rPr lang="en-US" sz="1750" dirty="0">
                <a:solidFill>
                  <a:srgbClr val="272525"/>
                </a:solidFill>
                <a:latin typeface="Lato" pitchFamily="34" charset="0"/>
                <a:ea typeface="Lato" pitchFamily="34" charset="-122"/>
                <a:cs typeface="Lato" pitchFamily="34" charset="-120"/>
              </a:rPr>
              <a:t>.</a:t>
            </a:r>
            <a:endParaRPr lang="en-US" sz="1750" dirty="0"/>
          </a:p>
        </p:txBody>
      </p:sp>
      <p:sp>
        <p:nvSpPr>
          <p:cNvPr id="14" name="Shape 10"/>
          <p:cNvSpPr/>
          <p:nvPr/>
        </p:nvSpPr>
        <p:spPr>
          <a:xfrm>
            <a:off x="9222462" y="4719161"/>
            <a:ext cx="499943" cy="499943"/>
          </a:xfrm>
          <a:prstGeom prst="roundRect">
            <a:avLst>
              <a:gd name="adj" fmla="val 20000"/>
            </a:avLst>
          </a:prstGeom>
          <a:solidFill>
            <a:srgbClr val="E8E8E3"/>
          </a:solidFill>
          <a:ln w="13811">
            <a:solidFill>
              <a:srgbClr val="D1D1C7"/>
            </a:solidFill>
            <a:prstDash val="solid"/>
          </a:ln>
        </p:spPr>
      </p:sp>
      <p:sp>
        <p:nvSpPr>
          <p:cNvPr id="15" name="Text 11"/>
          <p:cNvSpPr/>
          <p:nvPr/>
        </p:nvSpPr>
        <p:spPr>
          <a:xfrm>
            <a:off x="9380934" y="4760833"/>
            <a:ext cx="18288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Gelasio" pitchFamily="34" charset="0"/>
                <a:ea typeface="Gelasio" pitchFamily="34" charset="-122"/>
                <a:cs typeface="Gelasio" pitchFamily="34" charset="-120"/>
              </a:rPr>
              <a:t>3</a:t>
            </a:r>
            <a:endParaRPr lang="en-US" sz="2624" dirty="0"/>
          </a:p>
        </p:txBody>
      </p:sp>
      <p:sp>
        <p:nvSpPr>
          <p:cNvPr id="16" name="Text 12"/>
          <p:cNvSpPr/>
          <p:nvPr/>
        </p:nvSpPr>
        <p:spPr>
          <a:xfrm>
            <a:off x="9944576" y="4795480"/>
            <a:ext cx="2644140" cy="347186"/>
          </a:xfrm>
          <a:prstGeom prst="rect">
            <a:avLst/>
          </a:prstGeom>
          <a:noFill/>
          <a:ln/>
        </p:spPr>
        <p:txBody>
          <a:bodyPr wrap="none" rtlCol="0" anchor="t"/>
          <a:lstStyle/>
          <a:p>
            <a:pPr marL="0" indent="0">
              <a:lnSpc>
                <a:spcPts val="2734"/>
              </a:lnSpc>
              <a:buNone/>
            </a:pPr>
            <a:r>
              <a:rPr lang="en-US" sz="2187" b="1" dirty="0">
                <a:solidFill>
                  <a:schemeClr val="accent2">
                    <a:lumMod val="75000"/>
                  </a:schemeClr>
                </a:solidFill>
                <a:latin typeface="Gelasio" pitchFamily="34" charset="0"/>
                <a:ea typeface="Gelasio" pitchFamily="34" charset="-122"/>
                <a:cs typeface="Gelasio" pitchFamily="34" charset="-120"/>
              </a:rPr>
              <a:t>Use Online Resources</a:t>
            </a:r>
            <a:endParaRPr lang="en-US" sz="2187" b="1" dirty="0">
              <a:solidFill>
                <a:schemeClr val="accent2">
                  <a:lumMod val="75000"/>
                </a:schemeClr>
              </a:solidFill>
            </a:endParaRPr>
          </a:p>
        </p:txBody>
      </p:sp>
      <p:sp>
        <p:nvSpPr>
          <p:cNvPr id="17" name="Text 13"/>
          <p:cNvSpPr/>
          <p:nvPr/>
        </p:nvSpPr>
        <p:spPr>
          <a:xfrm>
            <a:off x="9944576" y="5364837"/>
            <a:ext cx="2647950" cy="1421606"/>
          </a:xfrm>
          <a:prstGeom prst="rect">
            <a:avLst/>
          </a:prstGeom>
          <a:noFill/>
          <a:ln/>
        </p:spPr>
        <p:txBody>
          <a:bodyPr wrap="square" rtlCol="0" anchor="t"/>
          <a:lstStyle/>
          <a:p>
            <a:pPr marL="0" indent="0" algn="just">
              <a:lnSpc>
                <a:spcPts val="2799"/>
              </a:lnSpc>
              <a:buNone/>
            </a:pPr>
            <a:r>
              <a:rPr lang="en-US" sz="1750" dirty="0">
                <a:solidFill>
                  <a:srgbClr val="272525"/>
                </a:solidFill>
                <a:latin typeface="Gelasio"/>
                <a:ea typeface="Gelasio"/>
                <a:cs typeface="Lato" pitchFamily="34" charset="-120"/>
              </a:rPr>
              <a:t>Take advantage of online exercises, quizzes, and tutorials that specifically target preposition</a:t>
            </a:r>
            <a:r>
              <a:rPr lang="en-US" sz="1750" dirty="0">
                <a:solidFill>
                  <a:srgbClr val="272525"/>
                </a:solidFill>
                <a:latin typeface="Lato" pitchFamily="34" charset="0"/>
                <a:ea typeface="Lato" pitchFamily="34" charset="-122"/>
                <a:cs typeface="Lato" pitchFamily="34" charset="-120"/>
              </a:rPr>
              <a:t>s.</a:t>
            </a:r>
            <a:endParaRPr lang="en-US" sz="1750" dirty="0"/>
          </a:p>
        </p:txBody>
      </p:sp>
      <p:pic>
        <p:nvPicPr>
          <p:cNvPr id="1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037993" y="897924"/>
            <a:ext cx="6324600" cy="694373"/>
          </a:xfrm>
          <a:prstGeom prst="rect">
            <a:avLst/>
          </a:prstGeom>
          <a:noFill/>
          <a:ln/>
        </p:spPr>
        <p:txBody>
          <a:bodyPr wrap="none" rtlCol="0" anchor="t"/>
          <a:lstStyle/>
          <a:p>
            <a:pPr marL="0" indent="0">
              <a:lnSpc>
                <a:spcPts val="5468"/>
              </a:lnSpc>
              <a:buNone/>
            </a:pPr>
            <a:r>
              <a:rPr lang="en-US" sz="4374" b="1" dirty="0">
                <a:solidFill>
                  <a:schemeClr val="accent2">
                    <a:lumMod val="75000"/>
                  </a:schemeClr>
                </a:solidFill>
                <a:latin typeface="Gelasio" pitchFamily="34" charset="0"/>
                <a:ea typeface="Gelasio" pitchFamily="34" charset="-122"/>
                <a:cs typeface="Gelasio" pitchFamily="34" charset="-120"/>
              </a:rPr>
              <a:t>Definition of Prepositions</a:t>
            </a:r>
            <a:endParaRPr lang="en-US" sz="4374" b="1" dirty="0">
              <a:solidFill>
                <a:schemeClr val="accent2">
                  <a:lumMod val="75000"/>
                </a:schemeClr>
              </a:solidFill>
            </a:endParaRPr>
          </a:p>
        </p:txBody>
      </p:sp>
      <p:sp>
        <p:nvSpPr>
          <p:cNvPr id="7" name="Text 3"/>
          <p:cNvSpPr/>
          <p:nvPr/>
        </p:nvSpPr>
        <p:spPr>
          <a:xfrm>
            <a:off x="329514" y="1869989"/>
            <a:ext cx="13337059" cy="5535827"/>
          </a:xfrm>
          <a:prstGeom prst="rect">
            <a:avLst/>
          </a:prstGeom>
          <a:noFill/>
          <a:ln/>
        </p:spPr>
        <p:txBody>
          <a:bodyPr wrap="square" rtlCol="0" anchor="t"/>
          <a:lstStyle/>
          <a:p>
            <a:pPr algn="just">
              <a:lnSpc>
                <a:spcPts val="2799"/>
              </a:lnSpc>
            </a:pPr>
            <a:r>
              <a:rPr lang="en-CA" sz="2000" dirty="0" smtClean="0">
                <a:latin typeface="Gelasio"/>
                <a:ea typeface="Gelasio"/>
              </a:rPr>
              <a:t>A preposition is a word or group of words used to link nouns, pronouns and phrases to other words in a sentence. Some examples of prepositions are single words like in, at, on, of, to, by and with or phrases such as in front of, next to, instead of.</a:t>
            </a:r>
          </a:p>
          <a:p>
            <a:pPr algn="just">
              <a:lnSpc>
                <a:spcPts val="2799"/>
              </a:lnSpc>
            </a:pPr>
            <a:endParaRPr lang="en-CA" sz="2000" dirty="0" smtClean="0">
              <a:latin typeface="Gelasio"/>
              <a:ea typeface="Gelasio"/>
            </a:endParaRPr>
          </a:p>
          <a:p>
            <a:pPr algn="just">
              <a:lnSpc>
                <a:spcPts val="2799"/>
              </a:lnSpc>
            </a:pPr>
            <a:r>
              <a:rPr lang="en-CA" sz="2000" dirty="0" smtClean="0">
                <a:latin typeface="Gelasio"/>
                <a:ea typeface="Gelasio"/>
              </a:rPr>
              <a:t> Prepositions in English are most frequently dictated by fixed expressions. While there are some general guidelines to follow, many prepositions are used idiomatically with certain verbs. In these cases, it is best to memorize the phrase instead of the individual preposition.</a:t>
            </a:r>
          </a:p>
          <a:p>
            <a:pPr algn="just">
              <a:lnSpc>
                <a:spcPts val="2799"/>
              </a:lnSpc>
            </a:pPr>
            <a:endParaRPr lang="en-CA" sz="1600" dirty="0" smtClean="0">
              <a:latin typeface="Gelasio"/>
              <a:ea typeface="Gelasio"/>
            </a:endParaRPr>
          </a:p>
          <a:p>
            <a:pPr algn="just">
              <a:lnSpc>
                <a:spcPts val="2799"/>
              </a:lnSpc>
            </a:pPr>
            <a:r>
              <a:rPr lang="en-CA" sz="2800" b="1" i="1" u="sng" dirty="0" smtClean="0">
                <a:solidFill>
                  <a:schemeClr val="accent2">
                    <a:lumMod val="75000"/>
                  </a:schemeClr>
                </a:solidFill>
                <a:latin typeface="Gelasio"/>
                <a:ea typeface="Gelasio"/>
              </a:rPr>
              <a:t>A Few Rules for Usage</a:t>
            </a:r>
          </a:p>
          <a:p>
            <a:pPr algn="just">
              <a:lnSpc>
                <a:spcPts val="2799"/>
              </a:lnSpc>
            </a:pPr>
            <a:r>
              <a:rPr lang="en-CA" sz="1600" dirty="0" smtClean="0">
                <a:latin typeface="Gelasio"/>
                <a:ea typeface="Gelasio"/>
              </a:rPr>
              <a:t> </a:t>
            </a:r>
            <a:r>
              <a:rPr lang="en-CA" sz="2000" dirty="0" smtClean="0">
                <a:latin typeface="Gelasio"/>
                <a:ea typeface="Gelasio"/>
              </a:rPr>
              <a:t>Although there are hardly any rules as to when to use which preposition, most commonly prepositions define relationships between nouns and locate words, actions or ideas in a particular time or place. To remember the role of prepositions, notice that ''position'' appears in the word ''preposition''!</a:t>
            </a:r>
            <a:endParaRPr lang="en-US" sz="2000" dirty="0">
              <a:latin typeface="Gelasio"/>
              <a:ea typeface="Gelasio"/>
            </a:endParaRPr>
          </a:p>
        </p:txBody>
      </p:sp>
      <p:pic>
        <p:nvPicPr>
          <p:cNvPr id="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51435"/>
            <a:ext cx="14630400" cy="8229600"/>
          </a:xfrm>
          <a:prstGeom prst="rect">
            <a:avLst/>
          </a:prstGeom>
          <a:solidFill>
            <a:srgbClr val="FFFFFF">
              <a:alpha val="75000"/>
            </a:srgbClr>
          </a:solidFill>
          <a:ln w="13811">
            <a:solidFill>
              <a:srgbClr val="FFFFFF">
                <a:alpha val="64000"/>
              </a:srgbClr>
            </a:solidFill>
            <a:prstDash val="solid"/>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2902625"/>
            <a:ext cx="8633460" cy="694373"/>
          </a:xfrm>
          <a:prstGeom prst="rect">
            <a:avLst/>
          </a:prstGeom>
          <a:noFill/>
          <a:ln/>
        </p:spPr>
        <p:txBody>
          <a:bodyPr wrap="none" rtlCol="0" anchor="t"/>
          <a:lstStyle/>
          <a:p>
            <a:pPr marL="0" indent="0">
              <a:lnSpc>
                <a:spcPts val="5468"/>
              </a:lnSpc>
              <a:buNone/>
            </a:pPr>
            <a:r>
              <a:rPr lang="en-US" sz="4374" b="1" dirty="0">
                <a:solidFill>
                  <a:schemeClr val="accent2">
                    <a:lumMod val="75000"/>
                  </a:schemeClr>
                </a:solidFill>
                <a:latin typeface="Gelasio" pitchFamily="34" charset="0"/>
                <a:ea typeface="Gelasio" pitchFamily="34" charset="-122"/>
                <a:cs typeface="Gelasio" pitchFamily="34" charset="-120"/>
              </a:rPr>
              <a:t>Examples of Common Prepositions</a:t>
            </a:r>
            <a:endParaRPr lang="en-US" sz="4374" b="1" dirty="0">
              <a:solidFill>
                <a:schemeClr val="accent2">
                  <a:lumMod val="75000"/>
                </a:schemeClr>
              </a:solidFill>
            </a:endParaRPr>
          </a:p>
        </p:txBody>
      </p:sp>
      <p:sp>
        <p:nvSpPr>
          <p:cNvPr id="6" name="Shape 2"/>
          <p:cNvSpPr/>
          <p:nvPr/>
        </p:nvSpPr>
        <p:spPr>
          <a:xfrm>
            <a:off x="833199" y="3930253"/>
            <a:ext cx="2738080" cy="1396722"/>
          </a:xfrm>
          <a:prstGeom prst="roundRect">
            <a:avLst>
              <a:gd name="adj" fmla="val 7159"/>
            </a:avLst>
          </a:prstGeom>
          <a:solidFill>
            <a:srgbClr val="E8E8E3"/>
          </a:solidFill>
          <a:ln w="13811">
            <a:solidFill>
              <a:srgbClr val="D1D1C7"/>
            </a:solidFill>
            <a:prstDash val="solid"/>
          </a:ln>
        </p:spPr>
      </p:sp>
      <p:sp>
        <p:nvSpPr>
          <p:cNvPr id="7" name="Text 3"/>
          <p:cNvSpPr/>
          <p:nvPr/>
        </p:nvSpPr>
        <p:spPr>
          <a:xfrm>
            <a:off x="1069181" y="4166235"/>
            <a:ext cx="2221944" cy="347186"/>
          </a:xfrm>
          <a:prstGeom prst="rect">
            <a:avLst/>
          </a:prstGeom>
          <a:noFill/>
          <a:ln/>
        </p:spPr>
        <p:txBody>
          <a:bodyPr wrap="none" rtlCol="0" anchor="t"/>
          <a:lstStyle/>
          <a:p>
            <a:pPr marL="0" indent="0">
              <a:lnSpc>
                <a:spcPts val="2734"/>
              </a:lnSpc>
              <a:buNone/>
            </a:pPr>
            <a:r>
              <a:rPr lang="en-US" sz="2187" dirty="0">
                <a:solidFill>
                  <a:srgbClr val="272525"/>
                </a:solidFill>
                <a:latin typeface="Gelasio" pitchFamily="34" charset="0"/>
                <a:ea typeface="Gelasio" pitchFamily="34" charset="-122"/>
                <a:cs typeface="Gelasio" pitchFamily="34" charset="-120"/>
              </a:rPr>
              <a:t>Time</a:t>
            </a:r>
            <a:endParaRPr lang="en-US" sz="2187" dirty="0"/>
          </a:p>
        </p:txBody>
      </p:sp>
      <p:sp>
        <p:nvSpPr>
          <p:cNvPr id="8" name="Text 4"/>
          <p:cNvSpPr/>
          <p:nvPr/>
        </p:nvSpPr>
        <p:spPr>
          <a:xfrm>
            <a:off x="1069181" y="4735592"/>
            <a:ext cx="2266117" cy="355402"/>
          </a:xfrm>
          <a:prstGeom prst="rect">
            <a:avLst/>
          </a:prstGeom>
          <a:noFill/>
          <a:ln/>
        </p:spPr>
        <p:txBody>
          <a:bodyPr wrap="none" rtlCol="0" anchor="t"/>
          <a:lstStyle/>
          <a:p>
            <a:pPr marL="0" indent="0">
              <a:lnSpc>
                <a:spcPts val="2799"/>
              </a:lnSpc>
              <a:buNone/>
            </a:pPr>
            <a:r>
              <a:rPr lang="en-US" sz="1750" dirty="0">
                <a:solidFill>
                  <a:srgbClr val="272525"/>
                </a:solidFill>
                <a:latin typeface="Gelasio"/>
                <a:ea typeface="Gelasio"/>
                <a:cs typeface="Lato" pitchFamily="34" charset="-120"/>
              </a:rPr>
              <a:t>The meeting is </a:t>
            </a:r>
            <a:r>
              <a:rPr lang="en-US" sz="1750" i="1" dirty="0">
                <a:solidFill>
                  <a:srgbClr val="272525"/>
                </a:solidFill>
                <a:latin typeface="Gelasio"/>
                <a:ea typeface="Gelasio"/>
                <a:cs typeface="Lato" pitchFamily="34" charset="-120"/>
              </a:rPr>
              <a:t>at</a:t>
            </a:r>
            <a:r>
              <a:rPr lang="en-US" sz="1750" dirty="0">
                <a:solidFill>
                  <a:srgbClr val="272525"/>
                </a:solidFill>
                <a:latin typeface="Gelasio"/>
                <a:ea typeface="Gelasio"/>
                <a:cs typeface="Lato" pitchFamily="34" charset="-120"/>
              </a:rPr>
              <a:t> 3 PM</a:t>
            </a:r>
            <a:r>
              <a:rPr lang="en-US" sz="1750" dirty="0">
                <a:solidFill>
                  <a:srgbClr val="272525"/>
                </a:solidFill>
                <a:latin typeface="Lato" pitchFamily="34" charset="0"/>
                <a:ea typeface="Lato" pitchFamily="34" charset="-122"/>
                <a:cs typeface="Lato" pitchFamily="34" charset="-120"/>
              </a:rPr>
              <a:t>.</a:t>
            </a:r>
            <a:endParaRPr lang="en-US" sz="1750" dirty="0"/>
          </a:p>
        </p:txBody>
      </p:sp>
      <p:sp>
        <p:nvSpPr>
          <p:cNvPr id="9" name="Shape 5"/>
          <p:cNvSpPr/>
          <p:nvPr/>
        </p:nvSpPr>
        <p:spPr>
          <a:xfrm>
            <a:off x="3793450" y="3930253"/>
            <a:ext cx="2814280" cy="1396722"/>
          </a:xfrm>
          <a:prstGeom prst="roundRect">
            <a:avLst>
              <a:gd name="adj" fmla="val 7159"/>
            </a:avLst>
          </a:prstGeom>
          <a:solidFill>
            <a:srgbClr val="E8E8E3"/>
          </a:solidFill>
          <a:ln w="13811">
            <a:solidFill>
              <a:srgbClr val="D1D1C7"/>
            </a:solidFill>
            <a:prstDash val="solid"/>
          </a:ln>
        </p:spPr>
      </p:sp>
      <p:sp>
        <p:nvSpPr>
          <p:cNvPr id="10" name="Text 6"/>
          <p:cNvSpPr/>
          <p:nvPr/>
        </p:nvSpPr>
        <p:spPr>
          <a:xfrm>
            <a:off x="4029432" y="4166235"/>
            <a:ext cx="2221944" cy="347186"/>
          </a:xfrm>
          <a:prstGeom prst="rect">
            <a:avLst/>
          </a:prstGeom>
          <a:noFill/>
          <a:ln/>
        </p:spPr>
        <p:txBody>
          <a:bodyPr wrap="none" rtlCol="0" anchor="t"/>
          <a:lstStyle/>
          <a:p>
            <a:pPr marL="0" indent="0">
              <a:lnSpc>
                <a:spcPts val="2734"/>
              </a:lnSpc>
              <a:buNone/>
            </a:pPr>
            <a:r>
              <a:rPr lang="en-US" sz="2187" dirty="0">
                <a:solidFill>
                  <a:srgbClr val="272525"/>
                </a:solidFill>
                <a:latin typeface="Gelasio" pitchFamily="34" charset="0"/>
                <a:ea typeface="Gelasio" pitchFamily="34" charset="-122"/>
                <a:cs typeface="Gelasio" pitchFamily="34" charset="-120"/>
              </a:rPr>
              <a:t>Place</a:t>
            </a:r>
            <a:endParaRPr lang="en-US" sz="2187" dirty="0"/>
          </a:p>
        </p:txBody>
      </p:sp>
      <p:sp>
        <p:nvSpPr>
          <p:cNvPr id="11" name="Text 7"/>
          <p:cNvSpPr/>
          <p:nvPr/>
        </p:nvSpPr>
        <p:spPr>
          <a:xfrm>
            <a:off x="4029432" y="4735592"/>
            <a:ext cx="2342317" cy="355402"/>
          </a:xfrm>
          <a:prstGeom prst="rect">
            <a:avLst/>
          </a:prstGeom>
          <a:noFill/>
          <a:ln/>
        </p:spPr>
        <p:txBody>
          <a:bodyPr wrap="none" rtlCol="0" anchor="t"/>
          <a:lstStyle/>
          <a:p>
            <a:pPr marL="0" indent="0">
              <a:lnSpc>
                <a:spcPts val="2799"/>
              </a:lnSpc>
              <a:buNone/>
            </a:pPr>
            <a:r>
              <a:rPr lang="en-US" sz="1750" dirty="0">
                <a:solidFill>
                  <a:srgbClr val="272525"/>
                </a:solidFill>
                <a:latin typeface="Gelasio"/>
                <a:ea typeface="Gelasio"/>
                <a:cs typeface="Lato" pitchFamily="34" charset="-120"/>
              </a:rPr>
              <a:t>The book is </a:t>
            </a:r>
            <a:r>
              <a:rPr lang="en-US" sz="1750" i="1" dirty="0">
                <a:solidFill>
                  <a:srgbClr val="272525"/>
                </a:solidFill>
                <a:latin typeface="Gelasio"/>
                <a:ea typeface="Gelasio"/>
                <a:cs typeface="Lato" pitchFamily="34" charset="-120"/>
              </a:rPr>
              <a:t>on</a:t>
            </a:r>
            <a:r>
              <a:rPr lang="en-US" sz="1750" dirty="0">
                <a:solidFill>
                  <a:srgbClr val="272525"/>
                </a:solidFill>
                <a:latin typeface="Gelasio"/>
                <a:ea typeface="Gelasio"/>
                <a:cs typeface="Lato" pitchFamily="34" charset="-120"/>
              </a:rPr>
              <a:t> the table.</a:t>
            </a:r>
            <a:endParaRPr lang="en-US" sz="1750" dirty="0">
              <a:latin typeface="Gelasio"/>
              <a:ea typeface="Gelasio"/>
            </a:endParaRPr>
          </a:p>
        </p:txBody>
      </p:sp>
      <p:sp>
        <p:nvSpPr>
          <p:cNvPr id="12" name="Shape 8"/>
          <p:cNvSpPr/>
          <p:nvPr/>
        </p:nvSpPr>
        <p:spPr>
          <a:xfrm>
            <a:off x="6829901" y="3930253"/>
            <a:ext cx="3309580" cy="1396722"/>
          </a:xfrm>
          <a:prstGeom prst="roundRect">
            <a:avLst>
              <a:gd name="adj" fmla="val 7159"/>
            </a:avLst>
          </a:prstGeom>
          <a:solidFill>
            <a:srgbClr val="E8E8E3"/>
          </a:solidFill>
          <a:ln w="13811">
            <a:solidFill>
              <a:srgbClr val="D1D1C7"/>
            </a:solidFill>
            <a:prstDash val="solid"/>
          </a:ln>
        </p:spPr>
      </p:sp>
      <p:sp>
        <p:nvSpPr>
          <p:cNvPr id="13" name="Text 9"/>
          <p:cNvSpPr/>
          <p:nvPr/>
        </p:nvSpPr>
        <p:spPr>
          <a:xfrm>
            <a:off x="7065883" y="4166235"/>
            <a:ext cx="2221944" cy="347186"/>
          </a:xfrm>
          <a:prstGeom prst="rect">
            <a:avLst/>
          </a:prstGeom>
          <a:noFill/>
          <a:ln/>
        </p:spPr>
        <p:txBody>
          <a:bodyPr wrap="none" rtlCol="0" anchor="t"/>
          <a:lstStyle/>
          <a:p>
            <a:pPr marL="0" indent="0">
              <a:lnSpc>
                <a:spcPts val="2734"/>
              </a:lnSpc>
              <a:buNone/>
            </a:pPr>
            <a:r>
              <a:rPr lang="en-US" sz="2187" dirty="0">
                <a:solidFill>
                  <a:srgbClr val="272525"/>
                </a:solidFill>
                <a:latin typeface="Gelasio" pitchFamily="34" charset="0"/>
                <a:ea typeface="Gelasio" pitchFamily="34" charset="-122"/>
                <a:cs typeface="Gelasio" pitchFamily="34" charset="-120"/>
              </a:rPr>
              <a:t>Direction</a:t>
            </a:r>
            <a:endParaRPr lang="en-US" sz="2187" dirty="0"/>
          </a:p>
        </p:txBody>
      </p:sp>
      <p:sp>
        <p:nvSpPr>
          <p:cNvPr id="14" name="Text 10"/>
          <p:cNvSpPr/>
          <p:nvPr/>
        </p:nvSpPr>
        <p:spPr>
          <a:xfrm>
            <a:off x="7065883" y="4735592"/>
            <a:ext cx="2837617" cy="355402"/>
          </a:xfrm>
          <a:prstGeom prst="rect">
            <a:avLst/>
          </a:prstGeom>
          <a:noFill/>
          <a:ln/>
        </p:spPr>
        <p:txBody>
          <a:bodyPr wrap="none" rtlCol="0" anchor="t"/>
          <a:lstStyle/>
          <a:p>
            <a:pPr marL="0" indent="0">
              <a:lnSpc>
                <a:spcPts val="2799"/>
              </a:lnSpc>
              <a:buNone/>
            </a:pPr>
            <a:r>
              <a:rPr lang="en-US" sz="1750" dirty="0">
                <a:solidFill>
                  <a:srgbClr val="272525"/>
                </a:solidFill>
                <a:latin typeface="Gelasio"/>
                <a:ea typeface="Gelasio"/>
                <a:cs typeface="Lato" pitchFamily="34" charset="-120"/>
              </a:rPr>
              <a:t>She walked </a:t>
            </a:r>
            <a:r>
              <a:rPr lang="en-US" sz="1750" i="1" dirty="0">
                <a:solidFill>
                  <a:srgbClr val="272525"/>
                </a:solidFill>
                <a:latin typeface="Gelasio"/>
                <a:ea typeface="Gelasio"/>
                <a:cs typeface="Lato" pitchFamily="34" charset="-120"/>
              </a:rPr>
              <a:t>towards</a:t>
            </a:r>
            <a:r>
              <a:rPr lang="en-US" sz="1750" dirty="0">
                <a:solidFill>
                  <a:srgbClr val="272525"/>
                </a:solidFill>
                <a:latin typeface="Gelasio"/>
                <a:ea typeface="Gelasio"/>
                <a:cs typeface="Lato" pitchFamily="34" charset="-120"/>
              </a:rPr>
              <a:t> the door.</a:t>
            </a:r>
            <a:endParaRPr lang="en-US" sz="1750" dirty="0">
              <a:latin typeface="Gelasio"/>
              <a:ea typeface="Gelasio"/>
            </a:endParaRPr>
          </a:p>
        </p:txBody>
      </p:sp>
      <p:pic>
        <p:nvPicPr>
          <p:cNvPr id="15"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0001">
            <a:solidFill>
              <a:srgbClr val="FFFFFF">
                <a:alpha val="64000"/>
              </a:srgbClr>
            </a:solidFill>
            <a:prstDash val="solid"/>
          </a:ln>
        </p:spPr>
      </p:sp>
      <p:sp>
        <p:nvSpPr>
          <p:cNvPr id="4" name="Text 1"/>
          <p:cNvSpPr/>
          <p:nvPr/>
        </p:nvSpPr>
        <p:spPr>
          <a:xfrm>
            <a:off x="3474601" y="446008"/>
            <a:ext cx="3848100" cy="505182"/>
          </a:xfrm>
          <a:prstGeom prst="rect">
            <a:avLst/>
          </a:prstGeom>
          <a:noFill/>
          <a:ln/>
        </p:spPr>
        <p:txBody>
          <a:bodyPr wrap="none" rtlCol="0" anchor="t"/>
          <a:lstStyle/>
          <a:p>
            <a:pPr marL="0" indent="0">
              <a:lnSpc>
                <a:spcPts val="3979"/>
              </a:lnSpc>
              <a:buNone/>
            </a:pPr>
            <a:r>
              <a:rPr lang="en-US" sz="3183" b="1" u="sng" dirty="0">
                <a:solidFill>
                  <a:schemeClr val="accent2">
                    <a:lumMod val="75000"/>
                  </a:schemeClr>
                </a:solidFill>
                <a:latin typeface="Gelasio" pitchFamily="34" charset="0"/>
                <a:ea typeface="Gelasio" pitchFamily="34" charset="-122"/>
                <a:cs typeface="Gelasio" pitchFamily="34" charset="-120"/>
              </a:rPr>
              <a:t>Types of Prepositions</a:t>
            </a:r>
            <a:endParaRPr lang="en-US" sz="3183" b="1" u="sng" dirty="0">
              <a:solidFill>
                <a:schemeClr val="accent2">
                  <a:lumMod val="75000"/>
                </a:schemeClr>
              </a:solidFill>
            </a:endParaRPr>
          </a:p>
        </p:txBody>
      </p:sp>
      <p:pic>
        <p:nvPicPr>
          <p:cNvPr id="5" name="Image 1" descr="preencoded.png"/>
          <p:cNvPicPr>
            <a:picLocks noChangeAspect="1"/>
          </p:cNvPicPr>
          <p:nvPr/>
        </p:nvPicPr>
        <p:blipFill>
          <a:blip r:embed="rId4"/>
          <a:stretch>
            <a:fillRect/>
          </a:stretch>
        </p:blipFill>
        <p:spPr>
          <a:xfrm>
            <a:off x="3474601" y="1274564"/>
            <a:ext cx="2398633" cy="1482447"/>
          </a:xfrm>
          <a:prstGeom prst="rect">
            <a:avLst/>
          </a:prstGeom>
        </p:spPr>
      </p:pic>
      <p:sp>
        <p:nvSpPr>
          <p:cNvPr id="6" name="Text 2"/>
          <p:cNvSpPr/>
          <p:nvPr/>
        </p:nvSpPr>
        <p:spPr>
          <a:xfrm>
            <a:off x="3474601" y="2959060"/>
            <a:ext cx="1616988" cy="252651"/>
          </a:xfrm>
          <a:prstGeom prst="rect">
            <a:avLst/>
          </a:prstGeom>
          <a:noFill/>
          <a:ln/>
        </p:spPr>
        <p:txBody>
          <a:bodyPr wrap="none" rtlCol="0" anchor="t"/>
          <a:lstStyle/>
          <a:p>
            <a:pPr marL="0" indent="0" algn="l">
              <a:lnSpc>
                <a:spcPts val="1990"/>
              </a:lnSpc>
              <a:buNone/>
            </a:pPr>
            <a:r>
              <a:rPr lang="en-US" b="1" dirty="0">
                <a:solidFill>
                  <a:schemeClr val="accent2">
                    <a:lumMod val="75000"/>
                  </a:schemeClr>
                </a:solidFill>
                <a:latin typeface="Gelasio" pitchFamily="34" charset="0"/>
                <a:ea typeface="Gelasio" pitchFamily="34" charset="-122"/>
                <a:cs typeface="Gelasio" pitchFamily="34" charset="-120"/>
              </a:rPr>
              <a:t>Time</a:t>
            </a:r>
            <a:endParaRPr lang="en-US" b="1" dirty="0">
              <a:solidFill>
                <a:schemeClr val="accent2">
                  <a:lumMod val="75000"/>
                </a:schemeClr>
              </a:solidFill>
            </a:endParaRPr>
          </a:p>
        </p:txBody>
      </p:sp>
      <p:sp>
        <p:nvSpPr>
          <p:cNvPr id="7" name="Text 3"/>
          <p:cNvSpPr/>
          <p:nvPr/>
        </p:nvSpPr>
        <p:spPr>
          <a:xfrm>
            <a:off x="3474601" y="3373398"/>
            <a:ext cx="2398633" cy="1034415"/>
          </a:xfrm>
          <a:prstGeom prst="rect">
            <a:avLst/>
          </a:prstGeom>
          <a:noFill/>
          <a:ln/>
        </p:spPr>
        <p:txBody>
          <a:bodyPr wrap="square" rtlCol="0" anchor="t"/>
          <a:lstStyle/>
          <a:p>
            <a:pPr marL="0" indent="0" algn="just">
              <a:lnSpc>
                <a:spcPts val="2037"/>
              </a:lnSpc>
              <a:buNone/>
            </a:pPr>
            <a:r>
              <a:rPr lang="en-US" sz="1273" dirty="0">
                <a:solidFill>
                  <a:srgbClr val="272525"/>
                </a:solidFill>
                <a:latin typeface="Gelasio"/>
                <a:ea typeface="Gelasio"/>
                <a:cs typeface="Lato" pitchFamily="34" charset="-120"/>
              </a:rPr>
              <a:t>Prepositions such as "before," "after," and "during" help us understand when an action occurs.</a:t>
            </a:r>
            <a:endParaRPr lang="en-US" sz="1273" dirty="0">
              <a:latin typeface="Gelasio"/>
              <a:ea typeface="Gelasio"/>
            </a:endParaRPr>
          </a:p>
        </p:txBody>
      </p:sp>
      <p:pic>
        <p:nvPicPr>
          <p:cNvPr id="8" name="Image 2" descr="preencoded.png"/>
          <p:cNvPicPr>
            <a:picLocks noChangeAspect="1"/>
          </p:cNvPicPr>
          <p:nvPr/>
        </p:nvPicPr>
        <p:blipFill>
          <a:blip r:embed="rId5"/>
          <a:stretch>
            <a:fillRect/>
          </a:stretch>
        </p:blipFill>
        <p:spPr>
          <a:xfrm>
            <a:off x="6115764" y="1274564"/>
            <a:ext cx="2398633" cy="1482447"/>
          </a:xfrm>
          <a:prstGeom prst="rect">
            <a:avLst/>
          </a:prstGeom>
        </p:spPr>
      </p:pic>
      <p:sp>
        <p:nvSpPr>
          <p:cNvPr id="9" name="Text 4"/>
          <p:cNvSpPr/>
          <p:nvPr/>
        </p:nvSpPr>
        <p:spPr>
          <a:xfrm>
            <a:off x="6115764" y="2959060"/>
            <a:ext cx="1616988" cy="252651"/>
          </a:xfrm>
          <a:prstGeom prst="rect">
            <a:avLst/>
          </a:prstGeom>
          <a:noFill/>
          <a:ln/>
        </p:spPr>
        <p:txBody>
          <a:bodyPr wrap="none" rtlCol="0" anchor="t"/>
          <a:lstStyle/>
          <a:p>
            <a:pPr marL="0" indent="0" algn="l">
              <a:lnSpc>
                <a:spcPts val="1990"/>
              </a:lnSpc>
              <a:buNone/>
            </a:pPr>
            <a:r>
              <a:rPr lang="en-US" sz="1600" b="1" dirty="0">
                <a:solidFill>
                  <a:schemeClr val="accent2">
                    <a:lumMod val="75000"/>
                  </a:schemeClr>
                </a:solidFill>
                <a:latin typeface="Gelasio" pitchFamily="34" charset="0"/>
                <a:ea typeface="Gelasio" pitchFamily="34" charset="-122"/>
                <a:cs typeface="Gelasio" pitchFamily="34" charset="-120"/>
              </a:rPr>
              <a:t>Place</a:t>
            </a:r>
            <a:endParaRPr lang="en-US" sz="1600" b="1" dirty="0">
              <a:solidFill>
                <a:schemeClr val="accent2">
                  <a:lumMod val="75000"/>
                </a:schemeClr>
              </a:solidFill>
            </a:endParaRPr>
          </a:p>
        </p:txBody>
      </p:sp>
      <p:sp>
        <p:nvSpPr>
          <p:cNvPr id="10" name="Text 5"/>
          <p:cNvSpPr/>
          <p:nvPr/>
        </p:nvSpPr>
        <p:spPr>
          <a:xfrm>
            <a:off x="6115764" y="3373398"/>
            <a:ext cx="2398633" cy="1034415"/>
          </a:xfrm>
          <a:prstGeom prst="rect">
            <a:avLst/>
          </a:prstGeom>
          <a:noFill/>
          <a:ln/>
        </p:spPr>
        <p:txBody>
          <a:bodyPr wrap="square" rtlCol="0" anchor="t"/>
          <a:lstStyle/>
          <a:p>
            <a:pPr marL="0" indent="0" algn="just">
              <a:lnSpc>
                <a:spcPts val="2037"/>
              </a:lnSpc>
              <a:buNone/>
            </a:pPr>
            <a:r>
              <a:rPr lang="en-US" sz="1273" dirty="0">
                <a:solidFill>
                  <a:srgbClr val="272525"/>
                </a:solidFill>
                <a:latin typeface="Gelasio"/>
                <a:ea typeface="Gelasio"/>
                <a:cs typeface="Lato" pitchFamily="34" charset="-120"/>
              </a:rPr>
              <a:t>Words like "in," "on," and "at" specify the location of a person or object in relation to something else.</a:t>
            </a:r>
            <a:endParaRPr lang="en-US" sz="1273" dirty="0">
              <a:latin typeface="Gelasio"/>
              <a:ea typeface="Gelasio"/>
            </a:endParaRPr>
          </a:p>
        </p:txBody>
      </p:sp>
      <p:pic>
        <p:nvPicPr>
          <p:cNvPr id="11" name="Image 3" descr="preencoded.png"/>
          <p:cNvPicPr>
            <a:picLocks noChangeAspect="1"/>
          </p:cNvPicPr>
          <p:nvPr/>
        </p:nvPicPr>
        <p:blipFill>
          <a:blip r:embed="rId6"/>
          <a:stretch>
            <a:fillRect/>
          </a:stretch>
        </p:blipFill>
        <p:spPr>
          <a:xfrm>
            <a:off x="8756928" y="1274564"/>
            <a:ext cx="2398752" cy="1482447"/>
          </a:xfrm>
          <a:prstGeom prst="rect">
            <a:avLst/>
          </a:prstGeom>
        </p:spPr>
      </p:pic>
      <p:sp>
        <p:nvSpPr>
          <p:cNvPr id="12" name="Text 6"/>
          <p:cNvSpPr/>
          <p:nvPr/>
        </p:nvSpPr>
        <p:spPr>
          <a:xfrm>
            <a:off x="8756928" y="2959060"/>
            <a:ext cx="1616988" cy="252651"/>
          </a:xfrm>
          <a:prstGeom prst="rect">
            <a:avLst/>
          </a:prstGeom>
          <a:noFill/>
          <a:ln/>
        </p:spPr>
        <p:txBody>
          <a:bodyPr wrap="none" rtlCol="0" anchor="t"/>
          <a:lstStyle/>
          <a:p>
            <a:pPr marL="0" indent="0" algn="l">
              <a:lnSpc>
                <a:spcPts val="1990"/>
              </a:lnSpc>
              <a:buNone/>
            </a:pPr>
            <a:r>
              <a:rPr lang="en-US" sz="1600" b="1" dirty="0">
                <a:solidFill>
                  <a:schemeClr val="accent2">
                    <a:lumMod val="75000"/>
                  </a:schemeClr>
                </a:solidFill>
                <a:latin typeface="Gelasio" pitchFamily="34" charset="0"/>
                <a:ea typeface="Gelasio" pitchFamily="34" charset="-122"/>
                <a:cs typeface="Gelasio" pitchFamily="34" charset="-120"/>
              </a:rPr>
              <a:t>Direction</a:t>
            </a:r>
            <a:endParaRPr lang="en-US" sz="1600" b="1" dirty="0">
              <a:solidFill>
                <a:schemeClr val="accent2">
                  <a:lumMod val="75000"/>
                </a:schemeClr>
              </a:solidFill>
            </a:endParaRPr>
          </a:p>
        </p:txBody>
      </p:sp>
      <p:sp>
        <p:nvSpPr>
          <p:cNvPr id="13" name="Text 7"/>
          <p:cNvSpPr/>
          <p:nvPr/>
        </p:nvSpPr>
        <p:spPr>
          <a:xfrm>
            <a:off x="8756928" y="3373398"/>
            <a:ext cx="2398752" cy="775811"/>
          </a:xfrm>
          <a:prstGeom prst="rect">
            <a:avLst/>
          </a:prstGeom>
          <a:noFill/>
          <a:ln/>
        </p:spPr>
        <p:txBody>
          <a:bodyPr wrap="square" rtlCol="0" anchor="t"/>
          <a:lstStyle/>
          <a:p>
            <a:pPr marL="0" indent="0" algn="just">
              <a:lnSpc>
                <a:spcPts val="2037"/>
              </a:lnSpc>
              <a:buNone/>
            </a:pPr>
            <a:r>
              <a:rPr lang="en-US" sz="1273" dirty="0">
                <a:solidFill>
                  <a:srgbClr val="272525"/>
                </a:solidFill>
                <a:latin typeface="Gelasio"/>
                <a:ea typeface="Gelasio"/>
                <a:cs typeface="Lato" pitchFamily="34" charset="-120"/>
              </a:rPr>
              <a:t>Prepositions like "to," "from," and "towards" indicate the path an action takes</a:t>
            </a:r>
            <a:r>
              <a:rPr lang="en-US" sz="1273" dirty="0">
                <a:solidFill>
                  <a:srgbClr val="272525"/>
                </a:solidFill>
                <a:latin typeface="Lato" pitchFamily="34" charset="0"/>
                <a:ea typeface="Lato" pitchFamily="34" charset="-122"/>
                <a:cs typeface="Lato" pitchFamily="34" charset="-120"/>
              </a:rPr>
              <a:t>.</a:t>
            </a:r>
            <a:endParaRPr lang="en-US" sz="1273" dirty="0"/>
          </a:p>
        </p:txBody>
      </p:sp>
      <p:pic>
        <p:nvPicPr>
          <p:cNvPr id="14" name="Image 4" descr="preencoded.png"/>
          <p:cNvPicPr>
            <a:picLocks noChangeAspect="1"/>
          </p:cNvPicPr>
          <p:nvPr/>
        </p:nvPicPr>
        <p:blipFill>
          <a:blip r:embed="rId7"/>
          <a:stretch>
            <a:fillRect/>
          </a:stretch>
        </p:blipFill>
        <p:spPr>
          <a:xfrm>
            <a:off x="3474601" y="4650343"/>
            <a:ext cx="2398633" cy="1482447"/>
          </a:xfrm>
          <a:prstGeom prst="rect">
            <a:avLst/>
          </a:prstGeom>
        </p:spPr>
      </p:pic>
      <p:sp>
        <p:nvSpPr>
          <p:cNvPr id="15" name="Text 8"/>
          <p:cNvSpPr/>
          <p:nvPr/>
        </p:nvSpPr>
        <p:spPr>
          <a:xfrm>
            <a:off x="3474601" y="6334839"/>
            <a:ext cx="1616988" cy="252651"/>
          </a:xfrm>
          <a:prstGeom prst="rect">
            <a:avLst/>
          </a:prstGeom>
          <a:noFill/>
          <a:ln/>
        </p:spPr>
        <p:txBody>
          <a:bodyPr wrap="none" rtlCol="0" anchor="t"/>
          <a:lstStyle/>
          <a:p>
            <a:pPr marL="0" indent="0" algn="l">
              <a:lnSpc>
                <a:spcPts val="1990"/>
              </a:lnSpc>
              <a:buNone/>
            </a:pPr>
            <a:r>
              <a:rPr lang="en-US" sz="1600" b="1" dirty="0">
                <a:solidFill>
                  <a:schemeClr val="accent2">
                    <a:lumMod val="75000"/>
                  </a:schemeClr>
                </a:solidFill>
                <a:latin typeface="Gelasio" pitchFamily="34" charset="0"/>
                <a:ea typeface="Gelasio" pitchFamily="34" charset="-122"/>
                <a:cs typeface="Gelasio" pitchFamily="34" charset="-120"/>
              </a:rPr>
              <a:t>Other</a:t>
            </a:r>
            <a:endParaRPr lang="en-US" sz="1600" b="1" dirty="0">
              <a:solidFill>
                <a:schemeClr val="accent2">
                  <a:lumMod val="75000"/>
                </a:schemeClr>
              </a:solidFill>
            </a:endParaRPr>
          </a:p>
        </p:txBody>
      </p:sp>
      <p:sp>
        <p:nvSpPr>
          <p:cNvPr id="16" name="Text 9"/>
          <p:cNvSpPr/>
          <p:nvPr/>
        </p:nvSpPr>
        <p:spPr>
          <a:xfrm>
            <a:off x="3474601" y="6749177"/>
            <a:ext cx="2398633" cy="1034415"/>
          </a:xfrm>
          <a:prstGeom prst="rect">
            <a:avLst/>
          </a:prstGeom>
          <a:noFill/>
          <a:ln/>
        </p:spPr>
        <p:txBody>
          <a:bodyPr wrap="square" rtlCol="0" anchor="t"/>
          <a:lstStyle/>
          <a:p>
            <a:pPr marL="0" indent="0" algn="just">
              <a:lnSpc>
                <a:spcPts val="2037"/>
              </a:lnSpc>
              <a:buNone/>
            </a:pPr>
            <a:r>
              <a:rPr lang="en-US" sz="1273" dirty="0">
                <a:solidFill>
                  <a:srgbClr val="272525"/>
                </a:solidFill>
                <a:latin typeface="Lato" pitchFamily="34" charset="0"/>
                <a:ea typeface="Lato" pitchFamily="34" charset="-122"/>
                <a:cs typeface="Lato" pitchFamily="34" charset="-120"/>
              </a:rPr>
              <a:t>P</a:t>
            </a:r>
            <a:r>
              <a:rPr lang="en-US" sz="1273" dirty="0">
                <a:solidFill>
                  <a:srgbClr val="272525"/>
                </a:solidFill>
                <a:latin typeface="Gelasio"/>
                <a:ea typeface="Gelasio"/>
                <a:cs typeface="Lato" pitchFamily="34" charset="-120"/>
              </a:rPr>
              <a:t>repositions can also express relationships between people, possession, cause and effect, and more.</a:t>
            </a:r>
            <a:endParaRPr lang="en-US" sz="1273" dirty="0">
              <a:latin typeface="Gelasio"/>
              <a:ea typeface="Gelasio"/>
            </a:endParaRPr>
          </a:p>
        </p:txBody>
      </p:sp>
      <p:pic>
        <p:nvPicPr>
          <p:cNvPr id="17"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7" name="Text 3"/>
          <p:cNvSpPr/>
          <p:nvPr/>
        </p:nvSpPr>
        <p:spPr>
          <a:xfrm>
            <a:off x="329514" y="1869989"/>
            <a:ext cx="13337059" cy="5535827"/>
          </a:xfrm>
          <a:prstGeom prst="rect">
            <a:avLst/>
          </a:prstGeom>
          <a:noFill/>
          <a:ln/>
        </p:spPr>
        <p:txBody>
          <a:bodyPr wrap="square" rtlCol="0" anchor="t"/>
          <a:lstStyle/>
          <a:p>
            <a:pPr algn="just">
              <a:lnSpc>
                <a:spcPts val="2799"/>
              </a:lnSpc>
            </a:pPr>
            <a:endParaRPr lang="en-US" sz="2000" dirty="0"/>
          </a:p>
        </p:txBody>
      </p:sp>
      <p:pic>
        <p:nvPicPr>
          <p:cNvPr id="8"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graphicFrame>
        <p:nvGraphicFramePr>
          <p:cNvPr id="9" name="Tableau 8"/>
          <p:cNvGraphicFramePr>
            <a:graphicFrameLocks noGrp="1"/>
          </p:cNvGraphicFramePr>
          <p:nvPr/>
        </p:nvGraphicFramePr>
        <p:xfrm>
          <a:off x="1441622" y="510746"/>
          <a:ext cx="11557686" cy="7414051"/>
        </p:xfrm>
        <a:graphic>
          <a:graphicData uri="http://schemas.openxmlformats.org/drawingml/2006/table">
            <a:tbl>
              <a:tblPr/>
              <a:tblGrid>
                <a:gridCol w="1598489"/>
                <a:gridCol w="4409173"/>
                <a:gridCol w="5550024"/>
              </a:tblGrid>
              <a:tr h="914210">
                <a:tc>
                  <a:txBody>
                    <a:bodyPr/>
                    <a:lstStyle/>
                    <a:p>
                      <a:pPr algn="ctr">
                        <a:lnSpc>
                          <a:spcPct val="115000"/>
                        </a:lnSpc>
                        <a:spcAft>
                          <a:spcPts val="1000"/>
                        </a:spcAft>
                      </a:pPr>
                      <a:r>
                        <a:rPr lang="en-CA" sz="1600" b="1" kern="100" dirty="0">
                          <a:latin typeface="Gelasio"/>
                          <a:ea typeface="Gelasio"/>
                          <a:cs typeface="Times New Roman"/>
                        </a:rPr>
                        <a:t>English</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ctr">
                        <a:lnSpc>
                          <a:spcPct val="115000"/>
                        </a:lnSpc>
                        <a:spcAft>
                          <a:spcPts val="1000"/>
                        </a:spcAft>
                      </a:pPr>
                      <a:r>
                        <a:rPr lang="en-CA" sz="1600" b="1" kern="100" dirty="0">
                          <a:latin typeface="Gelasio"/>
                          <a:ea typeface="Gelasio"/>
                          <a:cs typeface="Times New Roman"/>
                        </a:rPr>
                        <a:t>Usage</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ctr">
                        <a:lnSpc>
                          <a:spcPct val="115000"/>
                        </a:lnSpc>
                        <a:spcAft>
                          <a:spcPts val="1000"/>
                        </a:spcAft>
                      </a:pPr>
                      <a:r>
                        <a:rPr lang="en-CA" sz="1600" b="1" kern="100">
                          <a:latin typeface="Gelasio"/>
                          <a:ea typeface="Gelasio"/>
                          <a:cs typeface="Times New Roman"/>
                        </a:rPr>
                        <a:t>Example</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r>
              <a:tr h="2193769">
                <a:tc>
                  <a:txBody>
                    <a:bodyPr/>
                    <a:lstStyle/>
                    <a:p>
                      <a:pPr algn="just">
                        <a:lnSpc>
                          <a:spcPct val="115000"/>
                        </a:lnSpc>
                        <a:spcAft>
                          <a:spcPts val="1000"/>
                        </a:spcAft>
                      </a:pPr>
                      <a:endParaRPr lang="fr-FR" sz="1600" kern="100" dirty="0">
                        <a:latin typeface="Gelasio"/>
                        <a:ea typeface="Gelasio"/>
                        <a:cs typeface="Times New Roman"/>
                      </a:endParaRPr>
                    </a:p>
                    <a:p>
                      <a:pPr algn="just">
                        <a:lnSpc>
                          <a:spcPct val="115000"/>
                        </a:lnSpc>
                        <a:spcAft>
                          <a:spcPts val="1000"/>
                        </a:spcAft>
                      </a:pPr>
                      <a:r>
                        <a:rPr lang="en-CA" sz="1600" b="1" kern="100" dirty="0">
                          <a:latin typeface="Gelasio"/>
                          <a:ea typeface="Gelasio"/>
                          <a:cs typeface="Times New Roman"/>
                        </a:rPr>
                        <a:t>in</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months/seasons</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years</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time of day</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centuries and historical periods</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after a certain period of time.</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in August/in the summer</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in 1985</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in the evening</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in the 19th century</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Mystic Market closes in two hours.</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1721240">
                <a:tc>
                  <a:txBody>
                    <a:bodyPr/>
                    <a:lstStyle/>
                    <a:p>
                      <a:pPr algn="just">
                        <a:lnSpc>
                          <a:spcPct val="115000"/>
                        </a:lnSpc>
                        <a:spcAft>
                          <a:spcPts val="1000"/>
                        </a:spcAft>
                      </a:pPr>
                      <a:endParaRPr lang="fr-FR" sz="1600" kern="100">
                        <a:latin typeface="Gelasio"/>
                        <a:ea typeface="Gelasio"/>
                        <a:cs typeface="Times New Roman"/>
                      </a:endParaRPr>
                    </a:p>
                    <a:p>
                      <a:pPr algn="just">
                        <a:lnSpc>
                          <a:spcPct val="115000"/>
                        </a:lnSpc>
                        <a:spcAft>
                          <a:spcPts val="1000"/>
                        </a:spcAft>
                      </a:pPr>
                      <a:r>
                        <a:rPr lang="en-CA" sz="1600" b="1" kern="100">
                          <a:latin typeface="Gelasio"/>
                          <a:ea typeface="Gelasio"/>
                          <a:cs typeface="Times New Roman"/>
                        </a:rPr>
                        <a:t>at</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time of days</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noon, night, and midnight</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names of mealtime</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age.</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at 2:30</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at night</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at breakfast</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I learned how to use a computer at 12.</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04610">
                <a:tc>
                  <a:txBody>
                    <a:bodyPr/>
                    <a:lstStyle/>
                    <a:p>
                      <a:pPr algn="just">
                        <a:lnSpc>
                          <a:spcPct val="115000"/>
                        </a:lnSpc>
                        <a:spcAft>
                          <a:spcPts val="1000"/>
                        </a:spcAft>
                      </a:pPr>
                      <a:r>
                        <a:rPr lang="en-CA" sz="1600" b="1" kern="100">
                          <a:latin typeface="Gelasio"/>
                          <a:ea typeface="Gelasio"/>
                          <a:cs typeface="Times New Roman"/>
                        </a:rPr>
                        <a:t>on</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a:latin typeface="Gelasio"/>
                          <a:ea typeface="Gelasio"/>
                          <a:cs typeface="Times New Roman"/>
                          <a:sym typeface="Symbol"/>
                        </a:rPr>
                        <a:t></a:t>
                      </a:r>
                      <a:r>
                        <a:rPr lang="fr-FR" sz="1600" kern="100">
                          <a:latin typeface="Gelasio"/>
                          <a:ea typeface="Gelasio"/>
                          <a:cs typeface="Times New Roman"/>
                        </a:rPr>
                        <a:t> days of the week</a:t>
                      </a: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on Friday</a:t>
                      </a: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629842">
                <a:tc>
                  <a:txBody>
                    <a:bodyPr/>
                    <a:lstStyle/>
                    <a:p>
                      <a:pPr algn="just">
                        <a:lnSpc>
                          <a:spcPct val="115000"/>
                        </a:lnSpc>
                        <a:spcAft>
                          <a:spcPts val="1000"/>
                        </a:spcAft>
                      </a:pPr>
                      <a:r>
                        <a:rPr lang="en-CA" sz="1600" b="1" kern="100">
                          <a:latin typeface="Gelasio"/>
                          <a:ea typeface="Gelasio"/>
                          <a:cs typeface="Times New Roman"/>
                        </a:rPr>
                        <a:t>since</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from a period of time up to the present (when it started).</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 have been a student since 2004.</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04610">
                <a:tc>
                  <a:txBody>
                    <a:bodyPr/>
                    <a:lstStyle/>
                    <a:p>
                      <a:pPr algn="just">
                        <a:lnSpc>
                          <a:spcPct val="115000"/>
                        </a:lnSpc>
                        <a:spcAft>
                          <a:spcPts val="1000"/>
                        </a:spcAft>
                      </a:pPr>
                      <a:r>
                        <a:rPr lang="en-CA" sz="1600" b="1" kern="100">
                          <a:latin typeface="Gelasio"/>
                          <a:ea typeface="Gelasio"/>
                          <a:cs typeface="Times New Roman"/>
                        </a:rPr>
                        <a:t>for</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a:latin typeface="Gelasio"/>
                          <a:ea typeface="Gelasio"/>
                          <a:cs typeface="Times New Roman"/>
                          <a:sym typeface="Symbol"/>
                        </a:rPr>
                        <a:t></a:t>
                      </a:r>
                      <a:r>
                        <a:rPr lang="fr-FR" sz="1600" kern="100">
                          <a:latin typeface="Gelasio"/>
                          <a:ea typeface="Gelasio"/>
                          <a:cs typeface="Times New Roman"/>
                        </a:rPr>
                        <a:t> </a:t>
                      </a:r>
                      <a:r>
                        <a:rPr lang="en-CA" sz="1600" kern="100">
                          <a:latin typeface="Gelasio"/>
                          <a:ea typeface="Gelasio"/>
                          <a:cs typeface="Times New Roman"/>
                        </a:rPr>
                        <a:t>how long a period of time has been.</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 have been a student here for 2 years.</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304610">
                <a:tc>
                  <a:txBody>
                    <a:bodyPr/>
                    <a:lstStyle/>
                    <a:p>
                      <a:pPr algn="just">
                        <a:lnSpc>
                          <a:spcPct val="115000"/>
                        </a:lnSpc>
                        <a:spcAft>
                          <a:spcPts val="1000"/>
                        </a:spcAft>
                      </a:pPr>
                      <a:r>
                        <a:rPr lang="en-CA" sz="1600" b="1" kern="100">
                          <a:latin typeface="Gelasio"/>
                          <a:ea typeface="Gelasio"/>
                          <a:cs typeface="Times New Roman"/>
                        </a:rPr>
                        <a:t>from..to…</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the beginning and end of a period of time.</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My appointment is from 13:30 to 14:00.</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04610">
                <a:tc>
                  <a:txBody>
                    <a:bodyPr/>
                    <a:lstStyle/>
                    <a:p>
                      <a:pPr algn="just">
                        <a:lnSpc>
                          <a:spcPct val="115000"/>
                        </a:lnSpc>
                        <a:spcAft>
                          <a:spcPts val="1000"/>
                        </a:spcAft>
                      </a:pPr>
                      <a:r>
                        <a:rPr lang="en-CA" sz="1600" b="1" kern="100">
                          <a:latin typeface="Gelasio"/>
                          <a:ea typeface="Gelasio"/>
                          <a:cs typeface="Times New Roman"/>
                        </a:rPr>
                        <a:t>until</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a period of time up to a specific point in time</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 cannot go dancing until I finish reading this chapter</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736550">
                <a:tc>
                  <a:txBody>
                    <a:bodyPr/>
                    <a:lstStyle/>
                    <a:p>
                      <a:pPr algn="just">
                        <a:lnSpc>
                          <a:spcPct val="115000"/>
                        </a:lnSpc>
                        <a:spcAft>
                          <a:spcPts val="1000"/>
                        </a:spcAft>
                      </a:pPr>
                      <a:endParaRPr lang="fr-FR" sz="1600" kern="100" dirty="0">
                        <a:latin typeface="Gelasio"/>
                        <a:ea typeface="Gelasio"/>
                        <a:cs typeface="Times New Roman"/>
                      </a:endParaRPr>
                    </a:p>
                    <a:p>
                      <a:pPr algn="just">
                        <a:lnSpc>
                          <a:spcPct val="115000"/>
                        </a:lnSpc>
                        <a:spcAft>
                          <a:spcPts val="1000"/>
                        </a:spcAft>
                      </a:pPr>
                      <a:r>
                        <a:rPr lang="en-CA" sz="1600" b="1" kern="100" dirty="0">
                          <a:latin typeface="Gelasio"/>
                          <a:ea typeface="Gelasio"/>
                          <a:cs typeface="Times New Roman"/>
                        </a:rPr>
                        <a:t>by</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in the sense of ''at the latest''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due date.</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You must return your book by April 21</a:t>
                      </a:r>
                      <a:r>
                        <a:rPr lang="en-CA" sz="1600" kern="100" baseline="30000" dirty="0">
                          <a:latin typeface="Gelasio"/>
                          <a:ea typeface="Gelasio"/>
                          <a:cs typeface="Times New Roman"/>
                        </a:rPr>
                        <a:t>st</a:t>
                      </a:r>
                      <a:r>
                        <a:rPr lang="en-CA" sz="1600" kern="100" dirty="0">
                          <a:latin typeface="Gelasio"/>
                          <a:ea typeface="Gelasio"/>
                          <a:cs typeface="Times New Roman"/>
                        </a:rPr>
                        <a:t>.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My essay is due by the end of the week.</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0"/>
            <a:ext cx="5321643"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000" b="1" dirty="0" smtClean="0">
                <a:solidFill>
                  <a:schemeClr val="accent2">
                    <a:lumMod val="75000"/>
                  </a:schemeClr>
                </a:solidFill>
                <a:ea typeface="Calibri" pitchFamily="34" charset="0"/>
                <a:cs typeface="Times New Roman" pitchFamily="18" charset="0"/>
              </a:rPr>
              <a:t>*</a:t>
            </a:r>
            <a:r>
              <a:rPr kumimoji="0" lang="fr-FR" sz="2400" b="1" i="0" u="none" strike="noStrike" cap="none" normalizeH="0" baseline="0" dirty="0" err="1" smtClean="0">
                <a:ln>
                  <a:noFill/>
                </a:ln>
                <a:solidFill>
                  <a:schemeClr val="accent2">
                    <a:lumMod val="75000"/>
                  </a:schemeClr>
                </a:solidFill>
                <a:effectLst/>
                <a:latin typeface="Gelasio"/>
                <a:ea typeface="Gelasio"/>
                <a:cs typeface="Times New Roman" pitchFamily="18" charset="0"/>
              </a:rPr>
              <a:t>Prepositions</a:t>
            </a:r>
            <a:r>
              <a:rPr kumimoji="0" lang="fr-FR" sz="2400" b="1" i="0" u="none" strike="noStrike" cap="none" normalizeH="0" baseline="0" dirty="0" smtClean="0">
                <a:ln>
                  <a:noFill/>
                </a:ln>
                <a:solidFill>
                  <a:schemeClr val="accent2">
                    <a:lumMod val="75000"/>
                  </a:schemeClr>
                </a:solidFill>
                <a:effectLst/>
                <a:latin typeface="Gelasio"/>
                <a:ea typeface="Gelasio"/>
                <a:cs typeface="Times New Roman" pitchFamily="18" charset="0"/>
              </a:rPr>
              <a:t> – Time</a:t>
            </a:r>
            <a:endParaRPr kumimoji="0" lang="fr-FR" sz="2400" b="0" i="0" u="none" strike="noStrike" cap="none" normalizeH="0" baseline="0" dirty="0" smtClean="0">
              <a:ln>
                <a:noFill/>
              </a:ln>
              <a:solidFill>
                <a:schemeClr val="accent2">
                  <a:lumMod val="75000"/>
                </a:schemeClr>
              </a:solidFill>
              <a:effectLst/>
              <a:latin typeface="Gelasio"/>
              <a:ea typeface="Gelasi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7" name="Text 3"/>
          <p:cNvSpPr/>
          <p:nvPr/>
        </p:nvSpPr>
        <p:spPr>
          <a:xfrm>
            <a:off x="329514" y="1869989"/>
            <a:ext cx="13337059" cy="5535827"/>
          </a:xfrm>
          <a:prstGeom prst="rect">
            <a:avLst/>
          </a:prstGeom>
          <a:noFill/>
          <a:ln/>
        </p:spPr>
        <p:txBody>
          <a:bodyPr wrap="square" rtlCol="0" anchor="t"/>
          <a:lstStyle/>
          <a:p>
            <a:pPr algn="just">
              <a:lnSpc>
                <a:spcPts val="2799"/>
              </a:lnSpc>
            </a:pPr>
            <a:endParaRPr lang="en-US" sz="2000" dirty="0"/>
          </a:p>
        </p:txBody>
      </p:sp>
      <p:pic>
        <p:nvPicPr>
          <p:cNvPr id="8"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
        <p:nvSpPr>
          <p:cNvPr id="2049" name="Rectangle 1"/>
          <p:cNvSpPr>
            <a:spLocks noChangeArrowheads="1"/>
          </p:cNvSpPr>
          <p:nvPr/>
        </p:nvSpPr>
        <p:spPr bwMode="auto">
          <a:xfrm>
            <a:off x="0" y="0"/>
            <a:ext cx="790832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b="1" dirty="0" smtClean="0">
                <a:solidFill>
                  <a:schemeClr val="accent2">
                    <a:lumMod val="75000"/>
                  </a:schemeClr>
                </a:solidFill>
                <a:ea typeface="Calibri" pitchFamily="34" charset="0"/>
                <a:cs typeface="Times New Roman" pitchFamily="18" charset="0"/>
              </a:rPr>
              <a:t>*</a:t>
            </a:r>
            <a:r>
              <a:rPr lang="fr-FR" sz="2400" b="1" dirty="0" smtClean="0"/>
              <a:t> </a:t>
            </a:r>
            <a:r>
              <a:rPr lang="fr-FR" sz="2400" b="1" dirty="0" err="1" smtClean="0">
                <a:solidFill>
                  <a:schemeClr val="accent2">
                    <a:lumMod val="75000"/>
                  </a:schemeClr>
                </a:solidFill>
                <a:latin typeface="Gelasio"/>
                <a:ea typeface="Gelasio"/>
              </a:rPr>
              <a:t>Prepositions</a:t>
            </a:r>
            <a:r>
              <a:rPr lang="fr-FR" sz="2400" b="1" dirty="0" smtClean="0">
                <a:solidFill>
                  <a:schemeClr val="accent2">
                    <a:lumMod val="75000"/>
                  </a:schemeClr>
                </a:solidFill>
                <a:latin typeface="Gelasio"/>
                <a:ea typeface="Gelasio"/>
              </a:rPr>
              <a:t> – Place (Location and Direction)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accent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au 9"/>
          <p:cNvGraphicFramePr>
            <a:graphicFrameLocks noGrp="1"/>
          </p:cNvGraphicFramePr>
          <p:nvPr/>
        </p:nvGraphicFramePr>
        <p:xfrm>
          <a:off x="1005015" y="650788"/>
          <a:ext cx="11953103" cy="6938731"/>
        </p:xfrm>
        <a:graphic>
          <a:graphicData uri="http://schemas.openxmlformats.org/drawingml/2006/table">
            <a:tbl>
              <a:tblPr/>
              <a:tblGrid>
                <a:gridCol w="1736083"/>
                <a:gridCol w="4788704"/>
                <a:gridCol w="5428316"/>
              </a:tblGrid>
              <a:tr h="297870">
                <a:tc>
                  <a:txBody>
                    <a:bodyPr/>
                    <a:lstStyle/>
                    <a:p>
                      <a:pPr algn="ctr">
                        <a:lnSpc>
                          <a:spcPct val="115000"/>
                        </a:lnSpc>
                        <a:spcAft>
                          <a:spcPts val="1000"/>
                        </a:spcAft>
                      </a:pPr>
                      <a:r>
                        <a:rPr lang="en-CA" sz="1600" b="1" kern="100" dirty="0">
                          <a:latin typeface="Gelasio"/>
                          <a:ea typeface="Gelasio"/>
                          <a:cs typeface="Times New Roman"/>
                        </a:rPr>
                        <a:t>English</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ctr">
                        <a:lnSpc>
                          <a:spcPct val="115000"/>
                        </a:lnSpc>
                        <a:spcAft>
                          <a:spcPts val="1000"/>
                        </a:spcAft>
                      </a:pPr>
                      <a:r>
                        <a:rPr lang="en-CA" sz="1600" b="1" kern="100">
                          <a:latin typeface="Gelasio"/>
                          <a:ea typeface="Gelasio"/>
                          <a:cs typeface="Times New Roman"/>
                        </a:rPr>
                        <a:t>Usage</a:t>
                      </a:r>
                      <a:endParaRPr lang="fr-FR" sz="1600" kern="10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ctr">
                        <a:lnSpc>
                          <a:spcPct val="115000"/>
                        </a:lnSpc>
                        <a:spcAft>
                          <a:spcPts val="1000"/>
                        </a:spcAft>
                      </a:pPr>
                      <a:r>
                        <a:rPr lang="en-CA" sz="1600" b="1" kern="100">
                          <a:latin typeface="Gelasio"/>
                          <a:ea typeface="Gelasio"/>
                          <a:cs typeface="Times New Roman"/>
                        </a:rPr>
                        <a:t>Example</a:t>
                      </a:r>
                      <a:endParaRPr lang="fr-FR" sz="1600" kern="10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r>
              <a:tr h="1696051">
                <a:tc>
                  <a:txBody>
                    <a:bodyPr/>
                    <a:lstStyle/>
                    <a:p>
                      <a:pPr algn="just">
                        <a:lnSpc>
                          <a:spcPct val="115000"/>
                        </a:lnSpc>
                        <a:spcAft>
                          <a:spcPts val="1000"/>
                        </a:spcAft>
                      </a:pPr>
                      <a:endParaRPr lang="fr-FR" sz="1600" kern="100" dirty="0">
                        <a:latin typeface="Gelasio"/>
                        <a:ea typeface="Gelasio"/>
                        <a:cs typeface="Times New Roman"/>
                      </a:endParaRPr>
                    </a:p>
                    <a:p>
                      <a:pPr>
                        <a:lnSpc>
                          <a:spcPct val="115000"/>
                        </a:lnSpc>
                        <a:spcAft>
                          <a:spcPts val="1000"/>
                        </a:spcAft>
                      </a:pPr>
                      <a:r>
                        <a:rPr lang="en-CA" sz="1600" b="1" kern="100" dirty="0">
                          <a:latin typeface="Gelasio"/>
                          <a:ea typeface="Gelasio"/>
                          <a:cs typeface="Times New Roman"/>
                        </a:rPr>
                        <a:t>in</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when something is in a place, it is inside it (enclosed within limits)</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in class/in Victoria</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in the book</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in the car/in a taxi</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You look serious in this photo.</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1696051">
                <a:tc>
                  <a:txBody>
                    <a:bodyPr/>
                    <a:lstStyle/>
                    <a:p>
                      <a:pPr algn="just">
                        <a:lnSpc>
                          <a:spcPct val="115000"/>
                        </a:lnSpc>
                        <a:spcAft>
                          <a:spcPts val="1000"/>
                        </a:spcAft>
                      </a:pPr>
                      <a:endParaRPr lang="fr-FR" sz="1600" kern="100">
                        <a:latin typeface="Gelasio"/>
                        <a:ea typeface="Gelasio"/>
                        <a:cs typeface="Times New Roman"/>
                      </a:endParaRPr>
                    </a:p>
                    <a:p>
                      <a:pPr>
                        <a:lnSpc>
                          <a:spcPct val="115000"/>
                        </a:lnSpc>
                        <a:spcAft>
                          <a:spcPts val="1000"/>
                        </a:spcAft>
                      </a:pPr>
                      <a:r>
                        <a:rPr lang="en-CA" sz="1600" b="1" kern="100">
                          <a:latin typeface="Gelasio"/>
                          <a:ea typeface="Gelasio"/>
                          <a:cs typeface="Times New Roman"/>
                        </a:rPr>
                        <a:t>at</a:t>
                      </a:r>
                      <a:endParaRPr lang="fr-FR" sz="1600" kern="10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located at a specific place (a point)</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for events</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place where you are to do something</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typical (watch a movie, study, work)</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at the library</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at a concert/at a party</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at the cinema/at school/at work</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615750">
                <a:tc>
                  <a:txBody>
                    <a:bodyPr/>
                    <a:lstStyle/>
                    <a:p>
                      <a:pPr algn="just">
                        <a:lnSpc>
                          <a:spcPct val="115000"/>
                        </a:lnSpc>
                        <a:spcAft>
                          <a:spcPts val="1000"/>
                        </a:spcAft>
                      </a:pPr>
                      <a:endParaRPr lang="fr-FR" sz="1600" kern="100">
                        <a:latin typeface="Gelasio"/>
                        <a:ea typeface="Gelasio"/>
                        <a:cs typeface="Times New Roman"/>
                      </a:endParaRPr>
                    </a:p>
                    <a:p>
                      <a:pPr algn="just">
                        <a:lnSpc>
                          <a:spcPct val="115000"/>
                        </a:lnSpc>
                        <a:spcAft>
                          <a:spcPts val="1000"/>
                        </a:spcAft>
                      </a:pPr>
                      <a:r>
                        <a:rPr lang="en-CA" sz="1600" b="1" kern="100">
                          <a:latin typeface="Gelasio"/>
                          <a:ea typeface="Gelasio"/>
                          <a:cs typeface="Times New Roman"/>
                        </a:rPr>
                        <a:t>on</a:t>
                      </a:r>
                      <a:endParaRPr lang="fr-FR" sz="1600" kern="10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being on a surface (not enclosed)</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for a certain side (left, right)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for a floor in a building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for public transport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for television, radio</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 left the keys on the table.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Go down this hall to the end, turn right, and it's</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The third door on your left.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My apartment is on the fourth floor.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 forgot my phone on the bus.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You can hear my brother on the radio.</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633009">
                <a:tc>
                  <a:txBody>
                    <a:bodyPr/>
                    <a:lstStyle/>
                    <a:p>
                      <a:pPr algn="just">
                        <a:lnSpc>
                          <a:spcPct val="115000"/>
                        </a:lnSpc>
                        <a:spcAft>
                          <a:spcPts val="1000"/>
                        </a:spcAft>
                      </a:pPr>
                      <a:r>
                        <a:rPr lang="en-CA" sz="1600" b="1" kern="100">
                          <a:latin typeface="Gelasio"/>
                          <a:ea typeface="Gelasio"/>
                          <a:cs typeface="Times New Roman"/>
                        </a:rPr>
                        <a:t>to</a:t>
                      </a:r>
                      <a:endParaRPr lang="fr-FR" sz="1600" kern="10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moving toward a specific place (the goal or end point of movement)</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Every morning, I take the bus to campus.</a:t>
                      </a:r>
                      <a:endParaRPr lang="fr-FR" sz="1600" kern="100" dirty="0">
                        <a:latin typeface="Gelasio"/>
                        <a:ea typeface="Gelasio"/>
                        <a:cs typeface="Times New Roman"/>
                      </a:endParaRPr>
                    </a:p>
                  </a:txBody>
                  <a:tcPr marL="66706" marR="66706"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7" name="Text 3"/>
          <p:cNvSpPr/>
          <p:nvPr/>
        </p:nvSpPr>
        <p:spPr>
          <a:xfrm>
            <a:off x="329514" y="1869989"/>
            <a:ext cx="13337059" cy="5535827"/>
          </a:xfrm>
          <a:prstGeom prst="rect">
            <a:avLst/>
          </a:prstGeom>
          <a:noFill/>
          <a:ln/>
        </p:spPr>
        <p:txBody>
          <a:bodyPr wrap="square" rtlCol="0" anchor="t"/>
          <a:lstStyle/>
          <a:p>
            <a:pPr algn="just">
              <a:lnSpc>
                <a:spcPts val="2799"/>
              </a:lnSpc>
            </a:pPr>
            <a:endParaRPr lang="en-US" sz="2000" dirty="0"/>
          </a:p>
        </p:txBody>
      </p:sp>
      <p:pic>
        <p:nvPicPr>
          <p:cNvPr id="8"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
        <p:nvSpPr>
          <p:cNvPr id="2049" name="Rectangle 1"/>
          <p:cNvSpPr>
            <a:spLocks noChangeArrowheads="1"/>
          </p:cNvSpPr>
          <p:nvPr/>
        </p:nvSpPr>
        <p:spPr bwMode="auto">
          <a:xfrm>
            <a:off x="0" y="0"/>
            <a:ext cx="631018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accent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leau 8"/>
          <p:cNvGraphicFramePr>
            <a:graphicFrameLocks noGrp="1"/>
          </p:cNvGraphicFramePr>
          <p:nvPr/>
        </p:nvGraphicFramePr>
        <p:xfrm>
          <a:off x="1021490" y="1107996"/>
          <a:ext cx="11953104" cy="6009496"/>
        </p:xfrm>
        <a:graphic>
          <a:graphicData uri="http://schemas.openxmlformats.org/drawingml/2006/table">
            <a:tbl>
              <a:tblPr/>
              <a:tblGrid>
                <a:gridCol w="1736083"/>
                <a:gridCol w="4788706"/>
                <a:gridCol w="5428315"/>
              </a:tblGrid>
              <a:tr h="1395821">
                <a:tc>
                  <a:txBody>
                    <a:bodyPr/>
                    <a:lstStyle/>
                    <a:p>
                      <a:pPr algn="just">
                        <a:lnSpc>
                          <a:spcPct val="115000"/>
                        </a:lnSpc>
                        <a:spcAft>
                          <a:spcPts val="1000"/>
                        </a:spcAft>
                      </a:pPr>
                      <a:endParaRPr lang="fr-FR" sz="1600" kern="100" dirty="0">
                        <a:latin typeface="Gelasio"/>
                        <a:ea typeface="Gelasio"/>
                        <a:cs typeface="Times New Roman"/>
                      </a:endParaRPr>
                    </a:p>
                    <a:p>
                      <a:pPr algn="just">
                        <a:lnSpc>
                          <a:spcPct val="115000"/>
                        </a:lnSpc>
                        <a:spcAft>
                          <a:spcPts val="1000"/>
                        </a:spcAft>
                      </a:pPr>
                      <a:r>
                        <a:rPr lang="en-CA" sz="1600" b="1" kern="100" dirty="0">
                          <a:latin typeface="Gelasio"/>
                          <a:ea typeface="Gelasio"/>
                          <a:cs typeface="Times New Roman"/>
                        </a:rPr>
                        <a:t>from</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b="0" kern="100" dirty="0">
                          <a:latin typeface="Gelasio"/>
                          <a:ea typeface="Gelasio"/>
                          <a:cs typeface="Times New Roman"/>
                          <a:sym typeface="Symbol"/>
                        </a:rPr>
                        <a:t></a:t>
                      </a:r>
                      <a:r>
                        <a:rPr lang="en-CA" sz="1600" b="0" kern="100" dirty="0">
                          <a:latin typeface="Gelasio"/>
                          <a:ea typeface="Gelasio"/>
                          <a:cs typeface="Times New Roman"/>
                        </a:rPr>
                        <a:t> for the origin or starting point</a:t>
                      </a:r>
                      <a:endParaRPr lang="fr-FR" sz="1600" b="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b="0" kern="100" dirty="0">
                          <a:latin typeface="+mn-lt"/>
                          <a:ea typeface="Times New Roman"/>
                          <a:cs typeface="Times New Roman"/>
                          <a:sym typeface="Symbol"/>
                        </a:rPr>
                        <a:t></a:t>
                      </a:r>
                      <a:r>
                        <a:rPr lang="en-CA" sz="1600" b="0" kern="100" dirty="0">
                          <a:latin typeface="+mn-lt"/>
                          <a:ea typeface="Times New Roman"/>
                          <a:cs typeface="Times New Roman"/>
                        </a:rPr>
                        <a:t> I used carrots from my garden.</a:t>
                      </a:r>
                      <a:endParaRPr lang="fr-FR" sz="1600" b="0" kern="100" dirty="0">
                        <a:latin typeface="+mn-lt"/>
                        <a:ea typeface="Calibri"/>
                        <a:cs typeface="Times New Roman"/>
                      </a:endParaRPr>
                    </a:p>
                    <a:p>
                      <a:pPr algn="just">
                        <a:lnSpc>
                          <a:spcPct val="115000"/>
                        </a:lnSpc>
                        <a:spcAft>
                          <a:spcPts val="1000"/>
                        </a:spcAft>
                      </a:pPr>
                      <a:r>
                        <a:rPr lang="fr-FR" sz="1600" b="0" kern="100" dirty="0">
                          <a:latin typeface="+mn-lt"/>
                          <a:ea typeface="Times New Roman"/>
                          <a:cs typeface="Times New Roman"/>
                          <a:sym typeface="Symbol"/>
                        </a:rPr>
                        <a:t></a:t>
                      </a:r>
                      <a:r>
                        <a:rPr lang="fr-FR" sz="1600" b="0" kern="100" dirty="0">
                          <a:latin typeface="+mn-lt"/>
                          <a:ea typeface="Times New Roman"/>
                          <a:cs typeface="Times New Roman"/>
                        </a:rPr>
                        <a:t> </a:t>
                      </a:r>
                      <a:r>
                        <a:rPr lang="en-CA" sz="1600" b="0" kern="100" dirty="0">
                          <a:latin typeface="+mn-lt"/>
                          <a:ea typeface="Times New Roman"/>
                          <a:cs typeface="Times New Roman"/>
                        </a:rPr>
                        <a:t>I received a suspicious email from my bank.</a:t>
                      </a:r>
                      <a:endParaRPr lang="fr-FR" sz="1600" b="0" kern="100" dirty="0">
                        <a:latin typeface="+mn-lt"/>
                        <a:ea typeface="Calibri"/>
                        <a:cs typeface="Times New Roman"/>
                      </a:endParaRPr>
                    </a:p>
                    <a:p>
                      <a:pPr algn="just">
                        <a:lnSpc>
                          <a:spcPct val="115000"/>
                        </a:lnSpc>
                        <a:spcAft>
                          <a:spcPts val="1000"/>
                        </a:spcAft>
                      </a:pPr>
                      <a:r>
                        <a:rPr lang="fr-FR" sz="1600" b="0" kern="100" dirty="0">
                          <a:latin typeface="+mn-lt"/>
                          <a:ea typeface="Times New Roman"/>
                          <a:cs typeface="Times New Roman"/>
                          <a:sym typeface="Symbol"/>
                        </a:rPr>
                        <a:t></a:t>
                      </a:r>
                      <a:r>
                        <a:rPr lang="en-CA" sz="1600" b="0" kern="100" dirty="0">
                          <a:latin typeface="+mn-lt"/>
                          <a:ea typeface="Times New Roman"/>
                          <a:cs typeface="Times New Roman"/>
                        </a:rPr>
                        <a:t> I will be on vacation from July 31 for a week.</a:t>
                      </a:r>
                      <a:endParaRPr lang="fr-FR" sz="1600" b="0" kern="100" dirty="0">
                        <a:latin typeface="+mn-lt"/>
                        <a:ea typeface="Calibri"/>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r>
              <a:tr h="290095">
                <a:tc>
                  <a:txBody>
                    <a:bodyPr/>
                    <a:lstStyle/>
                    <a:p>
                      <a:pPr algn="just">
                        <a:lnSpc>
                          <a:spcPct val="115000"/>
                        </a:lnSpc>
                        <a:spcAft>
                          <a:spcPts val="1000"/>
                        </a:spcAft>
                      </a:pPr>
                      <a:r>
                        <a:rPr lang="fr-FR" sz="1600" b="1" kern="100">
                          <a:latin typeface="Gelasio"/>
                          <a:ea typeface="Gelasio"/>
                          <a:cs typeface="Times New Roman"/>
                        </a:rPr>
                        <a:t>towards</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movement in direction of something</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a:latin typeface="+mn-lt"/>
                          <a:ea typeface="Calibri"/>
                          <a:cs typeface="Times New Roman"/>
                          <a:sym typeface="Symbol"/>
                        </a:rPr>
                        <a:t></a:t>
                      </a:r>
                      <a:r>
                        <a:rPr lang="en-CA" sz="1600" kern="100">
                          <a:latin typeface="+mn-lt"/>
                          <a:ea typeface="Calibri"/>
                          <a:cs typeface="Times New Roman"/>
                        </a:rPr>
                        <a:t> I suddenly saw a dog running towards me.</a:t>
                      </a:r>
                      <a:endParaRPr lang="fr-FR" sz="1600" kern="100">
                        <a:latin typeface="+mn-lt"/>
                        <a:ea typeface="Calibri"/>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842959">
                <a:tc>
                  <a:txBody>
                    <a:bodyPr/>
                    <a:lstStyle/>
                    <a:p>
                      <a:pPr algn="just">
                        <a:lnSpc>
                          <a:spcPct val="115000"/>
                        </a:lnSpc>
                        <a:spcAft>
                          <a:spcPts val="1000"/>
                        </a:spcAft>
                      </a:pPr>
                      <a:r>
                        <a:rPr lang="fr-FR" sz="1600" b="1" kern="100">
                          <a:latin typeface="Gelasio"/>
                          <a:ea typeface="Gelasio"/>
                          <a:cs typeface="Times New Roman"/>
                        </a:rPr>
                        <a:t>across</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movement from one side to another</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mn-lt"/>
                          <a:ea typeface="Calibri"/>
                          <a:cs typeface="Times New Roman"/>
                          <a:sym typeface="Symbol"/>
                        </a:rPr>
                        <a:t></a:t>
                      </a:r>
                      <a:r>
                        <a:rPr lang="en-CA" sz="1600" kern="100" dirty="0">
                          <a:latin typeface="+mn-lt"/>
                          <a:ea typeface="Calibri"/>
                          <a:cs typeface="Times New Roman"/>
                        </a:rPr>
                        <a:t> There is a coffee shop across the street.</a:t>
                      </a:r>
                      <a:endParaRPr lang="fr-FR" sz="1600" kern="100" dirty="0">
                        <a:latin typeface="+mn-lt"/>
                        <a:ea typeface="Calibri"/>
                        <a:cs typeface="Times New Roman"/>
                      </a:endParaRPr>
                    </a:p>
                    <a:p>
                      <a:pPr algn="just">
                        <a:lnSpc>
                          <a:spcPct val="115000"/>
                        </a:lnSpc>
                        <a:spcAft>
                          <a:spcPts val="1000"/>
                        </a:spcAft>
                      </a:pPr>
                      <a:r>
                        <a:rPr lang="fr-FR" sz="1600" kern="100" dirty="0">
                          <a:latin typeface="+mn-lt"/>
                          <a:ea typeface="Calibri"/>
                          <a:cs typeface="Times New Roman"/>
                          <a:sym typeface="Symbol"/>
                        </a:rPr>
                        <a:t></a:t>
                      </a:r>
                      <a:r>
                        <a:rPr lang="en-CA" sz="1600" kern="100" dirty="0">
                          <a:latin typeface="+mn-lt"/>
                          <a:ea typeface="Calibri"/>
                          <a:cs typeface="Times New Roman"/>
                        </a:rPr>
                        <a:t>  I swam across the lake.</a:t>
                      </a:r>
                      <a:endParaRPr lang="fr-FR" sz="1600" kern="100" dirty="0">
                        <a:latin typeface="+mn-lt"/>
                        <a:ea typeface="Calibri"/>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395821">
                <a:tc>
                  <a:txBody>
                    <a:bodyPr/>
                    <a:lstStyle/>
                    <a:p>
                      <a:pPr algn="just">
                        <a:lnSpc>
                          <a:spcPct val="115000"/>
                        </a:lnSpc>
                        <a:spcAft>
                          <a:spcPts val="1000"/>
                        </a:spcAft>
                      </a:pPr>
                      <a:endParaRPr lang="fr-FR" sz="1600" kern="100">
                        <a:latin typeface="Gelasio"/>
                        <a:ea typeface="Gelasio"/>
                        <a:cs typeface="Times New Roman"/>
                      </a:endParaRPr>
                    </a:p>
                    <a:p>
                      <a:pPr algn="just">
                        <a:lnSpc>
                          <a:spcPct val="115000"/>
                        </a:lnSpc>
                        <a:spcAft>
                          <a:spcPts val="1000"/>
                        </a:spcAft>
                      </a:pPr>
                      <a:r>
                        <a:rPr lang="fr-FR" sz="1600" b="1" kern="100">
                          <a:latin typeface="Gelasio"/>
                          <a:ea typeface="Gelasio"/>
                          <a:cs typeface="Times New Roman"/>
                        </a:rPr>
                        <a:t>through</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endParaRPr lang="en-CA" sz="1600" kern="100">
                        <a:latin typeface="Gelasio"/>
                        <a:ea typeface="Gelasio"/>
                        <a:cs typeface="Times New Roman"/>
                      </a:endParaRPr>
                    </a:p>
                    <a:p>
                      <a:pPr algn="just">
                        <a:lnSpc>
                          <a:spcPct val="115000"/>
                        </a:lnSpc>
                        <a:spcAft>
                          <a:spcPts val="1000"/>
                        </a:spcAft>
                      </a:pPr>
                      <a:r>
                        <a:rPr lang="fr-FR" sz="1600" kern="100">
                          <a:latin typeface="Gelasio"/>
                          <a:ea typeface="Gelasio"/>
                          <a:cs typeface="Times New Roman"/>
                          <a:sym typeface="Symbol"/>
                        </a:rPr>
                        <a:t></a:t>
                      </a:r>
                      <a:r>
                        <a:rPr lang="fr-FR" sz="1600" kern="100">
                          <a:latin typeface="Gelasio"/>
                          <a:ea typeface="Gelasio"/>
                          <a:cs typeface="Times New Roman"/>
                        </a:rPr>
                        <a:t> </a:t>
                      </a:r>
                      <a:r>
                        <a:rPr lang="en-CA" sz="1600" kern="100">
                          <a:latin typeface="Gelasio"/>
                          <a:ea typeface="Gelasio"/>
                          <a:cs typeface="Times New Roman"/>
                        </a:rPr>
                        <a:t>movement from one side to another but'' in something''</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endParaRPr lang="en-CA" sz="1600" kern="100" dirty="0">
                        <a:latin typeface="+mn-lt"/>
                        <a:ea typeface="Calibri"/>
                        <a:cs typeface="Times New Roman"/>
                      </a:endParaRPr>
                    </a:p>
                    <a:p>
                      <a:pPr algn="just">
                        <a:lnSpc>
                          <a:spcPct val="115000"/>
                        </a:lnSpc>
                        <a:spcAft>
                          <a:spcPts val="1000"/>
                        </a:spcAft>
                      </a:pPr>
                      <a:r>
                        <a:rPr lang="fr-FR" sz="1600" kern="100" dirty="0">
                          <a:latin typeface="+mn-lt"/>
                          <a:ea typeface="Calibri"/>
                          <a:cs typeface="Times New Roman"/>
                          <a:sym typeface="Symbol"/>
                        </a:rPr>
                        <a:t></a:t>
                      </a:r>
                      <a:r>
                        <a:rPr lang="en-CA" sz="1600" kern="100" dirty="0">
                          <a:latin typeface="+mn-lt"/>
                          <a:ea typeface="Calibri"/>
                          <a:cs typeface="Times New Roman"/>
                        </a:rPr>
                        <a:t> I entered the room through an open window. </a:t>
                      </a:r>
                      <a:endParaRPr lang="fr-FR" sz="1600" kern="100" dirty="0">
                        <a:latin typeface="+mn-lt"/>
                        <a:ea typeface="Calibri"/>
                        <a:cs typeface="Times New Roman"/>
                      </a:endParaRPr>
                    </a:p>
                    <a:p>
                      <a:pPr algn="just">
                        <a:lnSpc>
                          <a:spcPct val="115000"/>
                        </a:lnSpc>
                        <a:spcAft>
                          <a:spcPts val="1000"/>
                        </a:spcAft>
                      </a:pPr>
                      <a:r>
                        <a:rPr lang="fr-FR" sz="1600" kern="100" dirty="0">
                          <a:latin typeface="+mn-lt"/>
                          <a:ea typeface="Calibri"/>
                          <a:cs typeface="Times New Roman"/>
                          <a:sym typeface="Symbol"/>
                        </a:rPr>
                        <a:t></a:t>
                      </a:r>
                      <a:r>
                        <a:rPr lang="en-CA" sz="1600" kern="100" dirty="0">
                          <a:latin typeface="+mn-lt"/>
                          <a:ea typeface="Calibri"/>
                          <a:cs typeface="Times New Roman"/>
                        </a:rPr>
                        <a:t> You have to go through the kitchen to get to the bathroom.</a:t>
                      </a:r>
                      <a:endParaRPr lang="fr-FR" sz="1600" kern="100" dirty="0">
                        <a:latin typeface="+mn-lt"/>
                        <a:ea typeface="Calibri"/>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951745">
                <a:tc>
                  <a:txBody>
                    <a:bodyPr/>
                    <a:lstStyle/>
                    <a:p>
                      <a:pPr algn="just">
                        <a:lnSpc>
                          <a:spcPct val="115000"/>
                        </a:lnSpc>
                        <a:spcAft>
                          <a:spcPts val="1000"/>
                        </a:spcAft>
                      </a:pPr>
                      <a:endParaRPr lang="fr-FR" sz="1600" kern="100">
                        <a:latin typeface="Gelasio"/>
                        <a:ea typeface="Gelasio"/>
                        <a:cs typeface="Times New Roman"/>
                      </a:endParaRPr>
                    </a:p>
                    <a:p>
                      <a:pPr algn="just">
                        <a:lnSpc>
                          <a:spcPct val="115000"/>
                        </a:lnSpc>
                        <a:spcAft>
                          <a:spcPts val="1000"/>
                        </a:spcAft>
                      </a:pPr>
                      <a:r>
                        <a:rPr lang="en-CA" sz="1600" b="1" kern="100">
                          <a:latin typeface="Gelasio"/>
                          <a:ea typeface="Gelasio"/>
                          <a:cs typeface="Times New Roman"/>
                        </a:rPr>
                        <a:t>between</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a place ''in the middle'' of two or more separate people or things</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mn-lt"/>
                          <a:ea typeface="Calibri"/>
                          <a:cs typeface="Times New Roman"/>
                          <a:sym typeface="Symbol"/>
                        </a:rPr>
                        <a:t></a:t>
                      </a:r>
                      <a:r>
                        <a:rPr lang="en-CA" sz="1600" kern="100" dirty="0">
                          <a:latin typeface="+mn-lt"/>
                          <a:ea typeface="Calibri"/>
                          <a:cs typeface="Times New Roman"/>
                        </a:rPr>
                        <a:t> I was standing between my friend and his parents.</a:t>
                      </a:r>
                      <a:endParaRPr lang="fr-FR" sz="1600" kern="100" dirty="0">
                        <a:latin typeface="+mn-lt"/>
                        <a:ea typeface="Calibri"/>
                        <a:cs typeface="Times New Roman"/>
                      </a:endParaRPr>
                    </a:p>
                    <a:p>
                      <a:pPr algn="just">
                        <a:lnSpc>
                          <a:spcPct val="115000"/>
                        </a:lnSpc>
                        <a:spcAft>
                          <a:spcPts val="1000"/>
                        </a:spcAft>
                      </a:pPr>
                      <a:r>
                        <a:rPr lang="fr-FR" sz="1600" kern="100" dirty="0">
                          <a:latin typeface="+mn-lt"/>
                          <a:ea typeface="Calibri"/>
                          <a:cs typeface="Times New Roman"/>
                          <a:sym typeface="Symbol"/>
                        </a:rPr>
                        <a:t></a:t>
                      </a:r>
                      <a:r>
                        <a:rPr lang="en-CA" sz="1600" kern="100" dirty="0">
                          <a:latin typeface="+mn-lt"/>
                          <a:ea typeface="Calibri"/>
                          <a:cs typeface="Times New Roman"/>
                        </a:rPr>
                        <a:t>  The gap between the rich and poor keeps growing.</a:t>
                      </a:r>
                      <a:endParaRPr lang="fr-FR" sz="1600" kern="100" dirty="0">
                        <a:latin typeface="+mn-lt"/>
                        <a:ea typeface="Calibri"/>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133055">
                <a:tc>
                  <a:txBody>
                    <a:bodyPr/>
                    <a:lstStyle/>
                    <a:p>
                      <a:pPr algn="just">
                        <a:lnSpc>
                          <a:spcPct val="115000"/>
                        </a:lnSpc>
                        <a:spcAft>
                          <a:spcPts val="1000"/>
                        </a:spcAft>
                      </a:pPr>
                      <a:endParaRPr lang="fr-FR" sz="1600" kern="100">
                        <a:latin typeface="Gelasio"/>
                        <a:ea typeface="Gelasio"/>
                        <a:cs typeface="Times New Roman"/>
                      </a:endParaRPr>
                    </a:p>
                    <a:p>
                      <a:pPr algn="just">
                        <a:lnSpc>
                          <a:spcPct val="115000"/>
                        </a:lnSpc>
                        <a:spcAft>
                          <a:spcPts val="1000"/>
                        </a:spcAft>
                      </a:pPr>
                      <a:r>
                        <a:rPr lang="en-CA" sz="1600" b="1" kern="100">
                          <a:latin typeface="Gelasio"/>
                          <a:ea typeface="Gelasio"/>
                          <a:cs typeface="Times New Roman"/>
                        </a:rPr>
                        <a:t>among</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a place ''surrounded'' by more than two people or things together as a group (in the sense of ''included in'')</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mn-lt"/>
                          <a:ea typeface="Calibri"/>
                          <a:cs typeface="Times New Roman"/>
                          <a:sym typeface="Symbol"/>
                        </a:rPr>
                        <a:t></a:t>
                      </a:r>
                      <a:r>
                        <a:rPr lang="en-CA" sz="1600" kern="100" dirty="0">
                          <a:latin typeface="+mn-lt"/>
                          <a:ea typeface="Calibri"/>
                          <a:cs typeface="Times New Roman"/>
                        </a:rPr>
                        <a:t> France is among the countries of Western Europe.</a:t>
                      </a:r>
                      <a:endParaRPr lang="fr-FR" sz="1600" kern="100" dirty="0">
                        <a:latin typeface="+mn-lt"/>
                        <a:ea typeface="Calibri"/>
                        <a:cs typeface="Times New Roman"/>
                      </a:endParaRPr>
                    </a:p>
                    <a:p>
                      <a:pPr algn="just">
                        <a:lnSpc>
                          <a:spcPct val="115000"/>
                        </a:lnSpc>
                        <a:spcAft>
                          <a:spcPts val="1000"/>
                        </a:spcAft>
                      </a:pPr>
                      <a:r>
                        <a:rPr lang="fr-FR" sz="1600" kern="100" dirty="0">
                          <a:latin typeface="+mn-lt"/>
                          <a:ea typeface="Calibri"/>
                          <a:cs typeface="Times New Roman"/>
                          <a:sym typeface="Symbol"/>
                        </a:rPr>
                        <a:t></a:t>
                      </a:r>
                      <a:r>
                        <a:rPr lang="en-CA" sz="1600" kern="100" dirty="0">
                          <a:latin typeface="+mn-lt"/>
                          <a:ea typeface="Calibri"/>
                          <a:cs typeface="Times New Roman"/>
                        </a:rPr>
                        <a:t>  Among the advantages of exercising regularly are lower risks of depression and a better quality of life.</a:t>
                      </a:r>
                      <a:endParaRPr lang="fr-FR" sz="1600" kern="100" dirty="0">
                        <a:latin typeface="+mn-lt"/>
                        <a:ea typeface="Calibri"/>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91440"/>
            <a:ext cx="14630400" cy="8229600"/>
          </a:xfrm>
          <a:prstGeom prst="rect">
            <a:avLst/>
          </a:prstGeom>
          <a:solidFill>
            <a:srgbClr val="FFFFFF">
              <a:alpha val="75000"/>
            </a:srgbClr>
          </a:solidFill>
          <a:ln w="13811">
            <a:solidFill>
              <a:srgbClr val="FFFFFF">
                <a:alpha val="64000"/>
              </a:srgbClr>
            </a:solidFill>
            <a:prstDash val="solid"/>
          </a:ln>
        </p:spPr>
      </p:sp>
      <p:sp>
        <p:nvSpPr>
          <p:cNvPr id="7" name="Text 3"/>
          <p:cNvSpPr/>
          <p:nvPr/>
        </p:nvSpPr>
        <p:spPr>
          <a:xfrm>
            <a:off x="329514" y="1869989"/>
            <a:ext cx="13337059" cy="5535827"/>
          </a:xfrm>
          <a:prstGeom prst="rect">
            <a:avLst/>
          </a:prstGeom>
          <a:noFill/>
          <a:ln/>
        </p:spPr>
        <p:txBody>
          <a:bodyPr wrap="square" rtlCol="0" anchor="t"/>
          <a:lstStyle/>
          <a:p>
            <a:pPr algn="just">
              <a:lnSpc>
                <a:spcPts val="2799"/>
              </a:lnSpc>
            </a:pPr>
            <a:endParaRPr lang="en-US" sz="2000" dirty="0"/>
          </a:p>
        </p:txBody>
      </p:sp>
      <p:pic>
        <p:nvPicPr>
          <p:cNvPr id="8"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
        <p:nvSpPr>
          <p:cNvPr id="2049" name="Rectangle 1"/>
          <p:cNvSpPr>
            <a:spLocks noChangeArrowheads="1"/>
          </p:cNvSpPr>
          <p:nvPr/>
        </p:nvSpPr>
        <p:spPr bwMode="auto">
          <a:xfrm>
            <a:off x="0" y="0"/>
            <a:ext cx="63101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b="1" dirty="0" smtClean="0">
                <a:solidFill>
                  <a:schemeClr val="accent2">
                    <a:lumMod val="75000"/>
                  </a:schemeClr>
                </a:solidFill>
                <a:ea typeface="Calibri" pitchFamily="34" charset="0"/>
                <a:cs typeface="Times New Roman" pitchFamily="18" charset="0"/>
              </a:rPr>
              <a:t>*</a:t>
            </a:r>
            <a:r>
              <a:rPr lang="fr-FR" sz="2400" b="1" dirty="0" smtClean="0"/>
              <a:t> </a:t>
            </a:r>
            <a:r>
              <a:rPr lang="fr-FR" sz="2400" b="1" dirty="0" err="1" smtClean="0">
                <a:solidFill>
                  <a:schemeClr val="accent2">
                    <a:lumMod val="75000"/>
                  </a:schemeClr>
                </a:solidFill>
                <a:latin typeface="Gelasio"/>
                <a:ea typeface="Gelasio"/>
              </a:rPr>
              <a:t>Prepositions</a:t>
            </a:r>
            <a:r>
              <a:rPr lang="fr-FR" sz="2400" b="1" dirty="0" smtClean="0">
                <a:solidFill>
                  <a:schemeClr val="accent2">
                    <a:lumMod val="75000"/>
                  </a:schemeClr>
                </a:solidFill>
                <a:latin typeface="Gelasio"/>
                <a:ea typeface="Gelasio"/>
              </a:rPr>
              <a:t> – Connections</a:t>
            </a:r>
            <a:endParaRPr lang="fr-FR" sz="2400" dirty="0" smtClean="0">
              <a:solidFill>
                <a:schemeClr val="accent2">
                  <a:lumMod val="75000"/>
                </a:schemeClr>
              </a:solidFill>
              <a:latin typeface="Gelasio"/>
              <a:ea typeface="Gelasio"/>
            </a:endParaRPr>
          </a:p>
          <a:p>
            <a:pPr fontAlgn="base">
              <a:spcBef>
                <a:spcPct val="0"/>
              </a:spcBef>
              <a:spcAft>
                <a:spcPct val="0"/>
              </a:spcAft>
            </a:pPr>
            <a:endParaRPr lang="fr-FR" sz="2400" b="1" dirty="0" smtClean="0">
              <a:solidFill>
                <a:schemeClr val="accent2">
                  <a:lumMod val="75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accent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au 9"/>
          <p:cNvGraphicFramePr>
            <a:graphicFrameLocks noGrp="1"/>
          </p:cNvGraphicFramePr>
          <p:nvPr/>
        </p:nvGraphicFramePr>
        <p:xfrm>
          <a:off x="964553" y="840260"/>
          <a:ext cx="11277600" cy="5717062"/>
        </p:xfrm>
        <a:graphic>
          <a:graphicData uri="http://schemas.openxmlformats.org/drawingml/2006/table">
            <a:tbl>
              <a:tblPr/>
              <a:tblGrid>
                <a:gridCol w="1630931"/>
                <a:gridCol w="4521383"/>
                <a:gridCol w="5125286"/>
              </a:tblGrid>
              <a:tr h="335331">
                <a:tc>
                  <a:txBody>
                    <a:bodyPr/>
                    <a:lstStyle/>
                    <a:p>
                      <a:pPr algn="ctr">
                        <a:lnSpc>
                          <a:spcPct val="115000"/>
                        </a:lnSpc>
                        <a:spcAft>
                          <a:spcPts val="1000"/>
                        </a:spcAft>
                      </a:pPr>
                      <a:r>
                        <a:rPr lang="en-CA" sz="1600" b="1" kern="100" dirty="0">
                          <a:latin typeface="Gelasio"/>
                          <a:ea typeface="Gelasio"/>
                          <a:cs typeface="Times New Roman"/>
                        </a:rPr>
                        <a:t>English</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ctr">
                        <a:lnSpc>
                          <a:spcPct val="115000"/>
                        </a:lnSpc>
                        <a:spcAft>
                          <a:spcPts val="1000"/>
                        </a:spcAft>
                      </a:pPr>
                      <a:r>
                        <a:rPr lang="en-CA" sz="1600" b="1" kern="100" dirty="0">
                          <a:latin typeface="Gelasio"/>
                          <a:ea typeface="Gelasio"/>
                          <a:cs typeface="Times New Roman"/>
                        </a:rPr>
                        <a:t>Usage</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ctr">
                        <a:lnSpc>
                          <a:spcPct val="115000"/>
                        </a:lnSpc>
                        <a:spcAft>
                          <a:spcPts val="1000"/>
                        </a:spcAft>
                      </a:pPr>
                      <a:r>
                        <a:rPr lang="en-CA" sz="1600" b="1" kern="100">
                          <a:latin typeface="Gelasio"/>
                          <a:ea typeface="Gelasio"/>
                          <a:cs typeface="Times New Roman"/>
                        </a:rPr>
                        <a:t>Example</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r>
              <a:tr h="1793910">
                <a:tc>
                  <a:txBody>
                    <a:bodyPr/>
                    <a:lstStyle/>
                    <a:p>
                      <a:pPr algn="just">
                        <a:lnSpc>
                          <a:spcPct val="115000"/>
                        </a:lnSpc>
                        <a:spcAft>
                          <a:spcPts val="1000"/>
                        </a:spcAft>
                      </a:pPr>
                      <a:endParaRPr lang="fr-FR" sz="1600" kern="100" dirty="0">
                        <a:latin typeface="Gelasio"/>
                        <a:ea typeface="Gelasio"/>
                        <a:cs typeface="Times New Roman"/>
                      </a:endParaRPr>
                    </a:p>
                    <a:p>
                      <a:pPr algn="just">
                        <a:lnSpc>
                          <a:spcPct val="115000"/>
                        </a:lnSpc>
                        <a:spcAft>
                          <a:spcPts val="1000"/>
                        </a:spcAft>
                      </a:pPr>
                      <a:r>
                        <a:rPr lang="en-CA" sz="1600" b="1" kern="100" dirty="0">
                          <a:latin typeface="Gelasio"/>
                          <a:ea typeface="Gelasio"/>
                          <a:cs typeface="Times New Roman"/>
                        </a:rPr>
                        <a:t>of</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between two noun phrases to show that the first belongs to or is part of the second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to say how people are related</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The keyboard of my computer is pink.</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Richard is the son of Audrey/He is a good friend of mine.</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2669232">
                <a:tc>
                  <a:txBody>
                    <a:bodyPr/>
                    <a:lstStyle/>
                    <a:p>
                      <a:pPr algn="just">
                        <a:lnSpc>
                          <a:spcPct val="115000"/>
                        </a:lnSpc>
                        <a:spcAft>
                          <a:spcPts val="1000"/>
                        </a:spcAft>
                      </a:pPr>
                      <a:endParaRPr lang="fr-FR" sz="1600" kern="100">
                        <a:latin typeface="Gelasio"/>
                        <a:ea typeface="Gelasio"/>
                        <a:cs typeface="Times New Roman"/>
                      </a:endParaRPr>
                    </a:p>
                    <a:p>
                      <a:pPr algn="just">
                        <a:lnSpc>
                          <a:spcPct val="115000"/>
                        </a:lnSpc>
                        <a:spcAft>
                          <a:spcPts val="1000"/>
                        </a:spcAft>
                      </a:pPr>
                      <a:r>
                        <a:rPr lang="en-CA" sz="1600" b="1" kern="100">
                          <a:latin typeface="Gelasio"/>
                          <a:ea typeface="Gelasio"/>
                          <a:cs typeface="Times New Roman"/>
                        </a:rPr>
                        <a:t>with</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Between two noun phrases when the second is a particular feature of the first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to say that people or things are together</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for the specific thing used to perform an action</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I spilled coffee on the computer with a pink keyboard.</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 think Sarah is studying with Tara/I went to a workshop with my friend.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My roommate killed a spider with a book.</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918589">
                <a:tc>
                  <a:txBody>
                    <a:bodyPr/>
                    <a:lstStyle/>
                    <a:p>
                      <a:pPr algn="just">
                        <a:lnSpc>
                          <a:spcPct val="115000"/>
                        </a:lnSpc>
                        <a:spcAft>
                          <a:spcPts val="1000"/>
                        </a:spcAft>
                      </a:pPr>
                      <a:r>
                        <a:rPr lang="en-CA" sz="1600" b="1" kern="100" dirty="0">
                          <a:latin typeface="Gelasio"/>
                          <a:ea typeface="Gelasio"/>
                          <a:cs typeface="Times New Roman"/>
                        </a:rPr>
                        <a:t>by</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when we want to describe an action in a more general way</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My roommate saved my live by killing the spider</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91440"/>
            <a:ext cx="14630400" cy="8229600"/>
          </a:xfrm>
          <a:prstGeom prst="rect">
            <a:avLst/>
          </a:prstGeom>
          <a:solidFill>
            <a:srgbClr val="FFFFFF">
              <a:alpha val="75000"/>
            </a:srgbClr>
          </a:solidFill>
          <a:ln w="13811">
            <a:solidFill>
              <a:srgbClr val="FFFFFF">
                <a:alpha val="64000"/>
              </a:srgbClr>
            </a:solidFill>
            <a:prstDash val="solid"/>
          </a:ln>
        </p:spPr>
      </p:sp>
      <p:sp>
        <p:nvSpPr>
          <p:cNvPr id="7" name="Text 3"/>
          <p:cNvSpPr/>
          <p:nvPr/>
        </p:nvSpPr>
        <p:spPr>
          <a:xfrm>
            <a:off x="329514" y="1869989"/>
            <a:ext cx="13337059" cy="5535827"/>
          </a:xfrm>
          <a:prstGeom prst="rect">
            <a:avLst/>
          </a:prstGeom>
          <a:noFill/>
          <a:ln/>
        </p:spPr>
        <p:txBody>
          <a:bodyPr wrap="square" rtlCol="0" anchor="t"/>
          <a:lstStyle/>
          <a:p>
            <a:pPr algn="just">
              <a:lnSpc>
                <a:spcPts val="2799"/>
              </a:lnSpc>
            </a:pPr>
            <a:endParaRPr lang="en-US" sz="2000" dirty="0"/>
          </a:p>
        </p:txBody>
      </p:sp>
      <p:pic>
        <p:nvPicPr>
          <p:cNvPr id="8"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
        <p:nvSpPr>
          <p:cNvPr id="2049" name="Rectangle 1"/>
          <p:cNvSpPr>
            <a:spLocks noChangeArrowheads="1"/>
          </p:cNvSpPr>
          <p:nvPr/>
        </p:nvSpPr>
        <p:spPr bwMode="auto">
          <a:xfrm>
            <a:off x="0" y="0"/>
            <a:ext cx="6310184"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b="1" dirty="0" smtClean="0">
                <a:solidFill>
                  <a:schemeClr val="accent2">
                    <a:lumMod val="75000"/>
                  </a:schemeClr>
                </a:solidFill>
                <a:ea typeface="Calibri" pitchFamily="34" charset="0"/>
                <a:cs typeface="Times New Roman" pitchFamily="18" charset="0"/>
              </a:rPr>
              <a:t>*</a:t>
            </a:r>
            <a:r>
              <a:rPr lang="fr-FR" sz="2400" b="1" dirty="0" smtClean="0"/>
              <a:t> </a:t>
            </a:r>
            <a:r>
              <a:rPr lang="en-CA" sz="2400" b="1" dirty="0" smtClean="0">
                <a:solidFill>
                  <a:schemeClr val="accent2">
                    <a:lumMod val="75000"/>
                  </a:schemeClr>
                </a:solidFill>
                <a:latin typeface="Gelasio"/>
                <a:ea typeface="Gelasio"/>
              </a:rPr>
              <a:t>Prepositions in Academic Writing</a:t>
            </a:r>
            <a:endParaRPr lang="fr-FR" sz="2400" dirty="0" smtClean="0">
              <a:solidFill>
                <a:schemeClr val="accent2">
                  <a:lumMod val="75000"/>
                </a:schemeClr>
              </a:solidFill>
              <a:latin typeface="Gelasio"/>
              <a:ea typeface="Gelasio"/>
            </a:endParaRPr>
          </a:p>
          <a:p>
            <a:pPr fontAlgn="base">
              <a:spcBef>
                <a:spcPct val="0"/>
              </a:spcBef>
              <a:spcAft>
                <a:spcPct val="0"/>
              </a:spcAft>
            </a:pPr>
            <a:endParaRPr lang="fr-FR" sz="2400" dirty="0" smtClean="0">
              <a:solidFill>
                <a:schemeClr val="accent2">
                  <a:lumMod val="75000"/>
                </a:schemeClr>
              </a:solidFill>
            </a:endParaRPr>
          </a:p>
          <a:p>
            <a:pPr fontAlgn="base">
              <a:spcBef>
                <a:spcPct val="0"/>
              </a:spcBef>
              <a:spcAft>
                <a:spcPct val="0"/>
              </a:spcAft>
            </a:pPr>
            <a:endParaRPr lang="fr-FR" sz="2400" b="1" dirty="0" smtClean="0">
              <a:solidFill>
                <a:schemeClr val="accent2">
                  <a:lumMod val="75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accent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leau 8"/>
          <p:cNvGraphicFramePr>
            <a:graphicFrameLocks noGrp="1"/>
          </p:cNvGraphicFramePr>
          <p:nvPr/>
        </p:nvGraphicFramePr>
        <p:xfrm>
          <a:off x="1556951" y="498662"/>
          <a:ext cx="11178746" cy="7544039"/>
        </p:xfrm>
        <a:graphic>
          <a:graphicData uri="http://schemas.openxmlformats.org/drawingml/2006/table">
            <a:tbl>
              <a:tblPr/>
              <a:tblGrid>
                <a:gridCol w="1623614"/>
                <a:gridCol w="4478479"/>
                <a:gridCol w="5076653"/>
              </a:tblGrid>
              <a:tr h="0">
                <a:tc>
                  <a:txBody>
                    <a:bodyPr/>
                    <a:lstStyle/>
                    <a:p>
                      <a:pPr algn="ctr">
                        <a:lnSpc>
                          <a:spcPct val="115000"/>
                        </a:lnSpc>
                        <a:spcAft>
                          <a:spcPts val="1000"/>
                        </a:spcAft>
                      </a:pPr>
                      <a:r>
                        <a:rPr lang="en-CA" sz="1600" b="1" kern="100" dirty="0">
                          <a:latin typeface="Gelasio"/>
                          <a:ea typeface="Gelasio"/>
                          <a:cs typeface="Times New Roman"/>
                        </a:rPr>
                        <a:t>English</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ctr">
                        <a:lnSpc>
                          <a:spcPct val="115000"/>
                        </a:lnSpc>
                        <a:spcAft>
                          <a:spcPts val="1000"/>
                        </a:spcAft>
                      </a:pPr>
                      <a:r>
                        <a:rPr lang="en-CA" sz="1600" b="1" kern="100" dirty="0">
                          <a:latin typeface="Gelasio"/>
                          <a:ea typeface="Gelasio"/>
                          <a:cs typeface="Times New Roman"/>
                        </a:rPr>
                        <a:t>Usage</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a:txBody>
                    <a:bodyPr/>
                    <a:lstStyle/>
                    <a:p>
                      <a:pPr algn="ctr">
                        <a:lnSpc>
                          <a:spcPct val="115000"/>
                        </a:lnSpc>
                        <a:spcAft>
                          <a:spcPts val="1000"/>
                        </a:spcAft>
                      </a:pPr>
                      <a:r>
                        <a:rPr lang="en-CA" sz="1600" b="1" kern="100">
                          <a:latin typeface="Gelasio"/>
                          <a:ea typeface="Gelasio"/>
                          <a:cs typeface="Times New Roman"/>
                        </a:rPr>
                        <a:t>Example</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r>
              <a:tr h="351067">
                <a:tc>
                  <a:txBody>
                    <a:bodyPr/>
                    <a:lstStyle/>
                    <a:p>
                      <a:pPr algn="just">
                        <a:lnSpc>
                          <a:spcPct val="115000"/>
                        </a:lnSpc>
                        <a:spcAft>
                          <a:spcPts val="1000"/>
                        </a:spcAft>
                      </a:pPr>
                      <a:r>
                        <a:rPr lang="en-CA" sz="1600" b="1" kern="100" dirty="0">
                          <a:latin typeface="Gelasio"/>
                          <a:ea typeface="Gelasio"/>
                          <a:cs typeface="Times New Roman"/>
                        </a:rPr>
                        <a:t>about</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For topics (in the sense of ''with regard to/concerned with'')</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She was the author of many books about the history of ancient Egypt.</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1151781">
                <a:tc>
                  <a:txBody>
                    <a:bodyPr/>
                    <a:lstStyle/>
                    <a:p>
                      <a:pPr algn="just">
                        <a:lnSpc>
                          <a:spcPct val="115000"/>
                        </a:lnSpc>
                        <a:spcAft>
                          <a:spcPts val="1000"/>
                        </a:spcAft>
                      </a:pPr>
                      <a:endParaRPr lang="fr-FR" sz="1600" kern="100">
                        <a:latin typeface="Gelasio"/>
                        <a:ea typeface="Gelasio"/>
                        <a:cs typeface="Times New Roman"/>
                      </a:endParaRPr>
                    </a:p>
                    <a:p>
                      <a:pPr algn="just">
                        <a:lnSpc>
                          <a:spcPct val="115000"/>
                        </a:lnSpc>
                        <a:spcAft>
                          <a:spcPts val="1000"/>
                        </a:spcAft>
                      </a:pPr>
                      <a:r>
                        <a:rPr lang="en-CA" sz="1600" b="1" kern="100">
                          <a:latin typeface="Gelasio"/>
                          <a:ea typeface="Gelasio"/>
                          <a:cs typeface="Times New Roman"/>
                        </a:rPr>
                        <a:t>for</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with a purpose/giving a reason (associated with an action; shortened form of ''for the purpose of'')</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The concept of class is important for understanding how society works.</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fr-FR" sz="1600" kern="100" dirty="0">
                          <a:latin typeface="Gelasio"/>
                          <a:ea typeface="Gelasio"/>
                          <a:cs typeface="Times New Roman"/>
                        </a:rPr>
                        <a:t> </a:t>
                      </a:r>
                      <a:r>
                        <a:rPr lang="en-CA" sz="1600" kern="100" dirty="0">
                          <a:latin typeface="Gelasio"/>
                          <a:ea typeface="Gelasio"/>
                          <a:cs typeface="Times New Roman"/>
                        </a:rPr>
                        <a:t>Theories about strategies for linking nouns and verbs</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51067">
                <a:tc>
                  <a:txBody>
                    <a:bodyPr/>
                    <a:lstStyle/>
                    <a:p>
                      <a:pPr algn="just">
                        <a:lnSpc>
                          <a:spcPct val="115000"/>
                        </a:lnSpc>
                        <a:spcAft>
                          <a:spcPts val="1000"/>
                        </a:spcAft>
                      </a:pPr>
                      <a:r>
                        <a:rPr lang="en-CA" sz="1600" b="1" kern="100">
                          <a:latin typeface="Gelasio"/>
                          <a:ea typeface="Gelasio"/>
                          <a:cs typeface="Times New Roman"/>
                        </a:rPr>
                        <a:t>from</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the origin, cause or agent of something</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The meaning is often hard to guess from the individual words.</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351067">
                <a:tc>
                  <a:txBody>
                    <a:bodyPr/>
                    <a:lstStyle/>
                    <a:p>
                      <a:pPr algn="just">
                        <a:lnSpc>
                          <a:spcPct val="115000"/>
                        </a:lnSpc>
                        <a:spcAft>
                          <a:spcPts val="1000"/>
                        </a:spcAft>
                      </a:pPr>
                      <a:r>
                        <a:rPr lang="en-CA" sz="1600" b="1" kern="100">
                          <a:latin typeface="Gelasio"/>
                          <a:ea typeface="Gelasio"/>
                          <a:cs typeface="Times New Roman"/>
                        </a:rPr>
                        <a:t>in</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inclusion, location or position within a time period or limits</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You can see this in works by contemporary authors.</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51067">
                <a:tc>
                  <a:txBody>
                    <a:bodyPr/>
                    <a:lstStyle/>
                    <a:p>
                      <a:pPr algn="just">
                        <a:lnSpc>
                          <a:spcPct val="115000"/>
                        </a:lnSpc>
                        <a:spcAft>
                          <a:spcPts val="1000"/>
                        </a:spcAft>
                      </a:pPr>
                      <a:r>
                        <a:rPr lang="en-CA" sz="1600" b="1" kern="100">
                          <a:latin typeface="Gelasio"/>
                          <a:ea typeface="Gelasio"/>
                          <a:cs typeface="Times New Roman"/>
                        </a:rPr>
                        <a:t>on</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a:latin typeface="Gelasio"/>
                          <a:ea typeface="Gelasio"/>
                          <a:cs typeface="Times New Roman"/>
                          <a:sym typeface="Symbol"/>
                        </a:rPr>
                        <a:t></a:t>
                      </a:r>
                      <a:r>
                        <a:rPr lang="fr-FR" sz="1600" kern="100">
                          <a:latin typeface="Gelasio"/>
                          <a:ea typeface="Gelasio"/>
                          <a:cs typeface="Times New Roman"/>
                        </a:rPr>
                        <a:t> the basis for something</a:t>
                      </a: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Many engineers proceed on the assumption that the digital age is unique.</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1689194">
                <a:tc>
                  <a:txBody>
                    <a:bodyPr/>
                    <a:lstStyle/>
                    <a:p>
                      <a:pPr algn="just">
                        <a:lnSpc>
                          <a:spcPct val="115000"/>
                        </a:lnSpc>
                        <a:spcAft>
                          <a:spcPts val="1000"/>
                        </a:spcAft>
                      </a:pPr>
                      <a:endParaRPr lang="fr-FR" sz="1600" kern="100">
                        <a:latin typeface="Gelasio"/>
                        <a:ea typeface="Gelasio"/>
                        <a:cs typeface="Times New Roman"/>
                      </a:endParaRPr>
                    </a:p>
                    <a:p>
                      <a:pPr algn="just">
                        <a:lnSpc>
                          <a:spcPct val="115000"/>
                        </a:lnSpc>
                        <a:spcAft>
                          <a:spcPts val="1000"/>
                        </a:spcAft>
                      </a:pPr>
                      <a:r>
                        <a:rPr lang="en-CA" sz="1600" b="1" kern="100">
                          <a:latin typeface="Gelasio"/>
                          <a:ea typeface="Gelasio"/>
                          <a:cs typeface="Times New Roman"/>
                        </a:rPr>
                        <a:t>of</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a:latin typeface="Gelasio"/>
                          <a:ea typeface="Gelasio"/>
                          <a:cs typeface="Times New Roman"/>
                          <a:sym typeface="Symbol"/>
                        </a:rPr>
                        <a:t></a:t>
                      </a:r>
                      <a:r>
                        <a:rPr lang="fr-FR" sz="1600" kern="100">
                          <a:latin typeface="Gelasio"/>
                          <a:ea typeface="Gelasio"/>
                          <a:cs typeface="Times New Roman"/>
                        </a:rPr>
                        <a:t> </a:t>
                      </a:r>
                      <a:r>
                        <a:rPr lang="en-CA" sz="1600" kern="100">
                          <a:latin typeface="Gelasio"/>
                          <a:ea typeface="Gelasio"/>
                          <a:cs typeface="Times New Roman"/>
                        </a:rPr>
                        <a:t>belonging to, relating to, or connected with</a:t>
                      </a:r>
                      <a:endParaRPr lang="fr-FR" sz="1600" kern="100">
                        <a:latin typeface="Gelasio"/>
                        <a:ea typeface="Gelasio"/>
                        <a:cs typeface="Times New Roman"/>
                      </a:endParaRPr>
                    </a:p>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describe a relation/causation</a:t>
                      </a:r>
                      <a:endParaRPr lang="fr-FR" sz="1600" kern="100">
                        <a:latin typeface="Gelasio"/>
                        <a:ea typeface="Gelasio"/>
                        <a:cs typeface="Times New Roman"/>
                      </a:endParaRPr>
                    </a:p>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the origin, cause, motive or reason of something</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The results of the investigation are still relevant.</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The root of the problem is the absence of any evidence supporting our thesis.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Henderson discovered that the king died of poisoning by analyzing blood samples.</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51067">
                <a:tc>
                  <a:txBody>
                    <a:bodyPr/>
                    <a:lstStyle/>
                    <a:p>
                      <a:pPr algn="just">
                        <a:lnSpc>
                          <a:spcPct val="115000"/>
                        </a:lnSpc>
                        <a:spcAft>
                          <a:spcPts val="1000"/>
                        </a:spcAft>
                      </a:pPr>
                      <a:r>
                        <a:rPr lang="en-CA" sz="1600" b="1" kern="100">
                          <a:latin typeface="Gelasio"/>
                          <a:ea typeface="Gelasio"/>
                          <a:cs typeface="Times New Roman"/>
                        </a:rPr>
                        <a:t>by</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describe a direct cause or agent</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According to folklore, he was killed by strangulation by the Mad King when he protested the new tax.</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1151781">
                <a:tc>
                  <a:txBody>
                    <a:bodyPr/>
                    <a:lstStyle/>
                    <a:p>
                      <a:pPr algn="just">
                        <a:lnSpc>
                          <a:spcPct val="115000"/>
                        </a:lnSpc>
                        <a:spcAft>
                          <a:spcPts val="1000"/>
                        </a:spcAft>
                      </a:pPr>
                      <a:endParaRPr lang="fr-FR" sz="1600" kern="100">
                        <a:latin typeface="Gelasio"/>
                        <a:ea typeface="Gelasio"/>
                        <a:cs typeface="Times New Roman"/>
                      </a:endParaRPr>
                    </a:p>
                    <a:p>
                      <a:pPr algn="just">
                        <a:lnSpc>
                          <a:spcPct val="115000"/>
                        </a:lnSpc>
                        <a:spcAft>
                          <a:spcPts val="1000"/>
                        </a:spcAft>
                      </a:pPr>
                      <a:r>
                        <a:rPr lang="en-CA" sz="1600" b="1" kern="100">
                          <a:latin typeface="Gelasio"/>
                          <a:ea typeface="Gelasio"/>
                          <a:cs typeface="Times New Roman"/>
                        </a:rPr>
                        <a:t>with</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connected to something and near something</a:t>
                      </a:r>
                      <a:endParaRPr lang="fr-FR" sz="1600" kern="100">
                        <a:latin typeface="Gelasio"/>
                        <a:ea typeface="Gelasio"/>
                        <a:cs typeface="Times New Roman"/>
                      </a:endParaRPr>
                    </a:p>
                    <a:p>
                      <a:pPr algn="just">
                        <a:lnSpc>
                          <a:spcPct val="115000"/>
                        </a:lnSpc>
                        <a:spcAft>
                          <a:spcPts val="1000"/>
                        </a:spcAft>
                      </a:pPr>
                      <a:r>
                        <a:rPr lang="fr-FR" sz="1600" kern="100">
                          <a:latin typeface="Gelasio"/>
                          <a:ea typeface="Gelasio"/>
                          <a:cs typeface="Times New Roman"/>
                          <a:sym typeface="Symbol"/>
                        </a:rPr>
                        <a:t></a:t>
                      </a:r>
                      <a:r>
                        <a:rPr lang="en-CA" sz="1600" kern="100">
                          <a:latin typeface="Gelasio"/>
                          <a:ea typeface="Gelasio"/>
                          <a:cs typeface="Times New Roman"/>
                        </a:rPr>
                        <a:t>  using something</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Respondents were asked to indicate levels of agreement with statements regarding immigration.  </a:t>
                      </a:r>
                      <a:endParaRPr lang="fr-FR" sz="1600" kern="100" dirty="0">
                        <a:latin typeface="Gelasio"/>
                        <a:ea typeface="Gelasio"/>
                        <a:cs typeface="Times New Roman"/>
                      </a:endParaRPr>
                    </a:p>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It is difficult to infer any definitive conclusion with the available data.</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51067">
                <a:tc>
                  <a:txBody>
                    <a:bodyPr/>
                    <a:lstStyle/>
                    <a:p>
                      <a:pPr algn="just">
                        <a:lnSpc>
                          <a:spcPct val="115000"/>
                        </a:lnSpc>
                        <a:spcAft>
                          <a:spcPts val="1000"/>
                        </a:spcAft>
                      </a:pPr>
                      <a:r>
                        <a:rPr lang="en-CA" sz="1600" b="1" kern="100">
                          <a:latin typeface="Gelasio"/>
                          <a:ea typeface="Gelasio"/>
                          <a:cs typeface="Times New Roman"/>
                        </a:rPr>
                        <a:t>between</a:t>
                      </a:r>
                      <a:endParaRPr lang="fr-FR" sz="1600" kern="10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a:latin typeface="Gelasio"/>
                          <a:ea typeface="Gelasio"/>
                          <a:cs typeface="Times New Roman"/>
                          <a:sym typeface="Symbol"/>
                        </a:rPr>
                        <a:t></a:t>
                      </a:r>
                      <a:r>
                        <a:rPr lang="fr-FR" sz="1600" kern="100">
                          <a:latin typeface="Gelasio"/>
                          <a:ea typeface="Gelasio"/>
                          <a:cs typeface="Times New Roman"/>
                        </a:rPr>
                        <a:t> marking a connection</a:t>
                      </a: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just">
                        <a:lnSpc>
                          <a:spcPct val="115000"/>
                        </a:lnSpc>
                        <a:spcAft>
                          <a:spcPts val="1000"/>
                        </a:spcAft>
                      </a:pPr>
                      <a:r>
                        <a:rPr lang="fr-FR" sz="1600" kern="100" dirty="0">
                          <a:latin typeface="Gelasio"/>
                          <a:ea typeface="Gelasio"/>
                          <a:cs typeface="Times New Roman"/>
                          <a:sym typeface="Symbol"/>
                        </a:rPr>
                        <a:t></a:t>
                      </a:r>
                      <a:r>
                        <a:rPr lang="en-CA" sz="1600" kern="100" dirty="0">
                          <a:latin typeface="Gelasio"/>
                          <a:ea typeface="Gelasio"/>
                          <a:cs typeface="Times New Roman"/>
                        </a:rPr>
                        <a:t> In this study, they investigated the relationship between education, diet and health.</a:t>
                      </a:r>
                      <a:endParaRPr lang="fr-FR" sz="1600" kern="100" dirty="0">
                        <a:latin typeface="Gelasio"/>
                        <a:ea typeface="Gelasio"/>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bl>
          </a:graphicData>
        </a:graphic>
      </p:graphicFrame>
      <p:sp>
        <p:nvSpPr>
          <p:cNvPr id="31745" name="Rectangle 1"/>
          <p:cNvSpPr>
            <a:spLocks noChangeArrowheads="1"/>
          </p:cNvSpPr>
          <p:nvPr/>
        </p:nvSpPr>
        <p:spPr bwMode="auto">
          <a:xfrm>
            <a:off x="0" y="0"/>
            <a:ext cx="14630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1745</Words>
  <Application>Microsoft Office PowerPoint</Application>
  <PresentationFormat>Personnalisé</PresentationFormat>
  <Paragraphs>255</Paragraphs>
  <Slides>13</Slides>
  <Notes>13</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26</cp:revision>
  <dcterms:created xsi:type="dcterms:W3CDTF">2023-11-17T16:43:16Z</dcterms:created>
  <dcterms:modified xsi:type="dcterms:W3CDTF">2023-11-23T18:39:54Z</dcterms:modified>
</cp:coreProperties>
</file>