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6"/>
  </p:notesMasterIdLst>
  <p:sldIdLst>
    <p:sldId id="261" r:id="rId2"/>
    <p:sldId id="258" r:id="rId3"/>
    <p:sldId id="260" r:id="rId4"/>
    <p:sldId id="262" r:id="rId5"/>
    <p:sldId id="263" r:id="rId6"/>
    <p:sldId id="256" r:id="rId7"/>
    <p:sldId id="257" r:id="rId8"/>
    <p:sldId id="266" r:id="rId9"/>
    <p:sldId id="267" r:id="rId10"/>
    <p:sldId id="269" r:id="rId11"/>
    <p:sldId id="264" r:id="rId12"/>
    <p:sldId id="268" r:id="rId13"/>
    <p:sldId id="271" r:id="rId14"/>
    <p:sldId id="270" r:id="rId15"/>
    <p:sldId id="272" r:id="rId16"/>
    <p:sldId id="273" r:id="rId17"/>
    <p:sldId id="277" r:id="rId18"/>
    <p:sldId id="279" r:id="rId19"/>
    <p:sldId id="275" r:id="rId20"/>
    <p:sldId id="276" r:id="rId21"/>
    <p:sldId id="280" r:id="rId22"/>
    <p:sldId id="274" r:id="rId23"/>
    <p:sldId id="283" r:id="rId24"/>
    <p:sldId id="282" r:id="rId25"/>
    <p:sldId id="284" r:id="rId26"/>
    <p:sldId id="285" r:id="rId27"/>
    <p:sldId id="287" r:id="rId28"/>
    <p:sldId id="286" r:id="rId29"/>
    <p:sldId id="288" r:id="rId30"/>
    <p:sldId id="289" r:id="rId31"/>
    <p:sldId id="290" r:id="rId32"/>
    <p:sldId id="291" r:id="rId33"/>
    <p:sldId id="292" r:id="rId34"/>
    <p:sldId id="293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706C1-EA92-4BBD-95F8-60478A0B9AC3}" type="datetimeFigureOut">
              <a:rPr lang="en-US" smtClean="0"/>
              <a:t>4/21/2024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88650-19FA-4D5E-9F8D-EDE286E99E2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31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07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88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56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61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29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84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93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91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8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6256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79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12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FCC3D-F0F1-4808-B290-AB211B0C54FF}" type="datetimeFigureOut">
              <a:rPr lang="fr-FR" smtClean="0"/>
              <a:t>21/04/2024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9D742-17EE-479F-B362-258A32E7E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82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python/python_lists.as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ocean.com/community/tutorial_series/working-with-strings-in-python-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b="1" dirty="0" err="1" smtClean="0">
                <a:latin typeface="Arial Black" panose="020B0A04020102020204" pitchFamily="34" charset="0"/>
              </a:rPr>
              <a:t>Lists</a:t>
            </a:r>
            <a:r>
              <a:rPr lang="fr-FR" sz="7200" b="1" dirty="0" smtClean="0">
                <a:latin typeface="Arial Black" panose="020B0A04020102020204" pitchFamily="34" charset="0"/>
              </a:rPr>
              <a:t> and </a:t>
            </a:r>
            <a:r>
              <a:rPr lang="en-US" sz="7200" b="1" dirty="0" smtClean="0">
                <a:latin typeface="Arial Black" panose="020B0A04020102020204" pitchFamily="34" charset="0"/>
              </a:rPr>
              <a:t>Arrays</a:t>
            </a:r>
            <a:r>
              <a:rPr lang="fr-FR" sz="7200" b="1" dirty="0" smtClean="0">
                <a:latin typeface="Arial Black" panose="020B0A04020102020204" pitchFamily="34" charset="0"/>
              </a:rPr>
              <a:t> </a:t>
            </a:r>
            <a:endParaRPr lang="fr-FR" sz="7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3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4306" y="923329"/>
            <a:ext cx="11093605" cy="560153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List 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Methods</a:t>
            </a:r>
            <a:endParaRPr kumimoji="0" lang="fr-FR" altLang="fr-FR" b="1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Here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are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some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other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common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methods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list.append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(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elem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)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--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adds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a single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element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to the end of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list.insert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(index, 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elem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)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-- inserts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element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at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given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index,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shifting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elements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to the right.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list.extend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(list2)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adds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elements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in list2 to the end of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. 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list.index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(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elem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)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--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searches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for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given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element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from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start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of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and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returns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its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index.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Throws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a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ValueError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if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element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does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not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appear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list.remove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(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elem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)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--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searches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for the first instance of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given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element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and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removes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it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(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throws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ValueError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if not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present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list.sort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()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-- sorts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in place. (The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sorted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()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function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shown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later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is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preferred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.)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list.reverse</a:t>
            </a:r>
            <a:r>
              <a:rPr kumimoji="0" lang="fr-FR" altLang="fr-F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n-lt"/>
              </a:rPr>
              <a:t>()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-- reverses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 in place</a:t>
            </a:r>
            <a:endParaRPr kumimoji="0" lang="fr-FR" alt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012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765" y="1210899"/>
            <a:ext cx="1037054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err="1" smtClean="0"/>
              <a:t>my_list</a:t>
            </a:r>
            <a:r>
              <a:rPr lang="fr-FR" sz="2400" b="1" dirty="0" smtClean="0"/>
              <a:t> = [1, 2, 3, 4, 5]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# </a:t>
            </a:r>
            <a:r>
              <a:rPr lang="fr-FR" sz="2400" b="1" dirty="0" err="1" smtClean="0">
                <a:solidFill>
                  <a:srgbClr val="FF0000"/>
                </a:solidFill>
              </a:rPr>
              <a:t>Indexing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r>
              <a:rPr lang="fr-FR" sz="2400" b="1" dirty="0" err="1" smtClean="0"/>
              <a:t>print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my_list</a:t>
            </a:r>
            <a:r>
              <a:rPr lang="fr-FR" sz="2400" b="1" dirty="0" smtClean="0"/>
              <a:t>[</a:t>
            </a:r>
            <a:r>
              <a:rPr lang="fr-FR" sz="2400" b="1" dirty="0" smtClean="0">
                <a:solidFill>
                  <a:srgbClr val="0070C0"/>
                </a:solidFill>
              </a:rPr>
              <a:t>0</a:t>
            </a:r>
            <a:r>
              <a:rPr lang="fr-FR" sz="2400" b="1" dirty="0" smtClean="0"/>
              <a:t>])                                # Output: 1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# </a:t>
            </a:r>
            <a:r>
              <a:rPr lang="fr-FR" sz="2400" b="1" dirty="0" err="1" smtClean="0">
                <a:solidFill>
                  <a:srgbClr val="FF0000"/>
                </a:solidFill>
              </a:rPr>
              <a:t>Slicing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r>
              <a:rPr lang="fr-FR" sz="2400" b="1" dirty="0" err="1" smtClean="0"/>
              <a:t>print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my_list</a:t>
            </a:r>
            <a:r>
              <a:rPr lang="fr-FR" sz="2400" b="1" dirty="0" smtClean="0"/>
              <a:t>[</a:t>
            </a:r>
            <a:r>
              <a:rPr lang="fr-FR" sz="2400" b="1" dirty="0" smtClean="0">
                <a:solidFill>
                  <a:srgbClr val="0070C0"/>
                </a:solidFill>
              </a:rPr>
              <a:t>1:3</a:t>
            </a:r>
            <a:r>
              <a:rPr lang="fr-FR" sz="2400" b="1" dirty="0" smtClean="0"/>
              <a:t>])                            # Output: [2, 3]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# </a:t>
            </a:r>
            <a:r>
              <a:rPr lang="fr-FR" sz="2400" b="1" dirty="0" err="1" smtClean="0">
                <a:solidFill>
                  <a:srgbClr val="FF0000"/>
                </a:solidFill>
              </a:rPr>
              <a:t>Appending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r>
              <a:rPr lang="fr-FR" sz="2400" b="1" dirty="0" err="1" smtClean="0"/>
              <a:t>my_list.append</a:t>
            </a:r>
            <a:r>
              <a:rPr lang="fr-FR" sz="2400" b="1" dirty="0" smtClean="0"/>
              <a:t>(</a:t>
            </a:r>
            <a:r>
              <a:rPr lang="fr-FR" sz="2400" b="1" dirty="0" smtClean="0">
                <a:solidFill>
                  <a:srgbClr val="0070C0"/>
                </a:solidFill>
              </a:rPr>
              <a:t>6</a:t>
            </a:r>
            <a:r>
              <a:rPr lang="fr-FR" sz="2400" b="1" dirty="0" smtClean="0"/>
              <a:t>)                            # </a:t>
            </a:r>
            <a:r>
              <a:rPr lang="fr-FR" sz="2400" b="1" dirty="0" err="1" smtClean="0"/>
              <a:t>Adds</a:t>
            </a:r>
            <a:r>
              <a:rPr lang="fr-FR" sz="2400" b="1" dirty="0" smtClean="0"/>
              <a:t> 6 at the end of the </a:t>
            </a:r>
            <a:r>
              <a:rPr lang="fr-FR" sz="2400" b="1" dirty="0" err="1" smtClean="0"/>
              <a:t>list</a:t>
            </a:r>
            <a:endParaRPr lang="fr-FR" sz="2400" b="1" dirty="0" smtClean="0"/>
          </a:p>
          <a:p>
            <a:r>
              <a:rPr lang="fr-FR" sz="2400" b="1" dirty="0" err="1" smtClean="0"/>
              <a:t>print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my_list</a:t>
            </a:r>
            <a:r>
              <a:rPr lang="fr-FR" sz="2400" b="1" dirty="0" smtClean="0"/>
              <a:t>)                                    # Output: [1, 2, 3, 4, 5, 6]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# </a:t>
            </a:r>
            <a:r>
              <a:rPr lang="fr-FR" sz="2400" b="1" dirty="0" err="1" smtClean="0">
                <a:solidFill>
                  <a:srgbClr val="FF0000"/>
                </a:solidFill>
              </a:rPr>
              <a:t>Removing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r>
              <a:rPr lang="fr-FR" sz="2400" b="1" dirty="0" err="1" smtClean="0"/>
              <a:t>my_list.remove</a:t>
            </a:r>
            <a:r>
              <a:rPr lang="fr-FR" sz="2400" b="1" dirty="0" smtClean="0"/>
              <a:t>(</a:t>
            </a:r>
            <a:r>
              <a:rPr lang="fr-FR" sz="2400" b="1" dirty="0" smtClean="0">
                <a:solidFill>
                  <a:srgbClr val="0070C0"/>
                </a:solidFill>
              </a:rPr>
              <a:t>3</a:t>
            </a:r>
            <a:r>
              <a:rPr lang="fr-FR" sz="2400" b="1" dirty="0" smtClean="0"/>
              <a:t>)                           # </a:t>
            </a:r>
            <a:r>
              <a:rPr lang="fr-FR" sz="2400" b="1" dirty="0" err="1" smtClean="0"/>
              <a:t>Removes</a:t>
            </a:r>
            <a:r>
              <a:rPr lang="fr-FR" sz="2400" b="1" dirty="0" smtClean="0"/>
              <a:t> the first occurrence of 3</a:t>
            </a:r>
          </a:p>
          <a:p>
            <a:r>
              <a:rPr lang="fr-FR" sz="2400" b="1" dirty="0" err="1" smtClean="0"/>
              <a:t>print</a:t>
            </a:r>
            <a:r>
              <a:rPr lang="fr-FR" sz="2400" b="1" dirty="0" smtClean="0"/>
              <a:t>(</a:t>
            </a:r>
            <a:r>
              <a:rPr lang="fr-FR" sz="2400" b="1" dirty="0" err="1" smtClean="0"/>
              <a:t>my_list</a:t>
            </a:r>
            <a:r>
              <a:rPr lang="fr-FR" sz="2400" b="1" dirty="0" smtClean="0"/>
              <a:t>)                                    # Output: [1, 2, 4, 5, 6]</a:t>
            </a:r>
          </a:p>
          <a:p>
            <a:r>
              <a:rPr lang="fr-FR" sz="2400" b="1" dirty="0" smtClean="0">
                <a:solidFill>
                  <a:srgbClr val="FF0000"/>
                </a:solidFill>
              </a:rPr>
              <a:t># </a:t>
            </a:r>
            <a:r>
              <a:rPr lang="fr-FR" sz="2400" b="1" dirty="0" err="1" smtClean="0">
                <a:solidFill>
                  <a:srgbClr val="FF0000"/>
                </a:solidFill>
              </a:rPr>
              <a:t>Iterating</a:t>
            </a:r>
            <a:endParaRPr lang="fr-FR" sz="2400" b="1" dirty="0" smtClean="0">
              <a:solidFill>
                <a:srgbClr val="FF0000"/>
              </a:solidFill>
            </a:endParaRPr>
          </a:p>
          <a:p>
            <a:r>
              <a:rPr lang="fr-FR" sz="2400" b="1" dirty="0" smtClean="0"/>
              <a:t>for item in </a:t>
            </a:r>
            <a:r>
              <a:rPr lang="fr-FR" sz="2400" b="1" dirty="0" err="1" smtClean="0"/>
              <a:t>my_list</a:t>
            </a:r>
            <a:r>
              <a:rPr lang="fr-FR" sz="2400" b="1" dirty="0" smtClean="0"/>
              <a:t>:</a:t>
            </a:r>
          </a:p>
          <a:p>
            <a:r>
              <a:rPr lang="fr-FR" sz="2400" b="1" dirty="0" smtClean="0"/>
              <a:t>    </a:t>
            </a:r>
            <a:r>
              <a:rPr lang="fr-FR" sz="2400" b="1" dirty="0" err="1" smtClean="0"/>
              <a:t>print</a:t>
            </a:r>
            <a:r>
              <a:rPr lang="fr-FR" sz="2400" b="1" dirty="0" smtClean="0"/>
              <a:t>(item)</a:t>
            </a:r>
          </a:p>
        </p:txBody>
      </p:sp>
      <p:sp>
        <p:nvSpPr>
          <p:cNvPr id="5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320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13760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 Write a Python program to sum all the items in a list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Write a Python program to get the largest </a:t>
            </a:r>
            <a:r>
              <a:rPr lang="en-US" sz="3200" dirty="0" smtClean="0"/>
              <a:t>and smallest number </a:t>
            </a:r>
            <a:r>
              <a:rPr lang="en-US" sz="3200" dirty="0"/>
              <a:t>from a list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Write a Python program to print the numbers of </a:t>
            </a:r>
            <a:r>
              <a:rPr lang="en-US" sz="3200" dirty="0" smtClean="0"/>
              <a:t>even </a:t>
            </a:r>
            <a:r>
              <a:rPr lang="en-US" sz="3200" dirty="0"/>
              <a:t>numbers from </a:t>
            </a:r>
            <a:r>
              <a:rPr lang="en-US" sz="3200" dirty="0" smtClean="0"/>
              <a:t>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Write a Python program to calculate the difference between the </a:t>
            </a:r>
            <a:r>
              <a:rPr lang="en-US" sz="3200" dirty="0" smtClean="0"/>
              <a:t>two similar  </a:t>
            </a:r>
            <a:r>
              <a:rPr lang="en-US" sz="3200" dirty="0"/>
              <a:t>lists</a:t>
            </a:r>
            <a:endParaRPr lang="fr-FR" sz="3200" dirty="0"/>
          </a:p>
        </p:txBody>
      </p:sp>
      <p:sp>
        <p:nvSpPr>
          <p:cNvPr id="5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- </a:t>
            </a:r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exercises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755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are  lists but  the</a:t>
            </a:r>
            <a:r>
              <a:rPr lang="ar-DZ" dirty="0" smtClean="0"/>
              <a:t> </a:t>
            </a:r>
            <a:r>
              <a:rPr lang="fr-FR" dirty="0" smtClean="0"/>
              <a:t>main </a:t>
            </a:r>
            <a:r>
              <a:rPr lang="en-US" dirty="0" smtClean="0"/>
              <a:t>difference </a:t>
            </a:r>
            <a:r>
              <a:rPr lang="en-US" dirty="0"/>
              <a:t>between </a:t>
            </a:r>
            <a:r>
              <a:rPr lang="en-US" dirty="0" smtClean="0"/>
              <a:t>them is::</a:t>
            </a:r>
          </a:p>
          <a:p>
            <a:pPr marL="457200" lvl="1" indent="0">
              <a:buNone/>
            </a:pPr>
            <a:r>
              <a:rPr lang="en-US" sz="2800" b="1" dirty="0" smtClean="0"/>
              <a:t> </a:t>
            </a:r>
            <a:r>
              <a:rPr lang="en-US" sz="2800" b="1" dirty="0" err="1" smtClean="0"/>
              <a:t>Datatype</a:t>
            </a:r>
            <a:r>
              <a:rPr lang="en-US" sz="2800" dirty="0" smtClean="0"/>
              <a:t> </a:t>
            </a:r>
            <a:r>
              <a:rPr lang="en-US" dirty="0" smtClean="0"/>
              <a:t>:  lists </a:t>
            </a:r>
            <a:r>
              <a:rPr lang="en-US" dirty="0"/>
              <a:t>can contain elements of different data types (e.g., integers, strings, floats, etc.). Arrays, on the other hand, typically contain elements of the same data type</a:t>
            </a:r>
            <a:r>
              <a:rPr lang="en-US" dirty="0" smtClean="0"/>
              <a:t>.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b="1" dirty="0"/>
              <a:t>Note:</a:t>
            </a:r>
            <a:r>
              <a:rPr lang="en-US" dirty="0"/>
              <a:t> Python does not have built-in support for Arrays, but </a:t>
            </a:r>
            <a:r>
              <a:rPr lang="en-US" dirty="0">
                <a:hlinkClick r:id="rId2"/>
              </a:rPr>
              <a:t>Python Lists</a:t>
            </a:r>
            <a:r>
              <a:rPr lang="en-US" dirty="0"/>
              <a:t> can be used instead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Arrays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ar-DZ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الجداول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66988" y="4481847"/>
            <a:ext cx="1051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4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 err="1" smtClean="0"/>
              <a:t>while</a:t>
            </a:r>
            <a:r>
              <a:rPr lang="fr-FR" altLang="fr-FR" sz="2400" dirty="0" smtClean="0"/>
              <a:t> </a:t>
            </a:r>
            <a:r>
              <a:rPr lang="fr-FR" altLang="fr-FR" sz="2400" dirty="0" err="1"/>
              <a:t>lists</a:t>
            </a:r>
            <a:r>
              <a:rPr lang="fr-FR" altLang="fr-FR" sz="2400" dirty="0"/>
              <a:t> are more flexible and </a:t>
            </a:r>
            <a:r>
              <a:rPr lang="fr-FR" altLang="fr-FR" sz="2400" dirty="0" err="1"/>
              <a:t>easier</a:t>
            </a:r>
            <a:r>
              <a:rPr lang="fr-FR" altLang="fr-FR" sz="2400" dirty="0"/>
              <a:t> to </a:t>
            </a:r>
            <a:r>
              <a:rPr lang="fr-FR" altLang="fr-FR" sz="2400" dirty="0" err="1"/>
              <a:t>work</a:t>
            </a:r>
            <a:r>
              <a:rPr lang="fr-FR" altLang="fr-FR" sz="2400" dirty="0"/>
              <a:t> </a:t>
            </a:r>
            <a:r>
              <a:rPr lang="fr-FR" altLang="fr-FR" sz="2400" dirty="0" err="1"/>
              <a:t>with</a:t>
            </a:r>
            <a:r>
              <a:rPr lang="fr-FR" altLang="fr-FR" sz="2400" dirty="0"/>
              <a:t> for </a:t>
            </a:r>
            <a:r>
              <a:rPr lang="fr-FR" altLang="fr-FR" sz="2400" dirty="0" err="1"/>
              <a:t>general</a:t>
            </a:r>
            <a:r>
              <a:rPr lang="fr-FR" altLang="fr-FR" sz="2400" dirty="0"/>
              <a:t> </a:t>
            </a:r>
            <a:r>
              <a:rPr lang="fr-FR" altLang="fr-FR" sz="2400" dirty="0" err="1"/>
              <a:t>purposes</a:t>
            </a:r>
            <a:r>
              <a:rPr lang="fr-FR" altLang="fr-FR" sz="2400" dirty="0"/>
              <a:t>, </a:t>
            </a:r>
            <a:r>
              <a:rPr lang="fr-FR" altLang="fr-FR" sz="2400" dirty="0" err="1"/>
              <a:t>arrays</a:t>
            </a:r>
            <a:r>
              <a:rPr lang="fr-FR" altLang="fr-FR" sz="2400" dirty="0"/>
              <a:t> </a:t>
            </a:r>
            <a:r>
              <a:rPr lang="fr-FR" altLang="fr-FR" sz="2400" dirty="0" err="1"/>
              <a:t>offer</a:t>
            </a:r>
            <a:r>
              <a:rPr lang="fr-FR" altLang="fr-FR" sz="2400" dirty="0"/>
              <a:t> </a:t>
            </a:r>
            <a:r>
              <a:rPr lang="fr-FR" altLang="fr-FR" sz="2400" dirty="0" err="1"/>
              <a:t>better</a:t>
            </a:r>
            <a:r>
              <a:rPr lang="fr-FR" altLang="fr-FR" sz="2400" dirty="0"/>
              <a:t> performance for </a:t>
            </a:r>
            <a:r>
              <a:rPr lang="fr-FR" altLang="fr-FR" sz="2400" dirty="0" err="1"/>
              <a:t>numerical</a:t>
            </a:r>
            <a:r>
              <a:rPr lang="fr-FR" altLang="fr-FR" sz="2400" dirty="0"/>
              <a:t> </a:t>
            </a:r>
            <a:r>
              <a:rPr lang="fr-FR" altLang="fr-FR" sz="2400" dirty="0" err="1"/>
              <a:t>operations</a:t>
            </a:r>
            <a:r>
              <a:rPr lang="fr-FR" altLang="fr-FR" sz="2400" dirty="0"/>
              <a:t> and are more </a:t>
            </a:r>
            <a:r>
              <a:rPr lang="fr-FR" altLang="fr-FR" sz="2400" dirty="0" err="1"/>
              <a:t>suitable</a:t>
            </a:r>
            <a:r>
              <a:rPr lang="fr-FR" altLang="fr-FR" sz="2400" dirty="0"/>
              <a:t> for </a:t>
            </a:r>
            <a:r>
              <a:rPr lang="fr-FR" altLang="fr-FR" sz="2400" dirty="0" err="1"/>
              <a:t>mathematical</a:t>
            </a:r>
            <a:r>
              <a:rPr lang="fr-FR" altLang="fr-FR" sz="2400" dirty="0"/>
              <a:t> </a:t>
            </a:r>
            <a:r>
              <a:rPr lang="fr-FR" altLang="fr-FR" sz="2400" dirty="0" smtClean="0"/>
              <a:t>computations.</a:t>
            </a:r>
            <a:endParaRPr lang="fr-FR" altLang="fr-FR" sz="4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94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80214" y="1324711"/>
            <a:ext cx="10031569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Söhne Mono"/>
              </a:rPr>
              <a:t>to store </a:t>
            </a:r>
            <a:r>
              <a:rPr lang="en-US" sz="2800" b="1" dirty="0" smtClean="0">
                <a:latin typeface="Söhne Mono"/>
              </a:rPr>
              <a:t>a collections </a:t>
            </a:r>
            <a:r>
              <a:rPr lang="en-US" sz="2800" b="1" dirty="0">
                <a:latin typeface="Söhne Mono"/>
              </a:rPr>
              <a:t>of data </a:t>
            </a:r>
            <a:r>
              <a:rPr lang="en-US" sz="2800" b="1" dirty="0" smtClean="0">
                <a:latin typeface="Söhne Mono"/>
              </a:rPr>
              <a:t>there are Multiple </a:t>
            </a:r>
            <a:r>
              <a:rPr lang="en-US" sz="2800" b="1" dirty="0">
                <a:latin typeface="Söhne Mono"/>
              </a:rPr>
              <a:t>data structures are possible (list, array, etc</a:t>
            </a:r>
            <a:r>
              <a:rPr lang="en-US" sz="2800" b="1" dirty="0" smtClean="0">
                <a:latin typeface="Söhne Mono"/>
              </a:rPr>
              <a:t>.)</a:t>
            </a:r>
          </a:p>
          <a:p>
            <a:endParaRPr lang="fr-FR" sz="2800" b="1" dirty="0" smtClean="0">
              <a:latin typeface="Söhne Mono"/>
            </a:endParaRPr>
          </a:p>
          <a:p>
            <a:endParaRPr lang="fr-FR" sz="2800" b="1" dirty="0">
              <a:latin typeface="Söhne Mono"/>
            </a:endParaRPr>
          </a:p>
          <a:p>
            <a:endParaRPr lang="en-US" sz="2800" b="1" dirty="0" smtClean="0">
              <a:latin typeface="Söhne Mono"/>
            </a:endParaRPr>
          </a:p>
          <a:p>
            <a:pPr lvl="0"/>
            <a:r>
              <a:rPr lang="fr-FR" altLang="fr-FR" sz="2400" dirty="0" smtClean="0">
                <a:solidFill>
                  <a:srgbClr val="0D0D0D"/>
                </a:solidFill>
                <a:latin typeface="Söhne"/>
              </a:rPr>
              <a:t>in 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Python,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arrays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can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be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created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using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the </a:t>
            </a:r>
            <a:r>
              <a:rPr lang="fr-FR" altLang="fr-FR" sz="2400" b="1" dirty="0" err="1">
                <a:solidFill>
                  <a:srgbClr val="FF0000"/>
                </a:solidFill>
                <a:latin typeface="Söhne Mono"/>
              </a:rPr>
              <a:t>array</a:t>
            </a:r>
            <a:r>
              <a:rPr lang="fr-FR" altLang="fr-FR" sz="2400" dirty="0">
                <a:solidFill>
                  <a:srgbClr val="FF0000"/>
                </a:solidFill>
                <a:latin typeface="Söhne"/>
              </a:rPr>
              <a:t> 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module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from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the Python Standard Library or the </a:t>
            </a:r>
            <a:r>
              <a:rPr lang="fr-FR" altLang="fr-FR" sz="2400" b="1" dirty="0" err="1">
                <a:solidFill>
                  <a:srgbClr val="FF0000"/>
                </a:solidFill>
                <a:latin typeface="Söhne Mono"/>
              </a:rPr>
              <a:t>numpy</a:t>
            </a:r>
            <a:r>
              <a:rPr lang="fr-FR" altLang="fr-FR" sz="2400" dirty="0">
                <a:solidFill>
                  <a:srgbClr val="FF0000"/>
                </a:solidFill>
                <a:latin typeface="Söhne"/>
              </a:rPr>
              <a:t>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library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, and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they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can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contain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elements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of the </a:t>
            </a:r>
            <a:r>
              <a:rPr lang="fr-FR" altLang="fr-FR" sz="2400" dirty="0" err="1">
                <a:solidFill>
                  <a:srgbClr val="0D0D0D"/>
                </a:solidFill>
                <a:latin typeface="Söhne"/>
              </a:rPr>
              <a:t>same</a:t>
            </a:r>
            <a:r>
              <a:rPr lang="fr-FR" altLang="fr-FR" sz="2400" dirty="0">
                <a:solidFill>
                  <a:srgbClr val="0D0D0D"/>
                </a:solidFill>
                <a:latin typeface="Söhne"/>
              </a:rPr>
              <a:t> data type.</a:t>
            </a:r>
            <a:r>
              <a:rPr lang="fr-FR" altLang="fr-FR" sz="2000" dirty="0"/>
              <a:t> </a:t>
            </a:r>
            <a:endParaRPr lang="fr-FR" altLang="fr-FR" sz="3600" dirty="0">
              <a:latin typeface="Arial" panose="020B0604020202020204" pitchFamily="34" charset="0"/>
            </a:endParaRPr>
          </a:p>
        </p:txBody>
      </p:sp>
      <p:sp>
        <p:nvSpPr>
          <p:cNvPr id="7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Arrays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ar-DZ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الجداول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82505"/>
              </p:ext>
            </p:extLst>
          </p:nvPr>
        </p:nvGraphicFramePr>
        <p:xfrm>
          <a:off x="3268371" y="2770282"/>
          <a:ext cx="4064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" name="Groupe 4"/>
          <p:cNvGrpSpPr/>
          <p:nvPr/>
        </p:nvGrpSpPr>
        <p:grpSpPr>
          <a:xfrm>
            <a:off x="3825026" y="2066750"/>
            <a:ext cx="5872765" cy="946907"/>
            <a:chOff x="3696237" y="2916755"/>
            <a:chExt cx="5872765" cy="946907"/>
          </a:xfrm>
        </p:grpSpPr>
        <p:sp>
          <p:nvSpPr>
            <p:cNvPr id="16" name="ZoneTexte 15"/>
            <p:cNvSpPr txBox="1"/>
            <p:nvPr/>
          </p:nvSpPr>
          <p:spPr>
            <a:xfrm>
              <a:off x="7997779" y="2916755"/>
              <a:ext cx="15712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err="1" smtClean="0">
                  <a:solidFill>
                    <a:srgbClr val="FF0000"/>
                  </a:solidFill>
                </a:rPr>
                <a:t>Same</a:t>
              </a:r>
              <a:r>
                <a:rPr lang="fr-FR" sz="2400" b="1" dirty="0" smtClean="0">
                  <a:solidFill>
                    <a:srgbClr val="FF0000"/>
                  </a:solidFill>
                </a:rPr>
                <a:t> </a:t>
              </a:r>
              <a:r>
                <a:rPr lang="fr-FR" sz="2400" b="1" dirty="0" err="1" smtClean="0">
                  <a:solidFill>
                    <a:srgbClr val="FF0000"/>
                  </a:solidFill>
                </a:rPr>
                <a:t>datatype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" name="Groupe 1"/>
            <p:cNvGrpSpPr/>
            <p:nvPr/>
          </p:nvGrpSpPr>
          <p:grpSpPr>
            <a:xfrm>
              <a:off x="3696237" y="3296991"/>
              <a:ext cx="4301542" cy="566671"/>
              <a:chOff x="3696237" y="3296991"/>
              <a:chExt cx="4301542" cy="566671"/>
            </a:xfrm>
          </p:grpSpPr>
          <p:cxnSp>
            <p:nvCxnSpPr>
              <p:cNvPr id="10" name="Connecteur droit avec flèche 9"/>
              <p:cNvCxnSpPr/>
              <p:nvPr/>
            </p:nvCxnSpPr>
            <p:spPr>
              <a:xfrm flipH="1">
                <a:off x="7046889" y="3309870"/>
                <a:ext cx="950890" cy="553792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avec flèche 11"/>
              <p:cNvCxnSpPr/>
              <p:nvPr/>
            </p:nvCxnSpPr>
            <p:spPr>
              <a:xfrm flipH="1">
                <a:off x="6095999" y="3309870"/>
                <a:ext cx="1901780" cy="437882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avec flèche 17"/>
              <p:cNvCxnSpPr/>
              <p:nvPr/>
            </p:nvCxnSpPr>
            <p:spPr>
              <a:xfrm flipH="1">
                <a:off x="3696237" y="3296991"/>
                <a:ext cx="4301542" cy="437882"/>
              </a:xfrm>
              <a:prstGeom prst="straightConnector1">
                <a:avLst/>
              </a:prstGeom>
              <a:ln w="571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2041"/>
              </p:ext>
            </p:extLst>
          </p:nvPr>
        </p:nvGraphicFramePr>
        <p:xfrm>
          <a:off x="1323662" y="5430911"/>
          <a:ext cx="329985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971"/>
                <a:gridCol w="659971"/>
                <a:gridCol w="659971"/>
                <a:gridCol w="659971"/>
                <a:gridCol w="6599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600142"/>
              </p:ext>
            </p:extLst>
          </p:nvPr>
        </p:nvGraphicFramePr>
        <p:xfrm>
          <a:off x="6874456" y="5421515"/>
          <a:ext cx="317106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8511"/>
                <a:gridCol w="528511"/>
                <a:gridCol w="528511"/>
                <a:gridCol w="528511"/>
                <a:gridCol w="528511"/>
                <a:gridCol w="5285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472743" y="5801751"/>
            <a:ext cx="1584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List</a:t>
            </a:r>
            <a:endParaRPr lang="en-US" sz="20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8113689" y="5788872"/>
            <a:ext cx="1584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Array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979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4562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b="1" i="1" dirty="0" err="1" smtClean="0">
                <a:solidFill>
                  <a:srgbClr val="FF0000"/>
                </a:solidFill>
              </a:rPr>
              <a:t>Using</a:t>
            </a:r>
            <a:r>
              <a:rPr lang="fr-FR" b="1" i="1" dirty="0" smtClean="0">
                <a:solidFill>
                  <a:srgbClr val="FF0000"/>
                </a:solidFill>
              </a:rPr>
              <a:t> module </a:t>
            </a:r>
            <a:r>
              <a:rPr lang="fr-FR" b="1" i="1" dirty="0" err="1" smtClean="0">
                <a:solidFill>
                  <a:srgbClr val="FF0000"/>
                </a:solidFill>
              </a:rPr>
              <a:t>array</a:t>
            </a:r>
            <a:r>
              <a:rPr lang="fr-FR" b="1" i="1" dirty="0" smtClean="0">
                <a:solidFill>
                  <a:srgbClr val="FF0000"/>
                </a:solidFill>
              </a:rPr>
              <a:t> of standard </a:t>
            </a:r>
            <a:r>
              <a:rPr lang="fr-FR" b="1" i="1" dirty="0" err="1" smtClean="0">
                <a:solidFill>
                  <a:srgbClr val="FF0000"/>
                </a:solidFill>
              </a:rPr>
              <a:t>library</a:t>
            </a:r>
            <a:endParaRPr lang="fr-FR" b="1" i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</a:t>
            </a:r>
            <a:r>
              <a:rPr lang="fr-FR" altLang="fr-FR" dirty="0" smtClean="0">
                <a:solidFill>
                  <a:srgbClr val="4424A9"/>
                </a:solidFill>
                <a:latin typeface="Arial Black" panose="020B0A04020102020204" pitchFamily="34" charset="0"/>
              </a:rPr>
              <a:t>import</a:t>
            </a:r>
            <a:r>
              <a:rPr lang="fr-FR" altLang="fr-FR" sz="3600" dirty="0">
                <a:solidFill>
                  <a:srgbClr val="000000"/>
                </a:solidFill>
                <a:latin typeface="fira code"/>
              </a:rPr>
              <a:t> </a:t>
            </a:r>
            <a:r>
              <a:rPr lang="fr-FR" altLang="fr-FR" sz="3200" dirty="0" err="1">
                <a:solidFill>
                  <a:srgbClr val="000000"/>
                </a:solidFill>
                <a:latin typeface="fira code"/>
              </a:rPr>
              <a:t>array</a:t>
            </a:r>
            <a:r>
              <a:rPr lang="fr-FR" altLang="fr-FR" sz="3200" dirty="0">
                <a:solidFill>
                  <a:srgbClr val="000000"/>
                </a:solidFill>
                <a:latin typeface="fira code"/>
              </a:rPr>
              <a:t> </a:t>
            </a:r>
            <a:r>
              <a:rPr lang="fr-FR" altLang="fr-FR" b="1" dirty="0">
                <a:solidFill>
                  <a:srgbClr val="000000"/>
                </a:solidFill>
                <a:latin typeface="Arial Black" panose="020B0A04020102020204" pitchFamily="34" charset="0"/>
              </a:rPr>
              <a:t>as</a:t>
            </a:r>
            <a:r>
              <a:rPr lang="fr-FR" altLang="fr-FR" dirty="0">
                <a:solidFill>
                  <a:srgbClr val="000000"/>
                </a:solidFill>
                <a:latin typeface="fira code"/>
              </a:rPr>
              <a:t> </a:t>
            </a:r>
            <a:r>
              <a:rPr lang="fr-FR" altLang="fr-FR" b="1" dirty="0" err="1">
                <a:solidFill>
                  <a:srgbClr val="000000"/>
                </a:solidFill>
                <a:latin typeface="fira code"/>
              </a:rPr>
              <a:t>arr</a:t>
            </a:r>
            <a:r>
              <a:rPr lang="fr-FR" altLang="fr-FR" sz="3600" b="1" dirty="0"/>
              <a:t> </a:t>
            </a:r>
            <a:endParaRPr lang="fr-FR" altLang="fr-FR" sz="54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module                                     Alias : to  be used as reference</a:t>
            </a:r>
            <a:endParaRPr lang="en-US" dirty="0"/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838200" y="365125"/>
            <a:ext cx="10515600" cy="604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Arrays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ar-DZ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الجداول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3232597" y="2871989"/>
            <a:ext cx="1403797" cy="1068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H="1" flipV="1">
            <a:off x="6375042" y="2871989"/>
            <a:ext cx="1094704" cy="1133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97982" y="5051694"/>
            <a:ext cx="85301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b="1" dirty="0">
                <a:solidFill>
                  <a:srgbClr val="000000"/>
                </a:solidFill>
                <a:latin typeface="fira code"/>
              </a:rPr>
              <a:t>array_1 </a:t>
            </a:r>
            <a:r>
              <a:rPr lang="fr-FR" altLang="fr-FR" sz="2800" b="1" dirty="0">
                <a:solidFill>
                  <a:srgbClr val="4424A9"/>
                </a:solidFill>
                <a:latin typeface="fira code"/>
              </a:rPr>
              <a:t>=</a:t>
            </a:r>
            <a:r>
              <a:rPr lang="fr-FR" altLang="fr-FR" sz="3600" b="1" dirty="0">
                <a:solidFill>
                  <a:srgbClr val="000000"/>
                </a:solidFill>
                <a:latin typeface="fira code"/>
              </a:rPr>
              <a:t> </a:t>
            </a:r>
            <a:r>
              <a:rPr lang="fr-FR" altLang="fr-FR" sz="3600" b="1" dirty="0" smtClean="0">
                <a:solidFill>
                  <a:srgbClr val="000000"/>
                </a:solidFill>
                <a:latin typeface="fira code"/>
              </a:rPr>
              <a:t> </a:t>
            </a:r>
            <a:r>
              <a:rPr lang="fr-FR" altLang="fr-FR" sz="2800" b="1" dirty="0" err="1" smtClean="0">
                <a:solidFill>
                  <a:srgbClr val="000000"/>
                </a:solidFill>
                <a:latin typeface="fira code"/>
              </a:rPr>
              <a:t>arr</a:t>
            </a:r>
            <a:r>
              <a:rPr lang="fr-FR" altLang="fr-FR" sz="2800" b="1" dirty="0" smtClean="0">
                <a:solidFill>
                  <a:srgbClr val="000000"/>
                </a:solidFill>
                <a:latin typeface="fira code"/>
              </a:rPr>
              <a:t> . </a:t>
            </a:r>
            <a:r>
              <a:rPr lang="fr-FR" altLang="fr-FR" sz="2800" b="1" dirty="0" err="1" smtClean="0">
                <a:solidFill>
                  <a:srgbClr val="000000"/>
                </a:solidFill>
                <a:latin typeface="fira code"/>
              </a:rPr>
              <a:t>array</a:t>
            </a:r>
            <a:r>
              <a:rPr lang="fr-FR" altLang="fr-FR" sz="2800" b="1" dirty="0" smtClean="0">
                <a:solidFill>
                  <a:srgbClr val="000000"/>
                </a:solidFill>
                <a:latin typeface="fira code"/>
              </a:rPr>
              <a:t> (</a:t>
            </a:r>
            <a:r>
              <a:rPr lang="fr-FR" altLang="fr-FR" sz="2800" b="1" dirty="0" smtClean="0">
                <a:solidFill>
                  <a:srgbClr val="4424A9"/>
                </a:solidFill>
                <a:latin typeface="fira code"/>
              </a:rPr>
              <a:t>"</a:t>
            </a:r>
            <a:r>
              <a:rPr lang="fr-FR" altLang="fr-FR" sz="2800" b="1" dirty="0">
                <a:solidFill>
                  <a:srgbClr val="4424A9"/>
                </a:solidFill>
                <a:latin typeface="fira code"/>
              </a:rPr>
              <a:t>i"</a:t>
            </a:r>
            <a:r>
              <a:rPr lang="fr-FR" altLang="fr-FR" sz="2800" b="1" dirty="0">
                <a:solidFill>
                  <a:srgbClr val="000000"/>
                </a:solidFill>
                <a:latin typeface="fira code"/>
              </a:rPr>
              <a:t>, [</a:t>
            </a:r>
            <a:r>
              <a:rPr lang="fr-FR" altLang="fr-FR" sz="2800" b="1" dirty="0">
                <a:solidFill>
                  <a:srgbClr val="4424A9"/>
                </a:solidFill>
                <a:latin typeface="fira code"/>
              </a:rPr>
              <a:t>3</a:t>
            </a:r>
            <a:r>
              <a:rPr lang="fr-FR" altLang="fr-FR" sz="2800" b="1" dirty="0">
                <a:solidFill>
                  <a:srgbClr val="000000"/>
                </a:solidFill>
                <a:latin typeface="fira code"/>
              </a:rPr>
              <a:t>, </a:t>
            </a:r>
            <a:r>
              <a:rPr lang="fr-FR" altLang="fr-FR" sz="2800" b="1" dirty="0">
                <a:solidFill>
                  <a:srgbClr val="4424A9"/>
                </a:solidFill>
                <a:latin typeface="fira code"/>
              </a:rPr>
              <a:t>6</a:t>
            </a:r>
            <a:r>
              <a:rPr lang="fr-FR" altLang="fr-FR" sz="2800" b="1" dirty="0">
                <a:solidFill>
                  <a:srgbClr val="000000"/>
                </a:solidFill>
                <a:latin typeface="fira code"/>
              </a:rPr>
              <a:t>, </a:t>
            </a:r>
            <a:r>
              <a:rPr lang="fr-FR" altLang="fr-FR" sz="2800" b="1" dirty="0">
                <a:solidFill>
                  <a:srgbClr val="4424A9"/>
                </a:solidFill>
                <a:latin typeface="fira code"/>
              </a:rPr>
              <a:t>9</a:t>
            </a:r>
            <a:r>
              <a:rPr lang="fr-FR" altLang="fr-FR" sz="2800" b="1" dirty="0">
                <a:solidFill>
                  <a:srgbClr val="000000"/>
                </a:solidFill>
                <a:latin typeface="fira code"/>
              </a:rPr>
              <a:t>, </a:t>
            </a:r>
            <a:r>
              <a:rPr lang="fr-FR" altLang="fr-FR" sz="2800" b="1" dirty="0">
                <a:solidFill>
                  <a:srgbClr val="4424A9"/>
                </a:solidFill>
                <a:latin typeface="fira code"/>
              </a:rPr>
              <a:t>12</a:t>
            </a:r>
            <a:r>
              <a:rPr lang="fr-FR" altLang="fr-FR" sz="2800" b="1" dirty="0">
                <a:solidFill>
                  <a:srgbClr val="000000"/>
                </a:solidFill>
                <a:latin typeface="fira code"/>
              </a:rPr>
              <a:t>])</a:t>
            </a:r>
            <a:endParaRPr lang="fr-FR" altLang="fr-FR" sz="3600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800" b="1" dirty="0" err="1">
                <a:solidFill>
                  <a:srgbClr val="4424A9"/>
                </a:solidFill>
                <a:latin typeface="fira code"/>
              </a:rPr>
              <a:t>print</a:t>
            </a:r>
            <a:r>
              <a:rPr lang="fr-FR" altLang="fr-FR" sz="2800" b="1" dirty="0">
                <a:solidFill>
                  <a:srgbClr val="000000"/>
                </a:solidFill>
                <a:latin typeface="fira code"/>
              </a:rPr>
              <a:t>(array_1</a:t>
            </a:r>
            <a:r>
              <a:rPr lang="fr-FR" altLang="fr-FR" sz="2800" b="1" dirty="0" smtClean="0">
                <a:solidFill>
                  <a:srgbClr val="000000"/>
                </a:solidFill>
                <a:latin typeface="fira code"/>
              </a:rPr>
              <a:t>)</a:t>
            </a:r>
            <a:endParaRPr lang="fr-FR" altLang="fr-FR" sz="3600" b="1" dirty="0"/>
          </a:p>
        </p:txBody>
      </p:sp>
      <p:sp>
        <p:nvSpPr>
          <p:cNvPr id="11" name="Rectangle 10"/>
          <p:cNvSpPr/>
          <p:nvPr/>
        </p:nvSpPr>
        <p:spPr>
          <a:xfrm>
            <a:off x="5173853" y="6054814"/>
            <a:ext cx="6353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D2D2D"/>
                </a:solidFill>
                <a:latin typeface="oxygen"/>
              </a:rPr>
              <a:t>the </a:t>
            </a:r>
            <a:r>
              <a:rPr lang="en-US" b="1" i="1" dirty="0">
                <a:solidFill>
                  <a:srgbClr val="2D2D2D"/>
                </a:solidFill>
                <a:latin typeface="oxygen"/>
              </a:rPr>
              <a:t>"</a:t>
            </a:r>
            <a:r>
              <a:rPr lang="en-US" b="1" i="1" dirty="0" err="1">
                <a:solidFill>
                  <a:srgbClr val="2D2D2D"/>
                </a:solidFill>
                <a:latin typeface="oxygen"/>
              </a:rPr>
              <a:t>i</a:t>
            </a:r>
            <a:r>
              <a:rPr lang="en-US" b="1" i="1" dirty="0">
                <a:solidFill>
                  <a:srgbClr val="2D2D2D"/>
                </a:solidFill>
                <a:latin typeface="oxygen"/>
              </a:rPr>
              <a:t>"</a:t>
            </a:r>
            <a:r>
              <a:rPr lang="en-US" b="1" dirty="0">
                <a:solidFill>
                  <a:srgbClr val="2D2D2D"/>
                </a:solidFill>
                <a:latin typeface="oxygen"/>
              </a:rPr>
              <a:t> signifies that all elements in </a:t>
            </a:r>
            <a:r>
              <a:rPr lang="en-US" b="1" i="1" dirty="0">
                <a:solidFill>
                  <a:srgbClr val="2D2D2D"/>
                </a:solidFill>
                <a:latin typeface="oxygen"/>
              </a:rPr>
              <a:t>array_1</a:t>
            </a:r>
            <a:r>
              <a:rPr lang="en-US" b="1" dirty="0">
                <a:solidFill>
                  <a:srgbClr val="2D2D2D"/>
                </a:solidFill>
                <a:latin typeface="oxygen"/>
              </a:rPr>
              <a:t> are integers: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27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0062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2- Using library </a:t>
            </a:r>
            <a:r>
              <a:rPr lang="en-US" sz="3600" b="1" dirty="0" smtClean="0">
                <a:solidFill>
                  <a:srgbClr val="FF0000"/>
                </a:solidFill>
              </a:rPr>
              <a:t>"</a:t>
            </a:r>
            <a:r>
              <a:rPr lang="en-US" sz="3600" b="1" dirty="0" err="1" smtClean="0">
                <a:solidFill>
                  <a:srgbClr val="FF0000"/>
                </a:solidFill>
              </a:rPr>
              <a:t>numpy</a:t>
            </a:r>
            <a:r>
              <a:rPr lang="en-US" sz="3600" b="1" dirty="0" smtClean="0">
                <a:solidFill>
                  <a:srgbClr val="FF0000"/>
                </a:solidFill>
              </a:rPr>
              <a:t>" : </a:t>
            </a:r>
            <a:r>
              <a:rPr lang="en-US" sz="3600" b="1" i="1" dirty="0" err="1"/>
              <a:t>NumPy</a:t>
            </a:r>
            <a:r>
              <a:rPr lang="en-US" sz="3600" b="1" dirty="0"/>
              <a:t> </a:t>
            </a:r>
            <a:r>
              <a:rPr lang="en-US" sz="3600" b="1" dirty="0" smtClean="0"/>
              <a:t>  arrays  support </a:t>
            </a:r>
            <a:r>
              <a:rPr lang="en-US" sz="3600" b="1" dirty="0"/>
              <a:t>different data types</a:t>
            </a:r>
            <a:r>
              <a:rPr lang="en-US" sz="3600" dirty="0"/>
              <a:t>. To create a </a:t>
            </a:r>
            <a:r>
              <a:rPr lang="en-US" sz="3600" i="1" dirty="0" err="1"/>
              <a:t>NumPy</a:t>
            </a:r>
            <a:r>
              <a:rPr lang="en-US" sz="3600" dirty="0"/>
              <a:t> array, you only need to specify the items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/>
              <a:t> 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                   import </a:t>
            </a:r>
            <a:r>
              <a:rPr lang="en-US" sz="3600" b="1" dirty="0" err="1">
                <a:solidFill>
                  <a:srgbClr val="FF0000"/>
                </a:solidFill>
              </a:rPr>
              <a:t>numpy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/>
              <a:t>as </a:t>
            </a:r>
            <a:r>
              <a:rPr lang="en-US" sz="3600" b="1" dirty="0" smtClean="0">
                <a:solidFill>
                  <a:srgbClr val="00B050"/>
                </a:solidFill>
              </a:rPr>
              <a:t>np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fr-FR" altLang="fr-FR" sz="2400" dirty="0" smtClean="0">
              <a:solidFill>
                <a:srgbClr val="000000"/>
              </a:solidFill>
              <a:latin typeface="fira code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2400" dirty="0" smtClean="0">
                <a:solidFill>
                  <a:srgbClr val="000000"/>
                </a:solidFill>
                <a:latin typeface="fira code"/>
              </a:rPr>
              <a:t>array_2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 </a:t>
            </a:r>
            <a:r>
              <a:rPr lang="fr-FR" altLang="fr-FR" sz="2400" dirty="0">
                <a:solidFill>
                  <a:srgbClr val="4424A9"/>
                </a:solidFill>
                <a:latin typeface="fira code"/>
              </a:rPr>
              <a:t>=</a:t>
            </a:r>
            <a:r>
              <a:rPr lang="fr-FR" altLang="fr-FR" sz="3200" dirty="0">
                <a:solidFill>
                  <a:srgbClr val="000000"/>
                </a:solidFill>
                <a:latin typeface="fira code"/>
              </a:rPr>
              <a:t> </a:t>
            </a:r>
            <a:r>
              <a:rPr lang="fr-FR" altLang="fr-FR" sz="2400" dirty="0" err="1">
                <a:solidFill>
                  <a:srgbClr val="000000"/>
                </a:solidFill>
                <a:latin typeface="fira code"/>
              </a:rPr>
              <a:t>np.array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([</a:t>
            </a:r>
            <a:r>
              <a:rPr lang="fr-FR" altLang="fr-FR" sz="2400" dirty="0">
                <a:solidFill>
                  <a:srgbClr val="4424A9"/>
                </a:solidFill>
                <a:latin typeface="fira code"/>
              </a:rPr>
              <a:t>"</a:t>
            </a:r>
            <a:r>
              <a:rPr lang="fr-FR" altLang="fr-FR" sz="2400" dirty="0" err="1">
                <a:solidFill>
                  <a:srgbClr val="4424A9"/>
                </a:solidFill>
                <a:latin typeface="fira code"/>
              </a:rPr>
              <a:t>numbers</a:t>
            </a:r>
            <a:r>
              <a:rPr lang="fr-FR" altLang="fr-FR" sz="2400" dirty="0">
                <a:solidFill>
                  <a:srgbClr val="4424A9"/>
                </a:solidFill>
                <a:latin typeface="fira code"/>
              </a:rPr>
              <a:t>"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, </a:t>
            </a:r>
            <a:r>
              <a:rPr lang="fr-FR" altLang="fr-FR" sz="2400" dirty="0">
                <a:solidFill>
                  <a:srgbClr val="4424A9"/>
                </a:solidFill>
                <a:latin typeface="fira code"/>
              </a:rPr>
              <a:t>3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, </a:t>
            </a:r>
            <a:r>
              <a:rPr lang="fr-FR" altLang="fr-FR" sz="2400" dirty="0">
                <a:solidFill>
                  <a:srgbClr val="4424A9"/>
                </a:solidFill>
                <a:latin typeface="fira code"/>
              </a:rPr>
              <a:t>6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, </a:t>
            </a:r>
            <a:r>
              <a:rPr lang="fr-FR" altLang="fr-FR" sz="2400" dirty="0">
                <a:solidFill>
                  <a:srgbClr val="4424A9"/>
                </a:solidFill>
                <a:latin typeface="fira code"/>
              </a:rPr>
              <a:t>9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, </a:t>
            </a:r>
            <a:r>
              <a:rPr lang="fr-FR" altLang="fr-FR" sz="2400" dirty="0">
                <a:solidFill>
                  <a:srgbClr val="4424A9"/>
                </a:solidFill>
                <a:latin typeface="fira code"/>
              </a:rPr>
              <a:t>12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])</a:t>
            </a:r>
            <a:endParaRPr lang="fr-FR" altLang="fr-FR" sz="32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2400" dirty="0" err="1">
                <a:solidFill>
                  <a:srgbClr val="4424A9"/>
                </a:solidFill>
                <a:latin typeface="fira code"/>
              </a:rPr>
              <a:t>print</a:t>
            </a:r>
            <a:r>
              <a:rPr lang="fr-FR" altLang="fr-FR" sz="3200" dirty="0">
                <a:solidFill>
                  <a:srgbClr val="000000"/>
                </a:solidFill>
                <a:latin typeface="fira code"/>
              </a:rPr>
              <a:t> 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(array_2)</a:t>
            </a:r>
            <a:endParaRPr lang="fr-FR" altLang="fr-FR" sz="32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fr-FR" altLang="fr-FR" sz="2400" dirty="0" err="1">
                <a:solidFill>
                  <a:srgbClr val="4424A9"/>
                </a:solidFill>
                <a:latin typeface="fira code"/>
              </a:rPr>
              <a:t>print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(</a:t>
            </a:r>
            <a:r>
              <a:rPr lang="fr-FR" altLang="fr-FR" sz="2400" dirty="0">
                <a:solidFill>
                  <a:srgbClr val="4424A9"/>
                </a:solidFill>
                <a:latin typeface="fira code"/>
              </a:rPr>
              <a:t>type</a:t>
            </a:r>
            <a:r>
              <a:rPr lang="fr-FR" altLang="fr-FR" sz="2400" dirty="0">
                <a:solidFill>
                  <a:srgbClr val="000000"/>
                </a:solidFill>
                <a:latin typeface="fira code"/>
              </a:rPr>
              <a:t>(array_2))</a:t>
            </a:r>
            <a:endParaRPr lang="fr-FR" altLang="fr-FR" sz="48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4" name="Titre 3"/>
          <p:cNvSpPr txBox="1">
            <a:spLocks/>
          </p:cNvSpPr>
          <p:nvPr/>
        </p:nvSpPr>
        <p:spPr>
          <a:xfrm>
            <a:off x="838200" y="365125"/>
            <a:ext cx="10515600" cy="604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Arrays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ar-DZ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الجداول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3228" y="4786045"/>
            <a:ext cx="4211391" cy="13909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FR" altLang="fr-FR" sz="2000" b="1" dirty="0">
                <a:solidFill>
                  <a:schemeClr val="bg1"/>
                </a:solidFill>
                <a:latin typeface="Arial Unicode MS" panose="020B0604020202020204" pitchFamily="34" charset="-128"/>
              </a:rPr>
              <a:t>['</a:t>
            </a:r>
            <a:r>
              <a:rPr lang="fr-FR" altLang="fr-FR" sz="2000" b="1" dirty="0" err="1">
                <a:solidFill>
                  <a:schemeClr val="bg1"/>
                </a:solidFill>
                <a:latin typeface="Arial Unicode MS" panose="020B0604020202020204" pitchFamily="34" charset="-128"/>
              </a:rPr>
              <a:t>numbers</a:t>
            </a:r>
            <a:r>
              <a:rPr lang="fr-FR" altLang="fr-FR" sz="2000" b="1" dirty="0">
                <a:solidFill>
                  <a:schemeClr val="bg1"/>
                </a:solidFill>
                <a:latin typeface="Arial Unicode MS" panose="020B0604020202020204" pitchFamily="34" charset="-128"/>
              </a:rPr>
              <a:t>' '3' '6' '9' '12'] </a:t>
            </a:r>
            <a:endParaRPr lang="fr-FR" altLang="fr-FR" sz="2000" b="1" dirty="0" smtClean="0">
              <a:solidFill>
                <a:schemeClr val="bg1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fr-FR" altLang="fr-FR" sz="2000" b="1" dirty="0" smtClean="0">
                <a:solidFill>
                  <a:schemeClr val="bg1"/>
                </a:solidFill>
                <a:latin typeface="Arial Unicode MS" panose="020B0604020202020204" pitchFamily="34" charset="-128"/>
              </a:rPr>
              <a:t>&lt;</a:t>
            </a:r>
            <a:r>
              <a:rPr lang="fr-FR" altLang="fr-FR" sz="2000" b="1" dirty="0">
                <a:solidFill>
                  <a:schemeClr val="bg1"/>
                </a:solidFill>
                <a:latin typeface="Arial Unicode MS" panose="020B0604020202020204" pitchFamily="34" charset="-128"/>
              </a:rPr>
              <a:t>class '</a:t>
            </a:r>
            <a:r>
              <a:rPr lang="fr-FR" altLang="fr-FR" sz="2000" b="1" dirty="0" err="1">
                <a:solidFill>
                  <a:schemeClr val="bg1"/>
                </a:solidFill>
                <a:latin typeface="Arial Unicode MS" panose="020B0604020202020204" pitchFamily="34" charset="-128"/>
              </a:rPr>
              <a:t>numpy.ndarray</a:t>
            </a:r>
            <a:r>
              <a:rPr lang="fr-FR" altLang="fr-FR" sz="2000" b="1" dirty="0">
                <a:solidFill>
                  <a:schemeClr val="bg1"/>
                </a:solidFill>
                <a:latin typeface="Arial Unicode MS" panose="020B0604020202020204" pitchFamily="34" charset="-128"/>
              </a:rPr>
              <a:t>'&gt;</a:t>
            </a:r>
            <a:r>
              <a:rPr lang="fr-FR" altLang="fr-FR" sz="3200" b="1" dirty="0">
                <a:solidFill>
                  <a:schemeClr val="bg1"/>
                </a:solidFill>
              </a:rPr>
              <a:t> </a:t>
            </a:r>
            <a:endParaRPr lang="fr-FR" altLang="fr-FR" sz="48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45230"/>
            <a:ext cx="65" cy="366739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2529" y="591415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i="1" dirty="0" smtClean="0">
                <a:solidFill>
                  <a:srgbClr val="2D2D2D"/>
                </a:solidFill>
                <a:latin typeface="oxygen"/>
              </a:rPr>
              <a:t>array_2</a:t>
            </a:r>
            <a:r>
              <a:rPr lang="en-US" sz="2400" dirty="0">
                <a:solidFill>
                  <a:srgbClr val="2D2D2D"/>
                </a:solidFill>
                <a:latin typeface="oxygen"/>
              </a:rPr>
              <a:t> contains one item of the </a:t>
            </a:r>
            <a:r>
              <a:rPr lang="en-US" sz="2400" i="1" dirty="0">
                <a:solidFill>
                  <a:srgbClr val="2D2D2D"/>
                </a:solidFill>
                <a:latin typeface="oxygen"/>
              </a:rPr>
              <a:t>string</a:t>
            </a:r>
            <a:r>
              <a:rPr lang="en-US" sz="2400" dirty="0">
                <a:solidFill>
                  <a:srgbClr val="2D2D2D"/>
                </a:solidFill>
                <a:latin typeface="oxygen"/>
              </a:rPr>
              <a:t> type (i.e., </a:t>
            </a:r>
            <a:r>
              <a:rPr lang="en-US" sz="2400" i="1" dirty="0">
                <a:solidFill>
                  <a:srgbClr val="2D2D2D"/>
                </a:solidFill>
                <a:latin typeface="oxygen"/>
              </a:rPr>
              <a:t>"numbers"</a:t>
            </a:r>
            <a:r>
              <a:rPr lang="en-US" sz="2400" dirty="0">
                <a:solidFill>
                  <a:srgbClr val="2D2D2D"/>
                </a:solidFill>
                <a:latin typeface="oxygen"/>
              </a:rPr>
              <a:t>) and four integers.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90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/>
          <a:srcRect t="11823" r="273"/>
          <a:stretch/>
        </p:blipFill>
        <p:spPr bwMode="auto">
          <a:xfrm>
            <a:off x="1506828" y="3025446"/>
            <a:ext cx="8976575" cy="2818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oneTexte 1"/>
          <p:cNvSpPr txBox="1"/>
          <p:nvPr/>
        </p:nvSpPr>
        <p:spPr>
          <a:xfrm>
            <a:off x="1506828" y="1081825"/>
            <a:ext cx="89765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What command line should be entered to transition from the current list to the desired list?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506828" y="2563781"/>
            <a:ext cx="8976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Current list                                                                    desired list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5296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/>
          <a:srcRect l="1" t="12486" r="284"/>
          <a:stretch/>
        </p:blipFill>
        <p:spPr bwMode="auto">
          <a:xfrm>
            <a:off x="1330819" y="2524258"/>
            <a:ext cx="9023796" cy="2798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870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34980" y="374622"/>
            <a:ext cx="7675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Generate a list of terms from a sequence.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34980" y="3873928"/>
            <a:ext cx="1056282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E</a:t>
            </a:r>
            <a:r>
              <a:rPr lang="en-US" sz="3200" b="1" dirty="0" smtClean="0"/>
              <a:t>xample</a:t>
            </a:r>
            <a:endParaRPr lang="en-US" sz="2800" b="1" dirty="0" smtClean="0"/>
          </a:p>
          <a:p>
            <a:r>
              <a:rPr lang="en-US" sz="3600" dirty="0" smtClean="0"/>
              <a:t>&gt;&gt;&gt; L6 =   [  </a:t>
            </a:r>
            <a:r>
              <a:rPr lang="en-US" sz="3600" b="1" i="1" dirty="0" smtClean="0"/>
              <a:t>3*n +1</a:t>
            </a:r>
            <a:r>
              <a:rPr lang="en-US" sz="3600" b="1" dirty="0" smtClean="0"/>
              <a:t>   </a:t>
            </a:r>
            <a:r>
              <a:rPr lang="en-US" sz="3600" dirty="0" smtClean="0"/>
              <a:t> </a:t>
            </a:r>
            <a:r>
              <a:rPr lang="en-US" sz="3600" b="1" i="1" dirty="0" smtClean="0">
                <a:solidFill>
                  <a:srgbClr val="002060"/>
                </a:solidFill>
              </a:rPr>
              <a:t>for </a:t>
            </a:r>
            <a:r>
              <a:rPr lang="en-US" sz="3600" b="1" i="1" dirty="0" smtClean="0">
                <a:solidFill>
                  <a:srgbClr val="FF0000"/>
                </a:solidFill>
              </a:rPr>
              <a:t>n</a:t>
            </a:r>
            <a:r>
              <a:rPr lang="en-US" sz="3600" b="1" i="1" dirty="0" smtClean="0">
                <a:solidFill>
                  <a:srgbClr val="002060"/>
                </a:solidFill>
              </a:rPr>
              <a:t> in range(</a:t>
            </a:r>
            <a:r>
              <a:rPr lang="en-US" sz="3600" b="1" i="1" dirty="0" smtClean="0">
                <a:solidFill>
                  <a:srgbClr val="FF0000"/>
                </a:solidFill>
              </a:rPr>
              <a:t>11</a:t>
            </a:r>
            <a:r>
              <a:rPr lang="en-US" sz="3600" b="1" i="1" dirty="0" smtClean="0">
                <a:solidFill>
                  <a:srgbClr val="002060"/>
                </a:solidFill>
              </a:rPr>
              <a:t>)  </a:t>
            </a:r>
            <a:r>
              <a:rPr lang="en-US" sz="3600" dirty="0" smtClean="0"/>
              <a:t>]</a:t>
            </a:r>
          </a:p>
          <a:p>
            <a:r>
              <a:rPr lang="en-US" sz="3600" dirty="0" smtClean="0"/>
              <a:t>&gt;&gt;&gt; L6</a:t>
            </a:r>
          </a:p>
          <a:p>
            <a:r>
              <a:rPr lang="en-US" sz="3600" dirty="0" smtClean="0">
                <a:solidFill>
                  <a:srgbClr val="002060"/>
                </a:solidFill>
              </a:rPr>
              <a:t>           [1, 4, 7, 10, 13, 16, 19, 22, 25, 28, 31]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34980" y="2185385"/>
            <a:ext cx="10562823" cy="132343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 = [ </a:t>
            </a:r>
            <a:r>
              <a:rPr lang="en-US" sz="4000" b="1" i="1" dirty="0" smtClean="0">
                <a:solidFill>
                  <a:srgbClr val="002060"/>
                </a:solidFill>
              </a:rPr>
              <a:t>expression</a:t>
            </a:r>
            <a:r>
              <a:rPr lang="en-US" sz="4000" b="1" dirty="0" smtClean="0">
                <a:solidFill>
                  <a:srgbClr val="002060"/>
                </a:solidFill>
              </a:rPr>
              <a:t>  </a:t>
            </a:r>
            <a:r>
              <a:rPr lang="en-US" sz="4000" b="1" dirty="0" smtClean="0"/>
              <a:t>for </a:t>
            </a:r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dirty="0" smtClean="0"/>
              <a:t> in </a:t>
            </a:r>
            <a:r>
              <a:rPr lang="en-US" sz="4000" b="1" dirty="0" smtClean="0">
                <a:solidFill>
                  <a:srgbClr val="00B050"/>
                </a:solidFill>
              </a:rPr>
              <a:t>range</a:t>
            </a:r>
            <a:r>
              <a:rPr lang="en-US" sz="4000" b="1" dirty="0" smtClean="0"/>
              <a:t>(</a:t>
            </a:r>
            <a:r>
              <a:rPr lang="en-US" sz="4000" b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smtClean="0"/>
              <a:t>))] </a:t>
            </a:r>
          </a:p>
          <a:p>
            <a:r>
              <a:rPr lang="en-US" sz="4000" b="1" dirty="0" smtClean="0"/>
              <a:t>Create a list of </a:t>
            </a:r>
            <a:r>
              <a:rPr lang="en-US" sz="4000" b="1" i="1" dirty="0" smtClean="0">
                <a:solidFill>
                  <a:srgbClr val="002060"/>
                </a:solidFill>
              </a:rPr>
              <a:t>Un</a:t>
            </a:r>
            <a:r>
              <a:rPr lang="en-US" sz="4000" b="1" dirty="0" smtClean="0"/>
              <a:t>  for </a:t>
            </a:r>
            <a:r>
              <a:rPr lang="en-US" sz="4000" b="1" i="1" dirty="0" smtClean="0"/>
              <a:t>n = 0   </a:t>
            </a:r>
            <a:r>
              <a:rPr lang="en-US" sz="4000" b="1" dirty="0" smtClean="0"/>
              <a:t>to   k-1</a:t>
            </a:r>
            <a:endParaRPr lang="en-US" sz="4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834979" y="1235506"/>
            <a:ext cx="10562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Create a list of </a:t>
            </a:r>
            <a:r>
              <a:rPr lang="en-US" sz="3200" b="1" i="1" dirty="0" smtClean="0">
                <a:solidFill>
                  <a:srgbClr val="002060"/>
                </a:solidFill>
              </a:rPr>
              <a:t>sequence </a:t>
            </a:r>
            <a:r>
              <a:rPr lang="en-US" sz="3200" b="1" dirty="0" smtClean="0"/>
              <a:t> example [0,2,4,6,8,10,12, …]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9998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1057619"/>
            <a:ext cx="10515600" cy="5119344"/>
          </a:xfrm>
        </p:spPr>
        <p:txBody>
          <a:bodyPr>
            <a:normAutofit lnSpcReduction="10000"/>
          </a:bodyPr>
          <a:lstStyle/>
          <a:p>
            <a:r>
              <a:rPr lang="fr-FR" sz="3200" b="1" i="1" dirty="0" smtClean="0"/>
              <a:t>STRINGS </a:t>
            </a:r>
            <a:endParaRPr lang="fr-FR" b="1" i="1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b="1" dirty="0" smtClean="0"/>
              <a:t>Strings</a:t>
            </a:r>
            <a:r>
              <a:rPr lang="en-US" dirty="0" smtClean="0"/>
              <a:t> (a set of character - phrase -) in </a:t>
            </a:r>
            <a:r>
              <a:rPr lang="en-US" dirty="0"/>
              <a:t>python are surrounded by either single quotation marks, or double quotation marks</a:t>
            </a:r>
            <a:r>
              <a:rPr lang="en-US" dirty="0" smtClean="0"/>
              <a:t>. Ex : in python </a:t>
            </a:r>
            <a:r>
              <a:rPr lang="en-US" b="1" i="1" dirty="0" smtClean="0">
                <a:solidFill>
                  <a:srgbClr val="0070C0"/>
                </a:solidFill>
              </a:rPr>
              <a:t>'hello</a:t>
            </a:r>
            <a:r>
              <a:rPr lang="en-US" b="1" i="1" dirty="0">
                <a:solidFill>
                  <a:srgbClr val="0070C0"/>
                </a:solidFill>
              </a:rPr>
              <a:t>'</a:t>
            </a:r>
            <a:r>
              <a:rPr lang="en-US" b="1" i="1" dirty="0"/>
              <a:t> </a:t>
            </a:r>
            <a:r>
              <a:rPr lang="en-US" dirty="0"/>
              <a:t>is the same as </a:t>
            </a:r>
            <a:r>
              <a:rPr lang="en-US" b="1" i="1" dirty="0">
                <a:solidFill>
                  <a:srgbClr val="0070C0"/>
                </a:solidFill>
              </a:rPr>
              <a:t>"hello</a:t>
            </a:r>
            <a:r>
              <a:rPr lang="en-US" b="1" i="1" dirty="0" smtClean="0">
                <a:solidFill>
                  <a:srgbClr val="0070C0"/>
                </a:solidFill>
              </a:rPr>
              <a:t>".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0070C0"/>
                </a:solidFill>
              </a:rPr>
              <a:t>Assign</a:t>
            </a:r>
            <a:r>
              <a:rPr lang="en-US" dirty="0"/>
              <a:t> </a:t>
            </a:r>
            <a:r>
              <a:rPr lang="en-US" b="1" i="1" dirty="0">
                <a:solidFill>
                  <a:srgbClr val="0070C0"/>
                </a:solidFill>
              </a:rPr>
              <a:t>String</a:t>
            </a:r>
            <a:r>
              <a:rPr lang="en-US" dirty="0"/>
              <a:t> </a:t>
            </a:r>
            <a:r>
              <a:rPr lang="en-US" b="1" i="1" dirty="0">
                <a:solidFill>
                  <a:srgbClr val="0070C0"/>
                </a:solidFill>
              </a:rPr>
              <a:t>to a Variable</a:t>
            </a:r>
            <a:r>
              <a:rPr lang="en-US" b="1" i="1" dirty="0" smtClean="0">
                <a:solidFill>
                  <a:srgbClr val="0070C0"/>
                </a:solidFill>
              </a:rPr>
              <a:t> :</a:t>
            </a:r>
            <a:endParaRPr lang="en-US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i="1" dirty="0"/>
              <a:t> </a:t>
            </a:r>
            <a:r>
              <a:rPr lang="en-US" dirty="0" smtClean="0"/>
              <a:t>S = " hello “</a:t>
            </a:r>
          </a:p>
          <a:p>
            <a:pPr marL="0" indent="0">
              <a:buNone/>
            </a:pPr>
            <a:r>
              <a:rPr lang="en-US" dirty="0" smtClean="0"/>
              <a:t>  print( s ) </a:t>
            </a:r>
            <a:endParaRPr lang="en-US" b="1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b="1" i="1" dirty="0" err="1">
                <a:solidFill>
                  <a:srgbClr val="0070C0"/>
                </a:solidFill>
              </a:rPr>
              <a:t>Multiline</a:t>
            </a:r>
            <a:r>
              <a:rPr lang="fr-FR" b="1" i="1" dirty="0">
                <a:solidFill>
                  <a:srgbClr val="0070C0"/>
                </a:solidFill>
              </a:rPr>
              <a:t> </a:t>
            </a:r>
            <a:r>
              <a:rPr lang="fr-FR" b="1" i="1" dirty="0" smtClean="0">
                <a:solidFill>
                  <a:srgbClr val="0070C0"/>
                </a:solidFill>
              </a:rPr>
              <a:t>Strings</a:t>
            </a:r>
          </a:p>
          <a:p>
            <a:pPr marL="0" indent="0">
              <a:buNone/>
            </a:pPr>
            <a:r>
              <a:rPr lang="en-US" dirty="0" smtClean="0"/>
              <a:t>assign </a:t>
            </a:r>
            <a:r>
              <a:rPr lang="en-US" dirty="0"/>
              <a:t>a multiline string to a variable by using three quotes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fr-FR" dirty="0"/>
              <a:t>a = </a:t>
            </a:r>
            <a:r>
              <a:rPr lang="fr-FR" b="1" dirty="0" smtClean="0">
                <a:solidFill>
                  <a:srgbClr val="0070C0"/>
                </a:solidFill>
              </a:rPr>
              <a:t>"""</a:t>
            </a:r>
            <a:r>
              <a:rPr lang="fr-FR" dirty="0" smtClean="0"/>
              <a:t> </a:t>
            </a:r>
            <a:r>
              <a:rPr lang="fr-FR" dirty="0" err="1" smtClean="0"/>
              <a:t>welcome</a:t>
            </a:r>
            <a:r>
              <a:rPr lang="fr-FR" dirty="0" smtClean="0"/>
              <a:t> to </a:t>
            </a:r>
            <a:r>
              <a:rPr lang="fr-FR" dirty="0" err="1" smtClean="0"/>
              <a:t>pyton</a:t>
            </a:r>
            <a:r>
              <a:rPr lang="fr-FR" dirty="0" smtClean="0"/>
              <a:t> </a:t>
            </a:r>
            <a:r>
              <a:rPr lang="fr-FR" dirty="0" err="1" smtClean="0"/>
              <a:t>programming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,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           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my</a:t>
            </a:r>
            <a:r>
              <a:rPr lang="fr-FR" dirty="0" smtClean="0"/>
              <a:t> first program,</a:t>
            </a:r>
            <a:r>
              <a:rPr lang="fr-FR" b="1" dirty="0" smtClean="0">
                <a:solidFill>
                  <a:srgbClr val="0070C0"/>
                </a:solidFill>
              </a:rPr>
              <a:t>"""</a:t>
            </a:r>
            <a:endParaRPr lang="fr-FR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789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988" y="1838117"/>
            <a:ext cx="1016273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oneTexte 1"/>
          <p:cNvSpPr txBox="1"/>
          <p:nvPr/>
        </p:nvSpPr>
        <p:spPr>
          <a:xfrm>
            <a:off x="439295" y="270454"/>
            <a:ext cx="10787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Provide the Python command that creates </a:t>
            </a:r>
            <a:r>
              <a:rPr lang="en-US" sz="4000" b="1" dirty="0" smtClean="0"/>
              <a:t>a list </a:t>
            </a:r>
            <a:r>
              <a:rPr lang="en-US" sz="4000" b="1" dirty="0"/>
              <a:t>of </a:t>
            </a:r>
            <a:r>
              <a:rPr lang="en-US" sz="4000" b="1" dirty="0" smtClean="0"/>
              <a:t>term </a:t>
            </a:r>
            <a:r>
              <a:rPr lang="en-US" sz="4000" b="1" i="1" dirty="0" smtClean="0"/>
              <a:t>Un.</a:t>
            </a:r>
            <a:r>
              <a:rPr lang="en-US" sz="4000" b="1" dirty="0" smtClean="0"/>
              <a:t>​  Un=  50 + 10 x n                </a:t>
            </a:r>
            <a:r>
              <a:rPr lang="en-US" sz="4000" b="1" i="1" dirty="0" smtClean="0">
                <a:solidFill>
                  <a:srgbClr val="C00000"/>
                </a:solidFill>
              </a:rPr>
              <a:t>for n = 0 to 30</a:t>
            </a:r>
            <a:endParaRPr lang="en-US" sz="4000" b="1" i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58227" y="2463329"/>
            <a:ext cx="7291080" cy="386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532836" y="3573711"/>
            <a:ext cx="10787694" cy="1336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Provide the Python command that creates the list of </a:t>
            </a:r>
            <a:r>
              <a:rPr lang="en-US" sz="4000" b="1" dirty="0" smtClean="0"/>
              <a:t>100 elements that contains Zero value </a:t>
            </a:r>
            <a:endParaRPr lang="en-US" sz="4000" b="1" i="1" dirty="0">
              <a:solidFill>
                <a:srgbClr val="C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91673" y="5138670"/>
            <a:ext cx="9794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L2 = [   0    for     k   in    range(100)]</a:t>
            </a:r>
            <a:endParaRPr lang="en-US" sz="3600" b="1" dirty="0"/>
          </a:p>
        </p:txBody>
      </p:sp>
      <p:sp>
        <p:nvSpPr>
          <p:cNvPr id="8" name="Rectangle 7"/>
          <p:cNvSpPr/>
          <p:nvPr/>
        </p:nvSpPr>
        <p:spPr>
          <a:xfrm>
            <a:off x="2150772" y="5319885"/>
            <a:ext cx="5293217" cy="390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929" y="1740652"/>
            <a:ext cx="1016273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ZoneTexte 1"/>
          <p:cNvSpPr txBox="1"/>
          <p:nvPr/>
        </p:nvSpPr>
        <p:spPr>
          <a:xfrm>
            <a:off x="439295" y="283333"/>
            <a:ext cx="10787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Provide the Python command that creates the list of </a:t>
            </a:r>
            <a:r>
              <a:rPr lang="en-US" sz="4000" b="1" i="1" dirty="0">
                <a:solidFill>
                  <a:srgbClr val="C00000"/>
                </a:solidFill>
              </a:rPr>
              <a:t>50</a:t>
            </a:r>
            <a:r>
              <a:rPr lang="en-US" sz="4000" b="1" i="1" dirty="0"/>
              <a:t> </a:t>
            </a:r>
            <a:r>
              <a:rPr lang="en-US" sz="4000" b="1" i="1" dirty="0" smtClean="0"/>
              <a:t> first elements of odds numbers</a:t>
            </a:r>
            <a:endParaRPr lang="en-US" sz="4000" b="1" i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38531" y="2383594"/>
            <a:ext cx="7291080" cy="386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929" y="4870221"/>
            <a:ext cx="1016273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439295" y="3412902"/>
            <a:ext cx="10787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Provide the Python command that creates the list of </a:t>
            </a:r>
            <a:r>
              <a:rPr lang="en-US" sz="4000" b="1" i="1" dirty="0">
                <a:solidFill>
                  <a:srgbClr val="C00000"/>
                </a:solidFill>
              </a:rPr>
              <a:t>50</a:t>
            </a:r>
            <a:r>
              <a:rPr lang="en-US" sz="4000" b="1" i="1" dirty="0"/>
              <a:t> </a:t>
            </a:r>
            <a:r>
              <a:rPr lang="en-US" sz="4000" b="1" i="1" dirty="0" smtClean="0"/>
              <a:t> first elements that are divided by  3</a:t>
            </a:r>
            <a:endParaRPr lang="en-US" sz="4000" b="1" i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38531" y="5513163"/>
            <a:ext cx="7291080" cy="386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7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23349"/>
            <a:ext cx="10515600" cy="3171378"/>
          </a:xfrm>
        </p:spPr>
        <p:txBody>
          <a:bodyPr/>
          <a:lstStyle/>
          <a:p>
            <a:r>
              <a:rPr lang="en-US" dirty="0"/>
              <a:t>Python provides powerful data structures called lists, which can store and manipulate collections of elements. Also provides many ways to create 2-dimensional lists/arrays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Using 2D arrays/lists the right way involves understanding the structure, accessing elements, and efficiently manipulating data in a two-dimensional grid.</a:t>
            </a:r>
          </a:p>
        </p:txBody>
      </p:sp>
      <p:sp>
        <p:nvSpPr>
          <p:cNvPr id="5" name="Titre 3"/>
          <p:cNvSpPr txBox="1">
            <a:spLocks/>
          </p:cNvSpPr>
          <p:nvPr/>
        </p:nvSpPr>
        <p:spPr>
          <a:xfrm>
            <a:off x="838200" y="365125"/>
            <a:ext cx="10515600" cy="6043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Arrays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/ </a:t>
            </a:r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2D (matrix)</a:t>
            </a:r>
            <a:r>
              <a:rPr lang="ar-DZ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419609"/>
              </p:ext>
            </p:extLst>
          </p:nvPr>
        </p:nvGraphicFramePr>
        <p:xfrm>
          <a:off x="6900214" y="4673480"/>
          <a:ext cx="235969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1939"/>
                <a:gridCol w="471939"/>
                <a:gridCol w="471939"/>
                <a:gridCol w="471939"/>
                <a:gridCol w="471939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" name="Flèche droite 3"/>
          <p:cNvSpPr/>
          <p:nvPr/>
        </p:nvSpPr>
        <p:spPr>
          <a:xfrm>
            <a:off x="4790941" y="4765183"/>
            <a:ext cx="1893194" cy="2704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èche vers le bas 5"/>
          <p:cNvSpPr/>
          <p:nvPr/>
        </p:nvSpPr>
        <p:spPr>
          <a:xfrm>
            <a:off x="9453093" y="4765183"/>
            <a:ext cx="321972" cy="106894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3960790" y="4715745"/>
            <a:ext cx="112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Rows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9324304" y="4395851"/>
            <a:ext cx="1210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columns</a:t>
            </a:r>
            <a:endParaRPr lang="en-US" dirty="0"/>
          </a:p>
        </p:txBody>
      </p:sp>
      <p:sp>
        <p:nvSpPr>
          <p:cNvPr id="9" name="ZoneTexte 8"/>
          <p:cNvSpPr txBox="1"/>
          <p:nvPr/>
        </p:nvSpPr>
        <p:spPr>
          <a:xfrm>
            <a:off x="7230413" y="4346620"/>
            <a:ext cx="2550017" cy="369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0      1        2      3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3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Lists / Arrays 2D</a:t>
            </a:r>
            <a:endParaRPr lang="en-US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Create Lists/Arrays 2D (Matrix)</a:t>
            </a:r>
          </a:p>
          <a:p>
            <a:pPr marL="0" indent="0">
              <a:buNone/>
            </a:pPr>
            <a:r>
              <a:rPr lang="en-US" dirty="0" smtClean="0"/>
              <a:t>           </a:t>
            </a:r>
            <a:r>
              <a:rPr lang="en-US" sz="3200" b="1" dirty="0" err="1" smtClean="0">
                <a:solidFill>
                  <a:srgbClr val="0070C0"/>
                </a:solidFill>
              </a:rPr>
              <a:t>Name_of_list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/>
              <a:t>=</a:t>
            </a:r>
            <a:r>
              <a:rPr lang="en-US" sz="4400" b="1" dirty="0" smtClean="0">
                <a:solidFill>
                  <a:srgbClr val="FF0000"/>
                </a:solidFill>
              </a:rPr>
              <a:t>[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[ </a:t>
            </a:r>
            <a:r>
              <a:rPr lang="en-US" sz="3200" b="1" dirty="0" err="1" smtClean="0"/>
              <a:t>elem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elem</a:t>
            </a:r>
            <a:r>
              <a:rPr lang="en-US" sz="3200" b="1" dirty="0" smtClean="0"/>
              <a:t> , …] , [</a:t>
            </a:r>
            <a:r>
              <a:rPr lang="en-US" sz="3200" b="1" dirty="0" err="1" smtClean="0"/>
              <a:t>elem</a:t>
            </a:r>
            <a:r>
              <a:rPr lang="en-US" sz="3200" b="1" dirty="0" smtClean="0"/>
              <a:t> , </a:t>
            </a:r>
            <a:r>
              <a:rPr lang="en-US" sz="3200" b="1" dirty="0" err="1" smtClean="0"/>
              <a:t>elem</a:t>
            </a:r>
            <a:r>
              <a:rPr lang="en-US" sz="3200" b="1" dirty="0" smtClean="0"/>
              <a:t>, …] </a:t>
            </a:r>
            <a:r>
              <a:rPr lang="en-US" sz="4800" b="1" dirty="0" smtClean="0">
                <a:solidFill>
                  <a:srgbClr val="FF0000"/>
                </a:solidFill>
              </a:rPr>
              <a:t>]</a:t>
            </a:r>
            <a:endParaRPr lang="en-US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 smtClean="0"/>
              <a:t>Example 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          L1 =  [[1,2,3,0] ,[5,6,7,1] </a:t>
            </a:r>
            <a:r>
              <a:rPr lang="en-US" sz="3200" b="1" dirty="0">
                <a:solidFill>
                  <a:srgbClr val="FF0000"/>
                </a:solidFill>
              </a:rPr>
              <a:t>,[1,0,1,0</a:t>
            </a:r>
            <a:r>
              <a:rPr lang="en-US" sz="3200" b="1" dirty="0" smtClean="0">
                <a:solidFill>
                  <a:srgbClr val="FF0000"/>
                </a:solidFill>
              </a:rPr>
              <a:t>]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,[0,0,0,0</a:t>
            </a:r>
            <a:r>
              <a:rPr lang="en-US" sz="3200" b="1" dirty="0">
                <a:solidFill>
                  <a:srgbClr val="FF0000"/>
                </a:solidFill>
              </a:rPr>
              <a:t>]</a:t>
            </a:r>
            <a:r>
              <a:rPr lang="en-US" sz="3200" b="1" dirty="0" smtClean="0">
                <a:solidFill>
                  <a:srgbClr val="FF0000"/>
                </a:solidFill>
              </a:rPr>
              <a:t>]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32705"/>
              </p:ext>
            </p:extLst>
          </p:nvPr>
        </p:nvGraphicFramePr>
        <p:xfrm>
          <a:off x="6900214" y="4673480"/>
          <a:ext cx="308091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183"/>
                <a:gridCol w="616183"/>
                <a:gridCol w="616183"/>
                <a:gridCol w="616183"/>
                <a:gridCol w="61618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7230413" y="4346620"/>
            <a:ext cx="2918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       0         1           2       3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5928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498" y="171941"/>
            <a:ext cx="10515600" cy="472003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Example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27850"/>
            <a:ext cx="10515600" cy="5720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a = [[1, 2, 3], [4, 5, 6</a:t>
            </a:r>
            <a:r>
              <a:rPr lang="en-US" sz="2400" dirty="0" smtClean="0">
                <a:latin typeface="Aharoni" panose="02010803020104030203" pitchFamily="2" charset="-79"/>
                <a:ea typeface="+mj-ea"/>
                <a:cs typeface="Aharoni" panose="02010803020104030203" pitchFamily="2" charset="-79"/>
              </a:rPr>
              <a:t>]]</a:t>
            </a:r>
          </a:p>
          <a:p>
            <a:pPr marL="0" indent="0">
              <a:buNone/>
            </a:pPr>
            <a:endParaRPr lang="en-US" sz="2400" dirty="0">
              <a:latin typeface="Aharoni" panose="02010803020104030203" pitchFamily="2" charset="-79"/>
              <a:ea typeface="+mj-ea"/>
              <a:cs typeface="Aharoni" panose="02010803020104030203" pitchFamily="2" charset="-79"/>
            </a:endParaRP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print(a[0</a:t>
            </a:r>
            <a:r>
              <a:rPr lang="en-US" sz="2800" dirty="0" smtClean="0">
                <a:solidFill>
                  <a:srgbClr val="0070C0"/>
                </a:solidFill>
              </a:rPr>
              <a:t>])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print(a[1])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b </a:t>
            </a:r>
            <a:r>
              <a:rPr lang="en-US" sz="2800" dirty="0">
                <a:solidFill>
                  <a:srgbClr val="FF0000"/>
                </a:solidFill>
              </a:rPr>
              <a:t>= a[0</a:t>
            </a:r>
            <a:r>
              <a:rPr lang="en-US" sz="2800" dirty="0" smtClean="0">
                <a:solidFill>
                  <a:srgbClr val="FF0000"/>
                </a:solidFill>
              </a:rPr>
              <a:t>]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print(b)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print(a[0</a:t>
            </a:r>
            <a:r>
              <a:rPr lang="en-US" sz="2800" dirty="0">
                <a:solidFill>
                  <a:srgbClr val="0070C0"/>
                </a:solidFill>
              </a:rPr>
              <a:t>][2</a:t>
            </a:r>
            <a:r>
              <a:rPr lang="en-US" sz="2800" dirty="0" smtClean="0">
                <a:solidFill>
                  <a:srgbClr val="0070C0"/>
                </a:solidFill>
              </a:rPr>
              <a:t>])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a[0</a:t>
            </a:r>
            <a:r>
              <a:rPr lang="en-US" sz="2800" dirty="0">
                <a:solidFill>
                  <a:srgbClr val="FF0000"/>
                </a:solidFill>
              </a:rPr>
              <a:t>][1] = </a:t>
            </a:r>
            <a:r>
              <a:rPr lang="en-US" sz="2800" dirty="0" smtClean="0">
                <a:solidFill>
                  <a:srgbClr val="FF0000"/>
                </a:solidFill>
              </a:rPr>
              <a:t>7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print(a)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print(b)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b[2</a:t>
            </a:r>
            <a:r>
              <a:rPr lang="en-US" sz="2800" dirty="0">
                <a:solidFill>
                  <a:srgbClr val="FF0000"/>
                </a:solidFill>
              </a:rPr>
              <a:t>] = </a:t>
            </a:r>
            <a:r>
              <a:rPr lang="en-US" sz="2800" dirty="0" smtClean="0">
                <a:solidFill>
                  <a:srgbClr val="FF0000"/>
                </a:solidFill>
              </a:rPr>
              <a:t>9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print(a[0])</a:t>
            </a:r>
          </a:p>
          <a:p>
            <a:pPr lvl="1"/>
            <a:r>
              <a:rPr lang="en-US" sz="2800" dirty="0" smtClean="0">
                <a:solidFill>
                  <a:srgbClr val="0070C0"/>
                </a:solidFill>
              </a:rPr>
              <a:t>print(b</a:t>
            </a:r>
            <a:r>
              <a:rPr lang="en-US" sz="28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215943" y="1898037"/>
            <a:ext cx="40257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[1, 2, 3</a:t>
            </a:r>
            <a:r>
              <a:rPr lang="en-US" sz="3600" dirty="0" smtClean="0"/>
              <a:t>]</a:t>
            </a:r>
          </a:p>
          <a:p>
            <a:r>
              <a:rPr lang="en-US" sz="3600" dirty="0" smtClean="0"/>
              <a:t>[</a:t>
            </a:r>
            <a:r>
              <a:rPr lang="en-US" sz="3600" dirty="0"/>
              <a:t>4, 5, 6</a:t>
            </a:r>
            <a:r>
              <a:rPr lang="en-US" sz="3600" dirty="0" smtClean="0"/>
              <a:t>]</a:t>
            </a:r>
          </a:p>
          <a:p>
            <a:r>
              <a:rPr lang="en-US" sz="3600" dirty="0" smtClean="0"/>
              <a:t>[</a:t>
            </a:r>
            <a:r>
              <a:rPr lang="en-US" sz="3600" dirty="0"/>
              <a:t>1, 2, 3</a:t>
            </a:r>
            <a:r>
              <a:rPr lang="en-US" sz="3600" dirty="0" smtClean="0"/>
              <a:t>]</a:t>
            </a:r>
          </a:p>
          <a:p>
            <a:r>
              <a:rPr lang="en-US" sz="3600" dirty="0" smtClean="0"/>
              <a:t>3</a:t>
            </a:r>
          </a:p>
          <a:p>
            <a:r>
              <a:rPr lang="en-US" sz="3600" dirty="0" smtClean="0"/>
              <a:t>[[</a:t>
            </a:r>
            <a:r>
              <a:rPr lang="en-US" sz="3600" dirty="0"/>
              <a:t>1, 7, 3], [4, 5, 6</a:t>
            </a:r>
            <a:r>
              <a:rPr lang="en-US" sz="3600" dirty="0" smtClean="0"/>
              <a:t>]]</a:t>
            </a:r>
          </a:p>
          <a:p>
            <a:r>
              <a:rPr lang="en-US" sz="3600" dirty="0" smtClean="0"/>
              <a:t>[</a:t>
            </a:r>
            <a:r>
              <a:rPr lang="en-US" sz="3600" dirty="0"/>
              <a:t>1, 7, 3</a:t>
            </a:r>
            <a:r>
              <a:rPr lang="en-US" sz="3600" dirty="0" smtClean="0"/>
              <a:t>]</a:t>
            </a:r>
          </a:p>
          <a:p>
            <a:r>
              <a:rPr lang="en-US" sz="3600" dirty="0" smtClean="0"/>
              <a:t>[</a:t>
            </a:r>
            <a:r>
              <a:rPr lang="en-US" sz="3600" dirty="0"/>
              <a:t>1, 7, 9</a:t>
            </a:r>
            <a:r>
              <a:rPr lang="en-US" sz="3600" dirty="0" smtClean="0"/>
              <a:t>]</a:t>
            </a:r>
          </a:p>
          <a:p>
            <a:r>
              <a:rPr lang="en-US" sz="3600" dirty="0" smtClean="0"/>
              <a:t>[</a:t>
            </a:r>
            <a:r>
              <a:rPr lang="en-US" sz="3600" dirty="0"/>
              <a:t>1, 7, 9]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91991"/>
              </p:ext>
            </p:extLst>
          </p:nvPr>
        </p:nvGraphicFramePr>
        <p:xfrm>
          <a:off x="8951711" y="2298147"/>
          <a:ext cx="2464732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183"/>
                <a:gridCol w="616183"/>
                <a:gridCol w="616183"/>
                <a:gridCol w="61618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9225028" y="1898037"/>
            <a:ext cx="2918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       0         1           2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8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7287" y="79531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Len</a:t>
            </a:r>
            <a:r>
              <a:rPr lang="en-US" b="1" dirty="0" smtClean="0">
                <a:solidFill>
                  <a:srgbClr val="0070C0"/>
                </a:solidFill>
              </a:rPr>
              <a:t>(a)          ------------    2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Len</a:t>
            </a:r>
            <a:r>
              <a:rPr lang="en-US" b="1" dirty="0" smtClean="0">
                <a:solidFill>
                  <a:srgbClr val="0070C0"/>
                </a:solidFill>
              </a:rPr>
              <a:t>(a[0])     ----------      3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Try this code?</a:t>
            </a:r>
          </a:p>
          <a:p>
            <a:pPr marL="0" indent="0">
              <a:buNone/>
            </a:pPr>
            <a:r>
              <a:rPr lang="en-US" b="1" dirty="0" smtClean="0"/>
              <a:t>a </a:t>
            </a:r>
            <a:r>
              <a:rPr lang="en-US" b="1" dirty="0"/>
              <a:t>= [[1, 2, 3, 4], [5, 6], [7, 8, 9</a:t>
            </a:r>
            <a:r>
              <a:rPr lang="en-US" b="1" dirty="0" smtClean="0"/>
              <a:t>]]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 err="1"/>
              <a:t>i</a:t>
            </a:r>
            <a:r>
              <a:rPr lang="en-US" b="1" dirty="0"/>
              <a:t> in range(</a:t>
            </a:r>
            <a:r>
              <a:rPr lang="en-US" b="1" dirty="0" err="1"/>
              <a:t>len</a:t>
            </a:r>
            <a:r>
              <a:rPr lang="en-US" b="1" dirty="0"/>
              <a:t>(a)):  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</a:t>
            </a:r>
            <a:r>
              <a:rPr lang="en-US" b="1" dirty="0"/>
              <a:t>for j in range(</a:t>
            </a:r>
            <a:r>
              <a:rPr lang="en-US" b="1" dirty="0" err="1"/>
              <a:t>len</a:t>
            </a:r>
            <a:r>
              <a:rPr lang="en-US" b="1" dirty="0"/>
              <a:t>(a[</a:t>
            </a:r>
            <a:r>
              <a:rPr lang="en-US" b="1" dirty="0" err="1"/>
              <a:t>i</a:t>
            </a:r>
            <a:r>
              <a:rPr lang="en-US" b="1" dirty="0"/>
              <a:t>])):       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print(a[</a:t>
            </a:r>
            <a:r>
              <a:rPr lang="en-US" b="1" dirty="0" err="1" smtClean="0"/>
              <a:t>i</a:t>
            </a:r>
            <a:r>
              <a:rPr lang="en-US" b="1" dirty="0"/>
              <a:t>][j], end=' ')   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print()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811016"/>
              </p:ext>
            </p:extLst>
          </p:nvPr>
        </p:nvGraphicFramePr>
        <p:xfrm>
          <a:off x="7441127" y="2393919"/>
          <a:ext cx="246473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183"/>
                <a:gridCol w="616183"/>
                <a:gridCol w="616183"/>
                <a:gridCol w="6161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92619" y="5533019"/>
            <a:ext cx="64522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a[1][2] return </a:t>
            </a:r>
            <a:r>
              <a:rPr lang="en-US" sz="2800" b="1" dirty="0" smtClean="0"/>
              <a:t>error  </a:t>
            </a:r>
            <a:r>
              <a:rPr lang="en-US" sz="2800" b="1" i="1" dirty="0">
                <a:solidFill>
                  <a:srgbClr val="FF0000"/>
                </a:solidFill>
              </a:rPr>
              <a:t>list index out of range</a:t>
            </a:r>
          </a:p>
        </p:txBody>
      </p:sp>
    </p:spTree>
    <p:extLst>
      <p:ext uri="{BB962C8B-B14F-4D97-AF65-F5344CB8AC3E}">
        <p14:creationId xmlns:p14="http://schemas.microsoft.com/office/powerpoint/2010/main" val="158411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833952"/>
            <a:ext cx="10515600" cy="4351338"/>
          </a:xfrm>
        </p:spPr>
        <p:txBody>
          <a:bodyPr/>
          <a:lstStyle/>
          <a:p>
            <a:r>
              <a:rPr lang="en-US" dirty="0" smtClean="0"/>
              <a:t>Same code as previous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a = [[1, 2, 3, 4], [5, 6], [7, 8, 9</a:t>
            </a:r>
            <a:r>
              <a:rPr lang="en-US" b="1" dirty="0" smtClean="0">
                <a:solidFill>
                  <a:srgbClr val="002060"/>
                </a:solidFill>
              </a:rPr>
              <a:t>]]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for </a:t>
            </a:r>
            <a:r>
              <a:rPr lang="en-US" b="1" dirty="0">
                <a:solidFill>
                  <a:srgbClr val="FF0000"/>
                </a:solidFill>
              </a:rPr>
              <a:t>row</a:t>
            </a:r>
            <a:r>
              <a:rPr lang="en-US" b="1" dirty="0">
                <a:solidFill>
                  <a:srgbClr val="002060"/>
                </a:solidFill>
              </a:rPr>
              <a:t> in a:   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  for </a:t>
            </a:r>
            <a:r>
              <a:rPr lang="en-US" b="1" dirty="0" err="1">
                <a:solidFill>
                  <a:srgbClr val="FF0000"/>
                </a:solidFill>
              </a:rPr>
              <a:t>elem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in </a:t>
            </a:r>
            <a:r>
              <a:rPr lang="en-US" b="1" dirty="0">
                <a:solidFill>
                  <a:srgbClr val="FF0000"/>
                </a:solidFill>
              </a:rPr>
              <a:t>row</a:t>
            </a:r>
            <a:r>
              <a:rPr lang="en-US" b="1" dirty="0">
                <a:solidFill>
                  <a:srgbClr val="002060"/>
                </a:solidFill>
              </a:rPr>
              <a:t>:      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     print(</a:t>
            </a:r>
            <a:r>
              <a:rPr lang="en-US" b="1" dirty="0" err="1" smtClean="0">
                <a:solidFill>
                  <a:srgbClr val="002060"/>
                </a:solidFill>
              </a:rPr>
              <a:t>elem</a:t>
            </a:r>
            <a:r>
              <a:rPr lang="en-US" b="1" dirty="0">
                <a:solidFill>
                  <a:srgbClr val="002060"/>
                </a:solidFill>
              </a:rPr>
              <a:t>, end=' ')    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      print</a:t>
            </a:r>
            <a:r>
              <a:rPr lang="en-US" b="1" dirty="0">
                <a:solidFill>
                  <a:srgbClr val="002060"/>
                </a:solidFill>
              </a:rPr>
              <a:t>()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840051"/>
              </p:ext>
            </p:extLst>
          </p:nvPr>
        </p:nvGraphicFramePr>
        <p:xfrm>
          <a:off x="7557037" y="1729461"/>
          <a:ext cx="2464732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6183"/>
                <a:gridCol w="616183"/>
                <a:gridCol w="616183"/>
                <a:gridCol w="6161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3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5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4980" y="5166660"/>
            <a:ext cx="94489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L6 = </a:t>
            </a:r>
            <a:r>
              <a:rPr lang="en-US" sz="4000" b="1" dirty="0" smtClean="0">
                <a:solidFill>
                  <a:srgbClr val="FF0000"/>
                </a:solidFill>
              </a:rPr>
              <a:t>[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[</a:t>
            </a:r>
            <a:r>
              <a:rPr lang="en-US" sz="4000" b="1" dirty="0" smtClean="0"/>
              <a:t>a </a:t>
            </a:r>
            <a:r>
              <a:rPr lang="en-US" sz="4000" b="1" i="1" dirty="0">
                <a:solidFill>
                  <a:srgbClr val="0070C0"/>
                </a:solidFill>
              </a:rPr>
              <a:t>for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smtClean="0"/>
              <a:t>a </a:t>
            </a:r>
            <a:r>
              <a:rPr lang="en-US" sz="4000" b="1" dirty="0">
                <a:solidFill>
                  <a:srgbClr val="0070C0"/>
                </a:solidFill>
              </a:rPr>
              <a:t>in</a:t>
            </a:r>
            <a:r>
              <a:rPr lang="en-US" sz="4000" b="1" dirty="0"/>
              <a:t> range(3) </a:t>
            </a:r>
            <a:r>
              <a:rPr lang="en-US" sz="4000" b="1" dirty="0">
                <a:solidFill>
                  <a:srgbClr val="FF0000"/>
                </a:solidFill>
              </a:rPr>
              <a:t>]</a:t>
            </a:r>
            <a:r>
              <a:rPr lang="en-US" sz="4000" b="1" dirty="0"/>
              <a:t> </a:t>
            </a:r>
            <a:r>
              <a:rPr lang="en-US" sz="4000" b="1" i="1" dirty="0">
                <a:solidFill>
                  <a:srgbClr val="0070C0"/>
                </a:solidFill>
              </a:rPr>
              <a:t>for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smtClean="0"/>
              <a:t>n </a:t>
            </a:r>
            <a:r>
              <a:rPr lang="en-US" sz="4000" b="1" dirty="0">
                <a:solidFill>
                  <a:srgbClr val="0070C0"/>
                </a:solidFill>
              </a:rPr>
              <a:t>in</a:t>
            </a:r>
            <a:r>
              <a:rPr lang="en-US" sz="4000" b="1" dirty="0"/>
              <a:t> </a:t>
            </a:r>
            <a:r>
              <a:rPr lang="en-US" sz="4000" b="1" dirty="0" smtClean="0"/>
              <a:t>range(4)</a:t>
            </a:r>
            <a:r>
              <a:rPr lang="en-US" sz="4000" b="1" dirty="0" smtClean="0">
                <a:solidFill>
                  <a:srgbClr val="FF0000"/>
                </a:solidFill>
              </a:rPr>
              <a:t>]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30541" y="5874546"/>
            <a:ext cx="84433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[[0, 1, 2], [0, 1, 2], [0, 1, 2</a:t>
            </a:r>
            <a:r>
              <a:rPr lang="en-US" sz="4400" dirty="0" smtClean="0"/>
              <a:t>],</a:t>
            </a:r>
            <a:r>
              <a:rPr lang="en-US" sz="4400" dirty="0"/>
              <a:t> [0, 1, 2</a:t>
            </a:r>
            <a:r>
              <a:rPr lang="en-US" sz="4400" dirty="0" smtClean="0"/>
              <a:t>]]</a:t>
            </a:r>
            <a:endParaRPr lang="en-US" sz="4400" dirty="0"/>
          </a:p>
        </p:txBody>
      </p:sp>
      <p:sp>
        <p:nvSpPr>
          <p:cNvPr id="6" name="ZoneTexte 5"/>
          <p:cNvSpPr txBox="1"/>
          <p:nvPr/>
        </p:nvSpPr>
        <p:spPr>
          <a:xfrm>
            <a:off x="834980" y="3191780"/>
            <a:ext cx="10562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 = [ [</a:t>
            </a:r>
            <a:r>
              <a:rPr lang="en-US" sz="4000" b="1" i="1" dirty="0" smtClean="0">
                <a:solidFill>
                  <a:srgbClr val="002060"/>
                </a:solidFill>
              </a:rPr>
              <a:t>expression</a:t>
            </a:r>
            <a:r>
              <a:rPr lang="en-US" sz="4000" b="1" dirty="0" smtClean="0"/>
              <a:t>] for </a:t>
            </a:r>
            <a:r>
              <a:rPr lang="en-US" sz="4000" b="1" dirty="0" smtClean="0">
                <a:solidFill>
                  <a:srgbClr val="FF0000"/>
                </a:solidFill>
              </a:rPr>
              <a:t>n</a:t>
            </a:r>
            <a:r>
              <a:rPr lang="en-US" sz="4000" b="1" dirty="0" smtClean="0"/>
              <a:t> in </a:t>
            </a:r>
            <a:r>
              <a:rPr lang="en-US" sz="4000" b="1" dirty="0" smtClean="0">
                <a:solidFill>
                  <a:srgbClr val="00B050"/>
                </a:solidFill>
              </a:rPr>
              <a:t>range</a:t>
            </a:r>
            <a:r>
              <a:rPr lang="en-US" sz="4000" b="1" dirty="0" smtClean="0"/>
              <a:t>(</a:t>
            </a:r>
            <a:r>
              <a:rPr lang="en-US" sz="4000" b="1" i="1" dirty="0" smtClean="0">
                <a:solidFill>
                  <a:srgbClr val="FF0000"/>
                </a:solidFill>
              </a:rPr>
              <a:t>k</a:t>
            </a:r>
            <a:r>
              <a:rPr lang="en-US" sz="4000" b="1" dirty="0" smtClean="0"/>
              <a:t>)] </a:t>
            </a:r>
          </a:p>
          <a:p>
            <a:r>
              <a:rPr lang="en-US" sz="4000" b="1" dirty="0" smtClean="0"/>
              <a:t>Create a list 2D of </a:t>
            </a:r>
            <a:r>
              <a:rPr lang="en-US" sz="4000" b="1" i="1" dirty="0" smtClean="0">
                <a:solidFill>
                  <a:srgbClr val="002060"/>
                </a:solidFill>
              </a:rPr>
              <a:t>Un</a:t>
            </a:r>
            <a:r>
              <a:rPr lang="en-US" sz="4000" b="1" dirty="0" smtClean="0"/>
              <a:t>   with k-1 rows</a:t>
            </a:r>
            <a:endParaRPr lang="en-US" sz="40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834980" y="374622"/>
            <a:ext cx="7675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Generate a </a:t>
            </a:r>
            <a:r>
              <a:rPr lang="en-US" sz="2800" b="1" dirty="0" smtClean="0"/>
              <a:t>2-D </a:t>
            </a:r>
            <a:r>
              <a:rPr lang="en-US" sz="2800" b="1" dirty="0"/>
              <a:t>list of terms from a sequence.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417434" y="2865853"/>
            <a:ext cx="2009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1"/>
                </a:solidFill>
              </a:rPr>
              <a:t>Rows Value 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34188" y="2853225"/>
            <a:ext cx="2009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1"/>
                </a:solidFill>
              </a:rPr>
              <a:t>Column count </a:t>
            </a:r>
            <a:endParaRPr lang="en-US" sz="2400" b="1" i="1" dirty="0">
              <a:solidFill>
                <a:schemeClr val="accent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4980" y="1204065"/>
            <a:ext cx="10807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a1 </a:t>
            </a:r>
            <a:r>
              <a:rPr lang="en-US" sz="3600" b="1" dirty="0"/>
              <a:t>= [[0,0,0</a:t>
            </a:r>
            <a:r>
              <a:rPr lang="en-US" sz="3600" b="1" dirty="0" smtClean="0"/>
              <a:t>]]*3           </a:t>
            </a:r>
            <a:r>
              <a:rPr lang="en-US" sz="3600" b="1" dirty="0"/>
              <a:t>[[0, 0, 0], [0, 0, 0], [0, 0, </a:t>
            </a:r>
            <a:r>
              <a:rPr lang="en-US" sz="3600" b="1" dirty="0" smtClean="0"/>
              <a:t>0]]</a:t>
            </a:r>
            <a:endParaRPr lang="en-US" sz="3600" b="1" dirty="0"/>
          </a:p>
          <a:p>
            <a:r>
              <a:rPr lang="en-US" sz="3600" b="1" dirty="0" smtClean="0"/>
              <a:t>a2 </a:t>
            </a:r>
            <a:r>
              <a:rPr lang="en-US" sz="3600" b="1" dirty="0"/>
              <a:t>= [[0</a:t>
            </a:r>
            <a:r>
              <a:rPr lang="en-US" sz="3600" b="1" dirty="0" smtClean="0"/>
              <a:t>]*3]*3              </a:t>
            </a:r>
            <a:r>
              <a:rPr lang="en-US" sz="3600" b="1" dirty="0"/>
              <a:t>[[0, 0, 0], [0, 0, 0], [0, 0, 0</a:t>
            </a:r>
            <a:r>
              <a:rPr lang="en-US" sz="3600" b="1" dirty="0" smtClean="0"/>
              <a:t>]]</a:t>
            </a:r>
            <a:endParaRPr lang="en-US" sz="3600" b="1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631065" y="2653048"/>
            <a:ext cx="101871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65883" y="4878947"/>
            <a:ext cx="101871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47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Exercises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894454" cy="4351338"/>
          </a:xfrm>
        </p:spPr>
        <p:txBody>
          <a:bodyPr/>
          <a:lstStyle/>
          <a:p>
            <a:r>
              <a:rPr lang="en-US" dirty="0" smtClean="0"/>
              <a:t>Code for generate this ?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L1= [[</a:t>
            </a:r>
            <a:r>
              <a:rPr lang="en-US" dirty="0"/>
              <a:t>0, 2, 4, 6, 8], [0, 2, 4, 6, 8], [0, 2, 4, 6, 8], [0, 2, 4, 6, 8], [0, 2, 4, 6, 8</a:t>
            </a:r>
            <a:r>
              <a:rPr lang="en-US" dirty="0" smtClean="0"/>
              <a:t>]]</a:t>
            </a:r>
          </a:p>
          <a:p>
            <a:endParaRPr lang="en-US" smtClean="0"/>
          </a:p>
          <a:p>
            <a:r>
              <a:rPr lang="en-US" smtClean="0"/>
              <a:t>calculate </a:t>
            </a:r>
            <a:r>
              <a:rPr lang="en-US" dirty="0"/>
              <a:t>the sum of all the </a:t>
            </a:r>
            <a:r>
              <a:rPr lang="en-US" dirty="0" smtClean="0"/>
              <a:t>numbers</a:t>
            </a:r>
          </a:p>
          <a:p>
            <a:r>
              <a:rPr lang="en-US" dirty="0" smtClean="0"/>
              <a:t>Make diagonal as 0</a:t>
            </a:r>
          </a:p>
          <a:p>
            <a:r>
              <a:rPr lang="en-US" dirty="0" smtClean="0"/>
              <a:t>Calculate the max and min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6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Files in python</a:t>
            </a:r>
            <a:endParaRPr lang="en-GB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690688"/>
            <a:ext cx="10650828" cy="42165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In Python, the </a:t>
            </a:r>
            <a:r>
              <a:rPr kumimoji="0" lang="fr-FR" altLang="fr-FR" sz="4400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 Mono"/>
              </a:rPr>
              <a:t>open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function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is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used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to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edit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a file. This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function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takes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the file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path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(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relative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or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absolute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) as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its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first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parameter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and the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opening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mode as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its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second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parameter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.</a:t>
            </a: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A relative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path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in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computing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is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a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path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that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considers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the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current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location of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reading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An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absolute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öhne"/>
              </a:rPr>
              <a:t>path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is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a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complete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path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that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can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be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read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regardless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of the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reading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Söhne"/>
              </a:rPr>
              <a:t> location.</a:t>
            </a:r>
            <a:endParaRPr kumimoji="0" lang="fr-FR" altLang="fr-F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1057619"/>
            <a:ext cx="10515600" cy="5119344"/>
          </a:xfrm>
        </p:spPr>
        <p:txBody>
          <a:bodyPr>
            <a:normAutofit/>
          </a:bodyPr>
          <a:lstStyle/>
          <a:p>
            <a:r>
              <a:rPr lang="fr-FR" sz="3200" b="1" i="1" dirty="0" smtClean="0"/>
              <a:t>STRINGS </a:t>
            </a:r>
            <a:endParaRPr lang="fr-FR" b="1" i="1" dirty="0" smtClean="0"/>
          </a:p>
          <a:p>
            <a:pPr marL="0" indent="0">
              <a:buNone/>
            </a:pPr>
            <a:r>
              <a:rPr lang="fr-FR" dirty="0" smtClean="0"/>
              <a:t>  </a:t>
            </a:r>
            <a:r>
              <a:rPr lang="fr-FR" sz="3200" b="1" dirty="0" smtClean="0">
                <a:solidFill>
                  <a:srgbClr val="0070C0"/>
                </a:solidFill>
              </a:rPr>
              <a:t>Strings </a:t>
            </a:r>
            <a:r>
              <a:rPr lang="fr-FR" sz="3200" b="1" dirty="0">
                <a:solidFill>
                  <a:srgbClr val="0070C0"/>
                </a:solidFill>
              </a:rPr>
              <a:t>are </a:t>
            </a:r>
            <a:r>
              <a:rPr lang="fr-FR" sz="3200" b="1" dirty="0" err="1" smtClean="0">
                <a:solidFill>
                  <a:srgbClr val="0070C0"/>
                </a:solidFill>
              </a:rPr>
              <a:t>Arrays</a:t>
            </a:r>
            <a:r>
              <a:rPr lang="fr-FR" sz="3200" b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Using the position of </a:t>
            </a:r>
            <a:r>
              <a:rPr lang="en-US" dirty="0"/>
              <a:t>the character </a:t>
            </a:r>
            <a:r>
              <a:rPr lang="en-US" dirty="0" smtClean="0"/>
              <a:t> to retrieve the character </a:t>
            </a:r>
          </a:p>
          <a:p>
            <a:pPr marL="0" indent="0">
              <a:buNone/>
            </a:pPr>
            <a:r>
              <a:rPr lang="en-US" dirty="0" smtClean="0"/>
              <a:t>Character at </a:t>
            </a:r>
            <a:r>
              <a:rPr lang="en-US" dirty="0"/>
              <a:t>position </a:t>
            </a:r>
            <a:r>
              <a:rPr lang="en-US" dirty="0" smtClean="0"/>
              <a:t>number (the </a:t>
            </a:r>
            <a:r>
              <a:rPr lang="en-US" dirty="0"/>
              <a:t>first character has the position 0):</a:t>
            </a:r>
            <a:endParaRPr lang="fr-F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 = 'python 3‘</a:t>
            </a:r>
          </a:p>
          <a:p>
            <a:pPr marL="0" indent="0">
              <a:buNone/>
            </a:pPr>
            <a:r>
              <a:rPr lang="en-US" dirty="0" smtClean="0"/>
              <a:t>print (a[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])   # ‘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'</a:t>
            </a:r>
          </a:p>
          <a:p>
            <a:pPr marL="0" indent="0">
              <a:buNone/>
            </a:pPr>
            <a:r>
              <a:rPr lang="en-US" dirty="0" smtClean="0"/>
              <a:t>print (a[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])   # ‘</a:t>
            </a: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'</a:t>
            </a:r>
          </a:p>
          <a:p>
            <a:pPr marL="0" indent="0">
              <a:buNone/>
            </a:pPr>
            <a:r>
              <a:rPr lang="en-US" dirty="0" smtClean="0"/>
              <a:t>print (a[</a:t>
            </a: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])   # '  ‘           </a:t>
            </a:r>
            <a:r>
              <a:rPr lang="en-US" i="1" dirty="0" smtClean="0"/>
              <a:t>blanc character</a:t>
            </a:r>
          </a:p>
          <a:p>
            <a:pPr marL="0" indent="0">
              <a:buNone/>
            </a:pPr>
            <a:r>
              <a:rPr lang="en-US" dirty="0" smtClean="0"/>
              <a:t>print (a[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])   #  </a:t>
            </a:r>
            <a:r>
              <a:rPr lang="en-US" b="1" i="1" dirty="0" smtClean="0">
                <a:solidFill>
                  <a:srgbClr val="0070C0"/>
                </a:solidFill>
              </a:rPr>
              <a:t>error !!!   </a:t>
            </a:r>
            <a:r>
              <a:rPr lang="en-US" b="1" i="1" dirty="0" smtClean="0">
                <a:solidFill>
                  <a:srgbClr val="FF0000"/>
                </a:solidFill>
              </a:rPr>
              <a:t>string index out of range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954158"/>
              </p:ext>
            </p:extLst>
          </p:nvPr>
        </p:nvGraphicFramePr>
        <p:xfrm>
          <a:off x="5365210" y="3220494"/>
          <a:ext cx="4706656" cy="914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8332"/>
                <a:gridCol w="588332"/>
                <a:gridCol w="588332"/>
                <a:gridCol w="588332"/>
                <a:gridCol w="588332"/>
                <a:gridCol w="588332"/>
                <a:gridCol w="588332"/>
                <a:gridCol w="58833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p</a:t>
                      </a:r>
                      <a:endParaRPr lang="fr-FR" sz="2400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y</a:t>
                      </a:r>
                      <a:endParaRPr lang="fr-FR" sz="2400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</a:t>
                      </a:r>
                      <a:endParaRPr lang="fr-FR" sz="2400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h</a:t>
                      </a:r>
                      <a:endParaRPr lang="fr-FR" sz="2400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o</a:t>
                      </a:r>
                      <a:endParaRPr lang="fr-FR" sz="2400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n</a:t>
                      </a:r>
                      <a:endParaRPr lang="fr-FR" sz="2400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>
                    <a:lnB w="381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0</a:t>
                      </a:r>
                      <a:endParaRPr lang="fr-FR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1</a:t>
                      </a:r>
                      <a:endParaRPr lang="fr-FR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2</a:t>
                      </a:r>
                      <a:endParaRPr lang="fr-FR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3</a:t>
                      </a:r>
                      <a:endParaRPr lang="fr-FR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4</a:t>
                      </a:r>
                      <a:endParaRPr lang="fr-FR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5</a:t>
                      </a:r>
                      <a:endParaRPr lang="fr-FR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6</a:t>
                      </a:r>
                      <a:endParaRPr lang="fr-FR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7</a:t>
                      </a:r>
                      <a:endParaRPr lang="fr-FR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946573" y="3073706"/>
            <a:ext cx="572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a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6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Example</a:t>
            </a:r>
            <a:r>
              <a:rPr lang="fr-FR" dirty="0" smtClean="0"/>
              <a:t> of open </a:t>
            </a:r>
            <a:r>
              <a:rPr lang="fr-FR" dirty="0" err="1" smtClean="0"/>
              <a:t>function</a:t>
            </a:r>
            <a:r>
              <a:rPr lang="fr-FR" dirty="0" smtClean="0"/>
              <a:t> </a:t>
            </a:r>
            <a:endParaRPr lang="fr-FR" dirty="0"/>
          </a:p>
          <a:p>
            <a:pPr marL="0" indent="0">
              <a:buNone/>
            </a:pPr>
            <a:r>
              <a:rPr lang="en-NZ" dirty="0" smtClean="0"/>
              <a:t>            &gt;&gt;&gt; </a:t>
            </a:r>
            <a:r>
              <a:rPr lang="en-NZ" dirty="0" err="1" smtClean="0"/>
              <a:t>MyFile</a:t>
            </a:r>
            <a:r>
              <a:rPr lang="en-NZ" dirty="0" smtClean="0"/>
              <a:t> </a:t>
            </a:r>
            <a:r>
              <a:rPr lang="en-NZ" dirty="0" smtClean="0"/>
              <a:t>= </a:t>
            </a:r>
            <a:r>
              <a:rPr lang="en-NZ" b="1" dirty="0">
                <a:solidFill>
                  <a:schemeClr val="accent1">
                    <a:lumMod val="50000"/>
                  </a:schemeClr>
                </a:solidFill>
              </a:rPr>
              <a:t>open</a:t>
            </a:r>
            <a:r>
              <a:rPr lang="en-NZ" dirty="0"/>
              <a:t>("data.txt", "</a:t>
            </a:r>
            <a:r>
              <a:rPr lang="en-NZ" sz="3200" b="1" dirty="0">
                <a:solidFill>
                  <a:srgbClr val="FF0000"/>
                </a:solidFill>
              </a:rPr>
              <a:t>r</a:t>
            </a:r>
            <a:r>
              <a:rPr lang="en-NZ" dirty="0"/>
              <a:t>")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&gt;&gt;&gt;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</a:rPr>
              <a:t>print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dirty="0"/>
              <a:t>fichier</a:t>
            </a:r>
          </a:p>
          <a:p>
            <a:pPr marL="0" indent="0">
              <a:buNone/>
            </a:pPr>
            <a:r>
              <a:rPr lang="fr-FR" dirty="0" smtClean="0"/>
              <a:t>                   &lt;</a:t>
            </a:r>
            <a:r>
              <a:rPr lang="fr-FR" dirty="0"/>
              <a:t>open file 'data.txt', mode '</a:t>
            </a:r>
            <a:r>
              <a:rPr lang="fr-FR" dirty="0">
                <a:solidFill>
                  <a:srgbClr val="FF0000"/>
                </a:solidFill>
              </a:rPr>
              <a:t>r</a:t>
            </a:r>
            <a:r>
              <a:rPr lang="fr-FR" dirty="0"/>
              <a:t>' at 0x7ff6cf3fe4b0&gt;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92069" y="4505284"/>
            <a:ext cx="10871579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200" dirty="0" smtClean="0"/>
              <a:t>it </a:t>
            </a:r>
            <a:r>
              <a:rPr lang="en-US" sz="3200" dirty="0"/>
              <a:t>is noted that the second parameter is indicated by an '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US" sz="3200" dirty="0"/>
              <a:t>', this parameter indicates </a:t>
            </a:r>
            <a:r>
              <a:rPr lang="en-US" sz="3200" dirty="0" smtClean="0"/>
              <a:t>that the file is opened </a:t>
            </a:r>
            <a:r>
              <a:rPr lang="en-US" sz="3200" dirty="0"/>
              <a:t>in </a:t>
            </a:r>
            <a:r>
              <a:rPr lang="en-US" sz="3200" b="1" dirty="0">
                <a:solidFill>
                  <a:srgbClr val="FF0000"/>
                </a:solidFill>
              </a:rPr>
              <a:t>read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mode </a:t>
            </a:r>
            <a:r>
              <a:rPr lang="fr-FR" sz="3200" b="1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sz="32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 smtClean="0"/>
              <a:t>Files in python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1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399" y="847236"/>
            <a:ext cx="10931857" cy="5295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3600" dirty="0"/>
              <a:t>The opening modes are as </a:t>
            </a:r>
            <a:r>
              <a:rPr lang="en-US" sz="3600" dirty="0" smtClean="0"/>
              <a:t>follows:</a:t>
            </a:r>
            <a:endParaRPr lang="fr-FR" sz="2800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fr-FR" sz="2800" dirty="0">
              <a:solidFill>
                <a:srgbClr val="333333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000" dirty="0" smtClean="0"/>
              <a:t>'</a:t>
            </a:r>
            <a:r>
              <a:rPr lang="en-US" sz="2800" b="1" dirty="0" smtClean="0">
                <a:solidFill>
                  <a:srgbClr val="FF0000"/>
                </a:solidFill>
              </a:rPr>
              <a:t>r</a:t>
            </a:r>
            <a:r>
              <a:rPr lang="en-US" sz="2800" dirty="0"/>
              <a:t>' stands for opening in read mode (READ). </a:t>
            </a:r>
            <a:endParaRPr lang="en-US" sz="2800" dirty="0" smtClean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/>
              <a:t>'</a:t>
            </a:r>
            <a:r>
              <a:rPr lang="en-US" sz="2800" b="1" dirty="0" smtClean="0">
                <a:solidFill>
                  <a:srgbClr val="FF0000"/>
                </a:solidFill>
              </a:rPr>
              <a:t>w</a:t>
            </a:r>
            <a:r>
              <a:rPr lang="en-US" sz="2800" dirty="0"/>
              <a:t>' stands for opening in write mode (WRITE), where the file's </a:t>
            </a:r>
            <a:endParaRPr lang="en-US" sz="2800" dirty="0" smtClean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/>
              <a:t> </a:t>
            </a:r>
            <a:r>
              <a:rPr lang="en-US" sz="2800" dirty="0" smtClean="0"/>
              <a:t>     content </a:t>
            </a:r>
            <a:r>
              <a:rPr lang="en-US" sz="2800" dirty="0"/>
              <a:t>is overwritten with each opening. If the file doesn't </a:t>
            </a:r>
            <a:endParaRPr lang="en-US" sz="2800" dirty="0" smtClean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/>
              <a:t> </a:t>
            </a:r>
            <a:r>
              <a:rPr lang="en-US" sz="2800" dirty="0" smtClean="0"/>
              <a:t>      exist</a:t>
            </a:r>
            <a:r>
              <a:rPr lang="en-US" sz="2800" dirty="0"/>
              <a:t>, Python creates it. </a:t>
            </a:r>
            <a:endParaRPr lang="en-US" sz="2800" dirty="0" smtClean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/>
              <a:t>'</a:t>
            </a: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en-US" sz="2800" dirty="0"/>
              <a:t>' stands for opening in append mode at the end of the file (APPEND</a:t>
            </a:r>
            <a:r>
              <a:rPr lang="en-US" sz="2800" dirty="0" smtClean="0"/>
              <a:t>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/>
              <a:t>If </a:t>
            </a:r>
            <a:r>
              <a:rPr lang="en-US" sz="2800" dirty="0" smtClean="0"/>
              <a:t> the </a:t>
            </a:r>
            <a:r>
              <a:rPr lang="en-US" sz="2800" dirty="0"/>
              <a:t>file doesn't exist, Python creates it. </a:t>
            </a:r>
            <a:endParaRPr lang="en-US" sz="2800" dirty="0" smtClean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/>
              <a:t>'</a:t>
            </a:r>
            <a:r>
              <a:rPr lang="en-US" sz="2800" b="1" dirty="0" smtClean="0">
                <a:solidFill>
                  <a:srgbClr val="FF0000"/>
                </a:solidFill>
              </a:rPr>
              <a:t>b</a:t>
            </a:r>
            <a:r>
              <a:rPr lang="en-US" sz="2800" dirty="0"/>
              <a:t>' stands for opening in binary mode</a:t>
            </a:r>
            <a:r>
              <a:rPr lang="en-US" sz="2800" dirty="0" smtClean="0"/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/>
              <a:t> </a:t>
            </a:r>
            <a:r>
              <a:rPr lang="en-US" sz="2800" dirty="0"/>
              <a:t>'</a:t>
            </a:r>
            <a:r>
              <a:rPr lang="en-US" sz="2800" b="1" dirty="0">
                <a:solidFill>
                  <a:srgbClr val="FF0000"/>
                </a:solidFill>
              </a:rPr>
              <a:t>t</a:t>
            </a:r>
            <a:r>
              <a:rPr lang="en-US" sz="2800" dirty="0"/>
              <a:t>' stands for opening in text mode</a:t>
            </a:r>
            <a:r>
              <a:rPr lang="en-US" sz="2800" dirty="0" smtClean="0"/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dirty="0" smtClean="0"/>
              <a:t> </a:t>
            </a:r>
            <a:r>
              <a:rPr lang="en-US" sz="2800" dirty="0"/>
              <a:t>'</a:t>
            </a:r>
            <a:r>
              <a:rPr lang="en-US" sz="2800" b="1" dirty="0">
                <a:solidFill>
                  <a:srgbClr val="FF0000"/>
                </a:solidFill>
              </a:rPr>
              <a:t>x</a:t>
            </a:r>
            <a:r>
              <a:rPr lang="en-US" sz="2800" dirty="0"/>
              <a:t>' creates a new file and opens it for writing.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51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2387" y="873457"/>
            <a:ext cx="10454185" cy="308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Close a file </a:t>
            </a:r>
            <a:endParaRPr lang="fr-FR" sz="3600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3600" dirty="0" smtClean="0">
              <a:solidFill>
                <a:srgbClr val="3333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24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the </a:t>
            </a:r>
            <a:r>
              <a:rPr lang="fr-FR" sz="24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function</a:t>
            </a:r>
            <a:r>
              <a:rPr lang="fr-FR" sz="24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60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sz="3200" b="1" dirty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close</a:t>
            </a:r>
            <a:r>
              <a:rPr lang="fr-FR" sz="3200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() </a:t>
            </a:r>
            <a:r>
              <a:rPr lang="fr-FR" sz="48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3600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&gt;&gt;&gt; </a:t>
            </a:r>
            <a:r>
              <a:rPr lang="fr-FR" sz="3600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MyFile.close</a:t>
            </a:r>
            <a:r>
              <a:rPr lang="fr-FR" sz="3600" dirty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()</a:t>
            </a:r>
            <a:endParaRPr lang="fr-FR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90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2264" y="873457"/>
            <a:ext cx="11232106" cy="4175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44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Read the content of a file 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32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fr-FR" sz="32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reading</a:t>
            </a:r>
            <a:r>
              <a:rPr lang="fr-FR" sz="32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file </a:t>
            </a:r>
            <a:r>
              <a:rPr lang="fr-FR" sz="32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</a:t>
            </a:r>
            <a:r>
              <a:rPr lang="fr-FR" sz="32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</a:t>
            </a:r>
            <a:r>
              <a:rPr lang="fr-FR" sz="32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2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utilize</a:t>
            </a:r>
            <a:r>
              <a:rPr lang="fr-FR" sz="32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fr-FR" sz="32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function</a:t>
            </a:r>
            <a:r>
              <a:rPr lang="fr-FR" sz="32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sz="2800" b="1" dirty="0" err="1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read</a:t>
            </a:r>
            <a:r>
              <a:rPr lang="fr-FR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sz="32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file </a:t>
            </a:r>
            <a:r>
              <a:rPr lang="fr-FR" sz="32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object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NZ" sz="2800" dirty="0" smtClean="0">
              <a:solidFill>
                <a:srgbClr val="333333"/>
              </a:solidFill>
              <a:latin typeface="Courier New" panose="02070309020205020404" pitchFamily="49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NZ" sz="2800" b="1" dirty="0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# </a:t>
            </a:r>
            <a:r>
              <a:rPr lang="en-NZ" sz="2800" b="1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coding: </a:t>
            </a:r>
            <a:r>
              <a:rPr lang="en-NZ" sz="2800" b="1" dirty="0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utf-8</a:t>
            </a:r>
            <a:endParaRPr lang="fr-FR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NZ" sz="2800" b="1" dirty="0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file= </a:t>
            </a:r>
            <a:r>
              <a:rPr lang="en-NZ" sz="2800" b="1" dirty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open</a:t>
            </a:r>
            <a:r>
              <a:rPr lang="en-NZ" sz="2800" b="1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("data.txt", "r")</a:t>
            </a:r>
            <a:endParaRPr lang="fr-FR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800" b="1" dirty="0" err="1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print</a:t>
            </a:r>
            <a:r>
              <a:rPr lang="fr-FR" sz="2800" b="1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800" b="1" dirty="0" err="1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file.read</a:t>
            </a:r>
            <a:r>
              <a:rPr lang="fr-FR" sz="2800" b="1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()</a:t>
            </a:r>
            <a:endParaRPr lang="fr-FR" sz="32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800" b="1" dirty="0" err="1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file.</a:t>
            </a:r>
            <a:r>
              <a:rPr lang="fr-FR" sz="2800" b="1" dirty="0" err="1" smtClean="0">
                <a:solidFill>
                  <a:srgbClr val="FF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close</a:t>
            </a:r>
            <a:r>
              <a:rPr lang="fr-FR" sz="2800" b="1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()</a:t>
            </a:r>
            <a:endParaRPr lang="fr-FR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9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0627" y="1241947"/>
            <a:ext cx="10495128" cy="4110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44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Writing</a:t>
            </a:r>
            <a:r>
              <a:rPr lang="fr-FR" sz="44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a file 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36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fr-FR" sz="36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order</a:t>
            </a:r>
            <a:r>
              <a:rPr lang="fr-FR" sz="36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fr-FR" sz="36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write</a:t>
            </a:r>
            <a:r>
              <a:rPr lang="fr-FR" sz="36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fr-FR" sz="36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text</a:t>
            </a:r>
            <a:r>
              <a:rPr lang="fr-FR" sz="36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the file use the </a:t>
            </a:r>
            <a:r>
              <a:rPr lang="fr-FR" sz="36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function</a:t>
            </a:r>
            <a:r>
              <a:rPr lang="fr-FR" sz="36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3600" dirty="0" err="1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write</a:t>
            </a:r>
            <a:r>
              <a:rPr lang="fr-FR" sz="36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: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NZ" sz="2400" dirty="0" smtClean="0">
              <a:solidFill>
                <a:srgbClr val="333333"/>
              </a:solidFill>
              <a:latin typeface="Courier New" panose="02070309020205020404" pitchFamily="49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NZ" sz="2400" dirty="0">
              <a:solidFill>
                <a:srgbClr val="333333"/>
              </a:solidFill>
              <a:latin typeface="Courier New" panose="02070309020205020404" pitchFamily="49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NZ" sz="3200" b="1" dirty="0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 </a:t>
            </a:r>
            <a:r>
              <a:rPr lang="en-NZ" sz="3200" b="1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= open("data.txt", "a")</a:t>
            </a:r>
            <a:endParaRPr lang="fr-FR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b="1" dirty="0" err="1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f.write</a:t>
            </a:r>
            <a:r>
              <a:rPr lang="fr-FR" sz="2400" b="1" dirty="0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(« hello world")</a:t>
            </a:r>
            <a:endParaRPr lang="fr-FR" sz="28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400" b="1" dirty="0" err="1" smtClean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f.close</a:t>
            </a:r>
            <a:r>
              <a:rPr lang="fr-FR" sz="2400" b="1" dirty="0">
                <a:solidFill>
                  <a:srgbClr val="333333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()</a:t>
            </a:r>
            <a:endParaRPr lang="fr-FR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1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1244906"/>
            <a:ext cx="10515600" cy="5119344"/>
          </a:xfrm>
        </p:spPr>
        <p:txBody>
          <a:bodyPr>
            <a:normAutofit fontScale="92500" lnSpcReduction="10000"/>
          </a:bodyPr>
          <a:lstStyle/>
          <a:p>
            <a:r>
              <a:rPr lang="fr-FR" sz="3200" b="1" i="1" dirty="0" smtClean="0"/>
              <a:t>STRINGS </a:t>
            </a:r>
            <a:endParaRPr lang="fr-FR" b="1" i="1" dirty="0" smtClean="0"/>
          </a:p>
          <a:p>
            <a:pPr marL="0" indent="0">
              <a:buNone/>
            </a:pPr>
            <a:r>
              <a:rPr lang="fr-FR" sz="3200" b="1" dirty="0" smtClean="0">
                <a:solidFill>
                  <a:srgbClr val="0070C0"/>
                </a:solidFill>
              </a:rPr>
              <a:t>Looping </a:t>
            </a:r>
            <a:r>
              <a:rPr lang="fr-FR" sz="3200" b="1" dirty="0" err="1">
                <a:solidFill>
                  <a:srgbClr val="0070C0"/>
                </a:solidFill>
              </a:rPr>
              <a:t>Through</a:t>
            </a:r>
            <a:r>
              <a:rPr lang="fr-FR" sz="3200" b="1" dirty="0">
                <a:solidFill>
                  <a:srgbClr val="0070C0"/>
                </a:solidFill>
              </a:rPr>
              <a:t> a </a:t>
            </a:r>
            <a:r>
              <a:rPr lang="fr-FR" sz="3200" b="1" dirty="0" smtClean="0">
                <a:solidFill>
                  <a:srgbClr val="0070C0"/>
                </a:solidFill>
              </a:rPr>
              <a:t>String:</a:t>
            </a:r>
          </a:p>
          <a:p>
            <a:pPr marL="0" indent="0">
              <a:buNone/>
            </a:pPr>
            <a:r>
              <a:rPr lang="fr-FR" sz="3200" dirty="0" smtClean="0"/>
              <a:t>          </a:t>
            </a:r>
            <a:r>
              <a:rPr lang="fr-FR" sz="4800" dirty="0" smtClean="0">
                <a:solidFill>
                  <a:srgbClr val="FF000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for</a:t>
            </a:r>
            <a:r>
              <a:rPr lang="fr-FR" sz="4800" dirty="0">
                <a:latin typeface="Aldhabi" panose="01000000000000000000" pitchFamily="2" charset="-78"/>
                <a:cs typeface="Aldhabi" panose="01000000000000000000" pitchFamily="2" charset="-78"/>
              </a:rPr>
              <a:t> </a:t>
            </a:r>
            <a:r>
              <a:rPr lang="fr-FR" sz="4800" dirty="0" smtClean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j</a:t>
            </a:r>
            <a:r>
              <a:rPr lang="fr-FR" sz="4800" dirty="0">
                <a:latin typeface="Aldhabi" panose="01000000000000000000" pitchFamily="2" charset="-78"/>
                <a:cs typeface="Aldhabi" panose="01000000000000000000" pitchFamily="2" charset="-78"/>
              </a:rPr>
              <a:t> </a:t>
            </a:r>
            <a:r>
              <a:rPr lang="fr-FR" sz="4800" dirty="0">
                <a:solidFill>
                  <a:schemeClr val="accent6">
                    <a:lumMod val="75000"/>
                  </a:schemeClr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in</a:t>
            </a:r>
            <a:r>
              <a:rPr lang="fr-FR" sz="4800" dirty="0">
                <a:latin typeface="Aldhabi" panose="01000000000000000000" pitchFamily="2" charset="-78"/>
                <a:cs typeface="Aldhabi" panose="01000000000000000000" pitchFamily="2" charset="-78"/>
              </a:rPr>
              <a:t> </a:t>
            </a:r>
            <a:r>
              <a:rPr lang="fr-FR" sz="4800" dirty="0" smtClean="0">
                <a:latin typeface="Aldhabi" panose="01000000000000000000" pitchFamily="2" charset="-78"/>
                <a:cs typeface="Aldhabi" panose="01000000000000000000" pitchFamily="2" charset="-78"/>
              </a:rPr>
              <a:t>"Python 3":</a:t>
            </a:r>
            <a:br>
              <a:rPr lang="fr-FR" sz="4800" dirty="0" smtClean="0"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fr-FR" sz="4800" dirty="0">
                <a:latin typeface="Aldhabi" panose="01000000000000000000" pitchFamily="2" charset="-78"/>
                <a:cs typeface="Aldhabi" panose="01000000000000000000" pitchFamily="2" charset="-78"/>
              </a:rPr>
              <a:t>  </a:t>
            </a:r>
            <a:r>
              <a:rPr lang="fr-FR" sz="48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            </a:t>
            </a:r>
            <a:r>
              <a:rPr lang="fr-FR" sz="48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print</a:t>
            </a:r>
            <a:r>
              <a:rPr lang="fr-FR" sz="4800" dirty="0" smtClean="0">
                <a:latin typeface="Aldhabi" panose="01000000000000000000" pitchFamily="2" charset="-78"/>
                <a:cs typeface="Aldhabi" panose="01000000000000000000" pitchFamily="2" charset="-78"/>
              </a:rPr>
              <a:t>(</a:t>
            </a:r>
            <a:r>
              <a:rPr lang="fr-FR" sz="4800" dirty="0" smtClean="0">
                <a:solidFill>
                  <a:srgbClr val="0070C0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j</a:t>
            </a:r>
            <a:r>
              <a:rPr lang="fr-FR" sz="4800" dirty="0" smtClean="0">
                <a:latin typeface="Aldhabi" panose="01000000000000000000" pitchFamily="2" charset="-78"/>
                <a:cs typeface="Aldhabi" panose="01000000000000000000" pitchFamily="2" charset="-78"/>
              </a:rPr>
              <a:t>)</a:t>
            </a:r>
            <a:endParaRPr lang="fr-FR" sz="4800" b="1" dirty="0">
              <a:solidFill>
                <a:srgbClr val="0070C0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  <a:p>
            <a:pPr marL="0" indent="0">
              <a:buNone/>
            </a:pPr>
            <a:endParaRPr lang="fr-FR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sz="3200" b="1" dirty="0" smtClean="0">
                <a:solidFill>
                  <a:srgbClr val="0070C0"/>
                </a:solidFill>
              </a:rPr>
              <a:t>String</a:t>
            </a:r>
            <a:r>
              <a:rPr lang="fr-FR" dirty="0" smtClean="0"/>
              <a:t> </a:t>
            </a:r>
            <a:r>
              <a:rPr lang="fr-FR" sz="3200" b="1" dirty="0" err="1" smtClean="0">
                <a:solidFill>
                  <a:srgbClr val="0070C0"/>
                </a:solidFill>
              </a:rPr>
              <a:t>Length</a:t>
            </a:r>
            <a:endParaRPr lang="fr-FR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 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DC143C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function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returns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the </a:t>
            </a:r>
            <a:r>
              <a:rPr kumimoji="0" lang="fr-FR" altLang="fr-FR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length</a:t>
            </a:r>
            <a:r>
              <a:rPr kumimoji="0" lang="fr-FR" altLang="fr-FR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of a string:</a:t>
            </a:r>
          </a:p>
          <a:p>
            <a:pPr marL="0" indent="0">
              <a:buNone/>
            </a:pPr>
            <a:endParaRPr lang="fr-FR" sz="3200" dirty="0" smtClean="0"/>
          </a:p>
          <a:p>
            <a:pPr marL="0" indent="0">
              <a:buNone/>
            </a:pPr>
            <a:r>
              <a:rPr lang="fr-FR" sz="3200" b="1" i="1" dirty="0" smtClean="0"/>
              <a:t>a </a:t>
            </a:r>
            <a:r>
              <a:rPr lang="fr-FR" sz="3200" b="1" i="1" dirty="0"/>
              <a:t>= "Hello, World!"</a:t>
            </a:r>
            <a:r>
              <a:rPr lang="fr-FR" sz="3200" b="1" i="1" dirty="0" smtClean="0"/>
              <a:t/>
            </a:r>
            <a:br>
              <a:rPr lang="fr-FR" sz="3200" b="1" i="1" dirty="0" smtClean="0"/>
            </a:br>
            <a:r>
              <a:rPr lang="fr-FR" sz="3200" b="1" i="1" dirty="0" err="1" smtClean="0"/>
              <a:t>print</a:t>
            </a:r>
            <a:r>
              <a:rPr lang="fr-FR" sz="3200" b="1" i="1" dirty="0" smtClean="0"/>
              <a:t> </a:t>
            </a:r>
            <a:r>
              <a:rPr lang="fr-FR" sz="3200" b="1" i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fr-FR" sz="3200" b="1" i="1" dirty="0" err="1">
                <a:solidFill>
                  <a:srgbClr val="FF0000"/>
                </a:solidFill>
              </a:rPr>
              <a:t>len</a:t>
            </a:r>
            <a:r>
              <a:rPr lang="fr-FR" sz="3200" b="1" i="1" dirty="0">
                <a:solidFill>
                  <a:schemeClr val="accent6">
                    <a:lumMod val="75000"/>
                  </a:schemeClr>
                </a:solidFill>
              </a:rPr>
              <a:t>(a))</a:t>
            </a:r>
          </a:p>
          <a:p>
            <a:pPr marL="0" indent="0">
              <a:buNone/>
            </a:pPr>
            <a:endParaRPr lang="en-US" dirty="0" smtClean="0"/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7976214" y="1377108"/>
            <a:ext cx="561860" cy="255454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20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</a:p>
          <a:p>
            <a:r>
              <a:rPr lang="fr-FR" sz="20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</a:t>
            </a:r>
          </a:p>
          <a:p>
            <a:r>
              <a:rPr lang="fr-FR" sz="20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</a:p>
          <a:p>
            <a:r>
              <a:rPr lang="fr-FR" sz="20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</a:t>
            </a:r>
          </a:p>
          <a:p>
            <a:r>
              <a:rPr lang="fr-FR" sz="20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</a:t>
            </a:r>
          </a:p>
          <a:p>
            <a:r>
              <a:rPr lang="fr-FR" sz="20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</a:p>
          <a:p>
            <a:endParaRPr lang="fr-FR" sz="2000" b="1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fr-FR" sz="2000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fr-FR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13552" y="5451425"/>
            <a:ext cx="2199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976214" y="5666521"/>
            <a:ext cx="861150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fr-FR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020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1244906"/>
            <a:ext cx="10515600" cy="5119344"/>
          </a:xfrm>
        </p:spPr>
        <p:txBody>
          <a:bodyPr>
            <a:normAutofit/>
          </a:bodyPr>
          <a:lstStyle/>
          <a:p>
            <a:r>
              <a:rPr lang="fr-FR" sz="3200" b="1" i="1" dirty="0" smtClean="0"/>
              <a:t>STRINGS </a:t>
            </a:r>
            <a:endParaRPr lang="fr-FR" b="1" i="1" dirty="0" smtClean="0"/>
          </a:p>
          <a:p>
            <a:pPr marL="0" indent="0">
              <a:buNone/>
            </a:pPr>
            <a:r>
              <a:rPr lang="fr-FR" sz="3200" b="1" dirty="0" err="1" smtClean="0">
                <a:solidFill>
                  <a:srgbClr val="0070C0"/>
                </a:solidFill>
              </a:rPr>
              <a:t>Search</a:t>
            </a:r>
            <a:r>
              <a:rPr lang="fr-FR" sz="3200" b="1" dirty="0" smtClean="0">
                <a:solidFill>
                  <a:srgbClr val="0070C0"/>
                </a:solidFill>
              </a:rPr>
              <a:t> :   </a:t>
            </a:r>
            <a:r>
              <a:rPr lang="fr-FR" sz="3200" b="1" dirty="0" err="1" smtClean="0">
                <a:solidFill>
                  <a:srgbClr val="0070C0"/>
                </a:solidFill>
              </a:rPr>
              <a:t>Using</a:t>
            </a:r>
            <a:r>
              <a:rPr lang="fr-FR" sz="3200" b="1" dirty="0" smtClean="0">
                <a:solidFill>
                  <a:srgbClr val="0070C0"/>
                </a:solidFill>
              </a:rPr>
              <a:t> if </a:t>
            </a:r>
            <a:r>
              <a:rPr lang="fr-FR" sz="3200" b="1" dirty="0" err="1" smtClean="0">
                <a:solidFill>
                  <a:srgbClr val="0070C0"/>
                </a:solidFill>
              </a:rPr>
              <a:t>statement</a:t>
            </a:r>
            <a:r>
              <a:rPr lang="fr-FR" sz="3200" b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3200" dirty="0" smtClean="0"/>
              <a:t>    </a:t>
            </a:r>
            <a:r>
              <a:rPr lang="fr-FR" sz="3200" b="1" i="1" dirty="0" smtClean="0"/>
              <a:t>a </a:t>
            </a:r>
            <a:r>
              <a:rPr lang="fr-FR" sz="3200" b="1" i="1" dirty="0"/>
              <a:t>= "Hello, World</a:t>
            </a:r>
            <a:r>
              <a:rPr lang="fr-FR" sz="3200" b="1" i="1" dirty="0" smtClean="0"/>
              <a:t>!, </a:t>
            </a:r>
            <a:r>
              <a:rPr lang="fr-FR" sz="3200" b="1" i="1" dirty="0" err="1" smtClean="0"/>
              <a:t>this</a:t>
            </a:r>
            <a:r>
              <a:rPr lang="fr-FR" sz="3200" b="1" i="1" dirty="0" smtClean="0"/>
              <a:t> </a:t>
            </a:r>
            <a:r>
              <a:rPr lang="fr-FR" sz="3200" b="1" i="1" dirty="0" err="1" smtClean="0"/>
              <a:t>is</a:t>
            </a:r>
            <a:r>
              <a:rPr lang="fr-FR" sz="3200" b="1" i="1" dirty="0" smtClean="0"/>
              <a:t> </a:t>
            </a:r>
            <a:r>
              <a:rPr lang="fr-FR" sz="3200" b="1" i="1" dirty="0" err="1" smtClean="0"/>
              <a:t>my</a:t>
            </a:r>
            <a:r>
              <a:rPr lang="fr-FR" sz="3200" b="1" i="1" dirty="0" smtClean="0"/>
              <a:t> first python program"</a:t>
            </a:r>
            <a:br>
              <a:rPr lang="fr-FR" sz="3200" b="1" i="1" dirty="0" smtClean="0"/>
            </a:br>
            <a:r>
              <a:rPr lang="fr-FR" sz="3200" b="1" i="1" dirty="0" smtClean="0"/>
              <a:t>     </a:t>
            </a:r>
            <a:r>
              <a:rPr lang="en-US" sz="3200" b="1" i="1" dirty="0">
                <a:solidFill>
                  <a:srgbClr val="0070C0"/>
                </a:solidFill>
              </a:rPr>
              <a:t>if</a:t>
            </a:r>
            <a:r>
              <a:rPr lang="en-US" sz="3200" b="1" i="1" dirty="0"/>
              <a:t> </a:t>
            </a:r>
            <a:r>
              <a:rPr lang="en-US" sz="3200" b="1" i="1" dirty="0" smtClean="0"/>
              <a:t>"this"</a:t>
            </a:r>
            <a:r>
              <a:rPr lang="en-US" sz="3200" b="1" i="1" dirty="0"/>
              <a:t> </a:t>
            </a:r>
            <a:r>
              <a:rPr lang="en-US" sz="3200" b="1" i="1" dirty="0">
                <a:solidFill>
                  <a:srgbClr val="0070C0"/>
                </a:solidFill>
              </a:rPr>
              <a:t>in</a:t>
            </a:r>
            <a:r>
              <a:rPr lang="en-US" sz="3200" b="1" i="1" dirty="0"/>
              <a:t> </a:t>
            </a:r>
            <a:r>
              <a:rPr lang="en-US" sz="3200" b="1" i="1" dirty="0" smtClean="0"/>
              <a:t>a:</a:t>
            </a:r>
            <a:r>
              <a:rPr lang="en-US" sz="3200" b="1" i="1" dirty="0"/>
              <a:t/>
            </a:r>
            <a:br>
              <a:rPr lang="en-US" sz="3200" b="1" i="1" dirty="0"/>
            </a:br>
            <a:r>
              <a:rPr lang="en-US" sz="3200" b="1" i="1" dirty="0"/>
              <a:t>           </a:t>
            </a:r>
            <a:r>
              <a:rPr lang="en-US" sz="3200" b="1" i="1" dirty="0">
                <a:solidFill>
                  <a:srgbClr val="0070C0"/>
                </a:solidFill>
              </a:rPr>
              <a:t>print</a:t>
            </a:r>
            <a:r>
              <a:rPr lang="en-US" sz="3200" b="1" i="1" dirty="0"/>
              <a:t>("Yes, </a:t>
            </a:r>
            <a:r>
              <a:rPr lang="en-US" sz="3200" b="1" i="1" dirty="0" smtClean="0"/>
              <a:t>the word ‘this' </a:t>
            </a:r>
            <a:r>
              <a:rPr lang="en-US" sz="3200" b="1" i="1" dirty="0"/>
              <a:t>is present.")</a:t>
            </a:r>
            <a:r>
              <a:rPr lang="fr-FR" sz="3200" b="1" i="1" dirty="0"/>
              <a:t> </a:t>
            </a:r>
            <a:endParaRPr lang="en-US" sz="3200" b="1" i="1" dirty="0"/>
          </a:p>
          <a:p>
            <a:pPr marL="0" indent="0">
              <a:buNone/>
            </a:pPr>
            <a:r>
              <a:rPr lang="en-US" sz="3200" b="1" i="1" dirty="0" smtClean="0"/>
              <a:t>Here</a:t>
            </a:r>
            <a:r>
              <a:rPr lang="fr-FR" sz="3200" b="1" i="1" dirty="0" smtClean="0"/>
              <a:t> the condition </a:t>
            </a:r>
            <a:r>
              <a:rPr lang="fr-FR" sz="3200" b="1" i="1" dirty="0" err="1" smtClean="0"/>
              <a:t>is</a:t>
            </a:r>
            <a:r>
              <a:rPr lang="fr-FR" sz="3200" b="1" i="1" dirty="0" smtClean="0"/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: (</a:t>
            </a:r>
            <a:r>
              <a:rPr lang="en-US" sz="3200" b="1" i="1" dirty="0" smtClean="0"/>
              <a:t>"this" </a:t>
            </a:r>
            <a:r>
              <a:rPr lang="en-US" sz="3200" b="1" i="1" dirty="0" smtClean="0">
                <a:solidFill>
                  <a:srgbClr val="0070C0"/>
                </a:solidFill>
              </a:rPr>
              <a:t>in</a:t>
            </a:r>
            <a:r>
              <a:rPr lang="en-US" sz="3200" b="1" i="1" dirty="0" smtClean="0"/>
              <a:t> a </a:t>
            </a:r>
            <a:r>
              <a:rPr lang="en-US" sz="3200" b="1" i="1" dirty="0" smtClean="0">
                <a:solidFill>
                  <a:srgbClr val="FF0000"/>
                </a:solidFill>
              </a:rPr>
              <a:t>) which can be </a:t>
            </a:r>
            <a:r>
              <a:rPr lang="en-US" sz="3200" b="1" i="1" dirty="0" smtClean="0"/>
              <a:t>true</a:t>
            </a:r>
            <a:r>
              <a:rPr lang="en-US" sz="3200" b="1" i="1" dirty="0" smtClean="0">
                <a:solidFill>
                  <a:srgbClr val="FF0000"/>
                </a:solidFill>
              </a:rPr>
              <a:t> or </a:t>
            </a:r>
            <a:r>
              <a:rPr lang="en-US" sz="3200" b="1" i="1" dirty="0" smtClean="0"/>
              <a:t>false</a:t>
            </a:r>
            <a:endParaRPr lang="fr-FR" sz="3200" b="1" dirty="0" smtClean="0"/>
          </a:p>
          <a:p>
            <a:pPr marL="0" indent="0">
              <a:buNone/>
            </a:pPr>
            <a:r>
              <a:rPr lang="fr-FR" sz="3200" dirty="0"/>
              <a:t> </a:t>
            </a:r>
            <a:r>
              <a:rPr lang="fr-FR" sz="3200" dirty="0" smtClean="0"/>
              <a:t>  </a:t>
            </a:r>
          </a:p>
          <a:p>
            <a:pPr marL="0" indent="0">
              <a:buNone/>
            </a:pPr>
            <a:r>
              <a:rPr lang="fr-FR" sz="3200" b="1" i="1" dirty="0" smtClean="0"/>
              <a:t>a = "Hello, World!, </a:t>
            </a:r>
            <a:r>
              <a:rPr lang="fr-FR" sz="3200" b="1" i="1" dirty="0" err="1" smtClean="0"/>
              <a:t>this</a:t>
            </a:r>
            <a:r>
              <a:rPr lang="fr-FR" sz="3200" b="1" i="1" dirty="0" smtClean="0"/>
              <a:t> </a:t>
            </a:r>
            <a:r>
              <a:rPr lang="fr-FR" sz="3200" b="1" i="1" dirty="0" err="1" smtClean="0"/>
              <a:t>is</a:t>
            </a:r>
            <a:r>
              <a:rPr lang="fr-FR" sz="3200" b="1" i="1" dirty="0" smtClean="0"/>
              <a:t> </a:t>
            </a:r>
            <a:r>
              <a:rPr lang="fr-FR" sz="3200" b="1" i="1" dirty="0" err="1" smtClean="0"/>
              <a:t>my</a:t>
            </a:r>
            <a:r>
              <a:rPr lang="fr-FR" sz="3200" b="1" i="1" dirty="0" smtClean="0"/>
              <a:t> first python program"</a:t>
            </a:r>
            <a:br>
              <a:rPr lang="fr-FR" sz="3200" b="1" i="1" dirty="0" smtClean="0"/>
            </a:br>
            <a:r>
              <a:rPr lang="en-US" sz="3200" b="1" i="1" dirty="0" smtClean="0"/>
              <a:t>   </a:t>
            </a:r>
            <a:r>
              <a:rPr lang="en-US" sz="3200" b="1" i="1" dirty="0" smtClean="0">
                <a:solidFill>
                  <a:srgbClr val="0070C0"/>
                </a:solidFill>
              </a:rPr>
              <a:t>print</a:t>
            </a:r>
            <a:r>
              <a:rPr lang="en-US" sz="3200" b="1" i="1" dirty="0" smtClean="0"/>
              <a:t>("this" </a:t>
            </a:r>
            <a:r>
              <a:rPr lang="en-US" sz="3200" b="1" i="1" dirty="0" smtClean="0">
                <a:solidFill>
                  <a:srgbClr val="0070C0"/>
                </a:solidFill>
              </a:rPr>
              <a:t>in</a:t>
            </a:r>
            <a:r>
              <a:rPr lang="en-US" sz="3200" b="1" i="1" dirty="0" smtClean="0"/>
              <a:t> a )</a:t>
            </a:r>
            <a:r>
              <a:rPr lang="fr-FR" sz="3200" b="1" i="1" dirty="0" smtClean="0"/>
              <a:t> </a:t>
            </a:r>
            <a:endParaRPr lang="fr-FR" sz="3200" b="1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13552" y="5451425"/>
            <a:ext cx="21993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672990" y="5497591"/>
            <a:ext cx="1276118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sz="2000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True</a:t>
            </a:r>
            <a:endParaRPr lang="fr-FR" sz="2000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fr-FR" sz="20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450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969484"/>
            <a:ext cx="10515600" cy="2313542"/>
          </a:xfrm>
        </p:spPr>
        <p:txBody>
          <a:bodyPr/>
          <a:lstStyle/>
          <a:p>
            <a:r>
              <a:rPr lang="en-US" b="0" i="0" dirty="0" smtClean="0">
                <a:effectLst/>
                <a:latin typeface="Inter"/>
              </a:rPr>
              <a:t>A </a:t>
            </a:r>
            <a:r>
              <a:rPr lang="en-US" b="1" i="0" dirty="0" smtClean="0">
                <a:effectLst/>
                <a:latin typeface="Inter"/>
              </a:rPr>
              <a:t>list</a:t>
            </a:r>
            <a:r>
              <a:rPr lang="en-US" b="0" i="0" dirty="0" smtClean="0">
                <a:effectLst/>
                <a:latin typeface="Inter"/>
              </a:rPr>
              <a:t> is a data structure in Python that is sequence of elements. Each element or value that is inside of a list is called an </a:t>
            </a:r>
            <a:r>
              <a:rPr lang="en-US" b="1" i="1" dirty="0" smtClean="0">
                <a:solidFill>
                  <a:srgbClr val="FF0000"/>
                </a:solidFill>
                <a:effectLst/>
                <a:latin typeface="Inter"/>
              </a:rPr>
              <a:t>item</a:t>
            </a:r>
            <a:r>
              <a:rPr lang="en-US" b="0" i="0" dirty="0" smtClean="0">
                <a:effectLst/>
                <a:latin typeface="Inter"/>
              </a:rPr>
              <a:t>. Just as </a:t>
            </a:r>
            <a:r>
              <a:rPr lang="en-US" b="0" i="0" u="none" strike="noStrike" dirty="0" smtClean="0">
                <a:effectLst/>
                <a:latin typeface="Inter"/>
                <a:hlinkClick r:id="rId2"/>
              </a:rPr>
              <a:t>strings</a:t>
            </a:r>
            <a:r>
              <a:rPr lang="en-US" b="0" i="0" dirty="0" smtClean="0">
                <a:effectLst/>
                <a:latin typeface="Inter"/>
              </a:rPr>
              <a:t> are defined as characters between quotes, lists are defined by having values between square brackets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145754" y="3789802"/>
            <a:ext cx="10458679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latin typeface="Inter"/>
              </a:rPr>
              <a:t>a list is used to store a collection of </a:t>
            </a:r>
            <a:r>
              <a:rPr lang="en-US" sz="2800" dirty="0" smtClean="0">
                <a:latin typeface="Inter"/>
              </a:rPr>
              <a:t>items</a:t>
            </a:r>
            <a:r>
              <a:rPr lang="fr-FR" sz="2800" dirty="0" smtClean="0">
                <a:latin typeface="Inter"/>
              </a:rPr>
              <a:t>(</a:t>
            </a:r>
            <a:r>
              <a:rPr lang="fr-FR" sz="2800" dirty="0" err="1" smtClean="0">
                <a:latin typeface="Inter"/>
              </a:rPr>
              <a:t>words</a:t>
            </a:r>
            <a:r>
              <a:rPr lang="fr-FR" sz="2800" dirty="0" smtClean="0">
                <a:latin typeface="Inter"/>
              </a:rPr>
              <a:t>, </a:t>
            </a:r>
            <a:r>
              <a:rPr lang="fr-FR" sz="2800" dirty="0" err="1" smtClean="0">
                <a:latin typeface="Inter"/>
              </a:rPr>
              <a:t>numbres</a:t>
            </a:r>
            <a:r>
              <a:rPr lang="fr-FR" sz="2800" dirty="0" smtClean="0">
                <a:latin typeface="Inter"/>
              </a:rPr>
              <a:t> , …</a:t>
            </a:r>
            <a:r>
              <a:rPr lang="en-US" sz="2800" dirty="0" smtClean="0">
                <a:latin typeface="Inter"/>
              </a:rPr>
              <a:t>. </a:t>
            </a:r>
            <a:r>
              <a:rPr lang="en-US" sz="2800" dirty="0">
                <a:latin typeface="Inter"/>
              </a:rPr>
              <a:t>Lists are ordered, mutable (modifiable), and can contain elements of different data types, including numbers, strings, and even other lists.</a:t>
            </a:r>
            <a:endParaRPr lang="fr-FR" sz="2800" dirty="0">
              <a:latin typeface="Inter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420039" y="2820319"/>
            <a:ext cx="9672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err="1" smtClean="0">
                <a:solidFill>
                  <a:srgbClr val="0070C0"/>
                </a:solidFill>
              </a:rPr>
              <a:t>Name_of_list</a:t>
            </a:r>
            <a:r>
              <a:rPr lang="fr-FR" sz="3200" b="1" i="1" dirty="0" smtClean="0">
                <a:solidFill>
                  <a:srgbClr val="0070C0"/>
                </a:solidFill>
              </a:rPr>
              <a:t> </a:t>
            </a:r>
            <a:r>
              <a:rPr lang="fr-FR" sz="3200" b="1" dirty="0" smtClean="0">
                <a:solidFill>
                  <a:srgbClr val="0070C0"/>
                </a:solidFill>
              </a:rPr>
              <a:t>= </a:t>
            </a:r>
            <a:r>
              <a:rPr lang="fr-FR" sz="3200" b="1" dirty="0" smtClean="0">
                <a:solidFill>
                  <a:srgbClr val="FF0000"/>
                </a:solidFill>
              </a:rPr>
              <a:t>[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0070C0"/>
                </a:solidFill>
              </a:rPr>
              <a:t>item1 , item 2, … , item n</a:t>
            </a:r>
            <a:r>
              <a:rPr lang="fr-FR" sz="3200" b="1" dirty="0" smtClean="0">
                <a:solidFill>
                  <a:srgbClr val="FF0000"/>
                </a:solidFill>
              </a:rPr>
              <a:t>]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9190" y="5552306"/>
            <a:ext cx="9672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70C0"/>
                </a:solidFill>
              </a:rPr>
              <a:t>L1 </a:t>
            </a:r>
            <a:r>
              <a:rPr lang="fr-FR" sz="3200" b="1" dirty="0" smtClean="0">
                <a:solidFill>
                  <a:srgbClr val="0070C0"/>
                </a:solidFill>
              </a:rPr>
              <a:t>= </a:t>
            </a:r>
            <a:r>
              <a:rPr lang="fr-FR" sz="3200" b="1" dirty="0" smtClean="0">
                <a:solidFill>
                  <a:srgbClr val="FF0000"/>
                </a:solidFill>
              </a:rPr>
              <a:t>[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0070C0"/>
                </a:solidFill>
              </a:rPr>
              <a:t>" </a:t>
            </a:r>
            <a:r>
              <a:rPr lang="fr-FR" sz="3200" b="1" dirty="0" err="1" smtClean="0">
                <a:solidFill>
                  <a:srgbClr val="0070C0"/>
                </a:solidFill>
              </a:rPr>
              <a:t>apple</a:t>
            </a:r>
            <a:r>
              <a:rPr lang="fr-FR" sz="3200" b="1" dirty="0" smtClean="0">
                <a:solidFill>
                  <a:srgbClr val="0070C0"/>
                </a:solidFill>
              </a:rPr>
              <a:t>", " banana", "orange" </a:t>
            </a:r>
            <a:r>
              <a:rPr lang="fr-FR" sz="3200" b="1" dirty="0" smtClean="0">
                <a:solidFill>
                  <a:srgbClr val="FF0000"/>
                </a:solidFill>
              </a:rPr>
              <a:t>]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91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838200" y="1057619"/>
            <a:ext cx="10515600" cy="5119344"/>
          </a:xfrm>
        </p:spPr>
        <p:txBody>
          <a:bodyPr/>
          <a:lstStyle/>
          <a:p>
            <a:r>
              <a:rPr lang="fr-FR" b="1" dirty="0" smtClean="0"/>
              <a:t>List of </a:t>
            </a:r>
            <a:r>
              <a:rPr lang="en-US" b="1" dirty="0" smtClean="0"/>
              <a:t>numbers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List of general data type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431055" y="1663352"/>
            <a:ext cx="9672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70C0"/>
                </a:solidFill>
              </a:rPr>
              <a:t>L1 </a:t>
            </a:r>
            <a:r>
              <a:rPr lang="fr-FR" sz="3200" b="1" dirty="0" smtClean="0">
                <a:solidFill>
                  <a:srgbClr val="0070C0"/>
                </a:solidFill>
              </a:rPr>
              <a:t>= </a:t>
            </a:r>
            <a:r>
              <a:rPr lang="fr-FR" sz="3200" b="1" dirty="0" smtClean="0">
                <a:solidFill>
                  <a:srgbClr val="FF0000"/>
                </a:solidFill>
              </a:rPr>
              <a:t>[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0070C0"/>
                </a:solidFill>
              </a:rPr>
              <a:t>1, 2, 3,4,5,6</a:t>
            </a:r>
            <a:r>
              <a:rPr lang="fr-FR" sz="3200" b="1" dirty="0" smtClean="0">
                <a:solidFill>
                  <a:srgbClr val="FF0000"/>
                </a:solidFill>
              </a:rPr>
              <a:t>]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26255" y="3782275"/>
            <a:ext cx="6499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 smtClean="0">
                <a:solidFill>
                  <a:srgbClr val="0070C0"/>
                </a:solidFill>
              </a:rPr>
              <a:t>L1 </a:t>
            </a:r>
            <a:r>
              <a:rPr lang="fr-FR" sz="3200" b="1" dirty="0" smtClean="0">
                <a:solidFill>
                  <a:srgbClr val="0070C0"/>
                </a:solidFill>
              </a:rPr>
              <a:t>= </a:t>
            </a:r>
            <a:r>
              <a:rPr lang="fr-FR" sz="3200" b="1" dirty="0" smtClean="0">
                <a:solidFill>
                  <a:srgbClr val="FF0000"/>
                </a:solidFill>
              </a:rPr>
              <a:t>[</a:t>
            </a:r>
            <a:r>
              <a:rPr lang="fr-FR" sz="3200" b="1" dirty="0" smtClean="0"/>
              <a:t> </a:t>
            </a:r>
            <a:r>
              <a:rPr lang="fr-FR" sz="3200" b="1" dirty="0" smtClean="0">
                <a:solidFill>
                  <a:srgbClr val="0070C0"/>
                </a:solidFill>
              </a:rPr>
              <a:t>"hello", 0, 1, "python 3" , </a:t>
            </a:r>
            <a:r>
              <a:rPr lang="fr-FR" sz="3200" b="1" dirty="0" err="1" smtClean="0">
                <a:solidFill>
                  <a:srgbClr val="0070C0"/>
                </a:solidFill>
              </a:rPr>
              <a:t>true</a:t>
            </a:r>
            <a:r>
              <a:rPr lang="fr-FR" sz="3200" b="1" dirty="0" smtClean="0">
                <a:solidFill>
                  <a:srgbClr val="FF0000"/>
                </a:solidFill>
              </a:rPr>
              <a:t>]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8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4981" y="1329472"/>
            <a:ext cx="567368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colors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=  ['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red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', '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blue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', 'green']</a:t>
            </a:r>
            <a:b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print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colors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[0])     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##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</a:rPr>
              <a:t>red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/>
            </a:r>
            <a:b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</a:b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 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print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colors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[2])     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## green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print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colors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[6])     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rPr>
              <a:t>## ERROR !!!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452" y="1619480"/>
            <a:ext cx="6101048" cy="146431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94981" y="3733794"/>
            <a:ext cx="10245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Assignment with an </a:t>
            </a:r>
            <a:r>
              <a:rPr lang="en-US" sz="2400" b="1" dirty="0">
                <a:solidFill>
                  <a:srgbClr val="FF0000"/>
                </a:solidFill>
              </a:rPr>
              <a:t>=</a:t>
            </a:r>
            <a:r>
              <a:rPr lang="en-US" sz="2400" b="1" dirty="0"/>
              <a:t> on lists does not make a copy. Instead, assignment makes the two variables point to the one list in memory.</a:t>
            </a:r>
            <a:endParaRPr lang="fr-FR" sz="2400" b="1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94981" y="4755356"/>
            <a:ext cx="5543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  b =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colors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  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##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Does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not copy the </a:t>
            </a:r>
            <a:r>
              <a:rPr kumimoji="0" lang="fr-FR" altLang="fr-FR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list</a:t>
            </a:r>
            <a:r>
              <a:rPr kumimoji="0" lang="fr-FR" alt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kumimoji="0" lang="fr-FR" altLang="fr-FR" sz="4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431" y="5389360"/>
            <a:ext cx="6101048" cy="943643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 flipV="1">
            <a:off x="6610120" y="5960125"/>
            <a:ext cx="1134738" cy="372878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317256" y="6146564"/>
            <a:ext cx="585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b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5693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Looping </a:t>
            </a:r>
            <a:r>
              <a:rPr lang="fr-FR" b="1" dirty="0" err="1" smtClean="0">
                <a:solidFill>
                  <a:srgbClr val="0070C0"/>
                </a:solidFill>
              </a:rPr>
              <a:t>Through</a:t>
            </a:r>
            <a:r>
              <a:rPr lang="fr-FR" b="1" dirty="0" smtClean="0">
                <a:solidFill>
                  <a:srgbClr val="0070C0"/>
                </a:solidFill>
              </a:rPr>
              <a:t> a </a:t>
            </a:r>
            <a:r>
              <a:rPr lang="fr-FR" b="1" dirty="0" err="1" smtClean="0">
                <a:solidFill>
                  <a:srgbClr val="0070C0"/>
                </a:solidFill>
              </a:rPr>
              <a:t>list</a:t>
            </a:r>
            <a:r>
              <a:rPr lang="fr-FR" b="1" dirty="0" smtClean="0">
                <a:solidFill>
                  <a:srgbClr val="0070C0"/>
                </a:solidFill>
              </a:rPr>
              <a:t>:</a:t>
            </a:r>
          </a:p>
          <a:p>
            <a:pPr marL="0" lvl="0" indent="0">
              <a:buNone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The *for*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construct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 </a:t>
            </a:r>
            <a:r>
              <a:rPr kumimoji="0" lang="fr-FR" altLang="fr-FR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for </a:t>
            </a:r>
            <a:r>
              <a:rPr kumimoji="0" lang="fr-FR" altLang="fr-FR" sz="2400" b="1" i="1" u="none" strike="noStrike" cap="none" normalizeH="0" baseline="0" dirty="0" smtClean="0">
                <a:ln>
                  <a:noFill/>
                </a:ln>
                <a:effectLst/>
                <a:latin typeface="Arial Black" panose="020B0A04020102020204" pitchFamily="34" charset="0"/>
              </a:rPr>
              <a:t>var</a:t>
            </a:r>
            <a:r>
              <a:rPr kumimoji="0" lang="fr-FR" altLang="fr-FR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  in </a:t>
            </a:r>
            <a:r>
              <a:rPr kumimoji="0" lang="fr-FR" altLang="fr-FR" sz="2400" b="1" i="1" u="none" strike="noStrike" cap="none" normalizeH="0" baseline="0" dirty="0" err="1" smtClean="0">
                <a:ln>
                  <a:noFill/>
                </a:ln>
                <a:effectLst/>
                <a:latin typeface="Arial Black" panose="020B0A04020102020204" pitchFamily="34" charset="0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Arial Black" panose="020B0A04020102020204" pitchFamily="34" charset="0"/>
              </a:rPr>
              <a:t> 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is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an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easy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way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to look at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each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element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in a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(or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other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collection). </a:t>
            </a:r>
          </a:p>
          <a:p>
            <a:pPr marL="0" lvl="0" indent="0">
              <a:buNone/>
            </a:pPr>
            <a:r>
              <a:rPr lang="fr-FR" altLang="fr-FR" b="1" i="1" dirty="0" smtClean="0">
                <a:solidFill>
                  <a:srgbClr val="00B050"/>
                </a:solidFill>
                <a:latin typeface="Roboto"/>
              </a:rPr>
              <a:t>NB:</a:t>
            </a:r>
            <a:r>
              <a:rPr lang="fr-FR" altLang="fr-FR" dirty="0" smtClean="0">
                <a:solidFill>
                  <a:srgbClr val="202124"/>
                </a:solidFill>
                <a:latin typeface="Roboto"/>
              </a:rPr>
              <a:t> 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Do not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add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or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remove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from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the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list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during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 </a:t>
            </a:r>
            <a:r>
              <a:rPr kumimoji="0" lang="fr-FR" altLang="fr-FR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iteration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Roboto"/>
              </a:rPr>
              <a:t>.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359"/>
          </a:xfrm>
        </p:spPr>
        <p:txBody>
          <a:bodyPr>
            <a:normAutofit/>
          </a:bodyPr>
          <a:lstStyle/>
          <a:p>
            <a:r>
              <a:rPr lang="fr-FR" sz="32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Lists</a:t>
            </a:r>
            <a:r>
              <a:rPr lang="fr-FR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154277" y="4150245"/>
            <a:ext cx="461606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  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squares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= [1, 4, 9, 16]</a:t>
            </a:r>
            <a:b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 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sum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= 0</a:t>
            </a:r>
            <a:b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  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for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num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in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squares:</a:t>
            </a:r>
            <a:b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     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sum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 +=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num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/>
            </a:r>
            <a:b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</a:b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  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print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(</a:t>
            </a:r>
            <a:r>
              <a:rPr kumimoji="0" lang="fr-FR" altLang="fr-F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sum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)                 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## 30 </a:t>
            </a:r>
            <a:endParaRPr kumimoji="0" lang="fr-FR" altLang="fr-FR" sz="4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39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1753</Words>
  <Application>Microsoft Office PowerPoint</Application>
  <PresentationFormat>Grand écran</PresentationFormat>
  <Paragraphs>351</Paragraphs>
  <Slides>34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52" baseType="lpstr">
      <vt:lpstr>Arial Unicode MS</vt:lpstr>
      <vt:lpstr>Aharoni</vt:lpstr>
      <vt:lpstr>Aldhabi</vt:lpstr>
      <vt:lpstr>Arial</vt:lpstr>
      <vt:lpstr>Arial Black</vt:lpstr>
      <vt:lpstr>Calibri</vt:lpstr>
      <vt:lpstr>Calibri Light</vt:lpstr>
      <vt:lpstr>Consolas</vt:lpstr>
      <vt:lpstr>Courier New</vt:lpstr>
      <vt:lpstr>fira code</vt:lpstr>
      <vt:lpstr>Inter</vt:lpstr>
      <vt:lpstr>oxygen</vt:lpstr>
      <vt:lpstr>Roboto</vt:lpstr>
      <vt:lpstr>Söhne</vt:lpstr>
      <vt:lpstr>Söhne Mono</vt:lpstr>
      <vt:lpstr>Times New Roman</vt:lpstr>
      <vt:lpstr>Verdana</vt:lpstr>
      <vt:lpstr>Thème Office</vt:lpstr>
      <vt:lpstr>Lists and Arrays </vt:lpstr>
      <vt:lpstr>Lists </vt:lpstr>
      <vt:lpstr>Lists </vt:lpstr>
      <vt:lpstr>Lists </vt:lpstr>
      <vt:lpstr>Lists </vt:lpstr>
      <vt:lpstr>Lists </vt:lpstr>
      <vt:lpstr>Lists </vt:lpstr>
      <vt:lpstr>Lists </vt:lpstr>
      <vt:lpstr>Lists </vt:lpstr>
      <vt:lpstr>Présentation PowerPoint</vt:lpstr>
      <vt:lpstr>Lists </vt:lpstr>
      <vt:lpstr>Lists - exercises </vt:lpstr>
      <vt:lpstr>Arrays الجداول </vt:lpstr>
      <vt:lpstr>Arrays الجداول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Lists / Arrays 2D</vt:lpstr>
      <vt:lpstr>Example </vt:lpstr>
      <vt:lpstr>Présentation PowerPoint</vt:lpstr>
      <vt:lpstr>Présentation PowerPoint</vt:lpstr>
      <vt:lpstr>Présentation PowerPoint</vt:lpstr>
      <vt:lpstr>Exercises</vt:lpstr>
      <vt:lpstr>Files in python</vt:lpstr>
      <vt:lpstr>Files in python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pp</dc:creator>
  <cp:lastModifiedBy>PcMourad</cp:lastModifiedBy>
  <cp:revision>77</cp:revision>
  <dcterms:created xsi:type="dcterms:W3CDTF">2024-03-03T08:55:48Z</dcterms:created>
  <dcterms:modified xsi:type="dcterms:W3CDTF">2024-04-21T07:22:02Z</dcterms:modified>
</cp:coreProperties>
</file>