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2"/>
  </p:notesMasterIdLst>
  <p:handoutMasterIdLst>
    <p:handoutMasterId r:id="rId23"/>
  </p:handoutMasterIdLst>
  <p:sldIdLst>
    <p:sldId id="257" r:id="rId2"/>
    <p:sldId id="546" r:id="rId3"/>
    <p:sldId id="359" r:id="rId4"/>
    <p:sldId id="492" r:id="rId5"/>
    <p:sldId id="459" r:id="rId6"/>
    <p:sldId id="497" r:id="rId7"/>
    <p:sldId id="537" r:id="rId8"/>
    <p:sldId id="538" r:id="rId9"/>
    <p:sldId id="533" r:id="rId10"/>
    <p:sldId id="544" r:id="rId11"/>
    <p:sldId id="545" r:id="rId12"/>
    <p:sldId id="540" r:id="rId13"/>
    <p:sldId id="539" r:id="rId14"/>
    <p:sldId id="541" r:id="rId15"/>
    <p:sldId id="550" r:id="rId16"/>
    <p:sldId id="542" r:id="rId17"/>
    <p:sldId id="543" r:id="rId18"/>
    <p:sldId id="547" r:id="rId19"/>
    <p:sldId id="548" r:id="rId20"/>
    <p:sldId id="549" r:id="rId21"/>
  </p:sldIdLst>
  <p:sldSz cx="9001125" cy="7021513"/>
  <p:notesSz cx="7099300" cy="10234613"/>
  <p:custShowLst>
    <p:custShow name="Diaporama personnalisé 1" id="0">
      <p:sldLst>
        <p:sld r:id="rId2"/>
      </p:sldLst>
    </p:custShow>
  </p:custShowLst>
  <p:defaultTextStyle>
    <a:defPPr>
      <a:defRPr lang="fr-FR"/>
    </a:defPPr>
    <a:lvl1pPr algn="l" rtl="0" fontAlgn="base">
      <a:spcBef>
        <a:spcPct val="0"/>
      </a:spcBef>
      <a:spcAft>
        <a:spcPct val="0"/>
      </a:spcAft>
      <a:defRPr sz="1000" kern="1200">
        <a:solidFill>
          <a:schemeClr val="tx1"/>
        </a:solidFill>
        <a:latin typeface="Tahoma" pitchFamily="34" charset="0"/>
        <a:ea typeface="+mn-ea"/>
        <a:cs typeface="Arial" charset="0"/>
      </a:defRPr>
    </a:lvl1pPr>
    <a:lvl2pPr marL="457200" algn="l" rtl="0" fontAlgn="base">
      <a:spcBef>
        <a:spcPct val="0"/>
      </a:spcBef>
      <a:spcAft>
        <a:spcPct val="0"/>
      </a:spcAft>
      <a:defRPr sz="1000" kern="1200">
        <a:solidFill>
          <a:schemeClr val="tx1"/>
        </a:solidFill>
        <a:latin typeface="Tahoma" pitchFamily="34" charset="0"/>
        <a:ea typeface="+mn-ea"/>
        <a:cs typeface="Arial" charset="0"/>
      </a:defRPr>
    </a:lvl2pPr>
    <a:lvl3pPr marL="914400" algn="l" rtl="0" fontAlgn="base">
      <a:spcBef>
        <a:spcPct val="0"/>
      </a:spcBef>
      <a:spcAft>
        <a:spcPct val="0"/>
      </a:spcAft>
      <a:defRPr sz="1000" kern="1200">
        <a:solidFill>
          <a:schemeClr val="tx1"/>
        </a:solidFill>
        <a:latin typeface="Tahoma" pitchFamily="34" charset="0"/>
        <a:ea typeface="+mn-ea"/>
        <a:cs typeface="Arial" charset="0"/>
      </a:defRPr>
    </a:lvl3pPr>
    <a:lvl4pPr marL="1371600" algn="l" rtl="0" fontAlgn="base">
      <a:spcBef>
        <a:spcPct val="0"/>
      </a:spcBef>
      <a:spcAft>
        <a:spcPct val="0"/>
      </a:spcAft>
      <a:defRPr sz="1000" kern="1200">
        <a:solidFill>
          <a:schemeClr val="tx1"/>
        </a:solidFill>
        <a:latin typeface="Tahoma" pitchFamily="34" charset="0"/>
        <a:ea typeface="+mn-ea"/>
        <a:cs typeface="Arial" charset="0"/>
      </a:defRPr>
    </a:lvl4pPr>
    <a:lvl5pPr marL="1828800" algn="l" rtl="0" fontAlgn="base">
      <a:spcBef>
        <a:spcPct val="0"/>
      </a:spcBef>
      <a:spcAft>
        <a:spcPct val="0"/>
      </a:spcAft>
      <a:defRPr sz="1000" kern="1200">
        <a:solidFill>
          <a:schemeClr val="tx1"/>
        </a:solidFill>
        <a:latin typeface="Tahoma" pitchFamily="34" charset="0"/>
        <a:ea typeface="+mn-ea"/>
        <a:cs typeface="Arial" charset="0"/>
      </a:defRPr>
    </a:lvl5pPr>
    <a:lvl6pPr marL="2286000" algn="l" defTabSz="914400" rtl="0" eaLnBrk="1" latinLnBrk="0" hangingPunct="1">
      <a:defRPr sz="1000" kern="1200">
        <a:solidFill>
          <a:schemeClr val="tx1"/>
        </a:solidFill>
        <a:latin typeface="Tahoma" pitchFamily="34" charset="0"/>
        <a:ea typeface="+mn-ea"/>
        <a:cs typeface="Arial" charset="0"/>
      </a:defRPr>
    </a:lvl6pPr>
    <a:lvl7pPr marL="2743200" algn="l" defTabSz="914400" rtl="0" eaLnBrk="1" latinLnBrk="0" hangingPunct="1">
      <a:defRPr sz="1000" kern="1200">
        <a:solidFill>
          <a:schemeClr val="tx1"/>
        </a:solidFill>
        <a:latin typeface="Tahoma" pitchFamily="34" charset="0"/>
        <a:ea typeface="+mn-ea"/>
        <a:cs typeface="Arial" charset="0"/>
      </a:defRPr>
    </a:lvl7pPr>
    <a:lvl8pPr marL="3200400" algn="l" defTabSz="914400" rtl="0" eaLnBrk="1" latinLnBrk="0" hangingPunct="1">
      <a:defRPr sz="1000" kern="1200">
        <a:solidFill>
          <a:schemeClr val="tx1"/>
        </a:solidFill>
        <a:latin typeface="Tahoma" pitchFamily="34" charset="0"/>
        <a:ea typeface="+mn-ea"/>
        <a:cs typeface="Arial" charset="0"/>
      </a:defRPr>
    </a:lvl8pPr>
    <a:lvl9pPr marL="3657600" algn="l" defTabSz="914400" rtl="0" eaLnBrk="1" latinLnBrk="0" hangingPunct="1">
      <a:defRPr sz="10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xmlns="">
        <p15:guide id="1" orient="horz" pos="2212">
          <p15:clr>
            <a:srgbClr val="A4A3A4"/>
          </p15:clr>
        </p15:guide>
        <p15:guide id="2" pos="2835">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3333FF"/>
    <a:srgbClr val="000A1E"/>
    <a:srgbClr val="33CC33"/>
    <a:srgbClr val="006600"/>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803" autoAdjust="0"/>
  </p:normalViewPr>
  <p:slideViewPr>
    <p:cSldViewPr>
      <p:cViewPr>
        <p:scale>
          <a:sx n="70" d="100"/>
          <a:sy n="70" d="100"/>
        </p:scale>
        <p:origin x="-1326" y="-24"/>
      </p:cViewPr>
      <p:guideLst>
        <p:guide orient="horz" pos="2212"/>
        <p:guide pos="2835"/>
      </p:guideLst>
    </p:cSldViewPr>
  </p:slideViewPr>
  <p:outlineViewPr>
    <p:cViewPr>
      <p:scale>
        <a:sx n="33" d="100"/>
        <a:sy n="33" d="100"/>
      </p:scale>
      <p:origin x="0" y="444"/>
    </p:cViewPr>
  </p:outlineViewPr>
  <p:notesTextViewPr>
    <p:cViewPr>
      <p:scale>
        <a:sx n="100" d="100"/>
        <a:sy n="100" d="100"/>
      </p:scale>
      <p:origin x="0" y="0"/>
    </p:cViewPr>
  </p:notesTextViewPr>
  <p:sorterViewPr>
    <p:cViewPr>
      <p:scale>
        <a:sx n="66" d="100"/>
        <a:sy n="66" d="100"/>
      </p:scale>
      <p:origin x="0" y="4524"/>
    </p:cViewPr>
  </p:sorterViewPr>
  <p:notesViewPr>
    <p:cSldViewPr>
      <p:cViewPr varScale="1">
        <p:scale>
          <a:sx n="46" d="100"/>
          <a:sy n="46" d="100"/>
        </p:scale>
        <p:origin x="-1168" y="-10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charset="0"/>
                <a:cs typeface="+mn-cs"/>
              </a:defRPr>
            </a:lvl1pPr>
          </a:lstStyle>
          <a:p>
            <a:pPr>
              <a:defRPr/>
            </a:pPr>
            <a:endParaRPr lang="fr-FR"/>
          </a:p>
        </p:txBody>
      </p:sp>
      <p:sp>
        <p:nvSpPr>
          <p:cNvPr id="19968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charset="0"/>
                <a:cs typeface="+mn-cs"/>
              </a:defRPr>
            </a:lvl1pPr>
          </a:lstStyle>
          <a:p>
            <a:pPr>
              <a:defRPr/>
            </a:pPr>
            <a:fld id="{CF30331C-CA6B-420C-876D-3B3D58341A7D}" type="datetimeFigureOut">
              <a:rPr lang="fr-FR"/>
              <a:pPr>
                <a:defRPr/>
              </a:pPr>
              <a:t>12/04/2021</a:t>
            </a:fld>
            <a:endParaRPr lang="fr-FR"/>
          </a:p>
        </p:txBody>
      </p:sp>
      <p:sp>
        <p:nvSpPr>
          <p:cNvPr id="19968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charset="0"/>
                <a:cs typeface="+mn-cs"/>
              </a:defRPr>
            </a:lvl1pPr>
          </a:lstStyle>
          <a:p>
            <a:pPr>
              <a:defRPr/>
            </a:pPr>
            <a:endParaRPr lang="fr-FR"/>
          </a:p>
        </p:txBody>
      </p:sp>
    </p:spTree>
    <p:extLst>
      <p:ext uri="{BB962C8B-B14F-4D97-AF65-F5344CB8AC3E}">
        <p14:creationId xmlns:p14="http://schemas.microsoft.com/office/powerpoint/2010/main" val="2859051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5" name="Rectangle 3"/>
          <p:cNvSpPr>
            <a:spLocks noGrp="1" noChangeArrowheads="1"/>
          </p:cNvSpPr>
          <p:nvPr>
            <p:ph type="dt" idx="1"/>
          </p:nvPr>
        </p:nvSpPr>
        <p:spPr bwMode="auto">
          <a:xfrm>
            <a:off x="4022725"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atin typeface="Arial" charset="0"/>
                <a:cs typeface="+mn-cs"/>
              </a:defRPr>
            </a:lvl1pPr>
          </a:lstStyle>
          <a:p>
            <a:pPr>
              <a:defRPr/>
            </a:pPr>
            <a:fld id="{3583ED6E-8089-4AE0-AF35-3DAE724DC43F}" type="datetimeFigureOut">
              <a:rPr lang="fr-FR"/>
              <a:pPr>
                <a:defRPr/>
              </a:pPr>
              <a:t>12/04/2021</a:t>
            </a:fld>
            <a:endParaRPr lang="fr-FR"/>
          </a:p>
        </p:txBody>
      </p:sp>
      <p:sp>
        <p:nvSpPr>
          <p:cNvPr id="80900" name="Rectangle 4"/>
          <p:cNvSpPr>
            <a:spLocks noGrp="1" noRot="1" noChangeAspect="1" noChangeArrowheads="1" noTextEdit="1"/>
          </p:cNvSpPr>
          <p:nvPr>
            <p:ph type="sldImg" idx="2"/>
          </p:nvPr>
        </p:nvSpPr>
        <p:spPr bwMode="auto">
          <a:xfrm>
            <a:off x="1092200" y="768350"/>
            <a:ext cx="4916488" cy="3836988"/>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0358"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9"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atin typeface="Arial" charset="0"/>
                <a:cs typeface="+mn-cs"/>
              </a:defRPr>
            </a:lvl1pPr>
          </a:lstStyle>
          <a:p>
            <a:pPr>
              <a:defRPr/>
            </a:pPr>
            <a:fld id="{546B0080-A447-464A-A4F3-67756638ABD3}" type="slidenum">
              <a:rPr lang="fr-FR"/>
              <a:pPr>
                <a:defRPr/>
              </a:pPr>
              <a:t>‹N°›</a:t>
            </a:fld>
            <a:endParaRPr lang="fr-FR"/>
          </a:p>
        </p:txBody>
      </p:sp>
    </p:spTree>
    <p:extLst>
      <p:ext uri="{BB962C8B-B14F-4D97-AF65-F5344CB8AC3E}">
        <p14:creationId xmlns:p14="http://schemas.microsoft.com/office/powerpoint/2010/main" val="899480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a:t>
            </a:fld>
            <a:endParaRPr lang="fr-FR"/>
          </a:p>
        </p:txBody>
      </p:sp>
    </p:spTree>
    <p:extLst>
      <p:ext uri="{BB962C8B-B14F-4D97-AF65-F5344CB8AC3E}">
        <p14:creationId xmlns:p14="http://schemas.microsoft.com/office/powerpoint/2010/main" val="161569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10</a:t>
            </a:fld>
            <a:endParaRPr lang="fr-FR"/>
          </a:p>
        </p:txBody>
      </p:sp>
    </p:spTree>
    <p:extLst>
      <p:ext uri="{BB962C8B-B14F-4D97-AF65-F5344CB8AC3E}">
        <p14:creationId xmlns:p14="http://schemas.microsoft.com/office/powerpoint/2010/main" val="85242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10176" y="368479"/>
            <a:ext cx="7290911" cy="1507285"/>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10176" y="1894174"/>
            <a:ext cx="7290911" cy="1794387"/>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Ellipse 7"/>
          <p:cNvSpPr/>
          <p:nvPr/>
        </p:nvSpPr>
        <p:spPr>
          <a:xfrm>
            <a:off x="907036" y="1447511"/>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39095" y="1377085"/>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50844" y="281188"/>
            <a:ext cx="1800225" cy="599104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25141" y="281189"/>
            <a:ext cx="5475684" cy="599104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E74A08C3-0594-469B-9058-DC868094B66A}" type="datetime1">
              <a:rPr lang="fr-FR" smtClean="0"/>
              <a:pPr>
                <a:defRPr/>
              </a:pPr>
              <a:t>12/04/2021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42ED76F-B232-49FC-88D1-CD244F419F25}"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47220" y="-55"/>
            <a:ext cx="6750844"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38104" y="2662324"/>
            <a:ext cx="6300788" cy="2340504"/>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38104" y="1092235"/>
            <a:ext cx="6300788" cy="1545708"/>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10" name="Rectangle 9"/>
          <p:cNvSpPr/>
          <p:nvPr/>
        </p:nvSpPr>
        <p:spPr bwMode="invGray">
          <a:xfrm>
            <a:off x="2250281" y="0"/>
            <a:ext cx="75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38378" y="2881765"/>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370438" y="2811339"/>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13177"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193649"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0056" y="5283372"/>
            <a:ext cx="8101013" cy="1170252"/>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0056"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590574"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0056"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590574"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999125" y="0"/>
            <a:ext cx="8002000" cy="7021513"/>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pPr>
              <a:defRPr/>
            </a:pPr>
            <a:fld id="{67FDBF78-18CC-45C1-99C2-28544219E0F0}" type="datetime1">
              <a:rPr lang="fr-FR" smtClean="0"/>
              <a:pPr>
                <a:defRPr/>
              </a:pPr>
              <a:t>12/04/2021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pPr>
              <a:defRPr/>
            </a:pPr>
            <a:fld id="{8E4BC5A5-2EB8-41D6-BE5D-F93CFD860982}" type="slidenum">
              <a:rPr lang="fr-FR" smtClean="0"/>
              <a:pPr>
                <a:defRPr/>
              </a:pPr>
              <a:t>‹N°›</a:t>
            </a:fld>
            <a:endParaRPr lang="fr-FR"/>
          </a:p>
        </p:txBody>
      </p:sp>
      <p:sp>
        <p:nvSpPr>
          <p:cNvPr id="6" name="Rectangle 5"/>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0056" y="221947"/>
            <a:ext cx="3750469" cy="1189756"/>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0056" y="1440510"/>
            <a:ext cx="3750469" cy="715154"/>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0056" y="2184471"/>
            <a:ext cx="8026003" cy="4087756"/>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794913" y="1092235"/>
            <a:ext cx="2700338" cy="2028437"/>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12/04/2021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Rectangle 7"/>
          <p:cNvSpPr/>
          <p:nvPr/>
        </p:nvSpPr>
        <p:spPr>
          <a:xfrm>
            <a:off x="750094" y="1092235"/>
            <a:ext cx="4500563" cy="468100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25103" y="1170256"/>
            <a:ext cx="4350544" cy="3598327"/>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0526" y="977095"/>
            <a:ext cx="675084"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4925485" y="959122"/>
            <a:ext cx="639080"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25103" y="4915059"/>
            <a:ext cx="4350544" cy="780168"/>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ecteurs 6"/>
          <p:cNvSpPr/>
          <p:nvPr/>
        </p:nvSpPr>
        <p:spPr>
          <a:xfrm>
            <a:off x="-803177" y="-835375"/>
            <a:ext cx="1613279" cy="1677962"/>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6179" y="21606"/>
            <a:ext cx="1675594" cy="1742776"/>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0024" y="1080233"/>
            <a:ext cx="1108128" cy="1128913"/>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997047" y="-55"/>
            <a:ext cx="8004078"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13176" y="281186"/>
            <a:ext cx="7380923" cy="1170252"/>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13176" y="1482319"/>
            <a:ext cx="7380923" cy="4915059"/>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25440" y="6455891"/>
            <a:ext cx="2100263" cy="487605"/>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8CE1CDF8-1C01-4A95-9863-31593C0C2CA4}" type="datetime1">
              <a:rPr lang="fr-FR" smtClean="0"/>
              <a:pPr>
                <a:defRPr/>
              </a:pPr>
              <a:t>12/04/2021</a:t>
            </a:fld>
            <a:endParaRPr lang="fr-FR"/>
          </a:p>
        </p:txBody>
      </p:sp>
      <p:sp>
        <p:nvSpPr>
          <p:cNvPr id="10" name="Espace réservé du pied de page 9"/>
          <p:cNvSpPr>
            <a:spLocks noGrp="1"/>
          </p:cNvSpPr>
          <p:nvPr>
            <p:ph type="ftr" sz="quarter" idx="3"/>
          </p:nvPr>
        </p:nvSpPr>
        <p:spPr>
          <a:xfrm>
            <a:off x="5625703" y="6455891"/>
            <a:ext cx="2850356" cy="487605"/>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479060" y="6455891"/>
            <a:ext cx="450056" cy="487605"/>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578F1363-1150-40C9-AFC0-BA96D3FB22A3}" type="slidenum">
              <a:rPr lang="fr-FR" smtClean="0"/>
              <a:pPr>
                <a:defRPr/>
              </a:pPr>
              <a:t>‹N°›</a:t>
            </a:fld>
            <a:endParaRPr lang="fr-FR"/>
          </a:p>
        </p:txBody>
      </p:sp>
      <p:sp>
        <p:nvSpPr>
          <p:cNvPr id="15" name="Rectangle 14"/>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8"/>
          <p:cNvSpPr>
            <a:spLocks noChangeArrowheads="1"/>
          </p:cNvSpPr>
          <p:nvPr/>
        </p:nvSpPr>
        <p:spPr bwMode="auto">
          <a:xfrm>
            <a:off x="1690509" y="2136396"/>
            <a:ext cx="6048672" cy="2173288"/>
          </a:xfrm>
          <a:prstGeom prst="rect">
            <a:avLst/>
          </a:prstGeom>
          <a:noFill/>
          <a:ln w="9525">
            <a:noFill/>
            <a:miter lim="800000"/>
            <a:headEnd/>
            <a:tailEnd/>
          </a:ln>
        </p:spPr>
        <p:txBody>
          <a:bodyPr/>
          <a:lstStyle/>
          <a:p>
            <a:pPr>
              <a:lnSpc>
                <a:spcPct val="150000"/>
              </a:lnSpc>
            </a:pPr>
            <a:endParaRPr lang="fr-FR" sz="3200" dirty="0">
              <a:latin typeface="Garamond" pitchFamily="18" charset="0"/>
            </a:endParaRPr>
          </a:p>
        </p:txBody>
      </p:sp>
      <p:sp>
        <p:nvSpPr>
          <p:cNvPr id="7" name="Espace réservé du numéro de diapositive 3"/>
          <p:cNvSpPr>
            <a:spLocks noGrp="1"/>
          </p:cNvSpPr>
          <p:nvPr>
            <p:ph type="sldNum" sz="quarter" idx="12"/>
          </p:nvPr>
        </p:nvSpPr>
        <p:spPr>
          <a:xfrm>
            <a:off x="8490005" y="6575428"/>
            <a:ext cx="439713" cy="435790"/>
          </a:xfrm>
        </p:spPr>
        <p:txBody>
          <a:bodyPr/>
          <a:lstStyle/>
          <a:p>
            <a:pPr>
              <a:defRPr/>
            </a:pPr>
            <a:fld id="{11F3A83B-0C23-4DF6-A20D-F95982416FCB}" type="slidenum">
              <a:rPr lang="fr-FR" smtClean="0">
                <a:solidFill>
                  <a:schemeClr val="tx1"/>
                </a:solidFill>
                <a:latin typeface="Garamond" pitchFamily="18" charset="0"/>
              </a:rPr>
              <a:pPr>
                <a:defRPr/>
              </a:pPr>
              <a:t>1</a:t>
            </a:fld>
            <a:endParaRPr lang="fr-FR" dirty="0">
              <a:solidFill>
                <a:schemeClr val="tx1"/>
              </a:solidFill>
              <a:latin typeface="Garamond" pitchFamily="18" charset="0"/>
            </a:endParaRPr>
          </a:p>
        </p:txBody>
      </p:sp>
      <p:pic>
        <p:nvPicPr>
          <p:cNvPr id="8"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945" y="243428"/>
            <a:ext cx="1538289" cy="1538289"/>
          </a:xfrm>
          <a:prstGeom prst="rect">
            <a:avLst/>
          </a:prstGeom>
          <a:effectLst>
            <a:reflection blurRad="6350" stA="50000" endA="300" endPos="90000" dir="5400000" sy="-100000" algn="bl" rotWithShape="0"/>
          </a:effectLst>
        </p:spPr>
      </p:pic>
      <p:pic>
        <p:nvPicPr>
          <p:cNvPr id="10"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4761" y="153170"/>
            <a:ext cx="1538289" cy="1538289"/>
          </a:xfrm>
          <a:prstGeom prst="rect">
            <a:avLst/>
          </a:prstGeom>
          <a:effectLst>
            <a:reflection blurRad="6350" stA="50000" endA="300" endPos="90000" dir="5400000" sy="-100000" algn="bl" rotWithShape="0"/>
          </a:effectLst>
        </p:spPr>
      </p:pic>
      <p:sp>
        <p:nvSpPr>
          <p:cNvPr id="12" name="Rectangle 1"/>
          <p:cNvSpPr/>
          <p:nvPr/>
        </p:nvSpPr>
        <p:spPr>
          <a:xfrm>
            <a:off x="1571604" y="704185"/>
            <a:ext cx="6048672" cy="646331"/>
          </a:xfrm>
          <a:prstGeom prst="rect">
            <a:avLst/>
          </a:prstGeom>
          <a:noFill/>
        </p:spPr>
        <p:txBody>
          <a:bodyPr wrap="square" lIns="91440" tIns="45720" rIns="91440" bIns="45720">
            <a:spAutoFit/>
          </a:bodyPr>
          <a:lstStyle/>
          <a:p>
            <a:pPr algn="ctr"/>
            <a:r>
              <a:rPr lang="fr-FR" sz="3600" b="1"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ea typeface="Times New Roman"/>
                <a:cs typeface="Times New Roman" pitchFamily="18" charset="0"/>
              </a:rPr>
              <a:t>UNIVERSITE DE M'SILA</a:t>
            </a:r>
            <a:endParaRPr lang="fr-FR" sz="3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3" name="Titre 1"/>
          <p:cNvSpPr txBox="1">
            <a:spLocks/>
          </p:cNvSpPr>
          <p:nvPr/>
        </p:nvSpPr>
        <p:spPr>
          <a:xfrm>
            <a:off x="1831209" y="1781717"/>
            <a:ext cx="5976664" cy="331236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Traitement de surface</a:t>
            </a:r>
            <a:endParaRPr kumimoji="0" lang="en-CA" sz="48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4" name="ZoneTexte 13"/>
          <p:cNvSpPr txBox="1"/>
          <p:nvPr/>
        </p:nvSpPr>
        <p:spPr>
          <a:xfrm>
            <a:off x="5007653" y="5121017"/>
            <a:ext cx="3643369" cy="523220"/>
          </a:xfrm>
          <a:prstGeom prst="rect">
            <a:avLst/>
          </a:prstGeom>
          <a:noFill/>
        </p:spPr>
        <p:txBody>
          <a:bodyPr wrap="square" rtlCol="0">
            <a:spAutoFit/>
          </a:bodyPr>
          <a:lstStyle/>
          <a:p>
            <a:r>
              <a:rPr lang="en-C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 </a:t>
            </a:r>
            <a:r>
              <a:rPr lang="en-CA" sz="28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Mechta.A</a:t>
            </a:r>
            <a:endParaRPr lang="en-C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10</a:t>
            </a:fld>
            <a:endParaRPr lang="fr-FR" dirty="0">
              <a:latin typeface="Garamond" pitchFamily="18" charset="0"/>
            </a:endParaRPr>
          </a:p>
        </p:txBody>
      </p:sp>
      <p:pic>
        <p:nvPicPr>
          <p:cNvPr id="9"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74355" y="1167598"/>
            <a:ext cx="7246687" cy="4524315"/>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2.2</a:t>
            </a:r>
            <a:r>
              <a:rPr lang="fr-FR" sz="2400" b="1" dirty="0">
                <a:latin typeface="Times New Roman" pitchFamily="18" charset="0"/>
                <a:cs typeface="Times New Roman" pitchFamily="18" charset="0"/>
              </a:rPr>
              <a:t>. La </a:t>
            </a:r>
            <a:r>
              <a:rPr lang="fr-FR" sz="2400" b="1" dirty="0" err="1">
                <a:latin typeface="Times New Roman" pitchFamily="18" charset="0"/>
                <a:cs typeface="Times New Roman" pitchFamily="18" charset="0"/>
              </a:rPr>
              <a:t>chromatation</a:t>
            </a:r>
            <a:r>
              <a:rPr lang="fr-FR" sz="2400" b="1" dirty="0">
                <a:latin typeface="Times New Roman" pitchFamily="18" charset="0"/>
                <a:cs typeface="Times New Roman" pitchFamily="18" charset="0"/>
              </a:rPr>
              <a:t> : </a:t>
            </a:r>
            <a:endParaRPr lang="fr-FR" sz="2400" b="1"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2.2.1</a:t>
            </a:r>
            <a:r>
              <a:rPr lang="fr-FR" sz="2400" b="1" dirty="0">
                <a:latin typeface="Times New Roman" pitchFamily="18" charset="0"/>
                <a:cs typeface="Times New Roman" pitchFamily="18" charset="0"/>
              </a:rPr>
              <a:t>. Description du procédé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La </a:t>
            </a:r>
            <a:r>
              <a:rPr lang="fr-FR" sz="1800" dirty="0" err="1">
                <a:latin typeface="Times New Roman" pitchFamily="18" charset="0"/>
                <a:cs typeface="Times New Roman" pitchFamily="18" charset="0"/>
              </a:rPr>
              <a:t>chromatation</a:t>
            </a:r>
            <a:r>
              <a:rPr lang="fr-FR" sz="1800" dirty="0">
                <a:latin typeface="Times New Roman" pitchFamily="18" charset="0"/>
                <a:cs typeface="Times New Roman" pitchFamily="18" charset="0"/>
              </a:rPr>
              <a:t> est une conversion chimique des solutions contenant du chrome </a:t>
            </a:r>
            <a:r>
              <a:rPr lang="fr-FR" sz="1800" dirty="0" err="1" smtClean="0">
                <a:latin typeface="Times New Roman" pitchFamily="18" charset="0"/>
                <a:cs typeface="Times New Roman" pitchFamily="18" charset="0"/>
              </a:rPr>
              <a:t>hexavalent</a:t>
            </a: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soit par aspersion ou par immersion afin de former des couches d’oxydes complexes. Ce traitement dure de 1 à 3 minutes à une température d’utilisation inférieure à 70°C. Et ces couches obtenues possèdent une masse surfacique de l’ordre de 1 g/m² et d’une faible épaisseur d’environ 0,5 </a:t>
            </a:r>
            <a:r>
              <a:rPr lang="fr-FR" sz="1800" dirty="0" err="1">
                <a:latin typeface="Times New Roman" pitchFamily="18" charset="0"/>
                <a:cs typeface="Times New Roman" pitchFamily="18" charset="0"/>
              </a:rPr>
              <a:t>μm</a:t>
            </a:r>
            <a:r>
              <a:rPr lang="fr-FR" sz="1800" dirty="0">
                <a:latin typeface="Times New Roman" pitchFamily="18" charset="0"/>
                <a:cs typeface="Times New Roman" pitchFamily="18" charset="0"/>
              </a:rPr>
              <a:t>. La couche de </a:t>
            </a:r>
            <a:r>
              <a:rPr lang="fr-FR" sz="1800" dirty="0" err="1">
                <a:latin typeface="Times New Roman" pitchFamily="18" charset="0"/>
                <a:cs typeface="Times New Roman" pitchFamily="18" charset="0"/>
              </a:rPr>
              <a:t>chromatation</a:t>
            </a:r>
            <a:r>
              <a:rPr lang="fr-FR" sz="1800" dirty="0">
                <a:latin typeface="Times New Roman" pitchFamily="18" charset="0"/>
                <a:cs typeface="Times New Roman" pitchFamily="18" charset="0"/>
              </a:rPr>
              <a:t> se caractérise par une excellente base d’accrochage pour les finitions organiques et l’augmentation de la résistance à la corrosion de l’aluminium.</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11</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38289" y="2286620"/>
            <a:ext cx="6634681" cy="3970318"/>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2.2.2</a:t>
            </a:r>
            <a:r>
              <a:rPr lang="fr-FR" sz="2400" b="1" dirty="0">
                <a:latin typeface="Times New Roman" pitchFamily="18" charset="0"/>
                <a:cs typeface="Times New Roman" pitchFamily="18" charset="0"/>
              </a:rPr>
              <a:t>. APPLICATIONS :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Tenue à la corrosion en milieu peu agressif </a:t>
            </a:r>
            <a:endParaRPr lang="fr-FR" sz="1800"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Base d’accrochage de revêtements organiques (peintures, colles, caoutchouc…). </a:t>
            </a:r>
            <a:endParaRPr lang="fr-FR" sz="1800"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Réparation locale de traitement d’anodisation ou de peinture, endommagés. </a:t>
            </a:r>
            <a:endParaRPr lang="fr-FR" sz="1800"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Stockage sous abris. </a:t>
            </a:r>
          </a:p>
          <a:p>
            <a:pPr>
              <a:lnSpc>
                <a:spcPct val="150000"/>
              </a:lnSpc>
            </a:pPr>
            <a:r>
              <a:rPr lang="fr-FR" sz="1800" b="1" dirty="0" smtClean="0">
                <a:latin typeface="Times New Roman" pitchFamily="18" charset="0"/>
                <a:cs typeface="Times New Roman" pitchFamily="18" charset="0"/>
              </a:rPr>
              <a:t>Applications </a:t>
            </a:r>
            <a:r>
              <a:rPr lang="fr-FR" sz="1800" b="1" dirty="0">
                <a:latin typeface="Times New Roman" pitchFamily="18" charset="0"/>
                <a:cs typeface="Times New Roman" pitchFamily="18" charset="0"/>
              </a:rPr>
              <a:t>: </a:t>
            </a:r>
            <a:r>
              <a:rPr lang="fr-FR" sz="1800" dirty="0">
                <a:latin typeface="Times New Roman" pitchFamily="18" charset="0"/>
                <a:cs typeface="Times New Roman" pitchFamily="18" charset="0"/>
              </a:rPr>
              <a:t>aéronautique, automobile, bâtiment, mobilier urbain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12</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38289" y="1206500"/>
            <a:ext cx="7210746" cy="4385816"/>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2.2.3</a:t>
            </a:r>
            <a:r>
              <a:rPr lang="fr-FR" sz="2400" b="1" dirty="0">
                <a:latin typeface="Times New Roman" pitchFamily="18" charset="0"/>
                <a:cs typeface="Times New Roman" pitchFamily="18" charset="0"/>
              </a:rPr>
              <a:t>. Avantages – Limitations </a:t>
            </a:r>
            <a:r>
              <a:rPr lang="fr-FR" sz="2400" b="1" dirty="0" smtClean="0">
                <a:latin typeface="Times New Roman" pitchFamily="18" charset="0"/>
                <a:cs typeface="Times New Roman" pitchFamily="18" charset="0"/>
              </a:rPr>
              <a:t>:</a:t>
            </a:r>
          </a:p>
          <a:p>
            <a:pPr>
              <a:lnSpc>
                <a:spcPct val="150000"/>
              </a:lnSpc>
            </a:pPr>
            <a:r>
              <a:rPr lang="fr-FR" sz="1800" b="1"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En plus que la tenue à la corrosion intrinsèque est faible et que ce traitement nécessite souvent une étape supplémentaire de protection comme la peinture, les limitations environnementales qui se manifestent dans la présence de chrome </a:t>
            </a:r>
            <a:r>
              <a:rPr lang="fr-FR" sz="1800" dirty="0" err="1">
                <a:latin typeface="Times New Roman" pitchFamily="18" charset="0"/>
                <a:cs typeface="Times New Roman" pitchFamily="18" charset="0"/>
              </a:rPr>
              <a:t>hexavalent</a:t>
            </a:r>
            <a:r>
              <a:rPr lang="fr-FR" sz="1800" dirty="0">
                <a:latin typeface="Times New Roman" pitchFamily="18" charset="0"/>
                <a:cs typeface="Times New Roman" pitchFamily="18" charset="0"/>
              </a:rPr>
              <a:t> toxique et cancérogène sont considérées comme inconvénients de ce traitement. Par contre le traitement des pièces est tolérant en raison de la faible épaisseur de la couche formée. </a:t>
            </a:r>
            <a:r>
              <a:rPr lang="fr-FR" sz="1800" dirty="0">
                <a:solidFill>
                  <a:srgbClr val="0070C0"/>
                </a:solidFill>
                <a:latin typeface="Times New Roman" pitchFamily="18" charset="0"/>
                <a:cs typeface="Times New Roman" pitchFamily="18" charset="0"/>
              </a:rPr>
              <a:t>En plus de </a:t>
            </a:r>
            <a:r>
              <a:rPr lang="fr-FR" sz="1800" dirty="0">
                <a:latin typeface="Times New Roman" pitchFamily="18" charset="0"/>
                <a:cs typeface="Times New Roman" pitchFamily="18" charset="0"/>
              </a:rPr>
              <a:t>la mise en évidence des criques et la bonne aptitude au frottement, le faite qu’aucune attaque du métal par l’électrolyte en cas de rétention, contrairement à l’OAS se considèrent comme avantage de la </a:t>
            </a:r>
            <a:r>
              <a:rPr lang="fr-FR" sz="1800" dirty="0" err="1">
                <a:latin typeface="Times New Roman" pitchFamily="18" charset="0"/>
                <a:cs typeface="Times New Roman" pitchFamily="18" charset="0"/>
              </a:rPr>
              <a:t>chromatation</a:t>
            </a:r>
            <a:r>
              <a:rPr lang="fr-FR" sz="1800" dirty="0">
                <a:latin typeface="Times New Roman" pitchFamily="18" charset="0"/>
                <a:cs typeface="Times New Roman" pitchFamily="18" charset="0"/>
              </a:rPr>
              <a:t>.</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13</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2" name="Rectangle 1"/>
          <p:cNvSpPr/>
          <p:nvPr/>
        </p:nvSpPr>
        <p:spPr>
          <a:xfrm>
            <a:off x="1260202" y="2934692"/>
            <a:ext cx="6994721" cy="2308324"/>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2.3</a:t>
            </a:r>
            <a:r>
              <a:rPr lang="fr-FR" sz="2400" b="1"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L’</a:t>
            </a:r>
            <a:r>
              <a:rPr lang="fr-FR" sz="2400" b="1" dirty="0" err="1" smtClean="0">
                <a:latin typeface="Times New Roman" pitchFamily="18" charset="0"/>
                <a:cs typeface="Times New Roman" pitchFamily="18" charset="0"/>
              </a:rPr>
              <a:t>oxalatation</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 L'</a:t>
            </a:r>
            <a:r>
              <a:rPr lang="fr-FR" sz="1800" dirty="0" err="1" smtClean="0">
                <a:latin typeface="Times New Roman" pitchFamily="18" charset="0"/>
                <a:cs typeface="Times New Roman" pitchFamily="18" charset="0"/>
              </a:rPr>
              <a:t>oxalatation</a:t>
            </a: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est un traitement de conversion de surface appliqué depuis longtemps sur des surfaces métalliques, telles que l'acier, le zinc ou l'aluminium, et destiné à former sur la surface un dépôt à base d'oxalate dont les propriétés de pré-lubrification facilitent le formage à froid. </a:t>
            </a:r>
            <a:endParaRPr lang="fr-FR"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14</a:t>
            </a:fld>
            <a:endParaRPr lang="fr-FR" dirty="0">
              <a:latin typeface="Garamond" pitchFamily="18" charset="0"/>
            </a:endParaRPr>
          </a:p>
        </p:txBody>
      </p:sp>
      <p:pic>
        <p:nvPicPr>
          <p:cNvPr id="12"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5"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48234" y="198388"/>
            <a:ext cx="6927897" cy="6463308"/>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2.3.1</a:t>
            </a:r>
            <a:r>
              <a:rPr lang="fr-FR" sz="2400" b="1" dirty="0">
                <a:latin typeface="Times New Roman" pitchFamily="18" charset="0"/>
                <a:cs typeface="Times New Roman" pitchFamily="18" charset="0"/>
              </a:rPr>
              <a:t>. Principe du procédé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Après </a:t>
            </a:r>
            <a:r>
              <a:rPr lang="fr-FR" sz="1800" dirty="0">
                <a:latin typeface="Times New Roman" pitchFamily="18" charset="0"/>
                <a:cs typeface="Times New Roman" pitchFamily="18" charset="0"/>
              </a:rPr>
              <a:t>une préparation adaptée de la surface du métal, l’</a:t>
            </a:r>
            <a:r>
              <a:rPr lang="fr-FR" sz="1800" dirty="0" err="1">
                <a:latin typeface="Times New Roman" pitchFamily="18" charset="0"/>
                <a:cs typeface="Times New Roman" pitchFamily="18" charset="0"/>
              </a:rPr>
              <a:t>oxalatation</a:t>
            </a:r>
            <a:r>
              <a:rPr lang="fr-FR" sz="1800" dirty="0">
                <a:latin typeface="Times New Roman" pitchFamily="18" charset="0"/>
                <a:cs typeface="Times New Roman" pitchFamily="18" charset="0"/>
              </a:rPr>
              <a:t> en solution aqueuse est effectuée par immersion de 5 à 15 min, à une température de 50 à 65 °C selon le type de bain (température la plus courante 60 à 65 °C). </a:t>
            </a: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Le traitement se fait en 3 étapes ; en premier lieu la préparation de la surface comme le dégraissage chimique ou le décapage puis la conversion chimique et en fin la lubrification</a:t>
            </a:r>
            <a:r>
              <a:rPr lang="fr-FR" sz="1800" dirty="0" smtClean="0">
                <a:latin typeface="Times New Roman" pitchFamily="18" charset="0"/>
                <a:cs typeface="Times New Roman" pitchFamily="18" charset="0"/>
              </a:rPr>
              <a:t>.</a:t>
            </a:r>
          </a:p>
          <a:p>
            <a:pPr>
              <a:lnSpc>
                <a:spcPct val="150000"/>
              </a:lnSpc>
            </a:pPr>
            <a:r>
              <a:rPr lang="fr-FR" sz="1800" u="sng" dirty="0">
                <a:solidFill>
                  <a:srgbClr val="FF0000"/>
                </a:solidFill>
                <a:latin typeface="Times New Roman" pitchFamily="18" charset="0"/>
                <a:cs typeface="Times New Roman" pitchFamily="18" charset="0"/>
              </a:rPr>
              <a:t>Constituants des bains</a:t>
            </a:r>
            <a:endParaRPr lang="fr-FR" sz="1800" dirty="0">
              <a:solidFill>
                <a:srgbClr val="FF0000"/>
              </a:solidFill>
              <a:latin typeface="Times New Roman" pitchFamily="18" charset="0"/>
              <a:cs typeface="Times New Roman" pitchFamily="18" charset="0"/>
            </a:endParaRPr>
          </a:p>
          <a:p>
            <a:pPr>
              <a:lnSpc>
                <a:spcPct val="150000"/>
              </a:lnSpc>
            </a:pPr>
            <a:r>
              <a:rPr lang="fr-FR" sz="1800" b="1" dirty="0">
                <a:latin typeface="Times New Roman" pitchFamily="18" charset="0"/>
                <a:cs typeface="Times New Roman" pitchFamily="18" charset="0"/>
              </a:rPr>
              <a:t>Acide oxalique</a:t>
            </a:r>
            <a:r>
              <a:rPr lang="fr-FR" sz="1800" dirty="0">
                <a:latin typeface="Times New Roman" pitchFamily="18" charset="0"/>
                <a:cs typeface="Times New Roman" pitchFamily="18" charset="0"/>
              </a:rPr>
              <a:t> : 30 à 60 g/L.</a:t>
            </a:r>
          </a:p>
          <a:p>
            <a:pPr>
              <a:lnSpc>
                <a:spcPct val="150000"/>
              </a:lnSpc>
            </a:pPr>
            <a:r>
              <a:rPr lang="fr-FR" sz="1800" b="1" dirty="0">
                <a:latin typeface="Times New Roman" pitchFamily="18" charset="0"/>
                <a:cs typeface="Times New Roman" pitchFamily="18" charset="0"/>
              </a:rPr>
              <a:t>Activateurs</a:t>
            </a:r>
            <a:r>
              <a:rPr lang="fr-FR" sz="1800" dirty="0">
                <a:latin typeface="Times New Roman" pitchFamily="18" charset="0"/>
                <a:cs typeface="Times New Roman" pitchFamily="18" charset="0"/>
              </a:rPr>
              <a:t> : </a:t>
            </a:r>
            <a:r>
              <a:rPr lang="fr-FR" sz="1800" dirty="0" err="1">
                <a:latin typeface="Times New Roman" pitchFamily="18" charset="0"/>
                <a:cs typeface="Times New Roman" pitchFamily="18" charset="0"/>
              </a:rPr>
              <a:t>bifluorure</a:t>
            </a:r>
            <a:r>
              <a:rPr lang="fr-FR" sz="1800" dirty="0">
                <a:latin typeface="Times New Roman" pitchFamily="18" charset="0"/>
                <a:cs typeface="Times New Roman" pitchFamily="18" charset="0"/>
              </a:rPr>
              <a:t> (ou acide fluorhydrique), chlorure de sodium (ou acide chlorhydrique).</a:t>
            </a:r>
          </a:p>
          <a:p>
            <a:pPr>
              <a:lnSpc>
                <a:spcPct val="150000"/>
              </a:lnSpc>
            </a:pPr>
            <a:r>
              <a:rPr lang="fr-FR" sz="1800" b="1" dirty="0">
                <a:latin typeface="Times New Roman" pitchFamily="18" charset="0"/>
                <a:cs typeface="Times New Roman" pitchFamily="18" charset="0"/>
              </a:rPr>
              <a:t>Accélérateurs de réaction</a:t>
            </a:r>
            <a:r>
              <a:rPr lang="fr-FR" sz="1800" dirty="0">
                <a:latin typeface="Times New Roman" pitchFamily="18" charset="0"/>
                <a:cs typeface="Times New Roman" pitchFamily="18" charset="0"/>
              </a:rPr>
              <a:t> : principalement thiosulfate ou </a:t>
            </a:r>
            <a:r>
              <a:rPr lang="fr-FR" sz="1800" dirty="0" err="1">
                <a:latin typeface="Times New Roman" pitchFamily="18" charset="0"/>
                <a:cs typeface="Times New Roman" pitchFamily="18" charset="0"/>
              </a:rPr>
              <a:t>thiocyanate</a:t>
            </a:r>
            <a:r>
              <a:rPr lang="fr-FR" sz="1800" dirty="0">
                <a:latin typeface="Times New Roman" pitchFamily="18" charset="0"/>
                <a:cs typeface="Times New Roman" pitchFamily="18" charset="0"/>
              </a:rPr>
              <a:t>.</a:t>
            </a:r>
          </a:p>
          <a:p>
            <a:pPr>
              <a:lnSpc>
                <a:spcPct val="150000"/>
              </a:lnSpc>
            </a:pPr>
            <a:r>
              <a:rPr lang="fr-FR" sz="1800" dirty="0">
                <a:latin typeface="Times New Roman" pitchFamily="18" charset="0"/>
                <a:cs typeface="Times New Roman" pitchFamily="18" charset="0"/>
              </a:rPr>
              <a:t>Le pH des bains est de l’ordre de 1,6 à 1,7.</a:t>
            </a:r>
          </a:p>
          <a:p>
            <a:pPr>
              <a:lnSpc>
                <a:spcPct val="150000"/>
              </a:lnSpc>
            </a:pPr>
            <a:endParaRPr lang="fr-FR" sz="1800" dirty="0">
              <a:latin typeface="Times New Roman" pitchFamily="18" charset="0"/>
              <a:cs typeface="Times New Roman" pitchFamily="18" charset="0"/>
            </a:endParaRP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15</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5" y="0"/>
            <a:ext cx="1538289" cy="1538289"/>
          </a:xfrm>
          <a:prstGeom prst="rect">
            <a:avLst/>
          </a:prstGeom>
          <a:effectLst>
            <a:reflection blurRad="6350" stA="50000" endA="300" endPos="90000" dir="5400000" sy="-100000" algn="bl" rotWithShape="0"/>
          </a:effectLst>
        </p:spPr>
      </p:pic>
      <p:sp>
        <p:nvSpPr>
          <p:cNvPr id="6" name="Rectangle 5"/>
          <p:cNvSpPr/>
          <p:nvPr/>
        </p:nvSpPr>
        <p:spPr>
          <a:xfrm>
            <a:off x="2373187" y="555308"/>
            <a:ext cx="4498975" cy="1338828"/>
          </a:xfrm>
          <a:prstGeom prst="rect">
            <a:avLst/>
          </a:prstGeom>
        </p:spPr>
        <p:txBody>
          <a:bodyPr>
            <a:spAutoFit/>
          </a:bodyPr>
          <a:lstStyle/>
          <a:p>
            <a:r>
              <a:rPr lang="fr-FR" sz="1800" u="sng" dirty="0">
                <a:latin typeface="Times New Roman" pitchFamily="18" charset="0"/>
                <a:cs typeface="Times New Roman" pitchFamily="18" charset="0"/>
              </a:rPr>
              <a:t>Réactions chimiques</a:t>
            </a:r>
            <a:endParaRPr lang="fr-FR" sz="1800" dirty="0">
              <a:latin typeface="Times New Roman" pitchFamily="18" charset="0"/>
              <a:cs typeface="Times New Roman" pitchFamily="18" charset="0"/>
            </a:endParaRPr>
          </a:p>
          <a:p>
            <a:r>
              <a:rPr lang="fr-FR" sz="1800" dirty="0">
                <a:latin typeface="Times New Roman" pitchFamily="18" charset="0"/>
                <a:cs typeface="Times New Roman" pitchFamily="18" charset="0"/>
              </a:rPr>
              <a:t>Elles peuvent être résumées de la façon suivante :</a:t>
            </a:r>
          </a:p>
          <a:p>
            <a:pPr>
              <a:lnSpc>
                <a:spcPct val="150000"/>
              </a:lnSpc>
            </a:pPr>
            <a:r>
              <a:rPr lang="fr-FR" sz="1800" dirty="0">
                <a:latin typeface="Times New Roman" pitchFamily="18" charset="0"/>
                <a:cs typeface="Times New Roman" pitchFamily="18" charset="0"/>
              </a:rPr>
              <a:t>réaction d’attaque du métal </a:t>
            </a:r>
            <a:r>
              <a:rPr lang="fr-FR" sz="1800" dirty="0" smtClean="0">
                <a:latin typeface="Times New Roman" pitchFamily="18" charset="0"/>
                <a:cs typeface="Times New Roman" pitchFamily="18" charset="0"/>
              </a:rPr>
              <a:t>:</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5518" y="2142604"/>
            <a:ext cx="2692499" cy="436109"/>
          </a:xfrm>
          <a:prstGeom prst="rect">
            <a:avLst/>
          </a:prstGeom>
        </p:spPr>
      </p:pic>
      <p:sp>
        <p:nvSpPr>
          <p:cNvPr id="8" name="Rectangle 7"/>
          <p:cNvSpPr/>
          <p:nvPr/>
        </p:nvSpPr>
        <p:spPr>
          <a:xfrm>
            <a:off x="2232279" y="2581083"/>
            <a:ext cx="4498975" cy="677108"/>
          </a:xfrm>
          <a:prstGeom prst="rect">
            <a:avLst/>
          </a:prstGeom>
        </p:spPr>
        <p:txBody>
          <a:bodyPr>
            <a:spAutoFit/>
          </a:bodyPr>
          <a:lstStyle/>
          <a:p>
            <a:r>
              <a:rPr lang="fr-FR" sz="1800" dirty="0">
                <a:latin typeface="Times New Roman" pitchFamily="18" charset="0"/>
                <a:cs typeface="Times New Roman" pitchFamily="18" charset="0"/>
              </a:rPr>
              <a:t>formation de la couche de conversion :</a:t>
            </a:r>
          </a:p>
          <a:p>
            <a:r>
              <a:rPr lang="fr-FR" dirty="0"/>
              <a:t/>
            </a:r>
            <a:br>
              <a:rPr lang="fr-FR" dirty="0"/>
            </a:br>
            <a:endParaRPr lang="fr-FR" dirty="0"/>
          </a:p>
        </p:txBody>
      </p:sp>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0614" y="3328204"/>
            <a:ext cx="3988643" cy="451916"/>
          </a:xfrm>
          <a:prstGeom prst="rect">
            <a:avLst/>
          </a:prstGeom>
        </p:spPr>
      </p:pic>
      <p:sp>
        <p:nvSpPr>
          <p:cNvPr id="10" name="Rectangle 9"/>
          <p:cNvSpPr/>
          <p:nvPr/>
        </p:nvSpPr>
        <p:spPr>
          <a:xfrm>
            <a:off x="1260202" y="4014812"/>
            <a:ext cx="7056784" cy="1754326"/>
          </a:xfrm>
          <a:prstGeom prst="rect">
            <a:avLst/>
          </a:prstGeom>
        </p:spPr>
        <p:txBody>
          <a:bodyPr wrap="square">
            <a:spAutoFit/>
          </a:bodyPr>
          <a:lstStyle/>
          <a:p>
            <a:pPr>
              <a:lnSpc>
                <a:spcPct val="150000"/>
              </a:lnSpc>
            </a:pPr>
            <a:r>
              <a:rPr lang="fr-FR" sz="1800" dirty="0">
                <a:latin typeface="Times New Roman" pitchFamily="18" charset="0"/>
                <a:cs typeface="Times New Roman" pitchFamily="18" charset="0"/>
              </a:rPr>
              <a:t>Les ions ferreux formés par la réaction </a:t>
            </a:r>
            <a:r>
              <a:rPr lang="fr-FR" sz="1800" dirty="0" smtClean="0">
                <a:latin typeface="Times New Roman" pitchFamily="18" charset="0"/>
                <a:cs typeface="Times New Roman" pitchFamily="18" charset="0"/>
              </a:rPr>
              <a:t>sont </a:t>
            </a:r>
            <a:r>
              <a:rPr lang="fr-FR" sz="1800" dirty="0">
                <a:latin typeface="Times New Roman" pitchFamily="18" charset="0"/>
                <a:cs typeface="Times New Roman" pitchFamily="18" charset="0"/>
              </a:rPr>
              <a:t>convertis en oxalate ferreux II </a:t>
            </a:r>
            <a:r>
              <a:rPr lang="fr-FR" sz="1800" dirty="0" smtClean="0">
                <a:latin typeface="Times New Roman" pitchFamily="18" charset="0"/>
                <a:cs typeface="Times New Roman" pitchFamily="18" charset="0"/>
              </a:rPr>
              <a:t>insoluble </a:t>
            </a:r>
            <a:r>
              <a:rPr lang="fr-FR" sz="1800" dirty="0">
                <a:latin typeface="Times New Roman" pitchFamily="18" charset="0"/>
                <a:cs typeface="Times New Roman" pitchFamily="18" charset="0"/>
              </a:rPr>
              <a:t>sous l’action des anions oxalate, et précipitent sur le métal du fait de l’élévation du pH à l’interface métal/solution. L’oxalate ferreux forme une couche très adhérente au métal</a:t>
            </a:r>
            <a:endParaRPr lang="fr-FR" sz="1800" dirty="0">
              <a:latin typeface="Times New Roman" pitchFamily="18" charset="0"/>
              <a:cs typeface="Times New Roman" pitchFamily="18" charset="0"/>
            </a:endParaRPr>
          </a:p>
        </p:txBody>
      </p:sp>
    </p:spTree>
    <p:extLst>
      <p:ext uri="{BB962C8B-B14F-4D97-AF65-F5344CB8AC3E}">
        <p14:creationId xmlns:p14="http://schemas.microsoft.com/office/powerpoint/2010/main" val="2681614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16</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282" y="0"/>
            <a:ext cx="1538289" cy="1538289"/>
          </a:xfrm>
          <a:prstGeom prst="rect">
            <a:avLst/>
          </a:prstGeom>
          <a:effectLst>
            <a:reflection blurRad="6350" stA="50000" endA="300" endPos="90000" dir="5400000" sy="-100000" algn="bl" rotWithShape="0"/>
          </a:effectLst>
        </p:spPr>
      </p:pic>
      <p:sp>
        <p:nvSpPr>
          <p:cNvPr id="2" name="Rectangle 1"/>
          <p:cNvSpPr/>
          <p:nvPr/>
        </p:nvSpPr>
        <p:spPr>
          <a:xfrm>
            <a:off x="972171" y="2502644"/>
            <a:ext cx="7765607" cy="3139321"/>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2.3.2</a:t>
            </a:r>
            <a:r>
              <a:rPr lang="fr-FR" sz="2400" b="1" dirty="0">
                <a:latin typeface="Times New Roman" pitchFamily="18" charset="0"/>
                <a:cs typeface="Times New Roman" pitchFamily="18" charset="0"/>
              </a:rPr>
              <a:t>. Avantages – Limitations :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a:t>
            </a:r>
            <a:r>
              <a:rPr lang="fr-FR" sz="1800" dirty="0" err="1" smtClean="0">
                <a:latin typeface="Times New Roman" pitchFamily="18" charset="0"/>
                <a:cs typeface="Times New Roman" pitchFamily="18" charset="0"/>
              </a:rPr>
              <a:t>oxalation</a:t>
            </a: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permet l’accrochage du lubrifiant, évite le contact du métal à déformer avec l’outillage et garantit ainsi une déformation plastique dans les meilleures conditions en plus de la diminution du coefficient de frottement, suppression du grippage, réduction de l’usure des outillages. </a:t>
            </a:r>
          </a:p>
          <a:p>
            <a:pPr>
              <a:lnSpc>
                <a:spcPct val="150000"/>
              </a:lnSpc>
            </a:pPr>
            <a:r>
              <a:rPr lang="fr-FR" sz="1800" dirty="0" smtClean="0">
                <a:latin typeface="Times New Roman" pitchFamily="18" charset="0"/>
                <a:cs typeface="Times New Roman" pitchFamily="18" charset="0"/>
              </a:rPr>
              <a:t>Mais </a:t>
            </a:r>
            <a:r>
              <a:rPr lang="fr-FR" sz="1800" dirty="0">
                <a:latin typeface="Times New Roman" pitchFamily="18" charset="0"/>
                <a:cs typeface="Times New Roman" pitchFamily="18" charset="0"/>
              </a:rPr>
              <a:t>l’acide oxalique qui est utilisé dans l’</a:t>
            </a:r>
            <a:r>
              <a:rPr lang="fr-FR" sz="1800" dirty="0" err="1">
                <a:latin typeface="Times New Roman" pitchFamily="18" charset="0"/>
                <a:cs typeface="Times New Roman" pitchFamily="18" charset="0"/>
              </a:rPr>
              <a:t>oxalation</a:t>
            </a:r>
            <a:r>
              <a:rPr lang="fr-FR" sz="1800" dirty="0">
                <a:latin typeface="Times New Roman" pitchFamily="18" charset="0"/>
                <a:cs typeface="Times New Roman" pitchFamily="18" charset="0"/>
              </a:rPr>
              <a:t> est un produit très caustique pour la peau et les muqueuses.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17</a:t>
            </a:fld>
            <a:endParaRPr lang="fr-FR" dirty="0">
              <a:latin typeface="Garamond" pitchFamily="18" charset="0"/>
            </a:endParaRPr>
          </a:p>
        </p:txBody>
      </p:sp>
      <p:pic>
        <p:nvPicPr>
          <p:cNvPr id="11"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2" name="Rectangle 1"/>
          <p:cNvSpPr/>
          <p:nvPr/>
        </p:nvSpPr>
        <p:spPr>
          <a:xfrm>
            <a:off x="1188194" y="3150716"/>
            <a:ext cx="7426770" cy="1477328"/>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2.4</a:t>
            </a:r>
            <a:r>
              <a:rPr lang="fr-FR" sz="2400" b="1" dirty="0">
                <a:latin typeface="Times New Roman" pitchFamily="18" charset="0"/>
                <a:cs typeface="Times New Roman" pitchFamily="18" charset="0"/>
              </a:rPr>
              <a:t>. Phosphatation </a:t>
            </a:r>
            <a:r>
              <a:rPr lang="fr-FR" sz="2400" b="1" dirty="0" smtClean="0">
                <a:latin typeface="Times New Roman" pitchFamily="18" charset="0"/>
                <a:cs typeface="Times New Roman" pitchFamily="18" charset="0"/>
              </a:rPr>
              <a:t>:</a:t>
            </a: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La phosphatation est un procédé de conversion chimique qui consiste à transformer la surface des métaux en phosphate métallique stable et insoluble.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18</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28251"/>
            <a:ext cx="1538289" cy="1538289"/>
          </a:xfrm>
          <a:prstGeom prst="rect">
            <a:avLst/>
          </a:prstGeom>
          <a:effectLst>
            <a:reflection blurRad="6350" stA="50000" endA="300" endPos="90000" dir="5400000" sy="-100000" algn="bl" rotWithShape="0"/>
          </a:effectLst>
        </p:spPr>
      </p:pic>
      <p:sp>
        <p:nvSpPr>
          <p:cNvPr id="7" name="Rectangle 6"/>
          <p:cNvSpPr/>
          <p:nvPr/>
        </p:nvSpPr>
        <p:spPr>
          <a:xfrm>
            <a:off x="1574354" y="270396"/>
            <a:ext cx="7148559" cy="6463308"/>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2.4.1</a:t>
            </a:r>
            <a:r>
              <a:rPr lang="fr-FR" sz="2400" b="1" dirty="0">
                <a:latin typeface="Times New Roman" pitchFamily="18" charset="0"/>
                <a:cs typeface="Times New Roman" pitchFamily="18" charset="0"/>
              </a:rPr>
              <a:t>. Principe du procédé </a:t>
            </a:r>
            <a:endParaRPr lang="fr-FR" sz="2400" b="1" dirty="0" smtClean="0">
              <a:latin typeface="Times New Roman" pitchFamily="18" charset="0"/>
              <a:cs typeface="Times New Roman" pitchFamily="18" charset="0"/>
            </a:endParaRPr>
          </a:p>
          <a:p>
            <a:pPr algn="just">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principe consiste à traiter le fer, la fonte ou l’acier, dans des bains acides bouillants renfermant 3 à 4 % de phosphates de fer et de manganèse préparés à partir de l’acide </a:t>
            </a:r>
            <a:r>
              <a:rPr lang="fr-FR" sz="1800" dirty="0" err="1">
                <a:latin typeface="Times New Roman" pitchFamily="18" charset="0"/>
                <a:cs typeface="Times New Roman" pitchFamily="18" charset="0"/>
              </a:rPr>
              <a:t>orthophosphorique</a:t>
            </a:r>
            <a:r>
              <a:rPr lang="fr-FR" sz="1800" dirty="0">
                <a:latin typeface="Times New Roman" pitchFamily="18" charset="0"/>
                <a:cs typeface="Times New Roman" pitchFamily="18" charset="0"/>
              </a:rPr>
              <a:t> ; dés que les pièces, auparavant décapées, sont immergées dans ces solutions, il se produit une attaque superficielle avec dégagement d’hydrogène et production d’un phosphate de fer secondaire, lequel atteint rapidement la limite de saturation ; l’attaque s’arrête alors et il se produit sur le métal un dépôt des phosphates complexes en excès ; le recouvrement obtenu, d’une couleur gris-noir, est extrêmement adhérent puisqu’il se dépose sur un métal légèrement gravé par l’attaque antérieure : il est de plus très résistant à la corrosion atmosphérique normale ; il constitue enfin, de par sa nature même, une base d’accrochage remarquable pour des finitions appropriées aux genres de corrosions spéciales contre lesquels les pièces peuvent avoir à lutter.</a:t>
            </a:r>
          </a:p>
        </p:txBody>
      </p:sp>
    </p:spTree>
    <p:extLst>
      <p:ext uri="{BB962C8B-B14F-4D97-AF65-F5344CB8AC3E}">
        <p14:creationId xmlns:p14="http://schemas.microsoft.com/office/powerpoint/2010/main" val="1765741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19</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6" name="Rectangle 5"/>
          <p:cNvSpPr/>
          <p:nvPr/>
        </p:nvSpPr>
        <p:spPr>
          <a:xfrm>
            <a:off x="1404219" y="2502644"/>
            <a:ext cx="7056784" cy="2723823"/>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2.4.2</a:t>
            </a:r>
            <a:r>
              <a:rPr lang="fr-FR" sz="2400" b="1" dirty="0">
                <a:latin typeface="Times New Roman" pitchFamily="18" charset="0"/>
                <a:cs typeface="Times New Roman" pitchFamily="18" charset="0"/>
              </a:rPr>
              <a:t>. Applications :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On </a:t>
            </a:r>
            <a:r>
              <a:rPr lang="fr-FR" sz="1800" dirty="0">
                <a:latin typeface="Times New Roman" pitchFamily="18" charset="0"/>
                <a:cs typeface="Times New Roman" pitchFamily="18" charset="0"/>
              </a:rPr>
              <a:t>utilise ce genre de traitement pour l’isolation électrique, la protection contre la corrosion et l’accrochage des finitions organiques, ainsi que l’amélioration des propriétés de frottement sous lubrification en mécanique, aussi bien que l’accrochage des lubrifiants dans la déformation à froid des métaux comme l’étirage, le tréfilage, le filage, l’extrusion.</a:t>
            </a:r>
          </a:p>
        </p:txBody>
      </p:sp>
    </p:spTree>
    <p:extLst>
      <p:ext uri="{BB962C8B-B14F-4D97-AF65-F5344CB8AC3E}">
        <p14:creationId xmlns:p14="http://schemas.microsoft.com/office/powerpoint/2010/main" val="17166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8E4BC5A5-2EB8-41D6-BE5D-F93CFD860982}" type="slidenum">
              <a:rPr lang="fr-FR" smtClean="0"/>
              <a:pPr>
                <a:defRPr/>
              </a:pPr>
              <a:t>2</a:t>
            </a:fld>
            <a:endParaRPr lang="fr-FR"/>
          </a:p>
        </p:txBody>
      </p:sp>
      <p:sp>
        <p:nvSpPr>
          <p:cNvPr id="3" name="Espace réservé du contenu 1"/>
          <p:cNvSpPr txBox="1">
            <a:spLocks/>
          </p:cNvSpPr>
          <p:nvPr/>
        </p:nvSpPr>
        <p:spPr>
          <a:xfrm>
            <a:off x="1259632" y="1807840"/>
            <a:ext cx="7170020" cy="3925416"/>
          </a:xfrm>
          <a:prstGeom prst="rect">
            <a:avLst/>
          </a:prstGeom>
        </p:spPr>
        <p:txBody>
          <a:bodyPr>
            <a:normAutofit/>
          </a:bodyPr>
          <a:lstStyle/>
          <a:p>
            <a:pPr marL="82296"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CA" sz="6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chapitre02</a:t>
            </a:r>
            <a:endParaRPr lang="fr-CA" sz="6000" b="1" dirty="0" smtClean="0">
              <a:solidFill>
                <a:srgbClr val="00B0F0"/>
              </a:solidFill>
              <a:effectLst>
                <a:outerShdw blurRad="38100" dist="38100" dir="2700000" algn="tl">
                  <a:srgbClr val="000000">
                    <a:alpha val="43137"/>
                  </a:srgbClr>
                </a:outerShdw>
              </a:effectLst>
              <a:latin typeface="+mn-lt"/>
              <a:cs typeface="+mn-cs"/>
            </a:endParaRPr>
          </a:p>
          <a:p>
            <a:pPr marL="82296" lvl="0" algn="ctr" fontAlgn="auto">
              <a:spcBef>
                <a:spcPts val="600"/>
              </a:spcBef>
              <a:spcAft>
                <a:spcPts val="0"/>
              </a:spcAft>
              <a:buClr>
                <a:schemeClr val="accent1"/>
              </a:buClr>
              <a:buSzPct val="80000"/>
              <a:defRPr/>
            </a:pPr>
            <a:r>
              <a:rPr lang="fr-FR" sz="6000" b="1" dirty="0">
                <a:solidFill>
                  <a:srgbClr val="00B0F0"/>
                </a:solidFill>
                <a:effectLst>
                  <a:outerShdw blurRad="38100" dist="38100" dir="2700000" algn="tl">
                    <a:srgbClr val="000000">
                      <a:alpha val="43137"/>
                    </a:srgbClr>
                  </a:outerShdw>
                </a:effectLst>
                <a:latin typeface="+mn-lt"/>
                <a:cs typeface="+mn-cs"/>
              </a:rPr>
              <a:t>Traitements chimiques</a:t>
            </a:r>
            <a:endParaRPr kumimoji="0" lang="fr-CA" sz="6000" b="0"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mn-lt"/>
              <a:ea typeface="+mn-ea"/>
              <a:cs typeface="+mn-cs"/>
            </a:endParaRPr>
          </a:p>
        </p:txBody>
      </p:sp>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596" y="224608"/>
            <a:ext cx="1538289" cy="1538289"/>
          </a:xfrm>
          <a:prstGeom prst="rect">
            <a:avLst/>
          </a:prstGeom>
          <a:effectLst>
            <a:reflection blurRad="6350" stA="50000" endA="300" endPos="90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20</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6" name="Rectangle 5"/>
          <p:cNvSpPr/>
          <p:nvPr/>
        </p:nvSpPr>
        <p:spPr>
          <a:xfrm>
            <a:off x="1107790" y="2070596"/>
            <a:ext cx="7776864" cy="4385816"/>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2.4.3</a:t>
            </a:r>
            <a:r>
              <a:rPr lang="fr-FR" sz="2400" b="1" dirty="0">
                <a:latin typeface="Times New Roman" pitchFamily="18" charset="0"/>
                <a:cs typeface="Times New Roman" pitchFamily="18" charset="0"/>
              </a:rPr>
              <a:t>. Avantages – Limitations :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traitement de surface de phosphatation est un procédé qui améliore la résistance à la corrosion, il occupe le rôle de sous couche d’accroche très efficace tout en ajoutant une barrière anticorrosion supplémentaire, Bonnes qualités de glissement, empêche la friction dans les opérations de déformation des métaux et Accepte bien les huiles anticorrosion et les peintures et ne s’enlève à peine lors du maniement des pièces, d’où une très bonne protection anticorrosion et une bonne isolation. Par contre il peut avoir des Problèmes d’assemblage car la couche peut avoir une épaisseur de +2 µm à +30 µm et un aspect chimique dangereux irritant en raison des proportions de nitrate et d’acide.</a:t>
            </a:r>
          </a:p>
        </p:txBody>
      </p:sp>
    </p:spTree>
    <p:extLst>
      <p:ext uri="{BB962C8B-B14F-4D97-AF65-F5344CB8AC3E}">
        <p14:creationId xmlns:p14="http://schemas.microsoft.com/office/powerpoint/2010/main" val="302793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72528" y="6646866"/>
            <a:ext cx="368275" cy="435790"/>
          </a:xfrm>
        </p:spPr>
        <p:txBody>
          <a:bodyPr/>
          <a:lstStyle/>
          <a:p>
            <a:pPr>
              <a:defRPr/>
            </a:pPr>
            <a:fld id="{7B4B67F2-70AC-4265-AB59-0FE3C3F78B36}" type="slidenum">
              <a:rPr lang="fr-FR" smtClean="0"/>
              <a:pPr>
                <a:defRPr/>
              </a:pPr>
              <a:t>3</a:t>
            </a:fld>
            <a:endParaRPr lang="fr-FR" dirty="0"/>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12" name="Titre 3"/>
          <p:cNvSpPr>
            <a:spLocks noGrp="1"/>
          </p:cNvSpPr>
          <p:nvPr>
            <p:ph type="title"/>
          </p:nvPr>
        </p:nvSpPr>
        <p:spPr>
          <a:xfrm>
            <a:off x="1503045" y="224608"/>
            <a:ext cx="7212359" cy="1071570"/>
          </a:xfrm>
        </p:spPr>
        <p:txBody>
          <a:bodyPr>
            <a:normAutofit/>
          </a:bodyPr>
          <a:lstStyle/>
          <a:p>
            <a:pPr marL="82296" indent="0" algn="ctr"/>
            <a:r>
              <a:rPr lang="fr-CA" sz="5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Plan de chapitre</a:t>
            </a:r>
            <a:endParaRPr lang="fr-CA" sz="4800" dirty="0">
              <a:solidFill>
                <a:srgbClr val="0070C0"/>
              </a:solidFill>
              <a:latin typeface="Times New Roman" pitchFamily="18" charset="0"/>
              <a:cs typeface="Times New Roman" pitchFamily="18" charset="0"/>
            </a:endParaRPr>
          </a:p>
        </p:txBody>
      </p:sp>
      <p:sp>
        <p:nvSpPr>
          <p:cNvPr id="14" name="Espace réservé du contenu 1"/>
          <p:cNvSpPr>
            <a:spLocks noGrp="1"/>
          </p:cNvSpPr>
          <p:nvPr>
            <p:ph idx="1"/>
          </p:nvPr>
        </p:nvSpPr>
        <p:spPr>
          <a:xfrm>
            <a:off x="1259632" y="1735832"/>
            <a:ext cx="7498080" cy="3925416"/>
          </a:xfrm>
        </p:spPr>
        <p:txBody>
          <a:bodyPr>
            <a:normAutofit fontScale="92500" lnSpcReduction="20000"/>
          </a:bodyPr>
          <a:lstStyle/>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2.Traitements chimiques </a:t>
            </a:r>
            <a:endParaRPr lang="fr-FR" sz="5800" dirty="0" smtClean="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 2.1. Passivation </a:t>
            </a:r>
            <a:endParaRPr lang="fr-FR" sz="5800" dirty="0" smtClean="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2.2. La </a:t>
            </a:r>
            <a:r>
              <a:rPr lang="fr-FR" sz="5800" dirty="0" err="1">
                <a:solidFill>
                  <a:srgbClr val="0070C0"/>
                </a:solidFill>
                <a:latin typeface="Times New Roman" pitchFamily="18" charset="0"/>
                <a:cs typeface="Times New Roman" pitchFamily="18" charset="0"/>
              </a:rPr>
              <a:t>chromatation</a:t>
            </a:r>
            <a:r>
              <a:rPr lang="fr-FR" sz="5800" dirty="0">
                <a:solidFill>
                  <a:srgbClr val="0070C0"/>
                </a:solidFill>
                <a:latin typeface="Times New Roman" pitchFamily="18" charset="0"/>
                <a:cs typeface="Times New Roman" pitchFamily="18" charset="0"/>
              </a:rPr>
              <a:t> </a:t>
            </a:r>
            <a:endParaRPr lang="fr-FR" sz="5800" dirty="0" smtClean="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2.3. </a:t>
            </a:r>
            <a:r>
              <a:rPr lang="fr-FR" sz="5800" dirty="0" smtClean="0">
                <a:solidFill>
                  <a:srgbClr val="0070C0"/>
                </a:solidFill>
                <a:latin typeface="Times New Roman" pitchFamily="18" charset="0"/>
                <a:cs typeface="Times New Roman" pitchFamily="18" charset="0"/>
              </a:rPr>
              <a:t>L’</a:t>
            </a:r>
            <a:r>
              <a:rPr lang="fr-FR" sz="5800" dirty="0" err="1" smtClean="0">
                <a:solidFill>
                  <a:srgbClr val="0070C0"/>
                </a:solidFill>
                <a:latin typeface="Times New Roman" pitchFamily="18" charset="0"/>
                <a:cs typeface="Times New Roman" pitchFamily="18" charset="0"/>
              </a:rPr>
              <a:t>oxalatation</a:t>
            </a:r>
            <a:endParaRPr lang="fr-FR" sz="5800" dirty="0" smtClean="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2.4. Phosphatation </a:t>
            </a:r>
            <a:endParaRPr lang="fr-FR" sz="5800" dirty="0" smtClean="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endParaRPr lang="fr-FR" sz="5800" dirty="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down)">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Effect transition="in" filter="wipe(down)">
                                      <p:cBhvr>
                                        <p:cTn id="19" dur="500"/>
                                        <p:tgtEl>
                                          <p:spTgt spid="1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xEl>
                                              <p:pRg st="2" end="2"/>
                                            </p:txEl>
                                          </p:spTgt>
                                        </p:tgtEl>
                                        <p:attrNameLst>
                                          <p:attrName>style.visibility</p:attrName>
                                        </p:attrNameLst>
                                      </p:cBhvr>
                                      <p:to>
                                        <p:strVal val="visible"/>
                                      </p:to>
                                    </p:set>
                                    <p:animEffect transition="in" filter="wipe(down)">
                                      <p:cBhvr>
                                        <p:cTn id="24" dur="500"/>
                                        <p:tgtEl>
                                          <p:spTgt spid="1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xEl>
                                              <p:pRg st="3" end="3"/>
                                            </p:txEl>
                                          </p:spTgt>
                                        </p:tgtEl>
                                        <p:attrNameLst>
                                          <p:attrName>style.visibility</p:attrName>
                                        </p:attrNameLst>
                                      </p:cBhvr>
                                      <p:to>
                                        <p:strVal val="visible"/>
                                      </p:to>
                                    </p:set>
                                    <p:animEffect transition="in" filter="wipe(down)">
                                      <p:cBhvr>
                                        <p:cTn id="29" dur="500"/>
                                        <p:tgtEl>
                                          <p:spTgt spid="1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xEl>
                                              <p:pRg st="4" end="4"/>
                                            </p:txEl>
                                          </p:spTgt>
                                        </p:tgtEl>
                                        <p:attrNameLst>
                                          <p:attrName>style.visibility</p:attrName>
                                        </p:attrNameLst>
                                      </p:cBhvr>
                                      <p:to>
                                        <p:strVal val="visible"/>
                                      </p:to>
                                    </p:set>
                                    <p:animEffect transition="in" filter="wipe(down)">
                                      <p:cBhvr>
                                        <p:cTn id="3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61443" y="6503990"/>
            <a:ext cx="368275" cy="435790"/>
          </a:xfrm>
        </p:spPr>
        <p:txBody>
          <a:bodyPr/>
          <a:lstStyle/>
          <a:p>
            <a:pPr>
              <a:defRPr/>
            </a:pPr>
            <a:fld id="{7B4B67F2-70AC-4265-AB59-0FE3C3F78B36}" type="slidenum">
              <a:rPr lang="fr-FR" smtClean="0"/>
              <a:pPr>
                <a:defRPr/>
              </a:pPr>
              <a:t>4</a:t>
            </a:fld>
            <a:endParaRPr lang="fr-FR" dirty="0"/>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8723" y="1538289"/>
            <a:ext cx="5904656" cy="3686971"/>
          </a:xfrm>
          <a:prstGeom prst="rect">
            <a:avLst/>
          </a:prstGeom>
        </p:spPr>
      </p:pic>
      <p:sp>
        <p:nvSpPr>
          <p:cNvPr id="8" name="Rectangle 7"/>
          <p:cNvSpPr/>
          <p:nvPr/>
        </p:nvSpPr>
        <p:spPr>
          <a:xfrm>
            <a:off x="1522679" y="5238947"/>
            <a:ext cx="6696744" cy="1289071"/>
          </a:xfrm>
          <a:prstGeom prst="rect">
            <a:avLst/>
          </a:prstGeom>
        </p:spPr>
        <p:txBody>
          <a:bodyPr wrap="square">
            <a:spAutoFit/>
          </a:bodyPr>
          <a:lstStyle/>
          <a:p>
            <a:pPr>
              <a:lnSpc>
                <a:spcPct val="150000"/>
              </a:lnSpc>
            </a:pPr>
            <a:r>
              <a:rPr lang="fr-FR" sz="1800" dirty="0">
                <a:latin typeface="Times New Roman" pitchFamily="18" charset="0"/>
                <a:cs typeface="Times New Roman" pitchFamily="18" charset="0"/>
              </a:rPr>
              <a:t>Il existe plusieurs types de traitement chimique des surfaces métalliques utilisés dans les environnements industriels, on trouve la plupart d’eux dans ce tableau :</a:t>
            </a:r>
          </a:p>
        </p:txBody>
      </p:sp>
      <p:sp>
        <p:nvSpPr>
          <p:cNvPr id="9" name="Rectangle 8"/>
          <p:cNvSpPr/>
          <p:nvPr/>
        </p:nvSpPr>
        <p:spPr>
          <a:xfrm>
            <a:off x="2124298" y="837899"/>
            <a:ext cx="4157485" cy="523220"/>
          </a:xfrm>
          <a:prstGeom prst="rect">
            <a:avLst/>
          </a:prstGeom>
        </p:spPr>
        <p:txBody>
          <a:bodyPr wrap="none">
            <a:spAutoFit/>
          </a:bodyPr>
          <a:lstStyle/>
          <a:p>
            <a:r>
              <a:rPr lang="fr-FR" sz="2800" b="1" dirty="0" smtClean="0">
                <a:latin typeface="Times New Roman" pitchFamily="18" charset="0"/>
                <a:cs typeface="Times New Roman" pitchFamily="18" charset="0"/>
              </a:rPr>
              <a:t>2.Traitements </a:t>
            </a:r>
            <a:r>
              <a:rPr lang="fr-FR" sz="2800" b="1" dirty="0">
                <a:latin typeface="Times New Roman" pitchFamily="18" charset="0"/>
                <a:cs typeface="Times New Roman" pitchFamily="18" charset="0"/>
              </a:rPr>
              <a:t>chimiques :</a:t>
            </a:r>
          </a:p>
        </p:txBody>
      </p:sp>
    </p:spTree>
    <p:extLst>
      <p:ext uri="{BB962C8B-B14F-4D97-AF65-F5344CB8AC3E}">
        <p14:creationId xmlns:p14="http://schemas.microsoft.com/office/powerpoint/2010/main" val="641408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pPr>
                <a:defRPr/>
              </a:pPr>
              <a:t>5</a:t>
            </a:fld>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178" y="126380"/>
            <a:ext cx="7848872" cy="6768752"/>
          </a:xfrm>
          <a:prstGeom prst="rect">
            <a:avLst/>
          </a:prstGeom>
        </p:spPr>
      </p:pic>
    </p:spTree>
    <p:extLst>
      <p:ext uri="{BB962C8B-B14F-4D97-AF65-F5344CB8AC3E}">
        <p14:creationId xmlns:p14="http://schemas.microsoft.com/office/powerpoint/2010/main" val="2291537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68791" y="6675366"/>
            <a:ext cx="368275" cy="435790"/>
          </a:xfrm>
        </p:spPr>
        <p:txBody>
          <a:bodyPr/>
          <a:lstStyle/>
          <a:p>
            <a:pPr>
              <a:defRPr/>
            </a:pPr>
            <a:fld id="{7B4B67F2-70AC-4265-AB59-0FE3C3F78B36}" type="slidenum">
              <a:rPr lang="fr-FR" smtClean="0">
                <a:latin typeface="Garamond" pitchFamily="18" charset="0"/>
              </a:rPr>
              <a:pPr>
                <a:defRPr/>
              </a:pPr>
              <a:t>6</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3" name="Rectangle 2"/>
          <p:cNvSpPr/>
          <p:nvPr/>
        </p:nvSpPr>
        <p:spPr>
          <a:xfrm>
            <a:off x="1692250" y="769144"/>
            <a:ext cx="7200800" cy="1477328"/>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2.1</a:t>
            </a:r>
            <a:r>
              <a:rPr lang="fr-FR" sz="2400" b="1" dirty="0">
                <a:latin typeface="Times New Roman" pitchFamily="18" charset="0"/>
                <a:cs typeface="Times New Roman" pitchFamily="18" charset="0"/>
              </a:rPr>
              <a:t>. Passivation </a:t>
            </a:r>
            <a:r>
              <a:rPr lang="fr-FR" sz="2400" b="1" dirty="0" smtClean="0">
                <a:latin typeface="Times New Roman" pitchFamily="18" charset="0"/>
                <a:cs typeface="Times New Roman" pitchFamily="18" charset="0"/>
              </a:rPr>
              <a:t>:</a:t>
            </a: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La passivation consiste à créer artificiellement une fine couche d’oxyde de chrome pour l’anticorrosion de l’inox. </a:t>
            </a:r>
          </a:p>
        </p:txBody>
      </p:sp>
      <p:sp>
        <p:nvSpPr>
          <p:cNvPr id="5" name="Rectangle 4"/>
          <p:cNvSpPr/>
          <p:nvPr/>
        </p:nvSpPr>
        <p:spPr>
          <a:xfrm>
            <a:off x="1188194" y="2358628"/>
            <a:ext cx="7704856" cy="3554819"/>
          </a:xfrm>
          <a:prstGeom prst="rect">
            <a:avLst/>
          </a:prstGeom>
        </p:spPr>
        <p:txBody>
          <a:bodyPr wrap="square">
            <a:spAutoFit/>
          </a:bodyPr>
          <a:lstStyle/>
          <a:p>
            <a:pPr>
              <a:lnSpc>
                <a:spcPct val="150000"/>
              </a:lnSpc>
            </a:pPr>
            <a:r>
              <a:rPr lang="fr-FR" sz="2400" b="1" dirty="0">
                <a:latin typeface="Times New Roman" pitchFamily="18" charset="0"/>
                <a:cs typeface="Times New Roman" pitchFamily="18" charset="0"/>
              </a:rPr>
              <a:t>2.1.1</a:t>
            </a:r>
            <a:r>
              <a:rPr lang="fr-FR" sz="2400" b="1" dirty="0" smtClean="0">
                <a:latin typeface="Times New Roman" pitchFamily="18" charset="0"/>
                <a:cs typeface="Times New Roman" pitchFamily="18" charset="0"/>
              </a:rPr>
              <a:t>. Description </a:t>
            </a:r>
            <a:r>
              <a:rPr lang="fr-FR" sz="2400" b="1" dirty="0">
                <a:latin typeface="Times New Roman" pitchFamily="18" charset="0"/>
                <a:cs typeface="Times New Roman" pitchFamily="18" charset="0"/>
              </a:rPr>
              <a:t>du procédé :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La </a:t>
            </a:r>
            <a:r>
              <a:rPr lang="fr-FR" sz="1800" dirty="0">
                <a:latin typeface="Times New Roman" pitchFamily="18" charset="0"/>
                <a:cs typeface="Times New Roman" pitchFamily="18" charset="0"/>
              </a:rPr>
              <a:t>passivation se manifeste en deux étapes principales. Dans une première étape appelée de nettoyage, on élimine toute forme de contaminants présents en surface des métaux, ainsi que les matières grasses, pour empêcher les acides utilisés ultérieurement dans l'étape de passivation d'interagir adéquatement avec la surface de l’inox. Dans la deuxième étape de passivation, on élimine toute sorte de particule ferreuse par précipitation. Puis, la restauration de la couche protectrice engendrée par l'oxyde de chrome aura lieu.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7</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4298" y="126380"/>
            <a:ext cx="5569268" cy="2448272"/>
          </a:xfrm>
          <a:prstGeom prst="rect">
            <a:avLst/>
          </a:prstGeom>
        </p:spPr>
      </p:pic>
      <p:sp>
        <p:nvSpPr>
          <p:cNvPr id="3" name="Rectangle 2"/>
          <p:cNvSpPr/>
          <p:nvPr/>
        </p:nvSpPr>
        <p:spPr>
          <a:xfrm>
            <a:off x="1200520" y="2718668"/>
            <a:ext cx="7416823" cy="646331"/>
          </a:xfrm>
          <a:prstGeom prst="rect">
            <a:avLst/>
          </a:prstGeom>
        </p:spPr>
        <p:txBody>
          <a:bodyPr wrap="square">
            <a:spAutoFit/>
          </a:bodyPr>
          <a:lstStyle/>
          <a:p>
            <a:r>
              <a:rPr lang="fr-FR" sz="1800" dirty="0">
                <a:latin typeface="Times New Roman" pitchFamily="18" charset="0"/>
                <a:cs typeface="Times New Roman" pitchFamily="18" charset="0"/>
              </a:rPr>
              <a:t>Voici en plus un tableau contenant les procédés utilisé pour la passivation d’une façon plus détaillé : </a:t>
            </a: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0520" y="3438748"/>
            <a:ext cx="7692530" cy="3312368"/>
          </a:xfrm>
          <a:prstGeom prst="rect">
            <a:avLst/>
          </a:prstGeom>
        </p:spPr>
      </p:pic>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8</a:t>
            </a:fld>
            <a:endParaRPr lang="fr-FR" dirty="0">
              <a:latin typeface="Garamond" pitchFamily="18" charset="0"/>
            </a:endParaRPr>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3" name="Rectangle 2"/>
          <p:cNvSpPr/>
          <p:nvPr/>
        </p:nvSpPr>
        <p:spPr>
          <a:xfrm>
            <a:off x="1313593" y="1913513"/>
            <a:ext cx="7246687" cy="1892826"/>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2.1.2</a:t>
            </a:r>
            <a:r>
              <a:rPr lang="fr-FR" sz="2400" b="1" dirty="0">
                <a:latin typeface="Times New Roman" pitchFamily="18" charset="0"/>
                <a:cs typeface="Times New Roman" pitchFamily="18" charset="0"/>
              </a:rPr>
              <a:t>. Applications :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La </a:t>
            </a:r>
            <a:r>
              <a:rPr lang="fr-FR" sz="1800" dirty="0">
                <a:latin typeface="Times New Roman" pitchFamily="18" charset="0"/>
                <a:cs typeface="Times New Roman" pitchFamily="18" charset="0"/>
              </a:rPr>
              <a:t>passivation est utilisée généralement dans la tenue à la corrosion en milieu peu agressif ou base d’accrochage de revêtements organiques comme la peintures ou colles ou bien comme application possible au tampon. </a:t>
            </a:r>
          </a:p>
        </p:txBody>
      </p:sp>
      <p:sp>
        <p:nvSpPr>
          <p:cNvPr id="5" name="Rectangle 4"/>
          <p:cNvSpPr/>
          <p:nvPr/>
        </p:nvSpPr>
        <p:spPr>
          <a:xfrm>
            <a:off x="1313593" y="3870796"/>
            <a:ext cx="7246687" cy="738664"/>
          </a:xfrm>
          <a:prstGeom prst="rect">
            <a:avLst/>
          </a:prstGeom>
        </p:spPr>
        <p:txBody>
          <a:bodyPr wrap="square">
            <a:spAutoFit/>
          </a:bodyPr>
          <a:lstStyle/>
          <a:p>
            <a:r>
              <a:rPr lang="fr-FR" sz="2400" b="1" dirty="0">
                <a:latin typeface="Times New Roman" pitchFamily="18" charset="0"/>
                <a:cs typeface="Times New Roman" pitchFamily="18" charset="0"/>
              </a:rPr>
              <a:t>Applications : </a:t>
            </a:r>
            <a:r>
              <a:rPr lang="fr-FR" sz="1800" dirty="0">
                <a:latin typeface="Times New Roman" pitchFamily="18" charset="0"/>
                <a:cs typeface="Times New Roman" pitchFamily="18" charset="0"/>
              </a:rPr>
              <a:t>aéronautique, automobile, bâtiment, mobilier urbain, boîtage…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9</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02346" y="558428"/>
            <a:ext cx="7318695" cy="6047809"/>
          </a:xfrm>
          <a:prstGeom prst="rect">
            <a:avLst/>
          </a:prstGeom>
          <a:solidFill>
            <a:schemeClr val="bg1"/>
          </a:solidFill>
        </p:spPr>
        <p:txBody>
          <a:bodyPr wrap="square">
            <a:spAutoFit/>
          </a:bodyPr>
          <a:lstStyle/>
          <a:p>
            <a:pPr>
              <a:lnSpc>
                <a:spcPct val="150000"/>
              </a:lnSpc>
            </a:pPr>
            <a:r>
              <a:rPr lang="fr-FR" sz="2400" b="1" dirty="0" smtClean="0">
                <a:latin typeface="Times New Roman" pitchFamily="18" charset="0"/>
                <a:cs typeface="Times New Roman" pitchFamily="18" charset="0"/>
              </a:rPr>
              <a:t>2.1.3</a:t>
            </a:r>
            <a:r>
              <a:rPr lang="fr-FR" sz="2400" b="1" dirty="0">
                <a:latin typeface="Times New Roman" pitchFamily="18" charset="0"/>
                <a:cs typeface="Times New Roman" pitchFamily="18" charset="0"/>
              </a:rPr>
              <a:t>. Avantages – Limitations </a:t>
            </a:r>
            <a:r>
              <a:rPr lang="fr-FR" sz="2400" b="1" dirty="0" smtClean="0">
                <a:latin typeface="Times New Roman" pitchFamily="18" charset="0"/>
                <a:cs typeface="Times New Roman" pitchFamily="18" charset="0"/>
              </a:rPr>
              <a:t>:</a:t>
            </a:r>
          </a:p>
          <a:p>
            <a:pPr>
              <a:lnSpc>
                <a:spcPct val="150000"/>
              </a:lnSpc>
            </a:pPr>
            <a:r>
              <a:rPr lang="fr-FR" sz="1800" b="1"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La passivation reste une étape essentielle pour maximiser la résistance à la corrosion de pièces essentielles et de composants usinés à partir d'aciers inoxydables. Elle engendre plusieurs bénéfices selon les exigences des différents milieux industriels. Pour l'industrie agroalimentaire, l’avantage le plus important est sans doute l'accroissement de la longévité de l'équipement. Pour l'industrie biopharmaceutique, le gain se situe au niveau du potentiel de purification des surfaces qui en résulte. </a:t>
            </a:r>
            <a:endParaRPr lang="fr-FR" sz="1800"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Concernant les limitations de ce traitement on site que la tenue à la corrosion des couches de conversions sans chrome </a:t>
            </a:r>
            <a:r>
              <a:rPr lang="fr-FR" sz="1800" dirty="0" err="1">
                <a:latin typeface="Times New Roman" pitchFamily="18" charset="0"/>
                <a:cs typeface="Times New Roman" pitchFamily="18" charset="0"/>
              </a:rPr>
              <a:t>hexavalent</a:t>
            </a:r>
            <a:r>
              <a:rPr lang="fr-FR" sz="1800" dirty="0">
                <a:latin typeface="Times New Roman" pitchFamily="18" charset="0"/>
                <a:cs typeface="Times New Roman" pitchFamily="18" charset="0"/>
              </a:rPr>
              <a:t> est souvent plus faible que celle des couches de </a:t>
            </a:r>
            <a:r>
              <a:rPr lang="fr-FR" sz="1800" dirty="0" err="1">
                <a:latin typeface="Times New Roman" pitchFamily="18" charset="0"/>
                <a:cs typeface="Times New Roman" pitchFamily="18" charset="0"/>
              </a:rPr>
              <a:t>chromatation</a:t>
            </a:r>
            <a:r>
              <a:rPr lang="fr-FR" sz="1800" dirty="0">
                <a:latin typeface="Times New Roman" pitchFamily="18" charset="0"/>
                <a:cs typeface="Times New Roman" pitchFamily="18" charset="0"/>
              </a:rPr>
              <a:t> et que l’application d’un système de peinture est souhaitable comme pour les </a:t>
            </a:r>
            <a:r>
              <a:rPr lang="fr-FR" sz="1800" dirty="0" err="1">
                <a:latin typeface="Times New Roman" pitchFamily="18" charset="0"/>
                <a:cs typeface="Times New Roman" pitchFamily="18" charset="0"/>
              </a:rPr>
              <a:t>chromatation</a:t>
            </a:r>
            <a:r>
              <a:rPr lang="fr-FR" sz="1800" dirty="0">
                <a:latin typeface="Times New Roman" pitchFamily="18" charset="0"/>
                <a:cs typeface="Times New Roman" pitchFamily="18" charset="0"/>
              </a:rPr>
              <a:t>, lorsqu’une protection anticorrosion optimale est recherchée ainsi que le recul en utilisation industrielle est encore limité.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18772</TotalTime>
  <Words>1303</Words>
  <Application>Microsoft Office PowerPoint</Application>
  <PresentationFormat>Personnalisé</PresentationFormat>
  <Paragraphs>88</Paragraphs>
  <Slides>20</Slides>
  <Notes>2</Notes>
  <HiddenSlides>0</HiddenSlides>
  <MMClips>0</MMClips>
  <ScaleCrop>false</ScaleCrop>
  <HeadingPairs>
    <vt:vector size="6" baseType="variant">
      <vt:variant>
        <vt:lpstr>Thème</vt:lpstr>
      </vt:variant>
      <vt:variant>
        <vt:i4>1</vt:i4>
      </vt:variant>
      <vt:variant>
        <vt:lpstr>Titres des diapositives</vt:lpstr>
      </vt:variant>
      <vt:variant>
        <vt:i4>20</vt:i4>
      </vt:variant>
      <vt:variant>
        <vt:lpstr>Diaporamas personnalisés</vt:lpstr>
      </vt:variant>
      <vt:variant>
        <vt:i4>1</vt:i4>
      </vt:variant>
    </vt:vector>
  </HeadingPairs>
  <TitlesOfParts>
    <vt:vector size="22" baseType="lpstr">
      <vt:lpstr>Solstice</vt:lpstr>
      <vt:lpstr>Présentation PowerPoint</vt:lpstr>
      <vt:lpstr>Présentation PowerPoint</vt:lpstr>
      <vt:lpstr>Plan de chapitre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Diaporama personnalisé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 Fab Méc</dc:title>
  <dc:creator>B. FNIDES</dc:creator>
  <cp:lastModifiedBy>Utilisateur Windows</cp:lastModifiedBy>
  <cp:revision>1577</cp:revision>
  <dcterms:created xsi:type="dcterms:W3CDTF">2005-05-22T08:05:06Z</dcterms:created>
  <dcterms:modified xsi:type="dcterms:W3CDTF">2021-04-12T10:08:26Z</dcterms:modified>
</cp:coreProperties>
</file>