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5" r:id="rId2"/>
    <p:sldId id="303" r:id="rId3"/>
    <p:sldId id="308" r:id="rId4"/>
    <p:sldId id="304" r:id="rId5"/>
    <p:sldId id="258" r:id="rId6"/>
    <p:sldId id="285" r:id="rId7"/>
    <p:sldId id="260" r:id="rId8"/>
    <p:sldId id="263" r:id="rId9"/>
    <p:sldId id="287" r:id="rId10"/>
    <p:sldId id="288" r:id="rId11"/>
    <p:sldId id="289" r:id="rId12"/>
    <p:sldId id="290" r:id="rId13"/>
    <p:sldId id="309" r:id="rId14"/>
    <p:sldId id="297" r:id="rId15"/>
    <p:sldId id="298" r:id="rId16"/>
    <p:sldId id="30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5" autoAdjust="0"/>
    <p:restoredTop sz="87276" autoAdjust="0"/>
  </p:normalViewPr>
  <p:slideViewPr>
    <p:cSldViewPr>
      <p:cViewPr varScale="1">
        <p:scale>
          <a:sx n="51" d="100"/>
          <a:sy n="51" d="100"/>
        </p:scale>
        <p:origin x="1208"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279891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29454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3162055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340485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386094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359497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102994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55619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192195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129124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7274F1-4092-4E4C-9357-F24554D12DF8}" type="datetimeFigureOut">
              <a:rPr lang="en-US" smtClean="0"/>
              <a:pPr/>
              <a:t>11/11/2017</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11386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77274F1-4092-4E4C-9357-F24554D12DF8}" type="datetimeFigureOut">
              <a:rPr lang="en-US" smtClean="0"/>
              <a:pPr/>
              <a:t>11/11/2017</a:t>
            </a:fld>
            <a:endParaRPr lang="en-US" dirty="0"/>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1788BE-D8C4-40CC-94EB-05E06E04F00B}" type="slidenum">
              <a:rPr lang="en-US" smtClean="0"/>
              <a:pPr/>
              <a:t>‹N°›</a:t>
            </a:fld>
            <a:endParaRPr lang="en-US" dirty="0"/>
          </a:p>
        </p:txBody>
      </p:sp>
    </p:spTree>
    <p:extLst>
      <p:ext uri="{BB962C8B-B14F-4D97-AF65-F5344CB8AC3E}">
        <p14:creationId xmlns:p14="http://schemas.microsoft.com/office/powerpoint/2010/main" val="3444617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khayyam.developpez.com/articles/algo/voyageur-de-commerce/colonies-de-fourmi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fr.wikipedia.org/wiki/Fichier:Aco_branches.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7886700" cy="2232248"/>
          </a:xfrm>
          <a:ln w="57150">
            <a:solidFill>
              <a:srgbClr val="0070C0"/>
            </a:solidFill>
          </a:ln>
        </p:spPr>
        <p:txBody>
          <a:bodyPr>
            <a:normAutofit/>
          </a:bodyPr>
          <a:lstStyle/>
          <a:p>
            <a:pPr algn="ctr"/>
            <a:r>
              <a:rPr lang="fr-FR" u="sng" dirty="0" err="1" smtClean="0">
                <a:solidFill>
                  <a:srgbClr val="FF0000"/>
                </a:solidFill>
              </a:rPr>
              <a:t>CHAP</a:t>
            </a:r>
            <a:r>
              <a:rPr lang="fr-FR" u="sng" dirty="0" smtClean="0">
                <a:solidFill>
                  <a:srgbClr val="FF0000"/>
                </a:solidFill>
              </a:rPr>
              <a:t> IV</a:t>
            </a:r>
            <a:r>
              <a:rPr lang="fr-FR" dirty="0" smtClean="0">
                <a:solidFill>
                  <a:srgbClr val="FF0000"/>
                </a:solidFill>
              </a:rPr>
              <a:t/>
            </a:r>
            <a:br>
              <a:rPr lang="fr-FR" dirty="0" smtClean="0">
                <a:solidFill>
                  <a:srgbClr val="FF0000"/>
                </a:solidFill>
              </a:rPr>
            </a:br>
            <a:r>
              <a:rPr lang="fr-FR" dirty="0" smtClean="0">
                <a:solidFill>
                  <a:srgbClr val="FF0000"/>
                </a:solidFill>
              </a:rPr>
              <a:t>Optimisation par </a:t>
            </a:r>
            <a:br>
              <a:rPr lang="fr-FR" dirty="0" smtClean="0">
                <a:solidFill>
                  <a:srgbClr val="FF0000"/>
                </a:solidFill>
              </a:rPr>
            </a:br>
            <a:r>
              <a:rPr lang="fr-FR" dirty="0" smtClean="0">
                <a:solidFill>
                  <a:srgbClr val="FF0000"/>
                </a:solidFill>
              </a:rPr>
              <a:t>Colonies </a:t>
            </a:r>
            <a:r>
              <a:rPr lang="fr-FR" dirty="0">
                <a:solidFill>
                  <a:srgbClr val="FF0000"/>
                </a:solidFill>
              </a:rPr>
              <a:t>de </a:t>
            </a:r>
            <a:r>
              <a:rPr lang="fr-FR" dirty="0" smtClean="0">
                <a:solidFill>
                  <a:srgbClr val="FF0000"/>
                </a:solidFill>
              </a:rPr>
              <a:t>fourmis </a:t>
            </a:r>
            <a:endParaRPr lang="en-US" dirty="0">
              <a:solidFill>
                <a:srgbClr val="FF0000"/>
              </a:solidFill>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3717032"/>
            <a:ext cx="4191000" cy="2781300"/>
          </a:xfrm>
          <a:prstGeom prst="rect">
            <a:avLst/>
          </a:prstGeom>
        </p:spPr>
      </p:pic>
    </p:spTree>
    <p:extLst>
      <p:ext uri="{BB962C8B-B14F-4D97-AF65-F5344CB8AC3E}">
        <p14:creationId xmlns:p14="http://schemas.microsoft.com/office/powerpoint/2010/main" val="4027744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fontScale="90000"/>
          </a:bodyPr>
          <a:lstStyle/>
          <a:p>
            <a:r>
              <a:rPr lang="fr-FR" sz="4000" dirty="0" smtClean="0">
                <a:solidFill>
                  <a:srgbClr val="FF0000"/>
                </a:solidFill>
              </a:rPr>
              <a:t>4. </a:t>
            </a:r>
            <a:r>
              <a:rPr lang="fr-FR" sz="3600" dirty="0" smtClean="0">
                <a:solidFill>
                  <a:srgbClr val="FF0000"/>
                </a:solidFill>
              </a:rPr>
              <a:t>Algorithme de colonies de fourmis pour le problème du voyageur de commerce TSP:</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Content Placeholder 2"/>
          <p:cNvSpPr>
            <a:spLocks noGrp="1"/>
          </p:cNvSpPr>
          <p:nvPr>
            <p:ph idx="1"/>
          </p:nvPr>
        </p:nvSpPr>
        <p:spPr>
          <a:xfrm>
            <a:off x="457200" y="1571613"/>
            <a:ext cx="8229600" cy="4829188"/>
          </a:xfrm>
        </p:spPr>
        <p:txBody>
          <a:bodyPr>
            <a:normAutofit fontScale="70000" lnSpcReduction="20000"/>
          </a:bodyPr>
          <a:lstStyle/>
          <a:p>
            <a:r>
              <a:rPr lang="fr-FR" sz="2800" dirty="0" smtClean="0"/>
              <a:t>Le but initial de la méthode était de résoudre le problème du voyageur de commerce. L‘algorithme présente la méthode proposée par les auteurs. Si l'on considère un problème de voyageur de commerce à </a:t>
            </a:r>
            <a:r>
              <a:rPr lang="fr-FR" sz="2800" dirty="0"/>
              <a:t>n</a:t>
            </a:r>
            <a:r>
              <a:rPr lang="fr-FR" sz="2800" dirty="0" smtClean="0"/>
              <a:t> villes, chaque fourmi k parcourt le graphe et construit un trajet de longueur n. </a:t>
            </a:r>
          </a:p>
          <a:p>
            <a:pPr marL="0" indent="0">
              <a:buNone/>
            </a:pPr>
            <a:r>
              <a:rPr lang="fr-FR" sz="2800" dirty="0" smtClean="0"/>
              <a:t>Pour chaque fourmi, le trajet d'une ville i à une ville j dépend de :</a:t>
            </a:r>
          </a:p>
          <a:p>
            <a:pPr>
              <a:buNone/>
            </a:pPr>
            <a:endParaRPr lang="fr-FR" sz="2800" dirty="0" smtClean="0"/>
          </a:p>
          <a:p>
            <a:pPr lvl="0">
              <a:buFont typeface="Wingdings" pitchFamily="2" charset="2"/>
              <a:buChar char="Ø"/>
            </a:pPr>
            <a:r>
              <a:rPr lang="ar-DZ" sz="2800" dirty="0" smtClean="0"/>
              <a:t>   </a:t>
            </a:r>
            <a:r>
              <a:rPr lang="fr-FR" sz="2800" dirty="0" smtClean="0"/>
              <a:t>la liste des villes non encore visitées, qui définit les mouvements possibles à chaque pas, quand la fourmi k est sur la ville i, </a:t>
            </a:r>
            <a:r>
              <a:rPr lang="fr-FR" sz="2800" dirty="0" err="1" smtClean="0"/>
              <a:t>N</a:t>
            </a:r>
            <a:r>
              <a:rPr lang="fr-FR" sz="2800" baseline="-25000" dirty="0" err="1" smtClean="0"/>
              <a:t>i</a:t>
            </a:r>
            <a:r>
              <a:rPr lang="fr-FR" sz="2800" baseline="30000" dirty="0" err="1" smtClean="0"/>
              <a:t>k</a:t>
            </a:r>
            <a:endParaRPr lang="ar-DZ" sz="2800" baseline="30000" dirty="0" smtClean="0"/>
          </a:p>
          <a:p>
            <a:pPr lvl="0">
              <a:buNone/>
            </a:pPr>
            <a:r>
              <a:rPr lang="fr-FR" sz="2800" dirty="0" smtClean="0"/>
              <a:t>  </a:t>
            </a:r>
          </a:p>
          <a:p>
            <a:pPr>
              <a:buFont typeface="Wingdings" pitchFamily="2" charset="2"/>
              <a:buChar char="Ø"/>
            </a:pPr>
            <a:r>
              <a:rPr lang="ar-DZ" sz="2800" dirty="0" smtClean="0"/>
              <a:t>   </a:t>
            </a:r>
            <a:r>
              <a:rPr lang="fr-FR" sz="2800" dirty="0" smtClean="0"/>
              <a:t>l'inverse de la distance entre les villes</a:t>
            </a:r>
            <a:r>
              <a:rPr lang="ar-DZ" sz="2800" dirty="0" smtClean="0"/>
              <a:t>          </a:t>
            </a:r>
            <a:r>
              <a:rPr lang="fr-FR" sz="2800" dirty="0" smtClean="0"/>
              <a:t>    ,</a:t>
            </a:r>
            <a:r>
              <a:rPr lang="ar-DZ" sz="2800" dirty="0" smtClean="0"/>
              <a:t> </a:t>
            </a:r>
            <a:r>
              <a:rPr lang="fr-FR" sz="2800" dirty="0" smtClean="0"/>
              <a:t> appelée visibilité. </a:t>
            </a:r>
            <a:endParaRPr lang="fr-FR" sz="2800" dirty="0"/>
          </a:p>
          <a:p>
            <a:pPr marL="0" indent="0">
              <a:buNone/>
            </a:pPr>
            <a:r>
              <a:rPr lang="fr-FR" sz="2800" dirty="0" smtClean="0"/>
              <a:t>Cette information est utilisée pour diriger les fourmis vers des villes proches et ainsi, éviter de trop longs déplacements .</a:t>
            </a:r>
          </a:p>
          <a:p>
            <a:pPr>
              <a:buNone/>
            </a:pPr>
            <a:endParaRPr lang="fr-FR" sz="2800" dirty="0" smtClean="0"/>
          </a:p>
          <a:p>
            <a:pPr>
              <a:buFont typeface="Wingdings" pitchFamily="2" charset="2"/>
              <a:buChar char="Ø"/>
            </a:pPr>
            <a:r>
              <a:rPr lang="ar-DZ" sz="2800" dirty="0" smtClean="0"/>
              <a:t>   </a:t>
            </a:r>
            <a:r>
              <a:rPr lang="fr-FR" sz="2800" dirty="0" smtClean="0"/>
              <a:t>la quantité de phéromone déposée sur l'arête reliant deux villes        appelée intensité de la piste. Cette quantité définit l'attractivité d'une piste et est modifiée après le passage d'une fourmi. C'est la pseudo-mémoire du système.</a:t>
            </a:r>
          </a:p>
          <a:p>
            <a:endParaRPr lang="fr-FR" sz="2800" dirty="0"/>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04048" y="3826798"/>
            <a:ext cx="821364" cy="602334"/>
          </a:xfrm>
          <a:prstGeom prst="rect">
            <a:avLst/>
          </a:prstGeom>
          <a:noFill/>
        </p:spPr>
      </p:pic>
      <p:pic>
        <p:nvPicPr>
          <p:cNvPr id="10" name="Picture 7"/>
          <p:cNvPicPr>
            <a:picLocks noChangeAspect="1" noChangeArrowheads="1"/>
          </p:cNvPicPr>
          <p:nvPr/>
        </p:nvPicPr>
        <p:blipFill>
          <a:blip r:embed="rId3" cstate="print"/>
          <a:srcRect/>
          <a:stretch>
            <a:fillRect/>
          </a:stretch>
        </p:blipFill>
        <p:spPr bwMode="auto">
          <a:xfrm>
            <a:off x="7668344" y="5085184"/>
            <a:ext cx="544714" cy="357190"/>
          </a:xfrm>
          <a:prstGeom prst="rect">
            <a:avLst/>
          </a:prstGeom>
          <a:noFill/>
          <a:ln w="9525">
            <a:noFill/>
            <a:miter lim="800000"/>
            <a:headEnd/>
            <a:tailEnd/>
          </a:ln>
          <a:effectLst/>
        </p:spPr>
      </p:pic>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fontScale="90000"/>
          </a:bodyPr>
          <a:lstStyle/>
          <a:p>
            <a:r>
              <a:rPr lang="ar-DZ" sz="4000" dirty="0" smtClean="0">
                <a:solidFill>
                  <a:srgbClr val="FF0000"/>
                </a:solidFill>
              </a:rPr>
              <a:t> </a:t>
            </a:r>
            <a:r>
              <a:rPr lang="fr-FR" sz="4000" dirty="0" smtClean="0">
                <a:solidFill>
                  <a:srgbClr val="FF0000"/>
                </a:solidFill>
              </a:rPr>
              <a:t>4. </a:t>
            </a:r>
            <a:r>
              <a:rPr lang="fr-FR" sz="3600" dirty="0" smtClean="0">
                <a:solidFill>
                  <a:srgbClr val="FF0000"/>
                </a:solidFill>
              </a:rPr>
              <a:t>Algorithme de colonies de fourmis pour le problème du voyageur de commerce </a:t>
            </a:r>
            <a:r>
              <a:rPr lang="fr-FR" sz="3600" dirty="0" err="1" smtClean="0">
                <a:solidFill>
                  <a:srgbClr val="FF0000"/>
                </a:solidFill>
              </a:rPr>
              <a:t>TSP</a:t>
            </a:r>
            <a:r>
              <a:rPr lang="fr-FR" sz="3600" dirty="0" smtClean="0">
                <a:solidFill>
                  <a:srgbClr val="FF0000"/>
                </a:solidFill>
              </a:rPr>
              <a:t>:</a:t>
            </a:r>
            <a:endParaRPr lang="fr-FR" dirty="0">
              <a:solidFill>
                <a:srgbClr val="FF0000"/>
              </a:solidFill>
            </a:endParaRPr>
          </a:p>
        </p:txBody>
      </p:sp>
      <p:sp>
        <p:nvSpPr>
          <p:cNvPr id="3" name="Content Placeholder 2"/>
          <p:cNvSpPr>
            <a:spLocks noGrp="1"/>
          </p:cNvSpPr>
          <p:nvPr>
            <p:ph idx="1"/>
          </p:nvPr>
        </p:nvSpPr>
        <p:spPr>
          <a:xfrm>
            <a:off x="457200" y="1571613"/>
            <a:ext cx="8229600" cy="4829188"/>
          </a:xfrm>
        </p:spPr>
        <p:txBody>
          <a:bodyPr>
            <a:normAutofit fontScale="85000" lnSpcReduction="10000"/>
          </a:bodyPr>
          <a:lstStyle/>
          <a:p>
            <a:r>
              <a:rPr lang="fr-FR" sz="2800" dirty="0" smtClean="0"/>
              <a:t>La règle de déplacement est la suivante :</a:t>
            </a:r>
          </a:p>
          <a:p>
            <a:pPr>
              <a:buNone/>
            </a:pPr>
            <a:endParaRPr lang="ar-DZ" sz="2800" dirty="0" smtClean="0"/>
          </a:p>
          <a:p>
            <a:pPr>
              <a:buNone/>
            </a:pPr>
            <a:endParaRPr lang="ar-DZ" sz="2800" dirty="0" smtClean="0"/>
          </a:p>
          <a:p>
            <a:pPr>
              <a:buNone/>
            </a:pPr>
            <a:endParaRPr lang="ar-DZ" sz="2800" dirty="0" smtClean="0"/>
          </a:p>
          <a:p>
            <a:pPr>
              <a:buNone/>
            </a:pPr>
            <a:endParaRPr lang="ar-DZ" sz="2800" dirty="0" smtClean="0"/>
          </a:p>
          <a:p>
            <a:pPr>
              <a:buNone/>
            </a:pPr>
            <a:endParaRPr lang="ar-DZ" sz="2800" dirty="0" smtClean="0"/>
          </a:p>
          <a:p>
            <a:pPr>
              <a:buNone/>
            </a:pPr>
            <a:endParaRPr lang="ar-DZ" sz="2800" dirty="0" smtClean="0"/>
          </a:p>
          <a:p>
            <a:pPr>
              <a:lnSpc>
                <a:spcPct val="160000"/>
              </a:lnSpc>
              <a:buNone/>
            </a:pPr>
            <a:r>
              <a:rPr lang="el-GR" sz="2800" dirty="0" smtClean="0"/>
              <a:t>α</a:t>
            </a:r>
            <a:r>
              <a:rPr lang="en-US" sz="2800" dirty="0" smtClean="0"/>
              <a:t> et </a:t>
            </a:r>
            <a:r>
              <a:rPr lang="el-GR" sz="2800" dirty="0" smtClean="0"/>
              <a:t>β</a:t>
            </a:r>
            <a:r>
              <a:rPr lang="en-US" sz="2800" dirty="0" smtClean="0"/>
              <a:t> </a:t>
            </a:r>
            <a:r>
              <a:rPr lang="fr-FR" sz="2400" dirty="0" smtClean="0"/>
              <a:t>sont deux paramètres qui contrôlent l’importance relative entre phéromones et visibilité. Après un tour complet, chaque fourmi dépose une quantité de phéromone            (t)  sur l'ensemble de son parcours. Cette quantité dépend de la qualité de la solution trouvée et est définie par :</a:t>
            </a:r>
          </a:p>
          <a:p>
            <a:pPr>
              <a:lnSpc>
                <a:spcPct val="160000"/>
              </a:lnSpc>
              <a:buNone/>
            </a:pPr>
            <a:endParaRPr lang="ar-DZ" sz="2400" dirty="0" smtClean="0"/>
          </a:p>
          <a:p>
            <a:pPr>
              <a:buNone/>
            </a:pPr>
            <a:endParaRPr lang="fr-FR" sz="2800"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253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2714620"/>
            <a:ext cx="922482" cy="785818"/>
          </a:xfrm>
          <a:prstGeom prst="rect">
            <a:avLst/>
          </a:prstGeom>
          <a:noFill/>
        </p:spPr>
      </p:pic>
      <p:sp>
        <p:nvSpPr>
          <p:cNvPr id="8" name="Rectangle 7"/>
          <p:cNvSpPr/>
          <p:nvPr/>
        </p:nvSpPr>
        <p:spPr>
          <a:xfrm>
            <a:off x="2000232" y="2786058"/>
            <a:ext cx="357190" cy="523220"/>
          </a:xfrm>
          <a:prstGeom prst="rect">
            <a:avLst/>
          </a:prstGeom>
        </p:spPr>
        <p:txBody>
          <a:bodyPr wrap="square">
            <a:spAutoFit/>
          </a:bodyPr>
          <a:lstStyle/>
          <a:p>
            <a:r>
              <a:rPr lang="fr-FR" sz="2800" b="1" dirty="0" smtClean="0"/>
              <a:t>=</a:t>
            </a:r>
            <a:endParaRPr lang="fr-FR" sz="2800" dirty="0"/>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2533"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428860" y="2285992"/>
            <a:ext cx="3786214" cy="1571636"/>
          </a:xfrm>
          <a:prstGeom prst="rect">
            <a:avLst/>
          </a:prstGeom>
          <a:noFill/>
        </p:spPr>
      </p:pic>
      <p:sp>
        <p:nvSpPr>
          <p:cNvPr id="13" name="Rectangle 12"/>
          <p:cNvSpPr/>
          <p:nvPr/>
        </p:nvSpPr>
        <p:spPr>
          <a:xfrm rot="10800000" flipV="1">
            <a:off x="3357554" y="4000504"/>
            <a:ext cx="571504" cy="369332"/>
          </a:xfrm>
          <a:prstGeom prst="rect">
            <a:avLst/>
          </a:prstGeom>
        </p:spPr>
        <p:txBody>
          <a:bodyPr wrap="square">
            <a:spAutoFit/>
          </a:bodyPr>
          <a:lstStyle/>
          <a:p>
            <a:r>
              <a:rPr lang="fr-FR" b="1" dirty="0" err="1" smtClean="0">
                <a:solidFill>
                  <a:srgbClr val="FF0000"/>
                </a:solidFill>
              </a:rPr>
              <a:t>P1</a:t>
            </a:r>
            <a:endParaRPr lang="fr-FR" dirty="0">
              <a:solidFill>
                <a:srgbClr val="FF0000"/>
              </a:solidFill>
            </a:endParaRP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2538"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26797" y="5493779"/>
            <a:ext cx="553115" cy="383493"/>
          </a:xfrm>
          <a:prstGeom prst="rect">
            <a:avLst/>
          </a:prstGeom>
          <a:noFill/>
        </p:spPr>
      </p:pic>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fontScale="90000"/>
          </a:bodyPr>
          <a:lstStyle/>
          <a:p>
            <a:r>
              <a:rPr lang="fr-FR" dirty="0" smtClean="0">
                <a:solidFill>
                  <a:srgbClr val="FF0000"/>
                </a:solidFill>
                <a:latin typeface="Times New Roman" pitchFamily="18" charset="0"/>
                <a:cs typeface="Times New Roman" pitchFamily="18" charset="0"/>
              </a:rPr>
              <a:t>4. </a:t>
            </a:r>
            <a:r>
              <a:rPr lang="fr-FR" sz="3600" dirty="0" smtClean="0">
                <a:solidFill>
                  <a:srgbClr val="FF0000"/>
                </a:solidFill>
              </a:rPr>
              <a:t>Algorithme de colonies de fourmis pour le problème du voyageur de commerce </a:t>
            </a:r>
            <a:r>
              <a:rPr lang="fr-FR" sz="3600" dirty="0" err="1" smtClean="0">
                <a:solidFill>
                  <a:srgbClr val="FF0000"/>
                </a:solidFill>
              </a:rPr>
              <a:t>TSP</a:t>
            </a:r>
            <a:r>
              <a:rPr lang="fr-FR" sz="3600" dirty="0" smtClean="0">
                <a:solidFill>
                  <a:srgbClr val="FF0000"/>
                </a:solidFill>
              </a:rPr>
              <a:t>:</a:t>
            </a:r>
            <a:endParaRPr lang="fr-FR" dirty="0">
              <a:solidFill>
                <a:srgbClr val="FF0000"/>
              </a:solidFill>
            </a:endParaRPr>
          </a:p>
        </p:txBody>
      </p:sp>
      <p:sp>
        <p:nvSpPr>
          <p:cNvPr id="3" name="Content Placeholder 2"/>
          <p:cNvSpPr>
            <a:spLocks noGrp="1"/>
          </p:cNvSpPr>
          <p:nvPr>
            <p:ph idx="1"/>
          </p:nvPr>
        </p:nvSpPr>
        <p:spPr>
          <a:xfrm>
            <a:off x="457200" y="1571613"/>
            <a:ext cx="8229600" cy="4829188"/>
          </a:xfrm>
        </p:spPr>
        <p:txBody>
          <a:bodyPr>
            <a:normAutofit/>
          </a:bodyPr>
          <a:lstStyle/>
          <a:p>
            <a:endParaRPr lang="fr-FR" sz="2400" dirty="0" smtClean="0"/>
          </a:p>
          <a:p>
            <a:pPr>
              <a:buNone/>
            </a:pPr>
            <a:endParaRPr lang="ar-DZ" sz="2400" dirty="0" smtClean="0"/>
          </a:p>
          <a:p>
            <a:pPr>
              <a:buNone/>
            </a:pPr>
            <a:endParaRPr lang="fr-FR" sz="2800"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1"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666750"/>
            <a:ext cx="152400" cy="209550"/>
          </a:xfrm>
          <a:prstGeom prst="rect">
            <a:avLst/>
          </a:prstGeom>
          <a:noFill/>
        </p:spPr>
      </p:pic>
      <p:pic>
        <p:nvPicPr>
          <p:cNvPr id="1037" name="Picture 13"/>
          <p:cNvPicPr>
            <a:picLocks noChangeAspect="1" noChangeArrowheads="1"/>
          </p:cNvPicPr>
          <p:nvPr/>
        </p:nvPicPr>
        <p:blipFill>
          <a:blip r:embed="rId3"/>
          <a:srcRect/>
          <a:stretch>
            <a:fillRect/>
          </a:stretch>
        </p:blipFill>
        <p:spPr bwMode="auto">
          <a:xfrm>
            <a:off x="42834" y="1571613"/>
            <a:ext cx="9144000" cy="5443537"/>
          </a:xfrm>
          <a:prstGeom prst="rect">
            <a:avLst/>
          </a:prstGeom>
          <a:noFill/>
          <a:ln w="9525">
            <a:noFill/>
            <a:miter lim="800000"/>
            <a:headEnd/>
            <a:tailEnd/>
          </a:ln>
          <a:effectLst/>
        </p:spPr>
      </p:pic>
      <p:sp>
        <p:nvSpPr>
          <p:cNvPr id="9" name="Rectangle 8"/>
          <p:cNvSpPr/>
          <p:nvPr/>
        </p:nvSpPr>
        <p:spPr>
          <a:xfrm rot="10800000" flipV="1">
            <a:off x="4329082" y="2546982"/>
            <a:ext cx="674966" cy="369332"/>
          </a:xfrm>
          <a:prstGeom prst="rect">
            <a:avLst/>
          </a:prstGeom>
          <a:solidFill>
            <a:schemeClr val="bg1"/>
          </a:solidFill>
        </p:spPr>
        <p:txBody>
          <a:bodyPr wrap="square">
            <a:spAutoFit/>
          </a:bodyPr>
          <a:lstStyle/>
          <a:p>
            <a:r>
              <a:rPr lang="fr-FR" b="1" dirty="0" err="1" smtClean="0">
                <a:solidFill>
                  <a:srgbClr val="FF0000"/>
                </a:solidFill>
              </a:rPr>
              <a:t>P2</a:t>
            </a:r>
            <a:endParaRPr lang="fr-FR" dirty="0">
              <a:solidFill>
                <a:srgbClr val="FF0000"/>
              </a:solidFill>
            </a:endParaRPr>
          </a:p>
        </p:txBody>
      </p:sp>
      <p:sp>
        <p:nvSpPr>
          <p:cNvPr id="10" name="Rectangle 9"/>
          <p:cNvSpPr/>
          <p:nvPr/>
        </p:nvSpPr>
        <p:spPr>
          <a:xfrm rot="10800000" flipV="1">
            <a:off x="4427984" y="5589240"/>
            <a:ext cx="674966" cy="369332"/>
          </a:xfrm>
          <a:prstGeom prst="rect">
            <a:avLst/>
          </a:prstGeom>
          <a:solidFill>
            <a:schemeClr val="bg1"/>
          </a:solidFill>
        </p:spPr>
        <p:txBody>
          <a:bodyPr wrap="square">
            <a:spAutoFit/>
          </a:bodyPr>
          <a:lstStyle/>
          <a:p>
            <a:r>
              <a:rPr lang="fr-FR" b="1" dirty="0" err="1" smtClean="0">
                <a:solidFill>
                  <a:srgbClr val="FF0000"/>
                </a:solidFill>
              </a:rPr>
              <a:t>P3</a:t>
            </a:r>
            <a:endParaRPr lang="fr-FR" dirty="0">
              <a:solidFill>
                <a:srgbClr val="FF0000"/>
              </a:solidFill>
            </a:endParaRPr>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95288" y="188913"/>
            <a:ext cx="8226425" cy="563562"/>
          </a:xfrm>
        </p:spPr>
        <p:txBody>
          <a:bodyPr/>
          <a:lstStyle/>
          <a:p>
            <a:r>
              <a:rPr lang="fr-CA" sz="2800" b="1" i="1" dirty="0">
                <a:solidFill>
                  <a:srgbClr val="FF0000"/>
                </a:solidFill>
              </a:rPr>
              <a:t>Variantes d’algorithme de fourmis</a:t>
            </a:r>
            <a:endParaRPr lang="en-US" sz="2800" b="1" i="1" dirty="0">
              <a:solidFill>
                <a:srgbClr val="FF0000"/>
              </a:solidFill>
            </a:endParaRPr>
          </a:p>
        </p:txBody>
      </p:sp>
      <p:sp>
        <p:nvSpPr>
          <p:cNvPr id="94211" name="Rectangle 3"/>
          <p:cNvSpPr>
            <a:spLocks noGrp="1" noChangeArrowheads="1"/>
          </p:cNvSpPr>
          <p:nvPr>
            <p:ph idx="1"/>
          </p:nvPr>
        </p:nvSpPr>
        <p:spPr>
          <a:xfrm>
            <a:off x="455613" y="836613"/>
            <a:ext cx="8226425" cy="6021387"/>
          </a:xfrm>
        </p:spPr>
        <p:txBody>
          <a:bodyPr/>
          <a:lstStyle/>
          <a:p>
            <a:pPr>
              <a:lnSpc>
                <a:spcPct val="80000"/>
              </a:lnSpc>
              <a:buSzTx/>
              <a:buFont typeface="Wingdings" panose="05000000000000000000" pitchFamily="2" charset="2"/>
              <a:buChar char="Ø"/>
            </a:pPr>
            <a:r>
              <a:rPr lang="fr-CA" sz="1600" b="1" i="1" dirty="0"/>
              <a:t>L’algorithme de fourmis Élitistes</a:t>
            </a:r>
            <a:endParaRPr lang="fr-CA" sz="1600" dirty="0"/>
          </a:p>
          <a:p>
            <a:pPr lvl="1">
              <a:lnSpc>
                <a:spcPct val="80000"/>
              </a:lnSpc>
              <a:buFont typeface="Wingdings" panose="05000000000000000000" pitchFamily="2" charset="2"/>
              <a:buChar char="Ø"/>
            </a:pPr>
            <a:r>
              <a:rPr lang="fr-CA" sz="1600" dirty="0"/>
              <a:t>Proposée par M. </a:t>
            </a:r>
            <a:r>
              <a:rPr lang="fr-CA" sz="1600" dirty="0" err="1"/>
              <a:t>Dorigo</a:t>
            </a:r>
            <a:r>
              <a:rPr lang="fr-CA" sz="1600" dirty="0"/>
              <a:t>, </a:t>
            </a:r>
            <a:r>
              <a:rPr lang="fr-CA" sz="1600" dirty="0" err="1"/>
              <a:t>Maniezzo</a:t>
            </a:r>
            <a:r>
              <a:rPr lang="fr-CA" sz="1600" dirty="0"/>
              <a:t> et </a:t>
            </a:r>
            <a:r>
              <a:rPr lang="fr-CA" sz="1600" dirty="0" err="1"/>
              <a:t>Colori</a:t>
            </a:r>
            <a:r>
              <a:rPr lang="fr-CA" sz="1600" dirty="0"/>
              <a:t>(1996)  </a:t>
            </a:r>
          </a:p>
          <a:p>
            <a:pPr lvl="1">
              <a:lnSpc>
                <a:spcPct val="80000"/>
              </a:lnSpc>
              <a:buFont typeface="Wingdings" panose="05000000000000000000" pitchFamily="2" charset="2"/>
              <a:buChar char="Ø"/>
            </a:pPr>
            <a:r>
              <a:rPr lang="fr-CA" sz="1600" dirty="0" smtClean="0"/>
              <a:t>Le meilleur </a:t>
            </a:r>
            <a:r>
              <a:rPr lang="fr-CA" sz="1600" dirty="0"/>
              <a:t>tour </a:t>
            </a:r>
            <a:r>
              <a:rPr lang="fr-CA" sz="1600" dirty="0" smtClean="0"/>
              <a:t>trouvé </a:t>
            </a:r>
            <a:r>
              <a:rPr lang="fr-CA" sz="1600" dirty="0"/>
              <a:t>jusqu’à l’itération actuelle reçoit une extra phéromone </a:t>
            </a:r>
          </a:p>
          <a:p>
            <a:pPr lvl="1">
              <a:lnSpc>
                <a:spcPct val="80000"/>
              </a:lnSpc>
              <a:buFont typeface="Wingdings" panose="05000000000000000000" pitchFamily="2" charset="2"/>
              <a:buChar char="Ø"/>
            </a:pPr>
            <a:endParaRPr lang="fr-CA" sz="1600" b="1" i="1" dirty="0"/>
          </a:p>
          <a:p>
            <a:pPr>
              <a:lnSpc>
                <a:spcPct val="80000"/>
              </a:lnSpc>
              <a:buSzTx/>
              <a:buFont typeface="Wingdings" panose="05000000000000000000" pitchFamily="2" charset="2"/>
              <a:buChar char="Ø"/>
            </a:pPr>
            <a:r>
              <a:rPr lang="fr-CA" sz="1600" b="1" i="1" dirty="0"/>
              <a:t>L’algorithme de fourmis basé sur </a:t>
            </a:r>
            <a:r>
              <a:rPr lang="fr-CA" sz="1600" b="1" i="1" dirty="0" smtClean="0"/>
              <a:t>le </a:t>
            </a:r>
            <a:r>
              <a:rPr lang="fr-CA" sz="1600" b="1" i="1" dirty="0"/>
              <a:t>classement</a:t>
            </a:r>
            <a:endParaRPr lang="fr-CA" sz="1600" dirty="0"/>
          </a:p>
          <a:p>
            <a:pPr lvl="1">
              <a:lnSpc>
                <a:spcPct val="80000"/>
              </a:lnSpc>
              <a:buFont typeface="Wingdings" panose="05000000000000000000" pitchFamily="2" charset="2"/>
              <a:buChar char="Ø"/>
            </a:pPr>
            <a:r>
              <a:rPr lang="fr-CA" sz="1600" dirty="0"/>
              <a:t>Proposée par M. </a:t>
            </a:r>
            <a:r>
              <a:rPr lang="fr-CA" sz="1600" dirty="0" err="1"/>
              <a:t>Bullnheimer</a:t>
            </a:r>
            <a:r>
              <a:rPr lang="fr-CA" sz="1600" dirty="0"/>
              <a:t>, </a:t>
            </a:r>
            <a:r>
              <a:rPr lang="fr-CA" sz="1600" dirty="0" err="1"/>
              <a:t>Hartl</a:t>
            </a:r>
            <a:r>
              <a:rPr lang="fr-CA" sz="1600" dirty="0"/>
              <a:t> et Strauss(1999) </a:t>
            </a:r>
          </a:p>
          <a:p>
            <a:pPr lvl="1">
              <a:lnSpc>
                <a:spcPct val="80000"/>
              </a:lnSpc>
              <a:buFont typeface="Wingdings" panose="05000000000000000000" pitchFamily="2" charset="2"/>
              <a:buChar char="Ø"/>
            </a:pPr>
            <a:r>
              <a:rPr lang="fr-CA" sz="1600" dirty="0"/>
              <a:t>Les fourmis sont triées selon leurs longueurs de solutions construits, la mise à jour de phéromones se fait en fonction de la contribution de chaque fourmi   </a:t>
            </a:r>
          </a:p>
          <a:p>
            <a:pPr>
              <a:lnSpc>
                <a:spcPct val="80000"/>
              </a:lnSpc>
              <a:buSzTx/>
              <a:buFont typeface="Wingdings" panose="05000000000000000000" pitchFamily="2" charset="2"/>
              <a:buChar char="Ø"/>
            </a:pPr>
            <a:endParaRPr lang="fr-CA" sz="1600" b="1" i="1" dirty="0"/>
          </a:p>
          <a:p>
            <a:pPr>
              <a:lnSpc>
                <a:spcPct val="80000"/>
              </a:lnSpc>
              <a:buSzTx/>
              <a:buFont typeface="Wingdings" panose="05000000000000000000" pitchFamily="2" charset="2"/>
              <a:buChar char="Ø"/>
            </a:pPr>
            <a:r>
              <a:rPr lang="fr-CA" sz="1600" b="1" i="1" dirty="0"/>
              <a:t>L’algorithme de fourmis basé sur la stratégie de ‘</a:t>
            </a:r>
            <a:r>
              <a:rPr lang="fr-CA" sz="1600" b="1" i="1" dirty="0" smtClean="0"/>
              <a:t>Meilleur </a:t>
            </a:r>
            <a:r>
              <a:rPr lang="fr-CA" sz="1600" b="1" i="1" dirty="0"/>
              <a:t>tour local’</a:t>
            </a:r>
            <a:endParaRPr lang="fr-CA" sz="1600" dirty="0"/>
          </a:p>
          <a:p>
            <a:pPr lvl="1">
              <a:lnSpc>
                <a:spcPct val="80000"/>
              </a:lnSpc>
              <a:buFont typeface="Wingdings" panose="05000000000000000000" pitchFamily="2" charset="2"/>
              <a:buChar char="Ø"/>
            </a:pPr>
            <a:r>
              <a:rPr lang="fr-CA" sz="1600" dirty="0"/>
              <a:t>Procédé par </a:t>
            </a:r>
            <a:r>
              <a:rPr lang="fr-CA" sz="1600" dirty="0" err="1"/>
              <a:t>M.Tony</a:t>
            </a:r>
            <a:r>
              <a:rPr lang="fr-CA" sz="1600" dirty="0"/>
              <a:t>, Simon et Terri (2003)</a:t>
            </a:r>
          </a:p>
          <a:p>
            <a:pPr lvl="1">
              <a:lnSpc>
                <a:spcPct val="80000"/>
              </a:lnSpc>
              <a:buFont typeface="Wingdings" panose="05000000000000000000" pitchFamily="2" charset="2"/>
              <a:buChar char="Ø"/>
            </a:pPr>
            <a:r>
              <a:rPr lang="fr-CA" sz="1600" dirty="0"/>
              <a:t>Inspiré de l’algorithme de fourmis </a:t>
            </a:r>
            <a:r>
              <a:rPr lang="fr-CA" sz="1600" dirty="0" err="1"/>
              <a:t>Elitistes</a:t>
            </a:r>
            <a:r>
              <a:rPr lang="fr-CA" sz="1600" dirty="0"/>
              <a:t>, chaque fourmi conserve son meilleure tour local et le renforce dans la mise à jour de phéromones à chaque itération</a:t>
            </a:r>
          </a:p>
          <a:p>
            <a:pPr>
              <a:lnSpc>
                <a:spcPct val="80000"/>
              </a:lnSpc>
              <a:buSzTx/>
              <a:buFont typeface="Wingdings" panose="05000000000000000000" pitchFamily="2" charset="2"/>
              <a:buChar char="Ø"/>
            </a:pPr>
            <a:endParaRPr lang="fr-CA" sz="1600" b="1" i="1" dirty="0"/>
          </a:p>
          <a:p>
            <a:pPr>
              <a:lnSpc>
                <a:spcPct val="80000"/>
              </a:lnSpc>
              <a:buSzTx/>
              <a:buFont typeface="Wingdings" panose="05000000000000000000" pitchFamily="2" charset="2"/>
              <a:buChar char="Ø"/>
            </a:pPr>
            <a:r>
              <a:rPr lang="fr-CA" sz="1600" b="1" i="1" dirty="0"/>
              <a:t>L’algorithme de fourmis ‘Max Min’</a:t>
            </a:r>
            <a:endParaRPr lang="fr-CA" sz="1600" dirty="0"/>
          </a:p>
          <a:p>
            <a:pPr lvl="1">
              <a:lnSpc>
                <a:spcPct val="80000"/>
              </a:lnSpc>
              <a:buFont typeface="Wingdings" panose="05000000000000000000" pitchFamily="2" charset="2"/>
              <a:buChar char="Ø"/>
            </a:pPr>
            <a:r>
              <a:rPr lang="fr-CA" sz="1600" dirty="0"/>
              <a:t>Procédé par M. </a:t>
            </a:r>
            <a:r>
              <a:rPr lang="fr-CA" sz="1600" dirty="0" err="1"/>
              <a:t>Stutzle</a:t>
            </a:r>
            <a:r>
              <a:rPr lang="fr-CA" sz="1600" dirty="0"/>
              <a:t> et </a:t>
            </a:r>
            <a:r>
              <a:rPr lang="fr-CA" sz="1600" dirty="0" err="1"/>
              <a:t>Hoos</a:t>
            </a:r>
            <a:r>
              <a:rPr lang="fr-CA" sz="1600" dirty="0"/>
              <a:t> (2000)</a:t>
            </a:r>
          </a:p>
          <a:p>
            <a:pPr lvl="1">
              <a:lnSpc>
                <a:spcPct val="80000"/>
              </a:lnSpc>
              <a:buFont typeface="Wingdings" panose="05000000000000000000" pitchFamily="2" charset="2"/>
              <a:buChar char="Ø"/>
            </a:pPr>
            <a:r>
              <a:rPr lang="fr-CA" sz="1600" dirty="0"/>
              <a:t>Une limite explicite est imposée sur la phéromone</a:t>
            </a:r>
          </a:p>
          <a:p>
            <a:pPr lvl="1">
              <a:lnSpc>
                <a:spcPct val="80000"/>
              </a:lnSpc>
              <a:buFont typeface="Wingdings" panose="05000000000000000000" pitchFamily="2" charset="2"/>
              <a:buChar char="Ø"/>
            </a:pPr>
            <a:r>
              <a:rPr lang="fr-CA" sz="1600" dirty="0"/>
              <a:t>Les phéromones sont initialisées à la borne supérieure     </a:t>
            </a:r>
          </a:p>
          <a:p>
            <a:pPr>
              <a:lnSpc>
                <a:spcPct val="80000"/>
              </a:lnSpc>
              <a:buSzTx/>
              <a:buFont typeface="Wingdings" panose="05000000000000000000" pitchFamily="2" charset="2"/>
              <a:buNone/>
            </a:pPr>
            <a:r>
              <a:rPr lang="fr-CA" sz="1600" dirty="0"/>
              <a:t>  </a:t>
            </a:r>
            <a:endParaRPr lang="fr-CA" sz="1600" b="1" i="1" dirty="0"/>
          </a:p>
          <a:p>
            <a:pPr>
              <a:lnSpc>
                <a:spcPct val="80000"/>
              </a:lnSpc>
              <a:buSzTx/>
              <a:buFont typeface="Wingdings" panose="05000000000000000000" pitchFamily="2" charset="2"/>
              <a:buChar char="Ø"/>
            </a:pPr>
            <a:r>
              <a:rPr lang="fr-CA" sz="1600" b="1" i="1" dirty="0"/>
              <a:t>Mise en œuvre du cadre de </a:t>
            </a:r>
            <a:r>
              <a:rPr lang="fr-CA" sz="1600" b="1" i="1" dirty="0" err="1" smtClean="0"/>
              <a:t>hypercube</a:t>
            </a:r>
            <a:r>
              <a:rPr lang="fr-CA" sz="1600" b="1" i="1" dirty="0" smtClean="0"/>
              <a:t> </a:t>
            </a:r>
            <a:r>
              <a:rPr lang="fr-CA" sz="1600" b="1" i="1" dirty="0"/>
              <a:t>dans le système de colonies de fourmis</a:t>
            </a:r>
            <a:endParaRPr lang="fr-CA" sz="1600" dirty="0"/>
          </a:p>
          <a:p>
            <a:pPr lvl="1">
              <a:lnSpc>
                <a:spcPct val="80000"/>
              </a:lnSpc>
              <a:buFont typeface="Wingdings" panose="05000000000000000000" pitchFamily="2" charset="2"/>
              <a:buChar char="Ø"/>
            </a:pPr>
            <a:r>
              <a:rPr lang="fr-CA" sz="1600" dirty="0"/>
              <a:t>Proposée par M. </a:t>
            </a:r>
            <a:r>
              <a:rPr lang="fr-CA" sz="1600" dirty="0" err="1"/>
              <a:t>Dorigo</a:t>
            </a:r>
            <a:r>
              <a:rPr lang="fr-CA" sz="1600" dirty="0"/>
              <a:t> et </a:t>
            </a:r>
            <a:r>
              <a:rPr lang="fr-CA" sz="1600" dirty="0" err="1"/>
              <a:t>Chritian</a:t>
            </a:r>
            <a:r>
              <a:rPr lang="fr-CA" sz="1600" dirty="0"/>
              <a:t> (2004)</a:t>
            </a:r>
          </a:p>
          <a:p>
            <a:pPr lvl="1">
              <a:lnSpc>
                <a:spcPct val="80000"/>
              </a:lnSpc>
              <a:buFont typeface="Wingdings" panose="05000000000000000000" pitchFamily="2" charset="2"/>
              <a:buChar char="Ø"/>
            </a:pPr>
            <a:r>
              <a:rPr lang="fr-CA" sz="1600" dirty="0"/>
              <a:t>Implémentation de l’algorithme de fourmis dans une espace de </a:t>
            </a:r>
            <a:r>
              <a:rPr lang="fr-CA" sz="1600" dirty="0" err="1"/>
              <a:t>hypercube</a:t>
            </a:r>
            <a:r>
              <a:rPr lang="fr-CA" sz="1600" dirty="0"/>
              <a:t> </a:t>
            </a:r>
            <a:endParaRPr lang="en-US" sz="1600" dirty="0"/>
          </a:p>
        </p:txBody>
      </p:sp>
      <p:sp>
        <p:nvSpPr>
          <p:cNvPr id="4" name="Espace réservé du numéro de diapositive 5"/>
          <p:cNvSpPr>
            <a:spLocks noGrp="1"/>
          </p:cNvSpPr>
          <p:nvPr>
            <p:ph type="sldNum" sz="quarter" idx="12"/>
          </p:nvPr>
        </p:nvSpPr>
        <p:spPr/>
        <p:txBody>
          <a:bodyPr/>
          <a:lstStyle/>
          <a:p>
            <a:fld id="{D4F59129-2940-4344-B080-F39790840D7B}" type="slidenum">
              <a:rPr lang="en-US">
                <a:solidFill>
                  <a:srgbClr val="EAEAEA"/>
                </a:solidFill>
              </a:rPr>
              <a:pPr/>
              <a:t>13</a:t>
            </a:fld>
            <a:endParaRPr lang="en-US">
              <a:solidFill>
                <a:srgbClr val="EAEAEA"/>
              </a:solidFill>
            </a:endParaRPr>
          </a:p>
        </p:txBody>
      </p:sp>
    </p:spTree>
    <p:extLst>
      <p:ext uri="{BB962C8B-B14F-4D97-AF65-F5344CB8AC3E}">
        <p14:creationId xmlns:p14="http://schemas.microsoft.com/office/powerpoint/2010/main" val="11566455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42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42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2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421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421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4211">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4211">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4211">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4211">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4211">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4211">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4211">
                                            <p:txEl>
                                              <p:pRg st="15" end="15"/>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4211">
                                            <p:txEl>
                                              <p:pRg st="16" end="16"/>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4211">
                                            <p:txEl>
                                              <p:pRg st="17" end="17"/>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4211">
                                            <p:txEl>
                                              <p:pRg st="18" end="1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4211">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a:bodyPr>
          <a:lstStyle/>
          <a:p>
            <a:r>
              <a:rPr lang="en-US" sz="4000" dirty="0" smtClean="0">
                <a:solidFill>
                  <a:srgbClr val="FF0000"/>
                </a:solidFill>
                <a:latin typeface="Times New Roman" pitchFamily="18" charset="0"/>
                <a:cs typeface="Times New Roman" pitchFamily="18" charset="0"/>
              </a:rPr>
              <a:t> 5. </a:t>
            </a:r>
            <a:r>
              <a:rPr lang="en-US" sz="3200" dirty="0" err="1" smtClean="0">
                <a:solidFill>
                  <a:srgbClr val="FF0000"/>
                </a:solidFill>
              </a:rPr>
              <a:t>Domaines</a:t>
            </a:r>
            <a:r>
              <a:rPr lang="en-US" sz="3200" dirty="0" smtClean="0">
                <a:solidFill>
                  <a:srgbClr val="FF0000"/>
                </a:solidFill>
              </a:rPr>
              <a:t> </a:t>
            </a:r>
            <a:r>
              <a:rPr lang="en-US" sz="3200" dirty="0" err="1" smtClean="0">
                <a:solidFill>
                  <a:srgbClr val="FF0000"/>
                </a:solidFill>
              </a:rPr>
              <a:t>d’application</a:t>
            </a:r>
            <a:r>
              <a:rPr lang="en-US" sz="3200" dirty="0" smtClean="0">
                <a:solidFill>
                  <a:srgbClr val="FF0000"/>
                </a:solidFill>
              </a:rPr>
              <a:t> :</a:t>
            </a:r>
            <a:endParaRPr lang="fr-FR" dirty="0">
              <a:solidFill>
                <a:srgbClr val="FF0000"/>
              </a:solidFill>
            </a:endParaRPr>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 name="Rectangle 7"/>
          <p:cNvSpPr/>
          <p:nvPr/>
        </p:nvSpPr>
        <p:spPr>
          <a:xfrm>
            <a:off x="285720" y="2357430"/>
            <a:ext cx="8358246" cy="3785652"/>
          </a:xfrm>
          <a:prstGeom prst="rect">
            <a:avLst/>
          </a:prstGeom>
        </p:spPr>
        <p:txBody>
          <a:bodyPr wrap="square">
            <a:spAutoFit/>
          </a:bodyPr>
          <a:lstStyle/>
          <a:p>
            <a:pPr lvl="0">
              <a:buFont typeface="Wingdings" pitchFamily="2" charset="2"/>
              <a:buChar char="Ø"/>
            </a:pPr>
            <a:r>
              <a:rPr lang="fr-FR" sz="2400" dirty="0" smtClean="0"/>
              <a:t>   Applications au problème symétrique et asymétrique de         voyageur de commerce.</a:t>
            </a:r>
          </a:p>
          <a:p>
            <a:pPr lvl="0">
              <a:buFont typeface="Wingdings" pitchFamily="2" charset="2"/>
              <a:buChar char="Ø"/>
            </a:pPr>
            <a:r>
              <a:rPr lang="fr-FR" sz="2400" dirty="0" smtClean="0"/>
              <a:t>   Applications au problème d’ordonnancement séquentiel.</a:t>
            </a:r>
          </a:p>
          <a:p>
            <a:pPr lvl="0">
              <a:buFont typeface="Wingdings" pitchFamily="2" charset="2"/>
              <a:buChar char="Ø"/>
            </a:pPr>
            <a:r>
              <a:rPr lang="fr-FR" sz="2400" dirty="0" smtClean="0"/>
              <a:t>   Applications au problèmes d’affectation quadratique.</a:t>
            </a:r>
          </a:p>
          <a:p>
            <a:pPr lvl="0">
              <a:buFont typeface="Wingdings" pitchFamily="2" charset="2"/>
              <a:buChar char="Ø"/>
            </a:pPr>
            <a:r>
              <a:rPr lang="fr-FR" sz="2400" dirty="0" smtClean="0"/>
              <a:t>   Applications au problèmes de tournées des véhicules.</a:t>
            </a:r>
          </a:p>
          <a:p>
            <a:pPr lvl="0">
              <a:buFont typeface="Wingdings" pitchFamily="2" charset="2"/>
              <a:buChar char="Ø"/>
            </a:pPr>
            <a:r>
              <a:rPr lang="fr-FR" sz="2400" dirty="0" smtClean="0"/>
              <a:t>   Applications aux problèmes d'établissement d’horaires.</a:t>
            </a:r>
          </a:p>
          <a:p>
            <a:pPr lvl="0">
              <a:buFont typeface="Wingdings" pitchFamily="2" charset="2"/>
              <a:buChar char="Ø"/>
            </a:pPr>
            <a:r>
              <a:rPr lang="fr-FR" sz="2400" dirty="0" smtClean="0"/>
              <a:t>   Applications au problèmes de coloration de graphe.</a:t>
            </a:r>
          </a:p>
          <a:p>
            <a:pPr lvl="0">
              <a:buFont typeface="Wingdings" pitchFamily="2" charset="2"/>
              <a:buChar char="Ø"/>
            </a:pPr>
            <a:r>
              <a:rPr lang="fr-FR" sz="2400" dirty="0" smtClean="0"/>
              <a:t>   Applications aux problèmes de partitionnement.</a:t>
            </a:r>
          </a:p>
          <a:p>
            <a:pPr lvl="0">
              <a:buFont typeface="Wingdings" pitchFamily="2" charset="2"/>
              <a:buChar char="Ø"/>
            </a:pPr>
            <a:r>
              <a:rPr lang="fr-FR" sz="2400" dirty="0" smtClean="0"/>
              <a:t>   Applications aux réseaux de télécommunications.</a:t>
            </a:r>
          </a:p>
          <a:p>
            <a:pPr lvl="0">
              <a:buFont typeface="Wingdings" pitchFamily="2" charset="2"/>
              <a:buChar char="Ø"/>
            </a:pPr>
            <a:r>
              <a:rPr lang="fr-FR" sz="2400" dirty="0" smtClean="0"/>
              <a:t>   Implémentations parallèles.</a:t>
            </a:r>
            <a:endParaRPr lang="fr-FR" sz="2400" dirty="0"/>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a:bodyPr>
          <a:lstStyle/>
          <a:p>
            <a:r>
              <a:rPr lang="en-US" sz="4000" dirty="0" smtClean="0">
                <a:solidFill>
                  <a:srgbClr val="FF0000"/>
                </a:solidFill>
                <a:latin typeface="Times New Roman" pitchFamily="18" charset="0"/>
                <a:cs typeface="Times New Roman" pitchFamily="18" charset="0"/>
              </a:rPr>
              <a:t> 6. </a:t>
            </a:r>
            <a:r>
              <a:rPr lang="fr-FR" sz="3200" dirty="0" smtClean="0">
                <a:solidFill>
                  <a:srgbClr val="FF0000"/>
                </a:solidFill>
              </a:rPr>
              <a:t>Conclusion :</a:t>
            </a:r>
            <a:endParaRPr lang="fr-FR" dirty="0">
              <a:solidFill>
                <a:srgbClr val="FF0000"/>
              </a:solidFill>
            </a:endParaRPr>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6" name="Rectangle 5"/>
          <p:cNvSpPr/>
          <p:nvPr/>
        </p:nvSpPr>
        <p:spPr>
          <a:xfrm>
            <a:off x="500034" y="1714488"/>
            <a:ext cx="7143800" cy="3416320"/>
          </a:xfrm>
          <a:prstGeom prst="rect">
            <a:avLst/>
          </a:prstGeom>
        </p:spPr>
        <p:txBody>
          <a:bodyPr wrap="square">
            <a:spAutoFit/>
          </a:bodyPr>
          <a:lstStyle/>
          <a:p>
            <a:r>
              <a:rPr lang="fr-FR" sz="2400" b="1" dirty="0" smtClean="0"/>
              <a:t> </a:t>
            </a:r>
          </a:p>
          <a:p>
            <a:pPr lvl="0"/>
            <a:r>
              <a:rPr lang="fr-FR" sz="2400" dirty="0" smtClean="0"/>
              <a:t>   L’algorithme des colonies des fourmis est une heuristique, avec caractère général utilisée pour résoudre différentes problèmes d’analyse combinatoire.</a:t>
            </a:r>
          </a:p>
          <a:p>
            <a:pPr lvl="0"/>
            <a:r>
              <a:rPr lang="fr-FR" sz="2400" dirty="0" smtClean="0"/>
              <a:t>   Principal inconvénient : coût relativement élevé de la génération des solutions.</a:t>
            </a:r>
          </a:p>
          <a:p>
            <a:pPr lvl="0"/>
            <a:r>
              <a:rPr lang="fr-FR" sz="2400" dirty="0" smtClean="0"/>
              <a:t>   Elle commence à être adaptée à des problèmes continus.</a:t>
            </a:r>
            <a:endParaRPr lang="fr-FR" sz="2400" dirty="0"/>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fontScale="90000"/>
          </a:bodyPr>
          <a:lstStyle/>
          <a:p>
            <a:r>
              <a:rPr lang="fr-FR" sz="4000" dirty="0" smtClean="0">
                <a:latin typeface="Times New Roman" pitchFamily="18" charset="0"/>
                <a:cs typeface="Times New Roman" pitchFamily="18" charset="0"/>
              </a:rPr>
              <a:t>Bibliographie</a:t>
            </a:r>
            <a:r>
              <a:rPr lang="fr-FR" sz="3200" dirty="0" smtClean="0"/>
              <a:t> :</a:t>
            </a:r>
            <a:r>
              <a:rPr lang="fr-FR" dirty="0" smtClean="0"/>
              <a:t/>
            </a:r>
            <a:br>
              <a:rPr lang="fr-FR" dirty="0" smtClean="0"/>
            </a:br>
            <a:endParaRPr lang="fr-FR"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6" name="Rectangle 5"/>
          <p:cNvSpPr/>
          <p:nvPr/>
        </p:nvSpPr>
        <p:spPr>
          <a:xfrm>
            <a:off x="500034" y="1714488"/>
            <a:ext cx="7143800" cy="2677656"/>
          </a:xfrm>
          <a:prstGeom prst="rect">
            <a:avLst/>
          </a:prstGeom>
        </p:spPr>
        <p:txBody>
          <a:bodyPr wrap="square">
            <a:spAutoFit/>
          </a:bodyPr>
          <a:lstStyle/>
          <a:p>
            <a:pPr marL="457200" indent="-457200">
              <a:buFont typeface="+mj-lt"/>
              <a:buAutoNum type="arabicPeriod"/>
            </a:pPr>
            <a:r>
              <a:rPr lang="en-US" sz="2400" b="1" i="1" dirty="0" smtClean="0"/>
              <a:t>fr.wikipedia.org</a:t>
            </a:r>
          </a:p>
          <a:p>
            <a:pPr marL="457200" indent="-457200">
              <a:buFont typeface="+mj-lt"/>
              <a:buAutoNum type="arabicPeriod"/>
            </a:pPr>
            <a:r>
              <a:rPr lang="fr-FR" sz="2400" b="1" i="1" dirty="0"/>
              <a:t>Optimisation par colonies de fourmis. COSTANZO Andrea. LUONG Thé Van. MARILL Guillaume</a:t>
            </a:r>
            <a:r>
              <a:rPr lang="fr-FR" sz="2400" b="1" i="1" dirty="0" smtClean="0"/>
              <a:t>.</a:t>
            </a:r>
          </a:p>
          <a:p>
            <a:pPr marL="457200" indent="-457200">
              <a:buFont typeface="+mj-lt"/>
              <a:buAutoNum type="arabicPeriod"/>
            </a:pPr>
            <a:r>
              <a:rPr lang="en-US" sz="2400" b="1" i="1" dirty="0">
                <a:hlinkClick r:id="rId2"/>
              </a:rPr>
              <a:t>http://khayyam.developpez.com/articles/algo/voyageur-de-commerce/colonies-de-fourmis</a:t>
            </a:r>
            <a:r>
              <a:rPr lang="en-US" sz="2400" b="1" i="1" dirty="0" smtClean="0">
                <a:hlinkClick r:id="rId2"/>
              </a:rPr>
              <a:t>/</a:t>
            </a:r>
            <a:endParaRPr lang="en-US" sz="2400" b="1" i="1" dirty="0" smtClean="0"/>
          </a:p>
          <a:p>
            <a:pPr marL="457200" indent="-457200">
              <a:buFont typeface="+mj-lt"/>
              <a:buAutoNum type="arabicPeriod"/>
            </a:pPr>
            <a:endParaRPr lang="en-US" sz="2400" b="1" i="1" dirty="0"/>
          </a:p>
          <a:p>
            <a:pPr marL="457200" indent="-457200">
              <a:buFont typeface="+mj-lt"/>
              <a:buAutoNum type="arabicPeriod"/>
            </a:pPr>
            <a:endParaRPr lang="fr-FR" sz="2400" dirty="0"/>
          </a:p>
        </p:txBody>
      </p:sp>
    </p:spTree>
    <p:extLst>
      <p:ext uri="{BB962C8B-B14F-4D97-AF65-F5344CB8AC3E}">
        <p14:creationId xmlns:p14="http://schemas.microsoft.com/office/powerpoint/2010/main" val="137471508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421349"/>
            <a:ext cx="8229600" cy="844660"/>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1 Généralités</a:t>
            </a:r>
            <a:r>
              <a:rPr lang="en-US" dirty="0" smtClean="0">
                <a:solidFill>
                  <a:srgbClr val="FF0000"/>
                </a:solidFill>
              </a:rPr>
              <a:t/>
            </a:r>
            <a:br>
              <a:rPr lang="en-US" dirty="0" smtClean="0">
                <a:solidFill>
                  <a:srgbClr val="FF0000"/>
                </a:solidFill>
              </a:rPr>
            </a:br>
            <a:endParaRPr lang="fr-FR" dirty="0">
              <a:solidFill>
                <a:srgbClr val="FF0000"/>
              </a:solidFill>
            </a:endParaRPr>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10"/>
          <p:cNvSpPr/>
          <p:nvPr/>
        </p:nvSpPr>
        <p:spPr>
          <a:xfrm>
            <a:off x="714348" y="2786059"/>
            <a:ext cx="8072494" cy="830997"/>
          </a:xfrm>
          <a:prstGeom prst="rect">
            <a:avLst/>
          </a:prstGeom>
        </p:spPr>
        <p:txBody>
          <a:bodyPr wrap="square">
            <a:spAutoFit/>
          </a:bodyPr>
          <a:lstStyle/>
          <a:p>
            <a:pPr>
              <a:buFont typeface="Arial" pitchFamily="34" charset="0"/>
              <a:buChar char="•"/>
            </a:pPr>
            <a:endParaRPr lang="fr-FR" sz="2400" dirty="0" smtClean="0"/>
          </a:p>
          <a:p>
            <a:pPr>
              <a:buFont typeface="Arial" pitchFamily="34" charset="0"/>
              <a:buChar char="•"/>
            </a:pPr>
            <a:endParaRPr lang="fr-FR" sz="2400" dirty="0"/>
          </a:p>
        </p:txBody>
      </p:sp>
      <p:sp>
        <p:nvSpPr>
          <p:cNvPr id="8" name="Rectangle 7"/>
          <p:cNvSpPr/>
          <p:nvPr/>
        </p:nvSpPr>
        <p:spPr>
          <a:xfrm>
            <a:off x="428596" y="2143116"/>
            <a:ext cx="7786742" cy="3785652"/>
          </a:xfrm>
          <a:prstGeom prst="rect">
            <a:avLst/>
          </a:prstGeom>
        </p:spPr>
        <p:txBody>
          <a:bodyPr wrap="square">
            <a:spAutoFit/>
          </a:bodyPr>
          <a:lstStyle/>
          <a:p>
            <a:pPr>
              <a:buFont typeface="Wingdings" pitchFamily="2" charset="2"/>
              <a:buChar char="§"/>
            </a:pPr>
            <a:r>
              <a:rPr lang="ar-DZ" sz="2400" dirty="0" smtClean="0"/>
              <a:t>  </a:t>
            </a:r>
            <a:r>
              <a:rPr lang="fr-FR" sz="2400" dirty="0" smtClean="0"/>
              <a:t>L’Optimisation par Colonies de Fourmis, ACO, (</a:t>
            </a:r>
            <a:r>
              <a:rPr lang="fr-FR" sz="2400" dirty="0" err="1" smtClean="0"/>
              <a:t>Ant</a:t>
            </a:r>
            <a:r>
              <a:rPr lang="fr-FR" sz="2400" dirty="0" smtClean="0"/>
              <a:t> </a:t>
            </a:r>
            <a:r>
              <a:rPr lang="fr-FR" sz="2400" dirty="0" err="1" smtClean="0"/>
              <a:t>Colony</a:t>
            </a:r>
            <a:r>
              <a:rPr lang="fr-FR" sz="2400" dirty="0" smtClean="0"/>
              <a:t> </a:t>
            </a:r>
            <a:r>
              <a:rPr lang="fr-FR" sz="2400" dirty="0" err="1" smtClean="0"/>
              <a:t>Optimization</a:t>
            </a:r>
            <a:r>
              <a:rPr lang="fr-FR" sz="2400" dirty="0" smtClean="0"/>
              <a:t>). </a:t>
            </a:r>
          </a:p>
          <a:p>
            <a:pPr>
              <a:buFont typeface="Wingdings" pitchFamily="2" charset="2"/>
              <a:buChar char="§"/>
            </a:pPr>
            <a:r>
              <a:rPr lang="fr-FR" sz="2400" dirty="0" smtClean="0"/>
              <a:t>Toutes ses idées abstraites sont inspirées des travaux de Deneubourg sur les fourmis.</a:t>
            </a:r>
          </a:p>
          <a:p>
            <a:endParaRPr lang="fr-FR" sz="2400" dirty="0" smtClean="0"/>
          </a:p>
          <a:p>
            <a:pPr>
              <a:buFont typeface="Wingdings" pitchFamily="2" charset="2"/>
              <a:buChar char="§"/>
            </a:pPr>
            <a:r>
              <a:rPr lang="ar-DZ" sz="2400" dirty="0" smtClean="0"/>
              <a:t> </a:t>
            </a:r>
            <a:r>
              <a:rPr lang="fr-FR" sz="2400" dirty="0" smtClean="0"/>
              <a:t> </a:t>
            </a:r>
            <a:r>
              <a:rPr lang="ar-DZ" sz="2400" dirty="0" smtClean="0"/>
              <a:t> </a:t>
            </a:r>
            <a:r>
              <a:rPr lang="fr-FR" sz="2400" dirty="0" smtClean="0"/>
              <a:t>L'optimisation par colonies de fourmis (ACO) simule les systèmes artificiels qui prennent l'inspiration du comportement de vraies colonies de fourmis. </a:t>
            </a:r>
          </a:p>
          <a:p>
            <a:pPr>
              <a:buFont typeface="Wingdings" pitchFamily="2" charset="2"/>
              <a:buChar char="§"/>
            </a:pPr>
            <a:r>
              <a:rPr lang="fr-FR" sz="2400" dirty="0"/>
              <a:t> </a:t>
            </a:r>
            <a:r>
              <a:rPr lang="fr-FR" sz="2400" dirty="0" smtClean="0"/>
              <a:t>Employée pour résoudre des problèmes discrets d'optimisation.</a:t>
            </a:r>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95288" y="188913"/>
            <a:ext cx="8226425" cy="563562"/>
          </a:xfrm>
        </p:spPr>
        <p:txBody>
          <a:bodyPr/>
          <a:lstStyle/>
          <a:p>
            <a:r>
              <a:rPr lang="fr-CA" sz="2800" b="1" i="1" smtClean="0">
                <a:solidFill>
                  <a:srgbClr val="FF0000"/>
                </a:solidFill>
              </a:rPr>
              <a:t>Historique </a:t>
            </a:r>
            <a:endParaRPr lang="en-US" sz="2800" b="1" i="1" dirty="0">
              <a:solidFill>
                <a:srgbClr val="FF0000"/>
              </a:solidFill>
            </a:endParaRPr>
          </a:p>
        </p:txBody>
      </p:sp>
      <p:sp>
        <p:nvSpPr>
          <p:cNvPr id="94211" name="Rectangle 3"/>
          <p:cNvSpPr>
            <a:spLocks noGrp="1" noChangeArrowheads="1"/>
          </p:cNvSpPr>
          <p:nvPr>
            <p:ph idx="1"/>
          </p:nvPr>
        </p:nvSpPr>
        <p:spPr>
          <a:xfrm>
            <a:off x="455613" y="836613"/>
            <a:ext cx="8226425" cy="3816523"/>
          </a:xfrm>
        </p:spPr>
        <p:txBody>
          <a:bodyPr>
            <a:normAutofit/>
          </a:bodyPr>
          <a:lstStyle/>
          <a:p>
            <a:r>
              <a:rPr lang="fr-FR" sz="2800" dirty="0"/>
              <a:t>Cette méta-heuristique est relativement récente. </a:t>
            </a:r>
            <a:endParaRPr lang="fr-FR" sz="2800" dirty="0" smtClean="0"/>
          </a:p>
          <a:p>
            <a:r>
              <a:rPr lang="fr-FR" sz="2800" dirty="0" smtClean="0"/>
              <a:t>Elle </a:t>
            </a:r>
            <a:r>
              <a:rPr lang="fr-FR" sz="2800" dirty="0"/>
              <a:t>a été introduite en 1991 par </a:t>
            </a:r>
            <a:r>
              <a:rPr lang="fr-FR" sz="2800" dirty="0" err="1"/>
              <a:t>Colorni</a:t>
            </a:r>
            <a:r>
              <a:rPr lang="fr-FR" sz="2800" dirty="0" smtClean="0"/>
              <a:t>, </a:t>
            </a:r>
            <a:r>
              <a:rPr lang="fr-FR" sz="2800" dirty="0" err="1" smtClean="0"/>
              <a:t>Dorigo</a:t>
            </a:r>
            <a:r>
              <a:rPr lang="fr-FR" sz="2800" dirty="0" smtClean="0"/>
              <a:t> </a:t>
            </a:r>
            <a:r>
              <a:rPr lang="fr-FR" sz="2800" dirty="0"/>
              <a:t>et </a:t>
            </a:r>
            <a:r>
              <a:rPr lang="fr-FR" sz="2800" dirty="0" err="1"/>
              <a:t>Maniezzo</a:t>
            </a:r>
            <a:r>
              <a:rPr lang="fr-FR" sz="2800" dirty="0"/>
              <a:t> pour résoudre le problème du Voyageur de commerce. </a:t>
            </a:r>
            <a:endParaRPr lang="fr-FR" sz="2800" dirty="0" smtClean="0"/>
          </a:p>
          <a:p>
            <a:r>
              <a:rPr lang="fr-FR" sz="2800" dirty="0" smtClean="0"/>
              <a:t>Elle </a:t>
            </a:r>
            <a:r>
              <a:rPr lang="fr-FR" sz="2800" dirty="0"/>
              <a:t>s’est popularisée</a:t>
            </a:r>
            <a:r>
              <a:rPr lang="fr-FR" sz="2800" dirty="0" smtClean="0"/>
              <a:t>, puis </a:t>
            </a:r>
            <a:r>
              <a:rPr lang="fr-FR" sz="2800" dirty="0"/>
              <a:t>a été l’objet d’améliorations dès 1995 et a été appliquée avec succès à d’autres </a:t>
            </a:r>
            <a:r>
              <a:rPr lang="fr-FR" sz="2800" dirty="0" smtClean="0"/>
              <a:t>problèmes d’optimisation </a:t>
            </a:r>
            <a:r>
              <a:rPr lang="fr-FR" sz="2800" dirty="0"/>
              <a:t>combinatoire dès 1994.</a:t>
            </a:r>
            <a:endParaRPr lang="en-US" sz="2800" dirty="0"/>
          </a:p>
        </p:txBody>
      </p:sp>
      <p:sp>
        <p:nvSpPr>
          <p:cNvPr id="4" name="Espace réservé du numéro de diapositive 5"/>
          <p:cNvSpPr>
            <a:spLocks noGrp="1"/>
          </p:cNvSpPr>
          <p:nvPr>
            <p:ph type="sldNum" sz="quarter" idx="12"/>
          </p:nvPr>
        </p:nvSpPr>
        <p:spPr/>
        <p:txBody>
          <a:bodyPr/>
          <a:lstStyle/>
          <a:p>
            <a:fld id="{D4F59129-2940-4344-B080-F39790840D7B}" type="slidenum">
              <a:rPr lang="en-US">
                <a:solidFill>
                  <a:srgbClr val="EAEAEA"/>
                </a:solidFill>
              </a:rPr>
              <a:pPr/>
              <a:t>3</a:t>
            </a:fld>
            <a:endParaRPr lang="en-US">
              <a:solidFill>
                <a:srgbClr val="EAEAEA"/>
              </a:solidFill>
            </a:endParaRPr>
          </a:p>
        </p:txBody>
      </p:sp>
    </p:spTree>
    <p:extLst>
      <p:ext uri="{BB962C8B-B14F-4D97-AF65-F5344CB8AC3E}">
        <p14:creationId xmlns:p14="http://schemas.microsoft.com/office/powerpoint/2010/main" val="626194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500042"/>
            <a:ext cx="8229600" cy="844660"/>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2</a:t>
            </a:r>
            <a:r>
              <a:rPr lang="ar-DZ" dirty="0" smtClean="0">
                <a:solidFill>
                  <a:srgbClr val="FF0000"/>
                </a:solidFill>
              </a:rPr>
              <a:t> </a:t>
            </a:r>
            <a:r>
              <a:rPr lang="fr-FR" dirty="0" smtClean="0">
                <a:solidFill>
                  <a:srgbClr val="FF0000"/>
                </a:solidFill>
              </a:rPr>
              <a:t>Définitions </a:t>
            </a:r>
            <a:r>
              <a:rPr lang="en-US" dirty="0" smtClean="0">
                <a:solidFill>
                  <a:srgbClr val="FF0000"/>
                </a:solidFill>
              </a:rPr>
              <a:t/>
            </a:r>
            <a:br>
              <a:rPr lang="en-US" dirty="0" smtClean="0">
                <a:solidFill>
                  <a:srgbClr val="FF0000"/>
                </a:solidFill>
              </a:rPr>
            </a:br>
            <a:endParaRPr lang="fr-FR" dirty="0">
              <a:solidFill>
                <a:srgbClr val="FF0000"/>
              </a:solidFill>
            </a:endParaRPr>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10"/>
          <p:cNvSpPr/>
          <p:nvPr/>
        </p:nvSpPr>
        <p:spPr>
          <a:xfrm>
            <a:off x="714348" y="2786059"/>
            <a:ext cx="8072494" cy="830997"/>
          </a:xfrm>
          <a:prstGeom prst="rect">
            <a:avLst/>
          </a:prstGeom>
        </p:spPr>
        <p:txBody>
          <a:bodyPr wrap="square">
            <a:spAutoFit/>
          </a:bodyPr>
          <a:lstStyle/>
          <a:p>
            <a:pPr>
              <a:buFont typeface="Arial" pitchFamily="34" charset="0"/>
              <a:buChar char="•"/>
            </a:pPr>
            <a:endParaRPr lang="fr-FR" sz="2400" dirty="0" smtClean="0"/>
          </a:p>
          <a:p>
            <a:pPr>
              <a:buFont typeface="Arial" pitchFamily="34" charset="0"/>
              <a:buChar char="•"/>
            </a:pPr>
            <a:endParaRPr lang="fr-FR" sz="2400" dirty="0"/>
          </a:p>
        </p:txBody>
      </p:sp>
      <p:sp>
        <p:nvSpPr>
          <p:cNvPr id="8" name="Rectangle 7"/>
          <p:cNvSpPr/>
          <p:nvPr/>
        </p:nvSpPr>
        <p:spPr>
          <a:xfrm>
            <a:off x="428596" y="2071678"/>
            <a:ext cx="7786742" cy="3416320"/>
          </a:xfrm>
          <a:prstGeom prst="rect">
            <a:avLst/>
          </a:prstGeom>
        </p:spPr>
        <p:txBody>
          <a:bodyPr wrap="square">
            <a:spAutoFit/>
          </a:bodyPr>
          <a:lstStyle/>
          <a:p>
            <a:pPr>
              <a:buFont typeface="Wingdings" pitchFamily="2" charset="2"/>
              <a:buChar char="§"/>
            </a:pPr>
            <a:r>
              <a:rPr lang="fr-FR" sz="2400" dirty="0" smtClean="0"/>
              <a:t>   Les algorithmes de colonies de fourmis sont des algorithmes inspirés du comportement des fourmis et qui constituent une famille de méta-heuristiques d’optimisation.</a:t>
            </a:r>
          </a:p>
          <a:p>
            <a:pPr>
              <a:buNone/>
            </a:pPr>
            <a:r>
              <a:rPr lang="fr-FR" sz="2400" dirty="0" smtClean="0"/>
              <a:t> </a:t>
            </a:r>
          </a:p>
          <a:p>
            <a:pPr>
              <a:buFont typeface="Wingdings" pitchFamily="2" charset="2"/>
              <a:buChar char="§"/>
            </a:pPr>
            <a:r>
              <a:rPr lang="fr-FR" sz="2400" dirty="0" smtClean="0"/>
              <a:t>   Un algorithme de colonies de fourmis est un algorithme itératif à population où tous les individus partagent un savoir commun qui leur permet de guider leurs futurs choix et d'indiquer aux autres individus des directions à suivre ou, au contraire, à éviter.</a:t>
            </a:r>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79572"/>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3 Fonctionnement</a:t>
            </a:r>
            <a:br>
              <a:rPr lang="fr-FR" dirty="0" smtClean="0">
                <a:solidFill>
                  <a:srgbClr val="FF0000"/>
                </a:solidFill>
              </a:rPr>
            </a:br>
            <a:endParaRPr lang="en-US" dirty="0">
              <a:solidFill>
                <a:srgbClr val="FF0000"/>
              </a:solidFill>
            </a:endParaRPr>
          </a:p>
        </p:txBody>
      </p:sp>
      <p:sp>
        <p:nvSpPr>
          <p:cNvPr id="19" name="TextBox 18"/>
          <p:cNvSpPr txBox="1"/>
          <p:nvPr/>
        </p:nvSpPr>
        <p:spPr>
          <a:xfrm>
            <a:off x="142844" y="1500175"/>
            <a:ext cx="9001156" cy="5709255"/>
          </a:xfrm>
          <a:prstGeom prst="rect">
            <a:avLst/>
          </a:prstGeom>
          <a:noFill/>
        </p:spPr>
        <p:txBody>
          <a:bodyPr wrap="square" rtlCol="0">
            <a:spAutoFit/>
          </a:bodyPr>
          <a:lstStyle/>
          <a:p>
            <a:pPr>
              <a:buFont typeface="Wingdings" pitchFamily="2" charset="2"/>
              <a:buChar char="§"/>
            </a:pPr>
            <a:r>
              <a:rPr lang="fr-FR" sz="2000" dirty="0" smtClean="0"/>
              <a:t> </a:t>
            </a:r>
            <a:r>
              <a:rPr lang="fr-FR" sz="2300" dirty="0" smtClean="0"/>
              <a:t>L’idée originale provient de l’observation de l’exploitation des ressources alimentaires chez les fourmis. En effet, celles-ci, bien qu’ayant individuellement des capacités cognitives limitées, sont capables collectivement de trouver le chemin le plus court entre une source de nourriture et leur nid.</a:t>
            </a:r>
          </a:p>
          <a:p>
            <a:r>
              <a:rPr lang="fr-FR" sz="2300" dirty="0" smtClean="0"/>
              <a:t>Un modèle expliquant ce comportement est le suivant:</a:t>
            </a:r>
          </a:p>
          <a:p>
            <a:pPr marL="457200" lvl="0" indent="-457200">
              <a:buFont typeface="+mj-lt"/>
              <a:buAutoNum type="arabicPeriod"/>
            </a:pPr>
            <a:r>
              <a:rPr lang="fr-FR" sz="2300" dirty="0" smtClean="0"/>
              <a:t>une fourmi parcourt plus ou moins au hasard l’environnement autour de la colonie.</a:t>
            </a:r>
          </a:p>
          <a:p>
            <a:pPr marL="457200" lvl="0" indent="-457200">
              <a:buFont typeface="+mj-lt"/>
              <a:buAutoNum type="arabicPeriod"/>
            </a:pPr>
            <a:r>
              <a:rPr lang="fr-FR" sz="2300" dirty="0" smtClean="0"/>
              <a:t>si celle-ci découvre une source de nourriture, elle rentre plus ou moins directement au nid, en laissant sur son chemin une piste de phéromones .</a:t>
            </a:r>
          </a:p>
          <a:p>
            <a:pPr marL="457200" lvl="0" indent="-457200">
              <a:buFont typeface="+mj-lt"/>
              <a:buAutoNum type="arabicPeriod"/>
            </a:pPr>
            <a:r>
              <a:rPr lang="fr-FR" sz="2300" dirty="0" smtClean="0"/>
              <a:t>ces phéromones étant attractives, les fourmis passant à proximité, vont avoir tendance à suivre, de façon plus ou moins directe, cette piste.</a:t>
            </a:r>
          </a:p>
          <a:p>
            <a:pPr marL="457200" lvl="0" indent="-457200"/>
            <a:endParaRPr lang="fr-FR" sz="2300" dirty="0" smtClean="0"/>
          </a:p>
          <a:p>
            <a:pPr marL="457200" indent="-457200"/>
            <a:endParaRPr lang="fr-FR" sz="2000" dirty="0"/>
          </a:p>
        </p:txBody>
      </p:sp>
    </p:spTree>
    <p:extLst>
      <p:ext uri="{BB962C8B-B14F-4D97-AF65-F5344CB8AC3E}">
        <p14:creationId xmlns:p14="http://schemas.microsoft.com/office/powerpoint/2010/main" val="4794206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79572"/>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3 Fonctionnement </a:t>
            </a:r>
            <a:br>
              <a:rPr lang="fr-FR" dirty="0" smtClean="0">
                <a:solidFill>
                  <a:srgbClr val="FF0000"/>
                </a:solidFill>
              </a:rPr>
            </a:br>
            <a:endParaRPr lang="en-US" dirty="0">
              <a:solidFill>
                <a:srgbClr val="FF0000"/>
              </a:solidFill>
            </a:endParaRPr>
          </a:p>
        </p:txBody>
      </p:sp>
      <p:sp>
        <p:nvSpPr>
          <p:cNvPr id="19" name="TextBox 18"/>
          <p:cNvSpPr txBox="1"/>
          <p:nvPr/>
        </p:nvSpPr>
        <p:spPr>
          <a:xfrm>
            <a:off x="357158" y="1785926"/>
            <a:ext cx="8786842" cy="4816703"/>
          </a:xfrm>
          <a:prstGeom prst="rect">
            <a:avLst/>
          </a:prstGeom>
          <a:noFill/>
        </p:spPr>
        <p:txBody>
          <a:bodyPr wrap="square" rtlCol="0">
            <a:spAutoFit/>
          </a:bodyPr>
          <a:lstStyle/>
          <a:p>
            <a:pPr marL="457200" lvl="0" indent="-457200"/>
            <a:endParaRPr lang="fr-FR" sz="2400" dirty="0" smtClean="0"/>
          </a:p>
          <a:p>
            <a:pPr marL="457200" lvl="0" indent="-457200">
              <a:buFont typeface="+mj-lt"/>
              <a:buAutoNum type="arabicPeriod" startAt="4"/>
            </a:pPr>
            <a:r>
              <a:rPr lang="fr-FR" sz="2400" dirty="0" smtClean="0"/>
              <a:t>En revenant au nid, ces mêmes fourmis vont </a:t>
            </a:r>
            <a:r>
              <a:rPr lang="fr-FR" sz="2400" i="1" dirty="0" smtClean="0"/>
              <a:t>renforcer</a:t>
            </a:r>
            <a:r>
              <a:rPr lang="fr-FR" sz="2400" dirty="0" smtClean="0"/>
              <a:t> la piste.</a:t>
            </a:r>
          </a:p>
          <a:p>
            <a:pPr marL="457200" lvl="0" indent="-457200">
              <a:buFont typeface="+mj-lt"/>
              <a:buAutoNum type="arabicPeriod" startAt="5"/>
            </a:pPr>
            <a:r>
              <a:rPr lang="fr-FR" sz="2400" dirty="0" smtClean="0"/>
              <a:t>Si deux pistes sont possibles pour atteindre la même source de nourriture, celle étant la plus courte sera, dans le même temps, parcourue par plus de fourmis que la longue piste.</a:t>
            </a:r>
          </a:p>
          <a:p>
            <a:pPr marL="457200" lvl="0" indent="-457200">
              <a:buFont typeface="+mj-lt"/>
              <a:buAutoNum type="arabicPeriod" startAt="6"/>
            </a:pPr>
            <a:r>
              <a:rPr lang="fr-FR" sz="2400" dirty="0" smtClean="0"/>
              <a:t>La piste courte sera donc de plus en plus renforcée, et donc de plus en plus attractive.</a:t>
            </a:r>
          </a:p>
          <a:p>
            <a:pPr marL="457200" lvl="0" indent="-457200">
              <a:buFont typeface="+mj-lt"/>
              <a:buAutoNum type="arabicPeriod" startAt="7"/>
            </a:pPr>
            <a:r>
              <a:rPr lang="fr-FR" sz="2400" dirty="0" smtClean="0"/>
              <a:t>La longue piste, quant à elle, finira par disparaître, les phéromones étant volatiles ;</a:t>
            </a:r>
          </a:p>
          <a:p>
            <a:pPr marL="457200" lvl="0" indent="-457200">
              <a:buFont typeface="+mj-lt"/>
              <a:buAutoNum type="arabicPeriod" startAt="8"/>
            </a:pPr>
            <a:r>
              <a:rPr lang="fr-FR" sz="2400" dirty="0" smtClean="0"/>
              <a:t>à terme, l’ensemble des fourmis a donc déterminé et « choisi » la piste la plus courte.</a:t>
            </a:r>
          </a:p>
          <a:p>
            <a:pPr marL="457200" lvl="0" indent="-457200"/>
            <a:endParaRPr lang="fr-FR" sz="2300" dirty="0" smtClean="0"/>
          </a:p>
          <a:p>
            <a:pPr marL="457200" indent="-457200">
              <a:buFont typeface="+mj-lt"/>
              <a:buAutoNum type="arabicPeriod"/>
            </a:pPr>
            <a:endParaRPr lang="fr-FR" sz="2000" dirty="0"/>
          </a:p>
        </p:txBody>
      </p:sp>
    </p:spTree>
    <p:extLst>
      <p:ext uri="{BB962C8B-B14F-4D97-AF65-F5344CB8AC3E}">
        <p14:creationId xmlns:p14="http://schemas.microsoft.com/office/powerpoint/2010/main" val="4794206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28604"/>
            <a:ext cx="8229600" cy="979572"/>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3 Fonctionnement </a:t>
            </a:r>
            <a:br>
              <a:rPr lang="fr-FR"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775191"/>
            <a:ext cx="8229600" cy="4778009"/>
          </a:xfrm>
        </p:spPr>
        <p:txBody>
          <a:bodyPr>
            <a:normAutofit/>
          </a:bodyPr>
          <a:lstStyle/>
          <a:p>
            <a:r>
              <a:rPr lang="fr-FR" sz="2800" dirty="0" smtClean="0"/>
              <a:t>Les fourmis utilisent l’environnement comme support de communication : elles échangent indirectement de l’information en déposant des phéromones, le tout décrivant l’état de leur « travail ». L’information échangée a une portée locale, seule une fourmi située à l’endroit où les phéromones ont été déposées y aura accès. Ce système porte le nom de « </a:t>
            </a:r>
            <a:r>
              <a:rPr lang="fr-FR" sz="2800" dirty="0" err="1" smtClean="0">
                <a:effectLst>
                  <a:outerShdw blurRad="38100" dist="38100" dir="2700000" algn="tl">
                    <a:srgbClr val="000000">
                      <a:alpha val="43137"/>
                    </a:srgbClr>
                  </a:outerShdw>
                </a:effectLst>
              </a:rPr>
              <a:t>stigmergie</a:t>
            </a:r>
            <a:r>
              <a:rPr lang="fr-FR" sz="2800" dirty="0" smtClean="0"/>
              <a:t> », et se retrouve chez plusieurs animaux sociaux (il a notamment été étudié dans le cas de la construction de piliers dans les nids de termites).</a:t>
            </a:r>
            <a:endParaRPr lang="fr-FR" sz="2800" dirty="0"/>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28604"/>
            <a:ext cx="8229600" cy="979572"/>
          </a:xfrm>
        </p:spPr>
        <p:txBody>
          <a:bodyPr>
            <a:normAutofit fontScale="90000"/>
          </a:bodyPr>
          <a:lstStyle/>
          <a:p>
            <a:r>
              <a:rPr lang="fr-FR" dirty="0" smtClean="0">
                <a:solidFill>
                  <a:srgbClr val="FF0000"/>
                </a:solidFill>
              </a:rPr>
              <a:t>  Algorithme Colonies de fourmis. </a:t>
            </a:r>
            <a:br>
              <a:rPr lang="fr-FR" dirty="0" smtClean="0">
                <a:solidFill>
                  <a:srgbClr val="FF0000"/>
                </a:solidFill>
              </a:rPr>
            </a:br>
            <a:r>
              <a:rPr lang="fr-FR" dirty="0" smtClean="0">
                <a:solidFill>
                  <a:srgbClr val="FF0000"/>
                </a:solidFill>
              </a:rPr>
              <a:t> Principe</a:t>
            </a:r>
            <a:br>
              <a:rPr lang="fr-FR" dirty="0" smtClean="0">
                <a:solidFill>
                  <a:srgbClr val="FF0000"/>
                </a:solidFill>
              </a:rPr>
            </a:br>
            <a:endParaRPr lang="en-US" dirty="0">
              <a:solidFill>
                <a:srgbClr val="FF0000"/>
              </a:solidFill>
            </a:endParaRPr>
          </a:p>
        </p:txBody>
      </p:sp>
      <p:pic>
        <p:nvPicPr>
          <p:cNvPr id="5" name="Espace réservé du contenu 4" descr="http://upload.wikimedia.org/wikipedia/commons/thumb/a/af/Aco_branches.svg/400px-Aco_branches.svg.png">
            <a:hlinkClick r:id="rId2"/>
          </p:cNvPr>
          <p:cNvPicPr>
            <a:picLocks noGrp="1"/>
          </p:cNvPicPr>
          <p:nvPr>
            <p:ph idx="1"/>
          </p:nvPr>
        </p:nvPicPr>
        <p:blipFill>
          <a:blip r:embed="rId3"/>
          <a:stretch>
            <a:fillRect/>
          </a:stretch>
        </p:blipFill>
        <p:spPr bwMode="auto">
          <a:xfrm>
            <a:off x="4860032" y="2000240"/>
            <a:ext cx="4176464" cy="3139321"/>
          </a:xfrm>
          <a:prstGeom prst="rect">
            <a:avLst/>
          </a:prstGeom>
          <a:noFill/>
          <a:ln w="9525">
            <a:noFill/>
            <a:miter lim="800000"/>
            <a:headEnd/>
            <a:tailEnd/>
          </a:ln>
        </p:spPr>
      </p:pic>
      <p:sp>
        <p:nvSpPr>
          <p:cNvPr id="23553" name="Rectangle 1"/>
          <p:cNvSpPr>
            <a:spLocks noChangeArrowheads="1"/>
          </p:cNvSpPr>
          <p:nvPr/>
        </p:nvSpPr>
        <p:spPr bwMode="auto">
          <a:xfrm>
            <a:off x="214282" y="2000240"/>
            <a:ext cx="485778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2563"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err="1" smtClean="0">
                <a:ln>
                  <a:noFill/>
                </a:ln>
                <a:solidFill>
                  <a:schemeClr val="tx1"/>
                </a:solidFill>
                <a:effectLst/>
                <a:latin typeface="Trebuchet MS" pitchFamily="34" charset="0"/>
                <a:ea typeface="Times New Roman" pitchFamily="18" charset="0"/>
                <a:cs typeface="Arial" pitchFamily="34" charset="0"/>
              </a:rPr>
              <a:t>P1</a:t>
            </a:r>
            <a:r>
              <a:rPr kumimoji="0" lang="fr-FR"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la première fourmi trouve la source de nourriture (F), via un chemin quelconque (a), puis revient au nid (N) en laissant derrière elle une piste de phéromone (b).</a:t>
            </a: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a:t>
            </a:r>
            <a:r>
              <a:rPr kumimoji="0" lang="fr-FR" b="0" i="0" u="none" strike="noStrike" cap="none" normalizeH="0" baseline="0" dirty="0" err="1" smtClean="0">
                <a:ln>
                  <a:noFill/>
                </a:ln>
                <a:solidFill>
                  <a:schemeClr val="tx1"/>
                </a:solidFill>
                <a:effectLst/>
                <a:latin typeface="Trebuchet MS" pitchFamily="34" charset="0"/>
                <a:ea typeface="Times New Roman" pitchFamily="18" charset="0"/>
                <a:cs typeface="Arial" pitchFamily="34" charset="0"/>
              </a:rPr>
              <a:t>P2</a:t>
            </a:r>
            <a:r>
              <a:rPr kumimoji="0" lang="fr-FR"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les fourmis empruntent indifféremment les quatre chemins possibles, mais le renforcement de la piste rend plus attractif le chemin le plus court. </a:t>
            </a: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err="1" smtClean="0">
                <a:ln>
                  <a:noFill/>
                </a:ln>
                <a:solidFill>
                  <a:schemeClr val="tx1"/>
                </a:solidFill>
                <a:effectLst/>
                <a:latin typeface="Trebuchet MS" pitchFamily="34" charset="0"/>
                <a:ea typeface="Times New Roman" pitchFamily="18" charset="0"/>
                <a:cs typeface="Arial" pitchFamily="34" charset="0"/>
              </a:rPr>
              <a:t>P3</a:t>
            </a:r>
            <a:r>
              <a:rPr kumimoji="0" lang="fr-FR"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les fourmis empruntent le chemin le plus court, les portions longues des autres chemins perdent leur piste de phéromones.</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7583258"/>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85728"/>
            <a:ext cx="8229600" cy="1058974"/>
          </a:xfrm>
        </p:spPr>
        <p:txBody>
          <a:bodyPr>
            <a:normAutofit fontScale="90000"/>
          </a:bodyPr>
          <a:lstStyle/>
          <a:p>
            <a:r>
              <a:rPr lang="ar-DZ" dirty="0" smtClean="0">
                <a:solidFill>
                  <a:srgbClr val="FF0000"/>
                </a:solidFill>
              </a:rPr>
              <a:t> </a:t>
            </a:r>
            <a:r>
              <a:rPr lang="fr-FR" dirty="0" smtClean="0">
                <a:solidFill>
                  <a:srgbClr val="FF0000"/>
                </a:solidFill>
              </a:rPr>
              <a:t> 4. </a:t>
            </a:r>
            <a:r>
              <a:rPr lang="fr-FR" sz="3600" dirty="0" smtClean="0">
                <a:solidFill>
                  <a:srgbClr val="FF0000"/>
                </a:solidFill>
              </a:rPr>
              <a:t>Algorithme de colonies de fourmis pour le problème du voyageur de commerce TSP:</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Content Placeholder 2"/>
          <p:cNvSpPr>
            <a:spLocks noGrp="1"/>
          </p:cNvSpPr>
          <p:nvPr>
            <p:ph idx="1"/>
          </p:nvPr>
        </p:nvSpPr>
        <p:spPr>
          <a:xfrm>
            <a:off x="628650" y="1825625"/>
            <a:ext cx="7886700" cy="3979639"/>
          </a:xfrm>
        </p:spPr>
        <p:txBody>
          <a:bodyPr>
            <a:normAutofit/>
          </a:bodyPr>
          <a:lstStyle/>
          <a:p>
            <a:pPr marL="0" indent="0">
              <a:buNone/>
            </a:pPr>
            <a:r>
              <a:rPr lang="fr-FR" sz="2000" b="1" i="1" dirty="0" smtClean="0"/>
              <a:t>Tant que le critère d'arrêt n'est pas atteint faire</a:t>
            </a:r>
          </a:p>
          <a:p>
            <a:pPr marL="0" indent="0">
              <a:buNone/>
            </a:pPr>
            <a:r>
              <a:rPr lang="fr-FR" sz="2000" b="1" i="1" dirty="0" smtClean="0"/>
              <a:t>    Pour k=1 à m faire</a:t>
            </a:r>
          </a:p>
          <a:p>
            <a:pPr marL="0" indent="0">
              <a:buNone/>
            </a:pPr>
            <a:r>
              <a:rPr lang="fr-FR" sz="2000" b="1" i="1" dirty="0" smtClean="0"/>
              <a:t>          Choisir une ville au hasard</a:t>
            </a:r>
          </a:p>
          <a:p>
            <a:pPr marL="0" indent="0">
              <a:buNone/>
            </a:pPr>
            <a:r>
              <a:rPr lang="fr-FR" sz="2000" b="1" i="1" dirty="0" smtClean="0"/>
              <a:t>          Pour chaque ville non visitée i faire</a:t>
            </a:r>
          </a:p>
          <a:p>
            <a:pPr marL="0" indent="0">
              <a:buNone/>
            </a:pPr>
            <a:r>
              <a:rPr lang="fr-FR" sz="2000" b="1" i="1" dirty="0" smtClean="0"/>
              <a:t>              Choisir une ville j, dans la liste  des villes restantes selon (</a:t>
            </a:r>
            <a:r>
              <a:rPr lang="fr-FR" sz="2000" b="1" i="1" dirty="0" err="1" smtClean="0"/>
              <a:t>P1</a:t>
            </a:r>
            <a:r>
              <a:rPr lang="fr-FR" sz="2000" b="1" i="1" dirty="0" smtClean="0"/>
              <a:t>)</a:t>
            </a:r>
          </a:p>
          <a:p>
            <a:pPr marL="0" indent="0">
              <a:buNone/>
            </a:pPr>
            <a:r>
              <a:rPr lang="fr-FR" sz="2000" b="1" i="1" dirty="0" smtClean="0"/>
              <a:t>          Fin Pour</a:t>
            </a:r>
          </a:p>
          <a:p>
            <a:pPr marL="0" indent="0">
              <a:buNone/>
            </a:pPr>
            <a:r>
              <a:rPr lang="fr-FR" sz="2000" b="1" i="1" dirty="0" smtClean="0"/>
              <a:t>          Déposer une piste sur le trajet  (t) conformément à (</a:t>
            </a:r>
            <a:r>
              <a:rPr lang="fr-FR" sz="2000" b="1" i="1" dirty="0" err="1" smtClean="0"/>
              <a:t>P2</a:t>
            </a:r>
            <a:r>
              <a:rPr lang="fr-FR" sz="2000" b="1" i="1" dirty="0" smtClean="0"/>
              <a:t>)</a:t>
            </a:r>
          </a:p>
          <a:p>
            <a:pPr marL="0" indent="0">
              <a:buNone/>
            </a:pPr>
            <a:r>
              <a:rPr lang="fr-FR" sz="2000" b="1" i="1" dirty="0" smtClean="0"/>
              <a:t>     Fin Pour</a:t>
            </a:r>
          </a:p>
          <a:p>
            <a:pPr marL="0" indent="0">
              <a:buNone/>
            </a:pPr>
            <a:r>
              <a:rPr lang="fr-FR" sz="2000" b="1" i="1" dirty="0" smtClean="0"/>
              <a:t>    Évaporer les pistes selon (</a:t>
            </a:r>
            <a:r>
              <a:rPr lang="fr-FR" sz="2000" b="1" i="1" dirty="0" err="1" smtClean="0"/>
              <a:t>P3</a:t>
            </a:r>
            <a:r>
              <a:rPr lang="fr-FR" sz="2000" b="1" i="1" dirty="0" smtClean="0"/>
              <a:t>)</a:t>
            </a:r>
          </a:p>
          <a:p>
            <a:pPr marL="0" indent="0">
              <a:buNone/>
            </a:pPr>
            <a:r>
              <a:rPr lang="fr-FR" sz="2000" b="1" i="1" dirty="0" smtClean="0"/>
              <a:t>Fin Tant que</a:t>
            </a:r>
          </a:p>
        </p:txBody>
      </p:sp>
    </p:spTree>
    <p:extLst>
      <p:ext uri="{BB962C8B-B14F-4D97-AF65-F5344CB8AC3E}">
        <p14:creationId xmlns:p14="http://schemas.microsoft.com/office/powerpoint/2010/main" val="2635209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2350</TotalTime>
  <Words>986</Words>
  <Application>Microsoft Office PowerPoint</Application>
  <PresentationFormat>Affichage à l'écran (4:3)</PresentationFormat>
  <Paragraphs>112</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Calibri Light</vt:lpstr>
      <vt:lpstr>Times New Roman</vt:lpstr>
      <vt:lpstr>Trebuchet MS</vt:lpstr>
      <vt:lpstr>Wingdings</vt:lpstr>
      <vt:lpstr>Thème Office</vt:lpstr>
      <vt:lpstr>CHAP IV Optimisation par  Colonies de fourmis </vt:lpstr>
      <vt:lpstr>  Algorithme Colonies de fourmis.   1 Généralités </vt:lpstr>
      <vt:lpstr>Historique </vt:lpstr>
      <vt:lpstr>  Algorithme Colonies de fourmis.   2 Définitions  </vt:lpstr>
      <vt:lpstr>  Algorithme Colonies de fourmis.   3 Fonctionnement </vt:lpstr>
      <vt:lpstr>  Algorithme Colonies de fourmis.   3 Fonctionnement  </vt:lpstr>
      <vt:lpstr>  Algorithme Colonies de fourmis.   3 Fonctionnement  </vt:lpstr>
      <vt:lpstr>  Algorithme Colonies de fourmis.   Principe </vt:lpstr>
      <vt:lpstr>  4. Algorithme de colonies de fourmis pour le problème du voyageur de commerce TSP: </vt:lpstr>
      <vt:lpstr>4. Algorithme de colonies de fourmis pour le problème du voyageur de commerce TSP: </vt:lpstr>
      <vt:lpstr> 4. Algorithme de colonies de fourmis pour le problème du voyageur de commerce TSP:</vt:lpstr>
      <vt:lpstr>4. Algorithme de colonies de fourmis pour le problème du voyageur de commerce TSP:</vt:lpstr>
      <vt:lpstr>Variantes d’algorithme de fourmis</vt:lpstr>
      <vt:lpstr> 5. Domaines d’application :</vt:lpstr>
      <vt:lpstr> 6. Conclusion :</vt:lpstr>
      <vt:lpstr>Bibliographie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Abdessamed</dc:creator>
  <cp:lastModifiedBy>home</cp:lastModifiedBy>
  <cp:revision>168</cp:revision>
  <dcterms:created xsi:type="dcterms:W3CDTF">2010-12-07T16:04:27Z</dcterms:created>
  <dcterms:modified xsi:type="dcterms:W3CDTF">2017-11-11T20:25:18Z</dcterms:modified>
</cp:coreProperties>
</file>