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8" r:id="rId2"/>
    <p:sldId id="307" r:id="rId3"/>
    <p:sldId id="269" r:id="rId4"/>
    <p:sldId id="270" r:id="rId5"/>
    <p:sldId id="272" r:id="rId6"/>
    <p:sldId id="276" r:id="rId7"/>
    <p:sldId id="277" r:id="rId8"/>
    <p:sldId id="278" r:id="rId9"/>
    <p:sldId id="279" r:id="rId10"/>
    <p:sldId id="280" r:id="rId11"/>
    <p:sldId id="275" r:id="rId12"/>
    <p:sldId id="281" r:id="rId13"/>
    <p:sldId id="282" r:id="rId14"/>
    <p:sldId id="314" r:id="rId15"/>
    <p:sldId id="315" r:id="rId16"/>
    <p:sldId id="283" r:id="rId17"/>
    <p:sldId id="316" r:id="rId18"/>
    <p:sldId id="284" r:id="rId19"/>
    <p:sldId id="273" r:id="rId20"/>
    <p:sldId id="274" r:id="rId21"/>
    <p:sldId id="285" r:id="rId22"/>
    <p:sldId id="317" r:id="rId23"/>
    <p:sldId id="318" r:id="rId24"/>
    <p:sldId id="319" r:id="rId25"/>
    <p:sldId id="310" r:id="rId26"/>
    <p:sldId id="311" r:id="rId27"/>
    <p:sldId id="312" r:id="rId28"/>
    <p:sldId id="320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F6A8"/>
    <a:srgbClr val="ECED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645" autoAdjust="0"/>
  </p:normalViewPr>
  <p:slideViewPr>
    <p:cSldViewPr>
      <p:cViewPr varScale="1">
        <p:scale>
          <a:sx n="78" d="100"/>
          <a:sy n="78" d="100"/>
        </p:scale>
        <p:origin x="152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38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77178-2AE4-4222-83F1-405C3FDC17C8}" type="datetimeFigureOut">
              <a:rPr lang="en-US" smtClean="0"/>
              <a:pPr/>
              <a:t>03/02/2024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09CAC-E061-48A7-840B-B6349232516B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221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two ways to initialize an array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length property (grows as needed when elements are added)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two ways to initialize an array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length property (grows as needed when elements are added)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2926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EDC4B60-7EB2-41AB-BE53-E9D2767C2DE4}" type="datetime1">
              <a:rPr lang="en-US" smtClean="0"/>
              <a:pPr/>
              <a:t>03/02/2024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CS380</a:t>
            </a:r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B779743-7B81-4FB7-A3E2-1ACEC99CD8C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850E2C-696B-40AF-90BF-A6E1C7CCEC7F}" type="datetime1">
              <a:rPr lang="en-US" smtClean="0"/>
              <a:pPr/>
              <a:t>03/02/2024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CS380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779743-7B81-4FB7-A3E2-1ACEC99CD8C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fld id="{3CBDBDE2-3115-4468-83A9-EF556315FFEA}" type="datetime1">
              <a:rPr lang="en-US" smtClean="0"/>
              <a:pPr/>
              <a:t>03/02/2024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CS380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CB779743-7B81-4FB7-A3E2-1ACEC99CD8C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C5AFDEC-079D-404D-BCFF-836CA422FA59}" type="datetime1">
              <a:rPr lang="en-US" smtClean="0"/>
              <a:pPr/>
              <a:t>03/02/2024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CS380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779743-7B81-4FB7-A3E2-1ACEC99CD8C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DEC47D-3C75-418C-BFDD-01E41E481FF6}" type="datetime1">
              <a:rPr lang="en-US" smtClean="0"/>
              <a:pPr/>
              <a:t>03/02/2024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B779743-7B81-4FB7-A3E2-1ACEC99CD8C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CS380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BBA73DE-3522-418F-B2DE-5E6AB53789C3}" type="datetime1">
              <a:rPr lang="en-US" smtClean="0"/>
              <a:pPr/>
              <a:t>03/02/2024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CB779743-7B81-4FB7-A3E2-1ACEC99CD8C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r>
              <a:rPr lang="en-US"/>
              <a:t>CS380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86E65004-DE67-4E0D-9545-AF4F7A515744}" type="datetime1">
              <a:rPr lang="en-US" smtClean="0"/>
              <a:pPr/>
              <a:t>03/02/2024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CB779743-7B81-4FB7-A3E2-1ACEC99CD8C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r>
              <a:rPr lang="en-US"/>
              <a:t>CS380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1DD022-12ED-4DD1-88EF-87D15300C6AD}" type="datetime1">
              <a:rPr lang="en-US" smtClean="0"/>
              <a:pPr/>
              <a:t>03/02/2024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CS380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779743-7B81-4FB7-A3E2-1ACEC99CD8C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6A26A70-4E7E-42D1-8117-16AB4F9ACAAD}" type="datetime1">
              <a:rPr lang="en-US" smtClean="0"/>
              <a:pPr/>
              <a:t>03/02/2024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CS380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B779743-7B81-4FB7-A3E2-1ACEC99CD8C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F77AC9-3067-4A11-A858-493698703076}" type="datetime1">
              <a:rPr lang="en-US" smtClean="0"/>
              <a:pPr/>
              <a:t>03/02/2024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CS380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779743-7B81-4FB7-A3E2-1ACEC99CD8C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fld id="{A9945575-E52C-4255-AD08-20196C6B3D71}" type="datetime1">
              <a:rPr lang="en-US" smtClean="0"/>
              <a:pPr/>
              <a:t>03/02/2024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fld id="{CB779743-7B81-4FB7-A3E2-1ACEC99CD8C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r>
              <a:rPr lang="en-US"/>
              <a:t>CS380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  <a:cs typeface="+mn-cs"/>
              </a:defRPr>
            </a:lvl1pPr>
          </a:lstStyle>
          <a:p>
            <a:fld id="{6B885B27-225E-44C3-9776-E594FB50B5AD}" type="datetime1">
              <a:rPr lang="en-US" smtClean="0"/>
              <a:pPr/>
              <a:t>03/02/2024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  <a:cs typeface="+mn-cs"/>
              </a:defRPr>
            </a:lvl1pPr>
          </a:lstStyle>
          <a:p>
            <a:r>
              <a:rPr lang="en-US"/>
              <a:t>CS380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  <a:cs typeface="+mn-cs"/>
              </a:defRPr>
            </a:lvl1pPr>
          </a:lstStyle>
          <a:p>
            <a:fld id="{CB779743-7B81-4FB7-A3E2-1ACEC99CD8C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A04DA3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C4652D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 to </a:t>
            </a:r>
            <a:r>
              <a:rPr lang="en-US" dirty="0" err="1"/>
              <a:t>Javascript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779743-7B81-4FB7-A3E2-1ACEC99CD8C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0251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Boolean type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600200"/>
            <a:ext cx="8153400" cy="1477328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iLike190M = true;</a:t>
            </a: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ieIsGood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"IE6" &gt; 0; // false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if ("web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devevelopment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is great") { /* true */ }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if (0) { /* false */ }</a:t>
            </a:r>
            <a:r>
              <a:rPr lang="nn-NO" dirty="0">
                <a:latin typeface="Courier New" pitchFamily="49" charset="0"/>
                <a:cs typeface="Courier New" pitchFamily="49" charset="0"/>
              </a:rPr>
              <a:t>				 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		           	  				         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33400" y="3048000"/>
            <a:ext cx="815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any value can be used as a Boolean</a:t>
            </a:r>
          </a:p>
          <a:p>
            <a:pPr lvl="1"/>
            <a:r>
              <a:rPr lang="en-US" dirty="0"/>
              <a:t>"</a:t>
            </a:r>
            <a:r>
              <a:rPr lang="en-US" dirty="0" err="1"/>
              <a:t>falsey</a:t>
            </a:r>
            <a:r>
              <a:rPr lang="en-US" dirty="0"/>
              <a:t>" values: 0, 0.0, "", and “0.0"</a:t>
            </a:r>
          </a:p>
          <a:p>
            <a:pPr lvl="1"/>
            <a:r>
              <a:rPr lang="en-US" dirty="0"/>
              <a:t>"truthy" values: almost anything else</a:t>
            </a:r>
          </a:p>
          <a:p>
            <a:r>
              <a:rPr lang="en-US" dirty="0"/>
              <a:t>converting a value into a Boolean explicitly:</a:t>
            </a:r>
          </a:p>
          <a:p>
            <a:pPr lvl="1"/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boolValue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= Boolean(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otherValue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/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boolValue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= !!(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otherValue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);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4365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for loop (same as Java)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600200"/>
            <a:ext cx="8153400" cy="1200329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n-NO" dirty="0">
                <a:latin typeface="Courier New" pitchFamily="49" charset="0"/>
                <a:cs typeface="Courier New" pitchFamily="49" charset="0"/>
              </a:rPr>
              <a:t>var sum = 0;</a:t>
            </a:r>
          </a:p>
          <a:p>
            <a:r>
              <a:rPr lang="nn-NO" b="1" dirty="0">
                <a:latin typeface="Courier New" pitchFamily="49" charset="0"/>
                <a:cs typeface="Courier New" pitchFamily="49" charset="0"/>
              </a:rPr>
              <a:t>for (var i = 0; i &lt; 100; i++) {</a:t>
            </a:r>
          </a:p>
          <a:p>
            <a:r>
              <a:rPr lang="nn-NO" dirty="0">
                <a:latin typeface="Courier New" pitchFamily="49" charset="0"/>
                <a:cs typeface="Courier New" pitchFamily="49" charset="0"/>
              </a:rPr>
              <a:t>	sum = sum + i;</a:t>
            </a:r>
          </a:p>
          <a:p>
            <a:r>
              <a:rPr lang="nn-NO" dirty="0">
                <a:latin typeface="Courier New" pitchFamily="49" charset="0"/>
                <a:cs typeface="Courier New" pitchFamily="49" charset="0"/>
              </a:rPr>
              <a:t>}					 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		          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3048000"/>
            <a:ext cx="8153400" cy="1754326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s1 = "hello";</a:t>
            </a: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s2 = "";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i = 0; i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i++) {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s2 += s1.charAt(i) + s1.charAt(i);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// s2 stores "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hheelllloo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		        		   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21837499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 loops (same as Java) 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600200"/>
            <a:ext cx="8153400" cy="923330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while (condition) {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statements;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nn-NO" dirty="0">
                <a:latin typeface="Courier New" pitchFamily="49" charset="0"/>
                <a:cs typeface="Courier New" pitchFamily="49" charset="0"/>
              </a:rPr>
              <a:t>			 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		           	  	  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33400" y="4343400"/>
            <a:ext cx="815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break and continue keywords also behave as in Java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2962870"/>
            <a:ext cx="8153400" cy="1200329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do {</a:t>
            </a: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statements;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} while (condition);</a:t>
            </a:r>
            <a:r>
              <a:rPr lang="nn-NO" dirty="0">
                <a:latin typeface="Courier New" pitchFamily="49" charset="0"/>
                <a:cs typeface="Courier New" pitchFamily="49" charset="0"/>
              </a:rPr>
              <a:t>			 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		           	  	  						  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28401955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Popup boxes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600200"/>
            <a:ext cx="8153400" cy="1200329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alert("message"); // message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confirm("message"); // returns true or false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prompt("message"); // returns user input string</a:t>
            </a:r>
            <a:r>
              <a:rPr lang="nn-NO" dirty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		           	  	  		  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8862" y="4924041"/>
            <a:ext cx="4910138" cy="1866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5461" y="2971800"/>
            <a:ext cx="4913539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63894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Popup boxes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676400"/>
            <a:ext cx="8153400" cy="2308324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confirm("message");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nn-NO" b="1" dirty="0">
                <a:latin typeface="Courier New" pitchFamily="49" charset="0"/>
                <a:cs typeface="Courier New" pitchFamily="49" charset="0"/>
              </a:rPr>
              <a:t>Example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if(confirm("are you right")==true){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response = "he is right";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}else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 response ="he isn't right";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} </a:t>
            </a:r>
            <a:r>
              <a:rPr lang="nn-NO" dirty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		           	  	  		  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39563894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Popup boxes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905000"/>
            <a:ext cx="8153400" cy="1477328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prompt("message");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nn-NO" b="1" dirty="0">
                <a:latin typeface="Courier New" pitchFamily="49" charset="0"/>
                <a:cs typeface="Courier New" pitchFamily="49" charset="0"/>
              </a:rPr>
              <a:t>Example</a:t>
            </a:r>
          </a:p>
          <a:p>
            <a:endParaRPr lang="nn-NO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s = prompt("what do you think about?"); </a:t>
            </a:r>
            <a:r>
              <a:rPr lang="nn-NO" dirty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		           	  	  		  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39563894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600200"/>
            <a:ext cx="8153400" cy="1200329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name = []; // empty array</a:t>
            </a: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name = [value, value, ..., value]; // pre-filled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name[index] = value; // store element</a:t>
            </a:r>
            <a:r>
              <a:rPr lang="nn-NO" dirty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		           	  	  		  		  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9600" y="2990671"/>
            <a:ext cx="8153400" cy="2031325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ducks = ["Huey", "Dewey", "Louie"];</a:t>
            </a: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stooges = []; //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stooges.length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is 0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stooges[0] = "Larry"; //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stooges.length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is 1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stooges[1] = "Moe"; //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stooges.length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is 2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stooges[4] = "Curly"; //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stooges.length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is 5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stooges[4] = "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Shemp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"; //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stooges.length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is 5</a:t>
            </a:r>
            <a:r>
              <a:rPr lang="nn-NO" dirty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		           	  	  		  		  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13253693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600200"/>
            <a:ext cx="8153400" cy="1200329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Example</a:t>
            </a: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t = [];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t[5] = 9;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What are the values in t[0], t[1], .. , t[4]?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609600" y="3048000"/>
            <a:ext cx="8153400" cy="646331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Response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These values are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undefined	</a:t>
            </a:r>
          </a:p>
        </p:txBody>
      </p:sp>
    </p:spTree>
    <p:extLst>
      <p:ext uri="{BB962C8B-B14F-4D97-AF65-F5344CB8AC3E}">
        <p14:creationId xmlns:p14="http://schemas.microsoft.com/office/powerpoint/2010/main" val="1325369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methods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524000"/>
            <a:ext cx="8153400" cy="2031325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 = ["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Stef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", "Jason"]; //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Stef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Jason</a:t>
            </a: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a.push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("Brian"); //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Stef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Jason, Brian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a.pop(); // Kelly,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Stef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Jason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a.unshift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("Kelly"); // Kelly,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Stef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Jason, Brian</a:t>
            </a: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a.shift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 //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Stef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Jason</a:t>
            </a: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a.sort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 // Jason,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Stef</a:t>
            </a:r>
            <a:r>
              <a:rPr lang="nn-NO" dirty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		</a:t>
            </a:r>
            <a:endParaRPr lang="en-US" i="1" dirty="0">
              <a:solidFill>
                <a:schemeClr val="tx1">
                  <a:lumMod val="50000"/>
                  <a:lumOff val="50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533400" y="3581400"/>
            <a:ext cx="81534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array serves as many data structures: list, queue, stack, ...</a:t>
            </a:r>
          </a:p>
          <a:p>
            <a:r>
              <a:rPr lang="en-US" sz="2800" dirty="0"/>
              <a:t>methods: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concat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join, pop, push, reverse, shift, slice, sort, splice,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unshift</a:t>
            </a:r>
            <a:endParaRPr lang="en-US" sz="2800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2400" dirty="0"/>
              <a:t>push and pop add / remove from back</a:t>
            </a:r>
          </a:p>
          <a:p>
            <a:pPr lvl="1"/>
            <a:r>
              <a:rPr lang="en-US" sz="2400" dirty="0" err="1"/>
              <a:t>unshift</a:t>
            </a:r>
            <a:r>
              <a:rPr lang="en-US" sz="2400" dirty="0"/>
              <a:t> and shift add / remove from front</a:t>
            </a:r>
          </a:p>
          <a:p>
            <a:pPr lvl="1"/>
            <a:r>
              <a:rPr lang="en-US" sz="2400" dirty="0"/>
              <a:t>shift and pop return the element that is removed</a:t>
            </a:r>
            <a:endParaRPr lang="en-US" sz="105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6330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/>
              <a:t> type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971800"/>
            <a:ext cx="8153400" cy="1219200"/>
          </a:xfrm>
        </p:spPr>
        <p:txBody>
          <a:bodyPr/>
          <a:lstStyle/>
          <a:p>
            <a:r>
              <a:rPr lang="en-US" dirty="0"/>
              <a:t>methods: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charAt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charCodeAt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fromCharCode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indexOf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lastIndexOf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 replace, split, substring,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toLowerCase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toUpperCase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err="1"/>
              <a:t>charAt</a:t>
            </a:r>
            <a:r>
              <a:rPr lang="en-US" dirty="0"/>
              <a:t> returns a one-letter String (there is no char type)</a:t>
            </a:r>
          </a:p>
          <a:p>
            <a:r>
              <a:rPr lang="en-US" dirty="0"/>
              <a:t>length property (not a method as in Java)</a:t>
            </a:r>
          </a:p>
          <a:p>
            <a:r>
              <a:rPr lang="en-US" dirty="0"/>
              <a:t>Strings can be specified with "" or ''</a:t>
            </a:r>
          </a:p>
          <a:p>
            <a:r>
              <a:rPr lang="en-US" dirty="0"/>
              <a:t>concatenation with + :</a:t>
            </a:r>
          </a:p>
          <a:p>
            <a:pPr lvl="1"/>
            <a:r>
              <a:rPr lang="en-US" dirty="0"/>
              <a:t>1 + 1 is 2, but "1" + 1 is "11"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600200"/>
            <a:ext cx="8153400" cy="1477328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s = "Connie Client";</a:t>
            </a: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s.substring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(0,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s.indexOf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(" ")); // "Connie"</a:t>
            </a: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s.length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 // 13</a:t>
            </a: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s2 = 'Melvin Merchant';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				         								 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3772213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Javascript</a:t>
            </a:r>
            <a:r>
              <a:rPr lang="en-US" dirty="0"/>
              <a:t> Syntax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779743-7B81-4FB7-A3E2-1ACEC99CD8C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1652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More about </a:t>
            </a:r>
            <a:r>
              <a:rPr lang="en-US" sz="4000" dirty="0">
                <a:latin typeface="Courier New" pitchFamily="49" charset="0"/>
                <a:cs typeface="Courier New" pitchFamily="49" charset="0"/>
              </a:rPr>
              <a:t>String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4724400"/>
            <a:ext cx="8153400" cy="1219200"/>
          </a:xfrm>
        </p:spPr>
        <p:txBody>
          <a:bodyPr/>
          <a:lstStyle/>
          <a:p>
            <a:r>
              <a:rPr lang="en-US" dirty="0"/>
              <a:t>accessing the letters of a String: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2895600"/>
            <a:ext cx="8153400" cy="1754326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count = 10;</a:t>
            </a: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s1 = "" + count; // "10"</a:t>
            </a: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s2 = count + " bananas, ah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!"; // "10 bananas, ah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!"</a:t>
            </a: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n1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parseInt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("42 is the answer"); // 42</a:t>
            </a: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n2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parseFloat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booyah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"); //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NaN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		        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765048" y="1447800"/>
            <a:ext cx="815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escape sequences behave as in Java: \' \" \&amp; \n \t \\</a:t>
            </a:r>
          </a:p>
          <a:p>
            <a:r>
              <a:rPr lang="en-US" dirty="0"/>
              <a:t>converting between numbers and Strings: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5256074"/>
            <a:ext cx="8153400" cy="923330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firstLetter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s[0]; // fails in IE</a:t>
            </a: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firstLetter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s.charAt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(0); // does work in IE</a:t>
            </a: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lastLetter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s.charAt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s.length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- 1);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		        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41543286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Splitting strings: split and join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524000"/>
            <a:ext cx="8153400" cy="1477328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s = "the quick brown fox";</a:t>
            </a: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s.split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(" "); // ["the", "quick", "brown", "fox"]</a:t>
            </a: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a.reverse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 // ["fox", "brown", "quick", "the"]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a.join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("!"); // "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fox!brown!quick!the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nn-NO" dirty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		           	  	  		  	  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533400" y="3352800"/>
            <a:ext cx="815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split breaks apart a string into an array using a delimiter</a:t>
            </a:r>
          </a:p>
          <a:p>
            <a:pPr lvl="1"/>
            <a:r>
              <a:rPr lang="en-US" dirty="0"/>
              <a:t>can also be used with regular expressions (seen later)</a:t>
            </a:r>
          </a:p>
          <a:p>
            <a:r>
              <a:rPr lang="en-US" dirty="0"/>
              <a:t>join merges an array into a single string, placing a delimiter between them</a:t>
            </a:r>
            <a:endParaRPr lang="en-US" sz="11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2467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 Object Model (DOM)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76400"/>
            <a:ext cx="4645152" cy="1219200"/>
          </a:xfrm>
        </p:spPr>
        <p:txBody>
          <a:bodyPr/>
          <a:lstStyle/>
          <a:p>
            <a:r>
              <a:rPr lang="en-US" sz="2800" dirty="0"/>
              <a:t>most JS code manipulates elements on an HTML page</a:t>
            </a:r>
          </a:p>
          <a:p>
            <a:r>
              <a:rPr lang="en-US" sz="2800" dirty="0"/>
              <a:t>we can examine elements' state</a:t>
            </a:r>
          </a:p>
          <a:p>
            <a:pPr lvl="1"/>
            <a:r>
              <a:rPr lang="en-US" sz="2500" dirty="0"/>
              <a:t>e.g. see whether a box is checked</a:t>
            </a:r>
          </a:p>
          <a:p>
            <a:r>
              <a:rPr lang="en-US" sz="2800" dirty="0"/>
              <a:t>we can change state</a:t>
            </a:r>
          </a:p>
          <a:p>
            <a:pPr lvl="1"/>
            <a:r>
              <a:rPr lang="en-US" sz="2500" dirty="0"/>
              <a:t>e.g. insert some new text into a div</a:t>
            </a:r>
          </a:p>
          <a:p>
            <a:r>
              <a:rPr lang="en-US" sz="2800" dirty="0"/>
              <a:t>we can change styles</a:t>
            </a:r>
          </a:p>
          <a:p>
            <a:pPr lvl="1"/>
            <a:r>
              <a:rPr lang="en-US" sz="2500" dirty="0"/>
              <a:t>e.g. make a paragraph red</a:t>
            </a:r>
            <a:endParaRPr lang="en-US" sz="21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1" y="1771650"/>
            <a:ext cx="4114800" cy="508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96175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elements: </a:t>
            </a:r>
            <a:r>
              <a:rPr lang="en-US" sz="3600" dirty="0" err="1">
                <a:latin typeface="Courier New" pitchFamily="49" charset="0"/>
                <a:cs typeface="Courier New" pitchFamily="49" charset="0"/>
              </a:rPr>
              <a:t>document.getElementById</a:t>
            </a:r>
            <a:endParaRPr lang="en-US" sz="3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533400" y="1447800"/>
            <a:ext cx="815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document.getElementById</a:t>
            </a:r>
            <a:r>
              <a:rPr lang="en-US" dirty="0"/>
              <a:t> returns the DOM object for an element with a given id</a:t>
            </a:r>
          </a:p>
          <a:p>
            <a:r>
              <a:rPr lang="en-US" dirty="0"/>
              <a:t>can change the text inside most elements by setting the </a:t>
            </a:r>
            <a:r>
              <a:rPr lang="en-US" dirty="0" err="1"/>
              <a:t>innerHTML</a:t>
            </a:r>
            <a:r>
              <a:rPr lang="en-US" dirty="0"/>
              <a:t> property</a:t>
            </a:r>
          </a:p>
          <a:p>
            <a:r>
              <a:rPr lang="en-US" dirty="0"/>
              <a:t>can change the text in form controls by setting the value property</a:t>
            </a:r>
            <a:endParaRPr lang="en-US" sz="11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4908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Changing element style: </a:t>
            </a:r>
            <a:r>
              <a:rPr lang="en-US" sz="3600" dirty="0" err="1">
                <a:latin typeface="Courier New" pitchFamily="49" charset="0"/>
                <a:cs typeface="Courier New" pitchFamily="49" charset="0"/>
              </a:rPr>
              <a:t>element.style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6562622"/>
              </p:ext>
            </p:extLst>
          </p:nvPr>
        </p:nvGraphicFramePr>
        <p:xfrm>
          <a:off x="609600" y="2057400"/>
          <a:ext cx="8153400" cy="405384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07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r>
                        <a:rPr lang="en-US" sz="2400" b="1" dirty="0"/>
                        <a:t>Attribute</a:t>
                      </a:r>
                      <a:endParaRPr lang="en-US" sz="2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Property</a:t>
                      </a:r>
                      <a:r>
                        <a:rPr lang="en-US" sz="2400" b="1" baseline="0" dirty="0"/>
                        <a:t> or style object</a:t>
                      </a:r>
                      <a:endParaRPr lang="en-US" sz="2400" b="1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en-US" sz="2400" dirty="0"/>
                        <a:t>color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color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en-US" sz="2400"/>
                        <a:t>padding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padding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en-US" sz="2400" dirty="0"/>
                        <a:t>background-color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backgroundColor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en-US" sz="2400" dirty="0"/>
                        <a:t>border-top-width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borderTopWidth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en-US" sz="2400" dirty="0"/>
                        <a:t>Font size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fontSize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en-US" sz="2400" dirty="0"/>
                        <a:t>Font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famiy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fontFamily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5699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Courier New" pitchFamily="49" charset="0"/>
                <a:cs typeface="Courier New" pitchFamily="49" charset="0"/>
              </a:rPr>
              <a:t>Onclick Event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04800" y="1828800"/>
            <a:ext cx="8686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onclick</a:t>
            </a:r>
            <a:r>
              <a:rPr lang="en-US" dirty="0"/>
              <a:t> property is used within an HTML element to run a JavaScript function.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Example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C1388B71-5B92-494B-A2AA-B8F5CE0D11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3483765"/>
            <a:ext cx="8991600" cy="1903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6395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Courier New" pitchFamily="49" charset="0"/>
                <a:cs typeface="Courier New" pitchFamily="49" charset="0"/>
              </a:rPr>
              <a:t>Onclick Event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D95D473-D0F0-45BC-AD24-A7AEA1422338}"/>
              </a:ext>
            </a:extLst>
          </p:cNvPr>
          <p:cNvSpPr txBox="1">
            <a:spLocks/>
          </p:cNvSpPr>
          <p:nvPr/>
        </p:nvSpPr>
        <p:spPr bwMode="auto">
          <a:xfrm>
            <a:off x="304800" y="1828800"/>
            <a:ext cx="8686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onclick</a:t>
            </a:r>
            <a:r>
              <a:rPr lang="en-US" dirty="0"/>
              <a:t> property is used within an HTML element to run a JavaScript function.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Example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E36E749B-0DCC-479F-B2B7-E52536D725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" y="3550074"/>
            <a:ext cx="8941837" cy="999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5027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Courier New" pitchFamily="49" charset="0"/>
                <a:cs typeface="Courier New" pitchFamily="49" charset="0"/>
              </a:rPr>
              <a:t>Onclick Event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D95D473-D0F0-45BC-AD24-A7AEA1422338}"/>
              </a:ext>
            </a:extLst>
          </p:cNvPr>
          <p:cNvSpPr txBox="1">
            <a:spLocks/>
          </p:cNvSpPr>
          <p:nvPr/>
        </p:nvSpPr>
        <p:spPr bwMode="auto">
          <a:xfrm>
            <a:off x="304800" y="1828800"/>
            <a:ext cx="8686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onclick</a:t>
            </a:r>
            <a:r>
              <a:rPr lang="en-US" dirty="0"/>
              <a:t> property is used within an HTML element to run a JavaScript function.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Example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CC51FF8-2D04-46DF-A289-CA7BE26D27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3962" y="800100"/>
            <a:ext cx="6696075" cy="525780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18DCD680-9867-4885-BC25-D0B56DC176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9200" y="838200"/>
            <a:ext cx="6696075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423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b="1" dirty="0">
                <a:latin typeface="Courier New" pitchFamily="49" charset="0"/>
                <a:cs typeface="Courier New" pitchFamily="49" charset="0"/>
              </a:rPr>
              <a:t>Read values from form inputs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D95D473-D0F0-45BC-AD24-A7AEA1422338}"/>
              </a:ext>
            </a:extLst>
          </p:cNvPr>
          <p:cNvSpPr txBox="1">
            <a:spLocks/>
          </p:cNvSpPr>
          <p:nvPr/>
        </p:nvSpPr>
        <p:spPr bwMode="auto">
          <a:xfrm>
            <a:off x="304800" y="2133600"/>
            <a:ext cx="86868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solidFill>
                  <a:srgbClr val="00B0F0"/>
                </a:solidFill>
              </a:rPr>
              <a:t>Text: </a:t>
            </a:r>
            <a:r>
              <a:rPr lang="en-US" sz="2400" dirty="0" err="1"/>
              <a:t>document.getElementById</a:t>
            </a:r>
            <a:r>
              <a:rPr lang="en-US" sz="2400" dirty="0"/>
              <a:t>('</a:t>
            </a:r>
            <a:r>
              <a:rPr lang="en-US" sz="2400" dirty="0" err="1"/>
              <a:t>textInput</a:t>
            </a:r>
            <a:r>
              <a:rPr lang="en-US" sz="2400" dirty="0"/>
              <a:t>').value;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B0F0"/>
                </a:solidFill>
              </a:rPr>
              <a:t>Number</a:t>
            </a:r>
            <a:r>
              <a:rPr lang="en-US" sz="2400" dirty="0"/>
              <a:t>: </a:t>
            </a:r>
            <a:r>
              <a:rPr lang="en-US" sz="2400" dirty="0" err="1"/>
              <a:t>document.getElementById</a:t>
            </a:r>
            <a:r>
              <a:rPr lang="en-US" sz="2400" dirty="0"/>
              <a:t>('</a:t>
            </a:r>
            <a:r>
              <a:rPr lang="en-US" sz="2400" dirty="0" err="1"/>
              <a:t>numberInput</a:t>
            </a:r>
            <a:r>
              <a:rPr lang="en-US" sz="2400" dirty="0"/>
              <a:t>').value;</a:t>
            </a:r>
          </a:p>
          <a:p>
            <a:pPr marL="0" indent="0">
              <a:buNone/>
            </a:pPr>
            <a:r>
              <a:rPr lang="en-US" sz="2400" b="1" dirty="0" err="1">
                <a:solidFill>
                  <a:srgbClr val="00B0F0"/>
                </a:solidFill>
              </a:rPr>
              <a:t>Textarea</a:t>
            </a:r>
            <a:r>
              <a:rPr lang="en-US" sz="2400" dirty="0"/>
              <a:t>: </a:t>
            </a:r>
            <a:r>
              <a:rPr lang="en-US" sz="2400" dirty="0" err="1"/>
              <a:t>document.getElementById</a:t>
            </a:r>
            <a:r>
              <a:rPr lang="en-US" sz="2400" dirty="0"/>
              <a:t>('</a:t>
            </a:r>
            <a:r>
              <a:rPr lang="en-US" sz="2400" dirty="0" err="1"/>
              <a:t>textareaInput</a:t>
            </a:r>
            <a:r>
              <a:rPr lang="en-US" sz="2400" dirty="0"/>
              <a:t>').value;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B0F0"/>
                </a:solidFill>
              </a:rPr>
              <a:t>Select</a:t>
            </a:r>
            <a:r>
              <a:rPr lang="en-US" sz="2400" dirty="0"/>
              <a:t>: </a:t>
            </a:r>
            <a:r>
              <a:rPr lang="en-US" sz="2400" dirty="0" err="1"/>
              <a:t>document.getElementById</a:t>
            </a:r>
            <a:r>
              <a:rPr lang="en-US" sz="2400" dirty="0"/>
              <a:t>('</a:t>
            </a:r>
            <a:r>
              <a:rPr lang="en-US" sz="2400" dirty="0" err="1"/>
              <a:t>selectInput</a:t>
            </a:r>
            <a:r>
              <a:rPr lang="en-US" sz="2400" dirty="0"/>
              <a:t>').value;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B0F0"/>
                </a:solidFill>
              </a:rPr>
              <a:t>Checkbox</a:t>
            </a:r>
            <a:r>
              <a:rPr lang="en-US" sz="2400" dirty="0"/>
              <a:t>: </a:t>
            </a:r>
            <a:r>
              <a:rPr lang="en-US" sz="2400" dirty="0" err="1"/>
              <a:t>document.getElementById</a:t>
            </a:r>
            <a:r>
              <a:rPr lang="en-US" sz="2400" dirty="0"/>
              <a:t>('</a:t>
            </a:r>
            <a:r>
              <a:rPr lang="en-US" sz="2400" dirty="0" err="1"/>
              <a:t>checkboxInput</a:t>
            </a:r>
            <a:r>
              <a:rPr lang="en-US" sz="2400" dirty="0"/>
              <a:t>').checked;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08949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3124200"/>
            <a:ext cx="8153400" cy="1219200"/>
          </a:xfrm>
        </p:spPr>
        <p:txBody>
          <a:bodyPr/>
          <a:lstStyle/>
          <a:p>
            <a:r>
              <a:rPr lang="en-US" dirty="0"/>
              <a:t>variables are declared with the </a:t>
            </a:r>
            <a:r>
              <a:rPr lang="en-US" dirty="0" err="1"/>
              <a:t>var</a:t>
            </a:r>
            <a:r>
              <a:rPr lang="en-US" dirty="0"/>
              <a:t> keyword (case sensitive)</a:t>
            </a:r>
          </a:p>
          <a:p>
            <a:r>
              <a:rPr lang="en-US" dirty="0"/>
              <a:t>types are not specified, but JS does have types ("loosely typed")</a:t>
            </a:r>
          </a:p>
          <a:p>
            <a:pPr lvl="1"/>
            <a:r>
              <a:rPr lang="en-US" sz="2400" dirty="0">
                <a:latin typeface="Courier New" pitchFamily="49" charset="0"/>
                <a:cs typeface="Courier New" pitchFamily="49" charset="0"/>
              </a:rPr>
              <a:t>Number, Boolean, String, Array, Object, Function, Null, Undefined</a:t>
            </a:r>
          </a:p>
          <a:p>
            <a:pPr lvl="1"/>
            <a:r>
              <a:rPr lang="en-US" dirty="0"/>
              <a:t>can find out a variable's type by calling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typeof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600200"/>
            <a:ext cx="8153400" cy="369332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name = expression;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					 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" y="2221468"/>
            <a:ext cx="8153400" cy="923330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clientName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"Connie Client";</a:t>
            </a: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age = 32;</a:t>
            </a: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weight = 127.4;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					         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1407060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type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971800"/>
            <a:ext cx="8226552" cy="3505200"/>
          </a:xfrm>
        </p:spPr>
        <p:txBody>
          <a:bodyPr/>
          <a:lstStyle/>
          <a:p>
            <a:r>
              <a:rPr lang="en-US" sz="2700" dirty="0"/>
              <a:t>integers and real numbers are the same type (no </a:t>
            </a:r>
            <a:r>
              <a:rPr lang="en-US" sz="2700" dirty="0" err="1"/>
              <a:t>int</a:t>
            </a:r>
            <a:r>
              <a:rPr lang="en-US" sz="2700" dirty="0"/>
              <a:t> vs. double)</a:t>
            </a:r>
          </a:p>
          <a:p>
            <a:r>
              <a:rPr lang="en-US" sz="2700" dirty="0"/>
              <a:t>same operators: + - * / % ++ -- = += -= *= /= %=</a:t>
            </a:r>
          </a:p>
          <a:p>
            <a:r>
              <a:rPr lang="en-US" sz="2700" dirty="0"/>
              <a:t>similar precedence to Java</a:t>
            </a:r>
          </a:p>
          <a:p>
            <a:r>
              <a:rPr lang="en-US" sz="2700" dirty="0"/>
              <a:t>many operators auto-convert types: "2" * 3 is 6</a:t>
            </a:r>
          </a:p>
          <a:p>
            <a:r>
              <a:rPr lang="en-US" sz="2700" dirty="0">
                <a:solidFill>
                  <a:srgbClr val="00B0F0"/>
                </a:solidFill>
              </a:rPr>
              <a:t>But "2" + 3 is "23"</a:t>
            </a:r>
            <a:endParaRPr lang="en-US" sz="2700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600200"/>
            <a:ext cx="8153400" cy="1200329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enrollment = 99;</a:t>
            </a: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medianGrade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2.8;</a:t>
            </a: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credits = 5 + 4 + (2 * 3);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				         								 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3379989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 (same as Java)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971800"/>
            <a:ext cx="8153400" cy="1219200"/>
          </a:xfrm>
        </p:spPr>
        <p:txBody>
          <a:bodyPr/>
          <a:lstStyle/>
          <a:p>
            <a:r>
              <a:rPr lang="en-US" dirty="0"/>
              <a:t>identical to Java's comment syntax</a:t>
            </a:r>
          </a:p>
          <a:p>
            <a:r>
              <a:rPr lang="en-US" dirty="0"/>
              <a:t>recall: 4 comment syntaxes</a:t>
            </a:r>
          </a:p>
          <a:p>
            <a:pPr lvl="1"/>
            <a:r>
              <a:rPr lang="en-US" dirty="0"/>
              <a:t>HTML: &lt;!-- comment --&gt;</a:t>
            </a:r>
          </a:p>
          <a:p>
            <a:pPr lvl="1"/>
            <a:r>
              <a:rPr lang="en-US" dirty="0"/>
              <a:t>CSS/JS/PHP: /* comment */</a:t>
            </a:r>
          </a:p>
          <a:p>
            <a:pPr lvl="1"/>
            <a:r>
              <a:rPr lang="en-US" dirty="0"/>
              <a:t>Java/JS/PHP: // comment</a:t>
            </a:r>
          </a:p>
          <a:p>
            <a:pPr lvl="1"/>
            <a:r>
              <a:rPr lang="en-US" dirty="0"/>
              <a:t>PHP: # comment</a:t>
            </a:r>
            <a:endParaRPr lang="en-US" sz="21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600200"/>
            <a:ext cx="8153400" cy="923330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// single-line comment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/* multi-line comment */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				         								 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2954909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Math object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600200"/>
            <a:ext cx="8153400" cy="923330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rand1to10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Math.floor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Math.random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 * 10 + 1);</a:t>
            </a: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three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Math.floor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Math.PI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r>
              <a:rPr lang="nn-NO" dirty="0">
                <a:latin typeface="Courier New" pitchFamily="49" charset="0"/>
                <a:cs typeface="Courier New" pitchFamily="49" charset="0"/>
              </a:rPr>
              <a:t>					 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		          				  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33400" y="2895600"/>
            <a:ext cx="815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methods: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abs, ceil, </a:t>
            </a: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cos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, floor, log, max, min, </a:t>
            </a: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pow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, random, round, sin, </a:t>
            </a: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sqrt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, tan</a:t>
            </a:r>
          </a:p>
          <a:p>
            <a:r>
              <a:rPr lang="en-US" dirty="0"/>
              <a:t>properties: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E, PI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156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Special values: null and undefined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600200"/>
            <a:ext cx="8153400" cy="2031325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ned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benson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9;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// at this point in the code,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ned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is null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benson's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9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caroline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is undefined</a:t>
            </a:r>
            <a:r>
              <a:rPr lang="nn-NO" dirty="0">
                <a:latin typeface="Courier New" pitchFamily="49" charset="0"/>
                <a:cs typeface="Courier New" pitchFamily="49" charset="0"/>
              </a:rPr>
              <a:t>					 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		          				  	  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33400" y="3810000"/>
            <a:ext cx="815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ourier New" pitchFamily="49" charset="0"/>
                <a:cs typeface="Courier New" pitchFamily="49" charset="0"/>
              </a:rPr>
              <a:t>undefined</a:t>
            </a:r>
            <a:r>
              <a:rPr lang="en-US" dirty="0"/>
              <a:t> : has not been declared, does not exist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/>
              <a:t> : exists, but was specifically assigned an empty or null value</a:t>
            </a:r>
          </a:p>
        </p:txBody>
      </p:sp>
    </p:spTree>
    <p:extLst>
      <p:ext uri="{BB962C8B-B14F-4D97-AF65-F5344CB8AC3E}">
        <p14:creationId xmlns:p14="http://schemas.microsoft.com/office/powerpoint/2010/main" val="4191309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Logical operators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62897" y="1752600"/>
            <a:ext cx="815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&gt; &lt; &gt;= &lt;= &amp;&amp; || ! == != === !==</a:t>
            </a:r>
          </a:p>
          <a:p>
            <a:r>
              <a:rPr lang="en-US" dirty="0"/>
              <a:t>most logical operators automatically convert types:</a:t>
            </a:r>
          </a:p>
          <a:p>
            <a:pPr lvl="1"/>
            <a:r>
              <a:rPr lang="en-US" dirty="0"/>
              <a:t>5 &lt; "7" is true</a:t>
            </a:r>
          </a:p>
          <a:p>
            <a:pPr lvl="1"/>
            <a:r>
              <a:rPr lang="en-US" dirty="0"/>
              <a:t>42 == 42.0 is true</a:t>
            </a:r>
          </a:p>
          <a:p>
            <a:pPr lvl="1"/>
            <a:r>
              <a:rPr lang="en-US" dirty="0"/>
              <a:t>"5.0" == 5 is true</a:t>
            </a:r>
          </a:p>
          <a:p>
            <a:r>
              <a:rPr lang="en-US" dirty="0"/>
              <a:t>=== and !== are strict equality tests; checks both type and value</a:t>
            </a:r>
          </a:p>
          <a:p>
            <a:pPr lvl="1"/>
            <a:r>
              <a:rPr lang="en-US" dirty="0"/>
              <a:t>"5.0" === 5 is false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858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if/else statement (same as Java)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600200"/>
            <a:ext cx="8153400" cy="2308324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if (condition) {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statements;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} else if (condition) {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statements;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} else {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statements;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nn-NO" dirty="0">
                <a:latin typeface="Courier New" pitchFamily="49" charset="0"/>
                <a:cs typeface="Courier New" pitchFamily="49" charset="0"/>
              </a:rPr>
              <a:t>				 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		           	  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33400" y="3810000"/>
            <a:ext cx="815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identical structure to Java's if/else statement</a:t>
            </a:r>
          </a:p>
          <a:p>
            <a:r>
              <a:rPr lang="en-US" dirty="0"/>
              <a:t>JavaScript allows almost anything as a condition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9349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2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6170</TotalTime>
  <Words>1938</Words>
  <Application>Microsoft Office PowerPoint</Application>
  <PresentationFormat>Affichage à l'écran (4:3)</PresentationFormat>
  <Paragraphs>271</Paragraphs>
  <Slides>28</Slides>
  <Notes>26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28</vt:i4>
      </vt:variant>
    </vt:vector>
  </HeadingPairs>
  <TitlesOfParts>
    <vt:vector size="35" baseType="lpstr">
      <vt:lpstr>Calibri</vt:lpstr>
      <vt:lpstr>Consolas</vt:lpstr>
      <vt:lpstr>Courier New</vt:lpstr>
      <vt:lpstr>Tw Cen MT</vt:lpstr>
      <vt:lpstr>Wingdings</vt:lpstr>
      <vt:lpstr>Wingdings 2</vt:lpstr>
      <vt:lpstr>Theme2</vt:lpstr>
      <vt:lpstr>Intro to Javascript</vt:lpstr>
      <vt:lpstr>Javascript Syntax</vt:lpstr>
      <vt:lpstr>Variables</vt:lpstr>
      <vt:lpstr>Number type</vt:lpstr>
      <vt:lpstr>Comments (same as Java)</vt:lpstr>
      <vt:lpstr> Math object</vt:lpstr>
      <vt:lpstr> Special values: null and undefined</vt:lpstr>
      <vt:lpstr> Logical operators</vt:lpstr>
      <vt:lpstr> if/else statement (same as Java)</vt:lpstr>
      <vt:lpstr>Boolean type</vt:lpstr>
      <vt:lpstr> for loop (same as Java)</vt:lpstr>
      <vt:lpstr>while loops (same as Java) </vt:lpstr>
      <vt:lpstr>Popup boxes</vt:lpstr>
      <vt:lpstr>Popup boxes</vt:lpstr>
      <vt:lpstr>Popup boxes</vt:lpstr>
      <vt:lpstr>Arrays</vt:lpstr>
      <vt:lpstr>Arrays</vt:lpstr>
      <vt:lpstr>Array methods</vt:lpstr>
      <vt:lpstr>String type</vt:lpstr>
      <vt:lpstr> More about String</vt:lpstr>
      <vt:lpstr>Splitting strings: split and join</vt:lpstr>
      <vt:lpstr>Document Object Model (DOM)</vt:lpstr>
      <vt:lpstr>Accessing elements: document.getElementById</vt:lpstr>
      <vt:lpstr>Changing element style: element.style</vt:lpstr>
      <vt:lpstr>Onclick Event</vt:lpstr>
      <vt:lpstr>Onclick Event</vt:lpstr>
      <vt:lpstr>Onclick Event</vt:lpstr>
      <vt:lpstr>Read values from form inputs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Javascript</dc:title>
  <dc:creator>Xenia Mountrouidou</dc:creator>
  <cp:lastModifiedBy>Rabah</cp:lastModifiedBy>
  <cp:revision>116</cp:revision>
  <dcterms:created xsi:type="dcterms:W3CDTF">2011-09-04T19:18:10Z</dcterms:created>
  <dcterms:modified xsi:type="dcterms:W3CDTF">2024-03-02T22:03:17Z</dcterms:modified>
</cp:coreProperties>
</file>