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8" r:id="rId2"/>
    <p:sldId id="307" r:id="rId3"/>
    <p:sldId id="269" r:id="rId4"/>
    <p:sldId id="270" r:id="rId5"/>
    <p:sldId id="272" r:id="rId6"/>
    <p:sldId id="276" r:id="rId7"/>
    <p:sldId id="277" r:id="rId8"/>
    <p:sldId id="278" r:id="rId9"/>
    <p:sldId id="279" r:id="rId10"/>
    <p:sldId id="280" r:id="rId11"/>
    <p:sldId id="275" r:id="rId12"/>
    <p:sldId id="281" r:id="rId13"/>
    <p:sldId id="282" r:id="rId14"/>
    <p:sldId id="314" r:id="rId15"/>
    <p:sldId id="315" r:id="rId16"/>
    <p:sldId id="283" r:id="rId17"/>
    <p:sldId id="316" r:id="rId18"/>
    <p:sldId id="284" r:id="rId19"/>
    <p:sldId id="273" r:id="rId20"/>
    <p:sldId id="274" r:id="rId21"/>
    <p:sldId id="285" r:id="rId22"/>
    <p:sldId id="317" r:id="rId23"/>
    <p:sldId id="318" r:id="rId24"/>
    <p:sldId id="319" r:id="rId25"/>
    <p:sldId id="310" r:id="rId26"/>
    <p:sldId id="311" r:id="rId27"/>
    <p:sldId id="312" r:id="rId28"/>
    <p:sldId id="32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6A8"/>
    <a:srgbClr val="ECE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45" autoAdjust="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38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77178-2AE4-4222-83F1-405C3FDC17C8}" type="datetimeFigureOut">
              <a:rPr lang="en-US" smtClean="0"/>
              <a:pPr/>
              <a:t>03/02/2024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09CAC-E061-48A7-840B-B6349232516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2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ways to initialize an array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length property (grows as needed when elements are added)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ways to initialize an array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length property (grows as needed when elements are added)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92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DC4B60-7EB2-41AB-BE53-E9D2767C2DE4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CS380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50E2C-696B-40AF-90BF-A6E1C7CCEC7F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CS380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3CBDBDE2-3115-4468-83A9-EF556315FFEA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CS380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5AFDEC-079D-404D-BCFF-836CA422FA59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CS380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DEC47D-3C75-418C-BFDD-01E41E481FF6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CS380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BA73DE-3522-418F-B2DE-5E6AB53789C3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CS380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E65004-DE67-4E0D-9545-AF4F7A515744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CS380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DD022-12ED-4DD1-88EF-87D15300C6AD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CS380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A26A70-4E7E-42D1-8117-16AB4F9ACAAD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F77AC9-3067-4A11-A858-493698703076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CS380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A9945575-E52C-4255-AD08-20196C6B3D71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CS380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6B885B27-225E-44C3-9776-E594FB50B5AD}" type="datetime1">
              <a:rPr lang="en-US" smtClean="0"/>
              <a:pPr/>
              <a:t>03/02/2024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/>
              <a:t>CS380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CB779743-7B81-4FB7-A3E2-1ACEC99CD8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</a:t>
            </a:r>
            <a:r>
              <a:rPr lang="en-US" dirty="0" err="1"/>
              <a:t>Javascript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79743-7B81-4FB7-A3E2-1ACEC99CD8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25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type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iLike190M = true;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ieIsGood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"IE6" &gt; 0; // false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 ("web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devevelopment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great") { /* true */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 (0) { /* false */ }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				       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048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any value can be used as a Boolean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falsey</a:t>
            </a:r>
            <a:r>
              <a:rPr lang="en-US" dirty="0"/>
              <a:t>" values: 0, 0.0, "", and “0.0"</a:t>
            </a:r>
          </a:p>
          <a:p>
            <a:pPr lvl="1"/>
            <a:r>
              <a:rPr lang="en-US" dirty="0"/>
              <a:t>"truthy" values: almost anything else</a:t>
            </a:r>
          </a:p>
          <a:p>
            <a:r>
              <a:rPr lang="en-US" dirty="0"/>
              <a:t>converting a value into a Boolean explicitly: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boolValue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Boolean(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otherValue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boolValue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!!(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otherValue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43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for loop (same as Java)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>
                <a:latin typeface="Courier New" pitchFamily="49" charset="0"/>
                <a:cs typeface="Courier New" pitchFamily="49" charset="0"/>
              </a:rPr>
              <a:t>var sum = 0;</a:t>
            </a:r>
          </a:p>
          <a:p>
            <a:r>
              <a:rPr lang="nn-NO" b="1" dirty="0">
                <a:latin typeface="Courier New" pitchFamily="49" charset="0"/>
                <a:cs typeface="Courier New" pitchFamily="49" charset="0"/>
              </a:rPr>
              <a:t>for (var i = 0; i &lt; 100; i++) {</a:t>
            </a:r>
          </a:p>
          <a:p>
            <a:r>
              <a:rPr lang="nn-NO" dirty="0">
                <a:latin typeface="Courier New" pitchFamily="49" charset="0"/>
                <a:cs typeface="Courier New" pitchFamily="49" charset="0"/>
              </a:rPr>
              <a:t>	sum = sum + i;</a:t>
            </a:r>
          </a:p>
          <a:p>
            <a:r>
              <a:rPr lang="nn-NO" dirty="0">
                <a:latin typeface="Courier New" pitchFamily="49" charset="0"/>
                <a:cs typeface="Courier New" pitchFamily="49" charset="0"/>
              </a:rPr>
              <a:t>}			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s1 = "hello";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s2 = "";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s2 += s1.charAt(i) + s1.charAt(i);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s2 stores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hheelllloo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		 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183749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 (same as Java) 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while (condition)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43434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break and continue keywords also behave as in Java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96287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do {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statements;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 while (condition);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	  					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840195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Popup boxes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alert("message"); // message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confirm("message"); // returns true or false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prompt("message"); // returns user input string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	  	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2" y="4924041"/>
            <a:ext cx="4910138" cy="186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461" y="2971800"/>
            <a:ext cx="491353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389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Popup boxes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confirm("message");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nn-NO" b="1" dirty="0"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if(confirm("are you right")==true){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response = "he is right";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}else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response ="he isn't right";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	  	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956389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Popup boxes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9050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prompt("message");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nn-NO" b="1" dirty="0"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endParaRPr lang="nn-NO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 = prompt("what do you think about?"); 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	  	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956389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name = []; // empty array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name = [value, value, ..., value]; // pre-filled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name[index] = value; // store element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	  		  	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990671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ducks = ["Huey", "Dewey", "Louie"];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stooges = [];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0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stooges[0] = "Larry";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stooges[1] = "Moe";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2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stooges[4] = "Curly";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stooges[4] =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Shemp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5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	  		  	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325369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 = [];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t[5] = 9;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What are the values in t[0], t[1], .. , t[4]?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09600" y="3048000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Response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These values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undefined	</a:t>
            </a:r>
          </a:p>
        </p:txBody>
      </p:sp>
    </p:spTree>
    <p:extLst>
      <p:ext uri="{BB962C8B-B14F-4D97-AF65-F5344CB8AC3E}">
        <p14:creationId xmlns:p14="http://schemas.microsoft.com/office/powerpoint/2010/main" val="132536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methods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= ["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"Jason"];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Jason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a.push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("Brian");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Jason, Brian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a.pop(); // Kelly,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Jason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a.unshift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("Kelly"); // Kelly,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Jason, Brian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a.shift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Jason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a.sort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// Jason,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Stef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5814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array serves as many data structures: list, queue, stack, ...</a:t>
            </a:r>
          </a:p>
          <a:p>
            <a:r>
              <a:rPr lang="en-US" sz="2800" dirty="0"/>
              <a:t>methods: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join, pop, push, reverse, shift, slice, sort, splice,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unshift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/>
              <a:t>push and pop add / remove from back</a:t>
            </a:r>
          </a:p>
          <a:p>
            <a:pPr lvl="1"/>
            <a:r>
              <a:rPr lang="en-US" sz="2400" dirty="0" err="1"/>
              <a:t>unshift</a:t>
            </a:r>
            <a:r>
              <a:rPr lang="en-US" sz="2400" dirty="0"/>
              <a:t> and shift add / remove from front</a:t>
            </a:r>
          </a:p>
          <a:p>
            <a:pPr lvl="1"/>
            <a:r>
              <a:rPr lang="en-US" sz="2400" dirty="0"/>
              <a:t>shift and pop return the element that is removed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33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type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/>
          <a:lstStyle/>
          <a:p>
            <a:r>
              <a:rPr lang="en-US" dirty="0"/>
              <a:t>methods: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charCodeAt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fromCharCode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lastIndexOf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replace, split, substring,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toUpperCase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/>
              <a:t>charAt</a:t>
            </a:r>
            <a:r>
              <a:rPr lang="en-US" dirty="0"/>
              <a:t> returns a one-letter String (there is no char type)</a:t>
            </a:r>
          </a:p>
          <a:p>
            <a:r>
              <a:rPr lang="en-US" dirty="0"/>
              <a:t>length property (not a method as in Java)</a:t>
            </a:r>
          </a:p>
          <a:p>
            <a:r>
              <a:rPr lang="en-US" dirty="0"/>
              <a:t>Strings can be specified with "" or ''</a:t>
            </a:r>
          </a:p>
          <a:p>
            <a:r>
              <a:rPr lang="en-US" dirty="0"/>
              <a:t>concatenation with + :</a:t>
            </a:r>
          </a:p>
          <a:p>
            <a:pPr lvl="1"/>
            <a:r>
              <a:rPr lang="en-US" dirty="0"/>
              <a:t>1 + 1 is 2, but "1" + 1 is "11"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 = "Connie Client";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s.indexOf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 ")); // "Connie"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13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s2 = 'Melvin Merchant';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		         								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77221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Syntax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79743-7B81-4FB7-A3E2-1ACEC99CD8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65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More about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153400" cy="1219200"/>
          </a:xfrm>
        </p:spPr>
        <p:txBody>
          <a:bodyPr/>
          <a:lstStyle/>
          <a:p>
            <a:r>
              <a:rPr lang="en-US" dirty="0"/>
              <a:t>accessing the letters of a String: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8956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count = 10;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s1 = "" + count; // "10"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s2 = count + " bananas, ah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!"; // "10 bananas, ah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!"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n1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parseInt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("42 is the answer"); // 42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n2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parseFloat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5048" y="1447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escape sequences behave as in Java: \' \" \&amp; \n \t \\</a:t>
            </a:r>
          </a:p>
          <a:p>
            <a:r>
              <a:rPr lang="en-US" dirty="0"/>
              <a:t>converting between numbers and Strings: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256074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firstLetter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s[0]; // fails in IE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firstLetter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(0); // does work in IE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lastLetter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- 1);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4154328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strings: split and join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 = "the quick brown fox";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 "); // ["the", "quick", "brown", "fox"]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a.reverse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// ["fox", "brown", "quick", "the"]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a.join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("!"); //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fox!brown!quick!the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	  		  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split breaks apart a string into an array using a delimiter</a:t>
            </a:r>
          </a:p>
          <a:p>
            <a:pPr lvl="1"/>
            <a:r>
              <a:rPr lang="en-US" dirty="0"/>
              <a:t>can also be used with regular expressions (seen later)</a:t>
            </a:r>
          </a:p>
          <a:p>
            <a:r>
              <a:rPr lang="en-US" dirty="0"/>
              <a:t>join merges an array into a single string, placing a delimiter between them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4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4645152" cy="1219200"/>
          </a:xfrm>
        </p:spPr>
        <p:txBody>
          <a:bodyPr/>
          <a:lstStyle/>
          <a:p>
            <a:r>
              <a:rPr lang="en-US" sz="2800" dirty="0"/>
              <a:t>most JS code manipulates elements on an HTML page</a:t>
            </a:r>
          </a:p>
          <a:p>
            <a:r>
              <a:rPr lang="en-US" sz="2800" dirty="0"/>
              <a:t>we can examine elements' state</a:t>
            </a:r>
          </a:p>
          <a:p>
            <a:pPr lvl="1"/>
            <a:r>
              <a:rPr lang="en-US" sz="2500" dirty="0"/>
              <a:t>e.g. see whether a box is checked</a:t>
            </a:r>
          </a:p>
          <a:p>
            <a:r>
              <a:rPr lang="en-US" sz="2800" dirty="0"/>
              <a:t>we can change state</a:t>
            </a:r>
          </a:p>
          <a:p>
            <a:pPr lvl="1"/>
            <a:r>
              <a:rPr lang="en-US" sz="2500" dirty="0"/>
              <a:t>e.g. insert some new text into a div</a:t>
            </a:r>
          </a:p>
          <a:p>
            <a:r>
              <a:rPr lang="en-US" sz="2800" dirty="0"/>
              <a:t>we can change styles</a:t>
            </a:r>
          </a:p>
          <a:p>
            <a:pPr lvl="1"/>
            <a:r>
              <a:rPr lang="en-US" sz="2500" dirty="0"/>
              <a:t>e.g. make a paragraph red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771650"/>
            <a:ext cx="41148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617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elements: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447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document.getElementById</a:t>
            </a:r>
            <a:r>
              <a:rPr lang="en-US" dirty="0"/>
              <a:t> returns the DOM object for an element with a given id</a:t>
            </a:r>
          </a:p>
          <a:p>
            <a:r>
              <a:rPr lang="en-US" dirty="0"/>
              <a:t>can change the text inside most elements by setting the </a:t>
            </a:r>
            <a:r>
              <a:rPr lang="en-US" dirty="0" err="1"/>
              <a:t>innerHTML</a:t>
            </a:r>
            <a:r>
              <a:rPr lang="en-US" dirty="0"/>
              <a:t> property</a:t>
            </a:r>
          </a:p>
          <a:p>
            <a:r>
              <a:rPr lang="en-US" dirty="0"/>
              <a:t>can change the text in form controls by setting the value property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490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element style: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element.style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62622"/>
              </p:ext>
            </p:extLst>
          </p:nvPr>
        </p:nvGraphicFramePr>
        <p:xfrm>
          <a:off x="609600" y="2057400"/>
          <a:ext cx="8153400" cy="40538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2400" b="1" dirty="0"/>
                        <a:t>Attribute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Property</a:t>
                      </a:r>
                      <a:r>
                        <a:rPr lang="en-US" sz="2400" b="1" baseline="0" dirty="0"/>
                        <a:t> or style object</a:t>
                      </a:r>
                      <a:endParaRPr lang="en-US" sz="24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color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/>
                        <a:t>padding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padding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background-color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backgroundColor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border-top-width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borderTopWidth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Font 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fontSize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Font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famiy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fontFamily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569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urier New" pitchFamily="49" charset="0"/>
                <a:cs typeface="Courier New" pitchFamily="49" charset="0"/>
              </a:rPr>
              <a:t>Onclick Event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18288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onclick</a:t>
            </a:r>
            <a:r>
              <a:rPr lang="en-US" dirty="0"/>
              <a:t> property is used within an HTML element to run a JavaScript function.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Example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1388B71-5B92-494B-A2AA-B8F5CE0D1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483765"/>
            <a:ext cx="8991600" cy="190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39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urier New" pitchFamily="49" charset="0"/>
                <a:cs typeface="Courier New" pitchFamily="49" charset="0"/>
              </a:rPr>
              <a:t>Onclick Event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95D473-D0F0-45BC-AD24-A7AEA1422338}"/>
              </a:ext>
            </a:extLst>
          </p:cNvPr>
          <p:cNvSpPr txBox="1">
            <a:spLocks/>
          </p:cNvSpPr>
          <p:nvPr/>
        </p:nvSpPr>
        <p:spPr bwMode="auto">
          <a:xfrm>
            <a:off x="304800" y="18288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onclick</a:t>
            </a:r>
            <a:r>
              <a:rPr lang="en-US" dirty="0"/>
              <a:t> property is used within an HTML element to run a JavaScript function.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Example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36E749B-0DCC-479F-B2B7-E52536D72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" y="3550074"/>
            <a:ext cx="8941837" cy="99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02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urier New" pitchFamily="49" charset="0"/>
                <a:cs typeface="Courier New" pitchFamily="49" charset="0"/>
              </a:rPr>
              <a:t>Onclick Event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95D473-D0F0-45BC-AD24-A7AEA1422338}"/>
              </a:ext>
            </a:extLst>
          </p:cNvPr>
          <p:cNvSpPr txBox="1">
            <a:spLocks/>
          </p:cNvSpPr>
          <p:nvPr/>
        </p:nvSpPr>
        <p:spPr bwMode="auto">
          <a:xfrm>
            <a:off x="304800" y="18288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onclick</a:t>
            </a:r>
            <a:r>
              <a:rPr lang="en-US" dirty="0"/>
              <a:t> property is used within an HTML element to run a JavaScript function.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Example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CC51FF8-2D04-46DF-A289-CA7BE26D2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962" y="800100"/>
            <a:ext cx="6696075" cy="5257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8DCD680-9867-4885-BC25-D0B56DC176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838200"/>
            <a:ext cx="669607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2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Read values from form inputs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95D473-D0F0-45BC-AD24-A7AEA1422338}"/>
              </a:ext>
            </a:extLst>
          </p:cNvPr>
          <p:cNvSpPr txBox="1">
            <a:spLocks/>
          </p:cNvSpPr>
          <p:nvPr/>
        </p:nvSpPr>
        <p:spPr bwMode="auto">
          <a:xfrm>
            <a:off x="304800" y="2133600"/>
            <a:ext cx="868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Text: </a:t>
            </a:r>
            <a:r>
              <a:rPr lang="en-US" sz="2400" dirty="0" err="1"/>
              <a:t>document.getElementById</a:t>
            </a:r>
            <a:r>
              <a:rPr lang="en-US" sz="2400" dirty="0"/>
              <a:t>('</a:t>
            </a:r>
            <a:r>
              <a:rPr lang="en-US" sz="2400" dirty="0" err="1"/>
              <a:t>textInput</a:t>
            </a:r>
            <a:r>
              <a:rPr lang="en-US" sz="2400" dirty="0"/>
              <a:t>').value;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Number</a:t>
            </a:r>
            <a:r>
              <a:rPr lang="en-US" sz="2400" dirty="0"/>
              <a:t>: </a:t>
            </a:r>
            <a:r>
              <a:rPr lang="en-US" sz="2400" dirty="0" err="1"/>
              <a:t>document.getElementById</a:t>
            </a:r>
            <a:r>
              <a:rPr lang="en-US" sz="2400" dirty="0"/>
              <a:t>('</a:t>
            </a:r>
            <a:r>
              <a:rPr lang="en-US" sz="2400" dirty="0" err="1"/>
              <a:t>numberInput</a:t>
            </a:r>
            <a:r>
              <a:rPr lang="en-US" sz="2400" dirty="0"/>
              <a:t>').value;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00B0F0"/>
                </a:solidFill>
              </a:rPr>
              <a:t>Textarea</a:t>
            </a:r>
            <a:r>
              <a:rPr lang="en-US" sz="2400" dirty="0"/>
              <a:t>: </a:t>
            </a:r>
            <a:r>
              <a:rPr lang="en-US" sz="2400" dirty="0" err="1"/>
              <a:t>document.getElementById</a:t>
            </a:r>
            <a:r>
              <a:rPr lang="en-US" sz="2400" dirty="0"/>
              <a:t>('</a:t>
            </a:r>
            <a:r>
              <a:rPr lang="en-US" sz="2400" dirty="0" err="1"/>
              <a:t>textareaInput</a:t>
            </a:r>
            <a:r>
              <a:rPr lang="en-US" sz="2400" dirty="0"/>
              <a:t>').value;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Select</a:t>
            </a:r>
            <a:r>
              <a:rPr lang="en-US" sz="2400" dirty="0"/>
              <a:t>: </a:t>
            </a:r>
            <a:r>
              <a:rPr lang="en-US" sz="2400" dirty="0" err="1"/>
              <a:t>document.getElementById</a:t>
            </a:r>
            <a:r>
              <a:rPr lang="en-US" sz="2400" dirty="0"/>
              <a:t>('</a:t>
            </a:r>
            <a:r>
              <a:rPr lang="en-US" sz="2400" dirty="0" err="1"/>
              <a:t>selectInput</a:t>
            </a:r>
            <a:r>
              <a:rPr lang="en-US" sz="2400" dirty="0"/>
              <a:t>').value;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Checkbox</a:t>
            </a:r>
            <a:r>
              <a:rPr lang="en-US" sz="2400" dirty="0"/>
              <a:t>: </a:t>
            </a:r>
            <a:r>
              <a:rPr lang="en-US" sz="2400" dirty="0" err="1"/>
              <a:t>document.getElementById</a:t>
            </a:r>
            <a:r>
              <a:rPr lang="en-US" sz="2400" dirty="0"/>
              <a:t>('</a:t>
            </a:r>
            <a:r>
              <a:rPr lang="en-US" sz="2400" dirty="0" err="1"/>
              <a:t>checkboxInput</a:t>
            </a:r>
            <a:r>
              <a:rPr lang="en-US" sz="2400" dirty="0"/>
              <a:t>').checked;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894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124200"/>
            <a:ext cx="8153400" cy="1219200"/>
          </a:xfrm>
        </p:spPr>
        <p:txBody>
          <a:bodyPr/>
          <a:lstStyle/>
          <a:p>
            <a:r>
              <a:rPr lang="en-US" dirty="0"/>
              <a:t>variables are declared with the </a:t>
            </a:r>
            <a:r>
              <a:rPr lang="en-US" dirty="0" err="1"/>
              <a:t>var</a:t>
            </a:r>
            <a:r>
              <a:rPr lang="en-US" dirty="0"/>
              <a:t> keyword (case sensitive)</a:t>
            </a:r>
          </a:p>
          <a:p>
            <a:r>
              <a:rPr lang="en-US" dirty="0"/>
              <a:t>types are not specified, but JS does have types ("loosely typed")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Number, Boolean, String, Array, Object, Function, Null, Undefined</a:t>
            </a:r>
          </a:p>
          <a:p>
            <a:pPr lvl="1"/>
            <a:r>
              <a:rPr lang="en-US" dirty="0"/>
              <a:t>can find out a variable's type by calling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typeof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36933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name = expression;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			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221468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clientName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"Connie Client";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age = 32;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weight = 127.4;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			       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40706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type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226552" cy="3505200"/>
          </a:xfrm>
        </p:spPr>
        <p:txBody>
          <a:bodyPr/>
          <a:lstStyle/>
          <a:p>
            <a:r>
              <a:rPr lang="en-US" sz="2700" dirty="0"/>
              <a:t>integers and real numbers are the same type (no </a:t>
            </a:r>
            <a:r>
              <a:rPr lang="en-US" sz="2700" dirty="0" err="1"/>
              <a:t>int</a:t>
            </a:r>
            <a:r>
              <a:rPr lang="en-US" sz="2700" dirty="0"/>
              <a:t> vs. double)</a:t>
            </a:r>
          </a:p>
          <a:p>
            <a:r>
              <a:rPr lang="en-US" sz="2700" dirty="0"/>
              <a:t>same operators: + - * / % ++ -- = += -= *= /= %=</a:t>
            </a:r>
          </a:p>
          <a:p>
            <a:r>
              <a:rPr lang="en-US" sz="2700" dirty="0"/>
              <a:t>similar precedence to Java</a:t>
            </a:r>
          </a:p>
          <a:p>
            <a:r>
              <a:rPr lang="en-US" sz="2700" dirty="0"/>
              <a:t>many operators auto-convert types: "2" * 3 is 6</a:t>
            </a:r>
          </a:p>
          <a:p>
            <a:r>
              <a:rPr lang="en-US" sz="2700" dirty="0">
                <a:solidFill>
                  <a:srgbClr val="00B0F0"/>
                </a:solidFill>
              </a:rPr>
              <a:t>But "2" + 3 is "23"</a:t>
            </a:r>
            <a:endParaRPr lang="en-US" sz="2700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enrollment = 99;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medianGrade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2.8;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credits = 5 + 4 + (2 * 3);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		         								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37998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(same as Java)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/>
          <a:lstStyle/>
          <a:p>
            <a:r>
              <a:rPr lang="en-US" dirty="0"/>
              <a:t>identical to Java's comment syntax</a:t>
            </a:r>
          </a:p>
          <a:p>
            <a:r>
              <a:rPr lang="en-US" dirty="0"/>
              <a:t>recall: 4 comment syntaxes</a:t>
            </a:r>
          </a:p>
          <a:p>
            <a:pPr lvl="1"/>
            <a:r>
              <a:rPr lang="en-US" dirty="0"/>
              <a:t>HTML: &lt;!-- comment --&gt;</a:t>
            </a:r>
          </a:p>
          <a:p>
            <a:pPr lvl="1"/>
            <a:r>
              <a:rPr lang="en-US" dirty="0"/>
              <a:t>CSS/JS/PHP: /* comment */</a:t>
            </a:r>
          </a:p>
          <a:p>
            <a:pPr lvl="1"/>
            <a:r>
              <a:rPr lang="en-US" dirty="0"/>
              <a:t>Java/JS/PHP: // comment</a:t>
            </a:r>
          </a:p>
          <a:p>
            <a:pPr lvl="1"/>
            <a:r>
              <a:rPr lang="en-US" dirty="0"/>
              <a:t>PHP: # comment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single-line comment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/* multi-line comment */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		         								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95490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Math object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rand1to10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Math.floor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* 10 + 1);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three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Math.floor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			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2895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methods: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abs, ceil,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floor, log, max, min,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random, round, sin,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tan</a:t>
            </a:r>
          </a:p>
          <a:p>
            <a:r>
              <a:rPr lang="en-US" dirty="0"/>
              <a:t>properties: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E, PI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5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Special values: null and undefined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benson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9;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at this point in the code,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null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benson's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9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caroline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undefined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				  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810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dirty="0"/>
              <a:t> : has not been declared, does not exist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: exists, but was specifically assigned an empty or null value</a:t>
            </a:r>
          </a:p>
        </p:txBody>
      </p:sp>
    </p:spTree>
    <p:extLst>
      <p:ext uri="{BB962C8B-B14F-4D97-AF65-F5344CB8AC3E}">
        <p14:creationId xmlns:p14="http://schemas.microsoft.com/office/powerpoint/2010/main" val="419130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Logical operators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2897" y="1752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&gt; &lt; &gt;= &lt;= &amp;&amp; || ! == != === !==</a:t>
            </a:r>
          </a:p>
          <a:p>
            <a:r>
              <a:rPr lang="en-US" dirty="0"/>
              <a:t>most logical operators automatically convert types:</a:t>
            </a:r>
          </a:p>
          <a:p>
            <a:pPr lvl="1"/>
            <a:r>
              <a:rPr lang="en-US" dirty="0"/>
              <a:t>5 &lt; "7" is true</a:t>
            </a:r>
          </a:p>
          <a:p>
            <a:pPr lvl="1"/>
            <a:r>
              <a:rPr lang="en-US" dirty="0"/>
              <a:t>42 == 42.0 is true</a:t>
            </a:r>
          </a:p>
          <a:p>
            <a:pPr lvl="1"/>
            <a:r>
              <a:rPr lang="en-US" dirty="0"/>
              <a:t>"5.0" == 5 is true</a:t>
            </a:r>
          </a:p>
          <a:p>
            <a:r>
              <a:rPr lang="en-US" dirty="0"/>
              <a:t>=== and !== are strict equality tests; checks both type and value</a:t>
            </a:r>
          </a:p>
          <a:p>
            <a:pPr lvl="1"/>
            <a:r>
              <a:rPr lang="en-US" dirty="0"/>
              <a:t>"5.0" === 5 is false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858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if/else statement (same as Java)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 (condition)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 else if (condition)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nn-NO" dirty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	           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810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identical structure to Java's if/else statement</a:t>
            </a:r>
          </a:p>
          <a:p>
            <a:r>
              <a:rPr lang="en-US" dirty="0"/>
              <a:t>JavaScript allows almost anything as a condition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34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6170</TotalTime>
  <Words>1938</Words>
  <Application>Microsoft Office PowerPoint</Application>
  <PresentationFormat>Affichage à l'écran (4:3)</PresentationFormat>
  <Paragraphs>271</Paragraphs>
  <Slides>28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5" baseType="lpstr">
      <vt:lpstr>Calibri</vt:lpstr>
      <vt:lpstr>Consolas</vt:lpstr>
      <vt:lpstr>Courier New</vt:lpstr>
      <vt:lpstr>Tw Cen MT</vt:lpstr>
      <vt:lpstr>Wingdings</vt:lpstr>
      <vt:lpstr>Wingdings 2</vt:lpstr>
      <vt:lpstr>Theme2</vt:lpstr>
      <vt:lpstr>Intro to Javascript</vt:lpstr>
      <vt:lpstr>Javascript Syntax</vt:lpstr>
      <vt:lpstr>Variables</vt:lpstr>
      <vt:lpstr>Number type</vt:lpstr>
      <vt:lpstr>Comments (same as Java)</vt:lpstr>
      <vt:lpstr> Math object</vt:lpstr>
      <vt:lpstr> Special values: null and undefined</vt:lpstr>
      <vt:lpstr> Logical operators</vt:lpstr>
      <vt:lpstr> if/else statement (same as Java)</vt:lpstr>
      <vt:lpstr>Boolean type</vt:lpstr>
      <vt:lpstr> for loop (same as Java)</vt:lpstr>
      <vt:lpstr>while loops (same as Java) </vt:lpstr>
      <vt:lpstr>Popup boxes</vt:lpstr>
      <vt:lpstr>Popup boxes</vt:lpstr>
      <vt:lpstr>Popup boxes</vt:lpstr>
      <vt:lpstr>Arrays</vt:lpstr>
      <vt:lpstr>Arrays</vt:lpstr>
      <vt:lpstr>Array methods</vt:lpstr>
      <vt:lpstr>String type</vt:lpstr>
      <vt:lpstr> More about String</vt:lpstr>
      <vt:lpstr>Splitting strings: split and join</vt:lpstr>
      <vt:lpstr>Document Object Model (DOM)</vt:lpstr>
      <vt:lpstr>Accessing elements: document.getElementById</vt:lpstr>
      <vt:lpstr>Changing element style: element.style</vt:lpstr>
      <vt:lpstr>Onclick Event</vt:lpstr>
      <vt:lpstr>Onclick Event</vt:lpstr>
      <vt:lpstr>Onclick Event</vt:lpstr>
      <vt:lpstr>Read values from form inputs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Javascript</dc:title>
  <dc:creator>Xenia Mountrouidou</dc:creator>
  <cp:lastModifiedBy>Rabah</cp:lastModifiedBy>
  <cp:revision>116</cp:revision>
  <dcterms:created xsi:type="dcterms:W3CDTF">2011-09-04T19:18:10Z</dcterms:created>
  <dcterms:modified xsi:type="dcterms:W3CDTF">2024-03-02T22:03:17Z</dcterms:modified>
</cp:coreProperties>
</file>