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91" r:id="rId2"/>
    <p:sldId id="303" r:id="rId3"/>
    <p:sldId id="305" r:id="rId4"/>
    <p:sldId id="306" r:id="rId5"/>
    <p:sldId id="311" r:id="rId6"/>
    <p:sldId id="310" r:id="rId7"/>
    <p:sldId id="297" r:id="rId8"/>
    <p:sldId id="298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61821BE-7636-4183-942D-AFC37F758089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654F515-0055-4495-99CE-0F6B0B8DAA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81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A309A6D-C09C-4548-B29A-6CF363A7E532}" type="datetimeFigureOut">
              <a:rPr lang="fr-FR" smtClean="0"/>
              <a:t>26/03/2022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922" y="1196752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La propriété intellectuelle regroupe la propriété industrielle et la propriété littéraire et artistique. La propriété industrielle a plus spécifiquement pour objet la protection et la valorisation des inventions, des innovations et des créations.</a:t>
            </a:r>
          </a:p>
        </p:txBody>
      </p:sp>
      <p:sp>
        <p:nvSpPr>
          <p:cNvPr id="3" name="Rectangle 2"/>
          <p:cNvSpPr/>
          <p:nvPr/>
        </p:nvSpPr>
        <p:spPr>
          <a:xfrm>
            <a:off x="1968500" y="476672"/>
            <a:ext cx="52677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dirty="0">
                <a:solidFill>
                  <a:srgbClr val="00B050"/>
                </a:solidFill>
              </a:rPr>
              <a:t>La propriété intellectuelle </a:t>
            </a:r>
          </a:p>
        </p:txBody>
      </p:sp>
    </p:spTree>
    <p:extLst>
      <p:ext uri="{BB962C8B-B14F-4D97-AF65-F5344CB8AC3E}">
        <p14:creationId xmlns:p14="http://schemas.microsoft.com/office/powerpoint/2010/main" val="594809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3768" y="1412776"/>
            <a:ext cx="7820025" cy="2251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</a:t>
            </a:r>
            <a:r>
              <a:rPr lang="fr-FR" sz="2400" b="1" dirty="0"/>
              <a:t>droits de propriété intellectuelle sont les droits</a:t>
            </a:r>
            <a:r>
              <a:rPr lang="fr-FR" sz="2400" dirty="0"/>
              <a:t> conférés à l'individu par une création </a:t>
            </a:r>
            <a:r>
              <a:rPr lang="fr-FR" sz="2400" b="1" dirty="0"/>
              <a:t>intellectuelle</a:t>
            </a:r>
            <a:r>
              <a:rPr lang="fr-FR" sz="2400" dirty="0"/>
              <a:t>. Ils donnent généralement au créateur un </a:t>
            </a:r>
            <a:r>
              <a:rPr lang="fr-FR" sz="2400" b="1" dirty="0"/>
              <a:t>droit</a:t>
            </a:r>
            <a:r>
              <a:rPr lang="fr-FR" sz="2400" dirty="0"/>
              <a:t> exclusif sur l'utilisation de sa création pendant une certaine période.</a:t>
            </a:r>
            <a:endParaRPr lang="fr-FR" sz="2400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209" y="73828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dirty="0">
                <a:solidFill>
                  <a:srgbClr val="00B050"/>
                </a:solidFill>
              </a:rPr>
              <a:t>Quels sont les droits de propriété intellectuelle ?</a:t>
            </a:r>
          </a:p>
        </p:txBody>
      </p:sp>
    </p:spTree>
    <p:extLst>
      <p:ext uri="{BB962C8B-B14F-4D97-AF65-F5344CB8AC3E}">
        <p14:creationId xmlns:p14="http://schemas.microsoft.com/office/powerpoint/2010/main" val="2346038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1124744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/>
              <a:t>Par </a:t>
            </a:r>
            <a:r>
              <a:rPr lang="fr-FR" sz="2400" b="1" dirty="0"/>
              <a:t>ailleurs, le droit de la propriété intellectuelle dispose de deux branches, dont voici la liste </a:t>
            </a:r>
            <a:r>
              <a:rPr lang="fr-FR" sz="2400" b="1" dirty="0" smtClean="0"/>
              <a:t>:</a:t>
            </a:r>
          </a:p>
          <a:p>
            <a:endParaRPr lang="fr-FR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FR" sz="2400" dirty="0">
                <a:solidFill>
                  <a:srgbClr val="FFC000"/>
                </a:solidFill>
              </a:rPr>
              <a:t>Le droit de la </a:t>
            </a:r>
            <a:r>
              <a:rPr lang="fr-FR" sz="2400" b="1" dirty="0">
                <a:solidFill>
                  <a:srgbClr val="FFC000"/>
                </a:solidFill>
              </a:rPr>
              <a:t>propriété</a:t>
            </a:r>
            <a:r>
              <a:rPr lang="fr-FR" sz="2400" dirty="0">
                <a:solidFill>
                  <a:srgbClr val="FFC000"/>
                </a:solidFill>
              </a:rPr>
              <a:t> littéraire et artistique </a:t>
            </a:r>
            <a:r>
              <a:rPr lang="fr-FR" sz="2400" dirty="0"/>
              <a:t>qui concerne les œuvres de l'esprit </a:t>
            </a:r>
            <a:r>
              <a:rPr lang="fr-FR" sz="2400" dirty="0" smtClean="0"/>
              <a:t>;</a:t>
            </a:r>
          </a:p>
          <a:p>
            <a:pPr marL="342900" indent="-342900">
              <a:buFont typeface="Arial" pitchFamily="34" charset="0"/>
              <a:buChar char="•"/>
            </a:pPr>
            <a:endParaRPr lang="fr-FR" sz="2400" dirty="0"/>
          </a:p>
          <a:p>
            <a:pPr marL="342900" indent="-342900">
              <a:buFont typeface="Arial" pitchFamily="34" charset="0"/>
              <a:buChar char="•"/>
            </a:pPr>
            <a:endParaRPr lang="fr-FR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fr-FR" sz="2400" dirty="0">
                <a:solidFill>
                  <a:srgbClr val="FFC000"/>
                </a:solidFill>
              </a:rPr>
              <a:t>Le droit de la </a:t>
            </a:r>
            <a:r>
              <a:rPr lang="fr-FR" sz="2400" b="1" dirty="0">
                <a:solidFill>
                  <a:srgbClr val="FFC000"/>
                </a:solidFill>
              </a:rPr>
              <a:t>propriété</a:t>
            </a:r>
            <a:r>
              <a:rPr lang="fr-FR" sz="2400" dirty="0">
                <a:solidFill>
                  <a:srgbClr val="FFC000"/>
                </a:solidFill>
              </a:rPr>
              <a:t> industrielle </a:t>
            </a:r>
            <a:r>
              <a:rPr lang="fr-FR" sz="2400" dirty="0"/>
              <a:t>qui se rapporte plus aux inventions et aux créations utilitaires.</a:t>
            </a:r>
            <a:endParaRPr lang="fr-FR" sz="2400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348531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rgbClr val="00B050"/>
                </a:solidFill>
              </a:rPr>
              <a:t>Quelles sont les deux catégories de la propriété intellectuelle ?</a:t>
            </a:r>
          </a:p>
        </p:txBody>
      </p:sp>
    </p:spTree>
    <p:extLst>
      <p:ext uri="{BB962C8B-B14F-4D97-AF65-F5344CB8AC3E}">
        <p14:creationId xmlns:p14="http://schemas.microsoft.com/office/powerpoint/2010/main" val="199683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2316" y="1196752"/>
            <a:ext cx="78141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La </a:t>
            </a:r>
            <a:r>
              <a:rPr lang="fr-FR" sz="2400" dirty="0"/>
              <a:t>propriété intellectuelle peut être protégée de deux façons. La protection due au titre de la propriété industrielle </a:t>
            </a:r>
            <a:r>
              <a:rPr lang="fr-FR" sz="2400" dirty="0">
                <a:solidFill>
                  <a:srgbClr val="FFFF00"/>
                </a:solidFill>
              </a:rPr>
              <a:t>s'acquiert grâce au dépôt d'un brevet, d'un modèle ou d'une invention</a:t>
            </a:r>
            <a:r>
              <a:rPr lang="fr-FR" sz="2400" dirty="0"/>
              <a:t>. Le dépôt d'un brevet permet de protéger une invention technique (un produit ou un procédé)</a:t>
            </a:r>
          </a:p>
        </p:txBody>
      </p:sp>
      <p:sp>
        <p:nvSpPr>
          <p:cNvPr id="5" name="Rectangle 4"/>
          <p:cNvSpPr/>
          <p:nvPr/>
        </p:nvSpPr>
        <p:spPr>
          <a:xfrm>
            <a:off x="1377950" y="387093"/>
            <a:ext cx="65784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rgbClr val="00B050"/>
                </a:solidFill>
              </a:rPr>
              <a:t>Comment protéger la propriété intellectuelle ?</a:t>
            </a:r>
          </a:p>
        </p:txBody>
      </p:sp>
    </p:spTree>
    <p:extLst>
      <p:ext uri="{BB962C8B-B14F-4D97-AF65-F5344CB8AC3E}">
        <p14:creationId xmlns:p14="http://schemas.microsoft.com/office/powerpoint/2010/main" val="22687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548680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Quelles sont les différences entre le plagiat et la citation ?</a:t>
            </a:r>
          </a:p>
          <a:p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>Une </a:t>
            </a:r>
            <a:r>
              <a:rPr lang="fr-FR" sz="2400" dirty="0"/>
              <a:t>mise au point : le </a:t>
            </a:r>
            <a:r>
              <a:rPr lang="fr-FR" sz="2400" b="1" dirty="0"/>
              <a:t>plagiat est</a:t>
            </a:r>
            <a:r>
              <a:rPr lang="fr-FR" sz="2400" dirty="0"/>
              <a:t> une </a:t>
            </a:r>
            <a:r>
              <a:rPr lang="fr-FR" sz="2400" b="1" dirty="0"/>
              <a:t>citation</a:t>
            </a:r>
            <a:r>
              <a:rPr lang="fr-FR" sz="2400" dirty="0"/>
              <a:t> sans </a:t>
            </a:r>
            <a:r>
              <a:rPr lang="fr-FR" sz="2400" dirty="0" smtClean="0"/>
              <a:t>note </a:t>
            </a:r>
            <a:r>
              <a:rPr lang="fr-FR" sz="2400" dirty="0"/>
              <a:t>de bibliographie. Le plagiaire, en ne précisant pas que le texte provient de l'extérieur, donne ainsi l'illusion qu'il en </a:t>
            </a:r>
            <a:r>
              <a:rPr lang="fr-FR" sz="2400" b="1" dirty="0"/>
              <a:t>est</a:t>
            </a:r>
            <a:r>
              <a:rPr lang="fr-FR" sz="2400" dirty="0"/>
              <a:t> l'auteur. Il </a:t>
            </a:r>
            <a:r>
              <a:rPr lang="fr-FR" sz="2400" b="1" dirty="0"/>
              <a:t>est</a:t>
            </a:r>
            <a:r>
              <a:rPr lang="fr-FR" sz="2400" dirty="0"/>
              <a:t> coupable de mensonge. Alors que la </a:t>
            </a:r>
            <a:r>
              <a:rPr lang="fr-FR" sz="2400" b="1" dirty="0"/>
              <a:t>citation est</a:t>
            </a:r>
            <a:r>
              <a:rPr lang="fr-FR" sz="2400" dirty="0"/>
              <a:t> un emprunt, le </a:t>
            </a:r>
            <a:r>
              <a:rPr lang="fr-FR" sz="2400" b="1" dirty="0"/>
              <a:t>plagiat est</a:t>
            </a:r>
            <a:r>
              <a:rPr lang="fr-FR" sz="2400" dirty="0"/>
              <a:t> un vol.</a:t>
            </a:r>
            <a:endParaRPr lang="fr-FR" sz="2400" dirty="0"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4348" y="3645024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rgbClr val="00B050"/>
                </a:solidFill>
              </a:rPr>
              <a:t>Comment citer sans plagier </a:t>
            </a:r>
            <a:r>
              <a:rPr lang="fr-FR" sz="2400" dirty="0" smtClean="0">
                <a:solidFill>
                  <a:srgbClr val="00B050"/>
                </a:solidFill>
              </a:rPr>
              <a:t>?</a:t>
            </a:r>
          </a:p>
          <a:p>
            <a:pPr algn="just"/>
            <a:endParaRPr lang="fr-FR" sz="2400" dirty="0">
              <a:solidFill>
                <a:srgbClr val="00B050"/>
              </a:solidFill>
            </a:endParaRPr>
          </a:p>
          <a:p>
            <a:pPr algn="just"/>
            <a:r>
              <a:rPr lang="fr-FR" sz="2400" dirty="0"/>
              <a:t>Pour éviter le plagiat, vous pouvez citer en reprenant une portion de texte telle quelle et en utilisant les guillemets, ou bien en paraphrasant, c'est-à-dire en reformulant les idées des auteurs dans vos propres mots. Dans les deux cas, il faut mentionner la source.</a:t>
            </a:r>
          </a:p>
        </p:txBody>
      </p:sp>
    </p:spTree>
    <p:extLst>
      <p:ext uri="{BB962C8B-B14F-4D97-AF65-F5344CB8AC3E}">
        <p14:creationId xmlns:p14="http://schemas.microsoft.com/office/powerpoint/2010/main" val="232942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1196752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Quelle est la différence entre une citation et une paraphrase </a:t>
            </a:r>
            <a:r>
              <a:rPr lang="fr-FR" sz="2400" dirty="0" smtClean="0">
                <a:solidFill>
                  <a:srgbClr val="00B050"/>
                </a:solidFill>
              </a:rPr>
              <a:t>?</a:t>
            </a:r>
          </a:p>
          <a:p>
            <a:endParaRPr lang="fr-FR" sz="2400" dirty="0">
              <a:solidFill>
                <a:srgbClr val="00B050"/>
              </a:solidFill>
            </a:endParaRPr>
          </a:p>
          <a:p>
            <a:r>
              <a:rPr lang="fr-FR" sz="2400" b="1" dirty="0"/>
              <a:t>Paraphraser</a:t>
            </a:r>
            <a:r>
              <a:rPr lang="fr-FR" sz="2400" dirty="0"/>
              <a:t> signifie reformuler les idées de quelqu'un d'autre avec vos propres mots. Pour </a:t>
            </a:r>
            <a:r>
              <a:rPr lang="fr-FR" sz="2400" b="1" dirty="0"/>
              <a:t>paraphraser</a:t>
            </a:r>
            <a:r>
              <a:rPr lang="fr-FR" sz="2400" dirty="0"/>
              <a:t> une source, il faut réécrire le passage sans modifier le sens du texte original. La </a:t>
            </a:r>
            <a:r>
              <a:rPr lang="fr-FR" sz="2400" b="1" dirty="0"/>
              <a:t>paraphrase est</a:t>
            </a:r>
            <a:r>
              <a:rPr lang="fr-FR" sz="2400" dirty="0"/>
              <a:t> une alternative à la </a:t>
            </a:r>
            <a:r>
              <a:rPr lang="fr-FR" sz="2400" b="1" dirty="0"/>
              <a:t>citation</a:t>
            </a:r>
            <a:r>
              <a:rPr lang="fr-FR" sz="2400" dirty="0"/>
              <a:t> (où vous copiez-collez les mots exacts de quelqu'un et les mettez </a:t>
            </a:r>
            <a:r>
              <a:rPr lang="fr-FR" sz="2400" b="1" dirty="0"/>
              <a:t>entre</a:t>
            </a:r>
            <a:r>
              <a:rPr lang="fr-FR" sz="2400" dirty="0"/>
              <a:t> guillemets)</a:t>
            </a:r>
            <a:endParaRPr lang="fr-F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3163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260648"/>
            <a:ext cx="72875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B050"/>
                </a:solidFill>
              </a:rPr>
              <a:t>Quels sont les </a:t>
            </a:r>
            <a:r>
              <a:rPr lang="fr-FR" sz="2800" dirty="0">
                <a:solidFill>
                  <a:srgbClr val="00B050"/>
                </a:solidFill>
              </a:rPr>
              <a:t>différentes formes de </a:t>
            </a:r>
            <a:r>
              <a:rPr lang="fr-FR" sz="2800" dirty="0" smtClean="0">
                <a:solidFill>
                  <a:srgbClr val="00B050"/>
                </a:solidFill>
              </a:rPr>
              <a:t>plagiat ?</a:t>
            </a:r>
            <a:endParaRPr lang="fr-FR" sz="2800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94266"/>
            <a:ext cx="85727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2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fr-FR" sz="2400" dirty="0" smtClean="0"/>
              <a:t>Reprendre   </a:t>
            </a:r>
            <a:r>
              <a:rPr lang="fr-FR" sz="2400" dirty="0"/>
              <a:t>une   citation   telle   quelle,   </a:t>
            </a:r>
            <a:r>
              <a:rPr lang="fr-FR" sz="2400" dirty="0" smtClean="0"/>
              <a:t>sans guillemets</a:t>
            </a:r>
            <a:r>
              <a:rPr lang="fr-FR" sz="2400" dirty="0"/>
              <a:t>,   sans   mentionner   l’auteur   et   </a:t>
            </a:r>
            <a:r>
              <a:rPr lang="fr-FR" sz="2400" dirty="0" smtClean="0"/>
              <a:t>la source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fr-FR" sz="2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fr-FR" sz="2400" dirty="0" smtClean="0"/>
              <a:t>Reprendre     une     idée     générale     en     la paraphrasant   (reformuler   avec   ses   propres mots,    en    utilisant    des    synonymes),    sans mentionner l’auteur et la source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fr-FR" sz="2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fr-FR" sz="2400" dirty="0" smtClean="0"/>
              <a:t>Effectuer </a:t>
            </a:r>
            <a:r>
              <a:rPr lang="fr-FR" sz="2400" dirty="0"/>
              <a:t>des copier/coller depuis Internet ou</a:t>
            </a:r>
          </a:p>
          <a:p>
            <a:pPr algn="just"/>
            <a:r>
              <a:rPr lang="fr-FR" sz="2400" dirty="0"/>
              <a:t>recopier un extrait d’une œuvre imprimée sans</a:t>
            </a:r>
          </a:p>
          <a:p>
            <a:pPr algn="just"/>
            <a:r>
              <a:rPr lang="fr-FR" sz="2400" dirty="0"/>
              <a:t>citer la </a:t>
            </a:r>
            <a:r>
              <a:rPr lang="fr-FR" sz="2400" dirty="0" smtClean="0"/>
              <a:t>source</a:t>
            </a:r>
          </a:p>
          <a:p>
            <a:pPr algn="just"/>
            <a:endParaRPr lang="fr-FR" sz="2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fr-FR" sz="2400" dirty="0" smtClean="0"/>
              <a:t>Traduire  </a:t>
            </a:r>
            <a:r>
              <a:rPr lang="fr-FR" sz="2400" dirty="0"/>
              <a:t>un  texte  sans  mentionner  l’auteur</a:t>
            </a:r>
          </a:p>
          <a:p>
            <a:pPr algn="just"/>
            <a:r>
              <a:rPr lang="fr-FR" sz="2400" dirty="0"/>
              <a:t>original</a:t>
            </a:r>
          </a:p>
        </p:txBody>
      </p:sp>
    </p:spTree>
    <p:extLst>
      <p:ext uri="{BB962C8B-B14F-4D97-AF65-F5344CB8AC3E}">
        <p14:creationId xmlns:p14="http://schemas.microsoft.com/office/powerpoint/2010/main" val="2375863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450250"/>
            <a:ext cx="7048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B050"/>
                </a:solidFill>
              </a:rPr>
              <a:t>Quels sont les différents type de  citations ?</a:t>
            </a:r>
            <a:endParaRPr lang="fr-FR" sz="2800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052736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• Citations    directes:    Les    citations    directes</a:t>
            </a:r>
          </a:p>
          <a:p>
            <a:r>
              <a:rPr lang="fr-FR" sz="2800" dirty="0"/>
              <a:t>reprennent   mot   pour   mot   les   propos   de</a:t>
            </a:r>
          </a:p>
          <a:p>
            <a:r>
              <a:rPr lang="fr-FR" sz="2800" dirty="0"/>
              <a:t>l’auteur , entre selon Newton: </a:t>
            </a:r>
            <a:r>
              <a:rPr lang="fr-FR" sz="2800" dirty="0" smtClean="0"/>
              <a:t>()</a:t>
            </a:r>
          </a:p>
          <a:p>
            <a:endParaRPr lang="fr-FR" sz="2800" dirty="0"/>
          </a:p>
          <a:p>
            <a:r>
              <a:rPr lang="fr-FR" sz="2800" dirty="0"/>
              <a:t>• Citations  indirectes:  Les  citations  indirectes • Citations  indirectes:  Les  citations  indirectes</a:t>
            </a:r>
          </a:p>
          <a:p>
            <a:r>
              <a:rPr lang="fr-FR" sz="2800" dirty="0"/>
              <a:t>consistent       à       paraphraser,       c’est-à-dire</a:t>
            </a:r>
          </a:p>
          <a:p>
            <a:r>
              <a:rPr lang="fr-FR" sz="2800" dirty="0"/>
              <a:t>rapporter les propos de l’auteur d’origine avec</a:t>
            </a:r>
          </a:p>
          <a:p>
            <a:r>
              <a:rPr lang="fr-FR" sz="2800" dirty="0"/>
              <a:t>vos propres mots, citer : la référence.</a:t>
            </a:r>
          </a:p>
          <a:p>
            <a:r>
              <a:rPr lang="fr-FR" sz="2800" dirty="0"/>
              <a:t>Selon </a:t>
            </a:r>
            <a:r>
              <a:rPr lang="fr-FR" sz="2800" dirty="0" err="1"/>
              <a:t>Zadeh</a:t>
            </a:r>
            <a:r>
              <a:rPr lang="fr-FR" sz="2800" dirty="0"/>
              <a:t>, (référence) puis l’idée</a:t>
            </a:r>
          </a:p>
        </p:txBody>
      </p:sp>
    </p:spTree>
    <p:extLst>
      <p:ext uri="{BB962C8B-B14F-4D97-AF65-F5344CB8AC3E}">
        <p14:creationId xmlns:p14="http://schemas.microsoft.com/office/powerpoint/2010/main" val="1400880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Élémentaire">
  <a:themeElements>
    <a:clrScheme name="Exécutif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Élémentaire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Élémentai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947</TotalTime>
  <Words>471</Words>
  <Application>Microsoft Office PowerPoint</Application>
  <PresentationFormat>Affichage à l'écran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Élémentaire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Machines Spéciales</dc:title>
  <dc:creator>Tarek</dc:creator>
  <cp:lastModifiedBy>Tarek</cp:lastModifiedBy>
  <cp:revision>71</cp:revision>
  <dcterms:created xsi:type="dcterms:W3CDTF">2020-02-20T08:15:59Z</dcterms:created>
  <dcterms:modified xsi:type="dcterms:W3CDTF">2022-03-26T06:19:37Z</dcterms:modified>
</cp:coreProperties>
</file>