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6" r:id="rId10"/>
    <p:sldId id="267" r:id="rId11"/>
    <p:sldId id="268" r:id="rId12"/>
    <p:sldId id="269" r:id="rId13"/>
    <p:sldId id="270" r:id="rId14"/>
    <p:sldId id="271" r:id="rId15"/>
    <p:sldId id="272"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50" d="100"/>
          <a:sy n="50" d="100"/>
        </p:scale>
        <p:origin x="-2238" y="-29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A46657-E4E1-4A2D-A1C7-DE07F818A07A}" type="datetimeFigureOut">
              <a:rPr lang="fr-FR" smtClean="0"/>
              <a:pPr/>
              <a:t>13/12/2021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39D286-336D-4AA1-99DE-6490A879F970}"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60CB7FA4-1DF0-4C1F-B6D8-EA008E6B7FC0}" type="datetime1">
              <a:rPr lang="fr-FR" smtClean="0"/>
              <a:pPr/>
              <a:t>13/12/2021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4B29BDD-5A04-45D0-8246-F66E2F00685D}" type="datetime1">
              <a:rPr lang="fr-FR" smtClean="0"/>
              <a:pPr/>
              <a:t>13/12/2021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5DC2453-29EE-46A6-A967-45FAC9DD200D}" type="datetime1">
              <a:rPr lang="fr-FR" smtClean="0"/>
              <a:pPr/>
              <a:t>13/12/2021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2CE7A6C-9A43-4692-87DC-45C6C424BD13}" type="datetime1">
              <a:rPr lang="fr-FR" smtClean="0"/>
              <a:pPr/>
              <a:t>13/12/2021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E374A64-65AD-4232-8150-9EFDFA39A062}" type="datetime1">
              <a:rPr lang="fr-FR" smtClean="0"/>
              <a:pPr/>
              <a:t>13/12/2021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912278B0-4B9C-4792-9E2E-F8DBCA79DEBA}" type="datetime1">
              <a:rPr lang="fr-FR" smtClean="0"/>
              <a:pPr/>
              <a:t>13/12/2021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DDCF02E-7DF2-40BD-B434-FE7A3D50453B}" type="datetime1">
              <a:rPr lang="fr-FR" smtClean="0"/>
              <a:pPr/>
              <a:t>13/12/2021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B46709C-0F18-4789-9D7C-D0687AF17D33}" type="datetime1">
              <a:rPr lang="fr-FR" smtClean="0"/>
              <a:pPr/>
              <a:t>13/12/2021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26DF19D-A6C1-4937-A0FB-3E77D5D58089}" type="datetime1">
              <a:rPr lang="fr-FR" smtClean="0"/>
              <a:pPr/>
              <a:t>13/12/2021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FC39B41-C4A1-44F2-B158-111660829A23}" type="datetime1">
              <a:rPr lang="fr-FR" smtClean="0"/>
              <a:pPr/>
              <a:t>13/12/2021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5319EF8-3C06-4206-A770-CBB46E6DF81F}" type="datetime1">
              <a:rPr lang="fr-FR" smtClean="0"/>
              <a:pPr/>
              <a:t>13/12/2021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E63EAC4-AD19-4B85-8B59-3BE7126AD857}"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B7105-A6D3-4BFA-BC9C-B572AA6EC842}" type="datetime1">
              <a:rPr lang="fr-FR" smtClean="0"/>
              <a:pPr/>
              <a:t>13/12/2021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63EAC4-AD19-4B85-8B59-3BE7126AD857}"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fr.wikipedia.org/wiki/Carburant"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fr.wikipedia.org/wiki/Auto-allumag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fr.wikipedia.org/wiki/Interactio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72008" y="2420888"/>
            <a:ext cx="8892480" cy="252028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r>
              <a:rPr lang="fr-FR" sz="40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40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40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V</a:t>
            </a:r>
            <a:endParaRPr lang="fr-FR" sz="40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40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F</a:t>
            </a:r>
            <a:r>
              <a:rPr lang="fr-FR" sz="40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rottements, architecture générale, dimensions principales</a:t>
            </a:r>
            <a:endParaRPr lang="fr-FR" sz="40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40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40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Espace réservé du numéro de diapositive 2"/>
          <p:cNvSpPr>
            <a:spLocks noGrp="1"/>
          </p:cNvSpPr>
          <p:nvPr>
            <p:ph type="sldNum" sz="quarter" idx="12"/>
          </p:nvPr>
        </p:nvSpPr>
        <p:spPr/>
        <p:txBody>
          <a:bodyPr/>
          <a:lstStyle/>
          <a:p>
            <a:fld id="{5E63EAC4-AD19-4B85-8B59-3BE7126AD857}" type="slidenum">
              <a:rPr lang="fr-FR" smtClean="0"/>
              <a:pPr/>
              <a:t>1</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E63EAC4-AD19-4B85-8B59-3BE7126AD857}" type="slidenum">
              <a:rPr lang="fr-FR" smtClean="0"/>
              <a:pPr/>
              <a:t>10</a:t>
            </a:fld>
            <a:endParaRPr lang="fr-FR"/>
          </a:p>
        </p:txBody>
      </p:sp>
      <p:sp>
        <p:nvSpPr>
          <p:cNvPr id="5" name="Rectangle à coins arrondis 4"/>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VI- 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ropriétés de combustible et étude des modes de combustion</a:t>
            </a:r>
            <a:endPar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6" name="Rectangle 5"/>
          <p:cNvSpPr/>
          <p:nvPr/>
        </p:nvSpPr>
        <p:spPr>
          <a:xfrm>
            <a:off x="0" y="764704"/>
            <a:ext cx="9144000" cy="6186309"/>
          </a:xfrm>
          <a:prstGeom prst="rect">
            <a:avLst/>
          </a:prstGeom>
        </p:spPr>
        <p:txBody>
          <a:bodyPr wrap="square">
            <a:spAutoFit/>
          </a:bodyPr>
          <a:lstStyle/>
          <a:p>
            <a:r>
              <a:rPr lang="fr-FR" sz="3200" b="1" dirty="0" smtClean="0">
                <a:solidFill>
                  <a:schemeClr val="tx2">
                    <a:lumMod val="75000"/>
                  </a:schemeClr>
                </a:solidFill>
                <a:latin typeface="Times New Roman" pitchFamily="18" charset="0"/>
                <a:cs typeface="Times New Roman" pitchFamily="18" charset="0"/>
              </a:rPr>
              <a:t>VI.1 Indice de cétane pour les moteurs Diesel</a:t>
            </a:r>
          </a:p>
          <a:p>
            <a:pPr algn="just"/>
            <a:r>
              <a:rPr lang="fr-FR" sz="2800" dirty="0" smtClean="0">
                <a:latin typeface="Times New Roman" pitchFamily="18" charset="0"/>
                <a:cs typeface="Times New Roman" pitchFamily="18" charset="0"/>
              </a:rPr>
              <a:t> </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ou </a:t>
            </a:r>
            <a:r>
              <a:rPr lang="fr-FR" sz="2800" dirty="0" err="1" smtClean="0">
                <a:effectLst>
                  <a:outerShdw blurRad="38100" dist="38100" dir="2700000" algn="tl">
                    <a:srgbClr val="000000">
                      <a:alpha val="43137"/>
                    </a:srgbClr>
                  </a:outerShdw>
                </a:effectLst>
                <a:latin typeface="Times New Roman" pitchFamily="18" charset="0"/>
                <a:cs typeface="Times New Roman" pitchFamily="18" charset="0"/>
              </a:rPr>
              <a:t>hexadécane</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fr-FR" sz="2800" dirty="0" smtClean="0"/>
              <a:t>d</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éfinie la capacité d'un </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hlinkClick r:id="rId2" tooltip="Carburant"/>
              </a:rPr>
              <a:t>carburant</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à s'enflammer sur une échelle de 0 à 100. le carburant doit s'auto-enflammer sous l'effet de la compression. Un carburant à haut indice de cétane est caractérisé par sa facilité à s'auto-allumer.</a:t>
            </a:r>
          </a:p>
          <a:p>
            <a:pPr algn="just"/>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Dans les moteurs diesels le nombre de cétane du combustible est choisi en fonction du taux de compression de telle façon que le déclenchement de la combustion doit être assuré sur tous les régimes de fonctionnement du moteur. En particulier, la valeur du taux de compression doit assurer le lancement du moteur à froid et le fonctionnement normal du moteur à bas régimes, où la température et la pression dans le cylindre en fin de compression ne sont pas assez grandes </a:t>
            </a:r>
            <a:endParaRPr lang="fr-FR"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E63EAC4-AD19-4B85-8B59-3BE7126AD857}" type="slidenum">
              <a:rPr lang="fr-FR" smtClean="0"/>
              <a:pPr/>
              <a:t>11</a:t>
            </a:fld>
            <a:endParaRPr lang="fr-FR"/>
          </a:p>
        </p:txBody>
      </p:sp>
      <p:sp>
        <p:nvSpPr>
          <p:cNvPr id="5" name="Rectangle à coins arrondis 4"/>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VI- 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ropriétés de combustible et étude des modes de combustion</a:t>
            </a:r>
            <a:endPar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6" name="Rectangle 5"/>
          <p:cNvSpPr/>
          <p:nvPr/>
        </p:nvSpPr>
        <p:spPr>
          <a:xfrm>
            <a:off x="0" y="1564243"/>
            <a:ext cx="9144000" cy="5262979"/>
          </a:xfrm>
          <a:prstGeom prst="rect">
            <a:avLst/>
          </a:prstGeom>
        </p:spPr>
        <p:txBody>
          <a:bodyPr wrap="square">
            <a:spAutoFit/>
          </a:bodyPr>
          <a:lstStyle/>
          <a:p>
            <a:pPr algn="just"/>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L'</a:t>
            </a:r>
            <a:r>
              <a:rPr lang="fr-FR" sz="2800" b="1" dirty="0" smtClean="0">
                <a:effectLst>
                  <a:outerShdw blurRad="38100" dist="38100" dir="2700000" algn="tl">
                    <a:srgbClr val="000000">
                      <a:alpha val="43137"/>
                    </a:srgbClr>
                  </a:outerShdw>
                </a:effectLst>
                <a:latin typeface="Times New Roman" pitchFamily="18" charset="0"/>
                <a:cs typeface="Times New Roman" pitchFamily="18" charset="0"/>
              </a:rPr>
              <a:t>indice d'octane</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mesure la résistance à l</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hlinkClick r:id="rId2" tooltip="Auto-allumage"/>
              </a:rPr>
              <a:t>‘</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auto-allumage (allumage sans intervention de la bougie). On parle assez souvent improprement de capacité antidétonante du carburant pour un carburant d'indice d'octane élevé, un carburant ayant tendance à l'auto-allumage pouvant dans certains cas transiter à la détonation On dit qu'un carburant a un indice d'octane de 95 par exemple, lorsque celui-ci se comporte, au point de vue auto-allumage, comme un mélange de 95 % d’</a:t>
            </a:r>
            <a:r>
              <a:rPr lang="fr-FR" sz="2800" dirty="0" err="1" smtClean="0">
                <a:effectLst>
                  <a:outerShdw blurRad="38100" dist="38100" dir="2700000" algn="tl">
                    <a:srgbClr val="000000">
                      <a:alpha val="43137"/>
                    </a:srgbClr>
                  </a:outerShdw>
                </a:effectLst>
                <a:latin typeface="Times New Roman" pitchFamily="18" charset="0"/>
                <a:cs typeface="Times New Roman" pitchFamily="18" charset="0"/>
              </a:rPr>
              <a:t>iso-octane</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qui est résistant à l'auto-inflammation (son indice est de 100 par définition) et de 5 % de n-heptane, qui lui s'auto-enflamme facilement (son indice est de 0 par définition).</a:t>
            </a:r>
            <a:endParaRPr lang="fr-FR" sz="28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Rectangle 6"/>
          <p:cNvSpPr/>
          <p:nvPr/>
        </p:nvSpPr>
        <p:spPr>
          <a:xfrm>
            <a:off x="0" y="1052736"/>
            <a:ext cx="9144000" cy="553998"/>
          </a:xfrm>
          <a:prstGeom prst="rect">
            <a:avLst/>
          </a:prstGeom>
        </p:spPr>
        <p:txBody>
          <a:bodyPr wrap="square">
            <a:spAutoFit/>
          </a:bodyPr>
          <a:lstStyle/>
          <a:p>
            <a:r>
              <a:rPr lang="fr-FR" sz="3000" b="1" dirty="0" smtClean="0">
                <a:solidFill>
                  <a:schemeClr val="tx2">
                    <a:lumMod val="75000"/>
                  </a:schemeClr>
                </a:solidFill>
                <a:latin typeface="Times New Roman" pitchFamily="18" charset="0"/>
                <a:cs typeface="Times New Roman" pitchFamily="18" charset="0"/>
              </a:rPr>
              <a:t>VI.1 Indice d’octane pour les moteurs à essence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E63EAC4-AD19-4B85-8B59-3BE7126AD857}" type="slidenum">
              <a:rPr lang="fr-FR" smtClean="0"/>
              <a:pPr/>
              <a:t>12</a:t>
            </a:fld>
            <a:endParaRPr lang="fr-FR"/>
          </a:p>
        </p:txBody>
      </p:sp>
      <p:sp>
        <p:nvSpPr>
          <p:cNvPr id="5" name="Rectangle à coins arrondis 4"/>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VI- 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ropriétés de combustible et étude des modes de combustion</a:t>
            </a:r>
            <a:endPar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cstate="print"/>
          <a:srcRect/>
          <a:stretch>
            <a:fillRect/>
          </a:stretch>
        </p:blipFill>
        <p:spPr bwMode="auto">
          <a:xfrm>
            <a:off x="1763688" y="1052736"/>
            <a:ext cx="5457825" cy="2790825"/>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971600" y="4005064"/>
            <a:ext cx="7400925" cy="21145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E63EAC4-AD19-4B85-8B59-3BE7126AD857}" type="slidenum">
              <a:rPr lang="fr-FR" smtClean="0"/>
              <a:pPr/>
              <a:t>13</a:t>
            </a:fld>
            <a:endParaRPr lang="fr-FR"/>
          </a:p>
        </p:txBody>
      </p:sp>
      <p:sp>
        <p:nvSpPr>
          <p:cNvPr id="5" name="Rectangle à coins arrondis 4"/>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VI- 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ropriétés de combustible et étude des modes de combustion</a:t>
            </a:r>
            <a:endPar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6" name="Rectangle 5"/>
          <p:cNvSpPr/>
          <p:nvPr/>
        </p:nvSpPr>
        <p:spPr>
          <a:xfrm>
            <a:off x="0" y="1196752"/>
            <a:ext cx="9144000" cy="5324535"/>
          </a:xfrm>
          <a:prstGeom prst="rect">
            <a:avLst/>
          </a:prstGeom>
        </p:spPr>
        <p:txBody>
          <a:bodyPr wrap="square">
            <a:spAutoFit/>
          </a:bodyPr>
          <a:lstStyle/>
          <a:p>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VI.3 Amélioration des indices d'octane des essences</a:t>
            </a:r>
          </a:p>
          <a:p>
            <a:pPr algn="just"/>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En cas d'utilisation d'un carburant à indice d'octane trop faible (par rapport aux caractéristique du moteur), le combustible risque de s'enflammer spontanément lors de la compression dans le cylindre. Ce phénomène fatigue </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l‘</a:t>
            </a:r>
            <a:r>
              <a:rPr lang="fr-FR" sz="2800" dirty="0" err="1" smtClean="0">
                <a:effectLst>
                  <a:outerShdw blurRad="38100" dist="38100" dir="2700000" algn="tl">
                    <a:srgbClr val="000000">
                      <a:alpha val="43137"/>
                    </a:srgbClr>
                  </a:outerShdw>
                </a:effectLst>
                <a:latin typeface="Times New Roman" pitchFamily="18" charset="0"/>
                <a:cs typeface="Times New Roman" pitchFamily="18" charset="0"/>
              </a:rPr>
              <a:t>embeillage</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et le vilebrequin et est source d'un bruit dit  cliquetis. Pour y remédier, les fabricants de carburant ont dû introduire dans l'essence des additifs chimiques antidétonant permettant son utilisation dans des moteurs à plus haut taux de compression, et donc potentiellement à plus haut rendement (l'additif le plus utilisé est le  tétra éthyle de plomb . Il est maintenant interdit dans la législation</a:t>
            </a:r>
            <a:endParaRPr lang="fr-FR" sz="2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E63EAC4-AD19-4B85-8B59-3BE7126AD857}" type="slidenum">
              <a:rPr lang="fr-FR" smtClean="0"/>
              <a:pPr/>
              <a:t>14</a:t>
            </a:fld>
            <a:endParaRPr lang="fr-FR"/>
          </a:p>
        </p:txBody>
      </p:sp>
      <p:sp>
        <p:nvSpPr>
          <p:cNvPr id="5" name="Rectangle à coins arrondis 4"/>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VI- 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ropriétés de combustible et étude des modes de combustion</a:t>
            </a:r>
            <a:endPar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E63EAC4-AD19-4B85-8B59-3BE7126AD857}" type="slidenum">
              <a:rPr lang="fr-FR" smtClean="0"/>
              <a:pPr/>
              <a:t>15</a:t>
            </a:fld>
            <a:endParaRPr lang="fr-FR"/>
          </a:p>
        </p:txBody>
      </p:sp>
      <p:sp>
        <p:nvSpPr>
          <p:cNvPr id="5" name="Rectangle à coins arrondis 4"/>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VI- 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ropriétés de combustible et étude des modes de combustion</a:t>
            </a:r>
            <a:endPar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V- F</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rottements, architecture générale, dimensions </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principales</a:t>
            </a:r>
            <a:endPar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6" name="Rectangle 5"/>
          <p:cNvSpPr/>
          <p:nvPr/>
        </p:nvSpPr>
        <p:spPr>
          <a:xfrm>
            <a:off x="0" y="903491"/>
            <a:ext cx="9144000" cy="1877437"/>
          </a:xfrm>
          <a:prstGeom prst="rect">
            <a:avLst/>
          </a:prstGeom>
        </p:spPr>
        <p:txBody>
          <a:bodyPr wrap="square">
            <a:spAutoFit/>
          </a:bodyPr>
          <a:lstStyle/>
          <a:p>
            <a:pPr marL="342900" indent="-342900">
              <a:buAutoNum type="arabicPeriod"/>
            </a:pPr>
            <a:r>
              <a:rPr lang="fr-FR" sz="32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Frottement </a:t>
            </a:r>
          </a:p>
          <a:p>
            <a:pPr algn="just"/>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Dans un moteur, le frottement est </a:t>
            </a:r>
            <a:r>
              <a:rPr lang="fr-FR" sz="2800" dirty="0">
                <a:effectLst>
                  <a:outerShdw blurRad="38100" dist="38100" dir="2700000" algn="tl">
                    <a:srgbClr val="000000">
                      <a:alpha val="43137"/>
                    </a:srgbClr>
                  </a:outerShdw>
                </a:effectLst>
                <a:latin typeface="Times New Roman" pitchFamily="18" charset="0"/>
                <a:cs typeface="Times New Roman" pitchFamily="18" charset="0"/>
              </a:rPr>
              <a:t>une </a:t>
            </a:r>
            <a:r>
              <a:rPr lang="fr-FR" sz="2800" dirty="0">
                <a:effectLst>
                  <a:outerShdw blurRad="38100" dist="38100" dir="2700000" algn="tl">
                    <a:srgbClr val="000000">
                      <a:alpha val="43137"/>
                    </a:srgbClr>
                  </a:outerShdw>
                </a:effectLst>
                <a:latin typeface="Times New Roman" pitchFamily="18" charset="0"/>
                <a:cs typeface="Times New Roman" pitchFamily="18" charset="0"/>
                <a:hlinkClick r:id="rId2" tooltip="Interaction"/>
              </a:rPr>
              <a:t>interaction</a:t>
            </a:r>
            <a:r>
              <a:rPr lang="fr-FR" sz="2800" dirty="0">
                <a:effectLst>
                  <a:outerShdw blurRad="38100" dist="38100" dir="2700000" algn="tl">
                    <a:srgbClr val="000000">
                      <a:alpha val="43137"/>
                    </a:srgbClr>
                  </a:outerShdw>
                </a:effectLst>
                <a:latin typeface="Times New Roman" pitchFamily="18" charset="0"/>
                <a:cs typeface="Times New Roman" pitchFamily="18" charset="0"/>
              </a:rPr>
              <a:t> qui s'oppose au mouvement relatif entre </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éléments en contact du moteur entraînant une dissipation de puissance.</a:t>
            </a:r>
            <a:endParaRPr lang="fr-FR" sz="28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Rectangle 6"/>
          <p:cNvSpPr/>
          <p:nvPr/>
        </p:nvSpPr>
        <p:spPr>
          <a:xfrm>
            <a:off x="0" y="2833772"/>
            <a:ext cx="6694461" cy="523220"/>
          </a:xfrm>
          <a:prstGeom prst="rect">
            <a:avLst/>
          </a:prstGeom>
        </p:spPr>
        <p:txBody>
          <a:bodyPr wrap="none">
            <a:spAutoFit/>
          </a:bodyPr>
          <a:lstStyle/>
          <a:p>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La puissance dissipée  </a:t>
            </a:r>
            <a:r>
              <a:rPr lang="fr-FR" sz="2800" i="1" dirty="0" err="1" smtClean="0">
                <a:effectLst>
                  <a:outerShdw blurRad="38100" dist="38100" dir="2700000" algn="tl">
                    <a:srgbClr val="000000">
                      <a:alpha val="43137"/>
                    </a:srgbClr>
                  </a:outerShdw>
                </a:effectLst>
                <a:latin typeface="Times New Roman" pitchFamily="18" charset="0"/>
                <a:cs typeface="Times New Roman" pitchFamily="18" charset="0"/>
              </a:rPr>
              <a:t>P</a:t>
            </a:r>
            <a:r>
              <a:rPr lang="fr-FR" i="1" dirty="0" err="1" smtClean="0">
                <a:effectLst>
                  <a:outerShdw blurRad="38100" dist="38100" dir="2700000" algn="tl">
                    <a:srgbClr val="000000">
                      <a:alpha val="43137"/>
                    </a:srgbClr>
                  </a:outerShdw>
                </a:effectLst>
                <a:latin typeface="Times New Roman" pitchFamily="18" charset="0"/>
                <a:cs typeface="Times New Roman" pitchFamily="18" charset="0"/>
              </a:rPr>
              <a:t>méc</a:t>
            </a:r>
            <a:r>
              <a:rPr lang="fr-FR" sz="2800" i="1" dirty="0" smtClean="0">
                <a:effectLst>
                  <a:outerShdw blurRad="38100" dist="38100" dir="2700000" algn="tl">
                    <a:srgbClr val="000000">
                      <a:alpha val="43137"/>
                    </a:srgbClr>
                  </a:outerShdw>
                </a:effectLst>
                <a:latin typeface="Times New Roman" pitchFamily="18" charset="0"/>
                <a:cs typeface="Times New Roman" pitchFamily="18" charset="0"/>
              </a:rPr>
              <a:t> </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est comme suit :</a:t>
            </a:r>
            <a:endParaRPr lang="fr-FR" sz="2800" dirty="0"/>
          </a:p>
        </p:txBody>
      </p:sp>
      <p:sp>
        <p:nvSpPr>
          <p:cNvPr id="9" name="Rectangle 8"/>
          <p:cNvSpPr/>
          <p:nvPr/>
        </p:nvSpPr>
        <p:spPr>
          <a:xfrm>
            <a:off x="-953" y="4337809"/>
            <a:ext cx="2400016" cy="1323439"/>
          </a:xfrm>
          <a:prstGeom prst="rect">
            <a:avLst/>
          </a:prstGeom>
        </p:spPr>
        <p:txBody>
          <a:bodyPr wrap="none">
            <a:spAutoFit/>
          </a:bodyPr>
          <a:lstStyle/>
          <a:p>
            <a:r>
              <a:rPr lang="fr-FR" sz="2800" i="1" dirty="0" err="1" smtClean="0">
                <a:effectLst>
                  <a:outerShdw blurRad="38100" dist="38100" dir="2700000" algn="tl">
                    <a:srgbClr val="000000">
                      <a:alpha val="43137"/>
                    </a:srgbClr>
                  </a:outerShdw>
                </a:effectLst>
                <a:latin typeface="Times New Roman" pitchFamily="18" charset="0"/>
                <a:cs typeface="Times New Roman" pitchFamily="18" charset="0"/>
              </a:rPr>
              <a:t>P</a:t>
            </a:r>
            <a:r>
              <a:rPr lang="fr-FR" i="1" dirty="0" err="1" smtClean="0">
                <a:effectLst>
                  <a:outerShdw blurRad="38100" dist="38100" dir="2700000" algn="tl">
                    <a:srgbClr val="000000">
                      <a:alpha val="43137"/>
                    </a:srgbClr>
                  </a:outerShdw>
                </a:effectLst>
                <a:latin typeface="Times New Roman" pitchFamily="18" charset="0"/>
                <a:cs typeface="Times New Roman" pitchFamily="18" charset="0"/>
              </a:rPr>
              <a:t>méc</a:t>
            </a:r>
            <a:r>
              <a:rPr lang="fr-FR" sz="2800" i="1" dirty="0" smtClean="0">
                <a:effectLst>
                  <a:outerShdw blurRad="38100" dist="38100" dir="2700000" algn="tl">
                    <a:srgbClr val="000000">
                      <a:alpha val="43137"/>
                    </a:srgbClr>
                  </a:outerShdw>
                </a:effectLst>
                <a:latin typeface="Times New Roman" pitchFamily="18" charset="0"/>
                <a:cs typeface="Times New Roman" pitchFamily="18" charset="0"/>
              </a:rPr>
              <a:t>= </a:t>
            </a:r>
            <a:r>
              <a:rPr lang="fr-FR" sz="2800" i="1" dirty="0" err="1" smtClean="0">
                <a:effectLst>
                  <a:outerShdw blurRad="38100" dist="38100" dir="2700000" algn="tl">
                    <a:srgbClr val="000000">
                      <a:alpha val="43137"/>
                    </a:srgbClr>
                  </a:outerShdw>
                </a:effectLst>
                <a:latin typeface="Times New Roman" pitchFamily="18" charset="0"/>
                <a:cs typeface="Times New Roman" pitchFamily="18" charset="0"/>
              </a:rPr>
              <a:t>P</a:t>
            </a:r>
            <a:r>
              <a:rPr lang="fr-FR" i="1" dirty="0" err="1" smtClean="0">
                <a:effectLst>
                  <a:outerShdw blurRad="38100" dist="38100" dir="2700000" algn="tl">
                    <a:srgbClr val="000000">
                      <a:alpha val="43137"/>
                    </a:srgbClr>
                  </a:outerShdw>
                </a:effectLst>
                <a:latin typeface="Times New Roman" pitchFamily="18" charset="0"/>
                <a:cs typeface="Times New Roman" pitchFamily="18" charset="0"/>
              </a:rPr>
              <a:t>ind</a:t>
            </a:r>
            <a:r>
              <a:rPr lang="fr-FR" i="1" dirty="0" smtClean="0">
                <a:effectLst>
                  <a:outerShdw blurRad="38100" dist="38100" dir="2700000" algn="tl">
                    <a:srgbClr val="000000">
                      <a:alpha val="43137"/>
                    </a:srgbClr>
                  </a:outerShdw>
                </a:effectLst>
                <a:latin typeface="Times New Roman" pitchFamily="18" charset="0"/>
                <a:cs typeface="Times New Roman" pitchFamily="18" charset="0"/>
              </a:rPr>
              <a:t> </a:t>
            </a:r>
            <a:r>
              <a:rPr lang="fr-FR" sz="2800" i="1" dirty="0" smtClean="0">
                <a:effectLst>
                  <a:outerShdw blurRad="38100" dist="38100" dir="2700000" algn="tl">
                    <a:srgbClr val="000000">
                      <a:alpha val="43137"/>
                    </a:srgbClr>
                  </a:outerShdw>
                </a:effectLst>
                <a:latin typeface="Times New Roman" pitchFamily="18" charset="0"/>
                <a:cs typeface="Times New Roman" pitchFamily="18" charset="0"/>
              </a:rPr>
              <a:t>– </a:t>
            </a:r>
            <a:r>
              <a:rPr lang="fr-FR" sz="2800" i="1" dirty="0" err="1" smtClean="0">
                <a:effectLst>
                  <a:outerShdw blurRad="38100" dist="38100" dir="2700000" algn="tl">
                    <a:srgbClr val="000000">
                      <a:alpha val="43137"/>
                    </a:srgbClr>
                  </a:outerShdw>
                </a:effectLst>
                <a:latin typeface="Times New Roman" pitchFamily="18" charset="0"/>
                <a:cs typeface="Times New Roman" pitchFamily="18" charset="0"/>
              </a:rPr>
              <a:t>P</a:t>
            </a:r>
            <a:r>
              <a:rPr lang="fr-FR" i="1" dirty="0" err="1" smtClean="0">
                <a:effectLst>
                  <a:outerShdw blurRad="38100" dist="38100" dir="2700000" algn="tl">
                    <a:srgbClr val="000000">
                      <a:alpha val="43137"/>
                    </a:srgbClr>
                  </a:outerShdw>
                </a:effectLst>
                <a:latin typeface="Times New Roman" pitchFamily="18" charset="0"/>
                <a:cs typeface="Times New Roman" pitchFamily="18" charset="0"/>
              </a:rPr>
              <a:t>eff</a:t>
            </a:r>
            <a:endParaRPr lang="fr-FR" i="1" dirty="0" smtClean="0">
              <a:effectLst>
                <a:outerShdw blurRad="38100" dist="38100" dir="2700000" algn="tl">
                  <a:srgbClr val="000000">
                    <a:alpha val="43137"/>
                  </a:srgbClr>
                </a:outerShdw>
              </a:effectLst>
              <a:latin typeface="Times New Roman" pitchFamily="18" charset="0"/>
              <a:cs typeface="Times New Roman" pitchFamily="18" charset="0"/>
            </a:endParaRPr>
          </a:p>
          <a:p>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d’où</a:t>
            </a:r>
          </a:p>
          <a:p>
            <a:r>
              <a:rPr lang="el-GR" sz="2400" b="1" i="1" dirty="0" smtClean="0">
                <a:effectLst>
                  <a:outerShdw blurRad="38100" dist="38100" dir="2700000" algn="tl">
                    <a:srgbClr val="000000">
                      <a:alpha val="43137"/>
                    </a:srgbClr>
                  </a:outerShdw>
                </a:effectLst>
                <a:latin typeface="Times New Roman" pitchFamily="18" charset="0"/>
                <a:cs typeface="Times New Roman" pitchFamily="18" charset="0"/>
              </a:rPr>
              <a:t>η</a:t>
            </a:r>
            <a:r>
              <a:rPr lang="fr-FR" sz="2400" i="1" dirty="0" err="1" smtClean="0">
                <a:effectLst>
                  <a:outerShdw blurRad="38100" dist="38100" dir="2700000" algn="tl">
                    <a:srgbClr val="000000">
                      <a:alpha val="43137"/>
                    </a:srgbClr>
                  </a:outerShdw>
                </a:effectLst>
                <a:latin typeface="Times New Roman" pitchFamily="18" charset="0"/>
                <a:cs typeface="Times New Roman" pitchFamily="18" charset="0"/>
              </a:rPr>
              <a:t>méc</a:t>
            </a:r>
            <a:r>
              <a:rPr lang="fr-FR" sz="2400" i="1" dirty="0" smtClean="0">
                <a:effectLst>
                  <a:outerShdw blurRad="38100" dist="38100" dir="2700000" algn="tl">
                    <a:srgbClr val="000000">
                      <a:alpha val="43137"/>
                    </a:srgbClr>
                  </a:outerShdw>
                </a:effectLst>
                <a:latin typeface="Times New Roman" pitchFamily="18" charset="0"/>
                <a:cs typeface="Times New Roman" pitchFamily="18" charset="0"/>
              </a:rPr>
              <a:t>=</a:t>
            </a:r>
            <a:r>
              <a:rPr lang="fr-FR" sz="2400" i="1" dirty="0" err="1" smtClean="0">
                <a:effectLst>
                  <a:outerShdw blurRad="38100" dist="38100" dir="2700000" algn="tl">
                    <a:srgbClr val="000000">
                      <a:alpha val="43137"/>
                    </a:srgbClr>
                  </a:outerShdw>
                </a:effectLst>
                <a:latin typeface="Times New Roman" pitchFamily="18" charset="0"/>
                <a:cs typeface="Times New Roman" pitchFamily="18" charset="0"/>
              </a:rPr>
              <a:t>P</a:t>
            </a:r>
            <a:r>
              <a:rPr lang="fr-FR" sz="1600" i="1" dirty="0" err="1" smtClean="0">
                <a:effectLst>
                  <a:outerShdw blurRad="38100" dist="38100" dir="2700000" algn="tl">
                    <a:srgbClr val="000000">
                      <a:alpha val="43137"/>
                    </a:srgbClr>
                  </a:outerShdw>
                </a:effectLst>
                <a:latin typeface="Times New Roman" pitchFamily="18" charset="0"/>
                <a:cs typeface="Times New Roman" pitchFamily="18" charset="0"/>
              </a:rPr>
              <a:t>eff</a:t>
            </a:r>
            <a:r>
              <a:rPr lang="fr-FR" sz="2400" i="1" dirty="0" smtClean="0">
                <a:effectLst>
                  <a:outerShdw blurRad="38100" dist="38100" dir="2700000" algn="tl">
                    <a:srgbClr val="000000">
                      <a:alpha val="43137"/>
                    </a:srgbClr>
                  </a:outerShdw>
                </a:effectLst>
                <a:latin typeface="Times New Roman" pitchFamily="18" charset="0"/>
                <a:cs typeface="Times New Roman" pitchFamily="18" charset="0"/>
              </a:rPr>
              <a:t>/ </a:t>
            </a:r>
            <a:r>
              <a:rPr lang="fr-FR" sz="2400" i="1" dirty="0" err="1" smtClean="0">
                <a:effectLst>
                  <a:outerShdw blurRad="38100" dist="38100" dir="2700000" algn="tl">
                    <a:srgbClr val="000000">
                      <a:alpha val="43137"/>
                    </a:srgbClr>
                  </a:outerShdw>
                </a:effectLst>
                <a:latin typeface="Times New Roman" pitchFamily="18" charset="0"/>
                <a:cs typeface="Times New Roman" pitchFamily="18" charset="0"/>
              </a:rPr>
              <a:t>P</a:t>
            </a:r>
            <a:r>
              <a:rPr lang="fr-FR" sz="1600" i="1" dirty="0" err="1" smtClean="0">
                <a:effectLst>
                  <a:outerShdw blurRad="38100" dist="38100" dir="2700000" algn="tl">
                    <a:srgbClr val="000000">
                      <a:alpha val="43137"/>
                    </a:srgbClr>
                  </a:outerShdw>
                </a:effectLst>
                <a:latin typeface="Times New Roman" pitchFamily="18" charset="0"/>
                <a:cs typeface="Times New Roman" pitchFamily="18" charset="0"/>
              </a:rPr>
              <a:t>ind</a:t>
            </a:r>
            <a:endParaRPr lang="fr-FR" sz="2400" i="1" dirty="0"/>
          </a:p>
        </p:txBody>
      </p:sp>
      <p:sp>
        <p:nvSpPr>
          <p:cNvPr id="1536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15361"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251520" y="3429000"/>
            <a:ext cx="1835696" cy="659507"/>
          </a:xfrm>
          <a:prstGeom prst="rect">
            <a:avLst/>
          </a:prstGeom>
          <a:noFill/>
        </p:spPr>
      </p:pic>
      <p:sp>
        <p:nvSpPr>
          <p:cNvPr id="10" name="Espace réservé du numéro de diapositive 9"/>
          <p:cNvSpPr>
            <a:spLocks noGrp="1"/>
          </p:cNvSpPr>
          <p:nvPr>
            <p:ph type="sldNum" sz="quarter" idx="12"/>
          </p:nvPr>
        </p:nvSpPr>
        <p:spPr/>
        <p:txBody>
          <a:bodyPr/>
          <a:lstStyle/>
          <a:p>
            <a:fld id="{5E63EAC4-AD19-4B85-8B59-3BE7126AD857}" type="slidenum">
              <a:rPr lang="fr-FR" smtClean="0"/>
              <a:pPr/>
              <a:t>2</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V- F</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rottements, architecture générale, dimensions </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principales</a:t>
            </a:r>
            <a:endPar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Rectangle 4"/>
          <p:cNvSpPr/>
          <p:nvPr/>
        </p:nvSpPr>
        <p:spPr>
          <a:xfrm>
            <a:off x="0" y="3573016"/>
            <a:ext cx="9144000" cy="2246769"/>
          </a:xfrm>
          <a:prstGeom prst="rect">
            <a:avLst/>
          </a:prstGeom>
        </p:spPr>
        <p:txBody>
          <a:bodyPr wrap="square">
            <a:spAutoFit/>
          </a:bodyPr>
          <a:lstStyle/>
          <a:p>
            <a:r>
              <a:rPr lang="fr-FR" sz="32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1.2. Comment réduire l’effet du frottement </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a:t>
            </a:r>
          </a:p>
          <a:p>
            <a:r>
              <a:rPr lang="fr-FR" sz="2700" dirty="0" smtClean="0">
                <a:effectLst>
                  <a:outerShdw blurRad="38100" dist="38100" dir="2700000" algn="tl">
                    <a:srgbClr val="000000">
                      <a:alpha val="43137"/>
                    </a:srgbClr>
                  </a:outerShdw>
                </a:effectLst>
                <a:latin typeface="Times New Roman" pitchFamily="18" charset="0"/>
                <a:cs typeface="Times New Roman" pitchFamily="18" charset="0"/>
              </a:rPr>
              <a:t>- Par le choix des matériaux : matériaux antifriction </a:t>
            </a:r>
          </a:p>
          <a:p>
            <a:r>
              <a:rPr lang="fr-FR" sz="2700" dirty="0" smtClean="0">
                <a:effectLst>
                  <a:outerShdw blurRad="38100" dist="38100" dir="2700000" algn="tl">
                    <a:srgbClr val="000000">
                      <a:alpha val="43137"/>
                    </a:srgbClr>
                  </a:outerShdw>
                </a:effectLst>
                <a:latin typeface="Times New Roman" pitchFamily="18" charset="0"/>
                <a:cs typeface="Times New Roman" pitchFamily="18" charset="0"/>
              </a:rPr>
              <a:t>- Par amélioration des états de surfaces (rectification – polissage) </a:t>
            </a:r>
          </a:p>
          <a:p>
            <a:pPr>
              <a:buFontTx/>
              <a:buChar char="-"/>
            </a:pPr>
            <a:r>
              <a:rPr lang="fr-FR" sz="2700" dirty="0" smtClean="0">
                <a:effectLst>
                  <a:outerShdw blurRad="38100" dist="38100" dir="2700000" algn="tl">
                    <a:srgbClr val="000000">
                      <a:alpha val="43137"/>
                    </a:srgbClr>
                  </a:outerShdw>
                </a:effectLst>
                <a:latin typeface="Times New Roman" pitchFamily="18" charset="0"/>
                <a:cs typeface="Times New Roman" pitchFamily="18" charset="0"/>
              </a:rPr>
              <a:t> Par l’utilisation de roulements, </a:t>
            </a:r>
          </a:p>
          <a:p>
            <a:pPr>
              <a:buFontTx/>
              <a:buChar char="-"/>
            </a:pPr>
            <a:r>
              <a:rPr lang="fr-FR" sz="2700" dirty="0" smtClean="0">
                <a:effectLst>
                  <a:outerShdw blurRad="38100" dist="38100" dir="2700000" algn="tl">
                    <a:srgbClr val="000000">
                      <a:alpha val="43137"/>
                    </a:srgbClr>
                  </a:outerShdw>
                </a:effectLst>
                <a:latin typeface="Times New Roman" pitchFamily="18" charset="0"/>
                <a:cs typeface="Times New Roman" pitchFamily="18" charset="0"/>
              </a:rPr>
              <a:t> Par le graissage</a:t>
            </a:r>
            <a:endParaRPr lang="fr-FR" sz="2700" dirty="0"/>
          </a:p>
        </p:txBody>
      </p:sp>
      <p:sp>
        <p:nvSpPr>
          <p:cNvPr id="6" name="Rectangle 5"/>
          <p:cNvSpPr/>
          <p:nvPr/>
        </p:nvSpPr>
        <p:spPr>
          <a:xfrm>
            <a:off x="0" y="927770"/>
            <a:ext cx="9144000" cy="2739211"/>
          </a:xfrm>
          <a:prstGeom prst="rect">
            <a:avLst/>
          </a:prstGeom>
        </p:spPr>
        <p:txBody>
          <a:bodyPr wrap="square">
            <a:spAutoFit/>
          </a:bodyPr>
          <a:lstStyle/>
          <a:p>
            <a:r>
              <a:rPr lang="fr-FR" sz="32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1.1. Effet du frottement</a:t>
            </a:r>
          </a:p>
          <a:p>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Le frottement provoque : </a:t>
            </a:r>
          </a:p>
          <a:p>
            <a:pPr>
              <a:buFontTx/>
              <a:buChar char="-"/>
            </a:pP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un échauffement donc une dilatation des pièces (grippage).</a:t>
            </a:r>
          </a:p>
          <a:p>
            <a:pPr>
              <a:buFontTx/>
              <a:buChar char="-"/>
            </a:pP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une usure des surfaces en contact (arrachement des particules de métal)</a:t>
            </a:r>
          </a:p>
          <a:p>
            <a:pPr>
              <a:buFontTx/>
              <a:buChar char="-"/>
            </a:pP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une diminution du rendement mécanique. </a:t>
            </a:r>
            <a:endParaRPr lang="fr-FR" sz="28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Espace réservé du numéro de diapositive 6"/>
          <p:cNvSpPr>
            <a:spLocks noGrp="1"/>
          </p:cNvSpPr>
          <p:nvPr>
            <p:ph type="sldNum" sz="quarter" idx="12"/>
          </p:nvPr>
        </p:nvSpPr>
        <p:spPr/>
        <p:txBody>
          <a:bodyPr/>
          <a:lstStyle/>
          <a:p>
            <a:fld id="{5E63EAC4-AD19-4B85-8B59-3BE7126AD857}" type="slidenum">
              <a:rPr lang="fr-FR" smtClean="0"/>
              <a:pPr/>
              <a:t>3</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V- F</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rottements, architecture générale, dimensions </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principales</a:t>
            </a:r>
            <a:endPar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4098" name="Picture 2" descr="https://html1-f.scribdassets.com/4k3zjze4ow85ec8o/images/6-c053a21b86.jpg"/>
          <p:cNvPicPr>
            <a:picLocks noChangeAspect="1" noChangeArrowheads="1"/>
          </p:cNvPicPr>
          <p:nvPr/>
        </p:nvPicPr>
        <p:blipFill>
          <a:blip r:embed="rId2" cstate="print"/>
          <a:srcRect/>
          <a:stretch>
            <a:fillRect/>
          </a:stretch>
        </p:blipFill>
        <p:spPr bwMode="auto">
          <a:xfrm>
            <a:off x="1979712" y="1340768"/>
            <a:ext cx="7128792" cy="5517232"/>
          </a:xfrm>
          <a:prstGeom prst="rect">
            <a:avLst/>
          </a:prstGeom>
          <a:noFill/>
        </p:spPr>
      </p:pic>
      <p:sp>
        <p:nvSpPr>
          <p:cNvPr id="5" name="Espace réservé du numéro de diapositive 4"/>
          <p:cNvSpPr>
            <a:spLocks noGrp="1"/>
          </p:cNvSpPr>
          <p:nvPr>
            <p:ph type="sldNum" sz="quarter" idx="12"/>
          </p:nvPr>
        </p:nvSpPr>
        <p:spPr/>
        <p:txBody>
          <a:bodyPr/>
          <a:lstStyle/>
          <a:p>
            <a:fld id="{5E63EAC4-AD19-4B85-8B59-3BE7126AD857}" type="slidenum">
              <a:rPr lang="fr-FR" smtClean="0"/>
              <a:pPr/>
              <a:t>4</a:t>
            </a:fld>
            <a:endParaRPr lang="fr-FR"/>
          </a:p>
        </p:txBody>
      </p:sp>
      <p:sp>
        <p:nvSpPr>
          <p:cNvPr id="6" name="Rectangle 5"/>
          <p:cNvSpPr/>
          <p:nvPr/>
        </p:nvSpPr>
        <p:spPr>
          <a:xfrm>
            <a:off x="-72008" y="1412776"/>
            <a:ext cx="3851920" cy="1384995"/>
          </a:xfrm>
          <a:prstGeom prst="rect">
            <a:avLst/>
          </a:prstGeom>
        </p:spPr>
        <p:txBody>
          <a:bodyPr wrap="square">
            <a:spAutoFit/>
          </a:bodyPr>
          <a:lstStyle/>
          <a:p>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L’architecture  générale </a:t>
            </a:r>
          </a:p>
          <a:p>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du moteur est présentée </a:t>
            </a:r>
          </a:p>
          <a:p>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sur la figure 1. </a:t>
            </a:r>
            <a:endParaRPr lang="fr-FR" sz="28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7" name="Rectangle 6"/>
          <p:cNvSpPr/>
          <p:nvPr/>
        </p:nvSpPr>
        <p:spPr>
          <a:xfrm>
            <a:off x="0" y="942628"/>
            <a:ext cx="3846822" cy="523220"/>
          </a:xfrm>
          <a:prstGeom prst="rect">
            <a:avLst/>
          </a:prstGeom>
        </p:spPr>
        <p:txBody>
          <a:bodyPr wrap="none">
            <a:spAutoFit/>
          </a:bodyPr>
          <a:lstStyle/>
          <a:p>
            <a:r>
              <a:rPr lang="fr-FR" sz="2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2. Architecture générale</a:t>
            </a:r>
            <a:endParaRPr lang="fr-FR" sz="2800" dirty="0"/>
          </a:p>
        </p:txBody>
      </p:sp>
      <p:sp>
        <p:nvSpPr>
          <p:cNvPr id="8" name="Rectangle 7"/>
          <p:cNvSpPr/>
          <p:nvPr/>
        </p:nvSpPr>
        <p:spPr>
          <a:xfrm>
            <a:off x="6012160" y="6381328"/>
            <a:ext cx="1023037" cy="523220"/>
          </a:xfrm>
          <a:prstGeom prst="rect">
            <a:avLst/>
          </a:prstGeom>
        </p:spPr>
        <p:txBody>
          <a:bodyPr wrap="none">
            <a:spAutoFit/>
          </a:bodyPr>
          <a:lstStyle/>
          <a:p>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Fig. 1</a:t>
            </a:r>
            <a:endParaRPr lang="fr-F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V- F</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rottements, architecture générale, dimensions </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principales</a:t>
            </a:r>
            <a:endPar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Espace réservé du numéro de diapositive 2"/>
          <p:cNvSpPr>
            <a:spLocks noGrp="1"/>
          </p:cNvSpPr>
          <p:nvPr>
            <p:ph type="sldNum" sz="quarter" idx="12"/>
          </p:nvPr>
        </p:nvSpPr>
        <p:spPr/>
        <p:txBody>
          <a:bodyPr/>
          <a:lstStyle/>
          <a:p>
            <a:fld id="{5E63EAC4-AD19-4B85-8B59-3BE7126AD857}" type="slidenum">
              <a:rPr lang="fr-FR" smtClean="0"/>
              <a:pPr/>
              <a:t>5</a:t>
            </a:fld>
            <a:endParaRPr lang="fr-FR"/>
          </a:p>
        </p:txBody>
      </p:sp>
      <p:sp>
        <p:nvSpPr>
          <p:cNvPr id="5" name="Rectangle 4"/>
          <p:cNvSpPr/>
          <p:nvPr/>
        </p:nvSpPr>
        <p:spPr>
          <a:xfrm>
            <a:off x="0" y="836712"/>
            <a:ext cx="9028434" cy="954107"/>
          </a:xfrm>
          <a:prstGeom prst="rect">
            <a:avLst/>
          </a:prstGeom>
        </p:spPr>
        <p:txBody>
          <a:bodyPr wrap="none">
            <a:spAutoFit/>
          </a:bodyPr>
          <a:lstStyle/>
          <a:p>
            <a:pPr algn="just"/>
            <a:r>
              <a:rPr lang="fr-FR" sz="2800" dirty="0" smtClean="0">
                <a:latin typeface="Times New Roman" pitchFamily="18" charset="0"/>
                <a:cs typeface="Times New Roman" pitchFamily="18" charset="0"/>
              </a:rPr>
              <a:t>Un moteur à combustion interne est composé de deux parties </a:t>
            </a:r>
          </a:p>
          <a:p>
            <a:pPr algn="just"/>
            <a:r>
              <a:rPr lang="fr-FR" sz="2800" dirty="0" smtClean="0">
                <a:latin typeface="Times New Roman" pitchFamily="18" charset="0"/>
                <a:cs typeface="Times New Roman" pitchFamily="18" charset="0"/>
              </a:rPr>
              <a:t>essentielles :</a:t>
            </a:r>
            <a:endParaRPr lang="fr-FR" sz="2800" dirty="0">
              <a:latin typeface="Times New Roman" pitchFamily="18" charset="0"/>
              <a:cs typeface="Times New Roman" pitchFamily="18" charset="0"/>
            </a:endParaRPr>
          </a:p>
        </p:txBody>
      </p:sp>
      <p:sp>
        <p:nvSpPr>
          <p:cNvPr id="6" name="Rectangle 5"/>
          <p:cNvSpPr/>
          <p:nvPr/>
        </p:nvSpPr>
        <p:spPr>
          <a:xfrm>
            <a:off x="0" y="1628800"/>
            <a:ext cx="9144000" cy="2708434"/>
          </a:xfrm>
          <a:prstGeom prst="rect">
            <a:avLst/>
          </a:prstGeom>
        </p:spPr>
        <p:txBody>
          <a:bodyPr wrap="square">
            <a:spAutoFit/>
          </a:bodyPr>
          <a:lstStyle/>
          <a:p>
            <a:pPr algn="just"/>
            <a:r>
              <a:rPr lang="fr-FR" sz="3000" b="1" dirty="0" smtClean="0">
                <a:solidFill>
                  <a:schemeClr val="tx2"/>
                </a:solidFill>
                <a:latin typeface="Times New Roman" pitchFamily="18" charset="0"/>
                <a:cs typeface="Times New Roman" pitchFamily="18" charset="0"/>
              </a:rPr>
              <a:t>2.1.  Parties fixes </a:t>
            </a:r>
          </a:p>
          <a:p>
            <a:pPr algn="just"/>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comprennent principalement :</a:t>
            </a:r>
          </a:p>
          <a:p>
            <a:pPr algn="just">
              <a:buFontTx/>
              <a:buChar char="-"/>
            </a:pP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Le bloc moteur ou bloc cylindre</a:t>
            </a:r>
          </a:p>
          <a:p>
            <a:pPr algn="just">
              <a:buFontTx/>
              <a:buChar char="-"/>
            </a:pP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La culasse supportant les éléments de la distribution (arbre à cames, soupapes,..) et servant de couvercle hermétique au bloc moteur.</a:t>
            </a:r>
          </a:p>
        </p:txBody>
      </p:sp>
      <p:sp>
        <p:nvSpPr>
          <p:cNvPr id="7" name="Rectangle 6"/>
          <p:cNvSpPr/>
          <p:nvPr/>
        </p:nvSpPr>
        <p:spPr>
          <a:xfrm>
            <a:off x="0" y="4149080"/>
            <a:ext cx="9144000" cy="3262432"/>
          </a:xfrm>
          <a:prstGeom prst="rect">
            <a:avLst/>
          </a:prstGeom>
        </p:spPr>
        <p:txBody>
          <a:bodyPr wrap="square">
            <a:spAutoFit/>
          </a:bodyPr>
          <a:lstStyle/>
          <a:p>
            <a:pPr algn="just"/>
            <a:r>
              <a:rPr lang="fr-FR" dirty="0" smtClean="0">
                <a:latin typeface="Times New Roman" pitchFamily="18" charset="0"/>
                <a:cs typeface="Times New Roman" pitchFamily="18" charset="0"/>
              </a:rPr>
              <a:t> </a:t>
            </a:r>
            <a:r>
              <a:rPr lang="fr-FR" sz="3000" b="1" dirty="0" smtClean="0">
                <a:solidFill>
                  <a:schemeClr val="tx2"/>
                </a:solidFill>
                <a:latin typeface="Times New Roman" pitchFamily="18" charset="0"/>
                <a:cs typeface="Times New Roman" pitchFamily="18" charset="0"/>
              </a:rPr>
              <a:t>2.2. Parties mobiles </a:t>
            </a:r>
          </a:p>
          <a:p>
            <a:pPr algn="just"/>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comprennent deux parties essentielles :</a:t>
            </a:r>
          </a:p>
          <a:p>
            <a:pPr algn="just"/>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L’attelage mobile composé de vilebrequin, des bielles et des pistons dotés de leurs segments</a:t>
            </a:r>
          </a:p>
          <a:p>
            <a:pPr algn="just"/>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La distribution incluant : l’arbre à came, les soupapes munies de leurs ressorts de rappel, chaînes ou courroies crantées</a:t>
            </a:r>
          </a:p>
          <a:p>
            <a:pPr algn="just"/>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V- F</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rottements, architecture générale, dimensions </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principales</a:t>
            </a:r>
            <a:endPar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Espace réservé du numéro de diapositive 2"/>
          <p:cNvSpPr>
            <a:spLocks noGrp="1"/>
          </p:cNvSpPr>
          <p:nvPr>
            <p:ph type="sldNum" sz="quarter" idx="12"/>
          </p:nvPr>
        </p:nvSpPr>
        <p:spPr/>
        <p:txBody>
          <a:bodyPr/>
          <a:lstStyle/>
          <a:p>
            <a:fld id="{5E63EAC4-AD19-4B85-8B59-3BE7126AD857}" type="slidenum">
              <a:rPr lang="fr-FR" smtClean="0"/>
              <a:pPr/>
              <a:t>6</a:t>
            </a:fld>
            <a:endParaRPr lang="fr-FR"/>
          </a:p>
        </p:txBody>
      </p:sp>
      <p:sp>
        <p:nvSpPr>
          <p:cNvPr id="5" name="Rectangle 4"/>
          <p:cNvSpPr/>
          <p:nvPr/>
        </p:nvSpPr>
        <p:spPr>
          <a:xfrm>
            <a:off x="0" y="1052736"/>
            <a:ext cx="4104009" cy="523220"/>
          </a:xfrm>
          <a:prstGeom prst="rect">
            <a:avLst/>
          </a:prstGeom>
        </p:spPr>
        <p:txBody>
          <a:bodyPr wrap="none">
            <a:spAutoFit/>
          </a:bodyPr>
          <a:lstStyle/>
          <a:p>
            <a:r>
              <a:rPr lang="fr-FR" sz="28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3. Dimensions principales</a:t>
            </a:r>
            <a:endParaRPr lang="fr-FR" sz="2800" dirty="0"/>
          </a:p>
        </p:txBody>
      </p:sp>
      <p:sp>
        <p:nvSpPr>
          <p:cNvPr id="6" name="Rectangle 5"/>
          <p:cNvSpPr/>
          <p:nvPr/>
        </p:nvSpPr>
        <p:spPr>
          <a:xfrm>
            <a:off x="0" y="1628800"/>
            <a:ext cx="9144000" cy="5262979"/>
          </a:xfrm>
          <a:prstGeom prst="rect">
            <a:avLst/>
          </a:prstGeom>
        </p:spPr>
        <p:txBody>
          <a:bodyPr wrap="square">
            <a:spAutoFit/>
          </a:bodyPr>
          <a:lstStyle/>
          <a:p>
            <a:pPr algn="just"/>
            <a:r>
              <a:rPr lang="fr-FR" sz="2800" dirty="0" smtClean="0">
                <a:latin typeface="Times New Roman" pitchFamily="18" charset="0"/>
                <a:cs typeface="Times New Roman" pitchFamily="18" charset="0"/>
              </a:rPr>
              <a:t>Les dimensions principales du moteur, c'est-à-dire à la course du piston (𝑐)et à l’alésage du cylindre (𝐷)</a:t>
            </a:r>
          </a:p>
          <a:p>
            <a:pPr algn="just"/>
            <a:r>
              <a:rPr lang="fr-FR" sz="2800" b="1" i="1" dirty="0" smtClean="0">
                <a:latin typeface="Times New Roman" pitchFamily="18" charset="0"/>
                <a:cs typeface="Times New Roman" pitchFamily="18" charset="0"/>
              </a:rPr>
              <a:t>a) Alésage </a:t>
            </a:r>
            <a:r>
              <a:rPr lang="fr-FR" sz="2800" i="1" dirty="0" smtClean="0">
                <a:latin typeface="Times New Roman" pitchFamily="18" charset="0"/>
                <a:cs typeface="Times New Roman" pitchFamily="18" charset="0"/>
              </a:rPr>
              <a:t>: </a:t>
            </a:r>
            <a:r>
              <a:rPr lang="fr-FR" sz="2800" dirty="0" smtClean="0">
                <a:latin typeface="Times New Roman" pitchFamily="18" charset="0"/>
                <a:cs typeface="Times New Roman" pitchFamily="18" charset="0"/>
              </a:rPr>
              <a:t>C'est le diamètre des cylindres exprimés en millimètres. Il varie de 90 à150 mm environ.</a:t>
            </a:r>
            <a:br>
              <a:rPr lang="fr-FR" sz="2800" dirty="0" smtClean="0">
                <a:latin typeface="Times New Roman" pitchFamily="18" charset="0"/>
                <a:cs typeface="Times New Roman" pitchFamily="18" charset="0"/>
              </a:rPr>
            </a:br>
            <a:r>
              <a:rPr lang="fr-FR" sz="2800" b="1" i="1" dirty="0" smtClean="0">
                <a:latin typeface="Times New Roman" pitchFamily="18" charset="0"/>
                <a:cs typeface="Times New Roman" pitchFamily="18" charset="0"/>
              </a:rPr>
              <a:t>b) Course </a:t>
            </a:r>
            <a:r>
              <a:rPr lang="fr-FR" sz="2800" i="1" dirty="0" smtClean="0">
                <a:latin typeface="Times New Roman" pitchFamily="18" charset="0"/>
                <a:cs typeface="Times New Roman" pitchFamily="18" charset="0"/>
              </a:rPr>
              <a:t>: </a:t>
            </a:r>
            <a:r>
              <a:rPr lang="fr-FR" sz="2800" dirty="0" smtClean="0">
                <a:latin typeface="Times New Roman" pitchFamily="18" charset="0"/>
                <a:cs typeface="Times New Roman" pitchFamily="18" charset="0"/>
              </a:rPr>
              <a:t>C'est la distance parcourue verticalement par le piston entre le Point Mort Haut (PMH) et le Point Mort Bas (PMB) qui varie de 90 à 179'nm environ. L'alésage est généralement inférieur à la course. S'ils sont identiques, le moteur est appelé "carré". Si l'alésage est supérieur à la course, il est appelé "</a:t>
            </a:r>
            <a:r>
              <a:rPr lang="fr-FR" sz="2800" dirty="0" err="1" smtClean="0">
                <a:latin typeface="Times New Roman" pitchFamily="18" charset="0"/>
                <a:cs typeface="Times New Roman" pitchFamily="18" charset="0"/>
              </a:rPr>
              <a:t>super-carré</a:t>
            </a:r>
            <a:r>
              <a:rPr lang="fr-FR" sz="2800" dirty="0" smtClean="0">
                <a:latin typeface="Times New Roman" pitchFamily="18" charset="0"/>
                <a:cs typeface="Times New Roman" pitchFamily="18" charset="0"/>
              </a:rPr>
              <a:t>".</a:t>
            </a:r>
          </a:p>
          <a:p>
            <a:pPr algn="just"/>
            <a:r>
              <a:rPr lang="fr-FR" sz="2800" dirty="0" smtClean="0">
                <a:latin typeface="Times New Roman" pitchFamily="18" charset="0"/>
                <a:cs typeface="Times New Roman" pitchFamily="18" charset="0"/>
              </a:rPr>
              <a:t> La tendance actuelle est aux moteurs ayant une course supérieure à </a:t>
            </a:r>
            <a:r>
              <a:rPr lang="fr-FR" sz="2800" smtClean="0">
                <a:latin typeface="Times New Roman" pitchFamily="18" charset="0"/>
                <a:cs typeface="Times New Roman" pitchFamily="18" charset="0"/>
              </a:rPr>
              <a:t>l'alésage.</a:t>
            </a:r>
            <a:r>
              <a:rPr lang="fr-FR" sz="2800" smtClean="0"/>
              <a:t> </a:t>
            </a:r>
            <a:endParaRPr lang="fr-F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V- F</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rottements, architecture générale, dimensions </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principales</a:t>
            </a:r>
            <a:endPar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Espace réservé du numéro de diapositive 2"/>
          <p:cNvSpPr>
            <a:spLocks noGrp="1"/>
          </p:cNvSpPr>
          <p:nvPr>
            <p:ph type="sldNum" sz="quarter" idx="12"/>
          </p:nvPr>
        </p:nvSpPr>
        <p:spPr/>
        <p:txBody>
          <a:bodyPr/>
          <a:lstStyle/>
          <a:p>
            <a:fld id="{5E63EAC4-AD19-4B85-8B59-3BE7126AD857}" type="slidenum">
              <a:rPr lang="fr-FR" smtClean="0"/>
              <a:pPr/>
              <a:t>7</a:t>
            </a:fld>
            <a:endParaRPr lang="fr-FR"/>
          </a:p>
        </p:txBody>
      </p:sp>
      <p:sp>
        <p:nvSpPr>
          <p:cNvPr id="5" name="Rectangle 4"/>
          <p:cNvSpPr/>
          <p:nvPr/>
        </p:nvSpPr>
        <p:spPr>
          <a:xfrm>
            <a:off x="0" y="1997839"/>
            <a:ext cx="9144000" cy="4616648"/>
          </a:xfrm>
          <a:prstGeom prst="rect">
            <a:avLst/>
          </a:prstGeom>
        </p:spPr>
        <p:txBody>
          <a:bodyPr wrap="square">
            <a:spAutoFit/>
          </a:bodyPr>
          <a:lstStyle/>
          <a:p>
            <a:pPr algn="just">
              <a:lnSpc>
                <a:spcPct val="150000"/>
              </a:lnSpc>
            </a:pPr>
            <a:r>
              <a:rPr lang="fr-FR" sz="2800" b="1" i="1" smtClean="0">
                <a:effectLst>
                  <a:outerShdw blurRad="38100" dist="38100" dir="2700000" algn="tl">
                    <a:srgbClr val="000000">
                      <a:alpha val="43137"/>
                    </a:srgbClr>
                  </a:outerShdw>
                </a:effectLst>
                <a:latin typeface="Times New Roman" pitchFamily="18" charset="0"/>
                <a:cs typeface="Times New Roman" pitchFamily="18" charset="0"/>
              </a:rPr>
              <a:t>a) </a:t>
            </a:r>
            <a:r>
              <a:rPr lang="fr-FR" sz="2800" b="1" i="1" dirty="0" smtClean="0">
                <a:effectLst>
                  <a:outerShdw blurRad="38100" dist="38100" dir="2700000" algn="tl">
                    <a:srgbClr val="000000">
                      <a:alpha val="43137"/>
                    </a:srgbClr>
                  </a:outerShdw>
                </a:effectLst>
                <a:latin typeface="Times New Roman" pitchFamily="18" charset="0"/>
                <a:cs typeface="Times New Roman" pitchFamily="18" charset="0"/>
              </a:rPr>
              <a:t>Cylindrée : </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Le volume engendré par le déplacement du piston entre ses points morts (PMHPMB) s'appelle la cylindrée unitaire. La cylindrée unitaire multipliée par le nombre de cylindres donne la cylindrée du moteur. Elle varie de 3 à 17 litres. En raison du développement de la</a:t>
            </a:r>
            <a:b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b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suralimentation, les cylindrées moyennes des moteurs modernes sont en diminution </a:t>
            </a:r>
            <a:endParaRPr lang="fr-FR" sz="2800"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6" name="Rectangle 5"/>
          <p:cNvSpPr/>
          <p:nvPr/>
        </p:nvSpPr>
        <p:spPr>
          <a:xfrm>
            <a:off x="0" y="1124744"/>
            <a:ext cx="8669361" cy="523220"/>
          </a:xfrm>
          <a:prstGeom prst="rect">
            <a:avLst/>
          </a:prstGeom>
        </p:spPr>
        <p:txBody>
          <a:bodyPr wrap="none">
            <a:spAutoFit/>
          </a:bodyPr>
          <a:lstStyle/>
          <a:p>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On définie la cylindrée qui est liée aux dimensions du MCI</a:t>
            </a:r>
            <a:endParaRPr lang="fr-F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E63EAC4-AD19-4B85-8B59-3BE7126AD857}" type="slidenum">
              <a:rPr lang="fr-FR" smtClean="0"/>
              <a:pPr/>
              <a:t>8</a:t>
            </a:fld>
            <a:endParaRPr lang="fr-FR"/>
          </a:p>
        </p:txBody>
      </p:sp>
      <p:sp>
        <p:nvSpPr>
          <p:cNvPr id="5" name="Rectangle à coins arrondis 4"/>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r>
              <a:rPr lang="fr-FR" sz="3200" b="1" cap="all"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V- F</a:t>
            </a:r>
            <a:r>
              <a:rPr lang="fr-FR" sz="32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rottements, architecture générale, dimensions </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principales</a:t>
            </a:r>
            <a:endPar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6" name="Rectangle 5"/>
          <p:cNvSpPr/>
          <p:nvPr/>
        </p:nvSpPr>
        <p:spPr>
          <a:xfrm>
            <a:off x="0" y="1124744"/>
            <a:ext cx="9144000" cy="6986528"/>
          </a:xfrm>
          <a:prstGeom prst="rect">
            <a:avLst/>
          </a:prstGeom>
        </p:spPr>
        <p:txBody>
          <a:bodyPr wrap="square">
            <a:spAutoFit/>
          </a:bodyPr>
          <a:lstStyle/>
          <a:p>
            <a:pPr>
              <a:lnSpc>
                <a:spcPct val="150000"/>
              </a:lnSpc>
            </a:pP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Egalement on définie</a:t>
            </a:r>
          </a:p>
          <a:p>
            <a:pPr>
              <a:lnSpc>
                <a:spcPct val="150000"/>
              </a:lnSpc>
              <a:buFontTx/>
              <a:buChar char="-"/>
            </a:pP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R   le rayon de la manivelle</a:t>
            </a:r>
          </a:p>
          <a:p>
            <a:pPr>
              <a:lnSpc>
                <a:spcPct val="150000"/>
              </a:lnSpc>
              <a:buFontTx/>
              <a:buChar char="-"/>
            </a:pP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L   la longueur de la bielle</a:t>
            </a:r>
          </a:p>
          <a:p>
            <a:pPr>
              <a:lnSpc>
                <a:spcPct val="150000"/>
              </a:lnSpc>
              <a:buFontTx/>
              <a:buChar char="-"/>
            </a:pP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Le rapport bielle/rayon manivelle  </a:t>
            </a:r>
            <a:r>
              <a:rPr lang="el-GR" sz="2800" dirty="0" smtClean="0">
                <a:effectLst>
                  <a:outerShdw blurRad="38100" dist="38100" dir="2700000" algn="tl">
                    <a:srgbClr val="000000">
                      <a:alpha val="43137"/>
                    </a:srgbClr>
                  </a:outerShdw>
                </a:effectLst>
                <a:latin typeface="Times New Roman" pitchFamily="18" charset="0"/>
                <a:cs typeface="Times New Roman" pitchFamily="18" charset="0"/>
              </a:rPr>
              <a:t>λ</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L/R</a:t>
            </a:r>
          </a:p>
          <a:p>
            <a:r>
              <a:rPr lang="fr-FR" sz="2800" b="1" u="sng" dirty="0" smtClean="0">
                <a:effectLst>
                  <a:outerShdw blurRad="38100" dist="38100" dir="2700000" algn="tl">
                    <a:srgbClr val="000000">
                      <a:alpha val="43137"/>
                    </a:srgbClr>
                  </a:outerShdw>
                </a:effectLst>
                <a:latin typeface="Times New Roman" pitchFamily="18" charset="0"/>
                <a:cs typeface="Times New Roman" pitchFamily="18" charset="0"/>
              </a:rPr>
              <a:t>Remarques</a:t>
            </a:r>
          </a:p>
          <a:p>
            <a:pPr>
              <a:lnSpc>
                <a:spcPct val="150000"/>
              </a:lnSpc>
            </a:pP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La </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course du piston vaut deux fois le rayon (R).</a:t>
            </a:r>
          </a:p>
          <a:p>
            <a:pPr>
              <a:lnSpc>
                <a:spcPct val="150000"/>
              </a:lnSpc>
              <a:buFontTx/>
              <a:buChar char="-"/>
            </a:pP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La </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longueur (L) de bielle n'a pas d'incidence sur la course</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a:t>
            </a:r>
          </a:p>
          <a:p>
            <a:pPr>
              <a:lnSpc>
                <a:spcPct val="150000"/>
              </a:lnSpc>
              <a:buFontTx/>
              <a:buChar char="-"/>
            </a:pP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pour les moteurs </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Diesel λ=3.63 à 4.20. </a:t>
            </a:r>
          </a:p>
          <a:p>
            <a:pPr>
              <a:lnSpc>
                <a:spcPct val="150000"/>
              </a:lnSpc>
              <a:buFontTx/>
              <a:buChar char="-"/>
            </a:pP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a:t>
            </a: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pour les moteurs  à essence λ= 3.8 à 4.5</a:t>
            </a:r>
          </a:p>
          <a:p>
            <a:pPr>
              <a:buFontTx/>
              <a:buChar char="-"/>
            </a:pPr>
            <a:endParaRPr lang="fr-FR" sz="2800" dirty="0" smtClean="0">
              <a:effectLst>
                <a:outerShdw blurRad="38100" dist="38100" dir="2700000" algn="tl">
                  <a:srgbClr val="000000">
                    <a:alpha val="43137"/>
                  </a:srgbClr>
                </a:outerShdw>
              </a:effectLst>
              <a:latin typeface="Times New Roman" pitchFamily="18" charset="0"/>
              <a:cs typeface="Times New Roman" pitchFamily="18" charset="0"/>
            </a:endParaRPr>
          </a:p>
          <a:p>
            <a:pPr>
              <a:buFontTx/>
              <a:buChar char="-"/>
            </a:pPr>
            <a:endParaRPr lang="fr-FR" sz="2800" dirty="0" smtClean="0">
              <a:effectLst>
                <a:outerShdw blurRad="38100" dist="38100" dir="2700000" algn="tl">
                  <a:srgbClr val="000000">
                    <a:alpha val="43137"/>
                  </a:srgbClr>
                </a:outerShdw>
              </a:effectLst>
              <a:latin typeface="Times New Roman" pitchFamily="18" charset="0"/>
              <a:cs typeface="Times New Roman" pitchFamily="18" charset="0"/>
            </a:endParaRPr>
          </a:p>
          <a:p>
            <a:endParaRPr lang="fr-FR" sz="2800" b="1" u="sng" dirty="0" smtClean="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5E63EAC4-AD19-4B85-8B59-3BE7126AD857}" type="slidenum">
              <a:rPr lang="fr-FR" smtClean="0"/>
              <a:pPr/>
              <a:t>9</a:t>
            </a:fld>
            <a:endParaRPr lang="fr-FR" dirty="0"/>
          </a:p>
        </p:txBody>
      </p:sp>
      <p:sp>
        <p:nvSpPr>
          <p:cNvPr id="6" name="Rectangle à coins arrondis 5"/>
          <p:cNvSpPr/>
          <p:nvPr/>
        </p:nvSpPr>
        <p:spPr>
          <a:xfrm>
            <a:off x="72008" y="-27384"/>
            <a:ext cx="8892480" cy="93610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lvl="0" algn="ctr">
              <a:spcBef>
                <a:spcPct val="0"/>
              </a:spcBef>
              <a:defRPr/>
            </a:pPr>
            <a:endPar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algn="ctr">
              <a:spcBef>
                <a:spcPct val="0"/>
              </a:spcBef>
              <a:defRPr/>
            </a:pP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artie</a:t>
            </a:r>
            <a:r>
              <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VI- P</a:t>
            </a:r>
            <a:r>
              <a:rPr lang="fr-FR" sz="3200" b="1"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ropriétés de combustible et étude des modes de combustion</a:t>
            </a:r>
            <a:endParaRPr lang="fr-FR" sz="32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a:p>
            <a:pPr lvl="0" algn="ctr">
              <a:spcBef>
                <a:spcPct val="0"/>
              </a:spcBef>
              <a:defRPr/>
            </a:pPr>
            <a:r>
              <a:rPr lang="fr-FR" sz="2800" b="1" cap="all" dirty="0" smtClean="0">
                <a:solidFill>
                  <a:schemeClr val="tx2"/>
                </a:solidFill>
                <a:effectLst>
                  <a:outerShdw blurRad="38100" dist="38100" dir="2700000" algn="tl">
                    <a:srgbClr val="000000">
                      <a:alpha val="43137"/>
                    </a:srgbClr>
                  </a:outerShdw>
                </a:effectLst>
                <a:latin typeface="Times New Roman" pitchFamily="18" charset="0"/>
                <a:cs typeface="Times New Roman" pitchFamily="18" charset="0"/>
              </a:rPr>
              <a:t> </a:t>
            </a:r>
            <a:endParaRPr lang="fr-FR" sz="2800" b="1" dirty="0">
              <a:solidFill>
                <a:schemeClr val="tx2"/>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Rectangle 4"/>
          <p:cNvSpPr/>
          <p:nvPr/>
        </p:nvSpPr>
        <p:spPr>
          <a:xfrm>
            <a:off x="0" y="908720"/>
            <a:ext cx="9144000" cy="5262979"/>
          </a:xfrm>
          <a:prstGeom prst="rect">
            <a:avLst/>
          </a:prstGeom>
        </p:spPr>
        <p:txBody>
          <a:bodyPr wrap="square">
            <a:spAutoFit/>
          </a:bodyPr>
          <a:lstStyle/>
          <a:p>
            <a:pPr algn="just"/>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L’apport d’énergie thermique est obtenue par combustion de l’oxygène de l’air et du combustible d’origine organique .</a:t>
            </a:r>
          </a:p>
          <a:p>
            <a:pPr algn="just">
              <a:buFontTx/>
              <a:buChar char="-"/>
            </a:pP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le combustible doit avoir certaines propriétés physiques et chimiques</a:t>
            </a:r>
          </a:p>
          <a:p>
            <a:pPr algn="just"/>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Les propriétés physiques telles que la densité et la viscosité ont une influence sur l’introduction du combustible vers le cylindre et sur la formation du mélange.</a:t>
            </a:r>
            <a:b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br>
            <a:r>
              <a:rPr lang="fr-FR" sz="2800" dirty="0" smtClean="0">
                <a:effectLst>
                  <a:outerShdw blurRad="38100" dist="38100" dir="2700000" algn="tl">
                    <a:srgbClr val="000000">
                      <a:alpha val="43137"/>
                    </a:srgbClr>
                  </a:outerShdw>
                </a:effectLst>
                <a:latin typeface="Times New Roman" pitchFamily="18" charset="0"/>
                <a:cs typeface="Times New Roman" pitchFamily="18" charset="0"/>
              </a:rPr>
              <a:t>- Les propriétés chimiques comme la structure et la liaison moléculaire ainsi que la rapidité d’inflammation, ont une influence sur l’introduction du combustible vers le cylindre et sur la formation du mélange et  sur le processus de déclenchement de la réaction chimique de la combustion </a:t>
            </a:r>
            <a:endParaRPr lang="fr-FR" sz="2800"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1440</TotalTime>
  <Words>572</Words>
  <Application>Microsoft Office PowerPoint</Application>
  <PresentationFormat>Affichage à l'écran (4:3)</PresentationFormat>
  <Paragraphs>118</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ZERGANE</dc:creator>
  <cp:lastModifiedBy>ZERGANE</cp:lastModifiedBy>
  <cp:revision>86</cp:revision>
  <dcterms:created xsi:type="dcterms:W3CDTF">2021-02-07T18:00:40Z</dcterms:created>
  <dcterms:modified xsi:type="dcterms:W3CDTF">2021-12-13T20:41:06Z</dcterms:modified>
</cp:coreProperties>
</file>